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197" r:id="rId4"/>
    <p:sldMasterId id="2147485361" r:id="rId5"/>
  </p:sldMasterIdLst>
  <p:notesMasterIdLst>
    <p:notesMasterId r:id="rId29"/>
  </p:notesMasterIdLst>
  <p:handoutMasterIdLst>
    <p:handoutMasterId r:id="rId30"/>
  </p:handoutMasterIdLst>
  <p:sldIdLst>
    <p:sldId id="868" r:id="rId6"/>
    <p:sldId id="844" r:id="rId7"/>
    <p:sldId id="873" r:id="rId8"/>
    <p:sldId id="869" r:id="rId9"/>
    <p:sldId id="863" r:id="rId10"/>
    <p:sldId id="864" r:id="rId11"/>
    <p:sldId id="871" r:id="rId12"/>
    <p:sldId id="846" r:id="rId13"/>
    <p:sldId id="848" r:id="rId14"/>
    <p:sldId id="849" r:id="rId15"/>
    <p:sldId id="865" r:id="rId16"/>
    <p:sldId id="850" r:id="rId17"/>
    <p:sldId id="866" r:id="rId18"/>
    <p:sldId id="867" r:id="rId19"/>
    <p:sldId id="861" r:id="rId20"/>
    <p:sldId id="862" r:id="rId21"/>
    <p:sldId id="852" r:id="rId22"/>
    <p:sldId id="853" r:id="rId23"/>
    <p:sldId id="855" r:id="rId24"/>
    <p:sldId id="872" r:id="rId25"/>
    <p:sldId id="857" r:id="rId26"/>
    <p:sldId id="859" r:id="rId27"/>
    <p:sldId id="860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600" b="1" kern="1200">
        <a:solidFill>
          <a:schemeClr val="tx1"/>
        </a:solidFill>
        <a:latin typeface="Trebuchet MS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C1290AA-8CEB-1C4C-A437-52D7DD0E64CC}">
          <p14:sldIdLst>
            <p14:sldId id="868"/>
            <p14:sldId id="844"/>
            <p14:sldId id="873"/>
            <p14:sldId id="869"/>
            <p14:sldId id="863"/>
            <p14:sldId id="864"/>
            <p14:sldId id="871"/>
            <p14:sldId id="846"/>
            <p14:sldId id="848"/>
            <p14:sldId id="849"/>
            <p14:sldId id="865"/>
            <p14:sldId id="850"/>
            <p14:sldId id="866"/>
            <p14:sldId id="867"/>
            <p14:sldId id="861"/>
            <p14:sldId id="862"/>
            <p14:sldId id="852"/>
            <p14:sldId id="853"/>
            <p14:sldId id="855"/>
            <p14:sldId id="872"/>
            <p14:sldId id="857"/>
            <p14:sldId id="859"/>
            <p14:sldId id="8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mene Meliane" initials="IM" lastIdx="2" clrIdx="0">
    <p:extLst>
      <p:ext uri="{19B8F6BF-5375-455C-9EA6-DF929625EA0E}">
        <p15:presenceInfo xmlns:p15="http://schemas.microsoft.com/office/powerpoint/2012/main" userId="9337027193c6cc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651"/>
    <a:srgbClr val="008F00"/>
    <a:srgbClr val="EA7125"/>
    <a:srgbClr val="7AD062"/>
    <a:srgbClr val="8DEB47"/>
    <a:srgbClr val="012D74"/>
    <a:srgbClr val="FFFFFF"/>
    <a:srgbClr val="263A48"/>
    <a:srgbClr val="42557F"/>
    <a:srgbClr val="014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7" autoAdjust="0"/>
    <p:restoredTop sz="61383" autoAdjust="0"/>
  </p:normalViewPr>
  <p:slideViewPr>
    <p:cSldViewPr snapToGrid="0">
      <p:cViewPr varScale="1">
        <p:scale>
          <a:sx n="46" d="100"/>
          <a:sy n="46" d="100"/>
        </p:scale>
        <p:origin x="2052" y="40"/>
      </p:cViewPr>
      <p:guideLst>
        <p:guide orient="horz" pos="213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55C5FD-F71F-42B7-A7C9-C04C921D10E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B8594C-5C6C-4DC1-8D9B-D248966C5AEE}">
      <dgm:prSet phldrT="[Text]" custT="1"/>
      <dgm:spPr>
        <a:solidFill>
          <a:srgbClr val="1E5E3E"/>
        </a:solidFill>
      </dgm:spPr>
      <dgm:t>
        <a:bodyPr/>
        <a:lstStyle/>
        <a:p>
          <a:pPr algn="ctr"/>
          <a:r>
            <a:rPr lang="fr-FR" sz="1200" noProof="0" dirty="0"/>
            <a:t>1. Project identification</a:t>
          </a:r>
          <a:endParaRPr lang="en-US" sz="1200" noProof="0" dirty="0"/>
        </a:p>
      </dgm:t>
    </dgm:pt>
    <dgm:pt modelId="{E2ED4F71-3A8F-4605-94B0-E89993AEC40D}" type="parTrans" cxnId="{25532E0B-BF98-4E94-9B61-A949951F8243}">
      <dgm:prSet/>
      <dgm:spPr/>
      <dgm:t>
        <a:bodyPr/>
        <a:lstStyle/>
        <a:p>
          <a:pPr algn="ctr"/>
          <a:endParaRPr lang="en-US"/>
        </a:p>
      </dgm:t>
    </dgm:pt>
    <dgm:pt modelId="{B8564D92-A851-45A0-B447-FA908939C06E}" type="sibTrans" cxnId="{25532E0B-BF98-4E94-9B61-A949951F8243}">
      <dgm:prSet/>
      <dgm:spPr/>
      <dgm:t>
        <a:bodyPr/>
        <a:lstStyle/>
        <a:p>
          <a:pPr algn="ctr"/>
          <a:endParaRPr lang="en-US"/>
        </a:p>
      </dgm:t>
    </dgm:pt>
    <dgm:pt modelId="{2CF8A07E-44C7-4CC3-B733-8A251A0A5376}">
      <dgm:prSet phldrT="[Text]" custT="1"/>
      <dgm:spPr>
        <a:solidFill>
          <a:srgbClr val="1E5E3E"/>
        </a:solidFill>
      </dgm:spPr>
      <dgm:t>
        <a:bodyPr/>
        <a:lstStyle/>
        <a:p>
          <a:pPr algn="ctr"/>
          <a:r>
            <a:rPr lang="en-US" sz="1200" noProof="0" dirty="0"/>
            <a:t>3. Technical review by the AFB secretariat</a:t>
          </a:r>
        </a:p>
      </dgm:t>
    </dgm:pt>
    <dgm:pt modelId="{C947BB2F-A55A-4A30-BDA8-9D1432A1A37A}" type="parTrans" cxnId="{B9C55353-3DB4-4781-8F75-CB802A7832D3}">
      <dgm:prSet/>
      <dgm:spPr/>
      <dgm:t>
        <a:bodyPr/>
        <a:lstStyle/>
        <a:p>
          <a:pPr algn="ctr"/>
          <a:endParaRPr lang="en-US"/>
        </a:p>
      </dgm:t>
    </dgm:pt>
    <dgm:pt modelId="{79E9562E-8FF9-4BBC-BA54-9B4EDBF72600}" type="sibTrans" cxnId="{B9C55353-3DB4-4781-8F75-CB802A7832D3}">
      <dgm:prSet/>
      <dgm:spPr/>
      <dgm:t>
        <a:bodyPr/>
        <a:lstStyle/>
        <a:p>
          <a:pPr algn="ctr"/>
          <a:endParaRPr lang="en-US"/>
        </a:p>
      </dgm:t>
    </dgm:pt>
    <dgm:pt modelId="{762A6002-87B4-466B-B753-EF5C7201200E}">
      <dgm:prSet phldrT="[Text]" custT="1"/>
      <dgm:spPr>
        <a:solidFill>
          <a:srgbClr val="1E5E3E"/>
        </a:solidFill>
      </dgm:spPr>
      <dgm:t>
        <a:bodyPr/>
        <a:lstStyle/>
        <a:p>
          <a:pPr algn="ctr"/>
          <a:r>
            <a:rPr lang="en-US" sz="1200" noProof="0" dirty="0"/>
            <a:t>4. Review by the Project and Programme Review Committee</a:t>
          </a:r>
        </a:p>
      </dgm:t>
    </dgm:pt>
    <dgm:pt modelId="{FFC16EEA-DD2D-41CA-BF55-9D9E3845B2F6}" type="parTrans" cxnId="{C0BFF9A0-CF9C-46E4-A9EA-7FAC2BE2BC71}">
      <dgm:prSet/>
      <dgm:spPr/>
      <dgm:t>
        <a:bodyPr/>
        <a:lstStyle/>
        <a:p>
          <a:pPr algn="ctr"/>
          <a:endParaRPr lang="en-US"/>
        </a:p>
      </dgm:t>
    </dgm:pt>
    <dgm:pt modelId="{19E51A23-2E7F-426E-B281-C11919C0C575}" type="sibTrans" cxnId="{C0BFF9A0-CF9C-46E4-A9EA-7FAC2BE2BC71}">
      <dgm:prSet/>
      <dgm:spPr/>
      <dgm:t>
        <a:bodyPr/>
        <a:lstStyle/>
        <a:p>
          <a:pPr algn="ctr"/>
          <a:endParaRPr lang="en-US"/>
        </a:p>
      </dgm:t>
    </dgm:pt>
    <dgm:pt modelId="{BDF6FB7F-9E5F-4374-8E65-80F9BEA7EB3F}">
      <dgm:prSet phldrT="[Text]" custT="1"/>
      <dgm:spPr>
        <a:solidFill>
          <a:srgbClr val="1E5E3E"/>
        </a:solidFill>
      </dgm:spPr>
      <dgm:t>
        <a:bodyPr/>
        <a:lstStyle/>
        <a:p>
          <a:pPr algn="ctr"/>
          <a:r>
            <a:rPr lang="en-US" sz="1200" noProof="0" dirty="0"/>
            <a:t>5. Decision-making by the AFB</a:t>
          </a:r>
        </a:p>
      </dgm:t>
    </dgm:pt>
    <dgm:pt modelId="{BB9702AD-3BA2-4239-90B9-A92DB0658524}" type="parTrans" cxnId="{6168350A-4724-4F99-B829-580C59BC50D0}">
      <dgm:prSet/>
      <dgm:spPr/>
      <dgm:t>
        <a:bodyPr/>
        <a:lstStyle/>
        <a:p>
          <a:pPr algn="ctr"/>
          <a:endParaRPr lang="en-US"/>
        </a:p>
      </dgm:t>
    </dgm:pt>
    <dgm:pt modelId="{1F8C4B53-34CF-49CE-8C2F-F4BF0B288D8D}" type="sibTrans" cxnId="{6168350A-4724-4F99-B829-580C59BC50D0}">
      <dgm:prSet/>
      <dgm:spPr/>
      <dgm:t>
        <a:bodyPr/>
        <a:lstStyle/>
        <a:p>
          <a:pPr algn="ctr"/>
          <a:endParaRPr lang="en-US"/>
        </a:p>
      </dgm:t>
    </dgm:pt>
    <dgm:pt modelId="{C94D79B2-2130-444D-ABC7-A03CF62B76FF}">
      <dgm:prSet phldrT="[Text]" custT="1"/>
      <dgm:spPr>
        <a:solidFill>
          <a:srgbClr val="1E5E3E"/>
        </a:solidFill>
      </dgm:spPr>
      <dgm:t>
        <a:bodyPr/>
        <a:lstStyle/>
        <a:p>
          <a:pPr algn="ctr"/>
          <a:r>
            <a:rPr lang="en-US" sz="1200" noProof="0" dirty="0"/>
            <a:t>6. Contracting by the AFB</a:t>
          </a:r>
        </a:p>
      </dgm:t>
    </dgm:pt>
    <dgm:pt modelId="{5C6637B4-4130-4666-8878-FA7B55DF356F}" type="parTrans" cxnId="{E1E70BFE-FB6B-405C-8715-59A011510139}">
      <dgm:prSet/>
      <dgm:spPr/>
      <dgm:t>
        <a:bodyPr/>
        <a:lstStyle/>
        <a:p>
          <a:pPr algn="ctr"/>
          <a:endParaRPr lang="en-US"/>
        </a:p>
      </dgm:t>
    </dgm:pt>
    <dgm:pt modelId="{9B8E9C68-C7FE-4C76-9499-F75AD9E16B61}" type="sibTrans" cxnId="{E1E70BFE-FB6B-405C-8715-59A011510139}">
      <dgm:prSet/>
      <dgm:spPr/>
      <dgm:t>
        <a:bodyPr/>
        <a:lstStyle/>
        <a:p>
          <a:pPr algn="ctr"/>
          <a:endParaRPr lang="en-US"/>
        </a:p>
      </dgm:t>
    </dgm:pt>
    <dgm:pt modelId="{9C66D362-EE23-4E88-888E-FFDD8F2AD7CD}">
      <dgm:prSet phldrT="[Text]" custT="1"/>
      <dgm:spPr>
        <a:solidFill>
          <a:srgbClr val="1E5E3E"/>
        </a:solidFill>
      </dgm:spPr>
      <dgm:t>
        <a:bodyPr/>
        <a:lstStyle/>
        <a:p>
          <a:pPr algn="ctr"/>
          <a:r>
            <a:rPr lang="fr-FR" sz="1200" dirty="0"/>
            <a:t>7. Project implementation</a:t>
          </a:r>
        </a:p>
      </dgm:t>
    </dgm:pt>
    <dgm:pt modelId="{00E51A0D-7FFC-4340-AA97-D925312C8922}" type="parTrans" cxnId="{A85F9BD1-2E34-4382-995A-E9132374D388}">
      <dgm:prSet/>
      <dgm:spPr/>
      <dgm:t>
        <a:bodyPr/>
        <a:lstStyle/>
        <a:p>
          <a:pPr algn="ctr"/>
          <a:endParaRPr lang="en-US"/>
        </a:p>
      </dgm:t>
    </dgm:pt>
    <dgm:pt modelId="{5E1B327F-15A9-4595-84F5-1230F7FC136A}" type="sibTrans" cxnId="{A85F9BD1-2E34-4382-995A-E9132374D388}">
      <dgm:prSet/>
      <dgm:spPr/>
      <dgm:t>
        <a:bodyPr/>
        <a:lstStyle/>
        <a:p>
          <a:pPr algn="ctr"/>
          <a:endParaRPr lang="en-US"/>
        </a:p>
      </dgm:t>
    </dgm:pt>
    <dgm:pt modelId="{55D04F0A-E268-49BA-830A-FA7E5AFA232D}">
      <dgm:prSet custT="1"/>
      <dgm:spPr>
        <a:solidFill>
          <a:srgbClr val="1E5E3E"/>
        </a:solidFill>
      </dgm:spPr>
      <dgm:t>
        <a:bodyPr/>
        <a:lstStyle/>
        <a:p>
          <a:pPr algn="ctr"/>
          <a:r>
            <a:rPr lang="en-US" sz="1200" noProof="0" dirty="0"/>
            <a:t>2. Submission of the project or programme proposal</a:t>
          </a:r>
          <a:endParaRPr lang="en-US" sz="1200" dirty="0"/>
        </a:p>
      </dgm:t>
    </dgm:pt>
    <dgm:pt modelId="{9BDF1B8E-B20C-4D68-97EC-079B10CE705C}" type="parTrans" cxnId="{C3DB14E9-1B61-427A-BA00-98B2A5453670}">
      <dgm:prSet/>
      <dgm:spPr/>
      <dgm:t>
        <a:bodyPr/>
        <a:lstStyle/>
        <a:p>
          <a:pPr algn="ctr"/>
          <a:endParaRPr lang="en-US"/>
        </a:p>
      </dgm:t>
    </dgm:pt>
    <dgm:pt modelId="{39B8C68B-F885-4C80-B07D-806F0F2F1444}" type="sibTrans" cxnId="{C3DB14E9-1B61-427A-BA00-98B2A5453670}">
      <dgm:prSet/>
      <dgm:spPr/>
      <dgm:t>
        <a:bodyPr/>
        <a:lstStyle/>
        <a:p>
          <a:pPr algn="ctr"/>
          <a:endParaRPr lang="en-US"/>
        </a:p>
      </dgm:t>
    </dgm:pt>
    <dgm:pt modelId="{7000DEDF-D02A-4190-A27D-FEE406B81D78}">
      <dgm:prSet custT="1"/>
      <dgm:spPr>
        <a:solidFill>
          <a:srgbClr val="1E5E3E"/>
        </a:solidFill>
      </dgm:spPr>
      <dgm:t>
        <a:bodyPr/>
        <a:lstStyle/>
        <a:p>
          <a:pPr algn="ctr"/>
          <a:r>
            <a:rPr lang="fr-FR" sz="1200" dirty="0"/>
            <a:t>8. Monitoring /</a:t>
          </a:r>
          <a:r>
            <a:rPr lang="fr-FR" sz="1200" dirty="0" err="1"/>
            <a:t>Reporting</a:t>
          </a:r>
          <a:r>
            <a:rPr lang="fr-FR" sz="1200" dirty="0"/>
            <a:t> by the </a:t>
          </a:r>
          <a:r>
            <a:rPr lang="en-US" sz="1200" noProof="0" dirty="0"/>
            <a:t>Implementing</a:t>
          </a:r>
          <a:r>
            <a:rPr lang="fr-FR" sz="1200" dirty="0"/>
            <a:t> </a:t>
          </a:r>
          <a:r>
            <a:rPr lang="fr-FR" sz="1200" dirty="0" err="1"/>
            <a:t>Entity</a:t>
          </a:r>
          <a:endParaRPr lang="en-US" sz="1200" dirty="0"/>
        </a:p>
      </dgm:t>
    </dgm:pt>
    <dgm:pt modelId="{B4154E80-58B9-4B20-BBA2-D1D50C2A0E35}" type="parTrans" cxnId="{CA842A04-0CEB-4013-ADB3-019BC8DEBF4C}">
      <dgm:prSet/>
      <dgm:spPr/>
      <dgm:t>
        <a:bodyPr/>
        <a:lstStyle/>
        <a:p>
          <a:pPr algn="ctr"/>
          <a:endParaRPr lang="en-US"/>
        </a:p>
      </dgm:t>
    </dgm:pt>
    <dgm:pt modelId="{A00810CB-C419-457B-ABA4-C81854658D54}" type="sibTrans" cxnId="{CA842A04-0CEB-4013-ADB3-019BC8DEBF4C}">
      <dgm:prSet/>
      <dgm:spPr/>
      <dgm:t>
        <a:bodyPr/>
        <a:lstStyle/>
        <a:p>
          <a:pPr algn="ctr"/>
          <a:endParaRPr lang="en-US"/>
        </a:p>
      </dgm:t>
    </dgm:pt>
    <dgm:pt modelId="{61F7B79B-CC1B-44F8-A2DB-E78690464C9A}" type="pres">
      <dgm:prSet presAssocID="{5D55C5FD-F71F-42B7-A7C9-C04C921D10E4}" presName="Name0" presStyleCnt="0">
        <dgm:presLayoutVars>
          <dgm:dir/>
          <dgm:resizeHandles val="exact"/>
        </dgm:presLayoutVars>
      </dgm:prSet>
      <dgm:spPr/>
    </dgm:pt>
    <dgm:pt modelId="{8EE8177F-5E6B-45DC-8646-E59A7F07881F}" type="pres">
      <dgm:prSet presAssocID="{5D55C5FD-F71F-42B7-A7C9-C04C921D10E4}" presName="cycle" presStyleCnt="0"/>
      <dgm:spPr/>
    </dgm:pt>
    <dgm:pt modelId="{773A15EA-D644-4D79-B127-4FA0A0E5D841}" type="pres">
      <dgm:prSet presAssocID="{B2B8594C-5C6C-4DC1-8D9B-D248966C5AEE}" presName="nodeFirstNode" presStyleLbl="node1" presStyleIdx="0" presStyleCnt="8">
        <dgm:presLayoutVars>
          <dgm:bulletEnabled val="1"/>
        </dgm:presLayoutVars>
      </dgm:prSet>
      <dgm:spPr/>
    </dgm:pt>
    <dgm:pt modelId="{080711B9-1818-46B7-B24D-ECCF5CD11A41}" type="pres">
      <dgm:prSet presAssocID="{B8564D92-A851-45A0-B447-FA908939C06E}" presName="sibTransFirstNode" presStyleLbl="bgShp" presStyleIdx="0" presStyleCnt="1"/>
      <dgm:spPr/>
    </dgm:pt>
    <dgm:pt modelId="{E9A17FB2-D477-413F-A81B-07216D786C5B}" type="pres">
      <dgm:prSet presAssocID="{55D04F0A-E268-49BA-830A-FA7E5AFA232D}" presName="nodeFollowingNodes" presStyleLbl="node1" presStyleIdx="1" presStyleCnt="8">
        <dgm:presLayoutVars>
          <dgm:bulletEnabled val="1"/>
        </dgm:presLayoutVars>
      </dgm:prSet>
      <dgm:spPr/>
    </dgm:pt>
    <dgm:pt modelId="{D6670A2D-3C4B-44BE-9E10-305FBA742712}" type="pres">
      <dgm:prSet presAssocID="{2CF8A07E-44C7-4CC3-B733-8A251A0A5376}" presName="nodeFollowingNodes" presStyleLbl="node1" presStyleIdx="2" presStyleCnt="8">
        <dgm:presLayoutVars>
          <dgm:bulletEnabled val="1"/>
        </dgm:presLayoutVars>
      </dgm:prSet>
      <dgm:spPr/>
    </dgm:pt>
    <dgm:pt modelId="{28A2B93D-9824-4C3F-8FEF-952AC00ECB5A}" type="pres">
      <dgm:prSet presAssocID="{762A6002-87B4-466B-B753-EF5C7201200E}" presName="nodeFollowingNodes" presStyleLbl="node1" presStyleIdx="3" presStyleCnt="8">
        <dgm:presLayoutVars>
          <dgm:bulletEnabled val="1"/>
        </dgm:presLayoutVars>
      </dgm:prSet>
      <dgm:spPr/>
    </dgm:pt>
    <dgm:pt modelId="{26A0A29D-58AE-4D96-A9BD-8FCDA0AEBF38}" type="pres">
      <dgm:prSet presAssocID="{BDF6FB7F-9E5F-4374-8E65-80F9BEA7EB3F}" presName="nodeFollowingNodes" presStyleLbl="node1" presStyleIdx="4" presStyleCnt="8">
        <dgm:presLayoutVars>
          <dgm:bulletEnabled val="1"/>
        </dgm:presLayoutVars>
      </dgm:prSet>
      <dgm:spPr/>
    </dgm:pt>
    <dgm:pt modelId="{61B8E3A9-8726-44E8-8831-F5D25D03FC5A}" type="pres">
      <dgm:prSet presAssocID="{C94D79B2-2130-444D-ABC7-A03CF62B76FF}" presName="nodeFollowingNodes" presStyleLbl="node1" presStyleIdx="5" presStyleCnt="8">
        <dgm:presLayoutVars>
          <dgm:bulletEnabled val="1"/>
        </dgm:presLayoutVars>
      </dgm:prSet>
      <dgm:spPr/>
    </dgm:pt>
    <dgm:pt modelId="{FC569130-8A1A-4AE5-ABE0-7A0128A4CD19}" type="pres">
      <dgm:prSet presAssocID="{9C66D362-EE23-4E88-888E-FFDD8F2AD7CD}" presName="nodeFollowingNodes" presStyleLbl="node1" presStyleIdx="6" presStyleCnt="8">
        <dgm:presLayoutVars>
          <dgm:bulletEnabled val="1"/>
        </dgm:presLayoutVars>
      </dgm:prSet>
      <dgm:spPr/>
    </dgm:pt>
    <dgm:pt modelId="{FD5E190B-4F14-4B53-A6E1-88D545385FE4}" type="pres">
      <dgm:prSet presAssocID="{7000DEDF-D02A-4190-A27D-FEE406B81D78}" presName="nodeFollowingNodes" presStyleLbl="node1" presStyleIdx="7" presStyleCnt="8">
        <dgm:presLayoutVars>
          <dgm:bulletEnabled val="1"/>
        </dgm:presLayoutVars>
      </dgm:prSet>
      <dgm:spPr/>
    </dgm:pt>
  </dgm:ptLst>
  <dgm:cxnLst>
    <dgm:cxn modelId="{CA842A04-0CEB-4013-ADB3-019BC8DEBF4C}" srcId="{5D55C5FD-F71F-42B7-A7C9-C04C921D10E4}" destId="{7000DEDF-D02A-4190-A27D-FEE406B81D78}" srcOrd="7" destOrd="0" parTransId="{B4154E80-58B9-4B20-BBA2-D1D50C2A0E35}" sibTransId="{A00810CB-C419-457B-ABA4-C81854658D54}"/>
    <dgm:cxn modelId="{6168350A-4724-4F99-B829-580C59BC50D0}" srcId="{5D55C5FD-F71F-42B7-A7C9-C04C921D10E4}" destId="{BDF6FB7F-9E5F-4374-8E65-80F9BEA7EB3F}" srcOrd="4" destOrd="0" parTransId="{BB9702AD-3BA2-4239-90B9-A92DB0658524}" sibTransId="{1F8C4B53-34CF-49CE-8C2F-F4BF0B288D8D}"/>
    <dgm:cxn modelId="{25532E0B-BF98-4E94-9B61-A949951F8243}" srcId="{5D55C5FD-F71F-42B7-A7C9-C04C921D10E4}" destId="{B2B8594C-5C6C-4DC1-8D9B-D248966C5AEE}" srcOrd="0" destOrd="0" parTransId="{E2ED4F71-3A8F-4605-94B0-E89993AEC40D}" sibTransId="{B8564D92-A851-45A0-B447-FA908939C06E}"/>
    <dgm:cxn modelId="{0A6EBB30-CE83-4C21-9C1B-16682413C18A}" type="presOf" srcId="{762A6002-87B4-466B-B753-EF5C7201200E}" destId="{28A2B93D-9824-4C3F-8FEF-952AC00ECB5A}" srcOrd="0" destOrd="0" presId="urn:microsoft.com/office/officeart/2005/8/layout/cycle3"/>
    <dgm:cxn modelId="{15434838-4426-4E78-A1A0-630FC830FA9E}" type="presOf" srcId="{9C66D362-EE23-4E88-888E-FFDD8F2AD7CD}" destId="{FC569130-8A1A-4AE5-ABE0-7A0128A4CD19}" srcOrd="0" destOrd="0" presId="urn:microsoft.com/office/officeart/2005/8/layout/cycle3"/>
    <dgm:cxn modelId="{8645CB4F-FF95-4C74-892C-868E229352D7}" type="presOf" srcId="{7000DEDF-D02A-4190-A27D-FEE406B81D78}" destId="{FD5E190B-4F14-4B53-A6E1-88D545385FE4}" srcOrd="0" destOrd="0" presId="urn:microsoft.com/office/officeart/2005/8/layout/cycle3"/>
    <dgm:cxn modelId="{B9C55353-3DB4-4781-8F75-CB802A7832D3}" srcId="{5D55C5FD-F71F-42B7-A7C9-C04C921D10E4}" destId="{2CF8A07E-44C7-4CC3-B733-8A251A0A5376}" srcOrd="2" destOrd="0" parTransId="{C947BB2F-A55A-4A30-BDA8-9D1432A1A37A}" sibTransId="{79E9562E-8FF9-4BBC-BA54-9B4EDBF72600}"/>
    <dgm:cxn modelId="{A23F5357-2AD1-4C2C-9FCD-57C2C09EFBB2}" type="presOf" srcId="{5D55C5FD-F71F-42B7-A7C9-C04C921D10E4}" destId="{61F7B79B-CC1B-44F8-A2DB-E78690464C9A}" srcOrd="0" destOrd="0" presId="urn:microsoft.com/office/officeart/2005/8/layout/cycle3"/>
    <dgm:cxn modelId="{AF515A7D-4BEE-4F3E-AD52-C7563B98078A}" type="presOf" srcId="{55D04F0A-E268-49BA-830A-FA7E5AFA232D}" destId="{E9A17FB2-D477-413F-A81B-07216D786C5B}" srcOrd="0" destOrd="0" presId="urn:microsoft.com/office/officeart/2005/8/layout/cycle3"/>
    <dgm:cxn modelId="{652D4F9B-7D3F-4821-AE11-DADA13EDE3E3}" type="presOf" srcId="{B2B8594C-5C6C-4DC1-8D9B-D248966C5AEE}" destId="{773A15EA-D644-4D79-B127-4FA0A0E5D841}" srcOrd="0" destOrd="0" presId="urn:microsoft.com/office/officeart/2005/8/layout/cycle3"/>
    <dgm:cxn modelId="{C0BFF9A0-CF9C-46E4-A9EA-7FAC2BE2BC71}" srcId="{5D55C5FD-F71F-42B7-A7C9-C04C921D10E4}" destId="{762A6002-87B4-466B-B753-EF5C7201200E}" srcOrd="3" destOrd="0" parTransId="{FFC16EEA-DD2D-41CA-BF55-9D9E3845B2F6}" sibTransId="{19E51A23-2E7F-426E-B281-C11919C0C575}"/>
    <dgm:cxn modelId="{493E02A2-6711-4EC3-9984-0AD83D6D1D09}" type="presOf" srcId="{2CF8A07E-44C7-4CC3-B733-8A251A0A5376}" destId="{D6670A2D-3C4B-44BE-9E10-305FBA742712}" srcOrd="0" destOrd="0" presId="urn:microsoft.com/office/officeart/2005/8/layout/cycle3"/>
    <dgm:cxn modelId="{A85F9BD1-2E34-4382-995A-E9132374D388}" srcId="{5D55C5FD-F71F-42B7-A7C9-C04C921D10E4}" destId="{9C66D362-EE23-4E88-888E-FFDD8F2AD7CD}" srcOrd="6" destOrd="0" parTransId="{00E51A0D-7FFC-4340-AA97-D925312C8922}" sibTransId="{5E1B327F-15A9-4595-84F5-1230F7FC136A}"/>
    <dgm:cxn modelId="{64A50EE5-B1E2-4E73-90B4-8D37281BC0F8}" type="presOf" srcId="{C94D79B2-2130-444D-ABC7-A03CF62B76FF}" destId="{61B8E3A9-8726-44E8-8831-F5D25D03FC5A}" srcOrd="0" destOrd="0" presId="urn:microsoft.com/office/officeart/2005/8/layout/cycle3"/>
    <dgm:cxn modelId="{C3DB14E9-1B61-427A-BA00-98B2A5453670}" srcId="{5D55C5FD-F71F-42B7-A7C9-C04C921D10E4}" destId="{55D04F0A-E268-49BA-830A-FA7E5AFA232D}" srcOrd="1" destOrd="0" parTransId="{9BDF1B8E-B20C-4D68-97EC-079B10CE705C}" sibTransId="{39B8C68B-F885-4C80-B07D-806F0F2F1444}"/>
    <dgm:cxn modelId="{C2DB62F6-4943-4536-BEE5-E25C34FFA302}" type="presOf" srcId="{BDF6FB7F-9E5F-4374-8E65-80F9BEA7EB3F}" destId="{26A0A29D-58AE-4D96-A9BD-8FCDA0AEBF38}" srcOrd="0" destOrd="0" presId="urn:microsoft.com/office/officeart/2005/8/layout/cycle3"/>
    <dgm:cxn modelId="{102BA6FD-2B25-4863-8CF3-6AD1553B3136}" type="presOf" srcId="{B8564D92-A851-45A0-B447-FA908939C06E}" destId="{080711B9-1818-46B7-B24D-ECCF5CD11A41}" srcOrd="0" destOrd="0" presId="urn:microsoft.com/office/officeart/2005/8/layout/cycle3"/>
    <dgm:cxn modelId="{E1E70BFE-FB6B-405C-8715-59A011510139}" srcId="{5D55C5FD-F71F-42B7-A7C9-C04C921D10E4}" destId="{C94D79B2-2130-444D-ABC7-A03CF62B76FF}" srcOrd="5" destOrd="0" parTransId="{5C6637B4-4130-4666-8878-FA7B55DF356F}" sibTransId="{9B8E9C68-C7FE-4C76-9499-F75AD9E16B61}"/>
    <dgm:cxn modelId="{EF9F4DC0-EEA4-43F6-931F-1F378AFA8DD7}" type="presParOf" srcId="{61F7B79B-CC1B-44F8-A2DB-E78690464C9A}" destId="{8EE8177F-5E6B-45DC-8646-E59A7F07881F}" srcOrd="0" destOrd="0" presId="urn:microsoft.com/office/officeart/2005/8/layout/cycle3"/>
    <dgm:cxn modelId="{63758AE8-C76F-4B3F-9646-319FF57D740E}" type="presParOf" srcId="{8EE8177F-5E6B-45DC-8646-E59A7F07881F}" destId="{773A15EA-D644-4D79-B127-4FA0A0E5D841}" srcOrd="0" destOrd="0" presId="urn:microsoft.com/office/officeart/2005/8/layout/cycle3"/>
    <dgm:cxn modelId="{6F82B9E0-FE1D-4068-9100-1B9D69E89756}" type="presParOf" srcId="{8EE8177F-5E6B-45DC-8646-E59A7F07881F}" destId="{080711B9-1818-46B7-B24D-ECCF5CD11A41}" srcOrd="1" destOrd="0" presId="urn:microsoft.com/office/officeart/2005/8/layout/cycle3"/>
    <dgm:cxn modelId="{6D391542-BA84-44F6-A47E-A752EDC4A636}" type="presParOf" srcId="{8EE8177F-5E6B-45DC-8646-E59A7F07881F}" destId="{E9A17FB2-D477-413F-A81B-07216D786C5B}" srcOrd="2" destOrd="0" presId="urn:microsoft.com/office/officeart/2005/8/layout/cycle3"/>
    <dgm:cxn modelId="{822FDC72-10E0-4934-BF79-A6FB98F5B91C}" type="presParOf" srcId="{8EE8177F-5E6B-45DC-8646-E59A7F07881F}" destId="{D6670A2D-3C4B-44BE-9E10-305FBA742712}" srcOrd="3" destOrd="0" presId="urn:microsoft.com/office/officeart/2005/8/layout/cycle3"/>
    <dgm:cxn modelId="{457115EB-B709-4074-8559-78B1D2365D76}" type="presParOf" srcId="{8EE8177F-5E6B-45DC-8646-E59A7F07881F}" destId="{28A2B93D-9824-4C3F-8FEF-952AC00ECB5A}" srcOrd="4" destOrd="0" presId="urn:microsoft.com/office/officeart/2005/8/layout/cycle3"/>
    <dgm:cxn modelId="{29248F0F-784F-4E8A-B0CC-363A5C983176}" type="presParOf" srcId="{8EE8177F-5E6B-45DC-8646-E59A7F07881F}" destId="{26A0A29D-58AE-4D96-A9BD-8FCDA0AEBF38}" srcOrd="5" destOrd="0" presId="urn:microsoft.com/office/officeart/2005/8/layout/cycle3"/>
    <dgm:cxn modelId="{0AD123EC-49DA-4D8E-AD0E-555D4D6D56DD}" type="presParOf" srcId="{8EE8177F-5E6B-45DC-8646-E59A7F07881F}" destId="{61B8E3A9-8726-44E8-8831-F5D25D03FC5A}" srcOrd="6" destOrd="0" presId="urn:microsoft.com/office/officeart/2005/8/layout/cycle3"/>
    <dgm:cxn modelId="{DE29DF45-CCA8-4870-9374-83673C1AD5C9}" type="presParOf" srcId="{8EE8177F-5E6B-45DC-8646-E59A7F07881F}" destId="{FC569130-8A1A-4AE5-ABE0-7A0128A4CD19}" srcOrd="7" destOrd="0" presId="urn:microsoft.com/office/officeart/2005/8/layout/cycle3"/>
    <dgm:cxn modelId="{8CA6AE36-3A5C-49FA-8900-6F0BD6539B91}" type="presParOf" srcId="{8EE8177F-5E6B-45DC-8646-E59A7F07881F}" destId="{FD5E190B-4F14-4B53-A6E1-88D545385FE4}" srcOrd="8" destOrd="0" presId="urn:microsoft.com/office/officeart/2005/8/layout/cycle3"/>
  </dgm:cxnLst>
  <dgm:bg>
    <a:noFill/>
  </dgm:bg>
  <dgm:whole>
    <a:ln>
      <a:solidFill>
        <a:srgbClr val="1E5E3E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0711B9-1818-46B7-B24D-ECCF5CD11A41}">
      <dsp:nvSpPr>
        <dsp:cNvPr id="0" name=""/>
        <dsp:cNvSpPr/>
      </dsp:nvSpPr>
      <dsp:spPr>
        <a:xfrm>
          <a:off x="1489800" y="-44125"/>
          <a:ext cx="5294398" cy="5294398"/>
        </a:xfrm>
        <a:prstGeom prst="circularArrow">
          <a:avLst>
            <a:gd name="adj1" fmla="val 5544"/>
            <a:gd name="adj2" fmla="val 330680"/>
            <a:gd name="adj3" fmla="val 14637707"/>
            <a:gd name="adj4" fmla="val 16880782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3A15EA-D644-4D79-B127-4FA0A0E5D841}">
      <dsp:nvSpPr>
        <dsp:cNvPr id="0" name=""/>
        <dsp:cNvSpPr/>
      </dsp:nvSpPr>
      <dsp:spPr>
        <a:xfrm>
          <a:off x="3384542" y="2628"/>
          <a:ext cx="1504914" cy="752457"/>
        </a:xfrm>
        <a:prstGeom prst="roundRect">
          <a:avLst/>
        </a:prstGeom>
        <a:solidFill>
          <a:srgbClr val="1E5E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noProof="0" dirty="0"/>
            <a:t>1. Project identification</a:t>
          </a:r>
          <a:endParaRPr lang="en-US" sz="1200" kern="1200" noProof="0" dirty="0"/>
        </a:p>
      </dsp:txBody>
      <dsp:txXfrm>
        <a:off x="3421274" y="39360"/>
        <a:ext cx="1431450" cy="678993"/>
      </dsp:txXfrm>
    </dsp:sp>
    <dsp:sp modelId="{E9A17FB2-D477-413F-A81B-07216D786C5B}">
      <dsp:nvSpPr>
        <dsp:cNvPr id="0" name=""/>
        <dsp:cNvSpPr/>
      </dsp:nvSpPr>
      <dsp:spPr>
        <a:xfrm>
          <a:off x="4981004" y="663904"/>
          <a:ext cx="1504914" cy="752457"/>
        </a:xfrm>
        <a:prstGeom prst="roundRect">
          <a:avLst/>
        </a:prstGeom>
        <a:solidFill>
          <a:srgbClr val="1E5E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noProof="0" dirty="0"/>
            <a:t>2. Submission of the project or programme proposal</a:t>
          </a:r>
          <a:endParaRPr lang="en-US" sz="1200" kern="1200" dirty="0"/>
        </a:p>
      </dsp:txBody>
      <dsp:txXfrm>
        <a:off x="5017736" y="700636"/>
        <a:ext cx="1431450" cy="678993"/>
      </dsp:txXfrm>
    </dsp:sp>
    <dsp:sp modelId="{D6670A2D-3C4B-44BE-9E10-305FBA742712}">
      <dsp:nvSpPr>
        <dsp:cNvPr id="0" name=""/>
        <dsp:cNvSpPr/>
      </dsp:nvSpPr>
      <dsp:spPr>
        <a:xfrm>
          <a:off x="5642281" y="2260367"/>
          <a:ext cx="1504914" cy="752457"/>
        </a:xfrm>
        <a:prstGeom prst="roundRect">
          <a:avLst/>
        </a:prstGeom>
        <a:solidFill>
          <a:srgbClr val="1E5E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noProof="0" dirty="0"/>
            <a:t>3. Technical review by the AFB secretariat</a:t>
          </a:r>
        </a:p>
      </dsp:txBody>
      <dsp:txXfrm>
        <a:off x="5679013" y="2297099"/>
        <a:ext cx="1431450" cy="678993"/>
      </dsp:txXfrm>
    </dsp:sp>
    <dsp:sp modelId="{28A2B93D-9824-4C3F-8FEF-952AC00ECB5A}">
      <dsp:nvSpPr>
        <dsp:cNvPr id="0" name=""/>
        <dsp:cNvSpPr/>
      </dsp:nvSpPr>
      <dsp:spPr>
        <a:xfrm>
          <a:off x="4981004" y="3856830"/>
          <a:ext cx="1504914" cy="752457"/>
        </a:xfrm>
        <a:prstGeom prst="roundRect">
          <a:avLst/>
        </a:prstGeom>
        <a:solidFill>
          <a:srgbClr val="1E5E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noProof="0" dirty="0"/>
            <a:t>4. Review by the Project and Programme Review Committee</a:t>
          </a:r>
        </a:p>
      </dsp:txBody>
      <dsp:txXfrm>
        <a:off x="5017736" y="3893562"/>
        <a:ext cx="1431450" cy="678993"/>
      </dsp:txXfrm>
    </dsp:sp>
    <dsp:sp modelId="{26A0A29D-58AE-4D96-A9BD-8FCDA0AEBF38}">
      <dsp:nvSpPr>
        <dsp:cNvPr id="0" name=""/>
        <dsp:cNvSpPr/>
      </dsp:nvSpPr>
      <dsp:spPr>
        <a:xfrm>
          <a:off x="3384542" y="4518106"/>
          <a:ext cx="1504914" cy="752457"/>
        </a:xfrm>
        <a:prstGeom prst="roundRect">
          <a:avLst/>
        </a:prstGeom>
        <a:solidFill>
          <a:srgbClr val="1E5E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noProof="0" dirty="0"/>
            <a:t>5. Decision-making by the AFB</a:t>
          </a:r>
        </a:p>
      </dsp:txBody>
      <dsp:txXfrm>
        <a:off x="3421274" y="4554838"/>
        <a:ext cx="1431450" cy="678993"/>
      </dsp:txXfrm>
    </dsp:sp>
    <dsp:sp modelId="{61B8E3A9-8726-44E8-8831-F5D25D03FC5A}">
      <dsp:nvSpPr>
        <dsp:cNvPr id="0" name=""/>
        <dsp:cNvSpPr/>
      </dsp:nvSpPr>
      <dsp:spPr>
        <a:xfrm>
          <a:off x="1788079" y="3856830"/>
          <a:ext cx="1504914" cy="752457"/>
        </a:xfrm>
        <a:prstGeom prst="roundRect">
          <a:avLst/>
        </a:prstGeom>
        <a:solidFill>
          <a:srgbClr val="1E5E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noProof="0" dirty="0"/>
            <a:t>6. Contracting by the AFB</a:t>
          </a:r>
        </a:p>
      </dsp:txBody>
      <dsp:txXfrm>
        <a:off x="1824811" y="3893562"/>
        <a:ext cx="1431450" cy="678993"/>
      </dsp:txXfrm>
    </dsp:sp>
    <dsp:sp modelId="{FC569130-8A1A-4AE5-ABE0-7A0128A4CD19}">
      <dsp:nvSpPr>
        <dsp:cNvPr id="0" name=""/>
        <dsp:cNvSpPr/>
      </dsp:nvSpPr>
      <dsp:spPr>
        <a:xfrm>
          <a:off x="1126803" y="2260367"/>
          <a:ext cx="1504914" cy="752457"/>
        </a:xfrm>
        <a:prstGeom prst="roundRect">
          <a:avLst/>
        </a:prstGeom>
        <a:solidFill>
          <a:srgbClr val="1E5E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7. Project implementation</a:t>
          </a:r>
        </a:p>
      </dsp:txBody>
      <dsp:txXfrm>
        <a:off x="1163535" y="2297099"/>
        <a:ext cx="1431450" cy="678993"/>
      </dsp:txXfrm>
    </dsp:sp>
    <dsp:sp modelId="{FD5E190B-4F14-4B53-A6E1-88D545385FE4}">
      <dsp:nvSpPr>
        <dsp:cNvPr id="0" name=""/>
        <dsp:cNvSpPr/>
      </dsp:nvSpPr>
      <dsp:spPr>
        <a:xfrm>
          <a:off x="1788079" y="663904"/>
          <a:ext cx="1504914" cy="752457"/>
        </a:xfrm>
        <a:prstGeom prst="roundRect">
          <a:avLst/>
        </a:prstGeom>
        <a:solidFill>
          <a:srgbClr val="1E5E3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8. Monitoring /</a:t>
          </a:r>
          <a:r>
            <a:rPr lang="fr-FR" sz="1200" kern="1200" dirty="0" err="1"/>
            <a:t>Reporting</a:t>
          </a:r>
          <a:r>
            <a:rPr lang="fr-FR" sz="1200" kern="1200" dirty="0"/>
            <a:t> by the </a:t>
          </a:r>
          <a:r>
            <a:rPr lang="en-US" sz="1200" kern="1200" noProof="0" dirty="0"/>
            <a:t>Implementing</a:t>
          </a:r>
          <a:r>
            <a:rPr lang="fr-FR" sz="1200" kern="1200" dirty="0"/>
            <a:t> </a:t>
          </a:r>
          <a:r>
            <a:rPr lang="fr-FR" sz="1200" kern="1200" dirty="0" err="1"/>
            <a:t>Entity</a:t>
          </a:r>
          <a:endParaRPr lang="en-US" sz="1200" kern="1200" dirty="0"/>
        </a:p>
      </dsp:txBody>
      <dsp:txXfrm>
        <a:off x="1824811" y="700636"/>
        <a:ext cx="1431450" cy="678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>
            <a:lvl1pPr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>
            <a:lvl1pPr algn="r"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b" anchorCtr="0" compatLnSpc="1">
            <a:prstTxWarp prst="textNoShape">
              <a:avLst/>
            </a:prstTxWarp>
          </a:bodyPr>
          <a:lstStyle>
            <a:lvl1pPr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b" anchorCtr="0" compatLnSpc="1">
            <a:prstTxWarp prst="textNoShape">
              <a:avLst/>
            </a:prstTxWarp>
          </a:bodyPr>
          <a:lstStyle>
            <a:lvl1pPr algn="r" defTabSz="922669">
              <a:defRPr sz="1200" b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5D72A15F-BFDE-514A-9304-4A4DE08709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282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>
            <a:lvl1pPr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>
            <a:lvl1pPr algn="r"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6425"/>
            <a:ext cx="51435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b" anchorCtr="0" compatLnSpc="1">
            <a:prstTxWarp prst="textNoShape">
              <a:avLst/>
            </a:prstTxWarp>
          </a:bodyPr>
          <a:lstStyle>
            <a:lvl1pPr defTabSz="922669">
              <a:defRPr sz="1200" b="0" dirty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82" tIns="46192" rIns="92382" bIns="46192" numCol="1" anchor="b" anchorCtr="0" compatLnSpc="1">
            <a:prstTxWarp prst="textNoShape">
              <a:avLst/>
            </a:prstTxWarp>
          </a:bodyPr>
          <a:lstStyle>
            <a:lvl1pPr algn="r" defTabSz="922669">
              <a:defRPr sz="1200" b="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12BE3D54-731B-1B47-B5E8-D6CF9E4FCA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8454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529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427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277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75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33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269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487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92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183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3931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477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14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458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10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286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47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ＭＳ Ｐゴシック" charset="0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67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086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BE3D54-731B-1B47-B5E8-D6CF9E4FCA8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1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39" y="3579"/>
            <a:ext cx="2228861" cy="4329881"/>
          </a:xfrm>
          <a:prstGeom prst="rect">
            <a:avLst/>
          </a:prstGeom>
          <a:solidFill>
            <a:srgbClr val="92D050"/>
          </a:solidFill>
          <a:ln>
            <a:noFill/>
          </a:ln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solidFill>
            <a:srgbClr val="92D050"/>
          </a:solidFill>
          <a:ln>
            <a:noFill/>
          </a:ln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94463" y="4318000"/>
            <a:ext cx="2649537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4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5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5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5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6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7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6713538" y="4310063"/>
            <a:ext cx="2430462" cy="1809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11ED987-9F4C-2841-BDB1-84D99CCC090C}" type="datetime4">
              <a:rPr lang="en-US"/>
              <a:pPr>
                <a:defRPr/>
              </a:pPr>
              <a:t>June 21, 2022</a:t>
            </a:fld>
            <a:endParaRPr lang="en-US" dirty="0"/>
          </a:p>
        </p:txBody>
      </p:sp>
      <p:sp>
        <p:nvSpPr>
          <p:cNvPr id="7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73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Second level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A42B49AA-5BCB-477F-B19C-96BF539DE6E5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9" y="4733106"/>
            <a:ext cx="5219873" cy="1144986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6779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pic>
        <p:nvPicPr>
          <p:cNvPr id="68" name="Picture 7">
            <a:extLst>
              <a:ext uri="{FF2B5EF4-FFF2-40B4-BE49-F238E27FC236}">
                <a16:creationId xmlns:a16="http://schemas.microsoft.com/office/drawing/2014/main" id="{A9D261A8-D9E9-40E1-A3C0-18B58731D7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solidFill>
            <a:srgbClr val="92D050"/>
          </a:solidFill>
          <a:ln>
            <a:noFill/>
          </a:ln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D58EB3D-11BC-4DB1-9CB7-5F36B1FCFF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39" y="3579"/>
            <a:ext cx="2228861" cy="4362046"/>
          </a:xfrm>
          <a:prstGeom prst="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>
            <a:off x="0" y="4310063"/>
            <a:ext cx="9144000" cy="1955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680075" y="6107113"/>
            <a:ext cx="2813050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1D566F7-D24B-004C-86DE-D1E4B750C484}" type="datetime4">
              <a:rPr lang="en-US"/>
              <a:pPr>
                <a:defRPr/>
              </a:pPr>
              <a:t>June 21, 2022</a:t>
            </a:fld>
            <a:endParaRPr lang="en-US" dirty="0"/>
          </a:p>
        </p:txBody>
      </p:sp>
      <p:sp>
        <p:nvSpPr>
          <p:cNvPr id="66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dirty="0" smtClean="0"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7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Second level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32EA25AA-2104-44AE-AE87-D0A061D4FC2F}"/>
              </a:ext>
            </a:extLst>
          </p:cNvPr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04" y="4725657"/>
            <a:ext cx="4815371" cy="1053401"/>
          </a:xfrm>
          <a:prstGeom prst="rect">
            <a:avLst/>
          </a:prstGeom>
          <a:effectLst>
            <a:softEdge rad="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988A01-310C-47D9-8FD0-DBF2966FA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7867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286431"/>
            <a:ext cx="9144000" cy="176212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34" y="121511"/>
            <a:ext cx="8462029" cy="756707"/>
          </a:xfrm>
        </p:spPr>
        <p:txBody>
          <a:bodyPr anchor="b"/>
          <a:lstStyle>
            <a:lvl1pPr>
              <a:defRPr sz="2200"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49250" y="1598613"/>
            <a:ext cx="8477250" cy="46138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2400"/>
              </a:spcBef>
              <a:tabLst>
                <a:tab pos="8402638" algn="r"/>
              </a:tabLst>
              <a:defRPr lang="en-US" sz="1600" smtClean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53EF0-E817-4E49-A366-6572B14DF0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8CD7B0-9CC5-4736-9DB5-3560704A7E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81673" y="6018120"/>
            <a:ext cx="1267002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06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39" y="3579"/>
            <a:ext cx="2228861" cy="4329881"/>
          </a:xfrm>
          <a:prstGeom prst="rect">
            <a:avLst/>
          </a:prstGeom>
          <a:solidFill>
            <a:srgbClr val="92D050"/>
          </a:solidFill>
          <a:ln>
            <a:noFill/>
          </a:ln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solidFill>
            <a:srgbClr val="92D050"/>
          </a:solidFill>
          <a:ln>
            <a:noFill/>
          </a:ln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94463" y="4318000"/>
            <a:ext cx="2649537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1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4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5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5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5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6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7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6713538" y="4310063"/>
            <a:ext cx="2430462" cy="18097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11ED987-9F4C-2841-BDB1-84D99CCC090C}" type="datetime4">
              <a:rPr lang="en-US"/>
              <a:pPr>
                <a:defRPr/>
              </a:pPr>
              <a:t>June 21, 2022</a:t>
            </a:fld>
            <a:endParaRPr lang="en-US" dirty="0"/>
          </a:p>
        </p:txBody>
      </p:sp>
      <p:sp>
        <p:nvSpPr>
          <p:cNvPr id="7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73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Second level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A42B49AA-5BCB-477F-B19C-96BF539DE6E5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9" y="4733106"/>
            <a:ext cx="5219873" cy="1144986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903869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0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0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3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6977062" y="4315711"/>
            <a:ext cx="2166937" cy="1769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rgbClr val="C8BB7E"/>
              </a:solidFill>
            </a:endParaRPr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>
            <a:off x="0" y="4310063"/>
            <a:ext cx="6977063" cy="18256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rgbClr val="021F4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021F43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680075" y="6107113"/>
            <a:ext cx="2813050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1D566F7-D24B-004C-86DE-D1E4B750C484}" type="datetime4">
              <a:rPr lang="en-US"/>
              <a:pPr>
                <a:defRPr/>
              </a:pPr>
              <a:t>June 21, 2022</a:t>
            </a:fld>
            <a:endParaRPr lang="en-US" dirty="0"/>
          </a:p>
        </p:txBody>
      </p:sp>
      <p:sp>
        <p:nvSpPr>
          <p:cNvPr id="66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dirty="0" smtClean="0"/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  <p:sp>
        <p:nvSpPr>
          <p:cNvPr id="67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Second level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32EA25AA-2104-44AE-AE87-D0A061D4FC2F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04" y="4725657"/>
            <a:ext cx="4815371" cy="1053401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24439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42138" cy="4359275"/>
          </a:xfrm>
          <a:prstGeom prst="rect">
            <a:avLst/>
          </a:prstGeom>
          <a:solidFill>
            <a:srgbClr val="92D050"/>
          </a:solidFill>
          <a:ln>
            <a:noFill/>
          </a:ln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email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0"/>
            <a:ext cx="23241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8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4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15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2 w 2"/>
              <a:gd name="T15" fmla="*/ 2 h 2"/>
              <a:gd name="T16" fmla="*/ 2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2 w 2"/>
              <a:gd name="T29" fmla="*/ 2 h 2"/>
              <a:gd name="T30" fmla="*/ 2 w 2"/>
              <a:gd name="T31" fmla="*/ 2 h 2"/>
              <a:gd name="T32" fmla="*/ 2 w 2"/>
              <a:gd name="T33" fmla="*/ 2 h 2"/>
              <a:gd name="T34" fmla="*/ 2 w 2"/>
              <a:gd name="T35" fmla="*/ 2 h 2"/>
              <a:gd name="T36" fmla="*/ 2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2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2 w 2"/>
              <a:gd name="T63" fmla="*/ 2 h 2"/>
              <a:gd name="T64" fmla="*/ 0 w 2"/>
              <a:gd name="T65" fmla="*/ 2 h 2"/>
              <a:gd name="T66" fmla="*/ 0 w 2"/>
              <a:gd name="T67" fmla="*/ 2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0 w 2"/>
              <a:gd name="T5" fmla="*/ 2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2 w 2"/>
              <a:gd name="T13" fmla="*/ 0 h 2"/>
              <a:gd name="T14" fmla="*/ 2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0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2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2 w 2"/>
              <a:gd name="T53" fmla="*/ 2 h 2"/>
              <a:gd name="T54" fmla="*/ 2 w 2"/>
              <a:gd name="T55" fmla="*/ 2 h 2"/>
              <a:gd name="T56" fmla="*/ 2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>
              <a:gd name="T0" fmla="*/ 2 w 2"/>
              <a:gd name="T1" fmla="*/ 4 h 4"/>
              <a:gd name="T2" fmla="*/ 2 w 2"/>
              <a:gd name="T3" fmla="*/ 4 h 4"/>
              <a:gd name="T4" fmla="*/ 2 w 2"/>
              <a:gd name="T5" fmla="*/ 4 h 4"/>
              <a:gd name="T6" fmla="*/ 2 w 2"/>
              <a:gd name="T7" fmla="*/ 2 h 4"/>
              <a:gd name="T8" fmla="*/ 2 w 2"/>
              <a:gd name="T9" fmla="*/ 0 h 4"/>
              <a:gd name="T10" fmla="*/ 2 w 2"/>
              <a:gd name="T11" fmla="*/ 0 h 4"/>
              <a:gd name="T12" fmla="*/ 2 w 2"/>
              <a:gd name="T13" fmla="*/ 0 h 4"/>
              <a:gd name="T14" fmla="*/ 0 w 2"/>
              <a:gd name="T15" fmla="*/ 2 h 4"/>
              <a:gd name="T16" fmla="*/ 2 w 2"/>
              <a:gd name="T17" fmla="*/ 4 h 4"/>
              <a:gd name="T18" fmla="*/ 2 w 2"/>
              <a:gd name="T19" fmla="*/ 2 h 4"/>
              <a:gd name="T20" fmla="*/ 2 w 2"/>
              <a:gd name="T21" fmla="*/ 2 h 4"/>
              <a:gd name="T22" fmla="*/ 2 w 2"/>
              <a:gd name="T23" fmla="*/ 0 h 4"/>
              <a:gd name="T24" fmla="*/ 2 w 2"/>
              <a:gd name="T25" fmla="*/ 2 h 4"/>
              <a:gd name="T26" fmla="*/ 2 w 2"/>
              <a:gd name="T27" fmla="*/ 2 h 4"/>
              <a:gd name="T28" fmla="*/ 2 w 2"/>
              <a:gd name="T29" fmla="*/ 2 h 4"/>
              <a:gd name="T30" fmla="*/ 2 w 2"/>
              <a:gd name="T31" fmla="*/ 2 h 4"/>
              <a:gd name="T32" fmla="*/ 2 w 2"/>
              <a:gd name="T33" fmla="*/ 2 h 4"/>
              <a:gd name="T34" fmla="*/ 2 w 2"/>
              <a:gd name="T35" fmla="*/ 2 h 4"/>
              <a:gd name="T36" fmla="*/ 2 w 2"/>
              <a:gd name="T37" fmla="*/ 2 h 4"/>
              <a:gd name="T38" fmla="*/ 2 w 2"/>
              <a:gd name="T39" fmla="*/ 2 h 4"/>
              <a:gd name="T40" fmla="*/ 2 w 2"/>
              <a:gd name="T41" fmla="*/ 2 h 4"/>
              <a:gd name="T42" fmla="*/ 2 w 2"/>
              <a:gd name="T43" fmla="*/ 2 h 4"/>
              <a:gd name="T44" fmla="*/ 2 w 2"/>
              <a:gd name="T45" fmla="*/ 2 h 4"/>
              <a:gd name="T46" fmla="*/ 2 w 2"/>
              <a:gd name="T47" fmla="*/ 2 h 4"/>
              <a:gd name="T48" fmla="*/ 2 w 2"/>
              <a:gd name="T49" fmla="*/ 2 h 4"/>
              <a:gd name="T50" fmla="*/ 2 w 2"/>
              <a:gd name="T51" fmla="*/ 2 h 4"/>
              <a:gd name="T52" fmla="*/ 0 w 2"/>
              <a:gd name="T53" fmla="*/ 2 h 4"/>
              <a:gd name="T54" fmla="*/ 2 w 2"/>
              <a:gd name="T55" fmla="*/ 4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>
              <a:gd name="T0" fmla="*/ 0 w 1587"/>
              <a:gd name="T1" fmla="*/ 4 h 4"/>
              <a:gd name="T2" fmla="*/ 0 w 1587"/>
              <a:gd name="T3" fmla="*/ 2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 h 4"/>
              <a:gd name="T10" fmla="*/ 0 w 1587"/>
              <a:gd name="T11" fmla="*/ 2 h 4"/>
              <a:gd name="T12" fmla="*/ 0 w 1587"/>
              <a:gd name="T13" fmla="*/ 4 h 4"/>
              <a:gd name="T14" fmla="*/ 0 w 1587"/>
              <a:gd name="T15" fmla="*/ 2 h 4"/>
              <a:gd name="T16" fmla="*/ 0 w 1587"/>
              <a:gd name="T17" fmla="*/ 2 h 4"/>
              <a:gd name="T18" fmla="*/ 0 w 1587"/>
              <a:gd name="T19" fmla="*/ 2 h 4"/>
              <a:gd name="T20" fmla="*/ 0 w 1587"/>
              <a:gd name="T21" fmla="*/ 2 h 4"/>
              <a:gd name="T22" fmla="*/ 0 w 1587"/>
              <a:gd name="T23" fmla="*/ 2 h 4"/>
              <a:gd name="T24" fmla="*/ 0 w 1587"/>
              <a:gd name="T25" fmla="*/ 2 h 4"/>
              <a:gd name="T26" fmla="*/ 0 w 1587"/>
              <a:gd name="T27" fmla="*/ 2 h 4"/>
              <a:gd name="T28" fmla="*/ 0 w 1587"/>
              <a:gd name="T29" fmla="*/ 4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0 h 2"/>
              <a:gd name="T4" fmla="*/ 2 w 2"/>
              <a:gd name="T5" fmla="*/ 0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2 w 2"/>
              <a:gd name="T27" fmla="*/ 0 h 2"/>
              <a:gd name="T28" fmla="*/ 2 w 2"/>
              <a:gd name="T29" fmla="*/ 0 h 2"/>
              <a:gd name="T30" fmla="*/ 0 w 2"/>
              <a:gd name="T31" fmla="*/ 2 h 2"/>
              <a:gd name="T32" fmla="*/ 2 w 2"/>
              <a:gd name="T33" fmla="*/ 2 h 2"/>
              <a:gd name="T34" fmla="*/ 2 w 2"/>
              <a:gd name="T35" fmla="*/ 0 h 2"/>
              <a:gd name="T36" fmla="*/ 0 w 2"/>
              <a:gd name="T37" fmla="*/ 2 h 2"/>
              <a:gd name="T38" fmla="*/ 2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2 w 2"/>
              <a:gd name="T59" fmla="*/ 2 h 2"/>
              <a:gd name="T60" fmla="*/ 2 w 2"/>
              <a:gd name="T61" fmla="*/ 2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0 h 2"/>
              <a:gd name="T4" fmla="*/ 0 w 1587"/>
              <a:gd name="T5" fmla="*/ 2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>
              <a:gd name="T0" fmla="*/ 2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 h 2"/>
              <a:gd name="T10" fmla="*/ 2 w 2"/>
              <a:gd name="T11" fmla="*/ 2 h 2"/>
              <a:gd name="T12" fmla="*/ 2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 h 2"/>
              <a:gd name="T22" fmla="*/ 2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>
              <a:gd name="T0" fmla="*/ 2 w 2"/>
              <a:gd name="T1" fmla="*/ 2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 h 2"/>
              <a:gd name="T8" fmla="*/ 2 w 2"/>
              <a:gd name="T9" fmla="*/ 2 h 2"/>
              <a:gd name="T10" fmla="*/ 2 w 2"/>
              <a:gd name="T11" fmla="*/ 2 h 2"/>
              <a:gd name="T12" fmla="*/ 2 w 2"/>
              <a:gd name="T13" fmla="*/ 2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2 h 2"/>
              <a:gd name="T24" fmla="*/ 2 w 2"/>
              <a:gd name="T25" fmla="*/ 2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>
              <a:gd name="T0" fmla="*/ 2 w 4"/>
              <a:gd name="T1" fmla="*/ 2 h 2"/>
              <a:gd name="T2" fmla="*/ 2 w 4"/>
              <a:gd name="T3" fmla="*/ 2 h 2"/>
              <a:gd name="T4" fmla="*/ 4 w 4"/>
              <a:gd name="T5" fmla="*/ 2 h 2"/>
              <a:gd name="T6" fmla="*/ 4 w 4"/>
              <a:gd name="T7" fmla="*/ 0 h 2"/>
              <a:gd name="T8" fmla="*/ 4 w 4"/>
              <a:gd name="T9" fmla="*/ 0 h 2"/>
              <a:gd name="T10" fmla="*/ 2 w 4"/>
              <a:gd name="T11" fmla="*/ 0 h 2"/>
              <a:gd name="T12" fmla="*/ 2 w 4"/>
              <a:gd name="T13" fmla="*/ 0 h 2"/>
              <a:gd name="T14" fmla="*/ 0 w 4"/>
              <a:gd name="T15" fmla="*/ 2 h 2"/>
              <a:gd name="T16" fmla="*/ 2 w 4"/>
              <a:gd name="T17" fmla="*/ 2 h 2"/>
              <a:gd name="T18" fmla="*/ 2 w 4"/>
              <a:gd name="T19" fmla="*/ 0 h 2"/>
              <a:gd name="T20" fmla="*/ 4 w 4"/>
              <a:gd name="T21" fmla="*/ 2 h 2"/>
              <a:gd name="T22" fmla="*/ 4 w 4"/>
              <a:gd name="T23" fmla="*/ 0 h 2"/>
              <a:gd name="T24" fmla="*/ 4 w 4"/>
              <a:gd name="T25" fmla="*/ 0 h 2"/>
              <a:gd name="T26" fmla="*/ 2 w 4"/>
              <a:gd name="T27" fmla="*/ 0 h 2"/>
              <a:gd name="T28" fmla="*/ 2 w 4"/>
              <a:gd name="T29" fmla="*/ 0 h 2"/>
              <a:gd name="T30" fmla="*/ 0 w 4"/>
              <a:gd name="T31" fmla="*/ 0 h 2"/>
              <a:gd name="T32" fmla="*/ 2 w 4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0 w 2"/>
              <a:gd name="T39" fmla="*/ 2 h 2"/>
              <a:gd name="T40" fmla="*/ 0 w 2"/>
              <a:gd name="T41" fmla="*/ 2 h 2"/>
              <a:gd name="T42" fmla="*/ 0 w 2"/>
              <a:gd name="T43" fmla="*/ 2 h 2"/>
              <a:gd name="T44" fmla="*/ 0 w 2"/>
              <a:gd name="T45" fmla="*/ 2 h 2"/>
              <a:gd name="T46" fmla="*/ 0 w 2"/>
              <a:gd name="T47" fmla="*/ 2 h 2"/>
              <a:gd name="T48" fmla="*/ 0 w 2"/>
              <a:gd name="T49" fmla="*/ 2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0 w 2"/>
              <a:gd name="T57" fmla="*/ 2 h 2"/>
              <a:gd name="T58" fmla="*/ 0 w 2"/>
              <a:gd name="T59" fmla="*/ 2 h 2"/>
              <a:gd name="T60" fmla="*/ 0 w 2"/>
              <a:gd name="T61" fmla="*/ 2 h 2"/>
              <a:gd name="T62" fmla="*/ 0 w 2"/>
              <a:gd name="T63" fmla="*/ 2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 h 2"/>
              <a:gd name="T40" fmla="*/ 0 w 2"/>
              <a:gd name="T41" fmla="*/ 2 h 2"/>
              <a:gd name="T42" fmla="*/ 2 w 2"/>
              <a:gd name="T43" fmla="*/ 2 h 2"/>
              <a:gd name="T44" fmla="*/ 2 w 2"/>
              <a:gd name="T45" fmla="*/ 0 h 2"/>
              <a:gd name="T46" fmla="*/ 2 w 2"/>
              <a:gd name="T47" fmla="*/ 0 h 2"/>
              <a:gd name="T48" fmla="*/ 2 w 2"/>
              <a:gd name="T49" fmla="*/ 0 h 2"/>
              <a:gd name="T50" fmla="*/ 2 w 2"/>
              <a:gd name="T51" fmla="*/ 0 h 2"/>
              <a:gd name="T52" fmla="*/ 2 w 2"/>
              <a:gd name="T53" fmla="*/ 0 h 2"/>
              <a:gd name="T54" fmla="*/ 2 w 2"/>
              <a:gd name="T55" fmla="*/ 0 h 2"/>
              <a:gd name="T56" fmla="*/ 2 w 2"/>
              <a:gd name="T57" fmla="*/ 0 h 2"/>
              <a:gd name="T58" fmla="*/ 2 w 2"/>
              <a:gd name="T59" fmla="*/ 0 h 2"/>
              <a:gd name="T60" fmla="*/ 2 w 2"/>
              <a:gd name="T61" fmla="*/ 0 h 2"/>
              <a:gd name="T62" fmla="*/ 2 w 2"/>
              <a:gd name="T63" fmla="*/ 0 h 2"/>
              <a:gd name="T64" fmla="*/ 2 w 2"/>
              <a:gd name="T65" fmla="*/ 0 h 2"/>
              <a:gd name="T66" fmla="*/ 2 w 2"/>
              <a:gd name="T67" fmla="*/ 2 h 2"/>
              <a:gd name="T68" fmla="*/ 2 w 2"/>
              <a:gd name="T69" fmla="*/ 0 h 2"/>
              <a:gd name="T70" fmla="*/ 2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>
              <a:gd name="T0" fmla="*/ 0 w 2"/>
              <a:gd name="T1" fmla="*/ 3 h 3"/>
              <a:gd name="T2" fmla="*/ 0 w 2"/>
              <a:gd name="T3" fmla="*/ 3 h 3"/>
              <a:gd name="T4" fmla="*/ 2 w 2"/>
              <a:gd name="T5" fmla="*/ 3 h 3"/>
              <a:gd name="T6" fmla="*/ 2 w 2"/>
              <a:gd name="T7" fmla="*/ 3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0 w 2"/>
              <a:gd name="T19" fmla="*/ 3 h 3"/>
              <a:gd name="T20" fmla="*/ 0 w 2"/>
              <a:gd name="T21" fmla="*/ 3 h 3"/>
              <a:gd name="T22" fmla="*/ 0 w 2"/>
              <a:gd name="T23" fmla="*/ 0 h 3"/>
              <a:gd name="T24" fmla="*/ 0 w 2"/>
              <a:gd name="T25" fmla="*/ 3 h 3"/>
              <a:gd name="T26" fmla="*/ 0 w 2"/>
              <a:gd name="T27" fmla="*/ 3 h 3"/>
              <a:gd name="T28" fmla="*/ 0 w 2"/>
              <a:gd name="T29" fmla="*/ 3 h 3"/>
              <a:gd name="T30" fmla="*/ 0 w 2"/>
              <a:gd name="T31" fmla="*/ 3 h 3"/>
              <a:gd name="T32" fmla="*/ 0 w 2"/>
              <a:gd name="T33" fmla="*/ 3 h 3"/>
              <a:gd name="T34" fmla="*/ 0 w 2"/>
              <a:gd name="T35" fmla="*/ 3 h 3"/>
              <a:gd name="T36" fmla="*/ 0 w 2"/>
              <a:gd name="T37" fmla="*/ 3 h 3"/>
              <a:gd name="T38" fmla="*/ 0 w 2"/>
              <a:gd name="T39" fmla="*/ 3 h 3"/>
              <a:gd name="T40" fmla="*/ 0 w 2"/>
              <a:gd name="T41" fmla="*/ 3 h 3"/>
              <a:gd name="T42" fmla="*/ 0 w 2"/>
              <a:gd name="T43" fmla="*/ 3 h 3"/>
              <a:gd name="T44" fmla="*/ 0 w 2"/>
              <a:gd name="T45" fmla="*/ 3 h 3"/>
              <a:gd name="T46" fmla="*/ 0 w 2"/>
              <a:gd name="T47" fmla="*/ 3 h 3"/>
              <a:gd name="T48" fmla="*/ 0 w 2"/>
              <a:gd name="T49" fmla="*/ 3 h 3"/>
              <a:gd name="T50" fmla="*/ 0 w 2"/>
              <a:gd name="T51" fmla="*/ 3 h 3"/>
              <a:gd name="T52" fmla="*/ 0 w 2"/>
              <a:gd name="T53" fmla="*/ 3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0 h 2"/>
              <a:gd name="T8" fmla="*/ 2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2 w 2"/>
              <a:gd name="T21" fmla="*/ 2 h 2"/>
              <a:gd name="T22" fmla="*/ 2 w 2"/>
              <a:gd name="T23" fmla="*/ 0 h 2"/>
              <a:gd name="T24" fmla="*/ 2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>
              <a:gd name="T0" fmla="*/ 0 w 2"/>
              <a:gd name="T1" fmla="*/ 2 h 2"/>
              <a:gd name="T2" fmla="*/ 2 w 2"/>
              <a:gd name="T3" fmla="*/ 2 h 2"/>
              <a:gd name="T4" fmla="*/ 0 w 2"/>
              <a:gd name="T5" fmla="*/ 0 h 2"/>
              <a:gd name="T6" fmla="*/ 0 w 2"/>
              <a:gd name="T7" fmla="*/ 2 h 2"/>
              <a:gd name="T8" fmla="*/ 0 w 2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5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>
              <a:gd name="T0" fmla="*/ 2 w 2"/>
              <a:gd name="T1" fmla="*/ 0 h 2"/>
              <a:gd name="T2" fmla="*/ 2 w 2"/>
              <a:gd name="T3" fmla="*/ 0 h 2"/>
              <a:gd name="T4" fmla="*/ 2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 h 2"/>
              <a:gd name="T12" fmla="*/ 2 w 2"/>
              <a:gd name="T13" fmla="*/ 0 h 2"/>
              <a:gd name="T14" fmla="*/ 2 w 2"/>
              <a:gd name="T15" fmla="*/ 0 h 2"/>
              <a:gd name="T16" fmla="*/ 2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 h 2"/>
              <a:gd name="T24" fmla="*/ 2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2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>
              <a:gd name="T0" fmla="*/ 2 w 2"/>
              <a:gd name="T1" fmla="*/ 2 h 2"/>
              <a:gd name="T2" fmla="*/ 2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0 w 2"/>
              <a:gd name="T9" fmla="*/ 2 h 2"/>
              <a:gd name="T10" fmla="*/ 0 w 2"/>
              <a:gd name="T11" fmla="*/ 2 h 2"/>
              <a:gd name="T12" fmla="*/ 2 w 2"/>
              <a:gd name="T13" fmla="*/ 2 h 2"/>
              <a:gd name="T14" fmla="*/ 0 w 2"/>
              <a:gd name="T15" fmla="*/ 2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0 w 2"/>
              <a:gd name="T25" fmla="*/ 2 h 2"/>
              <a:gd name="T26" fmla="*/ 0 w 2"/>
              <a:gd name="T27" fmla="*/ 2 h 2"/>
              <a:gd name="T28" fmla="*/ 0 w 2"/>
              <a:gd name="T29" fmla="*/ 2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2 h 2"/>
              <a:gd name="T38" fmla="*/ 2 w 2"/>
              <a:gd name="T39" fmla="*/ 2 h 2"/>
              <a:gd name="T40" fmla="*/ 2 w 2"/>
              <a:gd name="T41" fmla="*/ 2 h 2"/>
              <a:gd name="T42" fmla="*/ 2 w 2"/>
              <a:gd name="T43" fmla="*/ 2 h 2"/>
              <a:gd name="T44" fmla="*/ 2 w 2"/>
              <a:gd name="T45" fmla="*/ 2 h 2"/>
              <a:gd name="T46" fmla="*/ 2 w 2"/>
              <a:gd name="T47" fmla="*/ 2 h 2"/>
              <a:gd name="T48" fmla="*/ 0 w 2"/>
              <a:gd name="T49" fmla="*/ 0 h 2"/>
              <a:gd name="T50" fmla="*/ 0 w 2"/>
              <a:gd name="T51" fmla="*/ 2 h 2"/>
              <a:gd name="T52" fmla="*/ 0 w 2"/>
              <a:gd name="T53" fmla="*/ 2 h 2"/>
              <a:gd name="T54" fmla="*/ 0 w 2"/>
              <a:gd name="T55" fmla="*/ 2 h 2"/>
              <a:gd name="T56" fmla="*/ 2 w 2"/>
              <a:gd name="T57" fmla="*/ 2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0 h 2"/>
              <a:gd name="T6" fmla="*/ 2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 h 2"/>
              <a:gd name="T14" fmla="*/ 0 w 2"/>
              <a:gd name="T15" fmla="*/ 2 h 2"/>
              <a:gd name="T16" fmla="*/ 2 w 2"/>
              <a:gd name="T17" fmla="*/ 0 h 2"/>
              <a:gd name="T18" fmla="*/ 2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 h 2"/>
              <a:gd name="T48" fmla="*/ 0 w 2"/>
              <a:gd name="T49" fmla="*/ 2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>
              <a:gd name="T0" fmla="*/ 2 w 2"/>
              <a:gd name="T1" fmla="*/ 0 h 1588"/>
              <a:gd name="T2" fmla="*/ 0 w 2"/>
              <a:gd name="T3" fmla="*/ 0 h 1588"/>
              <a:gd name="T4" fmla="*/ 2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>
              <a:gd name="T0" fmla="*/ 2 w 2"/>
              <a:gd name="T1" fmla="*/ 2 h 5"/>
              <a:gd name="T2" fmla="*/ 2 w 2"/>
              <a:gd name="T3" fmla="*/ 2 h 5"/>
              <a:gd name="T4" fmla="*/ 0 w 2"/>
              <a:gd name="T5" fmla="*/ 0 h 5"/>
              <a:gd name="T6" fmla="*/ 0 w 2"/>
              <a:gd name="T7" fmla="*/ 2 h 5"/>
              <a:gd name="T8" fmla="*/ 0 w 2"/>
              <a:gd name="T9" fmla="*/ 2 h 5"/>
              <a:gd name="T10" fmla="*/ 2 w 2"/>
              <a:gd name="T11" fmla="*/ 5 h 5"/>
              <a:gd name="T12" fmla="*/ 2 w 2"/>
              <a:gd name="T13" fmla="*/ 2 h 5"/>
              <a:gd name="T14" fmla="*/ 2 w 2"/>
              <a:gd name="T15" fmla="*/ 2 h 5"/>
              <a:gd name="T16" fmla="*/ 0 w 2"/>
              <a:gd name="T17" fmla="*/ 0 h 5"/>
              <a:gd name="T18" fmla="*/ 0 w 2"/>
              <a:gd name="T19" fmla="*/ 2 h 5"/>
              <a:gd name="T20" fmla="*/ 0 w 2"/>
              <a:gd name="T21" fmla="*/ 2 h 5"/>
              <a:gd name="T22" fmla="*/ 2 w 2"/>
              <a:gd name="T23" fmla="*/ 5 h 5"/>
              <a:gd name="T24" fmla="*/ 2 w 2"/>
              <a:gd name="T25" fmla="*/ 2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>
              <a:gd name="T0" fmla="*/ 0 w 2"/>
              <a:gd name="T1" fmla="*/ 0 h 1587"/>
              <a:gd name="T2" fmla="*/ 2 w 2"/>
              <a:gd name="T3" fmla="*/ 0 h 1587"/>
              <a:gd name="T4" fmla="*/ 2 w 2"/>
              <a:gd name="T5" fmla="*/ 0 h 1587"/>
              <a:gd name="T6" fmla="*/ 2 w 2"/>
              <a:gd name="T7" fmla="*/ 0 h 1587"/>
              <a:gd name="T8" fmla="*/ 2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 w 2"/>
              <a:gd name="T19" fmla="*/ 0 h 1587"/>
              <a:gd name="T20" fmla="*/ 2 w 2"/>
              <a:gd name="T21" fmla="*/ 0 h 1587"/>
              <a:gd name="T22" fmla="*/ 2 w 2"/>
              <a:gd name="T23" fmla="*/ 0 h 1587"/>
              <a:gd name="T24" fmla="*/ 2 w 2"/>
              <a:gd name="T25" fmla="*/ 0 h 1587"/>
              <a:gd name="T26" fmla="*/ 2 w 2"/>
              <a:gd name="T27" fmla="*/ 0 h 1587"/>
              <a:gd name="T28" fmla="*/ 2 w 2"/>
              <a:gd name="T29" fmla="*/ 0 h 1587"/>
              <a:gd name="T30" fmla="*/ 2 w 2"/>
              <a:gd name="T31" fmla="*/ 0 h 1587"/>
              <a:gd name="T32" fmla="*/ 2 w 2"/>
              <a:gd name="T33" fmla="*/ 0 h 1587"/>
              <a:gd name="T34" fmla="*/ 2 w 2"/>
              <a:gd name="T35" fmla="*/ 0 h 1587"/>
              <a:gd name="T36" fmla="*/ 2 w 2"/>
              <a:gd name="T37" fmla="*/ 0 h 1587"/>
              <a:gd name="T38" fmla="*/ 2 w 2"/>
              <a:gd name="T39" fmla="*/ 0 h 1587"/>
              <a:gd name="T40" fmla="*/ 2 w 2"/>
              <a:gd name="T41" fmla="*/ 0 h 1587"/>
              <a:gd name="T42" fmla="*/ 2 w 2"/>
              <a:gd name="T43" fmla="*/ 0 h 1587"/>
              <a:gd name="T44" fmla="*/ 2 w 2"/>
              <a:gd name="T45" fmla="*/ 0 h 1587"/>
              <a:gd name="T46" fmla="*/ 2 w 2"/>
              <a:gd name="T47" fmla="*/ 0 h 1587"/>
              <a:gd name="T48" fmla="*/ 2 w 2"/>
              <a:gd name="T49" fmla="*/ 0 h 1587"/>
              <a:gd name="T50" fmla="*/ 2 w 2"/>
              <a:gd name="T51" fmla="*/ 0 h 1587"/>
              <a:gd name="T52" fmla="*/ 2 w 2"/>
              <a:gd name="T53" fmla="*/ 0 h 1587"/>
              <a:gd name="T54" fmla="*/ 2 w 2"/>
              <a:gd name="T55" fmla="*/ 0 h 1587"/>
              <a:gd name="T56" fmla="*/ 2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48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>
              <a:gd name="T0" fmla="*/ 0 w 2"/>
              <a:gd name="T1" fmla="*/ 3 h 3"/>
              <a:gd name="T2" fmla="*/ 2 w 2"/>
              <a:gd name="T3" fmla="*/ 0 h 3"/>
              <a:gd name="T4" fmla="*/ 2 w 2"/>
              <a:gd name="T5" fmla="*/ 0 h 3"/>
              <a:gd name="T6" fmla="*/ 2 w 2"/>
              <a:gd name="T7" fmla="*/ 0 h 3"/>
              <a:gd name="T8" fmla="*/ 2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3 h 3"/>
              <a:gd name="T16" fmla="*/ 0 w 2"/>
              <a:gd name="T17" fmla="*/ 3 h 3"/>
              <a:gd name="T18" fmla="*/ 2 w 2"/>
              <a:gd name="T19" fmla="*/ 0 h 3"/>
              <a:gd name="T20" fmla="*/ 2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3 h 3"/>
              <a:gd name="T40" fmla="*/ 0 w 2"/>
              <a:gd name="T41" fmla="*/ 3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4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55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>
              <a:gd name="T0" fmla="*/ 0 w 1587"/>
              <a:gd name="T1" fmla="*/ 2 h 2"/>
              <a:gd name="T2" fmla="*/ 0 w 1587"/>
              <a:gd name="T3" fmla="*/ 2 h 2"/>
              <a:gd name="T4" fmla="*/ 0 w 1587"/>
              <a:gd name="T5" fmla="*/ 0 h 2"/>
              <a:gd name="T6" fmla="*/ 0 w 1587"/>
              <a:gd name="T7" fmla="*/ 2 h 2"/>
              <a:gd name="T8" fmla="*/ 0 w 1587"/>
              <a:gd name="T9" fmla="*/ 2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 h 2"/>
              <a:gd name="T18" fmla="*/ 0 w 2"/>
              <a:gd name="T19" fmla="*/ 2 h 2"/>
              <a:gd name="T20" fmla="*/ 0 w 2"/>
              <a:gd name="T21" fmla="*/ 2 h 2"/>
              <a:gd name="T22" fmla="*/ 0 w 2"/>
              <a:gd name="T23" fmla="*/ 2 h 2"/>
              <a:gd name="T24" fmla="*/ 2 w 2"/>
              <a:gd name="T25" fmla="*/ 2 h 2"/>
              <a:gd name="T26" fmla="*/ 2 w 2"/>
              <a:gd name="T27" fmla="*/ 2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>
              <a:gd name="T0" fmla="*/ 0 w 2"/>
              <a:gd name="T1" fmla="*/ 2 h 2"/>
              <a:gd name="T2" fmla="*/ 0 w 2"/>
              <a:gd name="T3" fmla="*/ 2 h 2"/>
              <a:gd name="T4" fmla="*/ 2 w 2"/>
              <a:gd name="T5" fmla="*/ 2 h 2"/>
              <a:gd name="T6" fmla="*/ 2 w 2"/>
              <a:gd name="T7" fmla="*/ 2 h 2"/>
              <a:gd name="T8" fmla="*/ 2 w 2"/>
              <a:gd name="T9" fmla="*/ 2 h 2"/>
              <a:gd name="T10" fmla="*/ 2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 h 2"/>
              <a:gd name="T32" fmla="*/ 0 w 2"/>
              <a:gd name="T33" fmla="*/ 2 h 2"/>
              <a:gd name="T34" fmla="*/ 0 w 2"/>
              <a:gd name="T35" fmla="*/ 2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 h 2"/>
              <a:gd name="T50" fmla="*/ 2 w 2"/>
              <a:gd name="T51" fmla="*/ 2 h 2"/>
              <a:gd name="T52" fmla="*/ 2 w 2"/>
              <a:gd name="T53" fmla="*/ 0 h 2"/>
              <a:gd name="T54" fmla="*/ 2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 h 2"/>
              <a:gd name="T62" fmla="*/ 0 w 2"/>
              <a:gd name="T63" fmla="*/ 2 h 2"/>
              <a:gd name="T64" fmla="*/ 2 w 2"/>
              <a:gd name="T65" fmla="*/ 2 h 2"/>
              <a:gd name="T66" fmla="*/ 2 w 2"/>
              <a:gd name="T67" fmla="*/ 2 h 2"/>
              <a:gd name="T68" fmla="*/ 0 w 2"/>
              <a:gd name="T69" fmla="*/ 2 h 2"/>
              <a:gd name="T70" fmla="*/ 0 w 2"/>
              <a:gd name="T71" fmla="*/ 2 h 2"/>
              <a:gd name="T72" fmla="*/ 0 w 2"/>
              <a:gd name="T73" fmla="*/ 2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1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2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3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4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5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6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67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endParaRPr lang="en-US" sz="1300" b="0"/>
          </a:p>
        </p:txBody>
      </p:sp>
      <p:sp>
        <p:nvSpPr>
          <p:cNvPr id="330" name="Title 329"/>
          <p:cNvSpPr>
            <a:spLocks noGrp="1"/>
          </p:cNvSpPr>
          <p:nvPr>
            <p:ph type="title"/>
          </p:nvPr>
        </p:nvSpPr>
        <p:spPr>
          <a:xfrm>
            <a:off x="1512623" y="1189789"/>
            <a:ext cx="6971806" cy="1822161"/>
          </a:xfrm>
        </p:spPr>
        <p:txBody>
          <a:bodyPr anchor="b"/>
          <a:lstStyle>
            <a:lvl1pPr>
              <a:lnSpc>
                <a:spcPct val="100000"/>
              </a:lnSpc>
              <a:spcBef>
                <a:spcPts val="0"/>
              </a:spcBef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2" name="Text Placeholder 331"/>
          <p:cNvSpPr>
            <a:spLocks noGrp="1"/>
          </p:cNvSpPr>
          <p:nvPr>
            <p:ph type="body" sz="quarter" idx="13"/>
          </p:nvPr>
        </p:nvSpPr>
        <p:spPr>
          <a:xfrm>
            <a:off x="1525172" y="3000005"/>
            <a:ext cx="6959257" cy="87588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400" b="0" i="0" cap="all" baseline="0">
                <a:solidFill>
                  <a:srgbClr val="FFFFFF"/>
                </a:solidFill>
                <a:latin typeface="+mn-lt"/>
                <a:cs typeface="Andes ExtraLight"/>
              </a:defRPr>
            </a:lvl1pPr>
            <a:lvl2pPr>
              <a:defRPr b="0" i="0">
                <a:latin typeface="Andes ExtraLigh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Rectangle 1028"/>
          <p:cNvSpPr>
            <a:spLocks noGrp="1" noChangeArrowheads="1"/>
          </p:cNvSpPr>
          <p:nvPr>
            <p:ph type="dt" sz="half" idx="15"/>
          </p:nvPr>
        </p:nvSpPr>
        <p:spPr>
          <a:xfrm>
            <a:off x="5942013" y="6107113"/>
            <a:ext cx="2551112" cy="306387"/>
          </a:xfrm>
        </p:spPr>
        <p:txBody>
          <a:bodyPr rIns="0"/>
          <a:lstStyle>
            <a:lvl1pPr algn="r">
              <a:defRPr b="0" i="0" smtClean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C2A2DC7-9352-9547-8699-82257BD0A489}" type="datetime4">
              <a:rPr lang="en-US"/>
              <a:pPr>
                <a:defRPr/>
              </a:pPr>
              <a:t>June 21, 2022</a:t>
            </a:fld>
            <a:endParaRPr lang="en-US" dirty="0"/>
          </a:p>
        </p:txBody>
      </p:sp>
      <p:sp>
        <p:nvSpPr>
          <p:cNvPr id="7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1439863" y="6416675"/>
            <a:ext cx="7064375" cy="301625"/>
          </a:xfrm>
        </p:spPr>
        <p:txBody>
          <a:bodyPr rIns="0" anchor="t" anchorCtr="0"/>
          <a:lstStyle>
            <a:lvl1pPr>
              <a:defRPr b="0" smtClean="0"/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73" name="Text Placeholder 331"/>
          <p:cNvSpPr>
            <a:spLocks noGrp="1"/>
          </p:cNvSpPr>
          <p:nvPr>
            <p:ph type="body" sz="quarter" idx="14"/>
          </p:nvPr>
        </p:nvSpPr>
        <p:spPr>
          <a:xfrm>
            <a:off x="5682073" y="4699001"/>
            <a:ext cx="2821170" cy="1393637"/>
          </a:xfrm>
        </p:spPr>
        <p:txBody>
          <a:bodyPr anchor="b"/>
          <a:lstStyle>
            <a:lvl1pPr algn="r">
              <a:lnSpc>
                <a:spcPct val="100000"/>
              </a:lnSpc>
              <a:defRPr sz="1400" b="0" i="0" baseline="0">
                <a:solidFill>
                  <a:schemeClr val="tx1"/>
                </a:solidFill>
                <a:latin typeface="+mn-lt"/>
                <a:cs typeface="Arial"/>
              </a:defRPr>
            </a:lvl1pPr>
            <a:lvl2pPr algn="r">
              <a:defRPr sz="1400" b="0" i="0">
                <a:latin typeface="+mn-lt"/>
                <a:cs typeface="Andes ExtraLight"/>
              </a:defRPr>
            </a:lvl2pPr>
            <a:lvl3pPr>
              <a:defRPr b="0" i="0">
                <a:latin typeface="Andes ExtraLight"/>
                <a:cs typeface="Andes ExtraLight"/>
              </a:defRPr>
            </a:lvl3pPr>
            <a:lvl4pPr>
              <a:defRPr b="0" i="0">
                <a:latin typeface="Andes ExtraLight"/>
                <a:cs typeface="Andes ExtraLight"/>
              </a:defRPr>
            </a:lvl4pPr>
            <a:lvl5pPr>
              <a:defRPr b="0" i="0">
                <a:latin typeface="Andes ExtraLight"/>
                <a:cs typeface="Andes ExtraLight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FontTx/>
              <a:buNone/>
              <a:tabLst/>
              <a:defRPr/>
            </a:pPr>
            <a:r>
              <a:rPr lang="en-US"/>
              <a:t>Second level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499DB489-C59B-4BE3-BA44-9BE03BFF94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tx2">
                <a:tint val="45000"/>
                <a:satMod val="400000"/>
              </a:schemeClr>
            </a:duotone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39" y="3579"/>
            <a:ext cx="2228861" cy="4362046"/>
          </a:xfrm>
          <a:prstGeom prst="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77" name="Rectangle 64">
            <a:extLst>
              <a:ext uri="{FF2B5EF4-FFF2-40B4-BE49-F238E27FC236}">
                <a16:creationId xmlns:a16="http://schemas.microsoft.com/office/drawing/2014/main" id="{CF1E0B80-729B-4ACF-8299-B8803119B98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4310063"/>
            <a:ext cx="9144000" cy="1844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pPr marL="115888" indent="-115888">
              <a:spcBef>
                <a:spcPct val="50000"/>
              </a:spcBef>
              <a:buFontTx/>
              <a:buChar char="•"/>
            </a:pPr>
            <a:endParaRPr lang="en-US" sz="1300" b="0">
              <a:solidFill>
                <a:schemeClr val="bg1"/>
              </a:solidFill>
            </a:endParaRP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A62CCB62-138F-42CE-AB74-2244C64095F7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9" y="4733106"/>
            <a:ext cx="5219873" cy="1144986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8357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47975" y="6356350"/>
            <a:ext cx="5600700" cy="328613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r">
              <a:defRPr sz="1000" b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213" y="6329363"/>
            <a:ext cx="2133600" cy="365125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l">
              <a:defRPr sz="1000" b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27CEC854-BFD0-024E-B60D-69CAB426864A}" type="datetime4">
              <a:rPr lang="en-US"/>
              <a:pPr>
                <a:defRPr/>
              </a:pPr>
              <a:t>June 21, 2022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1" r:id="rId1"/>
    <p:sldLayoutId id="2147485342" r:id="rId2"/>
    <p:sldLayoutId id="2147485359" r:id="rId3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charset="0"/>
        <a:defRPr>
          <a:solidFill>
            <a:schemeClr val="tx1"/>
          </a:solidFill>
          <a:latin typeface="+mn-lt"/>
          <a:ea typeface="ＭＳ Ｐゴシック" charset="0"/>
        </a:defRPr>
      </a:lvl2pPr>
      <a:lvl3pPr marL="4763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47975" y="6356350"/>
            <a:ext cx="5600700" cy="328613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r">
              <a:defRPr sz="1000" b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84213" y="6329363"/>
            <a:ext cx="2133600" cy="365125"/>
          </a:xfrm>
          <a:prstGeom prst="rect">
            <a:avLst/>
          </a:prstGeom>
        </p:spPr>
        <p:txBody>
          <a:bodyPr vert="horz" lIns="0" tIns="0" rIns="91440" bIns="0" rtlCol="0" anchor="ctr">
            <a:normAutofit/>
          </a:bodyPr>
          <a:lstStyle>
            <a:lvl1pPr algn="l">
              <a:defRPr sz="1000" b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fld id="{27CEC854-BFD0-024E-B60D-69CAB426864A}" type="datetime4">
              <a:rPr lang="en-US"/>
              <a:pPr>
                <a:defRPr/>
              </a:pPr>
              <a:t>June 21,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9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2" r:id="rId1"/>
    <p:sldLayoutId id="2147485363" r:id="rId2"/>
    <p:sldLayoutId id="2147485364" r:id="rId3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cap="all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old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algn="l" rtl="0" eaLnBrk="1" fontAlgn="base" hangingPunct="1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Font typeface="Wingdings" charset="0"/>
        <a:defRPr>
          <a:solidFill>
            <a:schemeClr val="tx1"/>
          </a:solidFill>
          <a:latin typeface="+mn-lt"/>
          <a:ea typeface="ＭＳ Ｐゴシック" charset="0"/>
        </a:defRPr>
      </a:lvl2pPr>
      <a:lvl3pPr marL="4763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defRPr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aptation-fund.org/wp-content/uploads/2019/10/Adaptation-Fund-Strategic-Results-Framework-Amended-in-March-2019-2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aptation-fund.org/documents-publications/operational-policies-guidelin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adaptation-fund.org/apply-funding/enhanced-direct-access-eda-grants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406010" y="217375"/>
            <a:ext cx="6972300" cy="2812026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  <a:buClr>
                <a:srgbClr val="00783C"/>
              </a:buClr>
              <a:defRPr/>
            </a:pPr>
            <a:r>
              <a:rPr lang="en-US" b="1" dirty="0"/>
              <a:t>OVERVIEW OF ACCESS CRITERIA FOR </a:t>
            </a:r>
            <a:r>
              <a:rPr lang="en-US" b="1" dirty="0" err="1"/>
              <a:t>eda</a:t>
            </a:r>
            <a:r>
              <a:rPr lang="en-US" b="1" dirty="0"/>
              <a:t> grants to support full project development</a:t>
            </a:r>
            <a:endParaRPr lang="en-US" b="1" dirty="0">
              <a:ea typeface="+mj-ea"/>
              <a:cs typeface="+mj-cs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76206" y="2773783"/>
            <a:ext cx="6959600" cy="1054817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1700" b="1" dirty="0">
                <a:latin typeface="Arial" charset="0"/>
                <a:cs typeface="Arial" charset="0"/>
              </a:rPr>
              <a:t>Climate finance readiness workshop for </a:t>
            </a:r>
            <a:r>
              <a:rPr lang="en-US" sz="1700" b="1" dirty="0" err="1">
                <a:latin typeface="Arial" charset="0"/>
                <a:cs typeface="Arial" charset="0"/>
              </a:rPr>
              <a:t>nies</a:t>
            </a:r>
            <a:endParaRPr lang="en-US" sz="1700" b="1" dirty="0">
              <a:latin typeface="Arial" charset="0"/>
              <a:cs typeface="Arial" charset="0"/>
            </a:endParaRPr>
          </a:p>
          <a:p>
            <a:pPr algn="r">
              <a:defRPr/>
            </a:pPr>
            <a:endParaRPr lang="en-US" sz="1400" b="1" dirty="0">
              <a:latin typeface="Arial" charset="0"/>
              <a:cs typeface="Arial" charset="0"/>
            </a:endParaRPr>
          </a:p>
          <a:p>
            <a:pPr algn="ctr">
              <a:defRPr/>
            </a:pPr>
            <a:endParaRPr lang="en-US" sz="1700" b="1" dirty="0"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1800" dirty="0">
                <a:ea typeface="+mn-ea"/>
              </a:rPr>
              <a:t>21-23 June, 2022 costa rica</a:t>
            </a:r>
            <a:endParaRPr lang="en-US" dirty="0">
              <a:ea typeface="+mn-ea"/>
            </a:endParaRPr>
          </a:p>
        </p:txBody>
      </p:sp>
      <p:sp>
        <p:nvSpPr>
          <p:cNvPr id="23555" name="Text Placeholder 11"/>
          <p:cNvSpPr>
            <a:spLocks noGrp="1"/>
          </p:cNvSpPr>
          <p:nvPr>
            <p:ph type="body" sz="quarter" idx="4294967295"/>
          </p:nvPr>
        </p:nvSpPr>
        <p:spPr>
          <a:xfrm>
            <a:off x="5850194" y="5250117"/>
            <a:ext cx="3179506" cy="724001"/>
          </a:xfrm>
        </p:spPr>
        <p:txBody>
          <a:bodyPr/>
          <a:lstStyle/>
          <a:p>
            <a:r>
              <a:rPr lang="en-US" b="1" dirty="0"/>
              <a:t>Martina Dorigo</a:t>
            </a:r>
          </a:p>
          <a:p>
            <a:endParaRPr lang="en-US" sz="16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6E280A4E-D2FE-704E-9A01-CB4CCC785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85" y="328612"/>
            <a:ext cx="8462029" cy="756707"/>
          </a:xfrm>
        </p:spPr>
        <p:txBody>
          <a:bodyPr>
            <a:normAutofit fontScale="90000"/>
          </a:bodyPr>
          <a:lstStyle/>
          <a:p>
            <a:r>
              <a:rPr lang="en-GB" sz="3200" b="1" dirty="0"/>
              <a:t>Stakeholder consultations in compliance with ESP and GP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E52CB6-1304-764F-9940-125B52A0B549}"/>
              </a:ext>
            </a:extLst>
          </p:cNvPr>
          <p:cNvSpPr/>
          <p:nvPr/>
        </p:nvSpPr>
        <p:spPr>
          <a:xfrm>
            <a:off x="0" y="1567548"/>
            <a:ext cx="91440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1900" b="0" dirty="0">
                <a:latin typeface="+mn-lt"/>
              </a:rPr>
              <a:t>The consultative process is </a:t>
            </a:r>
            <a:r>
              <a:rPr lang="en-US" sz="1900" dirty="0">
                <a:latin typeface="+mn-lt"/>
              </a:rPr>
              <a:t>comprehensive</a:t>
            </a:r>
            <a:r>
              <a:rPr lang="en-US" sz="1900" b="0" dirty="0">
                <a:latin typeface="+mn-lt"/>
              </a:rPr>
              <a:t> </a:t>
            </a:r>
            <a:r>
              <a:rPr lang="en-US" sz="1900" dirty="0">
                <a:latin typeface="+mn-lt"/>
              </a:rPr>
              <a:t>and gender-responsive </a:t>
            </a:r>
            <a:r>
              <a:rPr lang="en-US" sz="1900" b="0" dirty="0">
                <a:latin typeface="+mn-lt"/>
              </a:rPr>
              <a:t>and involved </a:t>
            </a:r>
            <a:r>
              <a:rPr lang="en-US" sz="1900" dirty="0">
                <a:latin typeface="+mn-lt"/>
              </a:rPr>
              <a:t>all direct and indirect stakeholders </a:t>
            </a:r>
            <a:r>
              <a:rPr lang="en-US" sz="1900" b="0" dirty="0">
                <a:latin typeface="+mn-lt"/>
              </a:rPr>
              <a:t>of the project, including vulnerable groups 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1900" b="0" dirty="0">
                <a:latin typeface="+mn-lt"/>
              </a:rPr>
              <a:t>Outline all the stakeholders involved in the consultation process in the proposal </a:t>
            </a:r>
            <a:r>
              <a:rPr lang="en-US" sz="1900" dirty="0">
                <a:latin typeface="+mn-lt"/>
              </a:rPr>
              <a:t>with attention to minority groups, marginalized and vulnerable groups, and indigenous people </a:t>
            </a:r>
            <a:r>
              <a:rPr lang="en-US" sz="1900" b="0" dirty="0">
                <a:latin typeface="+mn-lt"/>
              </a:rPr>
              <a:t>in the target areas, where relevant</a:t>
            </a:r>
            <a:endParaRPr lang="en-AE" sz="1900" b="0" dirty="0">
              <a:latin typeface="+mn-lt"/>
            </a:endParaRP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1900" b="0" dirty="0">
                <a:latin typeface="+mn-lt"/>
              </a:rPr>
              <a:t>Include a report </a:t>
            </a:r>
            <a:r>
              <a:rPr lang="en-US" sz="1900" dirty="0">
                <a:latin typeface="+mn-lt"/>
              </a:rPr>
              <a:t>documenting the consultative process </a:t>
            </a:r>
            <a:r>
              <a:rPr lang="en-US" sz="1900" b="0" dirty="0">
                <a:latin typeface="+mn-lt"/>
              </a:rPr>
              <a:t>and contains 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1900" b="0" dirty="0">
                <a:latin typeface="+mn-lt"/>
              </a:rPr>
              <a:t>a) the list of stakeholders already consulted (principles of choice, role ascription, date of consultation), 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1900" b="0" dirty="0">
                <a:latin typeface="+mn-lt"/>
              </a:rPr>
              <a:t>b) a description of the consultation techniques (tailored specifically per target group), 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1900" b="0" dirty="0">
                <a:latin typeface="+mn-lt"/>
              </a:rPr>
              <a:t>c) </a:t>
            </a:r>
            <a:r>
              <a:rPr lang="en-US" sz="1900" dirty="0">
                <a:latin typeface="+mn-lt"/>
              </a:rPr>
              <a:t>the key consultation findings (in particular suggestions and concerns raised)</a:t>
            </a:r>
          </a:p>
          <a:p>
            <a:pPr marL="342900" lvl="0" indent="-342900" fontAlgn="auto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  <a:defRPr/>
            </a:pPr>
            <a:r>
              <a:rPr lang="en-US" sz="1900" b="0" dirty="0">
                <a:latin typeface="+mn-lt"/>
              </a:rPr>
              <a:t>Specify </a:t>
            </a:r>
            <a:r>
              <a:rPr lang="en-US" sz="1900" dirty="0">
                <a:latin typeface="+mn-lt"/>
              </a:rPr>
              <a:t>how the results of the consultative process are reflected in the project design</a:t>
            </a:r>
            <a:r>
              <a:rPr lang="en-US" sz="1900" b="0" dirty="0">
                <a:latin typeface="+mn-lt"/>
              </a:rPr>
              <a:t>, including </a:t>
            </a:r>
            <a:r>
              <a:rPr lang="en-US" sz="1900" dirty="0">
                <a:latin typeface="+mn-lt"/>
              </a:rPr>
              <a:t>consultation on safeguards process and outcomes</a:t>
            </a:r>
            <a:endParaRPr lang="en-AE" sz="1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1453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6938A-D760-9949-AE1C-D957CF4DA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financing justification and full cost of adaptation reasoning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46A1C-9902-0A44-A96A-18DF6EB551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9249" y="1598613"/>
            <a:ext cx="8594725" cy="4613804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2000" dirty="0"/>
              <a:t>Demonstrate that the project activities </a:t>
            </a:r>
            <a:r>
              <a:rPr lang="en-US" sz="2000" b="1" dirty="0"/>
              <a:t>are relevant in addressing its adaptation objectives</a:t>
            </a:r>
            <a:r>
              <a:rPr lang="en-US" sz="2000" dirty="0"/>
              <a:t> and that, </a:t>
            </a:r>
            <a:r>
              <a:rPr lang="en-US" sz="2000" b="1" dirty="0"/>
              <a:t>taken solely, without additional funding from other donors, they will help achieve these objectives</a:t>
            </a:r>
            <a:r>
              <a:rPr lang="en-US" sz="2000" dirty="0"/>
              <a:t> </a:t>
            </a:r>
            <a:endParaRPr lang="en-AE" sz="2000" dirty="0"/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2000" b="1" dirty="0">
                <a:solidFill>
                  <a:srgbClr val="941651"/>
                </a:solidFill>
              </a:rPr>
              <a:t>If project has co-financing, the Adaptation Fund project should be able to deliver its outcomes and outputs regardless of the success of the other project(s)</a:t>
            </a:r>
            <a:endParaRPr lang="en-AE" sz="2000" b="1" dirty="0">
              <a:solidFill>
                <a:srgbClr val="941651"/>
              </a:solidFill>
            </a:endParaRP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2000" dirty="0"/>
              <a:t>Activities that, taken out of context, could be considered “business-as-usual” development should be justified in the context of achieving the adaptation goals of the project.</a:t>
            </a:r>
            <a:endParaRPr lang="en-A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64995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E078DD69-091B-1746-855F-9F13CB33A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6" y="185738"/>
            <a:ext cx="8588537" cy="677292"/>
          </a:xfrm>
        </p:spPr>
        <p:txBody>
          <a:bodyPr>
            <a:normAutofit fontScale="90000"/>
          </a:bodyPr>
          <a:lstStyle/>
          <a:p>
            <a:r>
              <a:rPr lang="en-GB" sz="3200" b="1" dirty="0"/>
              <a:t>alignment with AF’s results framework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BFE401-DD8B-0048-8F05-83EEAF1FAFEF}"/>
              </a:ext>
            </a:extLst>
          </p:cNvPr>
          <p:cNvSpPr/>
          <p:nvPr/>
        </p:nvSpPr>
        <p:spPr>
          <a:xfrm>
            <a:off x="444666" y="2062229"/>
            <a:ext cx="835818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2000" b="0" dirty="0">
                <a:latin typeface="+mn-lt"/>
              </a:rPr>
              <a:t>The project includes a results framework which specifies the </a:t>
            </a:r>
            <a:r>
              <a:rPr lang="en-US" sz="2000" dirty="0">
                <a:latin typeface="+mn-lt"/>
              </a:rPr>
              <a:t>alignment with Adaptation Fund revised strategic results framework </a:t>
            </a:r>
            <a:r>
              <a:rPr lang="en-US" sz="2000" dirty="0">
                <a:solidFill>
                  <a:srgbClr val="941651"/>
                </a:solidFill>
                <a:latin typeface="+mn-lt"/>
              </a:rPr>
              <a:t>adopted in 2019 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endParaRPr lang="en-US" sz="2000" b="0" dirty="0">
              <a:latin typeface="+mn-lt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en-US" sz="2000" b="0" dirty="0">
                <a:latin typeface="+mn-lt"/>
              </a:rPr>
              <a:t>(</a:t>
            </a:r>
            <a:r>
              <a:rPr lang="en-US" sz="2000" b="0" dirty="0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https://www.adaptation-fund.org/wp-content/uploads/2019/10/Adaptation-Fund-Strategic-Results-Framework-Amended-in-March-2019-2.pdf</a:t>
            </a:r>
            <a:r>
              <a:rPr lang="en-US" sz="2000" b="0" dirty="0">
                <a:latin typeface="+mn-lt"/>
              </a:rPr>
              <a:t>) </a:t>
            </a:r>
            <a:endParaRPr lang="en-AE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3690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ED3C6-64FE-EA42-B018-D66CEEF4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kern="1200" dirty="0"/>
              <a:t>the sustainability of the project 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DB9B4-CE96-C741-866B-46757D668C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2000" kern="1200" dirty="0"/>
              <a:t>Outline how the adaptation benefits achieved by the project </a:t>
            </a:r>
            <a:r>
              <a:rPr lang="en-US" sz="2000" b="1" kern="1200" dirty="0"/>
              <a:t>can be:</a:t>
            </a:r>
          </a:p>
          <a:p>
            <a:pPr marL="1423988" lvl="5" indent="-3810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2000" b="1" kern="1200" dirty="0"/>
              <a:t>sustained after its end </a:t>
            </a:r>
            <a:r>
              <a:rPr lang="en-US" sz="2000" kern="1200" dirty="0"/>
              <a:t>and</a:t>
            </a:r>
            <a:r>
              <a:rPr lang="en-US" sz="2000" b="1" kern="1200" dirty="0"/>
              <a:t> </a:t>
            </a:r>
          </a:p>
          <a:p>
            <a:pPr marL="1423988" lvl="5" indent="-3810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2000" b="1" kern="1200" dirty="0"/>
              <a:t>enable replication and scaling up with other funds </a:t>
            </a:r>
            <a:r>
              <a:rPr lang="en-US" sz="2000" kern="1200" dirty="0"/>
              <a:t>after its end. </a:t>
            </a:r>
            <a:endParaRPr lang="en-AE" sz="2000" kern="1200" dirty="0"/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2000" b="1" kern="1200" dirty="0"/>
              <a:t>Explains the arrangements through which this would be achieved, </a:t>
            </a:r>
            <a:r>
              <a:rPr lang="en-US" sz="2000" kern="1200" dirty="0"/>
              <a:t>taking into account:</a:t>
            </a:r>
          </a:p>
          <a:p>
            <a:pPr marL="1423988" lvl="5" indent="-3810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2000" kern="1200" dirty="0"/>
              <a:t>sustainability and maintenance of any infrastructure or installations to be developed, </a:t>
            </a:r>
          </a:p>
          <a:p>
            <a:pPr marL="1423988" lvl="5" indent="-3810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2000" kern="1200" dirty="0"/>
              <a:t>policies and governance arrangements to be developed and implemented, </a:t>
            </a:r>
          </a:p>
          <a:p>
            <a:pPr marL="1423988" lvl="5" indent="-3810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2000" kern="1200" dirty="0"/>
              <a:t>knowledge to be generated, management, </a:t>
            </a:r>
          </a:p>
          <a:p>
            <a:pPr marL="1423988" lvl="5" indent="-3810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2000" kern="1200" dirty="0"/>
              <a:t>other capacity to be improved, etc. </a:t>
            </a:r>
            <a:endParaRPr lang="en-AE" sz="2000" kern="1200" dirty="0"/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2000" kern="1200" dirty="0"/>
              <a:t>Address all key areas of sustainability, </a:t>
            </a:r>
            <a:r>
              <a:rPr lang="en-US" sz="2000" b="1" kern="1200" dirty="0"/>
              <a:t>including but not limited to economic, social, environmental, institutional, and financial.</a:t>
            </a:r>
            <a:endParaRPr lang="en-AE" sz="2000" b="1" kern="12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83468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>
            <a:extLst>
              <a:ext uri="{FF2B5EF4-FFF2-40B4-BE49-F238E27FC236}">
                <a16:creationId xmlns:a16="http://schemas.microsoft.com/office/drawing/2014/main" id="{FA87EB17-54E9-604E-A652-2FF9F8B49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85" y="131445"/>
            <a:ext cx="8462029" cy="756707"/>
          </a:xfrm>
        </p:spPr>
        <p:txBody>
          <a:bodyPr>
            <a:noAutofit/>
          </a:bodyPr>
          <a:lstStyle/>
          <a:p>
            <a:r>
              <a:rPr lang="en-US" sz="2400" b="1" dirty="0"/>
              <a:t>environmental and social risks, in compliance with the ESP and GP </a:t>
            </a:r>
            <a:endParaRPr lang="en-GB" sz="24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75B0E3-05AE-6846-AA52-E0F30DA263AD}"/>
              </a:ext>
            </a:extLst>
          </p:cNvPr>
          <p:cNvSpPr/>
          <p:nvPr/>
        </p:nvSpPr>
        <p:spPr>
          <a:xfrm>
            <a:off x="128588" y="1579632"/>
            <a:ext cx="901541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1800" b="0" dirty="0">
                <a:latin typeface="+mn-lt"/>
              </a:rPr>
              <a:t>Identify </a:t>
            </a:r>
            <a:r>
              <a:rPr lang="en-US" sz="1800" dirty="0">
                <a:latin typeface="+mn-lt"/>
              </a:rPr>
              <a:t>all</a:t>
            </a:r>
            <a:r>
              <a:rPr lang="en-US" sz="1800" b="0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potential environmental and social impacts and risks</a:t>
            </a:r>
            <a:r>
              <a:rPr lang="en-US" sz="1800" b="0" dirty="0">
                <a:latin typeface="+mn-lt"/>
              </a:rPr>
              <a:t>. 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endParaRPr lang="en-AE" sz="1800" b="0" dirty="0">
              <a:latin typeface="+mn-lt"/>
            </a:endParaRP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1800" b="0" dirty="0">
                <a:latin typeface="+mn-lt"/>
              </a:rPr>
              <a:t>State the category in which the screening process has classified the project. (</a:t>
            </a:r>
            <a:r>
              <a:rPr lang="en-US" sz="1800" dirty="0">
                <a:latin typeface="+mn-lt"/>
              </a:rPr>
              <a:t>Category A, B or C</a:t>
            </a:r>
            <a:r>
              <a:rPr lang="en-US" sz="1800" b="0" dirty="0">
                <a:latin typeface="+mn-lt"/>
              </a:rPr>
              <a:t>). </a:t>
            </a:r>
            <a:r>
              <a:rPr lang="en-US" sz="1400" b="0" i="1" dirty="0">
                <a:latin typeface="+mn-lt"/>
              </a:rPr>
              <a:t>Please also ensure that these categories reflect AF ESP and not your organization’s. 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endParaRPr lang="en-US" sz="1400" b="0" i="1" dirty="0">
              <a:latin typeface="+mn-lt"/>
            </a:endParaRP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1800" b="0" dirty="0">
                <a:latin typeface="+mn-lt"/>
              </a:rPr>
              <a:t>Provide a checklist, indicating which environmental and social impacts and risks have been identified (</a:t>
            </a:r>
            <a:r>
              <a:rPr lang="en-US" sz="1800" dirty="0">
                <a:latin typeface="+mn-lt"/>
              </a:rPr>
              <a:t>for each ESP principle</a:t>
            </a:r>
            <a:r>
              <a:rPr lang="en-US" sz="1800" b="0" dirty="0">
                <a:latin typeface="+mn-lt"/>
              </a:rPr>
              <a:t>) and </a:t>
            </a:r>
            <a:r>
              <a:rPr lang="en-US" sz="1800" dirty="0">
                <a:latin typeface="+mn-lt"/>
              </a:rPr>
              <a:t>provide  justification of the risk identification findings.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endParaRPr lang="en-US" sz="1800" dirty="0">
              <a:latin typeface="+mn-lt"/>
            </a:endParaRP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1800" b="0" dirty="0">
                <a:latin typeface="+mn-lt"/>
              </a:rPr>
              <a:t>For the identified risk, carry out an environmental and social impact assessment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endParaRPr lang="en-US" sz="1800" b="0" dirty="0">
              <a:latin typeface="+mn-lt"/>
            </a:endParaRP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1800" b="0" dirty="0">
                <a:latin typeface="+mn-lt"/>
              </a:rPr>
              <a:t>Include sufficient supporting documentation (annexes)  including </a:t>
            </a:r>
            <a:r>
              <a:rPr lang="en-US" sz="1800" dirty="0">
                <a:latin typeface="+mn-lt"/>
              </a:rPr>
              <a:t>a gender assessment and action plan report.</a:t>
            </a:r>
            <a:endParaRPr lang="en-AE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8589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266;p27">
            <a:extLst>
              <a:ext uri="{FF2B5EF4-FFF2-40B4-BE49-F238E27FC236}">
                <a16:creationId xmlns:a16="http://schemas.microsoft.com/office/drawing/2014/main" id="{2FFB0A88-6C9F-964A-9950-461240045DD1}"/>
              </a:ext>
            </a:extLst>
          </p:cNvPr>
          <p:cNvGraphicFramePr/>
          <p:nvPr/>
        </p:nvGraphicFramePr>
        <p:xfrm>
          <a:off x="917188" y="1551332"/>
          <a:ext cx="6858000" cy="4323376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85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8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   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</a:rPr>
                        <a:t>2.  PROJECT PROPSAL REQUIREMENTS</a:t>
                      </a:r>
                      <a:endParaRPr sz="14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CONCEPT STAGE</a:t>
                      </a:r>
                      <a:endParaRPr sz="14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FULL PROPOSAL STAGE</a:t>
                      </a:r>
                      <a:endParaRPr sz="1400" dirty="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Initial Gender Assessment</a:t>
                      </a:r>
                      <a:endParaRPr sz="14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dirty="0"/>
                        <a:t>✓</a:t>
                      </a:r>
                      <a:endParaRPr lang="en-US" sz="14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006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Full Gender Assessment</a:t>
                      </a:r>
                      <a:endParaRPr sz="14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dirty="0"/>
                        <a:t>✓</a:t>
                      </a:r>
                      <a:endParaRPr sz="14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Gender-Responsive Indicators</a:t>
                      </a:r>
                      <a:endParaRPr sz="14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dirty="0"/>
                        <a:t>✓</a:t>
                      </a:r>
                      <a:endParaRPr sz="14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Gender-Responsive Implementation &amp; Monitoring Programs</a:t>
                      </a:r>
                      <a:endParaRPr sz="14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dirty="0"/>
                        <a:t>✓</a:t>
                      </a:r>
                      <a:endParaRPr sz="14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Preliminary gender equal consultation</a:t>
                      </a:r>
                      <a:endParaRPr sz="14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dirty="0"/>
                        <a:t>✓</a:t>
                      </a:r>
                      <a:endParaRPr sz="14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Comprehensive gender equal consultation</a:t>
                      </a:r>
                      <a:endParaRPr sz="14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dirty="0"/>
                        <a:t>✓</a:t>
                      </a:r>
                      <a:endParaRPr sz="14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9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Implement a fair and transparent Grievance Mechanism</a:t>
                      </a:r>
                      <a:endParaRPr sz="14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dirty="0"/>
                        <a:t>✓</a:t>
                      </a:r>
                      <a:endParaRPr sz="1400" dirty="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Google Shape;265;p27">
            <a:extLst>
              <a:ext uri="{FF2B5EF4-FFF2-40B4-BE49-F238E27FC236}">
                <a16:creationId xmlns:a16="http://schemas.microsoft.com/office/drawing/2014/main" id="{5F71B31B-C5B2-9346-8B70-FCC3D57437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5228" y="167933"/>
            <a:ext cx="8431824" cy="5309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3959"/>
            </a:pPr>
            <a:r>
              <a:rPr lang="en-US" sz="2969" dirty="0"/>
              <a:t>Gender Policy - Requirements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42072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0;p23">
            <a:extLst>
              <a:ext uri="{FF2B5EF4-FFF2-40B4-BE49-F238E27FC236}">
                <a16:creationId xmlns:a16="http://schemas.microsoft.com/office/drawing/2014/main" id="{FAA92243-7D05-5549-8F46-F6B32DE3E0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9143999" cy="85725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959"/>
            </a:pPr>
            <a:r>
              <a:rPr lang="en-US" sz="2969" dirty="0"/>
              <a:t>Concept and Full Proposal ESP Requirements</a:t>
            </a:r>
            <a:endParaRPr dirty="0"/>
          </a:p>
        </p:txBody>
      </p:sp>
      <p:graphicFrame>
        <p:nvGraphicFramePr>
          <p:cNvPr id="5" name="Google Shape;231;p23">
            <a:extLst>
              <a:ext uri="{FF2B5EF4-FFF2-40B4-BE49-F238E27FC236}">
                <a16:creationId xmlns:a16="http://schemas.microsoft.com/office/drawing/2014/main" id="{0615C95B-6FAA-874A-8BD4-1D7CEEC54373}"/>
              </a:ext>
            </a:extLst>
          </p:cNvPr>
          <p:cNvGraphicFramePr/>
          <p:nvPr/>
        </p:nvGraphicFramePr>
        <p:xfrm>
          <a:off x="1330037" y="2069867"/>
          <a:ext cx="6515100" cy="389730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753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8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2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006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 dirty="0"/>
                        <a:t>Project Proposal (OPG Annex 5)</a:t>
                      </a:r>
                      <a:endParaRPr sz="14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IE will demonstrate and document the following:</a:t>
                      </a:r>
                      <a:endParaRPr sz="14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Concept Proposal</a:t>
                      </a:r>
                      <a:endParaRPr sz="14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Full Proposal</a:t>
                      </a:r>
                      <a:endParaRPr sz="1400" dirty="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281">
                <a:tc>
                  <a:txBody>
                    <a:bodyPr/>
                    <a:lstStyle/>
                    <a:p>
                      <a:pPr marL="400050" marR="0" lvl="0" indent="-4000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AutoNum type="romanUcPeriod" startAt="2"/>
                      </a:pPr>
                      <a:r>
                        <a:rPr lang="en-US" sz="1400" b="1" dirty="0"/>
                        <a:t>JUSTIFICATION</a:t>
                      </a:r>
                      <a:endParaRPr sz="14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II.B. Economic, social and environmental benefits;  Avoidance/mitigation of adverse impacts.</a:t>
                      </a:r>
                      <a:endParaRPr sz="14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/>
                        <a:t>✓</a:t>
                      </a:r>
                      <a:endParaRPr sz="14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dirty="0"/>
                        <a:t>✓</a:t>
                      </a:r>
                      <a:endParaRPr sz="14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II.E. Compliance with relevant national technical standards</a:t>
                      </a:r>
                      <a:endParaRPr sz="14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dirty="0"/>
                        <a:t>✓</a:t>
                      </a:r>
                      <a:endParaRPr sz="14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dirty="0"/>
                        <a:t>✓</a:t>
                      </a:r>
                      <a:endParaRPr sz="1400" dirty="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506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II.H. Consultative process</a:t>
                      </a:r>
                      <a:endParaRPr sz="14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dirty="0"/>
                        <a:t>✓</a:t>
                      </a:r>
                      <a:endParaRPr sz="14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dirty="0"/>
                        <a:t>✓</a:t>
                      </a:r>
                      <a:endParaRPr sz="1400" dirty="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6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II.K.  Environmental and social impacts and risks</a:t>
                      </a:r>
                      <a:endParaRPr sz="14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dirty="0"/>
                        <a:t>✓</a:t>
                      </a:r>
                      <a:endParaRPr sz="1400"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dirty="0"/>
                        <a:t>✓</a:t>
                      </a:r>
                      <a:endParaRPr sz="1400" dirty="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/>
                        <a:t>III.  IMPLEMENTATION ARRANGEMENTS</a:t>
                      </a:r>
                      <a:endParaRPr sz="14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71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III.C.  Environmental &amp; Social risk management measures</a:t>
                      </a:r>
                      <a:endParaRPr sz="14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dirty="0"/>
                        <a:t>✓</a:t>
                      </a:r>
                      <a:endParaRPr sz="1400" dirty="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08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III. D. Monitoring and evaluation program, budget</a:t>
                      </a:r>
                      <a:endParaRPr sz="14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dirty="0"/>
                        <a:t>✓</a:t>
                      </a:r>
                      <a:endParaRPr sz="1400" dirty="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7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/>
                        <a:t>III.E.  Results framework including milestones, targets, &amp; indicators</a:t>
                      </a:r>
                      <a:endParaRPr sz="14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/>
                    </a:p>
                  </a:txBody>
                  <a:tcPr marL="68588" marR="68588" marT="34294" marB="34294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dirty="0"/>
                        <a:t>✓</a:t>
                      </a:r>
                      <a:endParaRPr sz="1400" dirty="0"/>
                    </a:p>
                  </a:txBody>
                  <a:tcPr marL="68588" marR="68588" marT="34294" marB="34294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655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EE31A824-3589-C34C-81DD-8DF71D917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60" y="0"/>
            <a:ext cx="8462029" cy="756707"/>
          </a:xfrm>
        </p:spPr>
        <p:txBody>
          <a:bodyPr>
            <a:normAutofit/>
          </a:bodyPr>
          <a:lstStyle/>
          <a:p>
            <a:r>
              <a:rPr lang="en-GB" sz="3200" b="1" dirty="0"/>
              <a:t>IE Fees/ Execution costs, budget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5FEC5B-815C-C64E-B868-C9D54DF61B08}"/>
              </a:ext>
            </a:extLst>
          </p:cNvPr>
          <p:cNvSpPr/>
          <p:nvPr/>
        </p:nvSpPr>
        <p:spPr>
          <a:xfrm>
            <a:off x="356859" y="1828562"/>
            <a:ext cx="846202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700" indent="-393700">
              <a:buFont typeface="Wingdings" pitchFamily="2" charset="2"/>
              <a:buChar char="ü"/>
              <a:tabLst/>
            </a:pPr>
            <a:r>
              <a:rPr lang="en-US" sz="2000" dirty="0">
                <a:solidFill>
                  <a:schemeClr val="dk1"/>
                </a:solidFill>
                <a:latin typeface="+mn-lt"/>
              </a:rPr>
              <a:t>Ensure that the figures add up across all budget tables  </a:t>
            </a:r>
            <a:r>
              <a:rPr lang="en-US" sz="2000" b="0" dirty="0">
                <a:solidFill>
                  <a:schemeClr val="dk1"/>
                </a:solidFill>
                <a:latin typeface="+mn-lt"/>
              </a:rPr>
              <a:t>– total amount requested, vs. components table vs. budget vs. Disbursement table.</a:t>
            </a:r>
            <a:endParaRPr lang="en-AE" sz="2000" b="0" dirty="0">
              <a:solidFill>
                <a:schemeClr val="dk1"/>
              </a:solidFill>
              <a:latin typeface="+mn-lt"/>
            </a:endParaRP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2000" dirty="0">
                <a:solidFill>
                  <a:srgbClr val="941651"/>
                </a:solidFill>
                <a:latin typeface="+mn-lt"/>
              </a:rPr>
              <a:t>The figures are rounded to a whole number (i.e. no decimals), </a:t>
            </a:r>
            <a:endParaRPr lang="en-AE" sz="2000" dirty="0">
              <a:solidFill>
                <a:srgbClr val="941651"/>
              </a:solidFill>
              <a:latin typeface="+mn-lt"/>
            </a:endParaRP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2000" b="0" dirty="0">
                <a:latin typeface="+mn-lt"/>
              </a:rPr>
              <a:t>The Project Execution Cost is below 12% of the total budget (including fee)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2000" b="0" dirty="0">
                <a:latin typeface="+mn-lt"/>
              </a:rPr>
              <a:t>The management fee (“IE fee”) is below 10% of the total budget before fee</a:t>
            </a:r>
            <a:endParaRPr lang="en-AE" sz="2000" b="0" dirty="0">
              <a:latin typeface="+mn-lt"/>
            </a:endParaRP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endParaRPr lang="en-AE" sz="2000" dirty="0">
              <a:latin typeface="+mn-lt"/>
            </a:endParaRPr>
          </a:p>
          <a:p>
            <a:pPr>
              <a:tabLst>
                <a:tab pos="635000" algn="l"/>
              </a:tabLst>
            </a:pPr>
            <a:r>
              <a:rPr lang="en-GB" sz="2000" dirty="0">
                <a:latin typeface="+mn-lt"/>
              </a:rPr>
              <a:t>In case of Implementing Entity serving as the Executing Entity, the limit for execution is 1.5%. The justifications must be provided, as this arrangement can be approved only on an exceptional basis.</a:t>
            </a:r>
            <a:endParaRPr lang="en-AE" sz="2000" dirty="0">
              <a:latin typeface="+mn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164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16702108-C63E-1D41-A714-65079FBCE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85" y="142875"/>
            <a:ext cx="8462029" cy="756707"/>
          </a:xfrm>
        </p:spPr>
        <p:txBody>
          <a:bodyPr>
            <a:normAutofit/>
          </a:bodyPr>
          <a:lstStyle/>
          <a:p>
            <a:r>
              <a:rPr lang="en-GB" sz="3200" b="1" dirty="0"/>
              <a:t>IE Eligibility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F93967-D216-D54F-AEC6-B8D190542E04}"/>
              </a:ext>
            </a:extLst>
          </p:cNvPr>
          <p:cNvSpPr/>
          <p:nvPr/>
        </p:nvSpPr>
        <p:spPr>
          <a:xfrm>
            <a:off x="614363" y="2613392"/>
            <a:ext cx="7315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0" dirty="0">
                <a:latin typeface="+mn-lt"/>
              </a:rPr>
              <a:t>Various cases where accreditation expires before the Board meeting, or the entity is in the re-accreditation process </a:t>
            </a:r>
          </a:p>
          <a:p>
            <a:endParaRPr lang="en-GB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Please ensure your re-accreditation is started well in advance if you plan to submit a proposal. </a:t>
            </a:r>
            <a:endParaRPr lang="en-A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5323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0E9E0B75-4872-644E-B8B9-0F4FCE3C9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0" y="345147"/>
            <a:ext cx="9144000" cy="756707"/>
          </a:xfrm>
        </p:spPr>
        <p:txBody>
          <a:bodyPr>
            <a:noAutofit/>
          </a:bodyPr>
          <a:lstStyle/>
          <a:p>
            <a:r>
              <a:rPr lang="en-GB" sz="2400" b="1" dirty="0"/>
              <a:t>EDA Implementation arrangements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0891BE-0C36-4F47-B6FF-E7B9D2B58CC6}"/>
              </a:ext>
            </a:extLst>
          </p:cNvPr>
          <p:cNvSpPr/>
          <p:nvPr/>
        </p:nvSpPr>
        <p:spPr>
          <a:xfrm>
            <a:off x="260746" y="2165631"/>
            <a:ext cx="862250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AE" sz="2000" b="0" dirty="0">
                <a:latin typeface="+mn-lt"/>
              </a:rPr>
              <a:t>Description of </a:t>
            </a:r>
            <a:r>
              <a:rPr lang="en-AE" sz="2000" dirty="0">
                <a:latin typeface="+mn-lt"/>
              </a:rPr>
              <a:t>decision-making structure </a:t>
            </a:r>
            <a:r>
              <a:rPr lang="en-AE" sz="2000" b="0" dirty="0">
                <a:latin typeface="+mn-lt"/>
              </a:rPr>
              <a:t>at local level and institutional levels involved, providing evidence for locally led adaptation;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AE" sz="2000" b="0" dirty="0">
                <a:latin typeface="+mn-lt"/>
              </a:rPr>
              <a:t>Describe roles and responsibilities of IE </a:t>
            </a:r>
            <a:r>
              <a:rPr lang="en-US" sz="2000" b="0" dirty="0">
                <a:latin typeface="+mn-lt"/>
              </a:rPr>
              <a:t>an</a:t>
            </a:r>
            <a:r>
              <a:rPr lang="en-AE" sz="2000" b="0" dirty="0">
                <a:latin typeface="+mn-lt"/>
              </a:rPr>
              <a:t>d EE(s) or other organizations/stakeholders involved in the p</a:t>
            </a:r>
            <a:r>
              <a:rPr lang="en-US" sz="2000" b="0" dirty="0" err="1">
                <a:latin typeface="+mn-lt"/>
              </a:rPr>
              <a:t>ro</a:t>
            </a:r>
            <a:r>
              <a:rPr lang="en-AE" sz="2000" b="0" dirty="0" err="1">
                <a:latin typeface="+mn-lt"/>
              </a:rPr>
              <a:t>ject</a:t>
            </a:r>
            <a:r>
              <a:rPr lang="en-AE" sz="2000" b="0" dirty="0">
                <a:latin typeface="+mn-lt"/>
              </a:rPr>
              <a:t>; 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AE" sz="2000" dirty="0">
                <a:latin typeface="+mn-lt"/>
              </a:rPr>
              <a:t>Continued capacity </a:t>
            </a:r>
            <a:r>
              <a:rPr lang="en-AE" sz="2000" dirty="0" err="1">
                <a:latin typeface="+mn-lt"/>
              </a:rPr>
              <a:t>bui</a:t>
            </a:r>
            <a:r>
              <a:rPr lang="en-US" sz="2000" dirty="0" err="1">
                <a:latin typeface="+mn-lt"/>
              </a:rPr>
              <a:t>ld</a:t>
            </a:r>
            <a:r>
              <a:rPr lang="en-AE" sz="2000" dirty="0" err="1">
                <a:latin typeface="+mn-lt"/>
              </a:rPr>
              <a:t>ing</a:t>
            </a:r>
            <a:r>
              <a:rPr lang="en-AE" sz="2000" dirty="0">
                <a:latin typeface="+mn-lt"/>
              </a:rPr>
              <a:t> </a:t>
            </a:r>
            <a:r>
              <a:rPr lang="en-AE" sz="2000" b="0" dirty="0">
                <a:latin typeface="+mn-lt"/>
              </a:rPr>
              <a:t>+ multi-stakeholder engagement approach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AE" sz="2000" b="0" dirty="0">
                <a:latin typeface="+mn-lt"/>
              </a:rPr>
              <a:t>Process to </a:t>
            </a:r>
            <a:r>
              <a:rPr lang="en-AE" sz="2000" dirty="0">
                <a:latin typeface="+mn-lt"/>
              </a:rPr>
              <a:t>identify, screen and address environ</a:t>
            </a:r>
            <a:r>
              <a:rPr lang="en-US" sz="2000" dirty="0" err="1">
                <a:latin typeface="+mn-lt"/>
              </a:rPr>
              <a:t>ment</a:t>
            </a:r>
            <a:r>
              <a:rPr lang="en-AE" sz="2000" dirty="0">
                <a:latin typeface="+mn-lt"/>
              </a:rPr>
              <a:t>al and social risks </a:t>
            </a:r>
            <a:r>
              <a:rPr lang="en-AE" sz="2000" b="0" dirty="0">
                <a:latin typeface="+mn-lt"/>
              </a:rPr>
              <a:t>should be </a:t>
            </a:r>
            <a:r>
              <a:rPr lang="en-AE" sz="2000" b="0" dirty="0" err="1">
                <a:latin typeface="+mn-lt"/>
              </a:rPr>
              <a:t>desc</a:t>
            </a:r>
            <a:r>
              <a:rPr lang="en-US" sz="2000" b="0" dirty="0" err="1">
                <a:latin typeface="+mn-lt"/>
              </a:rPr>
              <a:t>ribed</a:t>
            </a:r>
            <a:r>
              <a:rPr lang="en-US" sz="2000" b="0" dirty="0">
                <a:latin typeface="+mn-lt"/>
              </a:rPr>
              <a:t> </a:t>
            </a:r>
            <a:endParaRPr lang="en-AE" sz="2000" b="0" dirty="0">
              <a:latin typeface="+mn-lt"/>
            </a:endParaRP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endParaRPr lang="en-AE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0829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A7855D-7D7C-1943-AB7F-769D2ACE80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14" y="1630236"/>
            <a:ext cx="8477250" cy="4816475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en-US" sz="1700" b="1" dirty="0"/>
          </a:p>
          <a:p>
            <a:pPr marL="342900" indent="-342900">
              <a:buFontTx/>
              <a:buChar char="-"/>
            </a:pPr>
            <a:endParaRPr lang="en-US" sz="2200" b="1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B44119C-051E-6443-9B44-AEC3DE731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257176"/>
            <a:ext cx="8462029" cy="756707"/>
          </a:xfrm>
        </p:spPr>
        <p:txBody>
          <a:bodyPr>
            <a:normAutofit/>
          </a:bodyPr>
          <a:lstStyle/>
          <a:p>
            <a:r>
              <a:rPr lang="en-GB" sz="2400" b="1" dirty="0"/>
              <a:t>Funding opportunities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5FB966-9956-4279-8BDF-E11B02F9E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3883"/>
            <a:ext cx="9144000" cy="513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15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0E9E0B75-4872-644E-B8B9-0F4FCE3C9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180" y="345147"/>
            <a:ext cx="9144000" cy="756707"/>
          </a:xfrm>
        </p:spPr>
        <p:txBody>
          <a:bodyPr>
            <a:noAutofit/>
          </a:bodyPr>
          <a:lstStyle/>
          <a:p>
            <a:r>
              <a:rPr lang="en-GB" sz="2400" b="1" dirty="0"/>
              <a:t>Compliance with ESP/GP– Implementation arrangements (ESMP)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0891BE-0C36-4F47-B6FF-E7B9D2B58CC6}"/>
              </a:ext>
            </a:extLst>
          </p:cNvPr>
          <p:cNvSpPr/>
          <p:nvPr/>
        </p:nvSpPr>
        <p:spPr>
          <a:xfrm>
            <a:off x="307180" y="1549182"/>
            <a:ext cx="8622507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2000" b="0" dirty="0"/>
              <a:t>Identify adequate and credible measures to manage the impacts</a:t>
            </a:r>
            <a:r>
              <a:rPr lang="en-US" sz="2000" b="0" dirty="0">
                <a:latin typeface="+mn-lt"/>
              </a:rPr>
              <a:t> for all environmental and social risks that have been identified in section II, and the corresponding impacts that have been assessed</a:t>
            </a:r>
            <a:endParaRPr lang="en-AE" sz="2000" b="0" dirty="0">
              <a:latin typeface="+mn-lt"/>
            </a:endParaRP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2000" b="0" dirty="0">
                <a:latin typeface="+mn-lt"/>
              </a:rPr>
              <a:t>ESMP should contain/include: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2000" b="0" dirty="0">
                <a:latin typeface="+mn-lt"/>
              </a:rPr>
              <a:t>clearly allocated roles and responsibilities for its implementation</a:t>
            </a:r>
            <a:endParaRPr lang="en-AE" sz="2000" b="0" dirty="0">
              <a:latin typeface="+mn-lt"/>
            </a:endParaRP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2000" b="0" dirty="0">
                <a:latin typeface="+mn-lt"/>
              </a:rPr>
              <a:t>opportunities for consultation and adaptive management</a:t>
            </a:r>
            <a:endParaRPr lang="en-AE" sz="2000" b="0" dirty="0">
              <a:latin typeface="+mn-lt"/>
            </a:endParaRP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2000" b="0" dirty="0">
                <a:latin typeface="+mn-lt"/>
              </a:rPr>
              <a:t>credible budget provisions, as needed, for the implementation of the ESMP</a:t>
            </a:r>
            <a:endParaRPr lang="en-AE" sz="2000" b="0" dirty="0">
              <a:latin typeface="+mn-lt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2000" b="0" dirty="0">
                <a:latin typeface="+mn-lt"/>
              </a:rPr>
              <a:t>Outline the arrangements for the IE to supervise executing entities for implementation of ESMP</a:t>
            </a:r>
            <a:endParaRPr lang="en-AE" sz="2000" b="0" dirty="0">
              <a:latin typeface="+mn-lt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2000" b="0" dirty="0">
                <a:latin typeface="+mn-lt"/>
              </a:rPr>
              <a:t>Include clear monitoring and evaluation arrangements for ESP compliance</a:t>
            </a:r>
            <a:endParaRPr lang="en-AE" sz="2000" b="0" dirty="0">
              <a:latin typeface="+mn-lt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2000" b="0" dirty="0">
                <a:latin typeface="+mn-lt"/>
              </a:rPr>
              <a:t>Include an accessible and meaningful grievance mechanism in place, mentioning all parts of the grievance process, including where grievances can be addressed</a:t>
            </a:r>
            <a:endParaRPr lang="en-AE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0727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>
            <a:extLst>
              <a:ext uri="{FF2B5EF4-FFF2-40B4-BE49-F238E27FC236}">
                <a16:creationId xmlns:a16="http://schemas.microsoft.com/office/drawing/2014/main" id="{13D5504A-1BE1-6E42-9F2E-D5046ED2A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4" y="258460"/>
            <a:ext cx="9144000" cy="756707"/>
          </a:xfrm>
        </p:spPr>
        <p:txBody>
          <a:bodyPr>
            <a:noAutofit/>
          </a:bodyPr>
          <a:lstStyle/>
          <a:p>
            <a:r>
              <a:rPr lang="en-GB" sz="2400" b="1" dirty="0"/>
              <a:t>results framework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C5B305-7147-D24F-8F31-1568A42AFF08}"/>
              </a:ext>
            </a:extLst>
          </p:cNvPr>
          <p:cNvSpPr/>
          <p:nvPr/>
        </p:nvSpPr>
        <p:spPr>
          <a:xfrm>
            <a:off x="257174" y="1501616"/>
            <a:ext cx="862965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"/>
            </a:pPr>
            <a:r>
              <a:rPr lang="en-US" sz="2000" b="0" dirty="0">
                <a:latin typeface="+mn-lt"/>
              </a:rPr>
              <a:t>The results framework includes </a:t>
            </a:r>
            <a:r>
              <a:rPr lang="en-US" sz="2000" dirty="0">
                <a:latin typeface="+mn-lt"/>
              </a:rPr>
              <a:t>realistic, quantified </a:t>
            </a:r>
            <a:r>
              <a:rPr lang="en-US" sz="2000" b="0" dirty="0">
                <a:latin typeface="+mn-lt"/>
              </a:rPr>
              <a:t>expected </a:t>
            </a:r>
            <a:r>
              <a:rPr lang="en-US" sz="2000" dirty="0">
                <a:latin typeface="+mn-lt"/>
              </a:rPr>
              <a:t>results</a:t>
            </a:r>
            <a:r>
              <a:rPr lang="en-US" sz="2000" b="0" dirty="0">
                <a:latin typeface="+mn-lt"/>
              </a:rPr>
              <a:t> with </a:t>
            </a:r>
            <a:r>
              <a:rPr lang="en-US" sz="2000" dirty="0">
                <a:latin typeface="+mn-lt"/>
              </a:rPr>
              <a:t>indicators and targets </a:t>
            </a:r>
            <a:r>
              <a:rPr lang="en-US" sz="2000" b="0" dirty="0">
                <a:latin typeface="+mn-lt"/>
              </a:rPr>
              <a:t>that are </a:t>
            </a:r>
            <a:r>
              <a:rPr lang="en-US" sz="2000" dirty="0">
                <a:latin typeface="+mn-lt"/>
              </a:rPr>
              <a:t>gender responsive and disaggregated by sex </a:t>
            </a:r>
            <a:r>
              <a:rPr lang="en-US" sz="2000" b="0" dirty="0">
                <a:latin typeface="+mn-lt"/>
              </a:rPr>
              <a:t>as appropriate. </a:t>
            </a:r>
            <a:endParaRPr lang="en-AE" sz="2000" b="0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"/>
            </a:pPr>
            <a:r>
              <a:rPr lang="en-US" sz="2000" b="0" dirty="0">
                <a:latin typeface="+mn-lt"/>
              </a:rPr>
              <a:t>Include a table showing the linkage between project objectives and outcomes to the Fund level outcome and outputs (</a:t>
            </a:r>
            <a:r>
              <a:rPr lang="en-US" sz="2000" dirty="0">
                <a:latin typeface="+mn-lt"/>
              </a:rPr>
              <a:t>refer to the revised 2019 AF’s result framework</a:t>
            </a:r>
            <a:r>
              <a:rPr lang="en-US" sz="2000" b="0" dirty="0">
                <a:latin typeface="+mn-lt"/>
              </a:rPr>
              <a:t>)</a:t>
            </a:r>
            <a:endParaRPr lang="en-AE" sz="2000" b="0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"/>
            </a:pPr>
            <a:r>
              <a:rPr lang="en-US" sz="2000" b="0" dirty="0">
                <a:latin typeface="+mn-lt"/>
              </a:rPr>
              <a:t>The project result framework </a:t>
            </a:r>
            <a:r>
              <a:rPr lang="en-US" sz="2000" dirty="0">
                <a:latin typeface="+mn-lt"/>
              </a:rPr>
              <a:t>must include at least the core impact indicator “Number of beneficiaries including estimations for direct and indirect beneficiaries”. </a:t>
            </a:r>
            <a:endParaRPr lang="en-AE" sz="2000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"/>
            </a:pPr>
            <a:r>
              <a:rPr lang="en-US" sz="2000" b="0" dirty="0">
                <a:latin typeface="+mn-lt"/>
              </a:rPr>
              <a:t>A </a:t>
            </a:r>
            <a:r>
              <a:rPr lang="en-US" sz="2000" dirty="0">
                <a:latin typeface="+mn-lt"/>
              </a:rPr>
              <a:t>second core indicator must be added </a:t>
            </a:r>
            <a:r>
              <a:rPr lang="en-US" sz="2000" b="0" dirty="0">
                <a:latin typeface="+mn-lt"/>
              </a:rPr>
              <a:t>if the project includes activities targeting the areas identified in AF results framework, namely </a:t>
            </a:r>
            <a:r>
              <a:rPr lang="en-US" sz="2000" i="1" dirty="0">
                <a:latin typeface="+mn-lt"/>
              </a:rPr>
              <a:t>(1) Early Warning System; (2) Assets Produced, Developed; (3) Improved, or Strengthened; (4) Increased income, or avoided decrease in income or (5) Natural Assets Protected or Rehabilitated. </a:t>
            </a:r>
            <a:r>
              <a:rPr lang="en-GB" sz="2000" i="1" dirty="0">
                <a:latin typeface="+mn-lt"/>
              </a:rPr>
              <a:t> </a:t>
            </a:r>
            <a:endParaRPr lang="en-AE" sz="2000" i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082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A7855D-7D7C-1943-AB7F-769D2ACE80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375" y="2002650"/>
            <a:ext cx="8477250" cy="4613804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en-GB" sz="2200" dirty="0"/>
              <a:t>Your feedback on challenging sections or areas is helpful to us to see what additional guidance or training can be provided</a:t>
            </a:r>
          </a:p>
          <a:p>
            <a:pPr marL="342900" indent="-342900">
              <a:buFontTx/>
              <a:buChar char="-"/>
            </a:pPr>
            <a:r>
              <a:rPr lang="en-US" sz="2200" dirty="0"/>
              <a:t>If some aspects of the initial technical review is unclear, you can request to schedule a call with the secretariat and lead reviewer to clarify certain points. </a:t>
            </a:r>
            <a:endParaRPr lang="en-GB" sz="22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B44119C-051E-6443-9B44-AEC3DE731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60" y="0"/>
            <a:ext cx="8462029" cy="756707"/>
          </a:xfrm>
        </p:spPr>
        <p:txBody>
          <a:bodyPr>
            <a:normAutofit/>
          </a:bodyPr>
          <a:lstStyle/>
          <a:p>
            <a:r>
              <a:rPr lang="en-GB" sz="3200" b="1" dirty="0"/>
              <a:t>How can the Secretariat Help?</a:t>
            </a:r>
          </a:p>
        </p:txBody>
      </p:sp>
    </p:spTree>
    <p:extLst>
      <p:ext uri="{BB962C8B-B14F-4D97-AF65-F5344CB8AC3E}">
        <p14:creationId xmlns:p14="http://schemas.microsoft.com/office/powerpoint/2010/main" val="987618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A7855D-7D7C-1943-AB7F-769D2ACE80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algn="ctr"/>
            <a:endParaRPr lang="en-GB" sz="4600" b="1" dirty="0"/>
          </a:p>
          <a:p>
            <a:pPr algn="ctr"/>
            <a:r>
              <a:rPr lang="en-GB" sz="46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91480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A7855D-7D7C-1943-AB7F-769D2ACE80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14" y="1630236"/>
            <a:ext cx="8477250" cy="4816475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endParaRPr lang="en-US" sz="1700" b="1" dirty="0"/>
          </a:p>
          <a:p>
            <a:pPr marL="342900" indent="-342900">
              <a:buFontTx/>
              <a:buChar char="-"/>
            </a:pPr>
            <a:endParaRPr lang="en-US" sz="2200" b="1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B44119C-051E-6443-9B44-AEC3DE731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257176"/>
            <a:ext cx="8462029" cy="756707"/>
          </a:xfrm>
        </p:spPr>
        <p:txBody>
          <a:bodyPr>
            <a:normAutofit/>
          </a:bodyPr>
          <a:lstStyle/>
          <a:p>
            <a:r>
              <a:rPr lang="en-GB" sz="2400" b="1" dirty="0"/>
              <a:t>Project</a:t>
            </a:r>
            <a:r>
              <a:rPr lang="en-GB" sz="3200" b="1" dirty="0"/>
              <a:t> </a:t>
            </a:r>
            <a:r>
              <a:rPr lang="en-GB" sz="2400" b="1" dirty="0"/>
              <a:t>cycle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7261E29-BC71-4916-B91A-AF89345574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222402"/>
              </p:ext>
            </p:extLst>
          </p:nvPr>
        </p:nvGraphicFramePr>
        <p:xfrm>
          <a:off x="523257" y="1465849"/>
          <a:ext cx="8273999" cy="5273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9191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A7855D-7D7C-1943-AB7F-769D2ACE80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714" y="1630236"/>
            <a:ext cx="8841448" cy="4816475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Tx/>
              <a:buChar char="-"/>
            </a:pPr>
            <a:r>
              <a:rPr lang="en-GB" sz="2200" b="1" dirty="0"/>
              <a:t>OPG-Annex 5 </a:t>
            </a:r>
            <a:r>
              <a:rPr lang="en-GB" sz="2200" dirty="0"/>
              <a:t>(review sheets/criteria , details of what needs to go in each section – the basis for how we undertake the review)</a:t>
            </a:r>
          </a:p>
          <a:p>
            <a:pPr marL="342900" indent="-342900">
              <a:buFontTx/>
              <a:buChar char="-"/>
            </a:pPr>
            <a:r>
              <a:rPr lang="en-GB" sz="2200" b="1" dirty="0"/>
              <a:t>Instructions for preparing a request for project funding for EDA (to complement OPG Annex 5)</a:t>
            </a:r>
          </a:p>
          <a:p>
            <a:pPr marL="342900" indent="-342900">
              <a:buFontTx/>
              <a:buChar char="-"/>
            </a:pPr>
            <a:r>
              <a:rPr lang="en-US" sz="2200" b="1" dirty="0"/>
              <a:t>Environmental and Social Policy </a:t>
            </a:r>
            <a:endParaRPr lang="en-GB" sz="2200" b="1" dirty="0"/>
          </a:p>
          <a:p>
            <a:pPr marL="342900" indent="-342900">
              <a:buFontTx/>
              <a:buChar char="-"/>
            </a:pPr>
            <a:r>
              <a:rPr lang="en-US" sz="2200" b="1" dirty="0"/>
              <a:t>Guidance document for Implementing Entities on compliance with the Adaptation Fund Environmental and Social Policy</a:t>
            </a:r>
          </a:p>
          <a:p>
            <a:pPr marL="342900" indent="-342900">
              <a:buFontTx/>
              <a:buChar char="-"/>
            </a:pPr>
            <a:r>
              <a:rPr lang="en-US" sz="2200" b="1" dirty="0"/>
              <a:t>Gender Policy and Action Plan of the Adaptation Fund (amended in March 2021)</a:t>
            </a:r>
          </a:p>
          <a:p>
            <a:pPr marL="342900" indent="-342900">
              <a:buFontTx/>
              <a:buChar char="-"/>
            </a:pPr>
            <a:r>
              <a:rPr lang="en-US" sz="2200" b="1" dirty="0"/>
              <a:t>Guidance document for Implementing Entities on compliance with the Adaptation Fund Gender Policy</a:t>
            </a:r>
          </a:p>
          <a:p>
            <a:r>
              <a:rPr lang="en-US" sz="1700" b="1" dirty="0">
                <a:hlinkClick r:id="rId3"/>
              </a:rPr>
              <a:t>https://www.adaptation-fund.org/documents-publications/operational-policies-guidelines/</a:t>
            </a:r>
            <a:r>
              <a:rPr lang="en-US" sz="1700" b="1" dirty="0"/>
              <a:t> </a:t>
            </a:r>
          </a:p>
          <a:p>
            <a:r>
              <a:rPr lang="en-US" sz="1700" b="1" dirty="0">
                <a:hlinkClick r:id="rId4"/>
              </a:rPr>
              <a:t>https://www.adaptation-fund.org/apply-funding/enhanced-direct-access-eda-grants/</a:t>
            </a:r>
            <a:r>
              <a:rPr lang="en-US" sz="1700" b="1" dirty="0"/>
              <a:t> </a:t>
            </a:r>
          </a:p>
          <a:p>
            <a:endParaRPr lang="en-US" sz="1700" b="1" dirty="0"/>
          </a:p>
          <a:p>
            <a:pPr marL="342900" indent="-342900">
              <a:buFontTx/>
              <a:buChar char="-"/>
            </a:pPr>
            <a:endParaRPr lang="en-US" sz="2200" b="1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B44119C-051E-6443-9B44-AEC3DE731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29" y="257176"/>
            <a:ext cx="8528276" cy="739417"/>
          </a:xfrm>
        </p:spPr>
        <p:txBody>
          <a:bodyPr>
            <a:normAutofit/>
          </a:bodyPr>
          <a:lstStyle/>
          <a:p>
            <a:r>
              <a:rPr lang="en-GB" sz="2400" b="1" dirty="0"/>
              <a:t>Key documents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913568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B4759-4914-E846-8D21-7E43CCEC4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Eligibility – Letter of Endorsement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D1929-2AE4-9D48-A478-1FCAD52F15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375" y="2012951"/>
            <a:ext cx="8477250" cy="3516312"/>
          </a:xfrm>
        </p:spPr>
        <p:txBody>
          <a:bodyPr>
            <a:normAutofit/>
          </a:bodyPr>
          <a:lstStyle/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2200" dirty="0"/>
              <a:t>Please double check if the letter is signed by </a:t>
            </a:r>
            <a:r>
              <a:rPr lang="en-US" sz="2200" b="1" dirty="0"/>
              <a:t>the correct DA</a:t>
            </a:r>
            <a:r>
              <a:rPr lang="en-US" sz="2200" dirty="0"/>
              <a:t> (Check the AF website) and make sure it is still valid. 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2200" b="1" dirty="0"/>
              <a:t>If the DA has changed, it is important to formally communicate this to the AF Secretariat! The letter should come from the </a:t>
            </a:r>
            <a:r>
              <a:rPr lang="en-US" sz="2200" b="1" dirty="0">
                <a:solidFill>
                  <a:srgbClr val="941651"/>
                </a:solidFill>
              </a:rPr>
              <a:t>Minister or similarly ranked government official (cabinet level or an ambassador).</a:t>
            </a:r>
          </a:p>
          <a:p>
            <a:pPr marL="285750" indent="-285750" fontAlgn="t">
              <a:buFont typeface="Arial" panose="020B0604020202020204" pitchFamily="34" charset="0"/>
              <a:buChar char="•"/>
            </a:pPr>
            <a:r>
              <a:rPr lang="en-US" sz="2200" dirty="0"/>
              <a:t>In future review cycles, you are encouraged to send the LOEs well ahead of the proposal to ensure it is acceptable. </a:t>
            </a:r>
            <a:endParaRPr lang="en-AE" sz="2200" dirty="0"/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088745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4C426-0DEE-E646-A70E-0F60A628A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417" y="382444"/>
            <a:ext cx="8803015" cy="756707"/>
          </a:xfrm>
        </p:spPr>
        <p:txBody>
          <a:bodyPr>
            <a:noAutofit/>
          </a:bodyPr>
          <a:lstStyle/>
          <a:p>
            <a:r>
              <a:rPr lang="en-GB" sz="2400" b="1" kern="1200" dirty="0"/>
              <a:t>PROJECT JUSTIFICATION</a:t>
            </a:r>
            <a:br>
              <a:rPr lang="en-GB" sz="2400" b="1" kern="1200" dirty="0"/>
            </a:br>
            <a:r>
              <a:rPr lang="en-GB" sz="2400" b="1" kern="1200" dirty="0"/>
              <a:t>project supports concrete adaptation actions</a:t>
            </a:r>
            <a:endParaRPr lang="en-GB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456123-8091-1A4C-BC53-AAC1CC18B544}"/>
              </a:ext>
            </a:extLst>
          </p:cNvPr>
          <p:cNvSpPr/>
          <p:nvPr/>
        </p:nvSpPr>
        <p:spPr>
          <a:xfrm>
            <a:off x="49851" y="1469297"/>
            <a:ext cx="9094149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2000" dirty="0">
                <a:latin typeface="+mn-lt"/>
              </a:rPr>
              <a:t>Coherent Rationale: </a:t>
            </a:r>
            <a:r>
              <a:rPr lang="en-US" sz="2000" b="0" dirty="0">
                <a:latin typeface="+mn-lt"/>
              </a:rPr>
              <a:t>the suitability of activities in responding to the threats posed by future CC and on the use of EDA as a modality to address the adaptation issues. 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2000" b="0" dirty="0">
                <a:latin typeface="+mn-lt"/>
              </a:rPr>
              <a:t>Likely climate scenarios in the country and target area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2000" b="0" dirty="0">
                <a:latin typeface="+mn-lt"/>
              </a:rPr>
              <a:t>Clarity on the environmental, social and economic climate change impacts</a:t>
            </a:r>
            <a:endParaRPr lang="en-US" sz="2000" dirty="0">
              <a:latin typeface="+mn-lt"/>
            </a:endParaRP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2000" b="0" dirty="0">
                <a:latin typeface="+mn-lt"/>
              </a:rPr>
              <a:t>The activities are suited to addressing the climate change impacts identified (why you chose these activities and not others)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2000" b="0" dirty="0">
                <a:latin typeface="+mn-lt"/>
              </a:rPr>
              <a:t>Activities will lead to substantial </a:t>
            </a:r>
            <a:r>
              <a:rPr lang="en-US" sz="2000" dirty="0">
                <a:latin typeface="+mn-lt"/>
              </a:rPr>
              <a:t>tangible outcomes </a:t>
            </a:r>
            <a:r>
              <a:rPr lang="en-US" sz="2000" b="0" dirty="0">
                <a:latin typeface="+mn-lt"/>
              </a:rPr>
              <a:t>(please be clear about these)</a:t>
            </a:r>
            <a:endParaRPr lang="en-AE" sz="2000" b="0" dirty="0">
              <a:latin typeface="+mn-lt"/>
            </a:endParaRP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2000" b="0" dirty="0">
                <a:latin typeface="+mn-lt"/>
              </a:rPr>
              <a:t>The activities align with the project’s overall goal and objectives ensuring the cohesion of the components among themselves – </a:t>
            </a:r>
            <a:r>
              <a:rPr lang="en-US" sz="2000" dirty="0">
                <a:latin typeface="+mn-lt"/>
              </a:rPr>
              <a:t>a good logical framework</a:t>
            </a:r>
            <a:endParaRPr lang="en-A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17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4C426-0DEE-E646-A70E-0F60A628A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85" y="401533"/>
            <a:ext cx="8803015" cy="756707"/>
          </a:xfrm>
        </p:spPr>
        <p:txBody>
          <a:bodyPr>
            <a:noAutofit/>
          </a:bodyPr>
          <a:lstStyle/>
          <a:p>
            <a:r>
              <a:rPr lang="en-GB" sz="2400" b="1" kern="1200" dirty="0"/>
              <a:t>Project justification </a:t>
            </a:r>
            <a:br>
              <a:rPr lang="en-GB" sz="2400" b="1" kern="1200" dirty="0"/>
            </a:br>
            <a:r>
              <a:rPr lang="en-GB" sz="2400" b="1" kern="1200" dirty="0"/>
              <a:t>EDA RATIONALE</a:t>
            </a:r>
            <a:endParaRPr lang="en-GB" sz="24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456123-8091-1A4C-BC53-AAC1CC18B544}"/>
              </a:ext>
            </a:extLst>
          </p:cNvPr>
          <p:cNvSpPr/>
          <p:nvPr/>
        </p:nvSpPr>
        <p:spPr>
          <a:xfrm>
            <a:off x="133564" y="1500120"/>
            <a:ext cx="8803015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2000" b="0" dirty="0">
                <a:latin typeface="+mn-lt"/>
              </a:rPr>
              <a:t>Project components should articulate the characteristics of the EDA model with description of </a:t>
            </a:r>
            <a:r>
              <a:rPr lang="en-US" sz="2000" dirty="0">
                <a:latin typeface="+mn-lt"/>
              </a:rPr>
              <a:t>locally led adaptation solutions 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2000" b="0" dirty="0">
                <a:latin typeface="+mn-lt"/>
              </a:rPr>
              <a:t>Presence of sub-project which could be </a:t>
            </a:r>
            <a:r>
              <a:rPr lang="en-US" sz="2000" dirty="0">
                <a:latin typeface="+mn-lt"/>
              </a:rPr>
              <a:t>USPs</a:t>
            </a:r>
            <a:r>
              <a:rPr lang="en-US" sz="2000" b="0" dirty="0">
                <a:latin typeface="+mn-lt"/>
              </a:rPr>
              <a:t>. 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2000" b="0" dirty="0">
                <a:latin typeface="+mn-lt"/>
              </a:rPr>
              <a:t>Importance of USPs alignment with project objectives and with the Fund’s SRF.  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2000" b="0" dirty="0">
                <a:latin typeface="+mn-lt"/>
              </a:rPr>
              <a:t>Type, sector, size and geographic locations of potential USPs should be fully described as far as possible. 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2000" b="0" dirty="0">
                <a:latin typeface="+mn-lt"/>
              </a:rPr>
              <a:t>Demonstrate that the adaptation measures proposed through the EDA are adequate for the identified climate threats. 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2000" b="0" dirty="0">
                <a:latin typeface="+mn-lt"/>
              </a:rPr>
              <a:t>Arrangements for technical assistance, monitoring and oversight of activities 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2000" b="0" dirty="0">
                <a:latin typeface="+mn-lt"/>
              </a:rPr>
              <a:t>Review and decision-making process for funding requests made by beneficiaries at sub-national level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2000" dirty="0">
                <a:latin typeface="+mn-lt"/>
              </a:rPr>
              <a:t>Capacity building </a:t>
            </a:r>
            <a:r>
              <a:rPr lang="en-US" sz="2000" b="0" dirty="0">
                <a:latin typeface="+mn-lt"/>
              </a:rPr>
              <a:t>to support communities and structures at sub-national level to manage and report on funds </a:t>
            </a:r>
          </a:p>
        </p:txBody>
      </p:sp>
    </p:spTree>
    <p:extLst>
      <p:ext uri="{BB962C8B-B14F-4D97-AF65-F5344CB8AC3E}">
        <p14:creationId xmlns:p14="http://schemas.microsoft.com/office/powerpoint/2010/main" val="2960323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>
            <a:extLst>
              <a:ext uri="{FF2B5EF4-FFF2-40B4-BE49-F238E27FC236}">
                <a16:creationId xmlns:a16="http://schemas.microsoft.com/office/drawing/2014/main" id="{DF0A4EF1-FB4E-E342-AA54-BF108B6D0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93" y="341608"/>
            <a:ext cx="8462029" cy="756707"/>
          </a:xfrm>
        </p:spPr>
        <p:txBody>
          <a:bodyPr>
            <a:noAutofit/>
          </a:bodyPr>
          <a:lstStyle/>
          <a:p>
            <a:pPr lvl="0"/>
            <a:r>
              <a:rPr lang="en-GB" sz="2800" b="1" dirty="0"/>
              <a:t>economic, social and environmental benefits, in compliance with ESP and GP</a:t>
            </a:r>
            <a:endParaRPr lang="en-A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FD3BF0-7DE5-AB40-AC31-5D1CF6D335BE}"/>
              </a:ext>
            </a:extLst>
          </p:cNvPr>
          <p:cNvSpPr/>
          <p:nvPr/>
        </p:nvSpPr>
        <p:spPr>
          <a:xfrm>
            <a:off x="340986" y="2098701"/>
            <a:ext cx="84620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2000" b="0" dirty="0">
                <a:latin typeface="+mn-lt"/>
              </a:rPr>
              <a:t>Information on the </a:t>
            </a:r>
            <a:r>
              <a:rPr lang="en-US" sz="2000" dirty="0">
                <a:latin typeface="+mn-lt"/>
              </a:rPr>
              <a:t>expected beneficiaries </a:t>
            </a:r>
            <a:r>
              <a:rPr lang="en-US" sz="2000" b="0" dirty="0">
                <a:latin typeface="+mn-lt"/>
              </a:rPr>
              <a:t>of the project, with particular reference to </a:t>
            </a:r>
            <a:r>
              <a:rPr lang="en-US" sz="2000" dirty="0">
                <a:latin typeface="+mn-lt"/>
              </a:rPr>
              <a:t>the equitable distribution of benefits to vulnerable communities, households, and individuals</a:t>
            </a:r>
            <a:endParaRPr lang="en-AE" sz="2000" b="0" dirty="0">
              <a:latin typeface="+mn-lt"/>
            </a:endParaRP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2000" b="0" dirty="0">
                <a:latin typeface="+mn-lt"/>
              </a:rPr>
              <a:t>In areas where </a:t>
            </a:r>
            <a:r>
              <a:rPr lang="en-US" sz="2000" dirty="0">
                <a:latin typeface="+mn-lt"/>
              </a:rPr>
              <a:t>marginalized and vulnerable groups and indigenous communities have been identified</a:t>
            </a:r>
            <a:r>
              <a:rPr lang="en-US" sz="2000" b="0" dirty="0">
                <a:latin typeface="+mn-lt"/>
              </a:rPr>
              <a:t>, outline </a:t>
            </a:r>
            <a:r>
              <a:rPr lang="en-US" sz="2000" dirty="0">
                <a:latin typeface="+mn-lt"/>
              </a:rPr>
              <a:t>particular benefits </a:t>
            </a:r>
            <a:r>
              <a:rPr lang="en-US" sz="2000" b="0" dirty="0">
                <a:latin typeface="+mn-lt"/>
              </a:rPr>
              <a:t>provided by the project to those groups</a:t>
            </a:r>
            <a:endParaRPr lang="en-AE" sz="2000" b="0" dirty="0">
              <a:latin typeface="+mn-lt"/>
            </a:endParaRP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2000" b="0" dirty="0">
                <a:latin typeface="+mn-lt"/>
              </a:rPr>
              <a:t>Outline benefits in all three areas: economic, social and environmental 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2000" b="0" dirty="0">
                <a:latin typeface="+mn-lt"/>
              </a:rPr>
              <a:t>Quantify the estimated benefits whenever possible</a:t>
            </a:r>
            <a:endParaRPr lang="en-AE" sz="2000" b="0" dirty="0">
              <a:latin typeface="+mn-lt"/>
            </a:endParaRP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"/>
            </a:pPr>
            <a:r>
              <a:rPr lang="en-US" sz="2000" b="0" dirty="0">
                <a:latin typeface="+mn-lt"/>
              </a:rPr>
              <a:t>Highlight how you have integrated information resulting from the initial gender analysis to respond to the different needs, capabilities, roles and knowledge resources of women and men.</a:t>
            </a:r>
            <a:endParaRPr lang="en-AE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5218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B44119C-051E-6443-9B44-AEC3DE731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860" y="300038"/>
            <a:ext cx="8462029" cy="756707"/>
          </a:xfrm>
        </p:spPr>
        <p:txBody>
          <a:bodyPr>
            <a:normAutofit fontScale="90000"/>
          </a:bodyPr>
          <a:lstStyle/>
          <a:p>
            <a:r>
              <a:rPr lang="en-GB" sz="3200" b="1" dirty="0"/>
              <a:t>duplication of project with other funding sources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56E68A-1535-4A47-A219-D7975D98CF58}"/>
              </a:ext>
            </a:extLst>
          </p:cNvPr>
          <p:cNvSpPr/>
          <p:nvPr/>
        </p:nvSpPr>
        <p:spPr>
          <a:xfrm>
            <a:off x="558799" y="1949426"/>
            <a:ext cx="80581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"/>
            </a:pPr>
            <a:r>
              <a:rPr lang="en-US" sz="2000" b="0" dirty="0">
                <a:latin typeface="+mn-lt"/>
              </a:rPr>
              <a:t>Identify</a:t>
            </a:r>
            <a:r>
              <a:rPr lang="en-US" sz="2000" dirty="0">
                <a:latin typeface="+mn-lt"/>
              </a:rPr>
              <a:t> all relevant potentially overlapping projects / </a:t>
            </a:r>
            <a:r>
              <a:rPr lang="en-US" sz="2000" dirty="0" err="1">
                <a:latin typeface="+mn-lt"/>
              </a:rPr>
              <a:t>programmes</a:t>
            </a:r>
            <a:r>
              <a:rPr lang="en-US" sz="2000" b="0" dirty="0">
                <a:latin typeface="+mn-lt"/>
              </a:rPr>
              <a:t>, and state lack of overlap / complementarity in a logical manner</a:t>
            </a:r>
          </a:p>
          <a:p>
            <a:pPr marL="342900" lvl="0" indent="-342900"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"/>
            </a:pPr>
            <a:r>
              <a:rPr lang="en-US" sz="2000" b="0" dirty="0">
                <a:latin typeface="+mn-lt"/>
              </a:rPr>
              <a:t>Clearly </a:t>
            </a:r>
            <a:r>
              <a:rPr lang="en-US" sz="2000" b="0" dirty="0" err="1">
                <a:latin typeface="+mn-lt"/>
              </a:rPr>
              <a:t>outine</a:t>
            </a:r>
            <a:r>
              <a:rPr lang="en-US" sz="2000" b="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linkages and synergies with all relevant potentially overlapping projects</a:t>
            </a:r>
            <a:r>
              <a:rPr lang="en-US" sz="2000" b="0" dirty="0">
                <a:latin typeface="+mn-lt"/>
              </a:rPr>
              <a:t>, avoiding evasive wording</a:t>
            </a:r>
          </a:p>
          <a:p>
            <a:pPr marL="342900" lvl="0" indent="-342900"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"/>
            </a:pPr>
            <a:r>
              <a:rPr lang="en-US" sz="2000" dirty="0">
                <a:latin typeface="+mn-lt"/>
              </a:rPr>
              <a:t>Include areas of overlap and complementarity</a:t>
            </a:r>
          </a:p>
          <a:p>
            <a:pPr marL="342900" lvl="0" indent="-342900"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"/>
            </a:pPr>
            <a:r>
              <a:rPr lang="en-US" sz="2000" b="0" dirty="0">
                <a:latin typeface="+mn-lt"/>
              </a:rPr>
              <a:t>Show how you have integrated </a:t>
            </a:r>
            <a:r>
              <a:rPr lang="en-US" sz="2000" dirty="0">
                <a:latin typeface="+mn-lt"/>
              </a:rPr>
              <a:t>lessons from the earlier initiatives </a:t>
            </a:r>
            <a:r>
              <a:rPr lang="en-US" sz="2000" b="0" dirty="0">
                <a:latin typeface="+mn-lt"/>
              </a:rPr>
              <a:t>during the project design,</a:t>
            </a:r>
            <a:r>
              <a:rPr lang="en-US" sz="2000" dirty="0">
                <a:latin typeface="+mn-lt"/>
              </a:rPr>
              <a:t> learning from their problems/mistakes</a:t>
            </a:r>
            <a:endParaRPr lang="en-US" sz="2000" b="0" dirty="0">
              <a:latin typeface="+mn-lt"/>
            </a:endParaRPr>
          </a:p>
          <a:p>
            <a:pPr marL="342900" lvl="0" indent="-342900">
              <a:spcBef>
                <a:spcPts val="900"/>
              </a:spcBef>
              <a:spcAft>
                <a:spcPts val="900"/>
              </a:spcAft>
              <a:buFont typeface="Wingdings" pitchFamily="2" charset="2"/>
              <a:buChar char=""/>
            </a:pPr>
            <a:r>
              <a:rPr lang="en-US" sz="2000" b="0" dirty="0">
                <a:latin typeface="+mn-lt"/>
              </a:rPr>
              <a:t>Outline any framework for coordination with complementary projects during implementation</a:t>
            </a:r>
            <a:endParaRPr lang="en-AE" sz="20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2760190"/>
      </p:ext>
    </p:extLst>
  </p:cSld>
  <p:clrMapOvr>
    <a:masterClrMapping/>
  </p:clrMapOvr>
</p:sld>
</file>

<file path=ppt/theme/theme1.xml><?xml version="1.0" encoding="utf-8"?>
<a:theme xmlns:a="http://schemas.openxmlformats.org/drawingml/2006/main" name="IFC Fixed Logo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IFC Fixed Logo">
  <a:themeElements>
    <a:clrScheme name="IFC">
      <a:dk1>
        <a:srgbClr val="021F43"/>
      </a:dk1>
      <a:lt1>
        <a:sysClr val="window" lastClr="FFFFFF"/>
      </a:lt1>
      <a:dk2>
        <a:srgbClr val="000000"/>
      </a:dk2>
      <a:lt2>
        <a:srgbClr val="139AF0"/>
      </a:lt2>
      <a:accent1>
        <a:srgbClr val="0B5A37"/>
      </a:accent1>
      <a:accent2>
        <a:srgbClr val="890089"/>
      </a:accent2>
      <a:accent3>
        <a:srgbClr val="C8BB7E"/>
      </a:accent3>
      <a:accent4>
        <a:srgbClr val="A90025"/>
      </a:accent4>
      <a:accent5>
        <a:srgbClr val="FC5307"/>
      </a:accent5>
      <a:accent6>
        <a:srgbClr val="420088"/>
      </a:accent6>
      <a:hlink>
        <a:srgbClr val="C8BB7E"/>
      </a:hlink>
      <a:folHlink>
        <a:srgbClr val="C58006"/>
      </a:folHlink>
    </a:clrScheme>
    <a:fontScheme name="World Bank Arial">
      <a:majorFont>
        <a:latin typeface="Arial Bol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13B939515A8348863D59D79CA39267" ma:contentTypeVersion="13" ma:contentTypeDescription="Create a new document." ma:contentTypeScope="" ma:versionID="99d576212e1125206605f925313f5743">
  <xsd:schema xmlns:xsd="http://www.w3.org/2001/XMLSchema" xmlns:xs="http://www.w3.org/2001/XMLSchema" xmlns:p="http://schemas.microsoft.com/office/2006/metadata/properties" xmlns:ns3="3046f5e9-6b23-439d-8a90-ab497fb516e7" xmlns:ns4="24143f93-cd68-4bbf-abca-782bad0f7f42" targetNamespace="http://schemas.microsoft.com/office/2006/metadata/properties" ma:root="true" ma:fieldsID="0f7af90e24f62bb375deb1d133cea3ea" ns3:_="" ns4:_="">
    <xsd:import namespace="3046f5e9-6b23-439d-8a90-ab497fb516e7"/>
    <xsd:import namespace="24143f93-cd68-4bbf-abca-782bad0f7f4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46f5e9-6b23-439d-8a90-ab497fb516e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143f93-cd68-4bbf-abca-782bad0f7f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4C2D67-31BB-4100-BA89-A4674D1327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61F323-BEA8-40FC-803C-764CD0235DD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02E53AC-D535-41A6-AE40-21A38565C1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046f5e9-6b23-439d-8a90-ab497fb516e7"/>
    <ds:schemaRef ds:uri="24143f93-cd68-4bbf-abca-782bad0f7f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IFC Fixed Logo</Template>
  <TotalTime>8977</TotalTime>
  <Words>1970</Words>
  <Application>Microsoft Office PowerPoint</Application>
  <PresentationFormat>On-screen Show (4:3)</PresentationFormat>
  <Paragraphs>190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Andes ExtraLight</vt:lpstr>
      <vt:lpstr>Arial</vt:lpstr>
      <vt:lpstr>Arial Bold</vt:lpstr>
      <vt:lpstr>Calibri</vt:lpstr>
      <vt:lpstr>Times New Roman</vt:lpstr>
      <vt:lpstr>Trebuchet MS</vt:lpstr>
      <vt:lpstr>Wingdings</vt:lpstr>
      <vt:lpstr>IFC Fixed Logo</vt:lpstr>
      <vt:lpstr>2_IFC Fixed Logo</vt:lpstr>
      <vt:lpstr>OVERVIEW OF ACCESS CRITERIA FOR eda grants to support full project development</vt:lpstr>
      <vt:lpstr>Funding opportunities</vt:lpstr>
      <vt:lpstr>Project cycle </vt:lpstr>
      <vt:lpstr>Key documents and references</vt:lpstr>
      <vt:lpstr>Eligibility – Letter of Endorsement</vt:lpstr>
      <vt:lpstr>PROJECT JUSTIFICATION project supports concrete adaptation actions</vt:lpstr>
      <vt:lpstr>Project justification  EDA RATIONALE</vt:lpstr>
      <vt:lpstr>economic, social and environmental benefits, in compliance with ESP and GP</vt:lpstr>
      <vt:lpstr>duplication of project with other funding sources</vt:lpstr>
      <vt:lpstr>Stakeholder consultations in compliance with ESP and GP</vt:lpstr>
      <vt:lpstr>financing justification and full cost of adaptation reasoning</vt:lpstr>
      <vt:lpstr>alignment with AF’s results framework</vt:lpstr>
      <vt:lpstr>the sustainability of the project </vt:lpstr>
      <vt:lpstr>environmental and social risks, in compliance with the ESP and GP </vt:lpstr>
      <vt:lpstr>Gender Policy - Requirements</vt:lpstr>
      <vt:lpstr>Concept and Full Proposal ESP Requirements</vt:lpstr>
      <vt:lpstr>IE Fees/ Execution costs, budget</vt:lpstr>
      <vt:lpstr>IE Eligibility</vt:lpstr>
      <vt:lpstr>EDA Implementation arrangements</vt:lpstr>
      <vt:lpstr>Compliance with ESP/GP– Implementation arrangements (ESMP)</vt:lpstr>
      <vt:lpstr>results framework</vt:lpstr>
      <vt:lpstr>How can the Secretariat Help?</vt:lpstr>
      <vt:lpstr>PowerPoint Presentation</vt:lpstr>
    </vt:vector>
  </TitlesOfParts>
  <Company>The World Bank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Palmer Wright</dc:creator>
  <cp:lastModifiedBy>Sophie Hans-Moevi</cp:lastModifiedBy>
  <cp:revision>107</cp:revision>
  <cp:lastPrinted>2014-06-13T17:21:24Z</cp:lastPrinted>
  <dcterms:created xsi:type="dcterms:W3CDTF">2014-08-08T18:45:38Z</dcterms:created>
  <dcterms:modified xsi:type="dcterms:W3CDTF">2022-06-21T13:33:41Z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0x0101008713B939515A8348863D59D79CA39267</vt:lpwstr>
  </property>
</Properties>
</file>