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handoutMasterIdLst>
    <p:handoutMasterId r:id="rId29"/>
  </p:handoutMasterIdLst>
  <p:sldIdLst>
    <p:sldId id="256" r:id="rId2"/>
    <p:sldId id="338" r:id="rId3"/>
    <p:sldId id="399" r:id="rId4"/>
    <p:sldId id="361" r:id="rId5"/>
    <p:sldId id="362" r:id="rId6"/>
    <p:sldId id="367" r:id="rId7"/>
    <p:sldId id="378" r:id="rId8"/>
    <p:sldId id="370" r:id="rId9"/>
    <p:sldId id="348" r:id="rId10"/>
    <p:sldId id="401" r:id="rId11"/>
    <p:sldId id="374" r:id="rId12"/>
    <p:sldId id="375" r:id="rId13"/>
    <p:sldId id="379" r:id="rId14"/>
    <p:sldId id="380" r:id="rId15"/>
    <p:sldId id="382" r:id="rId16"/>
    <p:sldId id="383" r:id="rId17"/>
    <p:sldId id="384" r:id="rId18"/>
    <p:sldId id="387" r:id="rId19"/>
    <p:sldId id="386" r:id="rId20"/>
    <p:sldId id="388" r:id="rId21"/>
    <p:sldId id="389" r:id="rId22"/>
    <p:sldId id="390" r:id="rId23"/>
    <p:sldId id="394" r:id="rId24"/>
    <p:sldId id="395" r:id="rId25"/>
    <p:sldId id="396" r:id="rId26"/>
    <p:sldId id="400" r:id="rId27"/>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AFDE18"/>
    <a:srgbClr val="FFFFE1"/>
    <a:srgbClr val="FFFFF3"/>
    <a:srgbClr val="FFFFCC"/>
    <a:srgbClr val="B7E7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9" autoAdjust="0"/>
    <p:restoredTop sz="78507" autoAdjust="0"/>
  </p:normalViewPr>
  <p:slideViewPr>
    <p:cSldViewPr>
      <p:cViewPr varScale="1">
        <p:scale>
          <a:sx n="58" d="100"/>
          <a:sy n="58" d="100"/>
        </p:scale>
        <p:origin x="-1434" y="-78"/>
      </p:cViewPr>
      <p:guideLst>
        <p:guide orient="horz" pos="2160"/>
        <p:guide pos="2880"/>
      </p:guideLst>
    </p:cSldViewPr>
  </p:slideViewPr>
  <p:outlineViewPr>
    <p:cViewPr>
      <p:scale>
        <a:sx n="33" d="100"/>
        <a:sy n="33" d="100"/>
      </p:scale>
      <p:origin x="48" y="5196"/>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76" d="100"/>
          <a:sy n="76" d="100"/>
        </p:scale>
        <p:origin x="-2136" y="-90"/>
      </p:cViewPr>
      <p:guideLst>
        <p:guide orient="horz" pos="3120"/>
        <p:guide pos="214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953" tIns="46477" rIns="92953" bIns="46477"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2953" tIns="46477" rIns="92953" bIns="46477" numCol="1" anchor="t" anchorCtr="0" compatLnSpc="1">
            <a:prstTxWarp prst="textNoShape">
              <a:avLst/>
            </a:prstTxWarp>
          </a:bodyPr>
          <a:lstStyle>
            <a:lvl1pPr algn="r">
              <a:defRPr sz="1200">
                <a:latin typeface="Arial" charset="0"/>
                <a:cs typeface="Arial" charset="0"/>
              </a:defRPr>
            </a:lvl1pPr>
          </a:lstStyle>
          <a:p>
            <a:pPr>
              <a:defRPr/>
            </a:pPr>
            <a:fld id="{38596803-7CDB-4568-9753-86E037F47EAE}" type="datetimeFigureOut">
              <a:rPr lang="en-US"/>
              <a:pPr>
                <a:defRPr/>
              </a:pPr>
              <a:t>4/22/2012</a:t>
            </a:fld>
            <a:endParaRPr lang="en-US"/>
          </a:p>
        </p:txBody>
      </p:sp>
      <p:sp>
        <p:nvSpPr>
          <p:cNvPr id="4" name="Footer Placeholder 3"/>
          <p:cNvSpPr>
            <a:spLocks noGrp="1"/>
          </p:cNvSpPr>
          <p:nvPr>
            <p:ph type="ftr" sz="quarter" idx="2"/>
          </p:nvPr>
        </p:nvSpPr>
        <p:spPr>
          <a:xfrm>
            <a:off x="0" y="9407525"/>
            <a:ext cx="2944813" cy="496888"/>
          </a:xfrm>
          <a:prstGeom prst="rect">
            <a:avLst/>
          </a:prstGeom>
        </p:spPr>
        <p:txBody>
          <a:bodyPr vert="horz" wrap="square" lIns="92953" tIns="46477" rIns="92953" bIns="46477"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48100" y="9407525"/>
            <a:ext cx="2944813" cy="496888"/>
          </a:xfrm>
          <a:prstGeom prst="rect">
            <a:avLst/>
          </a:prstGeom>
        </p:spPr>
        <p:txBody>
          <a:bodyPr vert="horz" wrap="square" lIns="92953" tIns="46477" rIns="92953" bIns="46477" numCol="1" anchor="b" anchorCtr="0" compatLnSpc="1">
            <a:prstTxWarp prst="textNoShape">
              <a:avLst/>
            </a:prstTxWarp>
          </a:bodyPr>
          <a:lstStyle>
            <a:lvl1pPr algn="r">
              <a:defRPr sz="1200">
                <a:latin typeface="Arial" charset="0"/>
                <a:cs typeface="Arial" charset="0"/>
              </a:defRPr>
            </a:lvl1pPr>
          </a:lstStyle>
          <a:p>
            <a:pPr>
              <a:defRPr/>
            </a:pPr>
            <a:fld id="{5AE137AE-35F2-49B8-A43F-C602ED8325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2953" tIns="46477" rIns="92953" bIns="46477"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848100" y="0"/>
            <a:ext cx="2944813" cy="496888"/>
          </a:xfrm>
          <a:prstGeom prst="rect">
            <a:avLst/>
          </a:prstGeom>
        </p:spPr>
        <p:txBody>
          <a:bodyPr vert="horz" wrap="square" lIns="92953" tIns="46477" rIns="92953" bIns="46477" numCol="1" anchor="t" anchorCtr="0" compatLnSpc="1">
            <a:prstTxWarp prst="textNoShape">
              <a:avLst/>
            </a:prstTxWarp>
          </a:bodyPr>
          <a:lstStyle>
            <a:lvl1pPr algn="r">
              <a:defRPr sz="1200">
                <a:latin typeface="Calibri" pitchFamily="34" charset="0"/>
                <a:cs typeface="Arial" charset="0"/>
              </a:defRPr>
            </a:lvl1pPr>
          </a:lstStyle>
          <a:p>
            <a:pPr>
              <a:defRPr/>
            </a:pPr>
            <a:fld id="{140D6745-C4BF-41DB-B030-9F641F7B3170}" type="datetimeFigureOut">
              <a:rPr lang="en-US"/>
              <a:pPr>
                <a:defRPr/>
              </a:pPr>
              <a:t>4/22/2012</a:t>
            </a:fld>
            <a:endParaRPr lang="en-US"/>
          </a:p>
        </p:txBody>
      </p:sp>
      <p:sp>
        <p:nvSpPr>
          <p:cNvPr id="4" name="Slide Image Placeholder 3"/>
          <p:cNvSpPr>
            <a:spLocks noGrp="1" noRot="1" noChangeAspect="1"/>
          </p:cNvSpPr>
          <p:nvPr>
            <p:ph type="sldImg" idx="2"/>
          </p:nvPr>
        </p:nvSpPr>
        <p:spPr>
          <a:xfrm>
            <a:off x="920750" y="741363"/>
            <a:ext cx="4953000" cy="3714750"/>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p:cNvSpPr>
            <a:spLocks noGrp="1"/>
          </p:cNvSpPr>
          <p:nvPr>
            <p:ph type="body" sz="quarter" idx="3"/>
          </p:nvPr>
        </p:nvSpPr>
        <p:spPr>
          <a:xfrm>
            <a:off x="679450" y="4705350"/>
            <a:ext cx="5435600" cy="4459288"/>
          </a:xfrm>
          <a:prstGeom prst="rect">
            <a:avLst/>
          </a:prstGeom>
        </p:spPr>
        <p:txBody>
          <a:bodyPr vert="horz" lIns="92953" tIns="46477" rIns="92953"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7525"/>
            <a:ext cx="2944813" cy="496888"/>
          </a:xfrm>
          <a:prstGeom prst="rect">
            <a:avLst/>
          </a:prstGeom>
        </p:spPr>
        <p:txBody>
          <a:bodyPr vert="horz" wrap="square" lIns="92953" tIns="46477" rIns="92953" bIns="46477"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848100" y="9407525"/>
            <a:ext cx="2944813" cy="496888"/>
          </a:xfrm>
          <a:prstGeom prst="rect">
            <a:avLst/>
          </a:prstGeom>
        </p:spPr>
        <p:txBody>
          <a:bodyPr vert="horz" wrap="square" lIns="92953" tIns="46477" rIns="92953" bIns="46477" numCol="1" anchor="b" anchorCtr="0" compatLnSpc="1">
            <a:prstTxWarp prst="textNoShape">
              <a:avLst/>
            </a:prstTxWarp>
          </a:bodyPr>
          <a:lstStyle>
            <a:lvl1pPr algn="r">
              <a:defRPr sz="1200">
                <a:latin typeface="Calibri" pitchFamily="34" charset="0"/>
                <a:cs typeface="Arial" charset="0"/>
              </a:defRPr>
            </a:lvl1pPr>
          </a:lstStyle>
          <a:p>
            <a:pPr>
              <a:defRPr/>
            </a:pPr>
            <a:fld id="{7513C931-28BB-4F03-8422-14E8D0DB0A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a:lstStyle/>
          <a:p>
            <a:fld id="{666618E9-2AAF-49CD-AB6D-7F367CA38E7F}"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1EEC1F88-9CAC-4D54-B4EF-2B5B88652A7F}"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Estimated funds available figure </a:t>
            </a:r>
            <a:r>
              <a:rPr lang="en-US" baseline="0" dirty="0" smtClean="0"/>
              <a:t>is based on </a:t>
            </a:r>
            <a:r>
              <a:rPr lang="en-US" sz="1200" kern="1200" baseline="0" dirty="0" smtClean="0">
                <a:solidFill>
                  <a:schemeClr val="tx1"/>
                </a:solidFill>
                <a:latin typeface="+mn-lt"/>
                <a:ea typeface="+mn-ea"/>
                <a:cs typeface="+mn-cs"/>
              </a:rPr>
              <a:t>AFB/EFC.8/7, Table 5, line 16 (“Potential resources”).</a:t>
            </a: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CFEC9BA9-44FB-48C6-A7FC-206809ABAF7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2DFF472A-1DF8-4DF7-85E4-56B26F13ACD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defRPr/>
            </a:pPr>
            <a:r>
              <a:rPr lang="en-US" sz="2900" dirty="0"/>
              <a:t>The Board is composed of 16 members and their alternate members representing Parties, formally elected at a session of the CMP as follows:</a:t>
            </a:r>
          </a:p>
          <a:p>
            <a:pPr>
              <a:buFontTx/>
              <a:buChar char="•"/>
              <a:defRPr/>
            </a:pPr>
            <a:r>
              <a:rPr lang="en-US" sz="2400" dirty="0"/>
              <a:t>Two representatives from each of the five UN regional groups;</a:t>
            </a:r>
          </a:p>
          <a:p>
            <a:pPr>
              <a:buFontTx/>
              <a:buChar char="•"/>
              <a:defRPr/>
            </a:pPr>
            <a:r>
              <a:rPr lang="en-US" sz="2400" dirty="0"/>
              <a:t>One representative of the small island developing states;</a:t>
            </a:r>
          </a:p>
          <a:p>
            <a:pPr>
              <a:buFontTx/>
              <a:buChar char="•"/>
              <a:defRPr/>
            </a:pPr>
            <a:r>
              <a:rPr lang="en-US" sz="2400" dirty="0"/>
              <a:t>One representative of the least developed country Parties;</a:t>
            </a:r>
          </a:p>
          <a:p>
            <a:pPr>
              <a:buFontTx/>
              <a:buChar char="•"/>
              <a:defRPr/>
            </a:pPr>
            <a:r>
              <a:rPr lang="en-US" sz="2400" dirty="0"/>
              <a:t>Two other representatives from Annex I Parties; and</a:t>
            </a:r>
          </a:p>
          <a:p>
            <a:pPr>
              <a:buFontTx/>
              <a:buChar char="•"/>
              <a:defRPr/>
            </a:pPr>
            <a:r>
              <a:rPr lang="en-US" sz="2400" dirty="0"/>
              <a:t>Two other representatives from non-Annex I parties.</a:t>
            </a:r>
          </a:p>
          <a:p>
            <a:pPr>
              <a:defRPr/>
            </a:pPr>
            <a:r>
              <a:rPr lang="en-US" sz="2900" dirty="0"/>
              <a:t>Two years term, once renewable</a:t>
            </a:r>
          </a:p>
        </p:txBody>
      </p:sp>
      <p:sp>
        <p:nvSpPr>
          <p:cNvPr id="29700" name="Slide Number Placeholder 3"/>
          <p:cNvSpPr>
            <a:spLocks noGrp="1"/>
          </p:cNvSpPr>
          <p:nvPr>
            <p:ph type="sldNum" sz="quarter" idx="5"/>
          </p:nvPr>
        </p:nvSpPr>
        <p:spPr bwMode="auto">
          <a:noFill/>
          <a:ln>
            <a:miter lim="800000"/>
            <a:headEnd/>
            <a:tailEnd/>
          </a:ln>
        </p:spPr>
        <p:txBody>
          <a:bodyPr/>
          <a:lstStyle/>
          <a:p>
            <a:fld id="{F43FD77E-06BE-4129-92A1-11467B8632A8}"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0D71822-DF64-4EF5-88AE-CBBD32305347}" type="slidenum">
              <a:rPr lang="en-US" smtClean="0"/>
              <a:pPr/>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C0D71822-DF64-4EF5-88AE-CBBD32305347}"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6171F8FB-753D-4406-8BD9-059F6DBAAED7}" type="slidenum">
              <a:rPr lang="en-US" smtClean="0"/>
              <a:pPr/>
              <a:t>11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6171F8FB-753D-4406-8BD9-059F6DBAAED7}" type="slidenum">
              <a:rPr lang="en-US" smtClean="0"/>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4E979D-9EE1-4217-9773-1CA0CE9F35B4}" type="datetimeFigureOut">
              <a:rPr lang="en-US"/>
              <a:pPr>
                <a:defRPr/>
              </a:pPr>
              <a:t>4/22/2012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FBF9C4-4E6A-4D88-B228-ABCF5892DF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7F87DB-269B-400D-ABC2-C687469F01FA}" type="datetimeFigureOut">
              <a:rPr lang="en-US"/>
              <a:pPr>
                <a:defRPr/>
              </a:pPr>
              <a:t>4/22/2012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E4BFCB-5CE3-42A3-B4A4-58E8C844C8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3586A1-C6F8-42C8-A7C1-52999D95B4D0}" type="datetimeFigureOut">
              <a:rPr lang="en-US"/>
              <a:pPr>
                <a:defRPr/>
              </a:pPr>
              <a:t>4/22/2012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5AF5F-D159-41C0-B149-6900A94A8C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srcRect l="9804" r="54248"/>
          <a:stretch>
            <a:fillRect/>
          </a:stretch>
        </p:blipFill>
        <p:spPr bwMode="auto">
          <a:xfrm>
            <a:off x="1" y="5860474"/>
            <a:ext cx="1219199" cy="997526"/>
          </a:xfrm>
          <a:prstGeom prst="rect">
            <a:avLst/>
          </a:prstGeom>
          <a:noFill/>
          <a:ln w="9525">
            <a:noFill/>
            <a:miter lim="800000"/>
            <a:headEnd/>
            <a:tailEnd/>
          </a:ln>
        </p:spPr>
      </p:pic>
      <p:pic>
        <p:nvPicPr>
          <p:cNvPr id="5" name="Picture 1"/>
          <p:cNvPicPr>
            <a:picLocks noChangeAspect="1" noChangeArrowheads="1"/>
          </p:cNvPicPr>
          <p:nvPr userDrawn="1"/>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6" name="Straight Connector 5"/>
          <p:cNvCxnSpPr/>
          <p:nvPr userDrawn="1"/>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28600"/>
            <a:ext cx="8229600" cy="1143000"/>
          </a:xfrm>
        </p:spPr>
        <p:txBody>
          <a:bodyPr/>
          <a:lstStyle>
            <a:lvl1pPr>
              <a:defRPr sz="5000" b="1">
                <a:solidFill>
                  <a:srgbClr val="007033"/>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B05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2297C17C-E71A-4737-863E-7EDF5202EF30}" type="datetimeFigureOut">
              <a:rPr lang="en-US"/>
              <a:pPr>
                <a:defRPr/>
              </a:pPr>
              <a:t>4/22/2012</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3280A1D-9598-4DD3-8083-095A1165B8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F61D41-B18A-4C9E-9483-874EADEFCB8D}" type="datetimeFigureOut">
              <a:rPr lang="en-US"/>
              <a:pPr>
                <a:defRPr/>
              </a:pPr>
              <a:t>4/22/2012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0C3602-2939-42FF-A037-45C23C11394A}" type="slidenum">
              <a:rPr lang="en-US"/>
              <a:pPr>
                <a:defRPr/>
              </a:pPr>
              <a:t>‹#›</a:t>
            </a:fld>
            <a:endParaRPr lang="en-US"/>
          </a:p>
        </p:txBody>
      </p:sp>
      <p:pic>
        <p:nvPicPr>
          <p:cNvPr id="7" name="Picture 2"/>
          <p:cNvPicPr>
            <a:picLocks noChangeAspect="1" noChangeArrowheads="1"/>
          </p:cNvPicPr>
          <p:nvPr userDrawn="1"/>
        </p:nvPicPr>
        <p:blipFill>
          <a:blip r:embed="rId2" cstate="print"/>
          <a:srcRect l="9804" r="54248"/>
          <a:stretch>
            <a:fillRect/>
          </a:stretch>
        </p:blipFill>
        <p:spPr bwMode="auto">
          <a:xfrm>
            <a:off x="1" y="5860474"/>
            <a:ext cx="1219199" cy="997526"/>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29B706-53A2-46FC-A03B-CF023208FCEC}" type="datetimeFigureOut">
              <a:rPr lang="en-US"/>
              <a:pPr>
                <a:defRPr/>
              </a:pPr>
              <a:t>4/22/2012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19D306-0AC5-4CA4-9FC1-3B3158748C6D}" type="slidenum">
              <a:rPr lang="en-US"/>
              <a:pPr>
                <a:defRPr/>
              </a:pPr>
              <a:t>‹#›</a:t>
            </a:fld>
            <a:endParaRPr lang="en-US"/>
          </a:p>
        </p:txBody>
      </p:sp>
      <p:pic>
        <p:nvPicPr>
          <p:cNvPr id="8" name="Picture 2"/>
          <p:cNvPicPr>
            <a:picLocks noChangeAspect="1" noChangeArrowheads="1"/>
          </p:cNvPicPr>
          <p:nvPr userDrawn="1"/>
        </p:nvPicPr>
        <p:blipFill>
          <a:blip r:embed="rId2" cstate="print"/>
          <a:srcRect l="9804" r="54248"/>
          <a:stretch>
            <a:fillRect/>
          </a:stretch>
        </p:blipFill>
        <p:spPr bwMode="auto">
          <a:xfrm>
            <a:off x="1" y="5860474"/>
            <a:ext cx="1219199" cy="997526"/>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BA7FB3-3274-4B0C-A48B-F5BB70107EA5}" type="datetimeFigureOut">
              <a:rPr lang="en-US"/>
              <a:pPr>
                <a:defRPr/>
              </a:pPr>
              <a:t>4/22/2012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962124-9438-4644-A280-A089BC7EE9F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4837A2-C4F1-4400-AC71-52A14769B9CB}" type="datetimeFigureOut">
              <a:rPr lang="en-US"/>
              <a:pPr>
                <a:defRPr/>
              </a:pPr>
              <a:t>4/22/2012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945B8B-BDE2-481D-89AD-0892921ACD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47F838-E087-4AD7-A02B-B82EA266FCA2}" type="datetimeFigureOut">
              <a:rPr lang="en-US"/>
              <a:pPr>
                <a:defRPr/>
              </a:pPr>
              <a:t>4/22/2012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A90687-6521-45DD-8649-EE49538AFC7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7A4E15-8015-48BB-A83D-B0C3BA0867A6}" type="datetimeFigureOut">
              <a:rPr lang="en-US"/>
              <a:pPr>
                <a:defRPr/>
              </a:pPr>
              <a:t>4/22/2012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4B58D7-397E-45A4-AF6B-4AE28688FF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9E9734-830F-4CC9-8B10-25EDA443A1CD}" type="datetimeFigureOut">
              <a:rPr lang="en-US"/>
              <a:pPr>
                <a:defRPr/>
              </a:pPr>
              <a:t>4/22/2012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83F43E-5C33-4025-A6A3-AA277FB909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1">
            <a:alpha val="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charset="0"/>
              </a:defRPr>
            </a:lvl1pPr>
          </a:lstStyle>
          <a:p>
            <a:pPr>
              <a:defRPr/>
            </a:pPr>
            <a:fld id="{A413DDB5-D04B-4C3F-AA7D-5A3078E2086A}" type="datetimeFigureOut">
              <a:rPr lang="en-US"/>
              <a:pPr>
                <a:defRPr/>
              </a:pPr>
              <a:t>4/22/2012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3D315454-FBA6-4156-802B-828DFB748372}" type="slidenum">
              <a:rPr lang="en-US"/>
              <a:pPr>
                <a:defRPr/>
              </a:pPr>
              <a:t>‹#›</a:t>
            </a:fld>
            <a:endParaRPr lang="en-US"/>
          </a:p>
        </p:txBody>
      </p:sp>
      <p:pic>
        <p:nvPicPr>
          <p:cNvPr id="7" name="Picture 2"/>
          <p:cNvPicPr>
            <a:picLocks noChangeAspect="1" noChangeArrowheads="1"/>
          </p:cNvPicPr>
          <p:nvPr userDrawn="1"/>
        </p:nvPicPr>
        <p:blipFill>
          <a:blip r:embed="rId13" cstate="print"/>
          <a:srcRect l="9804" r="54248"/>
          <a:stretch>
            <a:fillRect/>
          </a:stretch>
        </p:blipFill>
        <p:spPr bwMode="auto">
          <a:xfrm>
            <a:off x="1" y="5860474"/>
            <a:ext cx="1219199" cy="99752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3" r:id="rId1"/>
    <p:sldLayoutId id="214748392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srcRect/>
          <a:stretch>
            <a:fillRect/>
          </a:stretch>
        </p:blipFill>
        <p:spPr bwMode="auto">
          <a:xfrm>
            <a:off x="5638800" y="228600"/>
            <a:ext cx="3254375" cy="2919413"/>
          </a:xfrm>
          <a:prstGeom prst="rect">
            <a:avLst/>
          </a:prstGeom>
          <a:noFill/>
          <a:ln w="9525">
            <a:noFill/>
            <a:miter lim="800000"/>
            <a:headEnd/>
            <a:tailEnd/>
          </a:ln>
        </p:spPr>
      </p:pic>
      <p:sp>
        <p:nvSpPr>
          <p:cNvPr id="2051" name="Subtitle 2"/>
          <p:cNvSpPr>
            <a:spLocks noGrp="1"/>
          </p:cNvSpPr>
          <p:nvPr>
            <p:ph type="subTitle" idx="1"/>
          </p:nvPr>
        </p:nvSpPr>
        <p:spPr>
          <a:xfrm>
            <a:off x="990600" y="2590800"/>
            <a:ext cx="7162800" cy="3581400"/>
          </a:xfrm>
        </p:spPr>
        <p:txBody>
          <a:bodyPr/>
          <a:lstStyle/>
          <a:p>
            <a:pPr>
              <a:spcBef>
                <a:spcPts val="600"/>
              </a:spcBef>
              <a:spcAft>
                <a:spcPts val="600"/>
              </a:spcAft>
              <a:defRPr/>
            </a:pPr>
            <a:r>
              <a:rPr lang="fr-FR" b="1" dirty="0" err="1" smtClean="0">
                <a:solidFill>
                  <a:schemeClr val="tx1"/>
                </a:solidFill>
              </a:rPr>
              <a:t>Operational</a:t>
            </a:r>
            <a:r>
              <a:rPr lang="fr-FR" b="1" dirty="0" smtClean="0">
                <a:solidFill>
                  <a:schemeClr val="tx1"/>
                </a:solidFill>
              </a:rPr>
              <a:t> </a:t>
            </a:r>
            <a:r>
              <a:rPr lang="fr-FR" b="1" dirty="0" err="1" smtClean="0">
                <a:solidFill>
                  <a:schemeClr val="tx1"/>
                </a:solidFill>
              </a:rPr>
              <a:t>Policies</a:t>
            </a:r>
            <a:endParaRPr lang="fr-FR" b="1" dirty="0" smtClean="0">
              <a:solidFill>
                <a:schemeClr val="tx1"/>
              </a:solidFill>
            </a:endParaRPr>
          </a:p>
          <a:p>
            <a:pPr>
              <a:spcBef>
                <a:spcPts val="600"/>
              </a:spcBef>
              <a:spcAft>
                <a:spcPts val="600"/>
              </a:spcAft>
              <a:defRPr/>
            </a:pPr>
            <a:r>
              <a:rPr lang="fr-FR" b="1" dirty="0" smtClean="0">
                <a:solidFill>
                  <a:schemeClr val="tx1"/>
                </a:solidFill>
              </a:rPr>
              <a:t>and </a:t>
            </a:r>
          </a:p>
          <a:p>
            <a:pPr>
              <a:spcBef>
                <a:spcPts val="600"/>
              </a:spcBef>
              <a:spcAft>
                <a:spcPts val="600"/>
              </a:spcAft>
              <a:defRPr/>
            </a:pPr>
            <a:r>
              <a:rPr lang="fr-FR" b="1" dirty="0" smtClean="0">
                <a:solidFill>
                  <a:schemeClr val="tx1"/>
                </a:solidFill>
              </a:rPr>
              <a:t>Guidelines </a:t>
            </a:r>
          </a:p>
          <a:p>
            <a:pPr>
              <a:spcBef>
                <a:spcPts val="600"/>
              </a:spcBef>
              <a:spcAft>
                <a:spcPts val="600"/>
              </a:spcAft>
              <a:defRPr/>
            </a:pPr>
            <a:r>
              <a:rPr lang="fr-FR" b="1" dirty="0" smtClean="0">
                <a:solidFill>
                  <a:schemeClr val="tx1"/>
                </a:solidFill>
              </a:rPr>
              <a:t>of the Adaptation </a:t>
            </a:r>
            <a:r>
              <a:rPr lang="fr-FR" b="1" dirty="0" err="1" smtClean="0">
                <a:solidFill>
                  <a:schemeClr val="tx1"/>
                </a:solidFill>
              </a:rPr>
              <a:t>Fund</a:t>
            </a:r>
            <a:endParaRPr lang="fr-FR" b="1" dirty="0" smtClean="0">
              <a:solidFill>
                <a:schemeClr val="tx1"/>
              </a:solidFill>
            </a:endParaRPr>
          </a:p>
          <a:p>
            <a:pPr eaLnBrk="1" hangingPunct="1">
              <a:lnSpc>
                <a:spcPct val="80000"/>
              </a:lnSpc>
              <a:defRPr/>
            </a:pPr>
            <a:endParaRPr lang="fr-FR" sz="2000" b="1" dirty="0" smtClean="0">
              <a:solidFill>
                <a:schemeClr val="bg1">
                  <a:lumMod val="50000"/>
                </a:schemeClr>
              </a:solidFill>
              <a:cs typeface="Arial" charset="0"/>
            </a:endParaRPr>
          </a:p>
          <a:p>
            <a:pPr eaLnBrk="1" hangingPunct="1">
              <a:lnSpc>
                <a:spcPct val="80000"/>
              </a:lnSpc>
              <a:defRPr/>
            </a:pPr>
            <a:r>
              <a:rPr lang="fr-FR" sz="2000" b="1" dirty="0" smtClean="0">
                <a:solidFill>
                  <a:schemeClr val="bg1">
                    <a:lumMod val="50000"/>
                  </a:schemeClr>
                </a:solidFill>
                <a:cs typeface="Arial" charset="0"/>
              </a:rPr>
              <a:t>April 23-25</a:t>
            </a:r>
          </a:p>
          <a:p>
            <a:pPr eaLnBrk="1" hangingPunct="1">
              <a:lnSpc>
                <a:spcPct val="80000"/>
              </a:lnSpc>
              <a:defRPr/>
            </a:pPr>
            <a:r>
              <a:rPr lang="fr-FR" sz="2000" b="1" dirty="0" smtClean="0">
                <a:solidFill>
                  <a:schemeClr val="bg1">
                    <a:lumMod val="50000"/>
                  </a:schemeClr>
                </a:solidFill>
                <a:cs typeface="Arial" charset="0"/>
              </a:rPr>
              <a:t>Apia</a:t>
            </a:r>
            <a:r>
              <a:rPr lang="fr-FR" sz="2000" b="1" smtClean="0">
                <a:solidFill>
                  <a:schemeClr val="bg1">
                    <a:lumMod val="50000"/>
                  </a:schemeClr>
                </a:solidFill>
                <a:cs typeface="Arial" charset="0"/>
              </a:rPr>
              <a:t>, Samoa</a:t>
            </a:r>
            <a:endParaRPr lang="fr-FR" sz="2000" b="1" dirty="0" smtClean="0">
              <a:solidFill>
                <a:schemeClr val="bg1">
                  <a:lumMod val="50000"/>
                </a:schemeClr>
              </a:solidFill>
              <a:cs typeface="Arial" charset="0"/>
            </a:endParaRP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a:p>
            <a:pPr eaLnBrk="1" hangingPunct="1">
              <a:lnSpc>
                <a:spcPct val="200000"/>
              </a:lnSpc>
              <a:spcAft>
                <a:spcPts val="1200"/>
              </a:spcAft>
              <a:defRPr/>
            </a:pPr>
            <a:endParaRPr lang="fr-FR" sz="4000" dirty="0" smtClean="0">
              <a:solidFill>
                <a:srgbClr val="898989"/>
              </a:solidFill>
            </a:endParaRPr>
          </a:p>
        </p:txBody>
      </p:sp>
      <p:pic>
        <p:nvPicPr>
          <p:cNvPr id="1027" name="Picture 3"/>
          <p:cNvPicPr>
            <a:picLocks noChangeAspect="1" noChangeArrowheads="1"/>
          </p:cNvPicPr>
          <p:nvPr/>
        </p:nvPicPr>
        <p:blipFill>
          <a:blip r:embed="rId4" cstate="print"/>
          <a:srcRect/>
          <a:stretch>
            <a:fillRect/>
          </a:stretch>
        </p:blipFill>
        <p:spPr bwMode="auto">
          <a:xfrm>
            <a:off x="0" y="838200"/>
            <a:ext cx="544068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sz="4400" dirty="0" smtClean="0"/>
              <a:t>Access Modalities</a:t>
            </a:r>
          </a:p>
        </p:txBody>
      </p:sp>
      <p:sp>
        <p:nvSpPr>
          <p:cNvPr id="14339" name="Content Placeholder 2"/>
          <p:cNvSpPr>
            <a:spLocks noGrp="1"/>
          </p:cNvSpPr>
          <p:nvPr>
            <p:ph idx="1"/>
          </p:nvPr>
        </p:nvSpPr>
        <p:spPr>
          <a:xfrm>
            <a:off x="457200" y="1570038"/>
            <a:ext cx="8229600" cy="4678362"/>
          </a:xfrm>
        </p:spPr>
        <p:txBody>
          <a:bodyPr/>
          <a:lstStyle/>
          <a:p>
            <a:pPr marL="0" indent="0">
              <a:spcAft>
                <a:spcPts val="1800"/>
              </a:spcAft>
              <a:buFont typeface="Arial" charset="0"/>
              <a:buNone/>
            </a:pPr>
            <a:r>
              <a:rPr lang="en-US" b="1" dirty="0" smtClean="0"/>
              <a:t>The AF provides the following access modalities:</a:t>
            </a:r>
          </a:p>
          <a:p>
            <a:pPr marL="0" indent="0">
              <a:spcAft>
                <a:spcPts val="1800"/>
              </a:spcAft>
            </a:pPr>
            <a:r>
              <a:rPr lang="en-US" sz="2400" b="1" dirty="0" smtClean="0">
                <a:sym typeface="Wingdings" pitchFamily="2" charset="2"/>
              </a:rPr>
              <a:t> Direct access</a:t>
            </a:r>
          </a:p>
          <a:p>
            <a:pPr marL="0" indent="0">
              <a:spcAft>
                <a:spcPts val="1800"/>
              </a:spcAft>
            </a:pPr>
            <a:r>
              <a:rPr lang="en-US" sz="2400" b="1" dirty="0" smtClean="0">
                <a:sym typeface="Wingdings" pitchFamily="2" charset="2"/>
              </a:rPr>
              <a:t> Multilateral access modality</a:t>
            </a:r>
          </a:p>
          <a:p>
            <a:pPr marL="0" indent="0">
              <a:spcAft>
                <a:spcPts val="1800"/>
              </a:spcAft>
            </a:pPr>
            <a:r>
              <a:rPr lang="en-US" sz="2400" b="1" dirty="0" smtClean="0">
                <a:sym typeface="Wingdings" pitchFamily="2" charset="2"/>
              </a:rPr>
              <a:t> Regional access modality</a:t>
            </a:r>
          </a:p>
          <a:p>
            <a:pPr marL="0" indent="0">
              <a:spcAft>
                <a:spcPts val="1800"/>
              </a:spcAft>
              <a:buNone/>
            </a:pPr>
            <a:r>
              <a:rPr lang="en-US" sz="2400" b="1" dirty="0" smtClean="0">
                <a:sym typeface="Wingdings" pitchFamily="2" charset="2"/>
              </a:rPr>
              <a:t>(to be elaborated further in Session 2)</a:t>
            </a:r>
            <a:endParaRPr lang="en-US" sz="2400" dirty="0" smtClean="0">
              <a:sym typeface="Wingdings" pitchFamily="2" charset="2"/>
            </a:endParaRPr>
          </a:p>
        </p:txBody>
      </p:sp>
      <p:pic>
        <p:nvPicPr>
          <p:cNvPr id="14340"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4400" dirty="0" smtClean="0"/>
              <a:t>Designated Authorities</a:t>
            </a:r>
          </a:p>
        </p:txBody>
      </p:sp>
      <p:sp>
        <p:nvSpPr>
          <p:cNvPr id="15363" name="Content Placeholder 2"/>
          <p:cNvSpPr>
            <a:spLocks noGrp="1"/>
          </p:cNvSpPr>
          <p:nvPr>
            <p:ph idx="1"/>
          </p:nvPr>
        </p:nvSpPr>
        <p:spPr>
          <a:xfrm>
            <a:off x="304800" y="1600200"/>
            <a:ext cx="8610600" cy="3886200"/>
          </a:xfrm>
        </p:spPr>
        <p:txBody>
          <a:bodyPr/>
          <a:lstStyle/>
          <a:p>
            <a:pPr>
              <a:spcAft>
                <a:spcPts val="1800"/>
              </a:spcAft>
              <a:buNone/>
            </a:pPr>
            <a:r>
              <a:rPr lang="en-US" sz="2000" dirty="0" smtClean="0"/>
              <a:t>Institutional background:</a:t>
            </a:r>
          </a:p>
          <a:p>
            <a:pPr>
              <a:spcAft>
                <a:spcPts val="1800"/>
              </a:spcAft>
            </a:pPr>
            <a:r>
              <a:rPr lang="en-US" sz="2000" dirty="0" smtClean="0"/>
              <a:t>Each Party shall designate and communicate to the secretariat the authority that will represent the government of such Party in its relations with the Board and its secretariat. </a:t>
            </a:r>
          </a:p>
          <a:p>
            <a:pPr>
              <a:spcAft>
                <a:spcPts val="1800"/>
              </a:spcAft>
            </a:pPr>
            <a:r>
              <a:rPr lang="en-US" sz="2000" dirty="0" smtClean="0"/>
              <a:t>The Designated Authority shall be </a:t>
            </a:r>
            <a:r>
              <a:rPr lang="en-US" sz="2000" b="1" u="sng" dirty="0" smtClean="0"/>
              <a:t>an officer </a:t>
            </a:r>
            <a:r>
              <a:rPr lang="en-US" sz="2000" dirty="0" smtClean="0"/>
              <a:t>within the Party’s government administration. </a:t>
            </a:r>
          </a:p>
          <a:p>
            <a:pPr>
              <a:spcAft>
                <a:spcPts val="1800"/>
              </a:spcAft>
            </a:pPr>
            <a:r>
              <a:rPr lang="en-US" sz="2000" dirty="0" smtClean="0"/>
              <a:t>The communication to the secretariat shall be made in writing and signed by either a Minister, an authority at cabinet level, or the Ambassador of the Party.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lstStyle/>
          <a:p>
            <a:pPr eaLnBrk="1" hangingPunct="1"/>
            <a:r>
              <a:rPr lang="en-US" sz="4400" dirty="0" smtClean="0"/>
              <a:t>Designated Authorities (cont.)</a:t>
            </a:r>
          </a:p>
        </p:txBody>
      </p:sp>
      <p:sp>
        <p:nvSpPr>
          <p:cNvPr id="15363" name="Content Placeholder 2"/>
          <p:cNvSpPr>
            <a:spLocks noGrp="1"/>
          </p:cNvSpPr>
          <p:nvPr>
            <p:ph idx="1"/>
          </p:nvPr>
        </p:nvSpPr>
        <p:spPr>
          <a:xfrm>
            <a:off x="304800" y="1600200"/>
            <a:ext cx="8610600" cy="3886200"/>
          </a:xfrm>
        </p:spPr>
        <p:txBody>
          <a:bodyPr/>
          <a:lstStyle/>
          <a:p>
            <a:pPr>
              <a:spcAft>
                <a:spcPts val="1800"/>
              </a:spcAft>
            </a:pPr>
            <a:r>
              <a:rPr lang="en-US" sz="2400" dirty="0" smtClean="0"/>
              <a:t>The main responsibility of the Designated Authority is the endorsement on behalf of the national government of: </a:t>
            </a:r>
          </a:p>
          <a:p>
            <a:pPr marL="914400" lvl="1" indent="-457200">
              <a:spcAft>
                <a:spcPts val="1800"/>
              </a:spcAft>
              <a:buFont typeface="+mj-lt"/>
              <a:buAutoNum type="alphaLcParenR"/>
            </a:pPr>
            <a:r>
              <a:rPr lang="en-US" sz="2000" b="1" u="sng" dirty="0" smtClean="0"/>
              <a:t>accreditation applications as National Implementing Entities </a:t>
            </a:r>
            <a:r>
              <a:rPr lang="en-US" sz="2000" dirty="0" smtClean="0"/>
              <a:t>submitted by national entities; </a:t>
            </a:r>
          </a:p>
          <a:p>
            <a:pPr marL="914400" lvl="1" indent="-457200">
              <a:spcAft>
                <a:spcPts val="1800"/>
              </a:spcAft>
              <a:buFont typeface="+mj-lt"/>
              <a:buAutoNum type="alphaLcParenR"/>
            </a:pPr>
            <a:r>
              <a:rPr lang="en-US" sz="2000" b="1" u="sng" dirty="0" smtClean="0"/>
              <a:t>accreditation applications as Regional or Sub-regional Implementing Entities</a:t>
            </a:r>
            <a:r>
              <a:rPr lang="en-US" sz="2000" dirty="0" smtClean="0"/>
              <a:t> submitted by regional or sub-regional entities; and </a:t>
            </a:r>
          </a:p>
          <a:p>
            <a:pPr marL="914400" lvl="1" indent="-457200">
              <a:spcAft>
                <a:spcPts val="1800"/>
              </a:spcAft>
              <a:buFont typeface="+mj-lt"/>
              <a:buAutoNum type="alphaLcParenR"/>
            </a:pPr>
            <a:r>
              <a:rPr lang="en-US" sz="2000" dirty="0" smtClean="0"/>
              <a:t>projects and </a:t>
            </a:r>
            <a:r>
              <a:rPr lang="en-US" sz="2000" dirty="0" err="1" smtClean="0"/>
              <a:t>programmes</a:t>
            </a:r>
            <a:r>
              <a:rPr lang="en-US" sz="2000" dirty="0" smtClean="0"/>
              <a:t> proposed by the implementing entities, either national, regional, </a:t>
            </a:r>
            <a:r>
              <a:rPr lang="en-US" sz="2000" dirty="0" err="1" smtClean="0"/>
              <a:t>subregional</a:t>
            </a:r>
            <a:r>
              <a:rPr lang="en-US" sz="2000" dirty="0" smtClean="0"/>
              <a:t>, or multilateral.</a:t>
            </a:r>
          </a:p>
        </p:txBody>
      </p:sp>
      <p:sp>
        <p:nvSpPr>
          <p:cNvPr id="4" name="Striped Right Arrow 3"/>
          <p:cNvSpPr/>
          <p:nvPr/>
        </p:nvSpPr>
        <p:spPr>
          <a:xfrm>
            <a:off x="1676400" y="5181600"/>
            <a:ext cx="2133600" cy="106680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114800" y="5105400"/>
            <a:ext cx="3962400" cy="12192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Identification of an appropriate NIE candidate</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Designated Authority (DA) is:</a:t>
            </a:r>
          </a:p>
        </p:txBody>
      </p:sp>
      <p:sp>
        <p:nvSpPr>
          <p:cNvPr id="4099" name="Content Placeholder 2"/>
          <p:cNvSpPr>
            <a:spLocks noGrp="1"/>
          </p:cNvSpPr>
          <p:nvPr>
            <p:ph idx="1"/>
          </p:nvPr>
        </p:nvSpPr>
        <p:spPr/>
        <p:txBody>
          <a:bodyPr/>
          <a:lstStyle/>
          <a:p>
            <a:r>
              <a:rPr lang="en-US" smtClean="0"/>
              <a:t>The Government focal point towards the Adaptation Fund Board / AFB Secretariat</a:t>
            </a:r>
          </a:p>
          <a:p>
            <a:r>
              <a:rPr lang="en-US" smtClean="0"/>
              <a:t>Responsible for endorsing the use of selected implementation modality</a:t>
            </a:r>
          </a:p>
          <a:p>
            <a:pPr lvl="1"/>
            <a:r>
              <a:rPr lang="en-US" smtClean="0"/>
              <a:t>NIE, MIE or RIE?</a:t>
            </a:r>
          </a:p>
          <a:p>
            <a:pPr lvl="1"/>
            <a:r>
              <a:rPr lang="en-US" smtClean="0"/>
              <a:t>Which organization is the most suitable?</a:t>
            </a:r>
          </a:p>
          <a:p>
            <a:pPr lvl="1"/>
            <a:r>
              <a:rPr lang="en-US" smtClean="0"/>
              <a:t>If NIE, which organization best meets criteria for applying accreditation?</a:t>
            </a:r>
          </a:p>
        </p:txBody>
      </p:sp>
      <p:pic>
        <p:nvPicPr>
          <p:cNvPr id="4101"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Designated Authority (DA) is:</a:t>
            </a:r>
          </a:p>
        </p:txBody>
      </p:sp>
      <p:sp>
        <p:nvSpPr>
          <p:cNvPr id="5123" name="Content Placeholder 2"/>
          <p:cNvSpPr>
            <a:spLocks noGrp="1"/>
          </p:cNvSpPr>
          <p:nvPr>
            <p:ph idx="1"/>
          </p:nvPr>
        </p:nvSpPr>
        <p:spPr/>
        <p:txBody>
          <a:bodyPr/>
          <a:lstStyle/>
          <a:p>
            <a:r>
              <a:rPr lang="en-US" smtClean="0"/>
              <a:t>Responsible for endorsing each project/ programme submitted for AF funding from the country</a:t>
            </a:r>
          </a:p>
          <a:p>
            <a:pPr lvl="1"/>
            <a:r>
              <a:rPr lang="en-US" smtClean="0"/>
              <a:t>Understanding of the needs and priorities</a:t>
            </a:r>
          </a:p>
          <a:p>
            <a:pPr lvl="1"/>
            <a:r>
              <a:rPr lang="en-US" smtClean="0"/>
              <a:t>Knowledge of adaptation-related and sector strategies and policies</a:t>
            </a:r>
          </a:p>
          <a:p>
            <a:pPr lvl="1"/>
            <a:r>
              <a:rPr lang="en-US" smtClean="0"/>
              <a:t>Understanding of other adaptation activities taking place (avoidance of duplication)</a:t>
            </a:r>
          </a:p>
        </p:txBody>
      </p:sp>
      <p:pic>
        <p:nvPicPr>
          <p:cNvPr id="5125"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Designated Authority (DA) is:</a:t>
            </a:r>
          </a:p>
        </p:txBody>
      </p:sp>
      <p:sp>
        <p:nvSpPr>
          <p:cNvPr id="7171" name="Content Placeholder 2"/>
          <p:cNvSpPr>
            <a:spLocks noGrp="1"/>
          </p:cNvSpPr>
          <p:nvPr>
            <p:ph idx="1"/>
          </p:nvPr>
        </p:nvSpPr>
        <p:spPr/>
        <p:txBody>
          <a:bodyPr/>
          <a:lstStyle/>
          <a:p>
            <a:r>
              <a:rPr lang="en-US" smtClean="0"/>
              <a:t>Responsible for observing project/programme during implementation</a:t>
            </a:r>
          </a:p>
          <a:p>
            <a:pPr lvl="1"/>
            <a:r>
              <a:rPr lang="en-US" smtClean="0"/>
              <a:t>Reviewing mid-term report</a:t>
            </a:r>
          </a:p>
          <a:p>
            <a:pPr lvl="1"/>
            <a:r>
              <a:rPr lang="en-US" smtClean="0"/>
              <a:t>Ensuring that government continues to endorse</a:t>
            </a:r>
          </a:p>
          <a:p>
            <a:pPr lvl="2"/>
            <a:r>
              <a:rPr lang="en-US" smtClean="0"/>
              <a:t>The Implementing Entity</a:t>
            </a:r>
          </a:p>
          <a:p>
            <a:pPr lvl="2"/>
            <a:r>
              <a:rPr lang="en-US" smtClean="0"/>
              <a:t>The project or programme being implemented</a:t>
            </a:r>
          </a:p>
          <a:p>
            <a:r>
              <a:rPr lang="en-US" smtClean="0"/>
              <a:t>Eligible to call off project implementation if it ceases to endorse the IE or the project</a:t>
            </a:r>
          </a:p>
          <a:p>
            <a:pPr lvl="1"/>
            <a:endParaRPr lang="en-US" smtClean="0"/>
          </a:p>
        </p:txBody>
      </p:sp>
      <p:pic>
        <p:nvPicPr>
          <p:cNvPr id="7173"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Designated Authority (DA) is:</a:t>
            </a:r>
          </a:p>
        </p:txBody>
      </p:sp>
      <p:sp>
        <p:nvSpPr>
          <p:cNvPr id="8195" name="Content Placeholder 2"/>
          <p:cNvSpPr>
            <a:spLocks noGrp="1"/>
          </p:cNvSpPr>
          <p:nvPr>
            <p:ph idx="1"/>
          </p:nvPr>
        </p:nvSpPr>
        <p:spPr/>
        <p:txBody>
          <a:bodyPr/>
          <a:lstStyle/>
          <a:p>
            <a:r>
              <a:rPr lang="en-US" smtClean="0"/>
              <a:t>A person, not an institution</a:t>
            </a:r>
          </a:p>
          <a:p>
            <a:pPr lvl="1"/>
            <a:r>
              <a:rPr lang="en-US" smtClean="0"/>
              <a:t>Clarity on authority</a:t>
            </a:r>
          </a:p>
          <a:p>
            <a:r>
              <a:rPr lang="en-US" smtClean="0"/>
              <a:t>Specifically appointed to this task</a:t>
            </a:r>
          </a:p>
          <a:p>
            <a:pPr lvl="1"/>
            <a:r>
              <a:rPr lang="en-US" smtClean="0"/>
              <a:t>Not automatically through other focal point roles, such as DNA, GEF Focal Point, etc.</a:t>
            </a:r>
          </a:p>
          <a:p>
            <a:r>
              <a:rPr lang="en-US" smtClean="0"/>
              <a:t>Has to bear sufficient authority at the government level to perform this function. </a:t>
            </a:r>
          </a:p>
        </p:txBody>
      </p:sp>
      <p:pic>
        <p:nvPicPr>
          <p:cNvPr id="8197"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Appointment of DA</a:t>
            </a:r>
          </a:p>
        </p:txBody>
      </p:sp>
      <p:sp>
        <p:nvSpPr>
          <p:cNvPr id="9219" name="Content Placeholder 2"/>
          <p:cNvSpPr>
            <a:spLocks noGrp="1"/>
          </p:cNvSpPr>
          <p:nvPr>
            <p:ph idx="1"/>
          </p:nvPr>
        </p:nvSpPr>
        <p:spPr/>
        <p:txBody>
          <a:bodyPr/>
          <a:lstStyle/>
          <a:p>
            <a:r>
              <a:rPr lang="en-US" dirty="0" smtClean="0"/>
              <a:t>The Adaptation Fund Board on April 8, 2010 sent out letters to all eligible countries requesting them to appoint DAs.</a:t>
            </a:r>
          </a:p>
          <a:p>
            <a:r>
              <a:rPr lang="en-US" dirty="0" smtClean="0"/>
              <a:t>The communication to the secretariat shall be made in writing and signed by either a Minister, an authority at cabinet level, or the Ambassador of the Party.</a:t>
            </a:r>
          </a:p>
        </p:txBody>
      </p:sp>
      <p:pic>
        <p:nvPicPr>
          <p:cNvPr id="9221"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When to appoint a DA?</a:t>
            </a:r>
          </a:p>
        </p:txBody>
      </p:sp>
      <p:sp>
        <p:nvSpPr>
          <p:cNvPr id="12291" name="Content Placeholder 2"/>
          <p:cNvSpPr>
            <a:spLocks noGrp="1"/>
          </p:cNvSpPr>
          <p:nvPr>
            <p:ph idx="1"/>
          </p:nvPr>
        </p:nvSpPr>
        <p:spPr/>
        <p:txBody>
          <a:bodyPr/>
          <a:lstStyle/>
          <a:p>
            <a:r>
              <a:rPr lang="en-US" smtClean="0"/>
              <a:t>Even if there is no active plan to have an AF project in the country, having a DA appointed ensures that the country can readily endorse national/regional implementing entities and project ideas</a:t>
            </a:r>
          </a:p>
          <a:p>
            <a:r>
              <a:rPr lang="en-US" smtClean="0"/>
              <a:t>Deciding on DA may take some time</a:t>
            </a:r>
          </a:p>
          <a:p>
            <a:r>
              <a:rPr lang="en-US" smtClean="0"/>
              <a:t>If no project / accreditation application, no additional burden to DA</a:t>
            </a:r>
          </a:p>
        </p:txBody>
      </p:sp>
      <p:pic>
        <p:nvPicPr>
          <p:cNvPr id="12293"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DAs Listed on AF website</a:t>
            </a:r>
          </a:p>
        </p:txBody>
      </p:sp>
      <p:pic>
        <p:nvPicPr>
          <p:cNvPr id="11268"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11270" name="Picture 2"/>
          <p:cNvPicPr>
            <a:picLocks noGrp="1" noChangeAspect="1" noChangeArrowheads="1"/>
          </p:cNvPicPr>
          <p:nvPr>
            <p:ph idx="1"/>
          </p:nvPr>
        </p:nvPicPr>
        <p:blipFill>
          <a:blip r:embed="rId3" cstate="print"/>
          <a:srcRect/>
          <a:stretch>
            <a:fillRect/>
          </a:stretch>
        </p:blipFill>
        <p:spPr>
          <a:xfrm>
            <a:off x="1314450" y="1341438"/>
            <a:ext cx="6610350" cy="4525962"/>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r-FR" smtClean="0"/>
              <a:t>The Adaptation Fund</a:t>
            </a:r>
          </a:p>
        </p:txBody>
      </p:sp>
      <p:sp>
        <p:nvSpPr>
          <p:cNvPr id="5123" name="Content Placeholder 2"/>
          <p:cNvSpPr>
            <a:spLocks noGrp="1"/>
          </p:cNvSpPr>
          <p:nvPr>
            <p:ph idx="1"/>
          </p:nvPr>
        </p:nvSpPr>
        <p:spPr/>
        <p:txBody>
          <a:bodyPr>
            <a:normAutofit/>
          </a:bodyPr>
          <a:lstStyle/>
          <a:p>
            <a:pPr eaLnBrk="1" hangingPunct="1">
              <a:buFont typeface="Arial" charset="0"/>
              <a:buNone/>
              <a:defRPr/>
            </a:pPr>
            <a:r>
              <a:rPr lang="en-US" sz="4000" b="1" dirty="0" smtClean="0">
                <a:effectLst>
                  <a:outerShdw blurRad="38100" dist="38100" dir="2700000" algn="tl">
                    <a:srgbClr val="000000">
                      <a:alpha val="43137"/>
                    </a:srgbClr>
                  </a:outerShdw>
                </a:effectLst>
              </a:rPr>
              <a:t>An innovative financial mechanism:</a:t>
            </a:r>
          </a:p>
          <a:p>
            <a:pPr eaLnBrk="1" hangingPunct="1">
              <a:buFont typeface="Calibri" pitchFamily="34" charset="0"/>
              <a:buAutoNum type="arabicPeriod"/>
              <a:defRPr/>
            </a:pPr>
            <a:r>
              <a:rPr lang="en-US" b="1" dirty="0" smtClean="0"/>
              <a:t>Governing body: equitable and balanced representation of Kyoto Protocol Parties</a:t>
            </a:r>
          </a:p>
          <a:p>
            <a:pPr eaLnBrk="1" hangingPunct="1">
              <a:buFont typeface="Calibri" pitchFamily="34" charset="0"/>
              <a:buAutoNum type="arabicPeriod"/>
              <a:defRPr/>
            </a:pPr>
            <a:r>
              <a:rPr lang="en-US" b="1" dirty="0" smtClean="0"/>
              <a:t>New funding source: international levy </a:t>
            </a:r>
          </a:p>
          <a:p>
            <a:pPr eaLnBrk="1" hangingPunct="1">
              <a:buFont typeface="Calibri" pitchFamily="34" charset="0"/>
              <a:buAutoNum type="arabicPeriod"/>
              <a:defRPr/>
            </a:pPr>
            <a:r>
              <a:rPr lang="en-US" b="1" dirty="0" smtClean="0"/>
              <a:t>Direct access to AF resources for eligible countries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DA appointment  process</a:t>
            </a:r>
          </a:p>
        </p:txBody>
      </p:sp>
      <p:pic>
        <p:nvPicPr>
          <p:cNvPr id="13315" name="Content Placeholder 7" descr="DA Flow chart.JPG"/>
          <p:cNvPicPr>
            <a:picLocks noGrp="1" noChangeAspect="1"/>
          </p:cNvPicPr>
          <p:nvPr>
            <p:ph idx="1"/>
          </p:nvPr>
        </p:nvPicPr>
        <p:blipFill>
          <a:blip r:embed="rId2" cstate="print"/>
          <a:srcRect/>
          <a:stretch>
            <a:fillRect/>
          </a:stretch>
        </p:blipFill>
        <p:spPr>
          <a:xfrm>
            <a:off x="457200" y="1524000"/>
            <a:ext cx="8293100" cy="3352800"/>
          </a:xfrm>
        </p:spPr>
      </p:pic>
      <p:pic>
        <p:nvPicPr>
          <p:cNvPr id="13317"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13319" name="TextBox 8"/>
          <p:cNvSpPr txBox="1">
            <a:spLocks noChangeArrowheads="1"/>
          </p:cNvSpPr>
          <p:nvPr/>
        </p:nvSpPr>
        <p:spPr bwMode="auto">
          <a:xfrm>
            <a:off x="2362200" y="5715000"/>
            <a:ext cx="5772150" cy="369888"/>
          </a:xfrm>
          <a:prstGeom prst="rect">
            <a:avLst/>
          </a:prstGeom>
          <a:noFill/>
          <a:ln w="9525">
            <a:noFill/>
            <a:miter lim="800000"/>
            <a:headEnd/>
            <a:tailEnd/>
          </a:ln>
        </p:spPr>
        <p:txBody>
          <a:bodyPr wrap="none">
            <a:spAutoFit/>
          </a:bodyPr>
          <a:lstStyle/>
          <a:p>
            <a:r>
              <a:rPr lang="en-US"/>
              <a:t>Note: More information in the NIE Accreditation Toolkit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524000"/>
          </a:xfrm>
        </p:spPr>
        <p:txBody>
          <a:bodyPr/>
          <a:lstStyle/>
          <a:p>
            <a:pPr eaLnBrk="1" hangingPunct="1"/>
            <a:r>
              <a:rPr lang="en-GB" sz="4000" u="sng" dirty="0" smtClean="0"/>
              <a:t>Identification of NIEs</a:t>
            </a:r>
            <a:r>
              <a:rPr lang="en-GB" sz="4000" dirty="0" smtClean="0"/>
              <a:t>: Observations</a:t>
            </a:r>
          </a:p>
        </p:txBody>
      </p:sp>
      <p:sp>
        <p:nvSpPr>
          <p:cNvPr id="5123" name="Rectangle 3"/>
          <p:cNvSpPr>
            <a:spLocks noGrp="1" noChangeArrowheads="1"/>
          </p:cNvSpPr>
          <p:nvPr>
            <p:ph type="body" idx="1"/>
          </p:nvPr>
        </p:nvSpPr>
        <p:spPr>
          <a:xfrm>
            <a:off x="1066800" y="1143000"/>
            <a:ext cx="7543800" cy="5715000"/>
          </a:xfrm>
        </p:spPr>
        <p:txBody>
          <a:bodyPr/>
          <a:lstStyle/>
          <a:p>
            <a:pPr eaLnBrk="1" hangingPunct="1"/>
            <a:r>
              <a:rPr lang="en-GB" sz="2800" b="1" dirty="0" smtClean="0"/>
              <a:t>Some countries have reported difficulties in establishing a robust process for undertaking selection of appropriate NIEs</a:t>
            </a:r>
          </a:p>
          <a:p>
            <a:pPr eaLnBrk="1" hangingPunct="1"/>
            <a:r>
              <a:rPr lang="en-GB" sz="2800" b="1" dirty="0" smtClean="0"/>
              <a:t>In some other cases, the Fiduciary Standards were not given adequate consideration during the selection process</a:t>
            </a:r>
          </a:p>
          <a:p>
            <a:pPr eaLnBrk="1" hangingPunct="1"/>
            <a:r>
              <a:rPr lang="en-GB" sz="2800" b="1" dirty="0" smtClean="0"/>
              <a:t>Inadequate due diligence when reviewing existing institutional capacity of the potential NIEs.</a:t>
            </a:r>
          </a:p>
          <a:p>
            <a:pPr eaLnBrk="1" hangingPunct="1"/>
            <a:r>
              <a:rPr lang="en-GB" sz="2800" b="1" dirty="0" smtClean="0"/>
              <a:t>Focus some times is primarily on handling  international donor/loan funds with low priority on project management capabilities.</a:t>
            </a:r>
            <a:r>
              <a:rPr lang="en-IN" sz="2800" b="1" dirty="0" smtClean="0"/>
              <a:t> </a:t>
            </a:r>
            <a:endParaRPr lang="en-GB" sz="24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524000"/>
          </a:xfrm>
        </p:spPr>
        <p:txBody>
          <a:bodyPr/>
          <a:lstStyle/>
          <a:p>
            <a:pPr eaLnBrk="1" hangingPunct="1"/>
            <a:r>
              <a:rPr lang="en-GB" sz="4000" smtClean="0"/>
              <a:t>NIE Role</a:t>
            </a:r>
          </a:p>
        </p:txBody>
      </p:sp>
      <p:sp>
        <p:nvSpPr>
          <p:cNvPr id="6147" name="Rectangle 3"/>
          <p:cNvSpPr>
            <a:spLocks noGrp="1" noChangeArrowheads="1"/>
          </p:cNvSpPr>
          <p:nvPr>
            <p:ph type="body" idx="1"/>
          </p:nvPr>
        </p:nvSpPr>
        <p:spPr>
          <a:xfrm>
            <a:off x="1066800" y="1295400"/>
            <a:ext cx="7543800" cy="5562600"/>
          </a:xfrm>
        </p:spPr>
        <p:txBody>
          <a:bodyPr/>
          <a:lstStyle/>
          <a:p>
            <a:r>
              <a:rPr lang="en-IN" sz="2800" b="1" smtClean="0"/>
              <a:t>Para 27 of the Operational Policies and Guidelines for parties to access resources from the Adaption Fund clearly defines the role of NIEs as below:</a:t>
            </a:r>
            <a:endParaRPr lang="en-IN" sz="2800" smtClean="0"/>
          </a:p>
          <a:p>
            <a:r>
              <a:rPr lang="en-IN" sz="2800" b="1" smtClean="0"/>
              <a:t>The NIEs will bear full responsibility for the overall management of the project and programmes</a:t>
            </a:r>
            <a:endParaRPr lang="en-IN" sz="2800" smtClean="0"/>
          </a:p>
          <a:p>
            <a:r>
              <a:rPr lang="en-IN" sz="2800" b="1" smtClean="0"/>
              <a:t>The NIEs will bear all the financial, monitoring and reporting responsibilities</a:t>
            </a:r>
            <a:endParaRPr lang="en-IN" sz="2800" smtClean="0"/>
          </a:p>
          <a:p>
            <a:pPr eaLnBrk="1" hangingPunct="1"/>
            <a:endParaRPr lang="en-GB" sz="2800" b="1" smtClean="0"/>
          </a:p>
          <a:p>
            <a:pPr eaLnBrk="1" hangingPunct="1"/>
            <a:endParaRPr lang="en-GB" sz="2400" smtClean="0"/>
          </a:p>
          <a:p>
            <a:pPr eaLnBrk="1" hangingPunct="1">
              <a:buFont typeface="Wingdings" pitchFamily="2" charset="2"/>
              <a:buNone/>
            </a:pPr>
            <a:endParaRPr lang="en-GB"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524000"/>
          </a:xfrm>
        </p:spPr>
        <p:txBody>
          <a:bodyPr/>
          <a:lstStyle/>
          <a:p>
            <a:r>
              <a:rPr lang="en-US" sz="4000" smtClean="0"/>
              <a:t>Selecting a potential NIE</a:t>
            </a:r>
            <a:endParaRPr lang="en-IN" sz="4000" smtClean="0"/>
          </a:p>
        </p:txBody>
      </p:sp>
      <p:sp>
        <p:nvSpPr>
          <p:cNvPr id="10243" name="Content Placeholder 2"/>
          <p:cNvSpPr>
            <a:spLocks noGrp="1"/>
          </p:cNvSpPr>
          <p:nvPr>
            <p:ph idx="1"/>
          </p:nvPr>
        </p:nvSpPr>
        <p:spPr/>
        <p:txBody>
          <a:bodyPr/>
          <a:lstStyle/>
          <a:p>
            <a:r>
              <a:rPr lang="en-US" sz="2800" b="1" smtClean="0"/>
              <a:t>Selection should be through a defined process and not just a one off decision</a:t>
            </a:r>
          </a:p>
          <a:p>
            <a:r>
              <a:rPr lang="en-US" sz="2800" b="1" smtClean="0"/>
              <a:t>Designated Authority (DA) needs to play a key role throughout the process</a:t>
            </a:r>
            <a:endParaRPr lang="en-IN" sz="2800" b="1"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1524000"/>
          </a:xfrm>
        </p:spPr>
        <p:txBody>
          <a:bodyPr/>
          <a:lstStyle/>
          <a:p>
            <a:r>
              <a:rPr lang="en-US" sz="4000" smtClean="0"/>
              <a:t>Suggested Process</a:t>
            </a:r>
            <a:endParaRPr lang="en-IN" sz="4000" smtClean="0"/>
          </a:p>
        </p:txBody>
      </p:sp>
      <p:sp>
        <p:nvSpPr>
          <p:cNvPr id="11267" name="Content Placeholder 2"/>
          <p:cNvSpPr>
            <a:spLocks noGrp="1"/>
          </p:cNvSpPr>
          <p:nvPr>
            <p:ph idx="1"/>
          </p:nvPr>
        </p:nvSpPr>
        <p:spPr>
          <a:xfrm>
            <a:off x="685800" y="1524000"/>
            <a:ext cx="8153400" cy="5334000"/>
          </a:xfrm>
        </p:spPr>
        <p:txBody>
          <a:bodyPr/>
          <a:lstStyle/>
          <a:p>
            <a:r>
              <a:rPr lang="en-US" sz="2800" b="1" dirty="0" smtClean="0"/>
              <a:t>DA to set up a Selection Committee (SC) (e.g. 2 or 3 persons)</a:t>
            </a:r>
          </a:p>
          <a:p>
            <a:r>
              <a:rPr lang="en-US" sz="2800" b="1" dirty="0" smtClean="0"/>
              <a:t>Based on the requirements of the  Fiduciary Standard the SC should identify a few potential NIEs.</a:t>
            </a:r>
          </a:p>
          <a:p>
            <a:r>
              <a:rPr lang="en-US" sz="2800" b="1" dirty="0" smtClean="0"/>
              <a:t>Based on preliminary assessment develop a shortlist of 2 or 3 suitable entities </a:t>
            </a:r>
          </a:p>
          <a:p>
            <a:r>
              <a:rPr lang="en-US" sz="2800" b="1" dirty="0" smtClean="0"/>
              <a:t>Undertake due diligence of the shortlisted entities</a:t>
            </a:r>
          </a:p>
          <a:p>
            <a:r>
              <a:rPr lang="en-US" sz="2800" b="1" dirty="0" smtClean="0"/>
              <a:t>Identify gaps relating to the Fiduciary Standards for the selected entities</a:t>
            </a:r>
          </a:p>
          <a:p>
            <a:endParaRPr lang="en-IN" sz="2800"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524000"/>
          </a:xfrm>
        </p:spPr>
        <p:txBody>
          <a:bodyPr/>
          <a:lstStyle/>
          <a:p>
            <a:r>
              <a:rPr lang="en-US" sz="4000" smtClean="0"/>
              <a:t>Process …… contd</a:t>
            </a:r>
            <a:endParaRPr lang="en-IN" sz="4000" smtClean="0"/>
          </a:p>
        </p:txBody>
      </p:sp>
      <p:sp>
        <p:nvSpPr>
          <p:cNvPr id="12291" name="Content Placeholder 2"/>
          <p:cNvSpPr>
            <a:spLocks noGrp="1"/>
          </p:cNvSpPr>
          <p:nvPr>
            <p:ph idx="1"/>
          </p:nvPr>
        </p:nvSpPr>
        <p:spPr>
          <a:xfrm>
            <a:off x="762000" y="1600200"/>
            <a:ext cx="8077200" cy="5257800"/>
          </a:xfrm>
        </p:spPr>
        <p:txBody>
          <a:bodyPr/>
          <a:lstStyle/>
          <a:p>
            <a:r>
              <a:rPr lang="en-US" sz="2800" b="1" smtClean="0"/>
              <a:t>Examine potential of each entity to bridge the gaps</a:t>
            </a:r>
          </a:p>
          <a:p>
            <a:r>
              <a:rPr lang="en-US" sz="2800" b="1" smtClean="0"/>
              <a:t>Select most appropriate entity</a:t>
            </a:r>
          </a:p>
          <a:p>
            <a:r>
              <a:rPr lang="en-US" sz="2800" b="1" smtClean="0"/>
              <a:t>Work with entity to fulfill the gaps</a:t>
            </a:r>
          </a:p>
          <a:p>
            <a:r>
              <a:rPr lang="en-US" sz="2800" b="1" smtClean="0"/>
              <a:t>Work with entity to complete accreditation application and supporting documentation</a:t>
            </a:r>
          </a:p>
          <a:p>
            <a:r>
              <a:rPr lang="en-US" sz="2800" b="1" smtClean="0"/>
              <a:t>Verify final application before submission to the Adaptation Fund</a:t>
            </a:r>
            <a:endParaRPr lang="en-IN" sz="2800" b="1"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Thank you! </a:t>
            </a:r>
          </a:p>
        </p:txBody>
      </p:sp>
      <p:pic>
        <p:nvPicPr>
          <p:cNvPr id="3" name="Picture 2" descr="Mauritius1.jpeg"/>
          <p:cNvPicPr>
            <a:picLocks noChangeAspect="1"/>
          </p:cNvPicPr>
          <p:nvPr/>
        </p:nvPicPr>
        <p:blipFill>
          <a:blip r:embed="rId2" cstate="print"/>
          <a:stretch>
            <a:fillRect/>
          </a:stretch>
        </p:blipFill>
        <p:spPr>
          <a:xfrm>
            <a:off x="1143000" y="1143000"/>
            <a:ext cx="7049778" cy="49864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sp>
        <p:nvSpPr>
          <p:cNvPr id="3075" name="Title 1"/>
          <p:cNvSpPr>
            <a:spLocks noGrp="1"/>
          </p:cNvSpPr>
          <p:nvPr>
            <p:ph type="title"/>
          </p:nvPr>
        </p:nvSpPr>
        <p:spPr>
          <a:xfrm>
            <a:off x="457200" y="76200"/>
            <a:ext cx="8229600" cy="1143000"/>
          </a:xfrm>
        </p:spPr>
        <p:txBody>
          <a:bodyPr/>
          <a:lstStyle/>
          <a:p>
            <a:pPr>
              <a:defRPr/>
            </a:pPr>
            <a:r>
              <a:rPr lang="en-US" sz="4800" dirty="0" smtClean="0">
                <a:solidFill>
                  <a:srgbClr val="92D050"/>
                </a:solidFill>
                <a:effectLst>
                  <a:outerShdw blurRad="38100" dist="38100" dir="2700000" algn="tl">
                    <a:srgbClr val="000000">
                      <a:alpha val="43137"/>
                    </a:srgbClr>
                  </a:outerShdw>
                </a:effectLst>
              </a:rPr>
              <a:t>Resources</a:t>
            </a:r>
          </a:p>
        </p:txBody>
      </p:sp>
      <p:sp>
        <p:nvSpPr>
          <p:cNvPr id="3076" name="Content Placeholder 2"/>
          <p:cNvSpPr>
            <a:spLocks noGrp="1"/>
          </p:cNvSpPr>
          <p:nvPr>
            <p:ph idx="1"/>
          </p:nvPr>
        </p:nvSpPr>
        <p:spPr>
          <a:xfrm>
            <a:off x="457200" y="1447800"/>
            <a:ext cx="8229600" cy="5181600"/>
          </a:xfrm>
        </p:spPr>
        <p:txBody>
          <a:bodyPr>
            <a:normAutofit fontScale="92500" lnSpcReduction="20000"/>
          </a:bodyPr>
          <a:lstStyle/>
          <a:p>
            <a:pPr>
              <a:lnSpc>
                <a:spcPct val="110000"/>
              </a:lnSpc>
              <a:spcBef>
                <a:spcPts val="0"/>
              </a:spcBef>
            </a:pPr>
            <a:r>
              <a:rPr lang="en-US" sz="3600" dirty="0" smtClean="0"/>
              <a:t>Proceeds from monetized CERs: US$168.3M </a:t>
            </a:r>
          </a:p>
          <a:p>
            <a:pPr>
              <a:lnSpc>
                <a:spcPct val="110000"/>
              </a:lnSpc>
              <a:spcBef>
                <a:spcPts val="0"/>
              </a:spcBef>
            </a:pPr>
            <a:r>
              <a:rPr lang="en-US" sz="3600" dirty="0" smtClean="0"/>
              <a:t>Annex-I parties contributions: </a:t>
            </a:r>
          </a:p>
          <a:p>
            <a:pPr lvl="1">
              <a:lnSpc>
                <a:spcPct val="110000"/>
              </a:lnSpc>
              <a:spcBef>
                <a:spcPts val="0"/>
              </a:spcBef>
            </a:pPr>
            <a:r>
              <a:rPr lang="en-US" dirty="0" smtClean="0"/>
              <a:t>Spain €45M, Monaco €10k, Germany €10M, Sweden SEK200M, Switzerland CHF 3M</a:t>
            </a:r>
          </a:p>
          <a:p>
            <a:pPr lvl="1">
              <a:lnSpc>
                <a:spcPct val="110000"/>
              </a:lnSpc>
              <a:spcBef>
                <a:spcPts val="0"/>
              </a:spcBef>
            </a:pPr>
            <a:r>
              <a:rPr lang="en-US" dirty="0" smtClean="0"/>
              <a:t>Pledges: Australia AU$ 15M, Brussels Capital Region €1M</a:t>
            </a:r>
          </a:p>
          <a:p>
            <a:pPr>
              <a:lnSpc>
                <a:spcPct val="110000"/>
              </a:lnSpc>
              <a:spcBef>
                <a:spcPts val="0"/>
              </a:spcBef>
            </a:pPr>
            <a:r>
              <a:rPr lang="en-US" sz="3600" dirty="0" smtClean="0"/>
              <a:t>Funds allocated by March 16, 2012: US$ 115.7M </a:t>
            </a:r>
          </a:p>
          <a:p>
            <a:pPr>
              <a:lnSpc>
                <a:spcPct val="110000"/>
              </a:lnSpc>
              <a:spcBef>
                <a:spcPts val="0"/>
              </a:spcBef>
            </a:pPr>
            <a:r>
              <a:rPr lang="en-US" sz="3600" dirty="0" smtClean="0"/>
              <a:t>Current Funding Availability: US$ 140</a:t>
            </a:r>
          </a:p>
          <a:p>
            <a:pPr>
              <a:lnSpc>
                <a:spcPct val="110000"/>
              </a:lnSpc>
              <a:spcBef>
                <a:spcPts val="0"/>
              </a:spcBef>
            </a:pPr>
            <a:r>
              <a:rPr lang="en-US" sz="3600" dirty="0" smtClean="0"/>
              <a:t>Estimated funds available by end-2012:</a:t>
            </a:r>
          </a:p>
          <a:p>
            <a:pPr lvl="1">
              <a:lnSpc>
                <a:spcPct val="110000"/>
              </a:lnSpc>
              <a:spcBef>
                <a:spcPts val="0"/>
              </a:spcBef>
            </a:pPr>
            <a:r>
              <a:rPr lang="en-US" dirty="0" smtClean="0"/>
              <a:t>Medium estimate US$ 204M (low: 187M; </a:t>
            </a:r>
            <a:br>
              <a:rPr lang="en-US" dirty="0" smtClean="0"/>
            </a:br>
            <a:r>
              <a:rPr lang="en-US" dirty="0" smtClean="0"/>
              <a:t>high: 223M) </a:t>
            </a:r>
          </a:p>
        </p:txBody>
      </p:sp>
      <p:cxnSp>
        <p:nvCxnSpPr>
          <p:cNvPr id="9" name="Straight Connector 8"/>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1143000"/>
          </a:xfrm>
        </p:spPr>
        <p:txBody>
          <a:bodyPr>
            <a:normAutofit/>
          </a:bodyPr>
          <a:lstStyle/>
          <a:p>
            <a:pPr>
              <a:defRPr/>
            </a:pPr>
            <a:r>
              <a:rPr lang="en-US" sz="4800" dirty="0" smtClean="0">
                <a:solidFill>
                  <a:srgbClr val="92D050"/>
                </a:solidFill>
                <a:effectLst>
                  <a:outerShdw blurRad="38100" dist="38100" dir="2700000" algn="tl">
                    <a:srgbClr val="000000">
                      <a:alpha val="43137"/>
                    </a:srgbClr>
                  </a:outerShdw>
                </a:effectLst>
              </a:rPr>
              <a:t>Institutional Arrangements</a:t>
            </a:r>
          </a:p>
        </p:txBody>
      </p:sp>
      <p:sp>
        <p:nvSpPr>
          <p:cNvPr id="5123" name="Content Placeholder 2"/>
          <p:cNvSpPr>
            <a:spLocks noGrp="1"/>
          </p:cNvSpPr>
          <p:nvPr>
            <p:ph idx="1"/>
          </p:nvPr>
        </p:nvSpPr>
        <p:spPr>
          <a:xfrm>
            <a:off x="457200" y="1524000"/>
            <a:ext cx="8229600" cy="4525963"/>
          </a:xfrm>
        </p:spPr>
        <p:txBody>
          <a:bodyPr/>
          <a:lstStyle/>
          <a:p>
            <a:r>
              <a:rPr lang="en-US" sz="3600" dirty="0" smtClean="0"/>
              <a:t>Secretariat: GEF on an interim basis</a:t>
            </a:r>
          </a:p>
          <a:p>
            <a:r>
              <a:rPr lang="en-US" sz="3600" dirty="0" smtClean="0"/>
              <a:t>Trustee: World Bank on an interim basis</a:t>
            </a:r>
          </a:p>
          <a:p>
            <a:pPr>
              <a:buNone/>
            </a:pPr>
            <a:r>
              <a:rPr lang="en-US" sz="2000" dirty="0" smtClean="0"/>
              <a:t>	 KP Parties discussed a review of the interim institutional arrangements in CMP7 (December 2011) and decided to complete the review in CMP8</a:t>
            </a:r>
          </a:p>
        </p:txBody>
      </p:sp>
      <p:sp>
        <p:nvSpPr>
          <p:cNvPr id="5" name="Oval 4"/>
          <p:cNvSpPr/>
          <p:nvPr/>
        </p:nvSpPr>
        <p:spPr>
          <a:xfrm>
            <a:off x="1219200" y="3581400"/>
            <a:ext cx="914400" cy="914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CMP</a:t>
            </a:r>
          </a:p>
        </p:txBody>
      </p:sp>
      <p:sp>
        <p:nvSpPr>
          <p:cNvPr id="9" name="Oval 8"/>
          <p:cNvSpPr/>
          <p:nvPr/>
        </p:nvSpPr>
        <p:spPr>
          <a:xfrm>
            <a:off x="1219200" y="5105400"/>
            <a:ext cx="914400" cy="914400"/>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AFB</a:t>
            </a:r>
          </a:p>
        </p:txBody>
      </p:sp>
      <p:sp>
        <p:nvSpPr>
          <p:cNvPr id="12" name="Right Arrow 11"/>
          <p:cNvSpPr/>
          <p:nvPr/>
        </p:nvSpPr>
        <p:spPr>
          <a:xfrm>
            <a:off x="2667000" y="51816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3" name="Right Arrow 12"/>
          <p:cNvSpPr/>
          <p:nvPr/>
        </p:nvSpPr>
        <p:spPr>
          <a:xfrm>
            <a:off x="1676400" y="4572000"/>
            <a:ext cx="46038"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4" name="Down Arrow 13"/>
          <p:cNvSpPr/>
          <p:nvPr/>
        </p:nvSpPr>
        <p:spPr>
          <a:xfrm>
            <a:off x="1676400" y="4648200"/>
            <a:ext cx="46038"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1" name="Right Arrow 20"/>
          <p:cNvSpPr/>
          <p:nvPr/>
        </p:nvSpPr>
        <p:spPr>
          <a:xfrm>
            <a:off x="2667000" y="5791200"/>
            <a:ext cx="990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22" name="Rectangle 21"/>
          <p:cNvSpPr/>
          <p:nvPr/>
        </p:nvSpPr>
        <p:spPr>
          <a:xfrm>
            <a:off x="3886200" y="4876800"/>
            <a:ext cx="3429000" cy="4572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Secretariat (GEF interim basis)</a:t>
            </a:r>
          </a:p>
        </p:txBody>
      </p:sp>
      <p:sp>
        <p:nvSpPr>
          <p:cNvPr id="23" name="Rectangle 22"/>
          <p:cNvSpPr/>
          <p:nvPr/>
        </p:nvSpPr>
        <p:spPr>
          <a:xfrm>
            <a:off x="3886200" y="5638800"/>
            <a:ext cx="3505200" cy="3810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Trustee (World Bank interim basis)</a:t>
            </a:r>
          </a:p>
        </p:txBody>
      </p:sp>
      <p:pic>
        <p:nvPicPr>
          <p:cNvPr id="5132" name="Picture 1"/>
          <p:cNvPicPr>
            <a:picLocks noChangeAspect="1" noChangeArrowheads="1"/>
          </p:cNvPicPr>
          <p:nvPr/>
        </p:nvPicPr>
        <p:blipFill>
          <a:blip r:embed="rId3" cstate="print"/>
          <a:srcRect l="22221" t="12383" r="27779" b="38092"/>
          <a:stretch>
            <a:fillRect/>
          </a:stretch>
        </p:blipFill>
        <p:spPr bwMode="auto">
          <a:xfrm>
            <a:off x="8001000" y="5783263"/>
            <a:ext cx="1143000" cy="947737"/>
          </a:xfrm>
          <a:prstGeom prst="rect">
            <a:avLst/>
          </a:prstGeom>
          <a:noFill/>
          <a:ln w="9525">
            <a:noFill/>
            <a:miter lim="800000"/>
            <a:headEnd/>
            <a:tailEnd/>
          </a:ln>
        </p:spPr>
      </p:pic>
      <p:cxnSp>
        <p:nvCxnSpPr>
          <p:cNvPr id="16" name="Straight Connector 15"/>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62484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1143000"/>
          </a:xfrm>
        </p:spPr>
        <p:txBody>
          <a:bodyPr/>
          <a:lstStyle/>
          <a:p>
            <a:pPr eaLnBrk="1" hangingPunct="1">
              <a:defRPr/>
            </a:pPr>
            <a:r>
              <a:rPr lang="en-US" sz="4800" dirty="0" smtClean="0">
                <a:solidFill>
                  <a:srgbClr val="92D050"/>
                </a:solidFill>
                <a:effectLst>
                  <a:outerShdw blurRad="38100" dist="38100" dir="2700000" algn="tl">
                    <a:srgbClr val="000000">
                      <a:alpha val="43137"/>
                    </a:srgbClr>
                  </a:outerShdw>
                </a:effectLst>
              </a:rPr>
              <a:t>Governing Body: the AF Board</a:t>
            </a:r>
          </a:p>
        </p:txBody>
      </p:sp>
      <p:sp>
        <p:nvSpPr>
          <p:cNvPr id="7171" name="Content Placeholder 2"/>
          <p:cNvSpPr>
            <a:spLocks noGrp="1"/>
          </p:cNvSpPr>
          <p:nvPr>
            <p:ph idx="1"/>
          </p:nvPr>
        </p:nvSpPr>
        <p:spPr>
          <a:xfrm>
            <a:off x="457200" y="1371600"/>
            <a:ext cx="8229600" cy="4800600"/>
          </a:xfrm>
        </p:spPr>
        <p:txBody>
          <a:bodyPr>
            <a:normAutofit fontScale="25000" lnSpcReduction="20000"/>
          </a:bodyPr>
          <a:lstStyle/>
          <a:p>
            <a:pPr>
              <a:lnSpc>
                <a:spcPct val="120000"/>
              </a:lnSpc>
              <a:spcBef>
                <a:spcPts val="0"/>
              </a:spcBef>
              <a:buFont typeface="Arial" pitchFamily="34" charset="0"/>
              <a:buChar char="•"/>
              <a:defRPr/>
            </a:pPr>
            <a:r>
              <a:rPr lang="en-US" sz="14400" dirty="0" smtClean="0"/>
              <a:t>Composed of 16 members and alternate members representing:</a:t>
            </a:r>
            <a:endParaRPr lang="en-US" sz="9600" dirty="0" smtClean="0"/>
          </a:p>
          <a:p>
            <a:pPr lvl="1">
              <a:lnSpc>
                <a:spcPct val="120000"/>
              </a:lnSpc>
              <a:spcBef>
                <a:spcPts val="0"/>
              </a:spcBef>
              <a:buFont typeface="Arial" pitchFamily="34" charset="0"/>
              <a:buChar char="–"/>
              <a:defRPr/>
            </a:pPr>
            <a:r>
              <a:rPr lang="en-US" sz="9600" dirty="0" smtClean="0"/>
              <a:t> 5 UN regions</a:t>
            </a:r>
          </a:p>
          <a:p>
            <a:pPr lvl="1">
              <a:lnSpc>
                <a:spcPct val="120000"/>
              </a:lnSpc>
              <a:spcBef>
                <a:spcPts val="0"/>
              </a:spcBef>
              <a:buFont typeface="Arial" pitchFamily="34" charset="0"/>
              <a:buChar char="–"/>
              <a:defRPr/>
            </a:pPr>
            <a:r>
              <a:rPr lang="en-US" sz="9600" dirty="0" smtClean="0"/>
              <a:t> LDCs</a:t>
            </a:r>
          </a:p>
          <a:p>
            <a:pPr lvl="1">
              <a:lnSpc>
                <a:spcPct val="120000"/>
              </a:lnSpc>
              <a:spcBef>
                <a:spcPts val="0"/>
              </a:spcBef>
              <a:buFont typeface="Arial" pitchFamily="34" charset="0"/>
              <a:buChar char="–"/>
              <a:defRPr/>
            </a:pPr>
            <a:r>
              <a:rPr lang="en-US" sz="9600" dirty="0" smtClean="0"/>
              <a:t> SIDS </a:t>
            </a:r>
          </a:p>
          <a:p>
            <a:pPr lvl="1">
              <a:lnSpc>
                <a:spcPct val="120000"/>
              </a:lnSpc>
              <a:spcBef>
                <a:spcPts val="0"/>
              </a:spcBef>
              <a:buFont typeface="Arial" pitchFamily="34" charset="0"/>
              <a:buChar char="–"/>
              <a:defRPr/>
            </a:pPr>
            <a:r>
              <a:rPr lang="en-US" sz="9600" dirty="0" smtClean="0"/>
              <a:t> Annex I Parties</a:t>
            </a:r>
          </a:p>
          <a:p>
            <a:pPr lvl="1">
              <a:lnSpc>
                <a:spcPct val="120000"/>
              </a:lnSpc>
              <a:spcBef>
                <a:spcPts val="0"/>
              </a:spcBef>
              <a:buFont typeface="Arial" pitchFamily="34" charset="0"/>
              <a:buChar char="–"/>
              <a:defRPr/>
            </a:pPr>
            <a:r>
              <a:rPr lang="en-US" sz="9600" dirty="0" smtClean="0"/>
              <a:t> Non-Annex I Parties</a:t>
            </a:r>
          </a:p>
          <a:p>
            <a:pPr>
              <a:lnSpc>
                <a:spcPct val="120000"/>
              </a:lnSpc>
              <a:spcBef>
                <a:spcPts val="0"/>
              </a:spcBef>
              <a:buFont typeface="Arial" pitchFamily="34" charset="0"/>
              <a:buChar char="•"/>
              <a:defRPr/>
            </a:pPr>
            <a:r>
              <a:rPr lang="en-US" sz="14400" dirty="0" smtClean="0"/>
              <a:t>Equitable and balanced representation of Kyoto Protocol Parties</a:t>
            </a:r>
            <a:endParaRPr lang="en-US" sz="2500" dirty="0" smtClean="0"/>
          </a:p>
          <a:p>
            <a:pPr>
              <a:lnSpc>
                <a:spcPct val="120000"/>
              </a:lnSpc>
              <a:spcBef>
                <a:spcPts val="0"/>
              </a:spcBef>
              <a:buFont typeface="Arial" pitchFamily="34" charset="0"/>
              <a:buChar char="•"/>
              <a:defRPr/>
            </a:pPr>
            <a:r>
              <a:rPr lang="en-US" sz="14400" dirty="0" smtClean="0"/>
              <a:t>Legal capacity: Germany 2011</a:t>
            </a:r>
          </a:p>
        </p:txBody>
      </p:sp>
      <p:cxnSp>
        <p:nvCxnSpPr>
          <p:cNvPr id="15" name="Straight Connector 14"/>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6149"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6" name="Straight Connector 5"/>
          <p:cNvCxnSpPr/>
          <p:nvPr/>
        </p:nvCxnSpPr>
        <p:spPr>
          <a:xfrm>
            <a:off x="0" y="62484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pic>
        <p:nvPicPr>
          <p:cNvPr id="6151" name="Picture 4"/>
          <p:cNvPicPr>
            <a:picLocks noChangeAspect="1" noChangeArrowheads="1"/>
          </p:cNvPicPr>
          <p:nvPr/>
        </p:nvPicPr>
        <p:blipFill>
          <a:blip r:embed="rId4" cstate="print"/>
          <a:srcRect/>
          <a:stretch>
            <a:fillRect/>
          </a:stretch>
        </p:blipFill>
        <p:spPr bwMode="auto">
          <a:xfrm>
            <a:off x="4924425" y="2566988"/>
            <a:ext cx="3076575"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defRPr/>
            </a:pPr>
            <a:r>
              <a:rPr lang="en-US" sz="4400" dirty="0" smtClean="0">
                <a:solidFill>
                  <a:srgbClr val="92D050"/>
                </a:solidFill>
                <a:effectLst>
                  <a:outerShdw blurRad="38100" dist="38100" dir="2700000" algn="tl">
                    <a:srgbClr val="000000">
                      <a:alpha val="43137"/>
                    </a:srgbClr>
                  </a:outerShdw>
                </a:effectLst>
              </a:rPr>
              <a:t>Mandate</a:t>
            </a:r>
          </a:p>
        </p:txBody>
      </p:sp>
      <p:sp>
        <p:nvSpPr>
          <p:cNvPr id="9219" name="Content Placeholder 2"/>
          <p:cNvSpPr>
            <a:spLocks noGrp="1"/>
          </p:cNvSpPr>
          <p:nvPr>
            <p:ph idx="1"/>
          </p:nvPr>
        </p:nvSpPr>
        <p:spPr>
          <a:xfrm>
            <a:off x="457200" y="1447800"/>
            <a:ext cx="8229600" cy="4876800"/>
          </a:xfrm>
        </p:spPr>
        <p:txBody>
          <a:bodyPr/>
          <a:lstStyle/>
          <a:p>
            <a:pPr>
              <a:spcAft>
                <a:spcPts val="600"/>
              </a:spcAft>
            </a:pPr>
            <a:r>
              <a:rPr lang="en-US" b="1" smtClean="0"/>
              <a:t>The Adaptation Fund</a:t>
            </a:r>
            <a:r>
              <a:rPr lang="en-US" smtClean="0"/>
              <a:t>:</a:t>
            </a:r>
          </a:p>
          <a:p>
            <a:pPr lvl="1"/>
            <a:r>
              <a:rPr lang="en-US" smtClean="0"/>
              <a:t>assist developing country Parties to the Kyoto Protocol that are particularly vulnerable to the adverse effects of climate change in meeting the costs of adaptation </a:t>
            </a:r>
          </a:p>
          <a:p>
            <a:pPr lvl="1"/>
            <a:r>
              <a:rPr lang="en-US" smtClean="0"/>
              <a:t>finance concrete adaptation projects and programmes that are country driven and are based on the needs, views and priorities of eligible Parties</a:t>
            </a:r>
            <a:endParaRPr lang="en-US" sz="2200" smtClean="0"/>
          </a:p>
        </p:txBody>
      </p:sp>
      <p:pic>
        <p:nvPicPr>
          <p:cNvPr id="9220"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r>
              <a:rPr lang="en-US" dirty="0" smtClean="0"/>
              <a:t>To finance concrete adaptation projects and </a:t>
            </a:r>
            <a:r>
              <a:rPr lang="en-US" dirty="0" err="1" smtClean="0"/>
              <a:t>programmes</a:t>
            </a:r>
            <a:r>
              <a:rPr lang="en-US" dirty="0" smtClean="0"/>
              <a:t> that:</a:t>
            </a:r>
          </a:p>
          <a:p>
            <a:pPr lvl="1"/>
            <a:r>
              <a:rPr lang="en-US" dirty="0" smtClean="0"/>
              <a:t>take place in developing country Parties that are Parties to the Kyoto Protocol (Decision 10/CP.7)</a:t>
            </a:r>
          </a:p>
          <a:p>
            <a:pPr lvl="1"/>
            <a:r>
              <a:rPr lang="en-US" dirty="0" smtClean="0"/>
              <a:t>are country driven and are based on the needs, views and priorities of eligible Parties (1/CMP.3)</a:t>
            </a:r>
          </a:p>
          <a:p>
            <a:pPr lvl="1"/>
            <a:r>
              <a:rPr lang="en-US" dirty="0" smtClean="0"/>
              <a:t>take into account, </a:t>
            </a:r>
            <a:r>
              <a:rPr lang="en-US" i="1" dirty="0" smtClean="0"/>
              <a:t>inter alia</a:t>
            </a:r>
            <a:r>
              <a:rPr lang="en-US" dirty="0" smtClean="0"/>
              <a:t>, national sustainable development strategies, poverty reduction strategies, NCs, NAPAs and other relevant</a:t>
            </a:r>
            <a:br>
              <a:rPr lang="en-US" dirty="0" smtClean="0"/>
            </a:br>
            <a:r>
              <a:rPr lang="en-US" dirty="0" smtClean="0"/>
              <a:t>	         instruments, where they exist (5/CMP.2)</a:t>
            </a:r>
          </a:p>
        </p:txBody>
      </p:sp>
      <p:pic>
        <p:nvPicPr>
          <p:cNvPr id="5125"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22" name="Straight Connector 21"/>
          <p:cNvCxnSpPr/>
          <p:nvPr/>
        </p:nvCxnSpPr>
        <p:spPr>
          <a:xfrm>
            <a:off x="1905000" y="6400800"/>
            <a:ext cx="6357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152400"/>
            <a:ext cx="8229600" cy="1143000"/>
          </a:xfrm>
        </p:spPr>
        <p:txBody>
          <a:bodyPr/>
          <a:lstStyle/>
          <a:p>
            <a:pPr eaLnBrk="1" hangingPunct="1">
              <a:defRPr/>
            </a:pPr>
            <a:r>
              <a:rPr lang="en-US" sz="4400" dirty="0" smtClean="0">
                <a:solidFill>
                  <a:srgbClr val="92D050"/>
                </a:solidFill>
                <a:effectLst>
                  <a:outerShdw blurRad="38100" dist="38100" dir="2700000" algn="tl">
                    <a:srgbClr val="000000">
                      <a:alpha val="43137"/>
                    </a:srgbClr>
                  </a:outerShdw>
                </a:effectLst>
              </a:rPr>
              <a:t>Strategic Priorities</a:t>
            </a:r>
          </a:p>
        </p:txBody>
      </p:sp>
      <p:pic>
        <p:nvPicPr>
          <p:cNvPr id="7" name="Picture 2"/>
          <p:cNvPicPr>
            <a:picLocks noChangeAspect="1" noChangeArrowheads="1"/>
          </p:cNvPicPr>
          <p:nvPr/>
        </p:nvPicPr>
        <p:blipFill>
          <a:blip r:embed="rId3" cstate="print"/>
          <a:srcRect l="9804" r="54248"/>
          <a:stretch>
            <a:fillRect/>
          </a:stretch>
        </p:blipFill>
        <p:spPr bwMode="auto">
          <a:xfrm>
            <a:off x="1" y="5860474"/>
            <a:ext cx="1219199" cy="99752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52400"/>
            <a:ext cx="8229600" cy="1143000"/>
          </a:xfrm>
        </p:spPr>
        <p:txBody>
          <a:bodyPr/>
          <a:lstStyle/>
          <a:p>
            <a:pPr eaLnBrk="1" hangingPunct="1">
              <a:defRPr/>
            </a:pPr>
            <a:r>
              <a:rPr lang="en-US" sz="4400" dirty="0" smtClean="0">
                <a:solidFill>
                  <a:srgbClr val="92D050"/>
                </a:solidFill>
                <a:effectLst>
                  <a:outerShdw blurRad="38100" dist="38100" dir="2700000" algn="tl">
                    <a:srgbClr val="000000">
                      <a:alpha val="43137"/>
                    </a:srgbClr>
                  </a:outerShdw>
                </a:effectLst>
              </a:rPr>
              <a:t>Strategic Priorities</a:t>
            </a:r>
          </a:p>
        </p:txBody>
      </p:sp>
      <p:sp>
        <p:nvSpPr>
          <p:cNvPr id="10243" name="Content Placeholder 2"/>
          <p:cNvSpPr>
            <a:spLocks noGrp="1"/>
          </p:cNvSpPr>
          <p:nvPr>
            <p:ph idx="1"/>
          </p:nvPr>
        </p:nvSpPr>
        <p:spPr>
          <a:xfrm>
            <a:off x="457200" y="1447800"/>
            <a:ext cx="8229600" cy="4876800"/>
          </a:xfrm>
        </p:spPr>
        <p:txBody>
          <a:bodyPr/>
          <a:lstStyle/>
          <a:p>
            <a:pPr>
              <a:spcAft>
                <a:spcPts val="600"/>
              </a:spcAft>
            </a:pPr>
            <a:r>
              <a:rPr lang="en-US" b="1" smtClean="0"/>
              <a:t>The Adaptation Fund</a:t>
            </a:r>
            <a:r>
              <a:rPr lang="en-US" smtClean="0"/>
              <a:t>:</a:t>
            </a:r>
          </a:p>
          <a:p>
            <a:pPr lvl="1">
              <a:spcAft>
                <a:spcPts val="1000"/>
              </a:spcAft>
            </a:pPr>
            <a:r>
              <a:rPr lang="en-US" smtClean="0"/>
              <a:t>Should finance projects/programmes with particular emphasis on the most vulnerable communities;</a:t>
            </a:r>
            <a:endParaRPr lang="fr-FR" smtClean="0"/>
          </a:p>
          <a:p>
            <a:pPr lvl="1">
              <a:spcAft>
                <a:spcPts val="1000"/>
              </a:spcAft>
            </a:pPr>
            <a:r>
              <a:rPr lang="en-US" smtClean="0"/>
              <a:t>In developing projects and programmes to be funded under the Adaptation Fund, eligible Parties should consider information included in reports from the IPCC and information generated under the Nairobi work programme on impacts, vulnerability and adaptation to climate change. </a:t>
            </a:r>
          </a:p>
          <a:p>
            <a:pPr>
              <a:buFont typeface="Arial" charset="0"/>
              <a:buNone/>
            </a:pPr>
            <a:r>
              <a:rPr lang="en-US" smtClean="0"/>
              <a:t/>
            </a:r>
            <a:br>
              <a:rPr lang="en-US" smtClean="0"/>
            </a:br>
            <a:endParaRPr lang="en-US" smtClean="0"/>
          </a:p>
          <a:p>
            <a:pPr lvl="1">
              <a:spcAft>
                <a:spcPts val="1000"/>
              </a:spcAft>
            </a:pPr>
            <a:endParaRPr lang="en-US" sz="2600" smtClean="0"/>
          </a:p>
        </p:txBody>
      </p:sp>
      <p:pic>
        <p:nvPicPr>
          <p:cNvPr id="10244" name="Picture 1"/>
          <p:cNvPicPr>
            <a:picLocks noChangeAspect="1" noChangeArrowheads="1"/>
          </p:cNvPicPr>
          <p:nvPr/>
        </p:nvPicPr>
        <p:blipFill>
          <a:blip r:embed="rId2" cstate="print"/>
          <a:srcRect l="22221" t="12383" r="27779" b="38092"/>
          <a:stretch>
            <a:fillRect/>
          </a:stretch>
        </p:blipFill>
        <p:spPr bwMode="auto">
          <a:xfrm>
            <a:off x="8077200" y="5783263"/>
            <a:ext cx="1066800" cy="947737"/>
          </a:xfrm>
          <a:prstGeom prst="rect">
            <a:avLst/>
          </a:prstGeom>
          <a:noFill/>
          <a:ln w="9525">
            <a:noFill/>
            <a:miter lim="800000"/>
            <a:headEnd/>
            <a:tailEnd/>
          </a:ln>
        </p:spPr>
      </p:pic>
      <p:cxnSp>
        <p:nvCxnSpPr>
          <p:cNvPr id="8" name="Straight Connector 7"/>
          <p:cNvCxnSpPr/>
          <p:nvPr/>
        </p:nvCxnSpPr>
        <p:spPr>
          <a:xfrm>
            <a:off x="0" y="1217613"/>
            <a:ext cx="9144000" cy="1587"/>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00800"/>
            <a:ext cx="8262938" cy="1588"/>
          </a:xfrm>
          <a:prstGeom prst="line">
            <a:avLst/>
          </a:prstGeom>
          <a:ln w="25400">
            <a:solidFill>
              <a:srgbClr val="B7E71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1143000"/>
          </a:xfrm>
        </p:spPr>
        <p:txBody>
          <a:bodyPr/>
          <a:lstStyle/>
          <a:p>
            <a:pPr eaLnBrk="1" hangingPunct="1"/>
            <a:r>
              <a:rPr lang="en-US" sz="4400" smtClean="0"/>
              <a:t>Key Decisions</a:t>
            </a:r>
          </a:p>
        </p:txBody>
      </p:sp>
      <p:sp>
        <p:nvSpPr>
          <p:cNvPr id="14339" name="Content Placeholder 2"/>
          <p:cNvSpPr>
            <a:spLocks noGrp="1"/>
          </p:cNvSpPr>
          <p:nvPr>
            <p:ph idx="1"/>
          </p:nvPr>
        </p:nvSpPr>
        <p:spPr>
          <a:xfrm>
            <a:off x="457200" y="1570038"/>
            <a:ext cx="8229600" cy="4678362"/>
          </a:xfrm>
        </p:spPr>
        <p:txBody>
          <a:bodyPr/>
          <a:lstStyle/>
          <a:p>
            <a:pPr marL="0" indent="0">
              <a:spcAft>
                <a:spcPts val="1800"/>
              </a:spcAft>
              <a:buFont typeface="Arial" charset="0"/>
              <a:buNone/>
            </a:pPr>
            <a:r>
              <a:rPr lang="fr-FR" b="1" dirty="0" smtClean="0"/>
              <a:t>Adoption of the </a:t>
            </a:r>
            <a:r>
              <a:rPr lang="fr-FR" b="1" dirty="0" err="1" smtClean="0"/>
              <a:t>following</a:t>
            </a:r>
            <a:r>
              <a:rPr lang="fr-FR" b="1" dirty="0" smtClean="0"/>
              <a:t> </a:t>
            </a:r>
            <a:r>
              <a:rPr lang="fr-FR" b="1" dirty="0" err="1" smtClean="0"/>
              <a:t>key</a:t>
            </a:r>
            <a:r>
              <a:rPr lang="fr-FR" b="1" dirty="0" smtClean="0"/>
              <a:t> </a:t>
            </a:r>
            <a:r>
              <a:rPr lang="fr-FR" b="1" dirty="0" err="1" smtClean="0"/>
              <a:t>strategic</a:t>
            </a:r>
            <a:r>
              <a:rPr lang="fr-FR" b="1" dirty="0" smtClean="0"/>
              <a:t> </a:t>
            </a:r>
            <a:r>
              <a:rPr lang="fr-FR" b="1" dirty="0" err="1" smtClean="0"/>
              <a:t>decisions</a:t>
            </a:r>
            <a:r>
              <a:rPr lang="fr-FR" b="1" dirty="0" smtClean="0"/>
              <a:t>:</a:t>
            </a:r>
          </a:p>
          <a:p>
            <a:pPr>
              <a:spcAft>
                <a:spcPts val="1800"/>
              </a:spcAft>
            </a:pPr>
            <a:r>
              <a:rPr lang="en-US" sz="2400" dirty="0" smtClean="0"/>
              <a:t>Prioritization of the direct access modality</a:t>
            </a:r>
          </a:p>
          <a:p>
            <a:pPr>
              <a:spcAft>
                <a:spcPts val="1800"/>
              </a:spcAft>
            </a:pPr>
            <a:r>
              <a:rPr lang="en-US" sz="2400" dirty="0" smtClean="0"/>
              <a:t>Cap on maximum level of funding for MIEs </a:t>
            </a:r>
            <a:r>
              <a:rPr lang="en-US" sz="2400" dirty="0" smtClean="0">
                <a:sym typeface="Wingdings" pitchFamily="2" charset="2"/>
              </a:rPr>
              <a:t> 50% cumulative funding decisions</a:t>
            </a:r>
          </a:p>
          <a:p>
            <a:pPr>
              <a:spcAft>
                <a:spcPts val="1800"/>
              </a:spcAft>
            </a:pPr>
            <a:r>
              <a:rPr lang="en-US" sz="2400" dirty="0" smtClean="0">
                <a:sym typeface="Wingdings" pitchFamily="2" charset="2"/>
              </a:rPr>
              <a:t>Option of a project formulation grant for NIE proponents  $30k</a:t>
            </a:r>
          </a:p>
        </p:txBody>
      </p:sp>
      <p:pic>
        <p:nvPicPr>
          <p:cNvPr id="14340" name="Picture 1"/>
          <p:cNvPicPr>
            <a:picLocks noChangeAspect="1" noChangeArrowheads="1"/>
          </p:cNvPicPr>
          <p:nvPr/>
        </p:nvPicPr>
        <p:blipFill>
          <a:blip r:embed="rId3" cstate="print"/>
          <a:srcRect l="22221" t="12383" r="27779" b="38092"/>
          <a:stretch>
            <a:fillRect/>
          </a:stretch>
        </p:blipFill>
        <p:spPr bwMode="auto">
          <a:xfrm>
            <a:off x="8077200" y="5783263"/>
            <a:ext cx="1066800" cy="947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11722</TotalTime>
  <Words>1306</Words>
  <Application>Microsoft Office PowerPoint</Application>
  <PresentationFormat>On-screen Show (4:3)</PresentationFormat>
  <Paragraphs>154</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The Adaptation Fund</vt:lpstr>
      <vt:lpstr>Resources</vt:lpstr>
      <vt:lpstr>Institutional Arrangements</vt:lpstr>
      <vt:lpstr>Governing Body: the AF Board</vt:lpstr>
      <vt:lpstr>Mandate</vt:lpstr>
      <vt:lpstr>Strategic Priorities</vt:lpstr>
      <vt:lpstr>Strategic Priorities</vt:lpstr>
      <vt:lpstr>Key Decisions</vt:lpstr>
      <vt:lpstr>Access Modalities</vt:lpstr>
      <vt:lpstr>Designated Authorities</vt:lpstr>
      <vt:lpstr>Designated Authorities (cont.)</vt:lpstr>
      <vt:lpstr>Designated Authority (DA) is:</vt:lpstr>
      <vt:lpstr>Designated Authority (DA) is:</vt:lpstr>
      <vt:lpstr>Designated Authority (DA) is:</vt:lpstr>
      <vt:lpstr>Designated Authority (DA) is:</vt:lpstr>
      <vt:lpstr>Appointment of DA</vt:lpstr>
      <vt:lpstr>When to appoint a DA?</vt:lpstr>
      <vt:lpstr>DAs Listed on AF website</vt:lpstr>
      <vt:lpstr>DA appointment  process</vt:lpstr>
      <vt:lpstr>Identification of NIEs: Observations</vt:lpstr>
      <vt:lpstr>NIE Role</vt:lpstr>
      <vt:lpstr>Selecting a potential NIE</vt:lpstr>
      <vt:lpstr>Suggested Process</vt:lpstr>
      <vt:lpstr>Process …… contd</vt:lpstr>
      <vt:lpstr>Thank you! </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Adaptation Fund</dc:title>
  <dc:subject>Adaptation Fund presentation</dc:subject>
  <dc:creator>Daouda</dc:creator>
  <dc:description>Generic presentation on the Adaptation Fund.</dc:description>
  <cp:lastModifiedBy>wb359033</cp:lastModifiedBy>
  <cp:revision>837</cp:revision>
  <dcterms:created xsi:type="dcterms:W3CDTF">2009-04-13T14:29:12Z</dcterms:created>
  <dcterms:modified xsi:type="dcterms:W3CDTF">2012-04-22T21:53:02Z</dcterms:modified>
</cp:coreProperties>
</file>