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3" r:id="rId1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6186F6B-0AAE-4F50-AC20-68F9EFB9FA0D}" type="datetimeFigureOut">
              <a:rPr lang="es-UY"/>
              <a:pPr>
                <a:defRPr/>
              </a:pPr>
              <a:t>09/11/2011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67BEDCC-D532-4D64-A39C-B736085E2525}" type="slidenum">
              <a:rPr lang="es-UY"/>
              <a:pPr>
                <a:defRPr/>
              </a:pPr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15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5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9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F33CEAB-D6EF-4C21-BE53-B37137E039AB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FA9E736-545A-452C-B71F-7D19A5E975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90DB0-7C46-4DEC-9C34-F3728AF25C78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50184-D27A-45BC-BA9E-3CE82EFF74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64244-5FCD-4399-8FA3-F37A8EFAE76A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A01F0-7BF3-436B-9B04-7335FA66130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corto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6081713"/>
            <a:ext cx="471487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corto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6081713"/>
            <a:ext cx="471487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corto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6081713"/>
            <a:ext cx="471487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logocorto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01063" y="6081713"/>
            <a:ext cx="471487" cy="776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2E696-9A69-4AF0-8728-C0AA3600FFEA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6D2AC-E248-498E-8A6F-F41BD18B5F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BB14C1A-95C2-42FA-80EC-030A39AB4AFC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9D5D92-6B36-4A80-AD9A-1AA2B9E1269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5A99-34CA-4028-8D3C-17DA96488968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94105-57F9-4263-9CAB-962CECA364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57D32-8782-4C60-AF81-9975B2BA8510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DCD00-F711-492E-86C6-13DBE2EFA3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B72C9-538C-49E6-8A5E-4F3BB27CDBE6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CA6DB-343C-4EC2-804C-7108F3D7075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678AF-B7DA-42C0-ABB5-0776D2463DAD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4A0A8-83C7-4BA6-9A34-792DA0BA58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C0520-A81A-482F-9C8A-EC635664251E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642D0-05DE-4264-939F-916A8B50DE7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5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6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9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C7C736B1-8ADD-472F-B7BE-66F912BFBC29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244304F-B6D0-461D-8F87-CC3F469AF4C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Arial" charset="0"/>
              </a:defRPr>
            </a:lvl1pPr>
            <a:extLst/>
          </a:lstStyle>
          <a:p>
            <a:pPr>
              <a:defRPr/>
            </a:pPr>
            <a:fld id="{AC02790B-149E-4670-9331-FCD14CC5400B}" type="datetimeFigureOut">
              <a:rPr lang="es-ES"/>
              <a:pPr>
                <a:defRPr/>
              </a:pPr>
              <a:t>09/11/2011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Arial" charset="0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Arial" charset="0"/>
              </a:defRPr>
            </a:lvl1pPr>
            <a:extLst/>
          </a:lstStyle>
          <a:p>
            <a:pPr>
              <a:defRPr/>
            </a:pPr>
            <a:fld id="{F4322DE5-191A-4C04-B157-475D066D8C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59" r:id="rId2"/>
    <p:sldLayoutId id="2147483868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9" r:id="rId9"/>
    <p:sldLayoutId id="2147483865" r:id="rId10"/>
    <p:sldLayoutId id="2147483866" r:id="rId11"/>
    <p:sldLayoutId id="2147483870" r:id="rId12"/>
    <p:sldLayoutId id="2147483871" r:id="rId13"/>
    <p:sldLayoutId id="2147483872" r:id="rId14"/>
    <p:sldLayoutId id="2147483873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agua_285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24744"/>
            <a:ext cx="9144000" cy="57332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051" name="1 Título"/>
          <p:cNvSpPr>
            <a:spLocks noGrp="1"/>
          </p:cNvSpPr>
          <p:nvPr>
            <p:ph type="ctrTitle"/>
          </p:nvPr>
        </p:nvSpPr>
        <p:spPr>
          <a:xfrm>
            <a:off x="72008" y="2348880"/>
            <a:ext cx="8892480" cy="2220838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s-ES" sz="3600" i="1" dirty="0" smtClean="0"/>
              <a:t>Acreditación de una Entidad Implementadora Nacional </a:t>
            </a:r>
            <a:br>
              <a:rPr lang="es-ES" sz="3600" i="1" dirty="0" smtClean="0"/>
            </a:br>
            <a:r>
              <a:rPr lang="es-ES" sz="3600" i="1" dirty="0" smtClean="0"/>
              <a:t>El Caso de ANII</a:t>
            </a:r>
          </a:p>
        </p:txBody>
      </p:sp>
      <p:sp>
        <p:nvSpPr>
          <p:cNvPr id="9220" name="2 Subtítulo"/>
          <p:cNvSpPr>
            <a:spLocks noGrp="1"/>
          </p:cNvSpPr>
          <p:nvPr>
            <p:ph type="subTitle" idx="1"/>
          </p:nvPr>
        </p:nvSpPr>
        <p:spPr>
          <a:xfrm>
            <a:off x="3857625" y="5429250"/>
            <a:ext cx="4857750" cy="85725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  <a:buFont typeface="Arial" charset="0"/>
              <a:buNone/>
            </a:pPr>
            <a:r>
              <a:rPr lang="es-ES" sz="3100" i="1" smtClean="0">
                <a:solidFill>
                  <a:schemeClr val="tx1"/>
                </a:solidFill>
              </a:rPr>
              <a:t>Miguel Helou</a:t>
            </a:r>
          </a:p>
          <a:p>
            <a:pPr marR="0" eaLnBrk="1" hangingPunct="1">
              <a:lnSpc>
                <a:spcPct val="80000"/>
              </a:lnSpc>
              <a:buFont typeface="Arial" charset="0"/>
              <a:buNone/>
            </a:pPr>
            <a:r>
              <a:rPr lang="es-ES" sz="2600" smtClean="0">
                <a:solidFill>
                  <a:schemeClr val="tx1"/>
                </a:solidFill>
              </a:rPr>
              <a:t>Noviembre 2011</a:t>
            </a:r>
          </a:p>
          <a:p>
            <a:pPr marR="0" eaLnBrk="1" hangingPunct="1">
              <a:lnSpc>
                <a:spcPct val="80000"/>
              </a:lnSpc>
              <a:buFont typeface="Arial" charset="0"/>
              <a:buNone/>
            </a:pPr>
            <a:endParaRPr lang="es-ES" sz="900" smtClean="0">
              <a:solidFill>
                <a:schemeClr val="tx1"/>
              </a:solidFill>
            </a:endParaRPr>
          </a:p>
        </p:txBody>
      </p:sp>
      <p:grpSp>
        <p:nvGrpSpPr>
          <p:cNvPr id="9221" name="7 Grupo"/>
          <p:cNvGrpSpPr>
            <a:grpSpLocks/>
          </p:cNvGrpSpPr>
          <p:nvPr/>
        </p:nvGrpSpPr>
        <p:grpSpPr bwMode="auto">
          <a:xfrm>
            <a:off x="0" y="0"/>
            <a:ext cx="9144000" cy="1643063"/>
            <a:chOff x="0" y="0"/>
            <a:chExt cx="9906000" cy="1663700"/>
          </a:xfrm>
        </p:grpSpPr>
        <p:pic>
          <p:nvPicPr>
            <p:cNvPr id="9222" name="6 Imagen" descr="ANNIrecortado1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7 Rectángulo"/>
            <p:cNvSpPr/>
            <p:nvPr/>
          </p:nvSpPr>
          <p:spPr>
            <a:xfrm>
              <a:off x="0" y="0"/>
              <a:ext cx="9906000" cy="149974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9224" name="8 Imagen" descr="Logo 1,5cm CMYK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8438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10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8440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144016"/>
            <a:ext cx="7740352" cy="12687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 smtClean="0"/>
              <a:t>Documentación presentada para la acreditación (I)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643438" y="1919288"/>
            <a:ext cx="4500562" cy="4894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CONVENIO DE PRÉSTAMO 7445-UR BANCO MUNDIAL</a:t>
            </a:r>
          </a:p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CONVENIO DE PRÉSTAMO 2004 OC-UR BANCO INTERAMERICANO DE DESARROLLO</a:t>
            </a:r>
          </a:p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CONVENIO DE COOPERACIÓN ATN KK 10271 UR BANCO INTERAMERICANO DE DESARROLLO</a:t>
            </a:r>
          </a:p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CONVENIO DE COOPERACIÓN ATN NI 11225 RG BANCO INTERAMERICANO DE DESARROLLO</a:t>
            </a:r>
          </a:p>
          <a:p>
            <a:pPr>
              <a:defRPr/>
            </a:pPr>
            <a:endParaRPr lang="es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23850" y="1844675"/>
            <a:ext cx="4248150" cy="4894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FORMULARIO DE ACREDITACIÓN</a:t>
            </a:r>
          </a:p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PRESENTACIÓN ANII</a:t>
            </a:r>
          </a:p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LEY 18.084 - LEY DE CREACIÓN ANII</a:t>
            </a:r>
          </a:p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CERTIFICADO QUALITY AUSTRIA 2009 ISO 9001:2008</a:t>
            </a:r>
          </a:p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CERTIFICADO IQNET 2009</a:t>
            </a:r>
          </a:p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CERTIFICADO LSQA ISO 9001:2008</a:t>
            </a:r>
          </a:p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MANUAL DE CALIDAD ANII</a:t>
            </a:r>
          </a:p>
          <a:p>
            <a:pPr marL="263525" indent="-263525">
              <a:buClr>
                <a:schemeClr val="bg2">
                  <a:lumMod val="25000"/>
                </a:schemeClr>
              </a:buClr>
              <a:buFont typeface="Wingdings" pitchFamily="2" charset="2"/>
              <a:buChar char="ü"/>
              <a:defRPr/>
            </a:pPr>
            <a:r>
              <a:rPr lang="es-ES" sz="2100" dirty="0">
                <a:latin typeface="+mj-lt"/>
              </a:rPr>
              <a:t>RESUMEN DE MONTOS ADMINISTRADOS POR ANII</a:t>
            </a:r>
          </a:p>
          <a:p>
            <a:pPr>
              <a:defRPr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9461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6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9463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459" name="2 Marcador de contenido"/>
          <p:cNvSpPr>
            <a:spLocks noGrp="1"/>
          </p:cNvSpPr>
          <p:nvPr>
            <p:ph idx="1"/>
          </p:nvPr>
        </p:nvSpPr>
        <p:spPr>
          <a:xfrm>
            <a:off x="179388" y="1773238"/>
            <a:ext cx="8713787" cy="488315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s-ES" sz="1900" smtClean="0"/>
              <a:t>INFORME AUDITORIA KPMG ESTADOS CONTABLES ANII AL 31-12-09 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smtClean="0"/>
              <a:t>INFORME AUDITORIA KPMG ESTADOS CONTABLES ANII AL 31-12-08 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smtClean="0"/>
              <a:t>INFORME AUDITORIA KPMG ESTADOS CONTABLES ANII PRESTAMO BID 2004 OC-UR 31-12-08 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smtClean="0"/>
              <a:t>INFORME AUDITORIA KPMG ESTADOS CONTABLES ANII INNOVA UNION EUROPEA 31-12-08 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smtClean="0"/>
              <a:t>INFORME AUDITORIA KPMG ESTADOS CONTABLES ANII AL 31-12-07 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smtClean="0"/>
              <a:t>INFORME AUDITORIA TRIBUNAL DE CUENTAS ESTADOS CONTABLES ANII BANCO MUNDIAL 31-12-08 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smtClean="0"/>
              <a:t>INFORME REVISIÓN LIMITADA ESTADOS CONTABLES ANII COOPERACIÓN TÉCNICA BID ATN KK 10271 UR 31-12-08 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smtClean="0"/>
              <a:t>MODELO DE PAUTAS DE EVALUACIÓN ANII 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smtClean="0"/>
              <a:t>SISTEMA DE GESTIÓN DE PROYECTOS ANII 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smtClean="0"/>
              <a:t>MANUAL DE SISTEMA CONTABLE (GIA) ANII </a:t>
            </a:r>
          </a:p>
        </p:txBody>
      </p:sp>
      <p:sp>
        <p:nvSpPr>
          <p:cNvPr id="12290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7786688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mtClean="0"/>
              <a:t>Documentación presentada (II)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20485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20487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625" y="1857375"/>
            <a:ext cx="8535988" cy="4525963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es-UY" sz="2500" b="1" dirty="0" smtClean="0"/>
              <a:t>Consultas recibidas durante el proceso de acreditación</a:t>
            </a:r>
            <a:endParaRPr lang="es-UY" sz="2500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UY" sz="25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UY" sz="2000" dirty="0" smtClean="0"/>
              <a:t>Consultas sobre el Manual del Sistema Contable (si se encontraba operativo o en desarrollo)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s-UY" sz="20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UY" sz="2000" dirty="0" smtClean="0"/>
              <a:t>Consultas sobre el sistema de pagos y desembolsos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s-UY" sz="20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UY" sz="2000" dirty="0" smtClean="0"/>
              <a:t>Consultas sobre presupuesto del gobierno aprobado para la ANII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s-UY" sz="20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UY" sz="2000" dirty="0" smtClean="0"/>
              <a:t>Consultas sobre el sistema de gestión de proyectos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UY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428625"/>
            <a:ext cx="7812360" cy="84013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300" dirty="0" smtClean="0"/>
              <a:t>Ejemplos de Intercambios realizados con el FA para clarificar algunos aspectos (I)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21509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21511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07" name="2 Marcador de contenido"/>
          <p:cNvSpPr>
            <a:spLocks noGrp="1"/>
          </p:cNvSpPr>
          <p:nvPr>
            <p:ph idx="1"/>
          </p:nvPr>
        </p:nvSpPr>
        <p:spPr>
          <a:xfrm>
            <a:off x="214313" y="1833563"/>
            <a:ext cx="8750300" cy="5024437"/>
          </a:xfrm>
        </p:spPr>
        <p:txBody>
          <a:bodyPr/>
          <a:lstStyle/>
          <a:p>
            <a:pPr marL="358775" indent="-250825" eaLnBrk="1" hangingPunct="1"/>
            <a:r>
              <a:rPr lang="es-UY" sz="2000" b="1" dirty="0" smtClean="0"/>
              <a:t>Aspectos legales:</a:t>
            </a:r>
          </a:p>
          <a:p>
            <a:pPr lvl="1" eaLnBrk="1" hangingPunct="1">
              <a:buFont typeface="Arial" charset="0"/>
              <a:buChar char="–"/>
            </a:pPr>
            <a:r>
              <a:rPr lang="es-UY" sz="1800" dirty="0" smtClean="0"/>
              <a:t>Como los objetivos establecidos en la Ley 18.084, permiten a la Agencia a tomar a su cargo las tareas de EIN en el marco del Fondo de Adaptación.</a:t>
            </a:r>
          </a:p>
          <a:p>
            <a:pPr lvl="1" eaLnBrk="1" hangingPunct="1">
              <a:buFont typeface="Arial" charset="0"/>
              <a:buChar char="–"/>
            </a:pPr>
            <a:endParaRPr lang="es-UY" sz="1200" dirty="0" smtClean="0"/>
          </a:p>
          <a:p>
            <a:pPr lvl="1" eaLnBrk="1" hangingPunct="1">
              <a:buFont typeface="Arial" charset="0"/>
              <a:buChar char="–"/>
            </a:pPr>
            <a:r>
              <a:rPr lang="es-UY" sz="1800" dirty="0" smtClean="0"/>
              <a:t>Clarificación de la situación legal de la ANII y puntos relativos al Estándar Fiduciario</a:t>
            </a:r>
          </a:p>
          <a:p>
            <a:pPr lvl="1" eaLnBrk="1" hangingPunct="1">
              <a:buFont typeface="Arial" charset="0"/>
              <a:buChar char="–"/>
            </a:pPr>
            <a:endParaRPr lang="es-UY" sz="1200" dirty="0" smtClean="0"/>
          </a:p>
          <a:p>
            <a:pPr lvl="1" eaLnBrk="1" hangingPunct="1">
              <a:buFont typeface="Arial" charset="0"/>
              <a:buChar char="–"/>
            </a:pPr>
            <a:r>
              <a:rPr lang="es-UY" sz="1800" dirty="0" smtClean="0"/>
              <a:t>Evidencias de que las políticas y procedimientos de adquisiciones, relacionadas a proyectos siguen los estándares nacionales y que son consistentes con una práctica internacional reconocida (incluyendo procedimientos de resolución de conflictos) </a:t>
            </a:r>
          </a:p>
          <a:p>
            <a:pPr lvl="1" eaLnBrk="1" hangingPunct="1">
              <a:buFont typeface="Arial" charset="0"/>
              <a:buChar char="–"/>
            </a:pPr>
            <a:endParaRPr lang="es-UY" sz="1200" dirty="0" smtClean="0"/>
          </a:p>
          <a:p>
            <a:pPr lvl="1" eaLnBrk="1" hangingPunct="1">
              <a:buFont typeface="Arial" charset="0"/>
              <a:buChar char="–"/>
            </a:pPr>
            <a:r>
              <a:rPr lang="es-UY" sz="1800" dirty="0" smtClean="0"/>
              <a:t>Marco de políticas o procedimientos de evaluación de riesgos y las estrategias de mitigación previstas</a:t>
            </a:r>
          </a:p>
        </p:txBody>
      </p:sp>
      <p:sp>
        <p:nvSpPr>
          <p:cNvPr id="14338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600" dirty="0" smtClean="0"/>
              <a:t>Ejemplos de Intercambios realizados para clarificar algunos aspectos (II)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22533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22535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0" y="1643063"/>
            <a:ext cx="9144000" cy="4929187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es-ES" sz="2000" dirty="0" smtClean="0"/>
              <a:t>El proceso de evaluación fue exhaustivo, los evaluadores realizaron un análisis profundo de la información remitida</a:t>
            </a:r>
          </a:p>
          <a:p>
            <a:pPr algn="just" eaLnBrk="1" hangingPunct="1">
              <a:buFont typeface="Arial" charset="0"/>
              <a:buChar char="•"/>
            </a:pPr>
            <a:endParaRPr lang="es-ES" sz="600" dirty="0" smtClean="0"/>
          </a:p>
          <a:p>
            <a:pPr algn="just" eaLnBrk="1" hangingPunct="1">
              <a:buFont typeface="Arial" charset="0"/>
              <a:buChar char="•"/>
            </a:pPr>
            <a:r>
              <a:rPr lang="es-ES" sz="2000" dirty="0" smtClean="0"/>
              <a:t>Los pedidos de aclaración se realizan con poco tiempo para la reunión del </a:t>
            </a:r>
            <a:r>
              <a:rPr lang="es-ES" sz="2000" dirty="0" err="1" smtClean="0"/>
              <a:t>Board</a:t>
            </a:r>
            <a:r>
              <a:rPr lang="es-ES" sz="2000" dirty="0" smtClean="0"/>
              <a:t>, el equipo técnico debe estar preparado y disponible</a:t>
            </a:r>
          </a:p>
          <a:p>
            <a:pPr algn="just" eaLnBrk="1" hangingPunct="1">
              <a:buFont typeface="Arial" charset="0"/>
              <a:buChar char="•"/>
            </a:pPr>
            <a:endParaRPr lang="es-ES" sz="600" dirty="0" smtClean="0"/>
          </a:p>
          <a:p>
            <a:pPr algn="just" eaLnBrk="1" hangingPunct="1">
              <a:buFont typeface="Arial" charset="0"/>
              <a:buChar char="•"/>
            </a:pPr>
            <a:r>
              <a:rPr lang="es-ES" sz="2000" dirty="0" smtClean="0"/>
              <a:t>El proceso debe ser liderado por un equipo multidisciplinario (involucra información de procesos que abarcan diferentes gerencias </a:t>
            </a:r>
            <a:r>
              <a:rPr lang="es-ES" sz="2000" smtClean="0"/>
              <a:t>y </a:t>
            </a:r>
            <a:r>
              <a:rPr lang="es-ES" sz="2000" smtClean="0"/>
              <a:t>á</a:t>
            </a:r>
            <a:r>
              <a:rPr lang="es-ES" sz="2000" smtClean="0"/>
              <a:t>reas </a:t>
            </a:r>
            <a:r>
              <a:rPr lang="es-ES" sz="2000" dirty="0" smtClean="0"/>
              <a:t>de la institución)</a:t>
            </a:r>
          </a:p>
          <a:p>
            <a:pPr algn="just" eaLnBrk="1" hangingPunct="1">
              <a:buFont typeface="Arial" charset="0"/>
              <a:buChar char="•"/>
            </a:pPr>
            <a:endParaRPr lang="es-ES" sz="600" dirty="0" smtClean="0"/>
          </a:p>
          <a:p>
            <a:pPr algn="just" eaLnBrk="1" hangingPunct="1">
              <a:buFont typeface="Arial" charset="0"/>
              <a:buChar char="•"/>
            </a:pPr>
            <a:r>
              <a:rPr lang="es-ES" sz="2000" dirty="0" smtClean="0"/>
              <a:t>Tener presente tiempos de traducción ya que toda la documentación debe ser remitida en Inglés</a:t>
            </a:r>
          </a:p>
          <a:p>
            <a:pPr algn="just" eaLnBrk="1" hangingPunct="1">
              <a:buFont typeface="Arial" charset="0"/>
              <a:buChar char="•"/>
            </a:pPr>
            <a:endParaRPr lang="es-ES" sz="600" dirty="0" smtClean="0"/>
          </a:p>
          <a:p>
            <a:pPr algn="just" eaLnBrk="1" hangingPunct="1">
              <a:buFont typeface="Arial" charset="0"/>
              <a:buChar char="•"/>
            </a:pPr>
            <a:r>
              <a:rPr lang="es-ES" sz="2000" dirty="0" smtClean="0"/>
              <a:t>Mantener intercambio de información con el </a:t>
            </a:r>
            <a:r>
              <a:rPr lang="es-ES" sz="2000" dirty="0" err="1" smtClean="0"/>
              <a:t>staff</a:t>
            </a:r>
            <a:r>
              <a:rPr lang="es-ES" sz="2000" dirty="0" smtClean="0"/>
              <a:t> del AF para aclarar dudas</a:t>
            </a:r>
          </a:p>
          <a:p>
            <a:pPr algn="just" eaLnBrk="1" hangingPunct="1">
              <a:buFont typeface="Arial" charset="0"/>
              <a:buNone/>
            </a:pPr>
            <a:endParaRPr lang="es-ES" sz="2000" dirty="0" smtClean="0"/>
          </a:p>
        </p:txBody>
      </p:sp>
      <p:sp>
        <p:nvSpPr>
          <p:cNvPr id="16386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7884368" cy="1124744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600" dirty="0" smtClean="0"/>
              <a:t>Compartiendo algunas lecciones aprendidas: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23557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6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23559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555" name="2 Marcador de contenido"/>
          <p:cNvSpPr>
            <a:spLocks noGrp="1"/>
          </p:cNvSpPr>
          <p:nvPr>
            <p:ph idx="1"/>
          </p:nvPr>
        </p:nvSpPr>
        <p:spPr>
          <a:xfrm>
            <a:off x="214313" y="1692275"/>
            <a:ext cx="8748712" cy="47371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s-ES" sz="2000" dirty="0" smtClean="0"/>
              <a:t>Gestionando el primer proyecto presentado en el FA, referido a adaptación al cambio climático en el sector agropecuario.</a:t>
            </a:r>
          </a:p>
          <a:p>
            <a:pPr eaLnBrk="1" hangingPunct="1">
              <a:buFont typeface="Arial" charset="0"/>
              <a:buChar char="•"/>
            </a:pPr>
            <a:endParaRPr lang="es-ES" sz="1000" dirty="0" smtClean="0"/>
          </a:p>
          <a:p>
            <a:pPr eaLnBrk="1" hangingPunct="1">
              <a:buFont typeface="Arial" charset="0"/>
              <a:buChar char="•"/>
            </a:pPr>
            <a:r>
              <a:rPr lang="es-ES" sz="2000" dirty="0" smtClean="0"/>
              <a:t>Propuesta presentada en dos etapas </a:t>
            </a:r>
          </a:p>
          <a:p>
            <a:pPr lvl="1" eaLnBrk="1" hangingPunct="1">
              <a:buFont typeface="Verdana" pitchFamily="34" charset="0"/>
              <a:buChar char="-"/>
            </a:pPr>
            <a:r>
              <a:rPr lang="es-ES" sz="2000" dirty="0" smtClean="0"/>
              <a:t>Presentación de un Concept Note con la idea del proyecto y aprobación del mismo por parte del </a:t>
            </a:r>
            <a:r>
              <a:rPr lang="es-ES" sz="2000" dirty="0" err="1" smtClean="0"/>
              <a:t>Board</a:t>
            </a:r>
            <a:r>
              <a:rPr lang="es-ES" sz="2000" dirty="0" smtClean="0"/>
              <a:t> (marzo 2011)</a:t>
            </a:r>
          </a:p>
          <a:p>
            <a:pPr lvl="1" eaLnBrk="1" hangingPunct="1">
              <a:buFont typeface="Verdana" pitchFamily="34" charset="0"/>
              <a:buChar char="-"/>
            </a:pPr>
            <a:r>
              <a:rPr lang="es-ES" sz="2000" dirty="0" smtClean="0"/>
              <a:t>Presentación del proyecto completo (octubre 2011) al Fondo de Adaptación</a:t>
            </a:r>
          </a:p>
          <a:p>
            <a:pPr lvl="1" eaLnBrk="1" hangingPunct="1">
              <a:buFont typeface="Verdana" pitchFamily="34" charset="0"/>
              <a:buChar char="-"/>
            </a:pPr>
            <a:endParaRPr lang="es-ES" sz="1000" dirty="0" smtClean="0"/>
          </a:p>
          <a:p>
            <a:pPr eaLnBrk="1" hangingPunct="1">
              <a:buFont typeface="Arial" charset="0"/>
              <a:buChar char="•"/>
            </a:pPr>
            <a:r>
              <a:rPr lang="es-ES" sz="2000" dirty="0" smtClean="0"/>
              <a:t>Se gestionó un </a:t>
            </a:r>
            <a:r>
              <a:rPr lang="es-ES" sz="2000" dirty="0" err="1" smtClean="0"/>
              <a:t>Grant</a:t>
            </a:r>
            <a:r>
              <a:rPr lang="es-ES" sz="2000" dirty="0" smtClean="0"/>
              <a:t> del FA para la formulación del Proyecto</a:t>
            </a:r>
          </a:p>
          <a:p>
            <a:pPr eaLnBrk="1" hangingPunct="1">
              <a:buFont typeface="Arial" charset="0"/>
              <a:buChar char="•"/>
            </a:pPr>
            <a:endParaRPr lang="es-ES" sz="1000" dirty="0" smtClean="0"/>
          </a:p>
          <a:p>
            <a:pPr eaLnBrk="1" hangingPunct="1">
              <a:buFont typeface="Arial" charset="0"/>
              <a:buChar char="•"/>
            </a:pPr>
            <a:r>
              <a:rPr lang="es-ES" sz="2000" dirty="0" smtClean="0"/>
              <a:t>El proyecto será analizado por el </a:t>
            </a:r>
            <a:r>
              <a:rPr lang="es-ES" sz="2000" dirty="0" err="1" smtClean="0"/>
              <a:t>Board</a:t>
            </a:r>
            <a:r>
              <a:rPr lang="es-ES" sz="2000" dirty="0" smtClean="0"/>
              <a:t> en el mes de diciembre.</a:t>
            </a:r>
          </a:p>
          <a:p>
            <a:pPr eaLnBrk="1" hangingPunct="1">
              <a:buFont typeface="Arial" charset="0"/>
              <a:buChar char="•"/>
            </a:pPr>
            <a:endParaRPr lang="es-ES" sz="2000" dirty="0" smtClean="0"/>
          </a:p>
        </p:txBody>
      </p:sp>
      <p:sp>
        <p:nvSpPr>
          <p:cNvPr id="17410" name="1 Título"/>
          <p:cNvSpPr>
            <a:spLocks noGrp="1"/>
          </p:cNvSpPr>
          <p:nvPr>
            <p:ph type="title"/>
          </p:nvPr>
        </p:nvSpPr>
        <p:spPr>
          <a:xfrm>
            <a:off x="357188" y="285750"/>
            <a:ext cx="6543675" cy="785813"/>
          </a:xfrm>
        </p:spPr>
        <p:txBody>
          <a:bodyPr/>
          <a:lstStyle/>
          <a:p>
            <a:pPr eaLnBrk="1" hangingPunct="1">
              <a:defRPr/>
            </a:pPr>
            <a:r>
              <a:rPr lang="es-ES" smtClean="0"/>
              <a:t>Donde estamos hoy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6 Imagen" descr="ANNIrecortado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66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Rectángulo"/>
          <p:cNvSpPr/>
          <p:nvPr/>
        </p:nvSpPr>
        <p:spPr>
          <a:xfrm>
            <a:off x="0" y="0"/>
            <a:ext cx="9144000" cy="1500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pic>
        <p:nvPicPr>
          <p:cNvPr id="24580" name="8 Imagen" descr="Logo 1,5cm CMYK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8" y="1928813"/>
            <a:ext cx="118903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2 Marcador de contenido"/>
          <p:cNvSpPr txBox="1">
            <a:spLocks/>
          </p:cNvSpPr>
          <p:nvPr/>
        </p:nvSpPr>
        <p:spPr bwMode="auto">
          <a:xfrm>
            <a:off x="457200" y="3857625"/>
            <a:ext cx="78295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65760" indent="-256032" algn="ctr" fontAlgn="auto">
              <a:spcBef>
                <a:spcPct val="20000"/>
              </a:spcBef>
              <a:spcAft>
                <a:spcPts val="0"/>
              </a:spcAft>
              <a:buFont typeface="Wingdings 3"/>
              <a:buNone/>
              <a:defRPr/>
            </a:pPr>
            <a:r>
              <a:rPr lang="es-MX" sz="48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MUCHAS GRACIAS</a:t>
            </a:r>
            <a:endParaRPr lang="es-ES" sz="48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500688" y="5857875"/>
            <a:ext cx="2703512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2800" i="1" dirty="0">
                <a:solidFill>
                  <a:schemeClr val="tx2">
                    <a:lumMod val="75000"/>
                  </a:schemeClr>
                </a:solidFill>
              </a:rPr>
              <a:t>www.anii.org.uy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0245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6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0247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211" y="1628800"/>
            <a:ext cx="7993261" cy="4638675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 smtClean="0"/>
              <a:t>El cambio climático: un problema global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 smtClean="0"/>
              <a:t>Modalidades de acceso a los recursos del Fondo de Adaptación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 smtClean="0"/>
              <a:t>Porque acreditar una EIN? ventajas estratégicas para el país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 smtClean="0"/>
              <a:t>Atributos necesarios para una EIN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 smtClean="0"/>
              <a:t>Acreditación de la ANII como EIN en Uruguay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 smtClean="0"/>
              <a:t>El proceso de acreditación visto desde la ANII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 smtClean="0"/>
              <a:t>Documentación presentada para la acreditación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 smtClean="0"/>
              <a:t>Ejemplos de intercambios realizados con el FA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 smtClean="0"/>
              <a:t>Compartiendo algunas lecciones aprendidas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 smtClean="0"/>
              <a:t>Donde estamos hoy?</a:t>
            </a:r>
          </a:p>
        </p:txBody>
      </p:sp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428625" y="1428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s-ES" sz="3600" dirty="0" smtClean="0"/>
              <a:t>Esquema de la Presentación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1269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6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1271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67" name="2 Marcador de contenido"/>
          <p:cNvSpPr>
            <a:spLocks noGrp="1"/>
          </p:cNvSpPr>
          <p:nvPr>
            <p:ph idx="1"/>
          </p:nvPr>
        </p:nvSpPr>
        <p:spPr>
          <a:xfrm>
            <a:off x="428625" y="1928813"/>
            <a:ext cx="8464550" cy="4452937"/>
          </a:xfrm>
        </p:spPr>
        <p:txBody>
          <a:bodyPr/>
          <a:lstStyle/>
          <a:p>
            <a:pPr eaLnBrk="1" hangingPunct="1"/>
            <a:r>
              <a:rPr lang="es-ES" sz="2000" dirty="0" smtClean="0"/>
              <a:t>El </a:t>
            </a:r>
            <a:r>
              <a:rPr lang="es-ES" sz="2000" b="1" dirty="0" smtClean="0"/>
              <a:t>Programa de Medio Ambiente de Naciones Unidas </a:t>
            </a:r>
            <a:r>
              <a:rPr lang="es-ES" sz="2000" dirty="0" smtClean="0"/>
              <a:t>mostró que el número de personas afectadas en la región por las temperaturas extremas, los incendios forestales, sequías, tormentas e inundaciones creció de 5 millones en los años ’70, </a:t>
            </a:r>
            <a:r>
              <a:rPr lang="es-ES" sz="2000" b="1" dirty="0" smtClean="0"/>
              <a:t>a más de 40 millones desde el año 2000 al 2009</a:t>
            </a:r>
            <a:r>
              <a:rPr lang="es-ES" sz="2000" dirty="0" smtClean="0"/>
              <a:t/>
            </a:r>
            <a:br>
              <a:rPr lang="es-ES" sz="2000" dirty="0" smtClean="0"/>
            </a:br>
            <a:endParaRPr lang="es-ES" sz="2000" dirty="0" smtClean="0"/>
          </a:p>
          <a:p>
            <a:pPr eaLnBrk="1" hangingPunct="1"/>
            <a:r>
              <a:rPr lang="es-ES" sz="2000" dirty="0" smtClean="0"/>
              <a:t>Respuestas de la comunidad internacional ante el problema: </a:t>
            </a:r>
            <a:r>
              <a:rPr lang="es-AR" sz="2000" b="1" dirty="0" smtClean="0"/>
              <a:t>Protocolo de </a:t>
            </a:r>
            <a:r>
              <a:rPr lang="es-AR" sz="2000" b="1" dirty="0" err="1" smtClean="0"/>
              <a:t>Kyoto</a:t>
            </a:r>
            <a:r>
              <a:rPr lang="es-AR" sz="2000" b="1" dirty="0" smtClean="0"/>
              <a:t> </a:t>
            </a:r>
            <a:r>
              <a:rPr lang="es-AR" sz="2000" dirty="0" smtClean="0"/>
              <a:t>de la </a:t>
            </a:r>
            <a:r>
              <a:rPr lang="es-ES" sz="2000" dirty="0" smtClean="0"/>
              <a:t>Convención </a:t>
            </a:r>
            <a:r>
              <a:rPr lang="es-UY" sz="2000" dirty="0" smtClean="0"/>
              <a:t>Marco de las Naciones Unidas sobre el Cambio Climático (CMNUCC)</a:t>
            </a:r>
            <a:r>
              <a:rPr lang="es-AR" sz="2000" dirty="0" smtClean="0"/>
              <a:t/>
            </a:r>
            <a:br>
              <a:rPr lang="es-AR" sz="2000" dirty="0" smtClean="0"/>
            </a:br>
            <a:endParaRPr lang="es-ES" sz="2000" dirty="0" smtClean="0"/>
          </a:p>
          <a:p>
            <a:pPr eaLnBrk="1" hangingPunct="1"/>
            <a:r>
              <a:rPr lang="es-ES" sz="2000" dirty="0" smtClean="0"/>
              <a:t>Recursos financieros para atender el problema del CC; F</a:t>
            </a:r>
            <a:r>
              <a:rPr lang="es-AR" sz="2000" b="1" dirty="0" err="1" smtClean="0"/>
              <a:t>inanciamiento</a:t>
            </a:r>
            <a:r>
              <a:rPr lang="es-AR" sz="2000" b="1" dirty="0" smtClean="0"/>
              <a:t> disponible</a:t>
            </a:r>
            <a:r>
              <a:rPr lang="es-AR" sz="2000" dirty="0" smtClean="0"/>
              <a:t> Fondo de Adaptación (</a:t>
            </a:r>
            <a:r>
              <a:rPr lang="es-AR" sz="2000" b="1" i="1" dirty="0" smtClean="0"/>
              <a:t>US$172 M</a:t>
            </a:r>
            <a:r>
              <a:rPr lang="es-AR" sz="2000" i="1" dirty="0" smtClean="0"/>
              <a:t>  en junio de 2011, </a:t>
            </a:r>
            <a:r>
              <a:rPr lang="es-AR" sz="2000" b="1" i="1" dirty="0" smtClean="0"/>
              <a:t>US$370M para fines de 2012</a:t>
            </a:r>
            <a:r>
              <a:rPr lang="es-AR" sz="2000" dirty="0" smtClean="0"/>
              <a:t>)</a:t>
            </a:r>
            <a:endParaRPr lang="es-ES" sz="2000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14313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 smtClean="0"/>
              <a:t>El cambio climático: un problema global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2293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2295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50" y="1857375"/>
            <a:ext cx="8229600" cy="4525963"/>
          </a:xfrm>
        </p:spPr>
        <p:txBody>
          <a:bodyPr rtlCol="0">
            <a:normAutofit/>
          </a:bodyPr>
          <a:lstStyle/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s-AR" sz="2100" dirty="0" smtClean="0"/>
              <a:t>Las Partes que cumplan los requisitos pueden presentar sus proyectos </a:t>
            </a:r>
            <a:r>
              <a:rPr lang="es-AR" sz="2100" b="1" i="1" dirty="0" smtClean="0"/>
              <a:t>directamente</a:t>
            </a:r>
            <a:r>
              <a:rPr lang="es-AR" sz="2100" dirty="0" smtClean="0"/>
              <a:t>  al FA </a:t>
            </a:r>
            <a:r>
              <a:rPr lang="es-AR" sz="2100" b="1" i="1" dirty="0" smtClean="0"/>
              <a:t>a través de </a:t>
            </a:r>
            <a:r>
              <a:rPr lang="es-AR" sz="2100" dirty="0" smtClean="0"/>
              <a:t>una  entidad de implementación nacional </a:t>
            </a:r>
            <a:r>
              <a:rPr lang="es-AR" sz="2100" b="1" i="1" dirty="0" smtClean="0"/>
              <a:t>(EIN) acreditada. </a:t>
            </a:r>
            <a:br>
              <a:rPr lang="es-AR" sz="2100" b="1" i="1" dirty="0" smtClean="0"/>
            </a:br>
            <a:endParaRPr lang="es-AR" sz="2100" b="1" i="1" dirty="0" smtClean="0"/>
          </a:p>
          <a:p>
            <a:pPr marL="971550" lvl="1" indent="-514350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s-AR" sz="2100" dirty="0" smtClean="0"/>
              <a:t>Un grupo de Partes también puede nominar como entidades de implementación a </a:t>
            </a:r>
            <a:r>
              <a:rPr lang="es-AR" sz="2100" b="1" i="1" dirty="0" smtClean="0"/>
              <a:t>entidades regionales y subregionales</a:t>
            </a:r>
            <a:r>
              <a:rPr lang="es-AR" sz="2100" dirty="0" smtClean="0"/>
              <a:t>. </a:t>
            </a:r>
            <a:br>
              <a:rPr lang="es-AR" sz="2100" dirty="0" smtClean="0"/>
            </a:br>
            <a:endParaRPr lang="es-AR" sz="2100" dirty="0" smtClean="0"/>
          </a:p>
          <a:p>
            <a:pPr marL="971550" lvl="1" indent="-514350" algn="just" eaLnBrk="1" fontAlgn="auto" hangingPunct="1">
              <a:spcAft>
                <a:spcPts val="0"/>
              </a:spcAft>
              <a:buFont typeface="Arial" pitchFamily="34" charset="0"/>
              <a:buAutoNum type="arabicParenR"/>
              <a:defRPr/>
            </a:pPr>
            <a:r>
              <a:rPr lang="es-AR" sz="2100" dirty="0" smtClean="0"/>
              <a:t>Las Partes pueden presentar sus propuestas a través de una entidad de implementación multilateral (</a:t>
            </a:r>
            <a:r>
              <a:rPr lang="es-AR" sz="2100" b="1" i="1" dirty="0" smtClean="0"/>
              <a:t>EIM</a:t>
            </a:r>
            <a:r>
              <a:rPr lang="es-AR" sz="2100" dirty="0" smtClean="0"/>
              <a:t>) </a:t>
            </a:r>
            <a:r>
              <a:rPr lang="es-AR" sz="2100" b="1" i="1" dirty="0" smtClean="0"/>
              <a:t>acreditada</a:t>
            </a:r>
            <a:endParaRPr lang="es-ES" sz="2100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ES" sz="21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sz="2100" dirty="0" smtClean="0"/>
          </a:p>
        </p:txBody>
      </p:sp>
      <p:sp>
        <p:nvSpPr>
          <p:cNvPr id="5122" name="1 Título"/>
          <p:cNvSpPr>
            <a:spLocks noGrp="1"/>
          </p:cNvSpPr>
          <p:nvPr>
            <p:ph type="title"/>
          </p:nvPr>
        </p:nvSpPr>
        <p:spPr>
          <a:xfrm>
            <a:off x="0" y="285750"/>
            <a:ext cx="7956376" cy="91100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200" dirty="0" smtClean="0"/>
              <a:t>Modalidades de acceso a los recursos financieros del Fondo de Adaptación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3317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9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3319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15" name="2 Marcador de contenido"/>
          <p:cNvSpPr>
            <a:spLocks noGrp="1"/>
          </p:cNvSpPr>
          <p:nvPr>
            <p:ph idx="1"/>
          </p:nvPr>
        </p:nvSpPr>
        <p:spPr>
          <a:xfrm>
            <a:off x="250825" y="1773238"/>
            <a:ext cx="8893175" cy="4535487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s-ES" sz="1900" dirty="0" smtClean="0"/>
              <a:t>Aumento en las posibilidades de financiamiento de los países en desarrollo vulnerables 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dirty="0" smtClean="0"/>
              <a:t>Oportunidad de acceso directo a los recursos del Fondo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dirty="0" smtClean="0"/>
              <a:t>Desarrollo de capacidades de gestión para acceso a los recursos del Fondo de Adaptación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dirty="0" smtClean="0"/>
              <a:t>Enfoque del problema con perspectiva nacional</a:t>
            </a:r>
          </a:p>
          <a:p>
            <a:pPr lvl="1" eaLnBrk="1" hangingPunct="1">
              <a:buFont typeface="Arial" charset="0"/>
              <a:buChar char="–"/>
            </a:pPr>
            <a:r>
              <a:rPr lang="es-ES" sz="1900" dirty="0" smtClean="0"/>
              <a:t>Prioridades de adaptación determinadas internamente por los países en desarrollo</a:t>
            </a:r>
          </a:p>
          <a:p>
            <a:pPr lvl="1" eaLnBrk="1" hangingPunct="1">
              <a:buFont typeface="Arial" charset="0"/>
              <a:buChar char="–"/>
            </a:pPr>
            <a:r>
              <a:rPr lang="es-ES" sz="1900" dirty="0" smtClean="0"/>
              <a:t>Asegura la coherencia con las estrategias nacionales sobre desarrollo, reducción de la pobreza y cambio climático, </a:t>
            </a:r>
          </a:p>
          <a:p>
            <a:pPr lvl="1" eaLnBrk="1" hangingPunct="1">
              <a:buFont typeface="Arial" charset="0"/>
              <a:buChar char="–"/>
            </a:pPr>
            <a:r>
              <a:rPr lang="es-ES" sz="1900" dirty="0" smtClean="0"/>
              <a:t>Priorización considerando políticas existentes 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dirty="0" smtClean="0"/>
              <a:t>Mayor control sobre el proceso y los tiempos</a:t>
            </a:r>
          </a:p>
          <a:p>
            <a:pPr eaLnBrk="1" hangingPunct="1">
              <a:buFont typeface="Arial" charset="0"/>
              <a:buChar char="•"/>
            </a:pPr>
            <a:r>
              <a:rPr lang="es-ES" sz="1900" dirty="0" smtClean="0"/>
              <a:t>Menores costos administrativos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1" y="1"/>
            <a:ext cx="7776864" cy="15567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400" dirty="0" smtClean="0"/>
              <a:t>La decisión estratégica de acreditar una EIN: Ventajas para el país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4341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4343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s-AR" sz="2100" b="1" i="1" dirty="0" smtClean="0"/>
              <a:t>Cumplir las normas fiduciarias </a:t>
            </a:r>
            <a:r>
              <a:rPr lang="es-AR" sz="2100" dirty="0" smtClean="0"/>
              <a:t>establecidas por el FA:</a:t>
            </a:r>
            <a:endParaRPr lang="es-ES" sz="2100" dirty="0" smtClean="0"/>
          </a:p>
          <a:p>
            <a:pPr lvl="1" eaLnBrk="1" hangingPunct="1">
              <a:buFont typeface="Arial" charset="0"/>
              <a:buChar char="–"/>
            </a:pPr>
            <a:r>
              <a:rPr lang="es-AR" sz="2100" dirty="0" smtClean="0"/>
              <a:t>Capacidad de Gestión e integridad financiera</a:t>
            </a:r>
            <a:endParaRPr lang="es-ES" sz="2100" dirty="0" smtClean="0"/>
          </a:p>
          <a:p>
            <a:pPr lvl="1" eaLnBrk="1" hangingPunct="1">
              <a:buFont typeface="Arial" charset="0"/>
              <a:buChar char="–"/>
            </a:pPr>
            <a:r>
              <a:rPr lang="es-AR" sz="2100" dirty="0" smtClean="0"/>
              <a:t>Capacidad institucional</a:t>
            </a:r>
            <a:endParaRPr lang="es-ES" sz="2100" dirty="0" smtClean="0"/>
          </a:p>
          <a:p>
            <a:pPr lvl="1" eaLnBrk="1" hangingPunct="1">
              <a:buFont typeface="Arial" charset="0"/>
              <a:buChar char="–"/>
            </a:pPr>
            <a:r>
              <a:rPr lang="es-AR" sz="2100" dirty="0" smtClean="0"/>
              <a:t>Transparencia</a:t>
            </a:r>
            <a:br>
              <a:rPr lang="es-AR" sz="2100" dirty="0" smtClean="0"/>
            </a:br>
            <a:endParaRPr lang="es-ES" sz="2100" dirty="0" smtClean="0"/>
          </a:p>
          <a:p>
            <a:pPr eaLnBrk="1" hangingPunct="1">
              <a:buFont typeface="Arial" charset="0"/>
              <a:buChar char="•"/>
            </a:pPr>
            <a:r>
              <a:rPr lang="es-AR" sz="2100" b="1" i="1" dirty="0" smtClean="0"/>
              <a:t>Capacidad de asumir plena responsabilidad </a:t>
            </a:r>
            <a:r>
              <a:rPr lang="es-AR" sz="2100" dirty="0" smtClean="0"/>
              <a:t>por la</a:t>
            </a:r>
            <a:r>
              <a:rPr lang="es-AR" sz="2100" b="1" i="1" dirty="0" smtClean="0"/>
              <a:t> administración general </a:t>
            </a:r>
            <a:r>
              <a:rPr lang="es-AR" sz="2100" dirty="0" smtClean="0"/>
              <a:t> de los proyectos y programas </a:t>
            </a:r>
            <a:br>
              <a:rPr lang="es-AR" sz="2100" dirty="0" smtClean="0"/>
            </a:br>
            <a:endParaRPr lang="es-ES" sz="2100" dirty="0" smtClean="0"/>
          </a:p>
          <a:p>
            <a:pPr eaLnBrk="1" hangingPunct="1">
              <a:buFont typeface="Arial" charset="0"/>
              <a:buChar char="•"/>
            </a:pPr>
            <a:r>
              <a:rPr lang="es-ES" sz="2100" dirty="0" smtClean="0"/>
              <a:t>Capacidad de a</a:t>
            </a:r>
            <a:r>
              <a:rPr lang="es-AR" sz="2100" dirty="0" smtClean="0"/>
              <a:t>sumir </a:t>
            </a:r>
            <a:r>
              <a:rPr lang="es-AR" sz="2100" b="1" i="1" dirty="0" smtClean="0"/>
              <a:t>responsabilidades financieras, así como de seguimiento y rendición de cuentas</a:t>
            </a:r>
            <a:r>
              <a:rPr lang="es-AR" sz="2100" dirty="0" smtClean="0"/>
              <a:t>.</a:t>
            </a:r>
            <a:endParaRPr lang="es-ES" sz="2100" dirty="0" smtClean="0"/>
          </a:p>
          <a:p>
            <a:pPr eaLnBrk="1" hangingPunct="1">
              <a:buFont typeface="Arial" charset="0"/>
              <a:buChar char="•"/>
            </a:pPr>
            <a:endParaRPr lang="es-ES" dirty="0" smtClean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600" dirty="0" smtClean="0"/>
              <a:t>Atributos necesarios para constituirse en EIN (I)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5365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5367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363" name="2 Marcador de contenido"/>
          <p:cNvSpPr>
            <a:spLocks noGrp="1"/>
          </p:cNvSpPr>
          <p:nvPr>
            <p:ph idx="1"/>
          </p:nvPr>
        </p:nvSpPr>
        <p:spPr>
          <a:xfrm>
            <a:off x="0" y="1714500"/>
            <a:ext cx="9144000" cy="5143500"/>
          </a:xfrm>
        </p:spPr>
        <p:txBody>
          <a:bodyPr/>
          <a:lstStyle/>
          <a:p>
            <a:pPr algn="just" eaLnBrk="1" hangingPunct="1">
              <a:buFont typeface="Arial" charset="0"/>
              <a:buNone/>
              <a:defRPr/>
            </a:pPr>
            <a:r>
              <a:rPr lang="es-ES" sz="2100" dirty="0" smtClean="0"/>
              <a:t>	Los proyectos de Adaptación al Cambio Climático comprenden el involucramiento de diversos sectores e instituciones abordando aspectos ambientales, sociales y económicos</a:t>
            </a:r>
          </a:p>
          <a:p>
            <a:pPr algn="just" eaLnBrk="1" hangingPunct="1">
              <a:buFont typeface="Arial" charset="0"/>
              <a:buNone/>
              <a:defRPr/>
            </a:pPr>
            <a:endParaRPr lang="es-ES" sz="1000" dirty="0" smtClean="0"/>
          </a:p>
          <a:p>
            <a:pPr marL="809625" indent="-450850" algn="just" eaLnBrk="1" hangingPunct="1">
              <a:buFont typeface="Arial" charset="0"/>
              <a:buNone/>
              <a:tabLst>
                <a:tab pos="717550" algn="l"/>
              </a:tabLst>
              <a:defRPr/>
            </a:pPr>
            <a:r>
              <a:rPr lang="es-ES" sz="2100" dirty="0" smtClean="0"/>
              <a:t>Por lo que es deseable que la institución cuente con:</a:t>
            </a:r>
          </a:p>
          <a:p>
            <a:pPr eaLnBrk="1" hangingPunct="1">
              <a:buFont typeface="Arial" charset="0"/>
              <a:buNone/>
              <a:defRPr/>
            </a:pPr>
            <a:endParaRPr lang="es-ES" sz="1000" dirty="0" smtClean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es-ES" sz="2100" dirty="0" smtClean="0"/>
              <a:t>Fuerte capacidad de articulación y experiencia relevante 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es-ES" sz="1000" dirty="0" smtClean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es-ES" sz="2100" dirty="0" smtClean="0"/>
              <a:t>Especialización en gestión de programas y proyectos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es-ES" sz="1000" dirty="0" smtClean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es-ES" sz="2100" dirty="0" smtClean="0"/>
              <a:t>El aval de la autoridad nacional en políticas ambientales 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es-ES" sz="1000" dirty="0" smtClean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es-ES" sz="2100" dirty="0" smtClean="0"/>
              <a:t>Un fluido relacionamiento con las autoridades nacionales y actores relevantes</a:t>
            </a:r>
          </a:p>
          <a:p>
            <a:pPr lvl="1" eaLnBrk="1" hangingPunct="1">
              <a:buFont typeface="Arial" charset="0"/>
              <a:buChar char="–"/>
              <a:defRPr/>
            </a:pPr>
            <a:endParaRPr lang="es-ES" sz="2100" dirty="0" smtClean="0"/>
          </a:p>
          <a:p>
            <a:pPr lvl="1" eaLnBrk="1" hangingPunct="1">
              <a:buFont typeface="Arial" charset="0"/>
              <a:buNone/>
              <a:defRPr/>
            </a:pPr>
            <a:endParaRPr lang="es-E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s-ES" dirty="0" smtClean="0"/>
          </a:p>
        </p:txBody>
      </p:sp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395536" y="332656"/>
            <a:ext cx="7600329" cy="112588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s-ES" sz="3800" dirty="0" smtClean="0"/>
              <a:t>Atributos necesarios para constituirse en EIN (II)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6389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6391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6387" name="2 Marcador de contenido"/>
          <p:cNvSpPr>
            <a:spLocks noGrp="1"/>
          </p:cNvSpPr>
          <p:nvPr>
            <p:ph idx="1"/>
          </p:nvPr>
        </p:nvSpPr>
        <p:spPr>
          <a:xfrm>
            <a:off x="0" y="1714500"/>
            <a:ext cx="8893175" cy="4883150"/>
          </a:xfrm>
        </p:spPr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es-ES" sz="1800" dirty="0" smtClean="0"/>
              <a:t>La ANII </a:t>
            </a:r>
            <a:r>
              <a:rPr lang="es-UY" sz="1800" dirty="0" smtClean="0"/>
              <a:t>es un actor clave en la implementación</a:t>
            </a:r>
            <a:r>
              <a:rPr lang="es-ES" sz="1800" dirty="0" smtClean="0"/>
              <a:t> del Plan Estratégico Nacional en Ciencia Tecnología e Innovación. </a:t>
            </a:r>
            <a:r>
              <a:rPr lang="es-ES" sz="1800" b="1" u="sng" dirty="0" smtClean="0"/>
              <a:t>Los temas ambientales son una de las prioridades de este plan.</a:t>
            </a:r>
          </a:p>
          <a:p>
            <a:pPr algn="just" eaLnBrk="1" hangingPunct="1">
              <a:buFont typeface="Arial" charset="0"/>
              <a:buChar char="•"/>
            </a:pPr>
            <a:endParaRPr lang="es-ES" sz="400" b="1" u="sng" dirty="0" smtClean="0"/>
          </a:p>
          <a:p>
            <a:pPr algn="just" eaLnBrk="1" hangingPunct="1">
              <a:buFont typeface="Arial" charset="0"/>
              <a:buChar char="•"/>
            </a:pPr>
            <a:r>
              <a:rPr lang="es-ES" sz="1800" dirty="0" smtClean="0"/>
              <a:t>La ANII se especializa en ejecutar Programas y Proyectos financiados por fuentes nacionales e internacionales (BID, BM, Comisión Europea). </a:t>
            </a:r>
          </a:p>
          <a:p>
            <a:pPr algn="just" eaLnBrk="1" hangingPunct="1">
              <a:buFont typeface="Arial" charset="0"/>
              <a:buChar char="•"/>
            </a:pPr>
            <a:endParaRPr lang="es-ES" sz="400" dirty="0" smtClean="0"/>
          </a:p>
          <a:p>
            <a:pPr eaLnBrk="1" hangingPunct="1">
              <a:buFont typeface="Arial" charset="0"/>
              <a:buChar char="•"/>
            </a:pPr>
            <a:r>
              <a:rPr lang="es-ES" sz="1800" dirty="0" smtClean="0"/>
              <a:t>Todos sus procesos están documentados y certificados (ISO 9001).</a:t>
            </a:r>
          </a:p>
          <a:p>
            <a:pPr eaLnBrk="1" hangingPunct="1">
              <a:buFont typeface="Arial" charset="0"/>
              <a:buChar char="•"/>
            </a:pPr>
            <a:endParaRPr lang="es-ES" sz="400" dirty="0" smtClean="0"/>
          </a:p>
          <a:p>
            <a:pPr eaLnBrk="1" hangingPunct="1">
              <a:buFont typeface="Arial" charset="0"/>
              <a:buChar char="•"/>
            </a:pPr>
            <a:r>
              <a:rPr lang="es-ES" sz="1800" dirty="0" smtClean="0"/>
              <a:t>Sistema de evaluación y seguimiento de proyectos.</a:t>
            </a:r>
          </a:p>
          <a:p>
            <a:pPr eaLnBrk="1" hangingPunct="1">
              <a:buFont typeface="Arial" charset="0"/>
              <a:buChar char="•"/>
            </a:pPr>
            <a:endParaRPr lang="es-ES" sz="400" dirty="0" smtClean="0"/>
          </a:p>
          <a:p>
            <a:pPr eaLnBrk="1" hangingPunct="1">
              <a:buFont typeface="Arial" charset="0"/>
              <a:buChar char="•"/>
            </a:pPr>
            <a:r>
              <a:rPr lang="es-ES" sz="1800" dirty="0" smtClean="0"/>
              <a:t>Sistemas de auditorías externas implantados de acuerdo a exigencias de organismos internacionales.</a:t>
            </a:r>
          </a:p>
          <a:p>
            <a:pPr eaLnBrk="1" hangingPunct="1">
              <a:buFont typeface="Arial" charset="0"/>
              <a:buChar char="•"/>
            </a:pPr>
            <a:endParaRPr lang="es-ES" sz="400" dirty="0" smtClean="0"/>
          </a:p>
          <a:p>
            <a:pPr algn="just" eaLnBrk="1" hangingPunct="1">
              <a:buFont typeface="Arial" charset="0"/>
              <a:buChar char="•"/>
            </a:pPr>
            <a:r>
              <a:rPr lang="es-ES" sz="1800" dirty="0" smtClean="0"/>
              <a:t>Capacidad de gestión demostrada (presupuesto anual U$S 30 millones)</a:t>
            </a:r>
          </a:p>
          <a:p>
            <a:pPr algn="just" eaLnBrk="1" hangingPunct="1">
              <a:buFont typeface="Arial" charset="0"/>
              <a:buChar char="•"/>
            </a:pPr>
            <a:endParaRPr lang="es-ES" sz="400" dirty="0" smtClean="0"/>
          </a:p>
          <a:p>
            <a:pPr algn="just" eaLnBrk="1" hangingPunct="1">
              <a:buFont typeface="Arial" charset="0"/>
              <a:buChar char="•"/>
            </a:pPr>
            <a:r>
              <a:rPr lang="es-ES" sz="1800" dirty="0" smtClean="0"/>
              <a:t>Agilidad: la ANII es un organismo público no estatal que opera en el derecho privado al igual que las empresas.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214313"/>
            <a:ext cx="9144000" cy="1571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sz="3300" dirty="0" smtClean="0"/>
              <a:t>Acreditación de la ANII como EIN</a:t>
            </a:r>
            <a:br>
              <a:rPr lang="es-ES" sz="3300" dirty="0" smtClean="0"/>
            </a:br>
            <a:r>
              <a:rPr lang="es-ES" sz="3300" dirty="0" smtClean="0"/>
              <a:t>(Porque la ANII ?)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7 Grupo"/>
          <p:cNvGrpSpPr>
            <a:grpSpLocks/>
          </p:cNvGrpSpPr>
          <p:nvPr/>
        </p:nvGrpSpPr>
        <p:grpSpPr bwMode="auto">
          <a:xfrm>
            <a:off x="0" y="0"/>
            <a:ext cx="9144000" cy="1663700"/>
            <a:chOff x="0" y="0"/>
            <a:chExt cx="9906000" cy="1663700"/>
          </a:xfrm>
        </p:grpSpPr>
        <p:pic>
          <p:nvPicPr>
            <p:cNvPr id="17413" name="6 Imagen" descr="ANNIrecortado1.jpg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9906000" cy="166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5 Rectángulo"/>
            <p:cNvSpPr/>
            <p:nvPr/>
          </p:nvSpPr>
          <p:spPr>
            <a:xfrm>
              <a:off x="0" y="0"/>
              <a:ext cx="9906000" cy="15001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/>
            </a:p>
          </p:txBody>
        </p:sp>
        <p:pic>
          <p:nvPicPr>
            <p:cNvPr id="17415" name="8 Imagen" descr="Logo 1,5cm CMYK.jpg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0361" y="142875"/>
              <a:ext cx="904610" cy="1214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411" name="2 Marcador de contenido"/>
          <p:cNvSpPr>
            <a:spLocks noGrp="1"/>
          </p:cNvSpPr>
          <p:nvPr>
            <p:ph idx="1"/>
          </p:nvPr>
        </p:nvSpPr>
        <p:spPr>
          <a:xfrm>
            <a:off x="500063" y="1857375"/>
            <a:ext cx="8229600" cy="4525963"/>
          </a:xfrm>
        </p:spPr>
        <p:txBody>
          <a:bodyPr/>
          <a:lstStyle/>
          <a:p>
            <a:pPr eaLnBrk="1" hangingPunct="1"/>
            <a:r>
              <a:rPr lang="es-ES" sz="2000" dirty="0" smtClean="0"/>
              <a:t>Una vez tomada la decisión de acreditar el proceso es:</a:t>
            </a:r>
          </a:p>
          <a:p>
            <a:pPr eaLnBrk="1" hangingPunct="1">
              <a:buFont typeface="Arial" charset="0"/>
              <a:buNone/>
            </a:pPr>
            <a:endParaRPr lang="es-ES" sz="2000" dirty="0" smtClean="0"/>
          </a:p>
          <a:p>
            <a:pPr lvl="1" eaLnBrk="1" hangingPunct="1">
              <a:buFont typeface="Arial" charset="0"/>
              <a:buChar char="•"/>
            </a:pPr>
            <a:r>
              <a:rPr lang="es-ES" sz="2000" dirty="0" smtClean="0"/>
              <a:t>Ágil: insume dos o tres meses dependiendo de las fechas en que se reúne el </a:t>
            </a:r>
            <a:r>
              <a:rPr lang="es-ES" sz="2000" dirty="0" err="1" smtClean="0"/>
              <a:t>Board</a:t>
            </a:r>
            <a:r>
              <a:rPr lang="es-ES" sz="2000" dirty="0" smtClean="0"/>
              <a:t>.</a:t>
            </a:r>
          </a:p>
          <a:p>
            <a:pPr lvl="1" eaLnBrk="1" hangingPunct="1">
              <a:buFont typeface="Arial" charset="0"/>
              <a:buChar char="•"/>
            </a:pPr>
            <a:endParaRPr lang="es-ES" sz="2000" dirty="0" smtClean="0"/>
          </a:p>
          <a:p>
            <a:pPr lvl="1" eaLnBrk="1" hangingPunct="1">
              <a:buFont typeface="Arial" charset="0"/>
              <a:buChar char="•"/>
            </a:pPr>
            <a:r>
              <a:rPr lang="es-ES" sz="2000" dirty="0" smtClean="0"/>
              <a:t>Claro: Se dispone de adecuada documentación y orientación sobre el proceso</a:t>
            </a:r>
          </a:p>
          <a:p>
            <a:pPr lvl="1" eaLnBrk="1" hangingPunct="1">
              <a:buFont typeface="Arial" charset="0"/>
              <a:buChar char="•"/>
            </a:pPr>
            <a:endParaRPr lang="es-ES" sz="2000" dirty="0" smtClean="0"/>
          </a:p>
          <a:p>
            <a:pPr lvl="1" eaLnBrk="1" hangingPunct="1">
              <a:buFont typeface="Arial" charset="0"/>
              <a:buChar char="•"/>
            </a:pPr>
            <a:r>
              <a:rPr lang="es-ES" sz="2000" dirty="0" smtClean="0"/>
              <a:t>Demandante de tiempos de gestión.</a:t>
            </a:r>
          </a:p>
          <a:p>
            <a:pPr lvl="1" eaLnBrk="1" hangingPunct="1">
              <a:buFont typeface="Verdana" pitchFamily="34" charset="0"/>
              <a:buNone/>
            </a:pPr>
            <a:endParaRPr lang="es-ES" sz="2000" dirty="0" smtClean="0"/>
          </a:p>
          <a:p>
            <a:pPr lvl="1" eaLnBrk="1" hangingPunct="1">
              <a:buFont typeface="Arial" charset="0"/>
              <a:buChar char="•"/>
            </a:pPr>
            <a:r>
              <a:rPr lang="es-ES" sz="2000" dirty="0" smtClean="0"/>
              <a:t>Acompañado desde el fondo cuando se requieren consultas particulares (excelente disposición del </a:t>
            </a:r>
            <a:r>
              <a:rPr lang="es-ES" sz="2000" dirty="0" err="1" smtClean="0"/>
              <a:t>staff</a:t>
            </a:r>
            <a:r>
              <a:rPr lang="es-ES" sz="2000" dirty="0" smtClean="0"/>
              <a:t> del Fondo para brindar </a:t>
            </a:r>
            <a:r>
              <a:rPr lang="es-ES" sz="2000" dirty="0" err="1" smtClean="0"/>
              <a:t>feedback</a:t>
            </a:r>
            <a:r>
              <a:rPr lang="es-ES" sz="2000" dirty="0" smtClean="0"/>
              <a:t>).</a:t>
            </a:r>
          </a:p>
        </p:txBody>
      </p:sp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288032" y="188640"/>
            <a:ext cx="7236296" cy="1196752"/>
          </a:xfrm>
        </p:spPr>
        <p:txBody>
          <a:bodyPr/>
          <a:lstStyle/>
          <a:p>
            <a:pPr eaLnBrk="1" hangingPunct="1">
              <a:defRPr/>
            </a:pPr>
            <a:r>
              <a:rPr lang="es-ES" sz="3600" dirty="0" smtClean="0"/>
              <a:t>El proceso de acreditación visto desde la ANII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II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ANII</Template>
  <TotalTime>397</TotalTime>
  <Words>988</Words>
  <Application>Microsoft Office PowerPoint</Application>
  <PresentationFormat>Presentación en pantalla (4:3)</PresentationFormat>
  <Paragraphs>141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ANII</vt:lpstr>
      <vt:lpstr>Acreditación de una Entidad Implementadora Nacional  El Caso de ANII</vt:lpstr>
      <vt:lpstr>Esquema de la Presentación</vt:lpstr>
      <vt:lpstr>El cambio climático: un problema global</vt:lpstr>
      <vt:lpstr>Modalidades de acceso a los recursos financieros del Fondo de Adaptación</vt:lpstr>
      <vt:lpstr>La decisión estratégica de acreditar una EIN: Ventajas para el país</vt:lpstr>
      <vt:lpstr>Atributos necesarios para constituirse en EIN (I)</vt:lpstr>
      <vt:lpstr>Atributos necesarios para constituirse en EIN (II)</vt:lpstr>
      <vt:lpstr>Acreditación de la ANII como EIN (Porque la ANII ?) </vt:lpstr>
      <vt:lpstr>El proceso de acreditación visto desde la ANII </vt:lpstr>
      <vt:lpstr>Documentación presentada para la acreditación (I)</vt:lpstr>
      <vt:lpstr>Documentación presentada (II)</vt:lpstr>
      <vt:lpstr>Ejemplos de Intercambios realizados con el FA para clarificar algunos aspectos (I) </vt:lpstr>
      <vt:lpstr>Ejemplos de Intercambios realizados para clarificar algunos aspectos (II)</vt:lpstr>
      <vt:lpstr>Compartiendo algunas lecciones aprendidas:</vt:lpstr>
      <vt:lpstr>Donde estamos hoy</vt:lpstr>
      <vt:lpstr>Diapositiva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Acreditación de la ANII como Entidad de Implementacion Nacional para el Fondo de Adaptación</dc:title>
  <dc:creator>famestoy</dc:creator>
  <cp:lastModifiedBy>anii</cp:lastModifiedBy>
  <cp:revision>54</cp:revision>
  <dcterms:created xsi:type="dcterms:W3CDTF">2011-11-06T22:22:16Z</dcterms:created>
  <dcterms:modified xsi:type="dcterms:W3CDTF">2011-11-09T23:32:12Z</dcterms:modified>
</cp:coreProperties>
</file>