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27" r:id="rId2"/>
    <p:sldId id="326" r:id="rId3"/>
    <p:sldId id="340" r:id="rId4"/>
    <p:sldId id="328" r:id="rId5"/>
    <p:sldId id="329" r:id="rId6"/>
    <p:sldId id="332" r:id="rId7"/>
    <p:sldId id="335" r:id="rId8"/>
    <p:sldId id="330" r:id="rId9"/>
    <p:sldId id="337" r:id="rId10"/>
    <p:sldId id="299" r:id="rId11"/>
    <p:sldId id="308" r:id="rId12"/>
    <p:sldId id="310" r:id="rId13"/>
    <p:sldId id="304" r:id="rId14"/>
    <p:sldId id="324" r:id="rId15"/>
    <p:sldId id="320" r:id="rId16"/>
    <p:sldId id="322" r:id="rId17"/>
    <p:sldId id="341" r:id="rId18"/>
    <p:sldId id="33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628" userDrawn="1">
          <p15:clr>
            <a:srgbClr val="A4A3A4"/>
          </p15:clr>
        </p15:guide>
        <p15:guide id="2" pos="2151" userDrawn="1">
          <p15:clr>
            <a:srgbClr val="A4A3A4"/>
          </p15:clr>
        </p15:guide>
        <p15:guide id="3" orient="horz" pos="2880" userDrawn="1">
          <p15:clr>
            <a:srgbClr val="A4A3A4"/>
          </p15:clr>
        </p15:guide>
        <p15:guide id="4"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bra Sequeir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AC39"/>
    <a:srgbClr val="339966"/>
    <a:srgbClr val="008080"/>
    <a:srgbClr val="339933"/>
    <a:srgbClr val="006600"/>
    <a:srgbClr val="008000"/>
    <a:srgbClr val="33942C"/>
    <a:srgbClr val="859030"/>
    <a:srgbClr val="006B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5565" autoAdjust="0"/>
  </p:normalViewPr>
  <p:slideViewPr>
    <p:cSldViewPr>
      <p:cViewPr varScale="1">
        <p:scale>
          <a:sx n="53" d="100"/>
          <a:sy n="53" d="100"/>
        </p:scale>
        <p:origin x="3294" y="78"/>
      </p:cViewPr>
      <p:guideLst>
        <p:guide orient="horz" pos="2160"/>
        <p:guide pos="2880"/>
      </p:guideLst>
    </p:cSldViewPr>
  </p:slideViewPr>
  <p:notesTextViewPr>
    <p:cViewPr>
      <p:scale>
        <a:sx n="1" d="1"/>
        <a:sy n="1" d="1"/>
      </p:scale>
      <p:origin x="0" y="0"/>
    </p:cViewPr>
  </p:notesTextViewPr>
  <p:notesViewPr>
    <p:cSldViewPr>
      <p:cViewPr varScale="1">
        <p:scale>
          <a:sx n="81" d="100"/>
          <a:sy n="81" d="100"/>
        </p:scale>
        <p:origin x="-1956" y="-78"/>
      </p:cViewPr>
      <p:guideLst>
        <p:guide orient="horz" pos="2628"/>
        <p:guide pos="2151"/>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28841E-387C-4284-A9CB-CC63F862EE68}"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n-US"/>
        </a:p>
      </dgm:t>
    </dgm:pt>
    <dgm:pt modelId="{6BD029C8-588F-4D50-B389-2BA95FE56F4C}">
      <dgm:prSet custT="1"/>
      <dgm:spPr>
        <a:xfrm>
          <a:off x="457206" y="3604346"/>
          <a:ext cx="5123051" cy="451881"/>
        </a:xfrm>
        <a:prstGeom prst="rect">
          <a:avLst/>
        </a:prstGeom>
        <a:noFill/>
        <a:ln>
          <a:noFill/>
        </a:ln>
        <a:effectLst/>
      </dgm:spPr>
      <dgm:t>
        <a:bodyPr/>
        <a:lstStyle/>
        <a:p>
          <a:pPr rtl="0"/>
          <a:r>
            <a:rPr lang="en-US" sz="1600" b="1" dirty="0" smtClean="0">
              <a:solidFill>
                <a:sysClr val="windowText" lastClr="000000"/>
              </a:solidFill>
              <a:effectLst/>
              <a:latin typeface="Calibri"/>
              <a:ea typeface="+mn-ea"/>
              <a:cs typeface="+mn-cs"/>
            </a:rPr>
            <a:t>What does good stakeholder engagement mean to you?</a:t>
          </a:r>
          <a:endParaRPr lang="en-US" sz="1600" b="1" dirty="0">
            <a:solidFill>
              <a:sysClr val="windowText" lastClr="000000"/>
            </a:solidFill>
            <a:effectLst/>
            <a:latin typeface="Calibri"/>
            <a:ea typeface="+mn-ea"/>
            <a:cs typeface="+mn-cs"/>
          </a:endParaRPr>
        </a:p>
      </dgm:t>
    </dgm:pt>
    <dgm:pt modelId="{11494E4C-A841-4B56-AB7B-A955890E04E4}" type="parTrans" cxnId="{E96ADC71-178B-4725-B79B-F9CB644883BB}">
      <dgm:prSet/>
      <dgm:spPr/>
      <dgm:t>
        <a:bodyPr/>
        <a:lstStyle/>
        <a:p>
          <a:endParaRPr lang="en-US"/>
        </a:p>
      </dgm:t>
    </dgm:pt>
    <dgm:pt modelId="{66F27B53-575A-4CA6-BE5C-BDDC7773A60A}" type="sibTrans" cxnId="{E96ADC71-178B-4725-B79B-F9CB644883BB}">
      <dgm:prSet/>
      <dgm:spPr/>
      <dgm:t>
        <a:bodyPr/>
        <a:lstStyle/>
        <a:p>
          <a:endParaRPr lang="en-US"/>
        </a:p>
      </dgm:t>
    </dgm:pt>
    <dgm:pt modelId="{399E4143-9B63-4EAA-821C-9A8C215B9B06}" type="pres">
      <dgm:prSet presAssocID="{5428841E-387C-4284-A9CB-CC63F862EE68}" presName="Name0" presStyleCnt="0">
        <dgm:presLayoutVars>
          <dgm:chMax/>
          <dgm:chPref/>
          <dgm:dir/>
          <dgm:animLvl val="lvl"/>
        </dgm:presLayoutVars>
      </dgm:prSet>
      <dgm:spPr/>
      <dgm:t>
        <a:bodyPr/>
        <a:lstStyle/>
        <a:p>
          <a:endParaRPr lang="en-US"/>
        </a:p>
      </dgm:t>
    </dgm:pt>
    <dgm:pt modelId="{3CF0DC94-2A9A-4F3C-AAAC-F60E09D9528B}" type="pres">
      <dgm:prSet presAssocID="{6BD029C8-588F-4D50-B389-2BA95FE56F4C}" presName="composite" presStyleCnt="0"/>
      <dgm:spPr/>
    </dgm:pt>
    <dgm:pt modelId="{873939E1-1406-497E-9213-C3660DA473E4}" type="pres">
      <dgm:prSet presAssocID="{6BD029C8-588F-4D50-B389-2BA95FE56F4C}" presName="ParentAccentShape" presStyleLbl="trBgShp" presStyleIdx="0" presStyleCnt="1" custLinFactNeighborX="31600" custLinFactNeighborY="858"/>
      <dgm:spPr>
        <a:xfrm>
          <a:off x="342167" y="458228"/>
          <a:ext cx="5349674" cy="3806888"/>
        </a:xfrm>
        <a:prstGeom prst="frame">
          <a:avLst>
            <a:gd name="adj1" fmla="val 5450"/>
          </a:avLst>
        </a:prstGeom>
        <a:solidFill>
          <a:srgbClr val="4F81BD">
            <a:tint val="50000"/>
            <a:alpha val="40000"/>
            <a:hueOff val="0"/>
            <a:satOff val="0"/>
            <a:lumOff val="0"/>
            <a:alphaOff val="0"/>
          </a:srgbClr>
        </a:solidFill>
        <a:ln>
          <a:noFill/>
        </a:ln>
        <a:effectLst/>
      </dgm:spPr>
    </dgm:pt>
    <dgm:pt modelId="{B5E77488-660E-42AF-9078-FED6F6493E6F}" type="pres">
      <dgm:prSet presAssocID="{6BD029C8-588F-4D50-B389-2BA95FE56F4C}" presName="ParentText" presStyleLbl="revTx" presStyleIdx="0" presStyleCnt="2" custScaleX="205554" custScaleY="282473" custLinFactY="101528" custLinFactNeighborX="12368" custLinFactNeighborY="200000">
        <dgm:presLayoutVars>
          <dgm:chMax val="1"/>
          <dgm:chPref val="1"/>
          <dgm:bulletEnabled val="1"/>
        </dgm:presLayoutVars>
      </dgm:prSet>
      <dgm:spPr/>
      <dgm:t>
        <a:bodyPr/>
        <a:lstStyle/>
        <a:p>
          <a:endParaRPr lang="en-US"/>
        </a:p>
      </dgm:t>
    </dgm:pt>
    <dgm:pt modelId="{B3EF8786-4683-43F0-A9ED-31FB7C6215CD}" type="pres">
      <dgm:prSet presAssocID="{6BD029C8-588F-4D50-B389-2BA95FE56F4C}" presName="ChildText" presStyleLbl="revTx" presStyleIdx="1" presStyleCnt="2">
        <dgm:presLayoutVars>
          <dgm:chMax val="0"/>
          <dgm:chPref val="0"/>
        </dgm:presLayoutVars>
      </dgm:prSet>
      <dgm:spPr>
        <a:xfrm>
          <a:off x="5909630" y="458228"/>
          <a:ext cx="2445812" cy="3806888"/>
        </a:xfrm>
        <a:prstGeom prst="rect">
          <a:avLst/>
        </a:prstGeom>
        <a:noFill/>
        <a:ln>
          <a:noFill/>
        </a:ln>
        <a:effectLst/>
      </dgm:spPr>
    </dgm:pt>
    <dgm:pt modelId="{212936AC-13B2-4706-B093-B2343F0282B2}" type="pres">
      <dgm:prSet presAssocID="{6BD029C8-588F-4D50-B389-2BA95FE56F4C}" presName="ChildAccentShape" presStyleLbl="trBgShp" presStyleIdx="0" presStyleCnt="1"/>
      <dgm:spPr/>
    </dgm:pt>
    <dgm:pt modelId="{CEC6AAEC-FC42-4CE5-8497-C14B744B3A86}" type="pres">
      <dgm:prSet presAssocID="{6BD029C8-588F-4D50-B389-2BA95FE56F4C}" presName="Image" presStyleLbl="alignImgPlace1" presStyleIdx="0" presStyleCnt="1" custScaleX="194839" custScaleY="200962" custLinFactNeighborX="11118" custLinFactNeighborY="-11628"/>
      <dgm:spPr>
        <a:xfrm>
          <a:off x="136476" y="47491"/>
          <a:ext cx="5143984" cy="3600983"/>
        </a:xfrm>
        <a:prstGeom prst="rect">
          <a:avLst/>
        </a:prstGeom>
        <a:blipFill rotWithShape="1">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gm:spPr>
    </dgm:pt>
  </dgm:ptLst>
  <dgm:cxnLst>
    <dgm:cxn modelId="{9F6EF08A-AC77-46EC-A0EE-E660D851E0A4}" type="presOf" srcId="{5428841E-387C-4284-A9CB-CC63F862EE68}" destId="{399E4143-9B63-4EAA-821C-9A8C215B9B06}" srcOrd="0" destOrd="0" presId="urn:microsoft.com/office/officeart/2009/3/layout/SnapshotPictureList"/>
    <dgm:cxn modelId="{3F0DBD6C-B4BF-4338-838D-75B955FB617F}" type="presOf" srcId="{6BD029C8-588F-4D50-B389-2BA95FE56F4C}" destId="{B5E77488-660E-42AF-9078-FED6F6493E6F}" srcOrd="0" destOrd="0" presId="urn:microsoft.com/office/officeart/2009/3/layout/SnapshotPictureList"/>
    <dgm:cxn modelId="{E96ADC71-178B-4725-B79B-F9CB644883BB}" srcId="{5428841E-387C-4284-A9CB-CC63F862EE68}" destId="{6BD029C8-588F-4D50-B389-2BA95FE56F4C}" srcOrd="0" destOrd="0" parTransId="{11494E4C-A841-4B56-AB7B-A955890E04E4}" sibTransId="{66F27B53-575A-4CA6-BE5C-BDDC7773A60A}"/>
    <dgm:cxn modelId="{AB6E9AB4-0595-4EA8-9833-CD7A762FB6AB}" type="presParOf" srcId="{399E4143-9B63-4EAA-821C-9A8C215B9B06}" destId="{3CF0DC94-2A9A-4F3C-AAAC-F60E09D9528B}" srcOrd="0" destOrd="0" presId="urn:microsoft.com/office/officeart/2009/3/layout/SnapshotPictureList"/>
    <dgm:cxn modelId="{8CA0F948-5F84-4D1B-8B30-58E6EBF21137}" type="presParOf" srcId="{3CF0DC94-2A9A-4F3C-AAAC-F60E09D9528B}" destId="{873939E1-1406-497E-9213-C3660DA473E4}" srcOrd="0" destOrd="0" presId="urn:microsoft.com/office/officeart/2009/3/layout/SnapshotPictureList"/>
    <dgm:cxn modelId="{255E162C-52E8-4136-9FF5-3CBBC2A5111F}" type="presParOf" srcId="{3CF0DC94-2A9A-4F3C-AAAC-F60E09D9528B}" destId="{B5E77488-660E-42AF-9078-FED6F6493E6F}" srcOrd="1" destOrd="0" presId="urn:microsoft.com/office/officeart/2009/3/layout/SnapshotPictureList"/>
    <dgm:cxn modelId="{08B1B6AB-DF21-483B-A76B-1F8C5FE7B13A}" type="presParOf" srcId="{3CF0DC94-2A9A-4F3C-AAAC-F60E09D9528B}" destId="{B3EF8786-4683-43F0-A9ED-31FB7C6215CD}" srcOrd="2" destOrd="0" presId="urn:microsoft.com/office/officeart/2009/3/layout/SnapshotPictureList"/>
    <dgm:cxn modelId="{477AE812-A29A-4EFD-8777-242192568456}" type="presParOf" srcId="{3CF0DC94-2A9A-4F3C-AAAC-F60E09D9528B}" destId="{212936AC-13B2-4706-B093-B2343F0282B2}" srcOrd="3" destOrd="0" presId="urn:microsoft.com/office/officeart/2009/3/layout/SnapshotPictureList"/>
    <dgm:cxn modelId="{FC930AF6-1F1F-4E3B-BB22-6BA7DAEECC9A}" type="presParOf" srcId="{3CF0DC94-2A9A-4F3C-AAAC-F60E09D9528B}" destId="{CEC6AAEC-FC42-4CE5-8497-C14B744B3A86}" srcOrd="4" destOrd="0" presId="urn:microsoft.com/office/officeart/2009/3/layout/Snapshot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7200"/>
          </a:xfrm>
          <a:prstGeom prst="rect">
            <a:avLst/>
          </a:prstGeom>
        </p:spPr>
        <p:txBody>
          <a:bodyPr vert="horz" lIns="91436" tIns="45718" rIns="91436" bIns="45718"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36" tIns="45718" rIns="91436" bIns="45718" rtlCol="0"/>
          <a:lstStyle>
            <a:lvl1pPr algn="r">
              <a:defRPr sz="1200"/>
            </a:lvl1pPr>
          </a:lstStyle>
          <a:p>
            <a:fld id="{F3DFCCF5-BF85-40FE-ACF2-FA42A14ED617}" type="datetimeFigureOut">
              <a:rPr lang="en-US" smtClean="0"/>
              <a:t>7/29/2015</a:t>
            </a:fld>
            <a:endParaRPr lang="en-US" dirty="0"/>
          </a:p>
        </p:txBody>
      </p:sp>
      <p:sp>
        <p:nvSpPr>
          <p:cNvPr id="4" name="Footer Placeholder 3"/>
          <p:cNvSpPr>
            <a:spLocks noGrp="1"/>
          </p:cNvSpPr>
          <p:nvPr>
            <p:ph type="ftr" sz="quarter" idx="2"/>
          </p:nvPr>
        </p:nvSpPr>
        <p:spPr>
          <a:xfrm>
            <a:off x="1" y="8685213"/>
            <a:ext cx="2971800" cy="457200"/>
          </a:xfrm>
          <a:prstGeom prst="rect">
            <a:avLst/>
          </a:prstGeom>
        </p:spPr>
        <p:txBody>
          <a:bodyPr vert="horz" lIns="91436" tIns="45718" rIns="91436" bIns="457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36" tIns="45718" rIns="91436" bIns="45718" rtlCol="0" anchor="b"/>
          <a:lstStyle>
            <a:lvl1pPr algn="r">
              <a:defRPr sz="1200"/>
            </a:lvl1pPr>
          </a:lstStyle>
          <a:p>
            <a:fld id="{41E315BA-1CDE-4BF0-9159-EBBD292A0006}" type="slidenum">
              <a:rPr lang="en-US" smtClean="0"/>
              <a:t>‹#›</a:t>
            </a:fld>
            <a:endParaRPr lang="en-US" dirty="0"/>
          </a:p>
        </p:txBody>
      </p:sp>
    </p:spTree>
    <p:extLst>
      <p:ext uri="{BB962C8B-B14F-4D97-AF65-F5344CB8AC3E}">
        <p14:creationId xmlns:p14="http://schemas.microsoft.com/office/powerpoint/2010/main" val="2135354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7200"/>
          </a:xfrm>
          <a:prstGeom prst="rect">
            <a:avLst/>
          </a:prstGeom>
        </p:spPr>
        <p:txBody>
          <a:bodyPr vert="horz" lIns="91436" tIns="45718" rIns="91436" bIns="45718"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36" tIns="45718" rIns="91436" bIns="45718" rtlCol="0"/>
          <a:lstStyle>
            <a:lvl1pPr algn="r">
              <a:defRPr sz="1200"/>
            </a:lvl1pPr>
          </a:lstStyle>
          <a:p>
            <a:fld id="{83317640-28BA-4DD5-AC42-AFBE6277C72C}" type="datetimeFigureOut">
              <a:rPr lang="en-US" smtClean="0"/>
              <a:t>7/29/2015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6" tIns="45718" rIns="91436" bIns="45718"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6" tIns="45718" rIns="91436" bIns="457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85213"/>
            <a:ext cx="2971800" cy="457200"/>
          </a:xfrm>
          <a:prstGeom prst="rect">
            <a:avLst/>
          </a:prstGeom>
        </p:spPr>
        <p:txBody>
          <a:bodyPr vert="horz" lIns="91436" tIns="45718" rIns="91436" bIns="4571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6" tIns="45718" rIns="91436" bIns="45718" rtlCol="0" anchor="b"/>
          <a:lstStyle>
            <a:lvl1pPr algn="r">
              <a:defRPr sz="1200"/>
            </a:lvl1pPr>
          </a:lstStyle>
          <a:p>
            <a:fld id="{1FE77C75-1977-4C2C-8F78-2482707FBC3A}" type="slidenum">
              <a:rPr lang="en-US" smtClean="0"/>
              <a:t>‹#›</a:t>
            </a:fld>
            <a:endParaRPr lang="en-US" dirty="0"/>
          </a:p>
        </p:txBody>
      </p:sp>
    </p:spTree>
    <p:extLst>
      <p:ext uri="{BB962C8B-B14F-4D97-AF65-F5344CB8AC3E}">
        <p14:creationId xmlns:p14="http://schemas.microsoft.com/office/powerpoint/2010/main" val="4230782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understand that this morning, there was a break out session on consultation whereby a number of key challenges were highlighted by yourselves; a lot of the points that you have highlighted resonated with myself as we tend to come across them frequently in our projects. So this afternoon, we delve a little deeper into the question of what makes a good stakeholder engagement program?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FE77C75-1977-4C2C-8F78-2482707FBC3A}" type="slidenum">
              <a:rPr lang="en-US" smtClean="0"/>
              <a:t>1</a:t>
            </a:fld>
            <a:endParaRPr lang="en-US" dirty="0"/>
          </a:p>
        </p:txBody>
      </p:sp>
    </p:spTree>
    <p:extLst>
      <p:ext uri="{BB962C8B-B14F-4D97-AF65-F5344CB8AC3E}">
        <p14:creationId xmlns:p14="http://schemas.microsoft.com/office/powerpoint/2010/main" val="3121085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hears</a:t>
            </a:r>
            <a:r>
              <a:rPr lang="en-US" baseline="0" dirty="0" smtClean="0"/>
              <a:t> a lot these days that consultation should be “meaningful”. Has anyone heard this phrase “meaningful consultation?”</a:t>
            </a:r>
          </a:p>
          <a:p>
            <a:endParaRPr lang="en-US" baseline="0" dirty="0" smtClean="0"/>
          </a:p>
          <a:p>
            <a:r>
              <a:rPr lang="en-US" baseline="0" dirty="0" smtClean="0"/>
              <a:t>So what is the meaning of meaningful consultation? Any ideas? (What qualities would you expect?)</a:t>
            </a:r>
          </a:p>
          <a:p>
            <a:endParaRPr lang="en-US" baseline="0" dirty="0" smtClean="0"/>
          </a:p>
          <a:p>
            <a:endParaRPr lang="en-US" baseline="0" dirty="0" smtClean="0"/>
          </a:p>
          <a:p>
            <a:r>
              <a:rPr lang="en-US" baseline="0" dirty="0" smtClean="0"/>
              <a:t>Let’s go through each of these in more detail….</a:t>
            </a:r>
          </a:p>
          <a:p>
            <a:endParaRPr lang="en-US" dirty="0"/>
          </a:p>
        </p:txBody>
      </p:sp>
      <p:sp>
        <p:nvSpPr>
          <p:cNvPr id="4" name="Slide Number Placeholder 3"/>
          <p:cNvSpPr>
            <a:spLocks noGrp="1"/>
          </p:cNvSpPr>
          <p:nvPr>
            <p:ph type="sldNum" sz="quarter" idx="10"/>
          </p:nvPr>
        </p:nvSpPr>
        <p:spPr/>
        <p:txBody>
          <a:bodyPr/>
          <a:lstStyle/>
          <a:p>
            <a:fld id="{1FE77C75-1977-4C2C-8F78-2482707FBC3A}" type="slidenum">
              <a:rPr lang="en-US" smtClean="0"/>
              <a:t>10</a:t>
            </a:fld>
            <a:endParaRPr lang="en-US" dirty="0"/>
          </a:p>
        </p:txBody>
      </p:sp>
    </p:spTree>
    <p:extLst>
      <p:ext uri="{BB962C8B-B14F-4D97-AF65-F5344CB8AC3E}">
        <p14:creationId xmlns:p14="http://schemas.microsoft.com/office/powerpoint/2010/main" val="605856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If communities are to feel </a:t>
            </a:r>
            <a:r>
              <a:rPr lang="en-US" u="sng" baseline="0" dirty="0" smtClean="0"/>
              <a:t>informed when they are meeting with a company or government officials, what might they need?</a:t>
            </a:r>
          </a:p>
          <a:p>
            <a:endParaRPr lang="en-US" baseline="0" dirty="0" smtClean="0"/>
          </a:p>
          <a:p>
            <a:r>
              <a:rPr lang="en-US" baseline="0" dirty="0" smtClean="0"/>
              <a:t>Time – they need to be given enough time ahead of any meeting to review and prepare and discuss. I know that this was raised as key challenge this morning during the break out session. What we see is that often times, the consultation process begins later in the project cycle, good practice is to involve the stakeholders as early as the concept stage to gauge support of opposition and identify issues early on and take into consideration during the decision making process. </a:t>
            </a:r>
          </a:p>
          <a:p>
            <a:endParaRPr lang="en-US" baseline="0" dirty="0" smtClean="0"/>
          </a:p>
          <a:p>
            <a:r>
              <a:rPr lang="en-US" baseline="0" dirty="0" smtClean="0"/>
              <a:t>Details – They need enough details to really understand what is being proposed / implications</a:t>
            </a:r>
          </a:p>
          <a:p>
            <a:endParaRPr lang="en-US" baseline="0" dirty="0" smtClean="0"/>
          </a:p>
          <a:p>
            <a:r>
              <a:rPr lang="en-US" baseline="0" dirty="0" smtClean="0"/>
              <a:t>Understandable format– Instead of giving local people a 500 page technical environmental document to read, a company in Cameroon produced a comic book to explain project impacts to communities. This particular scene has to do with risks related to bad behavior by security guards. The comic book turned out to be extremely popular &amp; was a very effective way to raise awareness about the project. Children were reading it to their parents.</a:t>
            </a:r>
          </a:p>
          <a:p>
            <a:endParaRPr lang="en-US" baseline="0" dirty="0" smtClean="0"/>
          </a:p>
          <a:p>
            <a:pPr defTabSz="865297">
              <a:defRPr/>
            </a:pPr>
            <a:r>
              <a:rPr lang="en-US" baseline="0" dirty="0" smtClean="0"/>
              <a:t>So understanding who is the audience, and making the information meaningful for them is very important.</a:t>
            </a:r>
          </a:p>
          <a:p>
            <a:pPr defTabSz="865297">
              <a:defRPr/>
            </a:pPr>
            <a:endParaRPr lang="en-US" baseline="0" dirty="0" smtClean="0"/>
          </a:p>
          <a:p>
            <a:pPr defTabSz="865297">
              <a:defRPr/>
            </a:pPr>
            <a:r>
              <a:rPr lang="en-US" u="sng" baseline="0" dirty="0" smtClean="0"/>
              <a:t>Does anyone have a good example of this they’d like to share?</a:t>
            </a:r>
            <a:endParaRPr lang="en-US" u="sng"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FE77C75-1977-4C2C-8F78-2482707FBC3A}" type="slidenum">
              <a:rPr lang="en-US" smtClean="0"/>
              <a:t>11</a:t>
            </a:fld>
            <a:endParaRPr lang="en-US" dirty="0"/>
          </a:p>
        </p:txBody>
      </p:sp>
    </p:spTree>
    <p:extLst>
      <p:ext uri="{BB962C8B-B14F-4D97-AF65-F5344CB8AC3E}">
        <p14:creationId xmlns:p14="http://schemas.microsoft.com/office/powerpoint/2010/main" val="2444212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What does it mean to make a consultation process inclusive? What type of considerations should we</a:t>
            </a:r>
            <a:r>
              <a:rPr lang="en-US" u="sng" baseline="0" dirty="0" smtClean="0"/>
              <a:t> think about?</a:t>
            </a:r>
          </a:p>
          <a:p>
            <a:endParaRPr lang="en-US" baseline="0" dirty="0" smtClean="0"/>
          </a:p>
          <a:p>
            <a:r>
              <a:rPr lang="en-US" baseline="0" dirty="0" smtClean="0"/>
              <a:t>This is a photo from an IFC project where the client reported that they had a very successful public consultation and 100s of people attended. But what do you notice about this picture?;</a:t>
            </a:r>
          </a:p>
          <a:p>
            <a:endParaRPr lang="en-US" baseline="0" dirty="0" smtClean="0"/>
          </a:p>
          <a:p>
            <a:r>
              <a:rPr lang="en-US" baseline="0" dirty="0" smtClean="0"/>
              <a:t>Being inclusive means paying attention to who is in the room and who is speaking, but also to who is </a:t>
            </a:r>
            <a:r>
              <a:rPr lang="en-US" u="sng" baseline="0" dirty="0" smtClean="0"/>
              <a:t>not</a:t>
            </a:r>
            <a:r>
              <a:rPr lang="en-US" baseline="0" dirty="0" smtClean="0"/>
              <a:t> in the room or why they may not speaking up in public. </a:t>
            </a:r>
          </a:p>
          <a:p>
            <a:endParaRPr lang="en-US" baseline="0" dirty="0" smtClean="0"/>
          </a:p>
          <a:p>
            <a:r>
              <a:rPr lang="en-US" u="sng" baseline="0" dirty="0" smtClean="0"/>
              <a:t>In this type of situation, what might you do to try and make its process more inclusive? Any ideas?</a:t>
            </a:r>
          </a:p>
          <a:p>
            <a:r>
              <a:rPr lang="en-US" baseline="0" dirty="0" smtClean="0"/>
              <a:t> </a:t>
            </a:r>
          </a:p>
          <a:p>
            <a:endParaRPr lang="en-US" baseline="0" dirty="0" smtClean="0"/>
          </a:p>
          <a:p>
            <a:r>
              <a:rPr lang="en-US" baseline="0" dirty="0" smtClean="0"/>
              <a:t>(separate meetings with women; focus groups; organize committees with diverse representation)</a:t>
            </a:r>
          </a:p>
          <a:p>
            <a:endParaRPr lang="en-US" baseline="0" dirty="0" smtClean="0"/>
          </a:p>
          <a:p>
            <a:r>
              <a:rPr lang="en-US" baseline="0" dirty="0" smtClean="0"/>
              <a:t> </a:t>
            </a:r>
          </a:p>
        </p:txBody>
      </p:sp>
      <p:sp>
        <p:nvSpPr>
          <p:cNvPr id="4" name="Slide Number Placeholder 3"/>
          <p:cNvSpPr>
            <a:spLocks noGrp="1"/>
          </p:cNvSpPr>
          <p:nvPr>
            <p:ph type="sldNum" sz="quarter" idx="10"/>
          </p:nvPr>
        </p:nvSpPr>
        <p:spPr/>
        <p:txBody>
          <a:bodyPr/>
          <a:lstStyle/>
          <a:p>
            <a:fld id="{1FE77C75-1977-4C2C-8F78-2482707FBC3A}" type="slidenum">
              <a:rPr lang="en-US" smtClean="0"/>
              <a:t>12</a:t>
            </a:fld>
            <a:endParaRPr lang="en-US" dirty="0"/>
          </a:p>
        </p:txBody>
      </p:sp>
    </p:spTree>
    <p:extLst>
      <p:ext uri="{BB962C8B-B14F-4D97-AF65-F5344CB8AC3E}">
        <p14:creationId xmlns:p14="http://schemas.microsoft.com/office/powerpoint/2010/main" val="4220750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5297">
              <a:defRPr/>
            </a:pPr>
            <a:r>
              <a:rPr lang="en-US" baseline="0" dirty="0" smtClean="0"/>
              <a:t>The one-off public meeting (shown here) that is often the statutory requirement for environmental licensing is seldom a satisfactory, or meaningful, engagement of stakeholders.  It is often removed from the project location, dominated by representatives of households or vocal groups within the community, or those who stand to gain the most or the least from the project.</a:t>
            </a:r>
          </a:p>
          <a:p>
            <a:endParaRPr lang="en-US" dirty="0" smtClean="0"/>
          </a:p>
          <a:p>
            <a:r>
              <a:rPr lang="en-US" dirty="0" smtClean="0"/>
              <a:t>Some communities, or sub-groups within those communities, may need</a:t>
            </a:r>
            <a:r>
              <a:rPr lang="en-US" baseline="0" dirty="0" smtClean="0"/>
              <a:t> multiple engagements to enable them to understand the full impact of a project and what it means for them.  Indigenous groups may need time to reach an understanding and an acceptance of a project through there unique systems of deliberation and consensus building. </a:t>
            </a:r>
          </a:p>
          <a:p>
            <a:endParaRPr lang="en-US" dirty="0"/>
          </a:p>
        </p:txBody>
      </p:sp>
      <p:sp>
        <p:nvSpPr>
          <p:cNvPr id="4" name="Slide Number Placeholder 3"/>
          <p:cNvSpPr>
            <a:spLocks noGrp="1"/>
          </p:cNvSpPr>
          <p:nvPr>
            <p:ph type="sldNum" sz="quarter" idx="10"/>
          </p:nvPr>
        </p:nvSpPr>
        <p:spPr/>
        <p:txBody>
          <a:bodyPr/>
          <a:lstStyle/>
          <a:p>
            <a:fld id="{998C7DBF-97A9-4924-A774-C235A98451B7}" type="slidenum">
              <a:rPr lang="en-US" smtClean="0"/>
              <a:pPr/>
              <a:t>13</a:t>
            </a:fld>
            <a:endParaRPr lang="en-US"/>
          </a:p>
        </p:txBody>
      </p:sp>
    </p:spTree>
    <p:extLst>
      <p:ext uri="{BB962C8B-B14F-4D97-AF65-F5344CB8AC3E}">
        <p14:creationId xmlns:p14="http://schemas.microsoft.com/office/powerpoint/2010/main" val="341589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Perhaps the biggest</a:t>
            </a:r>
            <a:r>
              <a:rPr lang="en-US" baseline="0" dirty="0" smtClean="0"/>
              <a:t> test of whether a consultation process is “meaningful” is whether the Project Proponent actually takes stakeholder concerns and ideas into account in its decision-making about the project. </a:t>
            </a:r>
          </a:p>
          <a:p>
            <a:endParaRPr lang="en-US" baseline="0" dirty="0" smtClean="0"/>
          </a:p>
          <a:p>
            <a:r>
              <a:rPr lang="en-US" baseline="0" dirty="0" smtClean="0"/>
              <a:t>Now this  doesn’t mean that a company can or should do everything a community asks. But it does mean that as a result of consultation and dialogue, there have been certain changes, adjustments, compromises – perhaps on both sides.</a:t>
            </a:r>
          </a:p>
          <a:p>
            <a:endParaRPr lang="en-US" baseline="0" dirty="0" smtClean="0"/>
          </a:p>
          <a:p>
            <a:r>
              <a:rPr lang="en-US" u="sng" baseline="0" dirty="0" smtClean="0"/>
              <a:t>Does anyone have examples of where the consultation process has positively influenced the project?</a:t>
            </a:r>
          </a:p>
          <a:p>
            <a:endParaRPr lang="en-US" dirty="0"/>
          </a:p>
        </p:txBody>
      </p:sp>
      <p:sp>
        <p:nvSpPr>
          <p:cNvPr id="4" name="Slide Number Placeholder 3"/>
          <p:cNvSpPr>
            <a:spLocks noGrp="1"/>
          </p:cNvSpPr>
          <p:nvPr>
            <p:ph type="sldNum" sz="quarter" idx="10"/>
          </p:nvPr>
        </p:nvSpPr>
        <p:spPr/>
        <p:txBody>
          <a:bodyPr/>
          <a:lstStyle/>
          <a:p>
            <a:fld id="{1FE77C75-1977-4C2C-8F78-2482707FBC3A}" type="slidenum">
              <a:rPr lang="en-US" smtClean="0"/>
              <a:t>14</a:t>
            </a:fld>
            <a:endParaRPr lang="en-US" dirty="0"/>
          </a:p>
        </p:txBody>
      </p:sp>
    </p:spTree>
    <p:extLst>
      <p:ext uri="{BB962C8B-B14F-4D97-AF65-F5344CB8AC3E}">
        <p14:creationId xmlns:p14="http://schemas.microsoft.com/office/powerpoint/2010/main" val="3569477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5297">
              <a:defRPr/>
            </a:pPr>
            <a:r>
              <a:rPr lang="en-US" dirty="0" smtClean="0"/>
              <a:t>Finally I want to mention grievance mechanisms which are an important component of meaningful engagement because it gives</a:t>
            </a:r>
            <a:r>
              <a:rPr lang="en-US" baseline="0" dirty="0" smtClean="0"/>
              <a:t> </a:t>
            </a:r>
            <a:r>
              <a:rPr lang="en-US" dirty="0" smtClean="0"/>
              <a:t>people a</a:t>
            </a:r>
            <a:r>
              <a:rPr lang="en-US" baseline="0" dirty="0" smtClean="0"/>
              <a:t> way to have </a:t>
            </a:r>
            <a:r>
              <a:rPr lang="en-US" dirty="0" smtClean="0"/>
              <a:t>their complaints or concerns about</a:t>
            </a:r>
            <a:r>
              <a:rPr lang="en-US" baseline="0" dirty="0" smtClean="0"/>
              <a:t> the project</a:t>
            </a:r>
            <a:r>
              <a:rPr lang="en-US" dirty="0" smtClean="0"/>
              <a:t> heard and addressed.</a:t>
            </a:r>
          </a:p>
          <a:p>
            <a:pPr defTabSz="865297">
              <a:defRPr/>
            </a:pPr>
            <a:endParaRPr lang="en-US" baseline="0" dirty="0" smtClean="0"/>
          </a:p>
          <a:p>
            <a:pPr defTabSz="865297">
              <a:defRPr/>
            </a:pPr>
            <a:r>
              <a:rPr lang="en-US" baseline="0" dirty="0" smtClean="0"/>
              <a:t>For a Project Proponent, a GM should be seen as an “early warning” system to identify and address problems before they can escalate into bigger issues.</a:t>
            </a:r>
          </a:p>
          <a:p>
            <a:pPr defTabSz="865297">
              <a:defRPr/>
            </a:pPr>
            <a:endParaRPr lang="en-US" baseline="0" dirty="0" smtClean="0"/>
          </a:p>
          <a:p>
            <a:pPr defTabSz="865297">
              <a:defRPr/>
            </a:pPr>
            <a:r>
              <a:rPr lang="en-US" baseline="0" dirty="0" smtClean="0"/>
              <a:t>This slide outlines some of the key steps of the process:</a:t>
            </a:r>
          </a:p>
          <a:p>
            <a:pPr defTabSz="865297">
              <a:defRPr/>
            </a:pPr>
            <a:endParaRPr lang="en-US" baseline="0" dirty="0" smtClean="0"/>
          </a:p>
          <a:p>
            <a:pPr marL="162243" indent="-162243" defTabSz="865297">
              <a:buFontTx/>
              <a:buChar char="-"/>
              <a:defRPr/>
            </a:pPr>
            <a:r>
              <a:rPr lang="en-US" baseline="0" dirty="0" smtClean="0"/>
              <a:t>First, making sure people know about the GM and how to use it (hotline # advertised on billboard; grievance officer passes on business cards)</a:t>
            </a:r>
          </a:p>
          <a:p>
            <a:pPr marL="162243" indent="-162243" defTabSz="865297">
              <a:buFontTx/>
              <a:buChar char="-"/>
              <a:defRPr/>
            </a:pPr>
            <a:endParaRPr lang="en-US" baseline="0" dirty="0" smtClean="0"/>
          </a:p>
          <a:p>
            <a:pPr marL="162243" indent="-162243" defTabSz="865297">
              <a:buFontTx/>
              <a:buChar char="-"/>
              <a:defRPr/>
            </a:pPr>
            <a:r>
              <a:rPr lang="en-US" baseline="0" dirty="0" smtClean="0"/>
              <a:t>Second, have a clear system in place for receiving and recording complaints (usually through a complaints log or database); ensuring they are properly reviewed; and communicating the proposed resolution to the complainant in a timely manner</a:t>
            </a:r>
          </a:p>
          <a:p>
            <a:pPr marL="162243" indent="-162243" defTabSz="865297">
              <a:buFontTx/>
              <a:buChar char="-"/>
              <a:defRPr/>
            </a:pPr>
            <a:r>
              <a:rPr lang="en-US" baseline="0" dirty="0" smtClean="0"/>
              <a:t>And then following up to make sure the agreed solution is implemented &amp; people are generally satisfied</a:t>
            </a:r>
          </a:p>
          <a:p>
            <a:endParaRPr lang="en-US" dirty="0"/>
          </a:p>
        </p:txBody>
      </p:sp>
      <p:sp>
        <p:nvSpPr>
          <p:cNvPr id="4" name="Slide Number Placeholder 3"/>
          <p:cNvSpPr>
            <a:spLocks noGrp="1"/>
          </p:cNvSpPr>
          <p:nvPr>
            <p:ph type="sldNum" sz="quarter" idx="10"/>
          </p:nvPr>
        </p:nvSpPr>
        <p:spPr/>
        <p:txBody>
          <a:bodyPr/>
          <a:lstStyle/>
          <a:p>
            <a:fld id="{1FE77C75-1977-4C2C-8F78-2482707FBC3A}" type="slidenum">
              <a:rPr lang="en-US" smtClean="0"/>
              <a:t>15</a:t>
            </a:fld>
            <a:endParaRPr lang="en-US" dirty="0"/>
          </a:p>
        </p:txBody>
      </p:sp>
    </p:spTree>
    <p:extLst>
      <p:ext uri="{BB962C8B-B14F-4D97-AF65-F5344CB8AC3E}">
        <p14:creationId xmlns:p14="http://schemas.microsoft.com/office/powerpoint/2010/main" val="2482822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n</a:t>
            </a:r>
            <a:r>
              <a:rPr lang="en-US" dirty="0" smtClean="0"/>
              <a:t>ot</a:t>
            </a:r>
            <a:r>
              <a:rPr lang="en-US" baseline="0" dirty="0" smtClean="0"/>
              <a:t> all grievances are the same. Some might be more serious than others, or the context might be one of poor relationships between the Project Proponents and local communities, where the level of trust is low.</a:t>
            </a:r>
          </a:p>
          <a:p>
            <a:endParaRPr lang="en-US" baseline="0" dirty="0" smtClean="0"/>
          </a:p>
          <a:p>
            <a:r>
              <a:rPr lang="en-US" baseline="0" dirty="0" smtClean="0"/>
              <a:t>So the type of mechanism used needs to fit the situation. For example, a contractor running over someone’s chicken should be something that can be easily resolved  at the project level. </a:t>
            </a:r>
          </a:p>
          <a:p>
            <a:endParaRPr lang="en-US" baseline="0" dirty="0" smtClean="0"/>
          </a:p>
          <a:p>
            <a:r>
              <a:rPr lang="en-US" baseline="0" dirty="0" smtClean="0"/>
              <a:t>But in a situation where large numbers of people are claiming their land was historically taken without compensation – this may require a more formal process, that may go beyond the project to resolve, and involve representation from gov’t and communities. </a:t>
            </a:r>
          </a:p>
          <a:p>
            <a:endParaRPr lang="en-US" baseline="0" dirty="0" smtClean="0"/>
          </a:p>
          <a:p>
            <a:r>
              <a:rPr lang="en-US" baseline="0" dirty="0" smtClean="0"/>
              <a:t>And where agreement cannot be reached, we have lots of examples where using an independent mediator has been successful.</a:t>
            </a:r>
          </a:p>
          <a:p>
            <a:endParaRPr lang="en-US" baseline="0" dirty="0" smtClean="0"/>
          </a:p>
          <a:p>
            <a:r>
              <a:rPr lang="en-US" baseline="0" dirty="0" smtClean="0"/>
              <a:t>In low trust environments where people do not trust the validity of the information (environmental studies) or the government’s land records, what we’ve seen work is measures designed to build credibility and create greater transparency.</a:t>
            </a:r>
          </a:p>
          <a:p>
            <a:endParaRPr lang="en-US" baseline="0" dirty="0" smtClean="0"/>
          </a:p>
          <a:p>
            <a:r>
              <a:rPr lang="en-US" baseline="0" dirty="0" smtClean="0"/>
              <a:t>For example having a third party (such as an NGO or legal advisor) present when people are signing land agreements to make sure they truly understand their rights and are not doing so under coercion.</a:t>
            </a:r>
          </a:p>
          <a:p>
            <a:endParaRPr lang="en-US" baseline="0" dirty="0" smtClean="0"/>
          </a:p>
          <a:p>
            <a:r>
              <a:rPr lang="en-US" baseline="0" dirty="0" smtClean="0"/>
              <a:t>Last example is on joint fact finding, especially around land issues, where official records are poor or disputed and the only way to go forward is to take a step backward and create a process where communities become part of helping the generate the information &amp; creating a shared understanding of events among stakeholders.</a:t>
            </a:r>
          </a:p>
          <a:p>
            <a:endParaRPr lang="en-US" baseline="0" dirty="0" smtClean="0"/>
          </a:p>
        </p:txBody>
      </p:sp>
      <p:sp>
        <p:nvSpPr>
          <p:cNvPr id="4" name="Slide Number Placeholder 3"/>
          <p:cNvSpPr>
            <a:spLocks noGrp="1"/>
          </p:cNvSpPr>
          <p:nvPr>
            <p:ph type="sldNum" sz="quarter" idx="10"/>
          </p:nvPr>
        </p:nvSpPr>
        <p:spPr/>
        <p:txBody>
          <a:bodyPr/>
          <a:lstStyle/>
          <a:p>
            <a:fld id="{1FE77C75-1977-4C2C-8F78-2482707FBC3A}" type="slidenum">
              <a:rPr lang="en-US" smtClean="0"/>
              <a:t>16</a:t>
            </a:fld>
            <a:endParaRPr lang="en-US" dirty="0"/>
          </a:p>
        </p:txBody>
      </p:sp>
    </p:spTree>
    <p:extLst>
      <p:ext uri="{BB962C8B-B14F-4D97-AF65-F5344CB8AC3E}">
        <p14:creationId xmlns:p14="http://schemas.microsoft.com/office/powerpoint/2010/main" val="3569477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E77C75-1977-4C2C-8F78-2482707FBC3A}" type="slidenum">
              <a:rPr lang="en-US" smtClean="0"/>
              <a:t>17</a:t>
            </a:fld>
            <a:endParaRPr lang="en-US" dirty="0"/>
          </a:p>
        </p:txBody>
      </p:sp>
    </p:spTree>
    <p:extLst>
      <p:ext uri="{BB962C8B-B14F-4D97-AF65-F5344CB8AC3E}">
        <p14:creationId xmlns:p14="http://schemas.microsoft.com/office/powerpoint/2010/main" val="2391934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E77C75-1977-4C2C-8F78-2482707FBC3A}" type="slidenum">
              <a:rPr lang="en-US" smtClean="0"/>
              <a:t>18</a:t>
            </a:fld>
            <a:endParaRPr lang="en-US" dirty="0"/>
          </a:p>
        </p:txBody>
      </p:sp>
    </p:spTree>
    <p:extLst>
      <p:ext uri="{BB962C8B-B14F-4D97-AF65-F5344CB8AC3E}">
        <p14:creationId xmlns:p14="http://schemas.microsoft.com/office/powerpoint/2010/main" val="2792762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We’ve seen from our experiences globally that when Project sponsors are able to engage well with affected communities, this brings tremendous value to both sides in terms of building social acceptance &amp; support for the project, BUT when it’s not done well, problems often arise.</a:t>
            </a:r>
          </a:p>
          <a:p>
            <a:endParaRPr lang="en-US" baseline="0" dirty="0" smtClean="0"/>
          </a:p>
          <a:p>
            <a:r>
              <a:rPr lang="en-US" baseline="0" dirty="0" smtClean="0"/>
              <a:t>And yet stakeholder engagement continues to be an area where many of our clients still struggle to get it right. If I may pause for a minute and ask to audience “ What does good stakeholder engagement mean to you”?</a:t>
            </a:r>
            <a:endParaRPr lang="en-US" dirty="0" smtClean="0"/>
          </a:p>
          <a:p>
            <a:pPr defTabSz="865297">
              <a:defRPr/>
            </a:pPr>
            <a:endParaRPr lang="en-US" dirty="0" smtClean="0"/>
          </a:p>
          <a:p>
            <a:pPr defTabSz="865297">
              <a:defRPr/>
            </a:pPr>
            <a:r>
              <a:rPr lang="en-US" dirty="0" smtClean="0"/>
              <a:t>ICE Breaker.</a:t>
            </a:r>
            <a:r>
              <a:rPr lang="en-US" baseline="0" dirty="0" smtClean="0"/>
              <a:t> .. Will ask the Q to the audience </a:t>
            </a:r>
          </a:p>
          <a:p>
            <a:endParaRPr lang="en-US" baseline="0" dirty="0" smtClean="0"/>
          </a:p>
          <a:p>
            <a:r>
              <a:rPr lang="en-US" baseline="0" dirty="0" smtClean="0"/>
              <a:t>In broad terms, pro-active engagement enhances a project’s development impact, proponent’s local standing and overall “brand” value (social license to operate)  and provides a defense against negative press, costly community action and complaints.</a:t>
            </a:r>
          </a:p>
          <a:p>
            <a:endParaRPr lang="en-US" dirty="0"/>
          </a:p>
        </p:txBody>
      </p:sp>
      <p:sp>
        <p:nvSpPr>
          <p:cNvPr id="4" name="Slide Number Placeholder 3"/>
          <p:cNvSpPr>
            <a:spLocks noGrp="1"/>
          </p:cNvSpPr>
          <p:nvPr>
            <p:ph type="sldNum" sz="quarter" idx="10"/>
          </p:nvPr>
        </p:nvSpPr>
        <p:spPr/>
        <p:txBody>
          <a:bodyPr/>
          <a:lstStyle/>
          <a:p>
            <a:fld id="{1FE77C75-1977-4C2C-8F78-2482707FBC3A}" type="slidenum">
              <a:rPr lang="en-US" smtClean="0"/>
              <a:t>2</a:t>
            </a:fld>
            <a:endParaRPr lang="en-US" dirty="0"/>
          </a:p>
        </p:txBody>
      </p:sp>
    </p:spTree>
    <p:extLst>
      <p:ext uri="{BB962C8B-B14F-4D97-AF65-F5344CB8AC3E}">
        <p14:creationId xmlns:p14="http://schemas.microsoft.com/office/powerpoint/2010/main" val="2651002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a:t>
            </a:r>
            <a:r>
              <a:rPr lang="en-US" baseline="0" dirty="0" smtClean="0"/>
              <a:t> first questions we get from project proponents when we talk to them about SE is  </a:t>
            </a:r>
            <a:r>
              <a:rPr lang="en-US" baseline="0" dirty="0" err="1" smtClean="0"/>
              <a:t>is</a:t>
            </a:r>
            <a:r>
              <a:rPr lang="en-US" baseline="0" dirty="0" smtClean="0"/>
              <a:t> “who do we have to talk to and how much time is this going to take?”  Our experience has shown that it is most effective to determine the level of risk to the broad range of stakeholders who may be affected by the project or have an interest in it.  The level of risk will determine the level of effort in terms of SE - So you start from a broader universe (with general sharing of information) and narrow the intensity so that the bulk of ones efforts focus on those who are most at risk.</a:t>
            </a:r>
          </a:p>
          <a:p>
            <a:r>
              <a:rPr lang="en-US" baseline="0" dirty="0" smtClean="0"/>
              <a:t> </a:t>
            </a:r>
          </a:p>
          <a:p>
            <a:endParaRPr lang="en-US" baseline="0" dirty="0" smtClean="0"/>
          </a:p>
        </p:txBody>
      </p:sp>
      <p:sp>
        <p:nvSpPr>
          <p:cNvPr id="4" name="Slide Number Placeholder 3"/>
          <p:cNvSpPr>
            <a:spLocks noGrp="1"/>
          </p:cNvSpPr>
          <p:nvPr>
            <p:ph type="sldNum" sz="quarter" idx="10"/>
          </p:nvPr>
        </p:nvSpPr>
        <p:spPr/>
        <p:txBody>
          <a:bodyPr/>
          <a:lstStyle/>
          <a:p>
            <a:fld id="{1FE77C75-1977-4C2C-8F78-2482707FBC3A}" type="slidenum">
              <a:rPr lang="en-US" smtClean="0"/>
              <a:t>3</a:t>
            </a:fld>
            <a:endParaRPr lang="en-US" dirty="0"/>
          </a:p>
        </p:txBody>
      </p:sp>
    </p:spTree>
    <p:extLst>
      <p:ext uri="{BB962C8B-B14F-4D97-AF65-F5344CB8AC3E}">
        <p14:creationId xmlns:p14="http://schemas.microsoft.com/office/powerpoint/2010/main" val="2706630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5297">
              <a:defRPr/>
            </a:pPr>
            <a:r>
              <a:rPr lang="en-US" sz="1100" dirty="0"/>
              <a:t>So let’s look at this in the context of a project - stakeholder landscape can be complex in a context that is characterized by Challenging business climate</a:t>
            </a:r>
          </a:p>
          <a:p>
            <a:pPr lvl="0"/>
            <a:r>
              <a:rPr lang="en-US" sz="1100" dirty="0"/>
              <a:t>Difficult and ever-changing Political environment; Complicated social context, characterized by land conflicts and politicization of the land issue; Multiple issues and stakeholders with competing interests and agendas. Or it may be less complex but there are a number of stakeholders that need to be analyzed and prioritized</a:t>
            </a:r>
          </a:p>
          <a:p>
            <a:endParaRPr lang="en-US" baseline="0" dirty="0" smtClean="0"/>
          </a:p>
          <a:p>
            <a:r>
              <a:rPr lang="en-US" baseline="0" dirty="0" smtClean="0"/>
              <a:t>stakeholder mapping exercise  - the first step was to identify the broad range of stakeholders who might be interested in or affected by the project </a:t>
            </a:r>
          </a:p>
          <a:p>
            <a:pPr defTabSz="865297">
              <a:defRPr/>
            </a:pPr>
            <a:r>
              <a:rPr lang="en-US" baseline="0" dirty="0" smtClean="0"/>
              <a:t>And the second step was to PRIORITZE them according to the level of risk and impact. </a:t>
            </a:r>
          </a:p>
          <a:p>
            <a:endParaRPr lang="en-US" dirty="0" smtClean="0"/>
          </a:p>
          <a:p>
            <a:pPr defTabSz="865297">
              <a:defRPr/>
            </a:pPr>
            <a:r>
              <a:rPr lang="en-US" dirty="0" smtClean="0"/>
              <a:t>Land Acquisition</a:t>
            </a:r>
          </a:p>
          <a:p>
            <a:r>
              <a:rPr lang="en-US" dirty="0" smtClean="0"/>
              <a:t>Land rights and land use conflicts</a:t>
            </a:r>
          </a:p>
          <a:p>
            <a:r>
              <a:rPr lang="en-US" dirty="0" smtClean="0"/>
              <a:t>Indigenous Peoples</a:t>
            </a:r>
          </a:p>
          <a:p>
            <a:r>
              <a:rPr lang="en-US" dirty="0" smtClean="0"/>
              <a:t>Supply Chain</a:t>
            </a:r>
          </a:p>
          <a:p>
            <a:r>
              <a:rPr lang="en-US" dirty="0" smtClean="0"/>
              <a:t>Poverty and Livelihoods</a:t>
            </a:r>
          </a:p>
          <a:p>
            <a:r>
              <a:rPr lang="en-US" dirty="0" smtClean="0"/>
              <a:t>Deforestation</a:t>
            </a:r>
          </a:p>
          <a:p>
            <a:r>
              <a:rPr lang="en-US" dirty="0" smtClean="0"/>
              <a:t>Shifting Political Dynamics</a:t>
            </a:r>
          </a:p>
          <a:p>
            <a:r>
              <a:rPr lang="en-US" dirty="0" smtClean="0"/>
              <a:t>Benefits Sharing</a:t>
            </a:r>
          </a:p>
          <a:p>
            <a:r>
              <a:rPr lang="en-US" dirty="0" smtClean="0"/>
              <a:t>Illegal logging</a:t>
            </a:r>
          </a:p>
          <a:p>
            <a:r>
              <a:rPr lang="en-US" dirty="0" smtClean="0"/>
              <a:t>Climate Change</a:t>
            </a:r>
          </a:p>
          <a:p>
            <a:r>
              <a:rPr lang="en-US" dirty="0" smtClean="0"/>
              <a:t>Illegal settlers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FE77C75-1977-4C2C-8F78-2482707FBC3A}" type="slidenum">
              <a:rPr lang="en-US" smtClean="0"/>
              <a:t>4</a:t>
            </a:fld>
            <a:endParaRPr lang="en-US" dirty="0"/>
          </a:p>
        </p:txBody>
      </p:sp>
    </p:spTree>
    <p:extLst>
      <p:ext uri="{BB962C8B-B14F-4D97-AF65-F5344CB8AC3E}">
        <p14:creationId xmlns:p14="http://schemas.microsoft.com/office/powerpoint/2010/main" val="1924590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Stakeholder Mapping is an essential tool and process that encourages the physical identification of the universe of stakeholders and their individual interests relative to the project–  who they are, where they are located, what are their interests (do they stand to gain or lose from the project), and this starts to help prioritize the Project Proponent’s engagement efforts from a risk perspective (which we talked about a few minutes ago)</a:t>
            </a:r>
          </a:p>
          <a:p>
            <a:endParaRPr lang="en-US" sz="1100" dirty="0"/>
          </a:p>
          <a:p>
            <a:endParaRPr lang="en-US" sz="1100" dirty="0"/>
          </a:p>
          <a:p>
            <a:r>
              <a:rPr lang="en-US" sz="1100" dirty="0"/>
              <a:t>(Ask Audience) – Have you been involved in any stakeholder mapping exercise? Do you think it was useful?</a:t>
            </a:r>
          </a:p>
          <a:p>
            <a:endParaRPr lang="en-US" dirty="0"/>
          </a:p>
        </p:txBody>
      </p:sp>
      <p:sp>
        <p:nvSpPr>
          <p:cNvPr id="4" name="Slide Number Placeholder 3"/>
          <p:cNvSpPr>
            <a:spLocks noGrp="1"/>
          </p:cNvSpPr>
          <p:nvPr>
            <p:ph type="sldNum" sz="quarter" idx="10"/>
          </p:nvPr>
        </p:nvSpPr>
        <p:spPr/>
        <p:txBody>
          <a:bodyPr/>
          <a:lstStyle/>
          <a:p>
            <a:fld id="{1FE77C75-1977-4C2C-8F78-2482707FBC3A}" type="slidenum">
              <a:rPr lang="en-US" smtClean="0"/>
              <a:t>5</a:t>
            </a:fld>
            <a:endParaRPr lang="en-US" dirty="0"/>
          </a:p>
        </p:txBody>
      </p:sp>
    </p:spTree>
    <p:extLst>
      <p:ext uri="{BB962C8B-B14F-4D97-AF65-F5344CB8AC3E}">
        <p14:creationId xmlns:p14="http://schemas.microsoft.com/office/powerpoint/2010/main" val="1180287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Types</a:t>
            </a:r>
            <a:r>
              <a:rPr lang="en-US" baseline="0" dirty="0" smtClean="0"/>
              <a:t> of mapping may include “impact zone mapping” where you essentially overlay the project’s design components and their anticipated impacts over a map of stakeholder groups in the area to determine the “severity” of impacts on some groups relative to others as a way of informing to the client’s engagement strategy.</a:t>
            </a:r>
          </a:p>
          <a:p>
            <a:endParaRPr lang="en-US" baseline="0" dirty="0" smtClean="0"/>
          </a:p>
          <a:p>
            <a:r>
              <a:rPr lang="en-US" baseline="0" dirty="0" smtClean="0"/>
              <a:t>Another way of “mapping” stakeholders is through a Venn Diagram, which highlights areas of convergence of interests among stakeholders that can inform the development of a stakeholder engagement strategy.  This is a relatively simple diagram compared to the complexity of the situations we encounter.</a:t>
            </a:r>
            <a:endParaRPr lang="en-US" dirty="0" smtClean="0"/>
          </a:p>
          <a:p>
            <a:endParaRPr lang="en-US" dirty="0"/>
          </a:p>
        </p:txBody>
      </p:sp>
      <p:sp>
        <p:nvSpPr>
          <p:cNvPr id="4" name="Slide Number Placeholder 3"/>
          <p:cNvSpPr>
            <a:spLocks noGrp="1"/>
          </p:cNvSpPr>
          <p:nvPr>
            <p:ph type="sldNum" sz="quarter" idx="10"/>
          </p:nvPr>
        </p:nvSpPr>
        <p:spPr/>
        <p:txBody>
          <a:bodyPr/>
          <a:lstStyle/>
          <a:p>
            <a:fld id="{F31E8CEE-8F90-4ACD-B0C9-B70CF3746399}" type="slidenum">
              <a:rPr lang="en-US" smtClean="0"/>
              <a:pPr/>
              <a:t>6</a:t>
            </a:fld>
            <a:endParaRPr lang="en-US"/>
          </a:p>
        </p:txBody>
      </p:sp>
    </p:spTree>
    <p:extLst>
      <p:ext uri="{BB962C8B-B14F-4D97-AF65-F5344CB8AC3E}">
        <p14:creationId xmlns:p14="http://schemas.microsoft.com/office/powerpoint/2010/main" val="670443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Then there’s the old school method with flip charts and sticky notes</a:t>
            </a:r>
          </a:p>
          <a:p>
            <a:r>
              <a:rPr lang="en-US" sz="1100" dirty="0"/>
              <a:t>This is an Impact-Influence Grid to help rank stakeholder priority</a:t>
            </a:r>
          </a:p>
          <a:p>
            <a:r>
              <a:rPr lang="en-US" sz="1100" dirty="0"/>
              <a:t>On one axis, Influence - Who can affect the business? (High, med, low)</a:t>
            </a:r>
          </a:p>
          <a:p>
            <a:r>
              <a:rPr lang="en-US" sz="1100" dirty="0"/>
              <a:t>On the other axis, Impact – Who is affected by the project? )High medium low_</a:t>
            </a:r>
          </a:p>
          <a:p>
            <a:r>
              <a:rPr lang="en-US" sz="1100" dirty="0"/>
              <a:t>Using color coding to indicate What is their position vis-à-vis the company? (supportive, neutral, opposed?) </a:t>
            </a:r>
          </a:p>
          <a:p>
            <a:r>
              <a:rPr lang="en-US" sz="1100" dirty="0"/>
              <a:t>This starts to make clear the level of engagement for each group </a:t>
            </a:r>
          </a:p>
          <a:p>
            <a:r>
              <a:rPr lang="en-US" sz="1100" dirty="0"/>
              <a:t>So in other words, </a:t>
            </a:r>
            <a:r>
              <a:rPr lang="en-US" sz="1100" u="sng" dirty="0"/>
              <a:t>if you have a high priority stakeholder group who is against the project, this is job #1.</a:t>
            </a:r>
            <a:endParaRPr lang="en-US" sz="1100" dirty="0"/>
          </a:p>
          <a:p>
            <a:r>
              <a:rPr lang="en-US" sz="1100" dirty="0"/>
              <a:t>Overall, the </a:t>
            </a:r>
            <a:r>
              <a:rPr lang="en-US" sz="1100" u="sng" dirty="0"/>
              <a:t>goal is to keep the happy stakeholders happy</a:t>
            </a:r>
            <a:endParaRPr lang="en-US" sz="1100" dirty="0"/>
          </a:p>
          <a:p>
            <a:endParaRPr lang="en-US" dirty="0"/>
          </a:p>
        </p:txBody>
      </p:sp>
      <p:sp>
        <p:nvSpPr>
          <p:cNvPr id="4" name="Slide Number Placeholder 3"/>
          <p:cNvSpPr>
            <a:spLocks noGrp="1"/>
          </p:cNvSpPr>
          <p:nvPr>
            <p:ph type="sldNum" sz="quarter" idx="10"/>
          </p:nvPr>
        </p:nvSpPr>
        <p:spPr/>
        <p:txBody>
          <a:bodyPr/>
          <a:lstStyle/>
          <a:p>
            <a:fld id="{F31E8CEE-8F90-4ACD-B0C9-B70CF3746399}" type="slidenum">
              <a:rPr lang="en-US" smtClean="0"/>
              <a:pPr/>
              <a:t>7</a:t>
            </a:fld>
            <a:endParaRPr lang="en-US"/>
          </a:p>
        </p:txBody>
      </p:sp>
    </p:spTree>
    <p:extLst>
      <p:ext uri="{BB962C8B-B14F-4D97-AF65-F5344CB8AC3E}">
        <p14:creationId xmlns:p14="http://schemas.microsoft.com/office/powerpoint/2010/main" val="3639741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Here is one typology of stakeholders - one way of looking at stakeholder groups. </a:t>
            </a:r>
          </a:p>
          <a:p>
            <a:r>
              <a:rPr lang="en-US" sz="1100" dirty="0"/>
              <a:t>What mapping emphasizes is: the physical location of these groups relative to project impacts </a:t>
            </a:r>
          </a:p>
          <a:p>
            <a:r>
              <a:rPr lang="en-US" sz="1100" dirty="0"/>
              <a:t>and the relationships between/among groups that can be leveraged to improve a client’s engagement with stakeholders </a:t>
            </a:r>
          </a:p>
          <a:p>
            <a:r>
              <a:rPr lang="en-US" sz="1100" dirty="0"/>
              <a:t>And prioritize which stakeholders’ interests are important to the success and sustainability of a project.</a:t>
            </a:r>
          </a:p>
          <a:p>
            <a:r>
              <a:rPr lang="en-US" sz="1100" dirty="0"/>
              <a:t> </a:t>
            </a:r>
          </a:p>
          <a:p>
            <a:r>
              <a:rPr lang="en-US" sz="1100" dirty="0"/>
              <a:t>Good stakeholder mapping should also identify </a:t>
            </a:r>
            <a:r>
              <a:rPr lang="en-US" sz="1100" u="sng" dirty="0"/>
              <a:t>sub-groups within </a:t>
            </a:r>
            <a:r>
              <a:rPr lang="en-US" sz="1100" dirty="0"/>
              <a:t>stakeholder categories such as the “community”. This could be women, men, fisherman, farmers, youth – and identify their specific issues/ interests, how they might be differentially impacted and how engagement might need to be tailored to meet their specific needs.</a:t>
            </a:r>
          </a:p>
          <a:p>
            <a:endParaRPr lang="en-US" sz="1100" dirty="0"/>
          </a:p>
          <a:p>
            <a:r>
              <a:rPr lang="en-US" sz="1100" dirty="0"/>
              <a:t>Example: ERC Refinery in Egypt, client discovered there was a high level of illiteracy among the women in the surrounding villages so they engaged a local NGO to read the project information to them and facilitate discussion.</a:t>
            </a:r>
          </a:p>
        </p:txBody>
      </p:sp>
      <p:sp>
        <p:nvSpPr>
          <p:cNvPr id="4" name="Slide Number Placeholder 3"/>
          <p:cNvSpPr>
            <a:spLocks noGrp="1"/>
          </p:cNvSpPr>
          <p:nvPr>
            <p:ph type="sldNum" sz="quarter" idx="10"/>
          </p:nvPr>
        </p:nvSpPr>
        <p:spPr/>
        <p:txBody>
          <a:bodyPr/>
          <a:lstStyle/>
          <a:p>
            <a:fld id="{1FE77C75-1977-4C2C-8F78-2482707FBC3A}" type="slidenum">
              <a:rPr lang="en-US" smtClean="0"/>
              <a:t>8</a:t>
            </a:fld>
            <a:endParaRPr lang="en-US" dirty="0"/>
          </a:p>
        </p:txBody>
      </p:sp>
    </p:spTree>
    <p:extLst>
      <p:ext uri="{BB962C8B-B14F-4D97-AF65-F5344CB8AC3E}">
        <p14:creationId xmlns:p14="http://schemas.microsoft.com/office/powerpoint/2010/main" val="4019033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E77C75-1977-4C2C-8F78-2482707FBC3A}" type="slidenum">
              <a:rPr lang="en-US" smtClean="0"/>
              <a:t>9</a:t>
            </a:fld>
            <a:endParaRPr lang="en-US" dirty="0"/>
          </a:p>
        </p:txBody>
      </p:sp>
    </p:spTree>
    <p:extLst>
      <p:ext uri="{BB962C8B-B14F-4D97-AF65-F5344CB8AC3E}">
        <p14:creationId xmlns:p14="http://schemas.microsoft.com/office/powerpoint/2010/main" val="21270652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3046" y="6362427"/>
            <a:ext cx="1734075" cy="305922"/>
          </a:xfrm>
          <a:prstGeom prst="rect">
            <a:avLst/>
          </a:prstGeom>
        </p:spPr>
      </p:pic>
      <p:sp>
        <p:nvSpPr>
          <p:cNvPr id="4" name="Text Placeholder 3"/>
          <p:cNvSpPr>
            <a:spLocks noGrp="1"/>
          </p:cNvSpPr>
          <p:nvPr>
            <p:ph type="body" sz="quarter" idx="12" hasCustomPrompt="1"/>
          </p:nvPr>
        </p:nvSpPr>
        <p:spPr>
          <a:xfrm>
            <a:off x="0" y="2590800"/>
            <a:ext cx="9144000" cy="1676400"/>
          </a:xfrm>
        </p:spPr>
        <p:txBody>
          <a:bodyPr>
            <a:normAutofit/>
          </a:bodyPr>
          <a:lstStyle>
            <a:lvl1pPr marL="0" indent="0" algn="ctr">
              <a:spcBef>
                <a:spcPts val="1200"/>
              </a:spcBef>
              <a:buNone/>
              <a:defRPr sz="4000" b="1" i="0" cap="small" baseline="0">
                <a:solidFill>
                  <a:srgbClr val="006B98"/>
                </a:solidFill>
                <a:latin typeface="Cambria" panose="02040503050406030204" pitchFamily="18" charset="0"/>
              </a:defRPr>
            </a:lvl1pPr>
          </a:lstStyle>
          <a:p>
            <a:pPr lvl="0"/>
            <a:r>
              <a:rPr lang="en-US" dirty="0" smtClean="0"/>
              <a:t>Title</a:t>
            </a:r>
            <a:endParaRPr lang="en-US" dirty="0"/>
          </a:p>
        </p:txBody>
      </p:sp>
      <p:sp>
        <p:nvSpPr>
          <p:cNvPr id="6" name="Text Placeholder 5"/>
          <p:cNvSpPr>
            <a:spLocks noGrp="1"/>
          </p:cNvSpPr>
          <p:nvPr>
            <p:ph type="body" sz="quarter" idx="13" hasCustomPrompt="1"/>
          </p:nvPr>
        </p:nvSpPr>
        <p:spPr>
          <a:xfrm>
            <a:off x="228600" y="5257800"/>
            <a:ext cx="4495800" cy="1371600"/>
          </a:xfrm>
        </p:spPr>
        <p:txBody>
          <a:bodyPr>
            <a:normAutofit/>
          </a:bodyPr>
          <a:lstStyle>
            <a:lvl1pPr marL="0" indent="0">
              <a:buNone/>
              <a:defRPr sz="1800" b="1" cap="small" baseline="0">
                <a:solidFill>
                  <a:srgbClr val="9DAC39"/>
                </a:solidFill>
                <a:latin typeface="Cambria" panose="02040503050406030204" pitchFamily="18" charset="0"/>
              </a:defRPr>
            </a:lvl1pPr>
          </a:lstStyle>
          <a:p>
            <a:pPr lvl="0"/>
            <a:r>
              <a:rPr lang="en-US" dirty="0" smtClean="0"/>
              <a:t>Presenter</a:t>
            </a:r>
            <a:br>
              <a:rPr lang="en-US" dirty="0" smtClean="0"/>
            </a:br>
            <a:r>
              <a:rPr lang="en-US" dirty="0" smtClean="0"/>
              <a:t>Date</a:t>
            </a:r>
            <a:endParaRPr lang="en-US" dirty="0"/>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3647" y="-7937"/>
            <a:ext cx="9136705" cy="198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60067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8CE4C4-E89A-4B4E-924B-6958161316A2}" type="datetime1">
              <a:rPr lang="en-US" smtClean="0"/>
              <a:t>7/29/2015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A97D2A-7F4C-488A-9B8A-A6959351AD8D}" type="slidenum">
              <a:rPr lang="en-US" smtClean="0"/>
              <a:t>‹#›</a:t>
            </a:fld>
            <a:endParaRPr lang="en-US" dirty="0"/>
          </a:p>
        </p:txBody>
      </p:sp>
    </p:spTree>
    <p:extLst>
      <p:ext uri="{BB962C8B-B14F-4D97-AF65-F5344CB8AC3E}">
        <p14:creationId xmlns:p14="http://schemas.microsoft.com/office/powerpoint/2010/main" val="3835712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E7DD6-F1CB-4797-9BD7-AC048B1D008F}" type="datetime1">
              <a:rPr lang="en-US" smtClean="0"/>
              <a:t>7/29/2015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A97D2A-7F4C-488A-9B8A-A6959351AD8D}" type="slidenum">
              <a:rPr lang="en-US" smtClean="0"/>
              <a:t>‹#›</a:t>
            </a:fld>
            <a:endParaRPr lang="en-US" dirty="0"/>
          </a:p>
        </p:txBody>
      </p:sp>
    </p:spTree>
    <p:extLst>
      <p:ext uri="{BB962C8B-B14F-4D97-AF65-F5344CB8AC3E}">
        <p14:creationId xmlns:p14="http://schemas.microsoft.com/office/powerpoint/2010/main" val="644550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0" y="6370983"/>
            <a:ext cx="9144000" cy="487017"/>
          </a:xfrm>
          <a:prstGeom prst="rect">
            <a:avLst/>
          </a:prstGeom>
          <a:solidFill>
            <a:srgbClr val="9DAC39"/>
          </a:solidFill>
          <a:ln>
            <a:noFill/>
          </a:ln>
          <a:effectLst/>
        </p:spPr>
        <p:txBody>
          <a:bodyPr rot="0" vert="horz" wrap="square" lIns="91440" tIns="91440" rIns="91440" bIns="91440" anchor="t" anchorCtr="0" upright="1">
            <a:noAutofit/>
          </a:bodyPr>
          <a:lstStyle/>
          <a:p>
            <a:endParaRPr lang="en-US" dirty="0">
              <a:solidFill>
                <a:srgbClr val="008000"/>
              </a:solidFill>
            </a:endParaRPr>
          </a:p>
        </p:txBody>
      </p:sp>
      <p:sp>
        <p:nvSpPr>
          <p:cNvPr id="3" name="Content Placeholder 2"/>
          <p:cNvSpPr>
            <a:spLocks noGrp="1"/>
          </p:cNvSpPr>
          <p:nvPr>
            <p:ph idx="1"/>
          </p:nvPr>
        </p:nvSpPr>
        <p:spPr/>
        <p:txBody>
          <a:bodyPr/>
          <a:lstStyle>
            <a:lvl1pPr>
              <a:defRPr>
                <a:solidFill>
                  <a:srgbClr val="006B98"/>
                </a:solidFill>
                <a:latin typeface="Cambria" panose="02040503050406030204" pitchFamily="18" charset="0"/>
              </a:defRPr>
            </a:lvl1pPr>
            <a:lvl2pPr marL="742950" indent="-285750">
              <a:buFont typeface="Courier New" panose="02070309020205020404" pitchFamily="49" charset="0"/>
              <a:buChar char="o"/>
              <a:defRPr>
                <a:solidFill>
                  <a:srgbClr val="006B98"/>
                </a:solidFill>
                <a:latin typeface="Cambria" panose="02040503050406030204" pitchFamily="18" charset="0"/>
              </a:defRPr>
            </a:lvl2pPr>
            <a:lvl3pPr marL="1143000" indent="-228600">
              <a:buFont typeface="Wingdings" panose="05000000000000000000" pitchFamily="2" charset="2"/>
              <a:buChar char="§"/>
              <a:defRPr>
                <a:solidFill>
                  <a:srgbClr val="006B98"/>
                </a:solidFill>
                <a:latin typeface="Cambria" panose="02040503050406030204" pitchFamily="18" charset="0"/>
              </a:defRPr>
            </a:lvl3pPr>
            <a:lvl4pPr>
              <a:defRPr>
                <a:solidFill>
                  <a:srgbClr val="006B98"/>
                </a:solidFill>
                <a:latin typeface="Cambria" panose="02040503050406030204" pitchFamily="18" charset="0"/>
              </a:defRPr>
            </a:lvl4pPr>
            <a:lvl5pPr marL="2057400" indent="-228600">
              <a:buFont typeface="Arial" panose="020B0604020202020204" pitchFamily="34" charset="0"/>
              <a:buChar char="•"/>
              <a:defRPr>
                <a:solidFill>
                  <a:srgbClr val="006B98"/>
                </a:solidFill>
                <a:latin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a:spLocks noChangeArrowheads="1"/>
          </p:cNvSpPr>
          <p:nvPr userDrawn="1"/>
        </p:nvSpPr>
        <p:spPr bwMode="auto">
          <a:xfrm>
            <a:off x="0" y="-1"/>
            <a:ext cx="9144000" cy="993913"/>
          </a:xfrm>
          <a:prstGeom prst="rect">
            <a:avLst/>
          </a:prstGeom>
          <a:solidFill>
            <a:srgbClr val="006B98"/>
          </a:solidFill>
          <a:ln>
            <a:noFill/>
          </a:ln>
          <a:effectLst/>
        </p:spPr>
        <p:txBody>
          <a:bodyPr rot="0" vert="horz" wrap="square" lIns="91440" tIns="91440" rIns="91440" bIns="91440" anchor="t" anchorCtr="0" upright="1">
            <a:noAutofit/>
          </a:bodyPr>
          <a:lstStyle/>
          <a:p>
            <a:endParaRPr lang="en-US" dirty="0"/>
          </a:p>
        </p:txBody>
      </p:sp>
      <p:grpSp>
        <p:nvGrpSpPr>
          <p:cNvPr id="11" name="Group 86"/>
          <p:cNvGrpSpPr>
            <a:grpSpLocks/>
          </p:cNvGrpSpPr>
          <p:nvPr userDrawn="1"/>
        </p:nvGrpSpPr>
        <p:grpSpPr bwMode="auto">
          <a:xfrm flipH="1">
            <a:off x="8153400" y="6366220"/>
            <a:ext cx="990600" cy="491780"/>
            <a:chOff x="0" y="2744"/>
            <a:chExt cx="1740" cy="1576"/>
          </a:xfrm>
        </p:grpSpPr>
        <p:sp>
          <p:nvSpPr>
            <p:cNvPr id="12" name="Freeform 87"/>
            <p:cNvSpPr>
              <a:spLocks/>
            </p:cNvSpPr>
            <p:nvPr userDrawn="1"/>
          </p:nvSpPr>
          <p:spPr bwMode="auto">
            <a:xfrm>
              <a:off x="647" y="2744"/>
              <a:ext cx="1093" cy="1576"/>
            </a:xfrm>
            <a:custGeom>
              <a:avLst/>
              <a:gdLst/>
              <a:ahLst/>
              <a:cxnLst>
                <a:cxn ang="0">
                  <a:pos x="0" y="0"/>
                </a:cxn>
                <a:cxn ang="0">
                  <a:pos x="181" y="176"/>
                </a:cxn>
              </a:cxnLst>
              <a:rect l="0" t="0" r="r" b="b"/>
              <a:pathLst>
                <a:path w="181" h="176">
                  <a:moveTo>
                    <a:pt x="0" y="0"/>
                  </a:moveTo>
                  <a:cubicBezTo>
                    <a:pt x="81" y="32"/>
                    <a:pt x="147" y="96"/>
                    <a:pt x="181" y="176"/>
                  </a:cubicBezTo>
                </a:path>
              </a:pathLst>
            </a:custGeom>
            <a:noFill/>
            <a:ln w="19050" cap="flat" cmpd="sng">
              <a:solidFill>
                <a:schemeClr val="bg1"/>
              </a:solidFill>
              <a:prstDash val="solid"/>
              <a:miter lim="800000"/>
              <a:headEnd/>
              <a:tailEnd/>
            </a:ln>
          </p:spPr>
          <p:txBody>
            <a:bodyPr/>
            <a:lstStyle/>
            <a:p>
              <a:pPr>
                <a:spcBef>
                  <a:spcPct val="50000"/>
                </a:spcBef>
                <a:buFontTx/>
                <a:buChar char="•"/>
                <a:defRPr/>
              </a:pPr>
              <a:endParaRPr lang="en-US" sz="1300" b="0" dirty="0"/>
            </a:p>
          </p:txBody>
        </p:sp>
        <p:sp>
          <p:nvSpPr>
            <p:cNvPr id="13" name="Freeform 88"/>
            <p:cNvSpPr>
              <a:spLocks noEditPoints="1"/>
            </p:cNvSpPr>
            <p:nvPr userDrawn="1"/>
          </p:nvSpPr>
          <p:spPr bwMode="auto">
            <a:xfrm>
              <a:off x="0" y="2744"/>
              <a:ext cx="1400" cy="1576"/>
            </a:xfrm>
            <a:custGeom>
              <a:avLst/>
              <a:gdLst/>
              <a:ahLst/>
              <a:cxnLst>
                <a:cxn ang="0">
                  <a:pos x="0" y="12"/>
                </a:cxn>
                <a:cxn ang="0">
                  <a:pos x="213" y="176"/>
                </a:cxn>
                <a:cxn ang="0">
                  <a:pos x="168" y="0"/>
                </a:cxn>
                <a:cxn ang="0">
                  <a:pos x="254" y="175"/>
                </a:cxn>
              </a:cxnLst>
              <a:rect l="0" t="0" r="r" b="b"/>
              <a:pathLst>
                <a:path w="254" h="176">
                  <a:moveTo>
                    <a:pt x="0" y="12"/>
                  </a:moveTo>
                  <a:cubicBezTo>
                    <a:pt x="94" y="31"/>
                    <a:pt x="172" y="93"/>
                    <a:pt x="213" y="176"/>
                  </a:cubicBezTo>
                  <a:moveTo>
                    <a:pt x="168" y="0"/>
                  </a:moveTo>
                  <a:cubicBezTo>
                    <a:pt x="210" y="50"/>
                    <a:pt x="240" y="110"/>
                    <a:pt x="254" y="175"/>
                  </a:cubicBezTo>
                </a:path>
              </a:pathLst>
            </a:custGeom>
            <a:noFill/>
            <a:ln w="19050" cap="flat" cmpd="sng">
              <a:solidFill>
                <a:schemeClr val="bg1"/>
              </a:solidFill>
              <a:prstDash val="solid"/>
              <a:miter lim="800000"/>
              <a:headEnd/>
              <a:tailEnd/>
            </a:ln>
          </p:spPr>
          <p:txBody>
            <a:bodyPr/>
            <a:lstStyle/>
            <a:p>
              <a:pPr>
                <a:spcBef>
                  <a:spcPct val="50000"/>
                </a:spcBef>
                <a:buFontTx/>
                <a:buChar char="•"/>
                <a:defRPr/>
              </a:pPr>
              <a:endParaRPr lang="en-US" sz="1300" b="0" dirty="0"/>
            </a:p>
          </p:txBody>
        </p:sp>
      </p:grpSp>
      <p:sp>
        <p:nvSpPr>
          <p:cNvPr id="19" name="Rectangle 6"/>
          <p:cNvSpPr>
            <a:spLocks noGrp="1" noChangeArrowheads="1"/>
          </p:cNvSpPr>
          <p:nvPr>
            <p:ph type="sldNum" sz="quarter" idx="4"/>
          </p:nvPr>
        </p:nvSpPr>
        <p:spPr bwMode="auto">
          <a:xfrm>
            <a:off x="3632200" y="6435725"/>
            <a:ext cx="1884363"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b="0">
                <a:solidFill>
                  <a:schemeClr val="bg1"/>
                </a:solidFill>
              </a:defRPr>
            </a:lvl1pPr>
          </a:lstStyle>
          <a:p>
            <a:pPr>
              <a:defRPr/>
            </a:pPr>
            <a:fld id="{A91C009A-D183-4B06-A7F0-ADEC358427FA}" type="slidenum">
              <a:rPr lang="en-US"/>
              <a:pPr>
                <a:defRPr/>
              </a:pPr>
              <a:t>‹#›</a:t>
            </a:fld>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477000"/>
            <a:ext cx="1676400" cy="295879"/>
          </a:xfrm>
          <a:prstGeom prst="rect">
            <a:avLst/>
          </a:prstGeom>
        </p:spPr>
      </p:pic>
      <p:sp>
        <p:nvSpPr>
          <p:cNvPr id="4" name="Text Placeholder 3"/>
          <p:cNvSpPr>
            <a:spLocks noGrp="1"/>
          </p:cNvSpPr>
          <p:nvPr>
            <p:ph type="body" sz="quarter" idx="10" hasCustomPrompt="1"/>
          </p:nvPr>
        </p:nvSpPr>
        <p:spPr>
          <a:xfrm>
            <a:off x="0" y="152400"/>
            <a:ext cx="9144000" cy="841375"/>
          </a:xfrm>
        </p:spPr>
        <p:txBody>
          <a:bodyPr>
            <a:normAutofit/>
          </a:bodyPr>
          <a:lstStyle>
            <a:lvl1pPr marL="0" indent="0" algn="ctr">
              <a:buNone/>
              <a:defRPr sz="4000" b="1" cap="small" baseline="0">
                <a:solidFill>
                  <a:schemeClr val="bg1"/>
                </a:solidFill>
                <a:latin typeface="Cambria" panose="02040503050406030204" pitchFamily="18" charset="0"/>
              </a:defRPr>
            </a:lvl1pPr>
          </a:lstStyle>
          <a:p>
            <a:pPr lvl="0"/>
            <a:r>
              <a:rPr lang="en-US" dirty="0" smtClean="0"/>
              <a:t>Title</a:t>
            </a:r>
            <a:endParaRPr lang="en-US" dirty="0"/>
          </a:p>
        </p:txBody>
      </p:sp>
    </p:spTree>
    <p:extLst>
      <p:ext uri="{BB962C8B-B14F-4D97-AF65-F5344CB8AC3E}">
        <p14:creationId xmlns:p14="http://schemas.microsoft.com/office/powerpoint/2010/main" val="158336000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0" y="6370983"/>
            <a:ext cx="9144000" cy="487017"/>
          </a:xfrm>
          <a:prstGeom prst="rect">
            <a:avLst/>
          </a:prstGeom>
          <a:solidFill>
            <a:srgbClr val="9DAC39"/>
          </a:solidFill>
          <a:ln>
            <a:noFill/>
          </a:ln>
          <a:effectLst/>
        </p:spPr>
        <p:txBody>
          <a:bodyPr rot="0" vert="horz" wrap="square" lIns="91440" tIns="91440" rIns="91440" bIns="91440" anchor="t" anchorCtr="0" upright="1">
            <a:noAutofit/>
          </a:bodyPr>
          <a:lstStyle/>
          <a:p>
            <a:endParaRPr lang="en-US" dirty="0">
              <a:solidFill>
                <a:srgbClr val="008000"/>
              </a:solidFill>
            </a:endParaRPr>
          </a:p>
        </p:txBody>
      </p:sp>
      <p:sp>
        <p:nvSpPr>
          <p:cNvPr id="3" name="Content Placeholder 2"/>
          <p:cNvSpPr>
            <a:spLocks noGrp="1"/>
          </p:cNvSpPr>
          <p:nvPr>
            <p:ph idx="1"/>
          </p:nvPr>
        </p:nvSpPr>
        <p:spPr/>
        <p:txBody>
          <a:bodyPr/>
          <a:lstStyle>
            <a:lvl1pPr>
              <a:defRPr>
                <a:solidFill>
                  <a:srgbClr val="006B98"/>
                </a:solidFill>
                <a:latin typeface="Cambria" panose="02040503050406030204" pitchFamily="18" charset="0"/>
              </a:defRPr>
            </a:lvl1pPr>
            <a:lvl2pPr marL="742950" indent="-285750">
              <a:buFont typeface="Courier New" panose="02070309020205020404" pitchFamily="49" charset="0"/>
              <a:buChar char="o"/>
              <a:defRPr>
                <a:solidFill>
                  <a:srgbClr val="006B98"/>
                </a:solidFill>
                <a:latin typeface="Cambria" panose="02040503050406030204" pitchFamily="18" charset="0"/>
              </a:defRPr>
            </a:lvl2pPr>
            <a:lvl3pPr marL="1143000" indent="-228600">
              <a:buFont typeface="Wingdings" panose="05000000000000000000" pitchFamily="2" charset="2"/>
              <a:buChar char="§"/>
              <a:defRPr>
                <a:solidFill>
                  <a:srgbClr val="006B98"/>
                </a:solidFill>
                <a:latin typeface="Cambria" panose="02040503050406030204" pitchFamily="18" charset="0"/>
              </a:defRPr>
            </a:lvl3pPr>
            <a:lvl4pPr>
              <a:defRPr>
                <a:solidFill>
                  <a:srgbClr val="006B98"/>
                </a:solidFill>
                <a:latin typeface="Cambria" panose="02040503050406030204" pitchFamily="18" charset="0"/>
              </a:defRPr>
            </a:lvl4pPr>
            <a:lvl5pPr marL="2057400" indent="-228600">
              <a:buFont typeface="Arial" panose="020B0604020202020204" pitchFamily="34" charset="0"/>
              <a:buChar char="•"/>
              <a:defRPr>
                <a:solidFill>
                  <a:srgbClr val="006B98"/>
                </a:solidFill>
                <a:latin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a:spLocks noChangeArrowheads="1"/>
          </p:cNvSpPr>
          <p:nvPr userDrawn="1"/>
        </p:nvSpPr>
        <p:spPr bwMode="auto">
          <a:xfrm>
            <a:off x="0" y="-1"/>
            <a:ext cx="9144000" cy="993913"/>
          </a:xfrm>
          <a:prstGeom prst="rect">
            <a:avLst/>
          </a:prstGeom>
          <a:solidFill>
            <a:srgbClr val="006B98"/>
          </a:solidFill>
          <a:ln>
            <a:noFill/>
          </a:ln>
          <a:effectLst/>
        </p:spPr>
        <p:txBody>
          <a:bodyPr rot="0" vert="horz" wrap="square" lIns="91440" tIns="91440" rIns="91440" bIns="91440" anchor="t" anchorCtr="0" upright="1">
            <a:noAutofit/>
          </a:bodyPr>
          <a:lstStyle/>
          <a:p>
            <a:endParaRPr lang="en-US" dirty="0"/>
          </a:p>
        </p:txBody>
      </p:sp>
      <p:grpSp>
        <p:nvGrpSpPr>
          <p:cNvPr id="11" name="Group 86"/>
          <p:cNvGrpSpPr>
            <a:grpSpLocks/>
          </p:cNvGrpSpPr>
          <p:nvPr userDrawn="1"/>
        </p:nvGrpSpPr>
        <p:grpSpPr bwMode="auto">
          <a:xfrm flipH="1">
            <a:off x="8153400" y="6366220"/>
            <a:ext cx="990600" cy="491780"/>
            <a:chOff x="0" y="2744"/>
            <a:chExt cx="1740" cy="1576"/>
          </a:xfrm>
        </p:grpSpPr>
        <p:sp>
          <p:nvSpPr>
            <p:cNvPr id="12" name="Freeform 87"/>
            <p:cNvSpPr>
              <a:spLocks/>
            </p:cNvSpPr>
            <p:nvPr userDrawn="1"/>
          </p:nvSpPr>
          <p:spPr bwMode="auto">
            <a:xfrm>
              <a:off x="647" y="2744"/>
              <a:ext cx="1093" cy="1576"/>
            </a:xfrm>
            <a:custGeom>
              <a:avLst/>
              <a:gdLst/>
              <a:ahLst/>
              <a:cxnLst>
                <a:cxn ang="0">
                  <a:pos x="0" y="0"/>
                </a:cxn>
                <a:cxn ang="0">
                  <a:pos x="181" y="176"/>
                </a:cxn>
              </a:cxnLst>
              <a:rect l="0" t="0" r="r" b="b"/>
              <a:pathLst>
                <a:path w="181" h="176">
                  <a:moveTo>
                    <a:pt x="0" y="0"/>
                  </a:moveTo>
                  <a:cubicBezTo>
                    <a:pt x="81" y="32"/>
                    <a:pt x="147" y="96"/>
                    <a:pt x="181" y="176"/>
                  </a:cubicBezTo>
                </a:path>
              </a:pathLst>
            </a:custGeom>
            <a:noFill/>
            <a:ln w="19050" cap="flat" cmpd="sng">
              <a:solidFill>
                <a:schemeClr val="bg1"/>
              </a:solidFill>
              <a:prstDash val="solid"/>
              <a:miter lim="800000"/>
              <a:headEnd/>
              <a:tailEnd/>
            </a:ln>
          </p:spPr>
          <p:txBody>
            <a:bodyPr/>
            <a:lstStyle/>
            <a:p>
              <a:pPr>
                <a:spcBef>
                  <a:spcPct val="50000"/>
                </a:spcBef>
                <a:buFontTx/>
                <a:buChar char="•"/>
                <a:defRPr/>
              </a:pPr>
              <a:endParaRPr lang="en-US" sz="1300" b="0" dirty="0"/>
            </a:p>
          </p:txBody>
        </p:sp>
        <p:sp>
          <p:nvSpPr>
            <p:cNvPr id="13" name="Freeform 88"/>
            <p:cNvSpPr>
              <a:spLocks noEditPoints="1"/>
            </p:cNvSpPr>
            <p:nvPr userDrawn="1"/>
          </p:nvSpPr>
          <p:spPr bwMode="auto">
            <a:xfrm>
              <a:off x="0" y="2744"/>
              <a:ext cx="1400" cy="1576"/>
            </a:xfrm>
            <a:custGeom>
              <a:avLst/>
              <a:gdLst/>
              <a:ahLst/>
              <a:cxnLst>
                <a:cxn ang="0">
                  <a:pos x="0" y="12"/>
                </a:cxn>
                <a:cxn ang="0">
                  <a:pos x="213" y="176"/>
                </a:cxn>
                <a:cxn ang="0">
                  <a:pos x="168" y="0"/>
                </a:cxn>
                <a:cxn ang="0">
                  <a:pos x="254" y="175"/>
                </a:cxn>
              </a:cxnLst>
              <a:rect l="0" t="0" r="r" b="b"/>
              <a:pathLst>
                <a:path w="254" h="176">
                  <a:moveTo>
                    <a:pt x="0" y="12"/>
                  </a:moveTo>
                  <a:cubicBezTo>
                    <a:pt x="94" y="31"/>
                    <a:pt x="172" y="93"/>
                    <a:pt x="213" y="176"/>
                  </a:cubicBezTo>
                  <a:moveTo>
                    <a:pt x="168" y="0"/>
                  </a:moveTo>
                  <a:cubicBezTo>
                    <a:pt x="210" y="50"/>
                    <a:pt x="240" y="110"/>
                    <a:pt x="254" y="175"/>
                  </a:cubicBezTo>
                </a:path>
              </a:pathLst>
            </a:custGeom>
            <a:noFill/>
            <a:ln w="19050" cap="flat" cmpd="sng">
              <a:solidFill>
                <a:schemeClr val="bg1"/>
              </a:solidFill>
              <a:prstDash val="solid"/>
              <a:miter lim="800000"/>
              <a:headEnd/>
              <a:tailEnd/>
            </a:ln>
          </p:spPr>
          <p:txBody>
            <a:bodyPr/>
            <a:lstStyle/>
            <a:p>
              <a:pPr>
                <a:spcBef>
                  <a:spcPct val="50000"/>
                </a:spcBef>
                <a:buFontTx/>
                <a:buChar char="•"/>
                <a:defRPr/>
              </a:pPr>
              <a:endParaRPr lang="en-US" sz="1300" b="0" dirty="0"/>
            </a:p>
          </p:txBody>
        </p:sp>
      </p:grpSp>
      <p:sp>
        <p:nvSpPr>
          <p:cNvPr id="19" name="Rectangle 6"/>
          <p:cNvSpPr>
            <a:spLocks noGrp="1" noChangeArrowheads="1"/>
          </p:cNvSpPr>
          <p:nvPr>
            <p:ph type="sldNum" sz="quarter" idx="4"/>
          </p:nvPr>
        </p:nvSpPr>
        <p:spPr bwMode="auto">
          <a:xfrm>
            <a:off x="3632200" y="6435725"/>
            <a:ext cx="1884363"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b="0">
                <a:solidFill>
                  <a:schemeClr val="bg1"/>
                </a:solidFill>
              </a:defRPr>
            </a:lvl1pPr>
          </a:lstStyle>
          <a:p>
            <a:pPr>
              <a:defRPr/>
            </a:pPr>
            <a:fld id="{A91C009A-D183-4B06-A7F0-ADEC358427FA}" type="slidenum">
              <a:rPr lang="en-US"/>
              <a:pPr>
                <a:defRPr/>
              </a:pPr>
              <a:t>‹#›</a:t>
            </a:fld>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477000"/>
            <a:ext cx="1676400" cy="295879"/>
          </a:xfrm>
          <a:prstGeom prst="rect">
            <a:avLst/>
          </a:prstGeom>
        </p:spPr>
      </p:pic>
      <p:sp>
        <p:nvSpPr>
          <p:cNvPr id="4" name="Text Placeholder 3"/>
          <p:cNvSpPr>
            <a:spLocks noGrp="1"/>
          </p:cNvSpPr>
          <p:nvPr>
            <p:ph type="body" sz="quarter" idx="10" hasCustomPrompt="1"/>
          </p:nvPr>
        </p:nvSpPr>
        <p:spPr>
          <a:xfrm>
            <a:off x="0" y="152400"/>
            <a:ext cx="9144000" cy="841375"/>
          </a:xfrm>
        </p:spPr>
        <p:txBody>
          <a:bodyPr>
            <a:normAutofit/>
          </a:bodyPr>
          <a:lstStyle>
            <a:lvl1pPr marL="0" indent="0" algn="ctr">
              <a:buNone/>
              <a:defRPr sz="4000" b="1" cap="small" baseline="0">
                <a:solidFill>
                  <a:schemeClr val="bg1"/>
                </a:solidFill>
                <a:latin typeface="Cambria" panose="02040503050406030204" pitchFamily="18" charset="0"/>
              </a:defRPr>
            </a:lvl1pPr>
          </a:lstStyle>
          <a:p>
            <a:pPr lvl="0"/>
            <a:r>
              <a:rPr lang="en-US" dirty="0" smtClean="0"/>
              <a:t>Title</a:t>
            </a:r>
            <a:endParaRPr lang="en-US" dirty="0"/>
          </a:p>
        </p:txBody>
      </p:sp>
    </p:spTree>
    <p:extLst>
      <p:ext uri="{BB962C8B-B14F-4D97-AF65-F5344CB8AC3E}">
        <p14:creationId xmlns:p14="http://schemas.microsoft.com/office/powerpoint/2010/main" val="169158372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0" y="6370983"/>
            <a:ext cx="9144000" cy="487017"/>
          </a:xfrm>
          <a:prstGeom prst="rect">
            <a:avLst/>
          </a:prstGeom>
          <a:solidFill>
            <a:srgbClr val="9DAC39"/>
          </a:solidFill>
          <a:ln>
            <a:noFill/>
          </a:ln>
          <a:effectLst/>
        </p:spPr>
        <p:txBody>
          <a:bodyPr rot="0" vert="horz" wrap="square" lIns="91440" tIns="91440" rIns="91440" bIns="91440" anchor="t" anchorCtr="0" upright="1">
            <a:noAutofit/>
          </a:bodyPr>
          <a:lstStyle/>
          <a:p>
            <a:endParaRPr lang="en-US" dirty="0">
              <a:solidFill>
                <a:srgbClr val="008000"/>
              </a:solidFill>
            </a:endParaRPr>
          </a:p>
        </p:txBody>
      </p:sp>
      <p:sp>
        <p:nvSpPr>
          <p:cNvPr id="3" name="Content Placeholder 2"/>
          <p:cNvSpPr>
            <a:spLocks noGrp="1"/>
          </p:cNvSpPr>
          <p:nvPr>
            <p:ph idx="1"/>
          </p:nvPr>
        </p:nvSpPr>
        <p:spPr/>
        <p:txBody>
          <a:bodyPr/>
          <a:lstStyle>
            <a:lvl1pPr>
              <a:defRPr>
                <a:solidFill>
                  <a:srgbClr val="006B98"/>
                </a:solidFill>
                <a:latin typeface="Cambria" panose="02040503050406030204" pitchFamily="18" charset="0"/>
              </a:defRPr>
            </a:lvl1pPr>
            <a:lvl2pPr marL="742950" indent="-285750">
              <a:buFont typeface="Courier New" panose="02070309020205020404" pitchFamily="49" charset="0"/>
              <a:buChar char="o"/>
              <a:defRPr>
                <a:solidFill>
                  <a:srgbClr val="006B98"/>
                </a:solidFill>
                <a:latin typeface="Cambria" panose="02040503050406030204" pitchFamily="18" charset="0"/>
              </a:defRPr>
            </a:lvl2pPr>
            <a:lvl3pPr marL="1143000" indent="-228600">
              <a:buFont typeface="Wingdings" panose="05000000000000000000" pitchFamily="2" charset="2"/>
              <a:buChar char="§"/>
              <a:defRPr>
                <a:solidFill>
                  <a:srgbClr val="006B98"/>
                </a:solidFill>
                <a:latin typeface="Cambria" panose="02040503050406030204" pitchFamily="18" charset="0"/>
              </a:defRPr>
            </a:lvl3pPr>
            <a:lvl4pPr>
              <a:defRPr>
                <a:solidFill>
                  <a:srgbClr val="006B98"/>
                </a:solidFill>
                <a:latin typeface="Cambria" panose="02040503050406030204" pitchFamily="18" charset="0"/>
              </a:defRPr>
            </a:lvl4pPr>
            <a:lvl5pPr marL="2057400" indent="-228600">
              <a:buFont typeface="Arial" panose="020B0604020202020204" pitchFamily="34" charset="0"/>
              <a:buChar char="•"/>
              <a:defRPr>
                <a:solidFill>
                  <a:srgbClr val="006B98"/>
                </a:solidFill>
                <a:latin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a:spLocks noChangeArrowheads="1"/>
          </p:cNvSpPr>
          <p:nvPr userDrawn="1"/>
        </p:nvSpPr>
        <p:spPr bwMode="auto">
          <a:xfrm>
            <a:off x="0" y="-1"/>
            <a:ext cx="9144000" cy="993913"/>
          </a:xfrm>
          <a:prstGeom prst="rect">
            <a:avLst/>
          </a:prstGeom>
          <a:solidFill>
            <a:srgbClr val="006B98"/>
          </a:solidFill>
          <a:ln>
            <a:noFill/>
          </a:ln>
          <a:effectLst/>
        </p:spPr>
        <p:txBody>
          <a:bodyPr rot="0" vert="horz" wrap="square" lIns="91440" tIns="91440" rIns="91440" bIns="91440" anchor="t" anchorCtr="0" upright="1">
            <a:noAutofit/>
          </a:bodyPr>
          <a:lstStyle/>
          <a:p>
            <a:endParaRPr lang="en-US" dirty="0"/>
          </a:p>
        </p:txBody>
      </p:sp>
      <p:grpSp>
        <p:nvGrpSpPr>
          <p:cNvPr id="11" name="Group 86"/>
          <p:cNvGrpSpPr>
            <a:grpSpLocks/>
          </p:cNvGrpSpPr>
          <p:nvPr userDrawn="1"/>
        </p:nvGrpSpPr>
        <p:grpSpPr bwMode="auto">
          <a:xfrm flipH="1">
            <a:off x="8153400" y="6366220"/>
            <a:ext cx="990600" cy="491780"/>
            <a:chOff x="0" y="2744"/>
            <a:chExt cx="1740" cy="1576"/>
          </a:xfrm>
        </p:grpSpPr>
        <p:sp>
          <p:nvSpPr>
            <p:cNvPr id="12" name="Freeform 87"/>
            <p:cNvSpPr>
              <a:spLocks/>
            </p:cNvSpPr>
            <p:nvPr userDrawn="1"/>
          </p:nvSpPr>
          <p:spPr bwMode="auto">
            <a:xfrm>
              <a:off x="647" y="2744"/>
              <a:ext cx="1093" cy="1576"/>
            </a:xfrm>
            <a:custGeom>
              <a:avLst/>
              <a:gdLst/>
              <a:ahLst/>
              <a:cxnLst>
                <a:cxn ang="0">
                  <a:pos x="0" y="0"/>
                </a:cxn>
                <a:cxn ang="0">
                  <a:pos x="181" y="176"/>
                </a:cxn>
              </a:cxnLst>
              <a:rect l="0" t="0" r="r" b="b"/>
              <a:pathLst>
                <a:path w="181" h="176">
                  <a:moveTo>
                    <a:pt x="0" y="0"/>
                  </a:moveTo>
                  <a:cubicBezTo>
                    <a:pt x="81" y="32"/>
                    <a:pt x="147" y="96"/>
                    <a:pt x="181" y="176"/>
                  </a:cubicBezTo>
                </a:path>
              </a:pathLst>
            </a:custGeom>
            <a:noFill/>
            <a:ln w="19050" cap="flat" cmpd="sng">
              <a:solidFill>
                <a:schemeClr val="bg1"/>
              </a:solidFill>
              <a:prstDash val="solid"/>
              <a:miter lim="800000"/>
              <a:headEnd/>
              <a:tailEnd/>
            </a:ln>
          </p:spPr>
          <p:txBody>
            <a:bodyPr/>
            <a:lstStyle/>
            <a:p>
              <a:pPr>
                <a:spcBef>
                  <a:spcPct val="50000"/>
                </a:spcBef>
                <a:buFontTx/>
                <a:buChar char="•"/>
                <a:defRPr/>
              </a:pPr>
              <a:endParaRPr lang="en-US" sz="1300" b="0" dirty="0"/>
            </a:p>
          </p:txBody>
        </p:sp>
        <p:sp>
          <p:nvSpPr>
            <p:cNvPr id="13" name="Freeform 88"/>
            <p:cNvSpPr>
              <a:spLocks noEditPoints="1"/>
            </p:cNvSpPr>
            <p:nvPr userDrawn="1"/>
          </p:nvSpPr>
          <p:spPr bwMode="auto">
            <a:xfrm>
              <a:off x="0" y="2744"/>
              <a:ext cx="1400" cy="1576"/>
            </a:xfrm>
            <a:custGeom>
              <a:avLst/>
              <a:gdLst/>
              <a:ahLst/>
              <a:cxnLst>
                <a:cxn ang="0">
                  <a:pos x="0" y="12"/>
                </a:cxn>
                <a:cxn ang="0">
                  <a:pos x="213" y="176"/>
                </a:cxn>
                <a:cxn ang="0">
                  <a:pos x="168" y="0"/>
                </a:cxn>
                <a:cxn ang="0">
                  <a:pos x="254" y="175"/>
                </a:cxn>
              </a:cxnLst>
              <a:rect l="0" t="0" r="r" b="b"/>
              <a:pathLst>
                <a:path w="254" h="176">
                  <a:moveTo>
                    <a:pt x="0" y="12"/>
                  </a:moveTo>
                  <a:cubicBezTo>
                    <a:pt x="94" y="31"/>
                    <a:pt x="172" y="93"/>
                    <a:pt x="213" y="176"/>
                  </a:cubicBezTo>
                  <a:moveTo>
                    <a:pt x="168" y="0"/>
                  </a:moveTo>
                  <a:cubicBezTo>
                    <a:pt x="210" y="50"/>
                    <a:pt x="240" y="110"/>
                    <a:pt x="254" y="175"/>
                  </a:cubicBezTo>
                </a:path>
              </a:pathLst>
            </a:custGeom>
            <a:noFill/>
            <a:ln w="19050" cap="flat" cmpd="sng">
              <a:solidFill>
                <a:schemeClr val="bg1"/>
              </a:solidFill>
              <a:prstDash val="solid"/>
              <a:miter lim="800000"/>
              <a:headEnd/>
              <a:tailEnd/>
            </a:ln>
          </p:spPr>
          <p:txBody>
            <a:bodyPr/>
            <a:lstStyle/>
            <a:p>
              <a:pPr>
                <a:spcBef>
                  <a:spcPct val="50000"/>
                </a:spcBef>
                <a:buFontTx/>
                <a:buChar char="•"/>
                <a:defRPr/>
              </a:pPr>
              <a:endParaRPr lang="en-US" sz="1300" b="0" dirty="0"/>
            </a:p>
          </p:txBody>
        </p:sp>
      </p:grpSp>
      <p:sp>
        <p:nvSpPr>
          <p:cNvPr id="19" name="Rectangle 6"/>
          <p:cNvSpPr>
            <a:spLocks noGrp="1" noChangeArrowheads="1"/>
          </p:cNvSpPr>
          <p:nvPr>
            <p:ph type="sldNum" sz="quarter" idx="4"/>
          </p:nvPr>
        </p:nvSpPr>
        <p:spPr bwMode="auto">
          <a:xfrm>
            <a:off x="3632200" y="6435725"/>
            <a:ext cx="1884363"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b="0">
                <a:solidFill>
                  <a:schemeClr val="bg1"/>
                </a:solidFill>
              </a:defRPr>
            </a:lvl1pPr>
          </a:lstStyle>
          <a:p>
            <a:pPr>
              <a:defRPr/>
            </a:pPr>
            <a:fld id="{A91C009A-D183-4B06-A7F0-ADEC358427FA}" type="slidenum">
              <a:rPr lang="en-US"/>
              <a:pPr>
                <a:defRPr/>
              </a:pPr>
              <a:t>‹#›</a:t>
            </a:fld>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477000"/>
            <a:ext cx="1676400" cy="295879"/>
          </a:xfrm>
          <a:prstGeom prst="rect">
            <a:avLst/>
          </a:prstGeom>
        </p:spPr>
      </p:pic>
      <p:sp>
        <p:nvSpPr>
          <p:cNvPr id="4" name="Text Placeholder 3"/>
          <p:cNvSpPr>
            <a:spLocks noGrp="1"/>
          </p:cNvSpPr>
          <p:nvPr>
            <p:ph type="body" sz="quarter" idx="10" hasCustomPrompt="1"/>
          </p:nvPr>
        </p:nvSpPr>
        <p:spPr>
          <a:xfrm>
            <a:off x="0" y="152400"/>
            <a:ext cx="9144000" cy="841375"/>
          </a:xfrm>
        </p:spPr>
        <p:txBody>
          <a:bodyPr>
            <a:normAutofit/>
          </a:bodyPr>
          <a:lstStyle>
            <a:lvl1pPr marL="0" indent="0" algn="ctr">
              <a:buNone/>
              <a:defRPr sz="4000" b="1" cap="small" baseline="0">
                <a:solidFill>
                  <a:schemeClr val="bg1"/>
                </a:solidFill>
                <a:latin typeface="Cambria" panose="02040503050406030204" pitchFamily="18" charset="0"/>
              </a:defRPr>
            </a:lvl1pPr>
          </a:lstStyle>
          <a:p>
            <a:pPr lvl="0"/>
            <a:r>
              <a:rPr lang="en-US" dirty="0" smtClean="0"/>
              <a:t>Title</a:t>
            </a:r>
            <a:endParaRPr lang="en-US" dirty="0"/>
          </a:p>
        </p:txBody>
      </p:sp>
    </p:spTree>
    <p:extLst>
      <p:ext uri="{BB962C8B-B14F-4D97-AF65-F5344CB8AC3E}">
        <p14:creationId xmlns:p14="http://schemas.microsoft.com/office/powerpoint/2010/main" val="15954423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0" y="6370983"/>
            <a:ext cx="9144000" cy="487017"/>
          </a:xfrm>
          <a:prstGeom prst="rect">
            <a:avLst/>
          </a:prstGeom>
          <a:solidFill>
            <a:srgbClr val="9DAC39"/>
          </a:solidFill>
          <a:ln>
            <a:noFill/>
          </a:ln>
          <a:effectLst/>
        </p:spPr>
        <p:txBody>
          <a:bodyPr rot="0" vert="horz" wrap="square" lIns="91440" tIns="91440" rIns="91440" bIns="91440" anchor="t" anchorCtr="0" upright="1">
            <a:noAutofit/>
          </a:bodyPr>
          <a:lstStyle/>
          <a:p>
            <a:endParaRPr lang="en-US" dirty="0">
              <a:solidFill>
                <a:srgbClr val="008000"/>
              </a:solidFill>
            </a:endParaRPr>
          </a:p>
        </p:txBody>
      </p:sp>
      <p:sp>
        <p:nvSpPr>
          <p:cNvPr id="3" name="Content Placeholder 2"/>
          <p:cNvSpPr>
            <a:spLocks noGrp="1"/>
          </p:cNvSpPr>
          <p:nvPr>
            <p:ph idx="1"/>
          </p:nvPr>
        </p:nvSpPr>
        <p:spPr/>
        <p:txBody>
          <a:bodyPr/>
          <a:lstStyle>
            <a:lvl1pPr>
              <a:defRPr>
                <a:solidFill>
                  <a:srgbClr val="006B98"/>
                </a:solidFill>
                <a:latin typeface="Cambria" panose="02040503050406030204" pitchFamily="18" charset="0"/>
              </a:defRPr>
            </a:lvl1pPr>
            <a:lvl2pPr marL="742950" indent="-285750">
              <a:buFont typeface="Courier New" panose="02070309020205020404" pitchFamily="49" charset="0"/>
              <a:buChar char="o"/>
              <a:defRPr>
                <a:solidFill>
                  <a:srgbClr val="006B98"/>
                </a:solidFill>
                <a:latin typeface="Cambria" panose="02040503050406030204" pitchFamily="18" charset="0"/>
              </a:defRPr>
            </a:lvl2pPr>
            <a:lvl3pPr marL="1143000" indent="-228600">
              <a:buFont typeface="Wingdings" panose="05000000000000000000" pitchFamily="2" charset="2"/>
              <a:buChar char="§"/>
              <a:defRPr>
                <a:solidFill>
                  <a:srgbClr val="006B98"/>
                </a:solidFill>
                <a:latin typeface="Cambria" panose="02040503050406030204" pitchFamily="18" charset="0"/>
              </a:defRPr>
            </a:lvl3pPr>
            <a:lvl4pPr>
              <a:defRPr>
                <a:solidFill>
                  <a:srgbClr val="006B98"/>
                </a:solidFill>
                <a:latin typeface="Cambria" panose="02040503050406030204" pitchFamily="18" charset="0"/>
              </a:defRPr>
            </a:lvl4pPr>
            <a:lvl5pPr marL="2057400" indent="-228600">
              <a:buFont typeface="Arial" panose="020B0604020202020204" pitchFamily="34" charset="0"/>
              <a:buChar char="•"/>
              <a:defRPr>
                <a:solidFill>
                  <a:srgbClr val="006B98"/>
                </a:solidFill>
                <a:latin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a:spLocks noChangeArrowheads="1"/>
          </p:cNvSpPr>
          <p:nvPr userDrawn="1"/>
        </p:nvSpPr>
        <p:spPr bwMode="auto">
          <a:xfrm>
            <a:off x="0" y="-1"/>
            <a:ext cx="9144000" cy="993913"/>
          </a:xfrm>
          <a:prstGeom prst="rect">
            <a:avLst/>
          </a:prstGeom>
          <a:solidFill>
            <a:srgbClr val="006B98"/>
          </a:solidFill>
          <a:ln>
            <a:noFill/>
          </a:ln>
          <a:effectLst/>
        </p:spPr>
        <p:txBody>
          <a:bodyPr rot="0" vert="horz" wrap="square" lIns="91440" tIns="91440" rIns="91440" bIns="91440" anchor="t" anchorCtr="0" upright="1">
            <a:noAutofit/>
          </a:bodyPr>
          <a:lstStyle/>
          <a:p>
            <a:endParaRPr lang="en-US" dirty="0"/>
          </a:p>
        </p:txBody>
      </p:sp>
      <p:grpSp>
        <p:nvGrpSpPr>
          <p:cNvPr id="11" name="Group 86"/>
          <p:cNvGrpSpPr>
            <a:grpSpLocks/>
          </p:cNvGrpSpPr>
          <p:nvPr userDrawn="1"/>
        </p:nvGrpSpPr>
        <p:grpSpPr bwMode="auto">
          <a:xfrm flipH="1">
            <a:off x="8153400" y="6366220"/>
            <a:ext cx="990600" cy="491780"/>
            <a:chOff x="0" y="2744"/>
            <a:chExt cx="1740" cy="1576"/>
          </a:xfrm>
        </p:grpSpPr>
        <p:sp>
          <p:nvSpPr>
            <p:cNvPr id="12" name="Freeform 87"/>
            <p:cNvSpPr>
              <a:spLocks/>
            </p:cNvSpPr>
            <p:nvPr userDrawn="1"/>
          </p:nvSpPr>
          <p:spPr bwMode="auto">
            <a:xfrm>
              <a:off x="647" y="2744"/>
              <a:ext cx="1093" cy="1576"/>
            </a:xfrm>
            <a:custGeom>
              <a:avLst/>
              <a:gdLst/>
              <a:ahLst/>
              <a:cxnLst>
                <a:cxn ang="0">
                  <a:pos x="0" y="0"/>
                </a:cxn>
                <a:cxn ang="0">
                  <a:pos x="181" y="176"/>
                </a:cxn>
              </a:cxnLst>
              <a:rect l="0" t="0" r="r" b="b"/>
              <a:pathLst>
                <a:path w="181" h="176">
                  <a:moveTo>
                    <a:pt x="0" y="0"/>
                  </a:moveTo>
                  <a:cubicBezTo>
                    <a:pt x="81" y="32"/>
                    <a:pt x="147" y="96"/>
                    <a:pt x="181" y="176"/>
                  </a:cubicBezTo>
                </a:path>
              </a:pathLst>
            </a:custGeom>
            <a:noFill/>
            <a:ln w="19050" cap="flat" cmpd="sng">
              <a:solidFill>
                <a:schemeClr val="bg1"/>
              </a:solidFill>
              <a:prstDash val="solid"/>
              <a:miter lim="800000"/>
              <a:headEnd/>
              <a:tailEnd/>
            </a:ln>
          </p:spPr>
          <p:txBody>
            <a:bodyPr/>
            <a:lstStyle/>
            <a:p>
              <a:pPr>
                <a:spcBef>
                  <a:spcPct val="50000"/>
                </a:spcBef>
                <a:buFontTx/>
                <a:buChar char="•"/>
                <a:defRPr/>
              </a:pPr>
              <a:endParaRPr lang="en-US" sz="1300" b="0" dirty="0"/>
            </a:p>
          </p:txBody>
        </p:sp>
        <p:sp>
          <p:nvSpPr>
            <p:cNvPr id="13" name="Freeform 88"/>
            <p:cNvSpPr>
              <a:spLocks noEditPoints="1"/>
            </p:cNvSpPr>
            <p:nvPr userDrawn="1"/>
          </p:nvSpPr>
          <p:spPr bwMode="auto">
            <a:xfrm>
              <a:off x="0" y="2744"/>
              <a:ext cx="1400" cy="1576"/>
            </a:xfrm>
            <a:custGeom>
              <a:avLst/>
              <a:gdLst/>
              <a:ahLst/>
              <a:cxnLst>
                <a:cxn ang="0">
                  <a:pos x="0" y="12"/>
                </a:cxn>
                <a:cxn ang="0">
                  <a:pos x="213" y="176"/>
                </a:cxn>
                <a:cxn ang="0">
                  <a:pos x="168" y="0"/>
                </a:cxn>
                <a:cxn ang="0">
                  <a:pos x="254" y="175"/>
                </a:cxn>
              </a:cxnLst>
              <a:rect l="0" t="0" r="r" b="b"/>
              <a:pathLst>
                <a:path w="254" h="176">
                  <a:moveTo>
                    <a:pt x="0" y="12"/>
                  </a:moveTo>
                  <a:cubicBezTo>
                    <a:pt x="94" y="31"/>
                    <a:pt x="172" y="93"/>
                    <a:pt x="213" y="176"/>
                  </a:cubicBezTo>
                  <a:moveTo>
                    <a:pt x="168" y="0"/>
                  </a:moveTo>
                  <a:cubicBezTo>
                    <a:pt x="210" y="50"/>
                    <a:pt x="240" y="110"/>
                    <a:pt x="254" y="175"/>
                  </a:cubicBezTo>
                </a:path>
              </a:pathLst>
            </a:custGeom>
            <a:noFill/>
            <a:ln w="19050" cap="flat" cmpd="sng">
              <a:solidFill>
                <a:schemeClr val="bg1"/>
              </a:solidFill>
              <a:prstDash val="solid"/>
              <a:miter lim="800000"/>
              <a:headEnd/>
              <a:tailEnd/>
            </a:ln>
          </p:spPr>
          <p:txBody>
            <a:bodyPr/>
            <a:lstStyle/>
            <a:p>
              <a:pPr>
                <a:spcBef>
                  <a:spcPct val="50000"/>
                </a:spcBef>
                <a:buFontTx/>
                <a:buChar char="•"/>
                <a:defRPr/>
              </a:pPr>
              <a:endParaRPr lang="en-US" sz="1300" b="0" dirty="0"/>
            </a:p>
          </p:txBody>
        </p:sp>
      </p:grpSp>
      <p:sp>
        <p:nvSpPr>
          <p:cNvPr id="19" name="Rectangle 6"/>
          <p:cNvSpPr>
            <a:spLocks noGrp="1" noChangeArrowheads="1"/>
          </p:cNvSpPr>
          <p:nvPr>
            <p:ph type="sldNum" sz="quarter" idx="4"/>
          </p:nvPr>
        </p:nvSpPr>
        <p:spPr bwMode="auto">
          <a:xfrm>
            <a:off x="3632200" y="6435725"/>
            <a:ext cx="1884363"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b="0">
                <a:solidFill>
                  <a:schemeClr val="bg1"/>
                </a:solidFill>
              </a:defRPr>
            </a:lvl1pPr>
          </a:lstStyle>
          <a:p>
            <a:pPr>
              <a:defRPr/>
            </a:pPr>
            <a:fld id="{A91C009A-D183-4B06-A7F0-ADEC358427FA}" type="slidenum">
              <a:rPr lang="en-US"/>
              <a:pPr>
                <a:defRPr/>
              </a:pPr>
              <a:t>‹#›</a:t>
            </a:fld>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477000"/>
            <a:ext cx="1676400" cy="295879"/>
          </a:xfrm>
          <a:prstGeom prst="rect">
            <a:avLst/>
          </a:prstGeom>
        </p:spPr>
      </p:pic>
      <p:sp>
        <p:nvSpPr>
          <p:cNvPr id="4" name="Text Placeholder 3"/>
          <p:cNvSpPr>
            <a:spLocks noGrp="1"/>
          </p:cNvSpPr>
          <p:nvPr>
            <p:ph type="body" sz="quarter" idx="10" hasCustomPrompt="1"/>
          </p:nvPr>
        </p:nvSpPr>
        <p:spPr>
          <a:xfrm>
            <a:off x="0" y="152400"/>
            <a:ext cx="9144000" cy="841375"/>
          </a:xfrm>
        </p:spPr>
        <p:txBody>
          <a:bodyPr>
            <a:normAutofit/>
          </a:bodyPr>
          <a:lstStyle>
            <a:lvl1pPr marL="0" indent="0" algn="ctr">
              <a:buNone/>
              <a:defRPr sz="4000" b="1" cap="small" baseline="0">
                <a:solidFill>
                  <a:schemeClr val="bg1"/>
                </a:solidFill>
                <a:latin typeface="Cambria" panose="02040503050406030204" pitchFamily="18" charset="0"/>
              </a:defRPr>
            </a:lvl1pPr>
          </a:lstStyle>
          <a:p>
            <a:pPr lvl="0"/>
            <a:r>
              <a:rPr lang="en-US" dirty="0" smtClean="0"/>
              <a:t>Title</a:t>
            </a:r>
            <a:endParaRPr lang="en-US" dirty="0"/>
          </a:p>
        </p:txBody>
      </p:sp>
    </p:spTree>
    <p:extLst>
      <p:ext uri="{BB962C8B-B14F-4D97-AF65-F5344CB8AC3E}">
        <p14:creationId xmlns:p14="http://schemas.microsoft.com/office/powerpoint/2010/main" val="21476821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0" y="6370983"/>
            <a:ext cx="9144000" cy="487017"/>
          </a:xfrm>
          <a:prstGeom prst="rect">
            <a:avLst/>
          </a:prstGeom>
          <a:solidFill>
            <a:srgbClr val="9DAC39"/>
          </a:solidFill>
          <a:ln>
            <a:noFill/>
          </a:ln>
          <a:effectLst/>
        </p:spPr>
        <p:txBody>
          <a:bodyPr rot="0" vert="horz" wrap="square" lIns="91440" tIns="91440" rIns="91440" bIns="91440" anchor="t" anchorCtr="0" upright="1">
            <a:noAutofit/>
          </a:bodyPr>
          <a:lstStyle/>
          <a:p>
            <a:endParaRPr lang="en-US" dirty="0">
              <a:solidFill>
                <a:srgbClr val="008000"/>
              </a:solidFill>
            </a:endParaRPr>
          </a:p>
        </p:txBody>
      </p:sp>
      <p:sp>
        <p:nvSpPr>
          <p:cNvPr id="3" name="Content Placeholder 2"/>
          <p:cNvSpPr>
            <a:spLocks noGrp="1"/>
          </p:cNvSpPr>
          <p:nvPr>
            <p:ph idx="1"/>
          </p:nvPr>
        </p:nvSpPr>
        <p:spPr/>
        <p:txBody>
          <a:bodyPr/>
          <a:lstStyle>
            <a:lvl1pPr>
              <a:defRPr>
                <a:solidFill>
                  <a:srgbClr val="006B98"/>
                </a:solidFill>
                <a:latin typeface="Cambria" panose="02040503050406030204" pitchFamily="18" charset="0"/>
              </a:defRPr>
            </a:lvl1pPr>
            <a:lvl2pPr marL="742950" indent="-285750">
              <a:buFont typeface="Courier New" panose="02070309020205020404" pitchFamily="49" charset="0"/>
              <a:buChar char="o"/>
              <a:defRPr>
                <a:solidFill>
                  <a:srgbClr val="006B98"/>
                </a:solidFill>
                <a:latin typeface="Cambria" panose="02040503050406030204" pitchFamily="18" charset="0"/>
              </a:defRPr>
            </a:lvl2pPr>
            <a:lvl3pPr marL="1143000" indent="-228600">
              <a:buFont typeface="Wingdings" panose="05000000000000000000" pitchFamily="2" charset="2"/>
              <a:buChar char="§"/>
              <a:defRPr>
                <a:solidFill>
                  <a:srgbClr val="006B98"/>
                </a:solidFill>
                <a:latin typeface="Cambria" panose="02040503050406030204" pitchFamily="18" charset="0"/>
              </a:defRPr>
            </a:lvl3pPr>
            <a:lvl4pPr>
              <a:defRPr>
                <a:solidFill>
                  <a:srgbClr val="006B98"/>
                </a:solidFill>
                <a:latin typeface="Cambria" panose="02040503050406030204" pitchFamily="18" charset="0"/>
              </a:defRPr>
            </a:lvl4pPr>
            <a:lvl5pPr marL="2057400" indent="-228600">
              <a:buFont typeface="Arial" panose="020B0604020202020204" pitchFamily="34" charset="0"/>
              <a:buChar char="•"/>
              <a:defRPr>
                <a:solidFill>
                  <a:srgbClr val="006B98"/>
                </a:solidFill>
                <a:latin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a:spLocks noChangeArrowheads="1"/>
          </p:cNvSpPr>
          <p:nvPr userDrawn="1"/>
        </p:nvSpPr>
        <p:spPr bwMode="auto">
          <a:xfrm>
            <a:off x="0" y="-1"/>
            <a:ext cx="9144000" cy="993913"/>
          </a:xfrm>
          <a:prstGeom prst="rect">
            <a:avLst/>
          </a:prstGeom>
          <a:solidFill>
            <a:srgbClr val="006B98"/>
          </a:solidFill>
          <a:ln>
            <a:noFill/>
          </a:ln>
          <a:effectLst/>
        </p:spPr>
        <p:txBody>
          <a:bodyPr rot="0" vert="horz" wrap="square" lIns="91440" tIns="91440" rIns="91440" bIns="91440" anchor="t" anchorCtr="0" upright="1">
            <a:noAutofit/>
          </a:bodyPr>
          <a:lstStyle/>
          <a:p>
            <a:endParaRPr lang="en-US" dirty="0"/>
          </a:p>
        </p:txBody>
      </p:sp>
      <p:grpSp>
        <p:nvGrpSpPr>
          <p:cNvPr id="11" name="Group 86"/>
          <p:cNvGrpSpPr>
            <a:grpSpLocks/>
          </p:cNvGrpSpPr>
          <p:nvPr userDrawn="1"/>
        </p:nvGrpSpPr>
        <p:grpSpPr bwMode="auto">
          <a:xfrm flipH="1">
            <a:off x="8153400" y="6366220"/>
            <a:ext cx="990600" cy="491780"/>
            <a:chOff x="0" y="2744"/>
            <a:chExt cx="1740" cy="1576"/>
          </a:xfrm>
        </p:grpSpPr>
        <p:sp>
          <p:nvSpPr>
            <p:cNvPr id="12" name="Freeform 87"/>
            <p:cNvSpPr>
              <a:spLocks/>
            </p:cNvSpPr>
            <p:nvPr userDrawn="1"/>
          </p:nvSpPr>
          <p:spPr bwMode="auto">
            <a:xfrm>
              <a:off x="647" y="2744"/>
              <a:ext cx="1093" cy="1576"/>
            </a:xfrm>
            <a:custGeom>
              <a:avLst/>
              <a:gdLst/>
              <a:ahLst/>
              <a:cxnLst>
                <a:cxn ang="0">
                  <a:pos x="0" y="0"/>
                </a:cxn>
                <a:cxn ang="0">
                  <a:pos x="181" y="176"/>
                </a:cxn>
              </a:cxnLst>
              <a:rect l="0" t="0" r="r" b="b"/>
              <a:pathLst>
                <a:path w="181" h="176">
                  <a:moveTo>
                    <a:pt x="0" y="0"/>
                  </a:moveTo>
                  <a:cubicBezTo>
                    <a:pt x="81" y="32"/>
                    <a:pt x="147" y="96"/>
                    <a:pt x="181" y="176"/>
                  </a:cubicBezTo>
                </a:path>
              </a:pathLst>
            </a:custGeom>
            <a:noFill/>
            <a:ln w="19050" cap="flat" cmpd="sng">
              <a:solidFill>
                <a:schemeClr val="bg1"/>
              </a:solidFill>
              <a:prstDash val="solid"/>
              <a:miter lim="800000"/>
              <a:headEnd/>
              <a:tailEnd/>
            </a:ln>
          </p:spPr>
          <p:txBody>
            <a:bodyPr/>
            <a:lstStyle/>
            <a:p>
              <a:pPr>
                <a:spcBef>
                  <a:spcPct val="50000"/>
                </a:spcBef>
                <a:buFontTx/>
                <a:buChar char="•"/>
                <a:defRPr/>
              </a:pPr>
              <a:endParaRPr lang="en-US" sz="1300" b="0" dirty="0"/>
            </a:p>
          </p:txBody>
        </p:sp>
        <p:sp>
          <p:nvSpPr>
            <p:cNvPr id="13" name="Freeform 88"/>
            <p:cNvSpPr>
              <a:spLocks noEditPoints="1"/>
            </p:cNvSpPr>
            <p:nvPr userDrawn="1"/>
          </p:nvSpPr>
          <p:spPr bwMode="auto">
            <a:xfrm>
              <a:off x="0" y="2744"/>
              <a:ext cx="1400" cy="1576"/>
            </a:xfrm>
            <a:custGeom>
              <a:avLst/>
              <a:gdLst/>
              <a:ahLst/>
              <a:cxnLst>
                <a:cxn ang="0">
                  <a:pos x="0" y="12"/>
                </a:cxn>
                <a:cxn ang="0">
                  <a:pos x="213" y="176"/>
                </a:cxn>
                <a:cxn ang="0">
                  <a:pos x="168" y="0"/>
                </a:cxn>
                <a:cxn ang="0">
                  <a:pos x="254" y="175"/>
                </a:cxn>
              </a:cxnLst>
              <a:rect l="0" t="0" r="r" b="b"/>
              <a:pathLst>
                <a:path w="254" h="176">
                  <a:moveTo>
                    <a:pt x="0" y="12"/>
                  </a:moveTo>
                  <a:cubicBezTo>
                    <a:pt x="94" y="31"/>
                    <a:pt x="172" y="93"/>
                    <a:pt x="213" y="176"/>
                  </a:cubicBezTo>
                  <a:moveTo>
                    <a:pt x="168" y="0"/>
                  </a:moveTo>
                  <a:cubicBezTo>
                    <a:pt x="210" y="50"/>
                    <a:pt x="240" y="110"/>
                    <a:pt x="254" y="175"/>
                  </a:cubicBezTo>
                </a:path>
              </a:pathLst>
            </a:custGeom>
            <a:noFill/>
            <a:ln w="19050" cap="flat" cmpd="sng">
              <a:solidFill>
                <a:schemeClr val="bg1"/>
              </a:solidFill>
              <a:prstDash val="solid"/>
              <a:miter lim="800000"/>
              <a:headEnd/>
              <a:tailEnd/>
            </a:ln>
          </p:spPr>
          <p:txBody>
            <a:bodyPr/>
            <a:lstStyle/>
            <a:p>
              <a:pPr>
                <a:spcBef>
                  <a:spcPct val="50000"/>
                </a:spcBef>
                <a:buFontTx/>
                <a:buChar char="•"/>
                <a:defRPr/>
              </a:pPr>
              <a:endParaRPr lang="en-US" sz="1300" b="0" dirty="0"/>
            </a:p>
          </p:txBody>
        </p:sp>
      </p:grpSp>
      <p:sp>
        <p:nvSpPr>
          <p:cNvPr id="19" name="Rectangle 6"/>
          <p:cNvSpPr>
            <a:spLocks noGrp="1" noChangeArrowheads="1"/>
          </p:cNvSpPr>
          <p:nvPr>
            <p:ph type="sldNum" sz="quarter" idx="4"/>
          </p:nvPr>
        </p:nvSpPr>
        <p:spPr bwMode="auto">
          <a:xfrm>
            <a:off x="3632200" y="6435725"/>
            <a:ext cx="1884363"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b="0">
                <a:solidFill>
                  <a:schemeClr val="bg1"/>
                </a:solidFill>
              </a:defRPr>
            </a:lvl1pPr>
          </a:lstStyle>
          <a:p>
            <a:pPr>
              <a:defRPr/>
            </a:pPr>
            <a:fld id="{A91C009A-D183-4B06-A7F0-ADEC358427FA}" type="slidenum">
              <a:rPr lang="en-US"/>
              <a:pPr>
                <a:defRPr/>
              </a:pPr>
              <a:t>‹#›</a:t>
            </a:fld>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477000"/>
            <a:ext cx="1676400" cy="295879"/>
          </a:xfrm>
          <a:prstGeom prst="rect">
            <a:avLst/>
          </a:prstGeom>
        </p:spPr>
      </p:pic>
      <p:sp>
        <p:nvSpPr>
          <p:cNvPr id="4" name="Text Placeholder 3"/>
          <p:cNvSpPr>
            <a:spLocks noGrp="1"/>
          </p:cNvSpPr>
          <p:nvPr>
            <p:ph type="body" sz="quarter" idx="10" hasCustomPrompt="1"/>
          </p:nvPr>
        </p:nvSpPr>
        <p:spPr>
          <a:xfrm>
            <a:off x="0" y="152400"/>
            <a:ext cx="9144000" cy="841375"/>
          </a:xfrm>
        </p:spPr>
        <p:txBody>
          <a:bodyPr>
            <a:normAutofit/>
          </a:bodyPr>
          <a:lstStyle>
            <a:lvl1pPr marL="0" indent="0" algn="ctr">
              <a:buNone/>
              <a:defRPr sz="4000" b="1" cap="small" baseline="0">
                <a:solidFill>
                  <a:schemeClr val="bg1"/>
                </a:solidFill>
                <a:latin typeface="Cambria" panose="02040503050406030204" pitchFamily="18" charset="0"/>
              </a:defRPr>
            </a:lvl1pPr>
          </a:lstStyle>
          <a:p>
            <a:pPr lvl="0"/>
            <a:r>
              <a:rPr lang="en-US" dirty="0" smtClean="0"/>
              <a:t>Title</a:t>
            </a:r>
            <a:endParaRPr lang="en-US" dirty="0"/>
          </a:p>
        </p:txBody>
      </p:sp>
    </p:spTree>
    <p:extLst>
      <p:ext uri="{BB962C8B-B14F-4D97-AF65-F5344CB8AC3E}">
        <p14:creationId xmlns:p14="http://schemas.microsoft.com/office/powerpoint/2010/main" val="8045180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2965E9-9F08-4FF0-8E45-8723E0A4B24B}" type="datetime1">
              <a:rPr lang="en-US" smtClean="0"/>
              <a:t>7/29/2015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A97D2A-7F4C-488A-9B8A-A6959351AD8D}" type="slidenum">
              <a:rPr lang="en-US" smtClean="0"/>
              <a:t>‹#›</a:t>
            </a:fld>
            <a:endParaRPr lang="en-US" dirty="0"/>
          </a:p>
        </p:txBody>
      </p:sp>
    </p:spTree>
    <p:extLst>
      <p:ext uri="{BB962C8B-B14F-4D97-AF65-F5344CB8AC3E}">
        <p14:creationId xmlns:p14="http://schemas.microsoft.com/office/powerpoint/2010/main" val="150381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666D0C-B093-4397-9F1C-40BEC80008DB}" type="datetime1">
              <a:rPr lang="en-US" smtClean="0"/>
              <a:t>7/29/2015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A97D2A-7F4C-488A-9B8A-A6959351AD8D}" type="slidenum">
              <a:rPr lang="en-US" smtClean="0"/>
              <a:t>‹#›</a:t>
            </a:fld>
            <a:endParaRPr lang="en-US" dirty="0"/>
          </a:p>
        </p:txBody>
      </p:sp>
    </p:spTree>
    <p:extLst>
      <p:ext uri="{BB962C8B-B14F-4D97-AF65-F5344CB8AC3E}">
        <p14:creationId xmlns:p14="http://schemas.microsoft.com/office/powerpoint/2010/main" val="952940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CE74DE-417D-4952-BBCF-9D678852727C}" type="datetime1">
              <a:rPr lang="en-US" smtClean="0"/>
              <a:t>7/29/2015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A97D2A-7F4C-488A-9B8A-A6959351AD8D}" type="slidenum">
              <a:rPr lang="en-US" smtClean="0"/>
              <a:t>‹#›</a:t>
            </a:fld>
            <a:endParaRPr lang="en-US" dirty="0"/>
          </a:p>
        </p:txBody>
      </p:sp>
    </p:spTree>
    <p:extLst>
      <p:ext uri="{BB962C8B-B14F-4D97-AF65-F5344CB8AC3E}">
        <p14:creationId xmlns:p14="http://schemas.microsoft.com/office/powerpoint/2010/main" val="2283012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E8D6A9-F20A-4951-9BFF-365BB09B8F0B}" type="datetime1">
              <a:rPr lang="en-US" smtClean="0"/>
              <a:t>7/29/2015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A97D2A-7F4C-488A-9B8A-A6959351AD8D}" type="slidenum">
              <a:rPr lang="en-US" smtClean="0"/>
              <a:t>‹#›</a:t>
            </a:fld>
            <a:endParaRPr lang="en-US" dirty="0"/>
          </a:p>
        </p:txBody>
      </p:sp>
    </p:spTree>
    <p:extLst>
      <p:ext uri="{BB962C8B-B14F-4D97-AF65-F5344CB8AC3E}">
        <p14:creationId xmlns:p14="http://schemas.microsoft.com/office/powerpoint/2010/main" val="1371426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DC9E9D-648B-4972-89FE-7D9438AC83A2}" type="datetime1">
              <a:rPr lang="en-US" smtClean="0"/>
              <a:t>7/29/2015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A97D2A-7F4C-488A-9B8A-A6959351AD8D}" type="slidenum">
              <a:rPr lang="en-US" smtClean="0"/>
              <a:t>‹#›</a:t>
            </a:fld>
            <a:endParaRPr lang="en-US" dirty="0"/>
          </a:p>
        </p:txBody>
      </p:sp>
    </p:spTree>
    <p:extLst>
      <p:ext uri="{BB962C8B-B14F-4D97-AF65-F5344CB8AC3E}">
        <p14:creationId xmlns:p14="http://schemas.microsoft.com/office/powerpoint/2010/main" val="710194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9CE82B-26D3-46E5-8152-461D3675A444}" type="datetime1">
              <a:rPr lang="en-US" smtClean="0"/>
              <a:t>7/29/2015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A97D2A-7F4C-488A-9B8A-A6959351AD8D}" type="slidenum">
              <a:rPr lang="en-US" smtClean="0"/>
              <a:t>‹#›</a:t>
            </a:fld>
            <a:endParaRPr lang="en-US" dirty="0"/>
          </a:p>
        </p:txBody>
      </p:sp>
    </p:spTree>
    <p:extLst>
      <p:ext uri="{BB962C8B-B14F-4D97-AF65-F5344CB8AC3E}">
        <p14:creationId xmlns:p14="http://schemas.microsoft.com/office/powerpoint/2010/main" val="2530800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8B6626-1D54-4BE9-B73D-92E5A83BABE7}" type="datetime1">
              <a:rPr lang="en-US" smtClean="0"/>
              <a:t>7/29/2015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A97D2A-7F4C-488A-9B8A-A6959351AD8D}" type="slidenum">
              <a:rPr lang="en-US" smtClean="0"/>
              <a:t>‹#›</a:t>
            </a:fld>
            <a:endParaRPr lang="en-US" dirty="0"/>
          </a:p>
        </p:txBody>
      </p:sp>
    </p:spTree>
    <p:extLst>
      <p:ext uri="{BB962C8B-B14F-4D97-AF65-F5344CB8AC3E}">
        <p14:creationId xmlns:p14="http://schemas.microsoft.com/office/powerpoint/2010/main" val="1855283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A69FE-3235-40EC-B85B-F521A2B4BB23}" type="datetime1">
              <a:rPr lang="en-US" smtClean="0"/>
              <a:t>7/29/2015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97D2A-7F4C-488A-9B8A-A6959351AD8D}" type="slidenum">
              <a:rPr lang="en-US" smtClean="0"/>
              <a:t>‹#›</a:t>
            </a:fld>
            <a:endParaRPr lang="en-US" dirty="0"/>
          </a:p>
        </p:txBody>
      </p:sp>
    </p:spTree>
    <p:extLst>
      <p:ext uri="{BB962C8B-B14F-4D97-AF65-F5344CB8AC3E}">
        <p14:creationId xmlns:p14="http://schemas.microsoft.com/office/powerpoint/2010/main" val="3340667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5" r:id="rId13"/>
    <p:sldLayoutId id="2147483666" r:id="rId14"/>
    <p:sldLayoutId id="214748366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6525" y="2286000"/>
            <a:ext cx="9144000" cy="1676400"/>
          </a:xfrm>
        </p:spPr>
        <p:txBody>
          <a:bodyPr>
            <a:normAutofit fontScale="92500" lnSpcReduction="10000"/>
          </a:bodyPr>
          <a:lstStyle/>
          <a:p>
            <a:r>
              <a:rPr lang="en-US" dirty="0"/>
              <a:t>Stakeholder Engagement </a:t>
            </a:r>
            <a:br>
              <a:rPr lang="en-US" dirty="0"/>
            </a:br>
            <a:r>
              <a:rPr lang="en-US" dirty="0"/>
              <a:t>and Grievance Mechanisms </a:t>
            </a:r>
            <a:br>
              <a:rPr lang="en-US" dirty="0"/>
            </a:br>
            <a:r>
              <a:rPr lang="en-US" dirty="0"/>
              <a:t>for Project-Affected Communities</a:t>
            </a:r>
          </a:p>
          <a:p>
            <a:endParaRPr lang="en-US" dirty="0"/>
          </a:p>
        </p:txBody>
      </p:sp>
      <p:sp>
        <p:nvSpPr>
          <p:cNvPr id="4" name="Text Placeholder 3"/>
          <p:cNvSpPr>
            <a:spLocks noGrp="1"/>
          </p:cNvSpPr>
          <p:nvPr>
            <p:ph type="body" sz="quarter" idx="13"/>
          </p:nvPr>
        </p:nvSpPr>
        <p:spPr>
          <a:xfrm>
            <a:off x="304800" y="5257800"/>
            <a:ext cx="4495800" cy="1371600"/>
          </a:xfrm>
        </p:spPr>
        <p:txBody>
          <a:bodyPr/>
          <a:lstStyle/>
          <a:p>
            <a:r>
              <a:rPr lang="en-US" sz="2400" dirty="0" smtClean="0"/>
              <a:t>Shaza Zeinelabdin</a:t>
            </a:r>
          </a:p>
          <a:p>
            <a:r>
              <a:rPr lang="en-US" i="1" dirty="0" smtClean="0"/>
              <a:t>Social development specialist, IFC</a:t>
            </a:r>
          </a:p>
          <a:p>
            <a:r>
              <a:rPr lang="en-US" i="1" dirty="0" smtClean="0"/>
              <a:t>July 29, 2015</a:t>
            </a:r>
            <a:endParaRPr lang="en-US" i="1" dirty="0"/>
          </a:p>
        </p:txBody>
      </p:sp>
      <p:pic>
        <p:nvPicPr>
          <p:cNvPr id="3" name="Picture 2"/>
          <p:cNvPicPr>
            <a:picLocks noChangeAspect="1"/>
          </p:cNvPicPr>
          <p:nvPr/>
        </p:nvPicPr>
        <p:blipFill>
          <a:blip r:embed="rId3"/>
          <a:stretch>
            <a:fillRect/>
          </a:stretch>
        </p:blipFill>
        <p:spPr>
          <a:xfrm>
            <a:off x="6324600" y="6172200"/>
            <a:ext cx="2591025" cy="533440"/>
          </a:xfrm>
          <a:prstGeom prst="rect">
            <a:avLst/>
          </a:prstGeom>
        </p:spPr>
      </p:pic>
    </p:spTree>
    <p:extLst>
      <p:ext uri="{BB962C8B-B14F-4D97-AF65-F5344CB8AC3E}">
        <p14:creationId xmlns:p14="http://schemas.microsoft.com/office/powerpoint/2010/main" val="492927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r>
              <a:rPr lang="en-US" sz="4400" dirty="0" smtClean="0">
                <a:latin typeface="+mj-lt"/>
              </a:rPr>
              <a:t>What is “Meaningful” Consultation?</a:t>
            </a:r>
            <a:endParaRPr lang="en-US" sz="4400" dirty="0">
              <a:latin typeface="+mj-lt"/>
            </a:endParaRPr>
          </a:p>
        </p:txBody>
      </p:sp>
      <p:sp>
        <p:nvSpPr>
          <p:cNvPr id="5" name="Content Placeholder 3"/>
          <p:cNvSpPr txBox="1">
            <a:spLocks/>
          </p:cNvSpPr>
          <p:nvPr/>
        </p:nvSpPr>
        <p:spPr>
          <a:xfrm>
            <a:off x="381000" y="1219200"/>
            <a:ext cx="3886200" cy="4400550"/>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rgbClr val="006B98"/>
                </a:solidFill>
                <a:latin typeface="Cambria" panose="02040503050406030204" pitchFamily="18" charset="0"/>
                <a:ea typeface="+mn-ea"/>
                <a:cs typeface="+mn-cs"/>
              </a:defRPr>
            </a:lvl1pPr>
            <a:lvl2pPr marL="742950" indent="-285750" algn="l" defTabSz="457200" rtl="0" eaLnBrk="1" latinLnBrk="0" hangingPunct="1">
              <a:spcBef>
                <a:spcPct val="20000"/>
              </a:spcBef>
              <a:buFont typeface="Courier New" panose="02070309020205020404" pitchFamily="49" charset="0"/>
              <a:buChar char="o"/>
              <a:defRPr sz="2800" kern="1200">
                <a:solidFill>
                  <a:srgbClr val="006B98"/>
                </a:solidFill>
                <a:latin typeface="Cambria" panose="02040503050406030204" pitchFamily="18" charset="0"/>
                <a:ea typeface="+mn-ea"/>
                <a:cs typeface="+mn-cs"/>
              </a:defRPr>
            </a:lvl2pPr>
            <a:lvl3pPr marL="1143000" indent="-228600" algn="l" defTabSz="457200" rtl="0" eaLnBrk="1" latinLnBrk="0" hangingPunct="1">
              <a:spcBef>
                <a:spcPct val="20000"/>
              </a:spcBef>
              <a:buFont typeface="Wingdings" panose="05000000000000000000" pitchFamily="2" charset="2"/>
              <a:buChar char="§"/>
              <a:defRPr sz="2400" kern="1200">
                <a:solidFill>
                  <a:srgbClr val="006B98"/>
                </a:solidFill>
                <a:latin typeface="Cambria" panose="02040503050406030204" pitchFamily="18" charset="0"/>
                <a:ea typeface="+mn-ea"/>
                <a:cs typeface="+mn-cs"/>
              </a:defRPr>
            </a:lvl3pPr>
            <a:lvl4pPr marL="1600200" indent="-228600" algn="l" defTabSz="457200" rtl="0" eaLnBrk="1" latinLnBrk="0" hangingPunct="1">
              <a:spcBef>
                <a:spcPct val="20000"/>
              </a:spcBef>
              <a:buFont typeface="Arial"/>
              <a:buChar char="–"/>
              <a:defRPr sz="2000" kern="1200">
                <a:solidFill>
                  <a:srgbClr val="006B98"/>
                </a:solidFill>
                <a:latin typeface="Cambria" panose="02040503050406030204" pitchFamily="18"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rgbClr val="006B98"/>
                </a:solidFill>
                <a:latin typeface="Cambria" panose="02040503050406030204"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Aft>
                <a:spcPts val="600"/>
              </a:spcAft>
            </a:pPr>
            <a:r>
              <a:rPr lang="en-US" sz="3200" dirty="0" smtClean="0">
                <a:latin typeface="+mn-lt"/>
              </a:rPr>
              <a:t>Informed</a:t>
            </a:r>
          </a:p>
          <a:p>
            <a:pPr marL="457200" lvl="1" indent="-457200">
              <a:spcAft>
                <a:spcPts val="600"/>
              </a:spcAft>
            </a:pPr>
            <a:r>
              <a:rPr lang="en-US" sz="3200" dirty="0" smtClean="0">
                <a:latin typeface="+mn-lt"/>
              </a:rPr>
              <a:t>Interactive (Two-way engagement)</a:t>
            </a:r>
          </a:p>
          <a:p>
            <a:pPr marL="457200" lvl="1" indent="-457200">
              <a:spcAft>
                <a:spcPts val="600"/>
              </a:spcAft>
            </a:pPr>
            <a:r>
              <a:rPr lang="en-US" sz="3200" dirty="0" smtClean="0">
                <a:latin typeface="+mn-lt"/>
              </a:rPr>
              <a:t>Inclusive</a:t>
            </a:r>
          </a:p>
          <a:p>
            <a:pPr marL="457200" lvl="1" indent="-457200">
              <a:spcAft>
                <a:spcPts val="600"/>
              </a:spcAft>
            </a:pPr>
            <a:r>
              <a:rPr lang="en-US" sz="3200" dirty="0" smtClean="0">
                <a:latin typeface="+mn-lt"/>
              </a:rPr>
              <a:t>Iterative</a:t>
            </a:r>
          </a:p>
          <a:p>
            <a:pPr marL="457200" lvl="1" indent="-457200">
              <a:spcAft>
                <a:spcPts val="600"/>
              </a:spcAft>
            </a:pPr>
            <a:r>
              <a:rPr lang="en-US" sz="3200" dirty="0" smtClean="0">
                <a:latin typeface="+mn-lt"/>
              </a:rPr>
              <a:t>Influences the decision-making process</a:t>
            </a:r>
          </a:p>
          <a:p>
            <a:pPr marL="457200" lvl="1" indent="-457200">
              <a:spcAft>
                <a:spcPts val="600"/>
              </a:spcAft>
            </a:pPr>
            <a:r>
              <a:rPr lang="en-US" sz="3200" dirty="0" smtClean="0">
                <a:latin typeface="+mn-lt"/>
              </a:rPr>
              <a:t>Incorporates access to a Grievance Mechanism</a:t>
            </a:r>
            <a:endParaRPr lang="en-US" sz="3200" dirty="0">
              <a:latin typeface="+mn-lt"/>
            </a:endParaRPr>
          </a:p>
          <a:p>
            <a:pPr marL="0" lvl="1" indent="0">
              <a:spcAft>
                <a:spcPts val="600"/>
              </a:spcAft>
              <a:buNone/>
            </a:pPr>
            <a:endParaRPr lang="en-US" sz="2800" dirty="0" smtClean="0"/>
          </a:p>
          <a:p>
            <a:pPr marL="0" lvl="1" indent="0">
              <a:spcAft>
                <a:spcPts val="600"/>
              </a:spcAft>
              <a:buNone/>
            </a:pPr>
            <a:endParaRPr lang="en-US" sz="2800" dirty="0" smtClean="0"/>
          </a:p>
        </p:txBody>
      </p:sp>
      <p:pic>
        <p:nvPicPr>
          <p:cNvPr id="2" name="Picture 1"/>
          <p:cNvPicPr>
            <a:picLocks noChangeAspect="1"/>
          </p:cNvPicPr>
          <p:nvPr/>
        </p:nvPicPr>
        <p:blipFill>
          <a:blip r:embed="rId3"/>
          <a:stretch>
            <a:fillRect/>
          </a:stretch>
        </p:blipFill>
        <p:spPr>
          <a:xfrm>
            <a:off x="4572000" y="1030498"/>
            <a:ext cx="3974937" cy="2786113"/>
          </a:xfrm>
          <a:prstGeom prst="rect">
            <a:avLst/>
          </a:prstGeom>
        </p:spPr>
      </p:pic>
      <p:pic>
        <p:nvPicPr>
          <p:cNvPr id="4" name="Picture 3"/>
          <p:cNvPicPr>
            <a:picLocks noChangeAspect="1"/>
          </p:cNvPicPr>
          <p:nvPr/>
        </p:nvPicPr>
        <p:blipFill>
          <a:blip r:embed="rId4"/>
          <a:stretch>
            <a:fillRect/>
          </a:stretch>
        </p:blipFill>
        <p:spPr>
          <a:xfrm>
            <a:off x="4571999" y="3733800"/>
            <a:ext cx="3974937" cy="2651990"/>
          </a:xfrm>
          <a:prstGeom prst="rect">
            <a:avLst/>
          </a:prstGeom>
        </p:spPr>
      </p:pic>
    </p:spTree>
    <p:extLst>
      <p:ext uri="{BB962C8B-B14F-4D97-AF65-F5344CB8AC3E}">
        <p14:creationId xmlns:p14="http://schemas.microsoft.com/office/powerpoint/2010/main" val="35052823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90141"/>
            <a:ext cx="4648200" cy="4983163"/>
          </a:xfrm>
        </p:spPr>
        <p:txBody>
          <a:bodyPr>
            <a:normAutofit fontScale="92500" lnSpcReduction="10000"/>
          </a:bodyPr>
          <a:lstStyle/>
          <a:p>
            <a:pPr>
              <a:buFont typeface="Courier New" panose="02070309020205020404" pitchFamily="49" charset="0"/>
              <a:buChar char="o"/>
            </a:pPr>
            <a:r>
              <a:rPr lang="en-US" sz="3600" dirty="0" smtClean="0">
                <a:solidFill>
                  <a:schemeClr val="accent6">
                    <a:lumMod val="75000"/>
                  </a:schemeClr>
                </a:solidFill>
                <a:latin typeface="+mn-lt"/>
              </a:rPr>
              <a:t>Sufficient time</a:t>
            </a:r>
            <a:r>
              <a:rPr lang="en-US" sz="3600" dirty="0" smtClean="0">
                <a:solidFill>
                  <a:srgbClr val="92D050"/>
                </a:solidFill>
                <a:latin typeface="+mn-lt"/>
              </a:rPr>
              <a:t> </a:t>
            </a:r>
            <a:r>
              <a:rPr lang="en-US" sz="3600" dirty="0" smtClean="0">
                <a:latin typeface="+mn-lt"/>
              </a:rPr>
              <a:t>– information in advance</a:t>
            </a:r>
          </a:p>
          <a:p>
            <a:pPr>
              <a:buFont typeface="Courier New" panose="02070309020205020404" pitchFamily="49" charset="0"/>
              <a:buChar char="o"/>
            </a:pPr>
            <a:r>
              <a:rPr lang="en-US" sz="3600" dirty="0" smtClean="0">
                <a:solidFill>
                  <a:schemeClr val="accent6">
                    <a:lumMod val="75000"/>
                  </a:schemeClr>
                </a:solidFill>
                <a:latin typeface="+mn-lt"/>
              </a:rPr>
              <a:t>Substantive</a:t>
            </a:r>
            <a:r>
              <a:rPr lang="en-US" sz="3600" dirty="0" smtClean="0">
                <a:latin typeface="+mn-lt"/>
              </a:rPr>
              <a:t> </a:t>
            </a:r>
            <a:r>
              <a:rPr lang="en-US" sz="3600" dirty="0">
                <a:latin typeface="+mn-lt"/>
              </a:rPr>
              <a:t>– full description of </a:t>
            </a:r>
            <a:r>
              <a:rPr lang="en-US" sz="3600" dirty="0" smtClean="0">
                <a:latin typeface="+mn-lt"/>
              </a:rPr>
              <a:t>project</a:t>
            </a:r>
            <a:endParaRPr lang="en-US" sz="3600" dirty="0">
              <a:latin typeface="+mn-lt"/>
            </a:endParaRPr>
          </a:p>
          <a:p>
            <a:pPr>
              <a:buFont typeface="Courier New" panose="02070309020205020404" pitchFamily="49" charset="0"/>
              <a:buChar char="o"/>
            </a:pPr>
            <a:r>
              <a:rPr lang="en-US" sz="3600" dirty="0">
                <a:solidFill>
                  <a:schemeClr val="accent6">
                    <a:lumMod val="75000"/>
                  </a:schemeClr>
                </a:solidFill>
                <a:latin typeface="+mn-lt"/>
              </a:rPr>
              <a:t>Understandable</a:t>
            </a:r>
            <a:r>
              <a:rPr lang="en-US" sz="3600" dirty="0">
                <a:latin typeface="+mn-lt"/>
              </a:rPr>
              <a:t> – in non-technical </a:t>
            </a:r>
            <a:r>
              <a:rPr lang="en-US" sz="3600" dirty="0" smtClean="0">
                <a:latin typeface="+mn-lt"/>
              </a:rPr>
              <a:t>terms</a:t>
            </a:r>
            <a:r>
              <a:rPr lang="en-US" sz="3600" dirty="0">
                <a:latin typeface="+mn-lt"/>
              </a:rPr>
              <a:t>,</a:t>
            </a:r>
            <a:r>
              <a:rPr lang="en-US" sz="3600" dirty="0" smtClean="0">
                <a:latin typeface="+mn-lt"/>
              </a:rPr>
              <a:t> </a:t>
            </a:r>
            <a:r>
              <a:rPr lang="en-US" sz="3600" dirty="0">
                <a:latin typeface="+mn-lt"/>
              </a:rPr>
              <a:t>L</a:t>
            </a:r>
            <a:r>
              <a:rPr lang="en-US" sz="3600" dirty="0" smtClean="0">
                <a:latin typeface="+mn-lt"/>
              </a:rPr>
              <a:t>ocal language</a:t>
            </a:r>
            <a:r>
              <a:rPr lang="en-US" sz="3600" dirty="0">
                <a:latin typeface="+mn-lt"/>
              </a:rPr>
              <a:t>,</a:t>
            </a:r>
            <a:r>
              <a:rPr lang="en-US" sz="3600" dirty="0" smtClean="0">
                <a:latin typeface="+mn-lt"/>
              </a:rPr>
              <a:t> Format they can understand</a:t>
            </a:r>
            <a:endParaRPr lang="en-US" sz="3600" dirty="0">
              <a:latin typeface="+mn-lt"/>
            </a:endParaRPr>
          </a:p>
          <a:p>
            <a:pPr>
              <a:buFont typeface="Courier New" panose="02070309020205020404" pitchFamily="49" charset="0"/>
              <a:buChar char="o"/>
            </a:pPr>
            <a:r>
              <a:rPr lang="en-US" sz="3600" dirty="0">
                <a:solidFill>
                  <a:schemeClr val="accent6">
                    <a:lumMod val="75000"/>
                  </a:schemeClr>
                </a:solidFill>
                <a:latin typeface="+mn-lt"/>
              </a:rPr>
              <a:t>Accessible</a:t>
            </a:r>
            <a:r>
              <a:rPr lang="en-US" sz="3600" dirty="0">
                <a:latin typeface="+mn-lt"/>
              </a:rPr>
              <a:t> – </a:t>
            </a:r>
            <a:r>
              <a:rPr lang="en-US" sz="3600" dirty="0" smtClean="0">
                <a:latin typeface="+mn-lt"/>
              </a:rPr>
              <a:t>convenient access to information</a:t>
            </a:r>
            <a:endParaRPr lang="en-US" sz="3600" dirty="0">
              <a:latin typeface="+mn-lt"/>
            </a:endParaRPr>
          </a:p>
          <a:p>
            <a:pPr>
              <a:buFont typeface="Courier New" panose="02070309020205020404" pitchFamily="49" charset="0"/>
              <a:buChar char="o"/>
            </a:pPr>
            <a:endParaRPr lang="en-US" dirty="0"/>
          </a:p>
        </p:txBody>
      </p:sp>
      <p:sp>
        <p:nvSpPr>
          <p:cNvPr id="3" name="Slide Number Placeholder 2"/>
          <p:cNvSpPr>
            <a:spLocks noGrp="1"/>
          </p:cNvSpPr>
          <p:nvPr>
            <p:ph type="sldNum" sz="quarter" idx="4"/>
          </p:nvPr>
        </p:nvSpPr>
        <p:spPr/>
        <p:txBody>
          <a:bodyPr/>
          <a:lstStyle/>
          <a:p>
            <a:pPr>
              <a:defRPr/>
            </a:pPr>
            <a:fld id="{A91C009A-D183-4B06-A7F0-ADEC358427FA}" type="slidenum">
              <a:rPr lang="en-US" smtClean="0">
                <a:solidFill>
                  <a:prstClr val="white"/>
                </a:solidFill>
              </a:rPr>
              <a:pPr>
                <a:defRPr/>
              </a:pPr>
              <a:t>11</a:t>
            </a:fld>
            <a:endParaRPr lang="en-US" dirty="0">
              <a:solidFill>
                <a:prstClr val="white"/>
              </a:solidFill>
            </a:endParaRPr>
          </a:p>
        </p:txBody>
      </p:sp>
      <p:sp>
        <p:nvSpPr>
          <p:cNvPr id="4" name="Text Placeholder 3"/>
          <p:cNvSpPr>
            <a:spLocks noGrp="1"/>
          </p:cNvSpPr>
          <p:nvPr>
            <p:ph type="body" sz="quarter" idx="10"/>
          </p:nvPr>
        </p:nvSpPr>
        <p:spPr/>
        <p:txBody>
          <a:bodyPr>
            <a:normAutofit/>
          </a:bodyPr>
          <a:lstStyle/>
          <a:p>
            <a:r>
              <a:rPr lang="en-US" sz="4400" dirty="0" smtClean="0">
                <a:latin typeface="+mj-lt"/>
              </a:rPr>
              <a:t>Informed</a:t>
            </a:r>
            <a:endParaRPr lang="en-US" sz="4400" dirty="0">
              <a:latin typeface="+mj-lt"/>
            </a:endParaRPr>
          </a:p>
        </p:txBody>
      </p:sp>
      <p:pic>
        <p:nvPicPr>
          <p:cNvPr id="5" name="Picture 4"/>
          <p:cNvPicPr>
            <a:picLocks noChangeAspect="1"/>
          </p:cNvPicPr>
          <p:nvPr/>
        </p:nvPicPr>
        <p:blipFill>
          <a:blip r:embed="rId3"/>
          <a:stretch>
            <a:fillRect/>
          </a:stretch>
        </p:blipFill>
        <p:spPr>
          <a:xfrm>
            <a:off x="4800600" y="1190140"/>
            <a:ext cx="4267200" cy="4905859"/>
          </a:xfrm>
          <a:prstGeom prst="rect">
            <a:avLst/>
          </a:prstGeom>
        </p:spPr>
      </p:pic>
    </p:spTree>
    <p:extLst>
      <p:ext uri="{BB962C8B-B14F-4D97-AF65-F5344CB8AC3E}">
        <p14:creationId xmlns:p14="http://schemas.microsoft.com/office/powerpoint/2010/main" val="90484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3" cstate="print"/>
          <a:stretch>
            <a:fillRect/>
          </a:stretch>
        </p:blipFill>
        <p:spPr bwMode="auto">
          <a:xfrm>
            <a:off x="3997309" y="1219200"/>
            <a:ext cx="5092102" cy="4343400"/>
          </a:xfrm>
          <a:prstGeom prst="rect">
            <a:avLst/>
          </a:prstGeom>
          <a:noFill/>
          <a:ln w="9525">
            <a:noFill/>
            <a:miter lim="800000"/>
            <a:headEnd/>
            <a:tailEnd/>
          </a:ln>
          <a:effectLst/>
        </p:spPr>
      </p:pic>
      <p:sp>
        <p:nvSpPr>
          <p:cNvPr id="3" name="Slide Number Placeholder 2"/>
          <p:cNvSpPr>
            <a:spLocks noGrp="1"/>
          </p:cNvSpPr>
          <p:nvPr>
            <p:ph type="sldNum" sz="quarter" idx="4"/>
          </p:nvPr>
        </p:nvSpPr>
        <p:spPr/>
        <p:txBody>
          <a:bodyPr/>
          <a:lstStyle/>
          <a:p>
            <a:pPr>
              <a:defRPr/>
            </a:pPr>
            <a:fld id="{A91C009A-D183-4B06-A7F0-ADEC358427FA}" type="slidenum">
              <a:rPr lang="en-US" smtClean="0">
                <a:solidFill>
                  <a:prstClr val="white"/>
                </a:solidFill>
              </a:rPr>
              <a:pPr>
                <a:defRPr/>
              </a:pPr>
              <a:t>12</a:t>
            </a:fld>
            <a:endParaRPr lang="en-US" dirty="0">
              <a:solidFill>
                <a:prstClr val="white"/>
              </a:solidFill>
            </a:endParaRPr>
          </a:p>
        </p:txBody>
      </p:sp>
      <p:sp>
        <p:nvSpPr>
          <p:cNvPr id="4" name="Text Placeholder 3"/>
          <p:cNvSpPr>
            <a:spLocks noGrp="1"/>
          </p:cNvSpPr>
          <p:nvPr>
            <p:ph type="body" sz="quarter" idx="10"/>
          </p:nvPr>
        </p:nvSpPr>
        <p:spPr>
          <a:xfrm>
            <a:off x="0" y="54780"/>
            <a:ext cx="9144000" cy="841375"/>
          </a:xfrm>
        </p:spPr>
        <p:txBody>
          <a:bodyPr>
            <a:normAutofit/>
          </a:bodyPr>
          <a:lstStyle/>
          <a:p>
            <a:r>
              <a:rPr lang="en-US" sz="4400" dirty="0" smtClean="0">
                <a:latin typeface="+mj-lt"/>
              </a:rPr>
              <a:t>Inclusive</a:t>
            </a:r>
            <a:endParaRPr lang="en-US" sz="4400" dirty="0">
              <a:latin typeface="+mj-lt"/>
            </a:endParaRPr>
          </a:p>
        </p:txBody>
      </p:sp>
      <p:sp>
        <p:nvSpPr>
          <p:cNvPr id="2" name="TextBox 1"/>
          <p:cNvSpPr txBox="1"/>
          <p:nvPr/>
        </p:nvSpPr>
        <p:spPr>
          <a:xfrm>
            <a:off x="381000" y="1265283"/>
            <a:ext cx="3251200" cy="5355312"/>
          </a:xfrm>
          <a:prstGeom prst="rect">
            <a:avLst/>
          </a:prstGeom>
          <a:noFill/>
        </p:spPr>
        <p:txBody>
          <a:bodyPr wrap="square" rtlCol="0">
            <a:spAutoFit/>
          </a:bodyPr>
          <a:lstStyle/>
          <a:p>
            <a:pPr marL="285750" indent="-285750">
              <a:buFont typeface="Courier New" panose="02070309020205020404" pitchFamily="49" charset="0"/>
              <a:buChar char="o"/>
            </a:pPr>
            <a:r>
              <a:rPr lang="en-US" dirty="0" smtClean="0"/>
              <a:t>Recognize and accommodate </a:t>
            </a:r>
            <a:r>
              <a:rPr lang="en-US" dirty="0" smtClean="0">
                <a:solidFill>
                  <a:schemeClr val="accent6">
                    <a:lumMod val="75000"/>
                  </a:schemeClr>
                </a:solidFill>
              </a:rPr>
              <a:t>unequal power relationships</a:t>
            </a:r>
            <a:r>
              <a:rPr lang="en-US" dirty="0" smtClean="0"/>
              <a:t/>
            </a:r>
            <a:br>
              <a:rPr lang="en-US" dirty="0" smtClean="0"/>
            </a:br>
            <a:endParaRPr lang="en-US" dirty="0" smtClean="0"/>
          </a:p>
          <a:p>
            <a:pPr marL="285750" indent="-285750">
              <a:buFont typeface="Courier New" panose="02070309020205020404" pitchFamily="49" charset="0"/>
              <a:buChar char="o"/>
            </a:pPr>
            <a:r>
              <a:rPr lang="en-US" dirty="0" smtClean="0"/>
              <a:t>Views of both </a:t>
            </a:r>
            <a:r>
              <a:rPr lang="en-US" dirty="0" smtClean="0">
                <a:solidFill>
                  <a:schemeClr val="accent6">
                    <a:lumMod val="75000"/>
                  </a:schemeClr>
                </a:solidFill>
              </a:rPr>
              <a:t>men &amp; women</a:t>
            </a:r>
            <a:r>
              <a:rPr lang="en-US" dirty="0" smtClean="0"/>
              <a:t/>
            </a:r>
            <a:br>
              <a:rPr lang="en-US" dirty="0" smtClean="0"/>
            </a:br>
            <a:endParaRPr lang="en-US" dirty="0" smtClean="0"/>
          </a:p>
          <a:p>
            <a:pPr marL="285750" indent="-285750">
              <a:buFont typeface="Courier New" panose="02070309020205020404" pitchFamily="49" charset="0"/>
              <a:buChar char="o"/>
            </a:pPr>
            <a:r>
              <a:rPr lang="en-US" dirty="0" smtClean="0">
                <a:solidFill>
                  <a:schemeClr val="accent6">
                    <a:lumMod val="75000"/>
                  </a:schemeClr>
                </a:solidFill>
              </a:rPr>
              <a:t>Consider sub-groups </a:t>
            </a:r>
            <a:r>
              <a:rPr lang="en-US" dirty="0" smtClean="0"/>
              <a:t>(minorities, youth, elders)</a:t>
            </a:r>
            <a:br>
              <a:rPr lang="en-US" dirty="0" smtClean="0"/>
            </a:br>
            <a:endParaRPr lang="en-US" dirty="0" smtClean="0"/>
          </a:p>
          <a:p>
            <a:pPr marL="285750" indent="-285750">
              <a:buFont typeface="Courier New" panose="02070309020205020404" pitchFamily="49" charset="0"/>
              <a:buChar char="o"/>
            </a:pPr>
            <a:r>
              <a:rPr lang="en-US" dirty="0" smtClean="0">
                <a:solidFill>
                  <a:schemeClr val="accent6">
                    <a:lumMod val="75000"/>
                  </a:schemeClr>
                </a:solidFill>
              </a:rPr>
              <a:t>Vulnerable groups </a:t>
            </a:r>
            <a:r>
              <a:rPr lang="en-US" dirty="0" smtClean="0"/>
              <a:t>who may be unwilling or unable to express themselves in a large public meeting</a:t>
            </a:r>
            <a:br>
              <a:rPr lang="en-US" dirty="0" smtClean="0"/>
            </a:br>
            <a:endParaRPr lang="en-US" dirty="0" smtClean="0"/>
          </a:p>
          <a:p>
            <a:pPr marL="285750" indent="-285750">
              <a:buFont typeface="Courier New" panose="02070309020205020404" pitchFamily="49" charset="0"/>
              <a:buChar char="o"/>
            </a:pPr>
            <a:r>
              <a:rPr lang="en-US" dirty="0" smtClean="0">
                <a:solidFill>
                  <a:schemeClr val="accent6">
                    <a:lumMod val="75000"/>
                  </a:schemeClr>
                </a:solidFill>
              </a:rPr>
              <a:t>“Verify” </a:t>
            </a:r>
            <a:r>
              <a:rPr lang="en-US" dirty="0" smtClean="0"/>
              <a:t>community representation</a:t>
            </a:r>
          </a:p>
          <a:p>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9377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1000"/>
                                        <p:tgtEl>
                                          <p:spTgt spid="2">
                                            <p:txEl>
                                              <p:pRg st="0" end="0"/>
                                            </p:txEl>
                                          </p:spTgt>
                                        </p:tgtEl>
                                      </p:cBhvr>
                                    </p:animEffect>
                                    <p:anim calcmode="lin" valueType="num">
                                      <p:cBhvr>
                                        <p:cTn id="2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fade">
                                      <p:cBhvr>
                                        <p:cTn id="27" dur="1000"/>
                                        <p:tgtEl>
                                          <p:spTgt spid="2">
                                            <p:txEl>
                                              <p:pRg st="1" end="1"/>
                                            </p:txEl>
                                          </p:spTgt>
                                        </p:tgtEl>
                                      </p:cBhvr>
                                    </p:animEffect>
                                    <p:anim calcmode="lin" valueType="num">
                                      <p:cBhvr>
                                        <p:cTn id="2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Effect transition="in" filter="fade">
                                      <p:cBhvr>
                                        <p:cTn id="34" dur="1000"/>
                                        <p:tgtEl>
                                          <p:spTgt spid="2">
                                            <p:txEl>
                                              <p:pRg st="2" end="2"/>
                                            </p:txEl>
                                          </p:spTgt>
                                        </p:tgtEl>
                                      </p:cBhvr>
                                    </p:animEffect>
                                    <p:anim calcmode="lin" valueType="num">
                                      <p:cBhvr>
                                        <p:cTn id="3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2">
                                            <p:txEl>
                                              <p:pRg st="3" end="3"/>
                                            </p:txEl>
                                          </p:spTgt>
                                        </p:tgtEl>
                                        <p:attrNameLst>
                                          <p:attrName>style.visibility</p:attrName>
                                        </p:attrNameLst>
                                      </p:cBhvr>
                                      <p:to>
                                        <p:strVal val="visible"/>
                                      </p:to>
                                    </p:set>
                                    <p:animEffect transition="in" filter="fade">
                                      <p:cBhvr>
                                        <p:cTn id="41" dur="1000"/>
                                        <p:tgtEl>
                                          <p:spTgt spid="2">
                                            <p:txEl>
                                              <p:pRg st="3" end="3"/>
                                            </p:txEl>
                                          </p:spTgt>
                                        </p:tgtEl>
                                      </p:cBhvr>
                                    </p:animEffect>
                                    <p:anim calcmode="lin" valueType="num">
                                      <p:cBhvr>
                                        <p:cTn id="4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nodeType="clickEffect">
                                  <p:stCondLst>
                                    <p:cond delay="0"/>
                                  </p:stCondLst>
                                  <p:childTnLst>
                                    <p:set>
                                      <p:cBhvr>
                                        <p:cTn id="47" dur="1" fill="hold">
                                          <p:stCondLst>
                                            <p:cond delay="0"/>
                                          </p:stCondLst>
                                        </p:cTn>
                                        <p:tgtEl>
                                          <p:spTgt spid="2">
                                            <p:txEl>
                                              <p:pRg st="4" end="4"/>
                                            </p:txEl>
                                          </p:spTgt>
                                        </p:tgtEl>
                                        <p:attrNameLst>
                                          <p:attrName>style.visibility</p:attrName>
                                        </p:attrNameLst>
                                      </p:cBhvr>
                                      <p:to>
                                        <p:strVal val="visible"/>
                                      </p:to>
                                    </p:set>
                                    <p:animEffect transition="in" filter="fade">
                                      <p:cBhvr>
                                        <p:cTn id="48" dur="1000"/>
                                        <p:tgtEl>
                                          <p:spTgt spid="2">
                                            <p:txEl>
                                              <p:pRg st="4" end="4"/>
                                            </p:txEl>
                                          </p:spTgt>
                                        </p:tgtEl>
                                      </p:cBhvr>
                                    </p:animEffect>
                                    <p:anim calcmode="lin" valueType="num">
                                      <p:cBhvr>
                                        <p:cTn id="4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3" cstate="print"/>
          <a:stretch>
            <a:fillRect/>
          </a:stretch>
        </p:blipFill>
        <p:spPr bwMode="auto">
          <a:xfrm>
            <a:off x="304800" y="1379913"/>
            <a:ext cx="3962400" cy="4800600"/>
          </a:xfrm>
          <a:prstGeom prst="rect">
            <a:avLst/>
          </a:prstGeom>
          <a:noFill/>
          <a:ln w="9525">
            <a:noFill/>
            <a:miter lim="800000"/>
            <a:headEnd/>
            <a:tailEnd/>
          </a:ln>
        </p:spPr>
      </p:pic>
      <p:sp>
        <p:nvSpPr>
          <p:cNvPr id="2" name="Title 1"/>
          <p:cNvSpPr>
            <a:spLocks noGrp="1"/>
          </p:cNvSpPr>
          <p:nvPr>
            <p:ph type="title" idx="4294967295"/>
          </p:nvPr>
        </p:nvSpPr>
        <p:spPr>
          <a:xfrm>
            <a:off x="457199" y="-864"/>
            <a:ext cx="8229600" cy="915264"/>
          </a:xfrm>
        </p:spPr>
        <p:txBody>
          <a:bodyPr/>
          <a:lstStyle/>
          <a:p>
            <a:r>
              <a:rPr lang="en-US" b="1" dirty="0" smtClean="0">
                <a:solidFill>
                  <a:schemeClr val="bg1"/>
                </a:solidFill>
              </a:rPr>
              <a:t>Iterative (ongoing) Engagement</a:t>
            </a:r>
            <a:endParaRPr lang="en-US" b="1" dirty="0">
              <a:solidFill>
                <a:schemeClr val="bg1"/>
              </a:solidFill>
            </a:endParaRPr>
          </a:p>
        </p:txBody>
      </p:sp>
      <p:sp>
        <p:nvSpPr>
          <p:cNvPr id="6" name="Oval 5"/>
          <p:cNvSpPr/>
          <p:nvPr/>
        </p:nvSpPr>
        <p:spPr>
          <a:xfrm>
            <a:off x="669175" y="5229557"/>
            <a:ext cx="3581400" cy="9906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Right Arrow 2"/>
          <p:cNvSpPr/>
          <p:nvPr/>
        </p:nvSpPr>
        <p:spPr>
          <a:xfrm rot="8591000">
            <a:off x="4332485" y="4859286"/>
            <a:ext cx="1453003" cy="75695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5" name="TextBox 4"/>
          <p:cNvSpPr txBox="1"/>
          <p:nvPr/>
        </p:nvSpPr>
        <p:spPr>
          <a:xfrm>
            <a:off x="4571999" y="1379428"/>
            <a:ext cx="4404360" cy="3108543"/>
          </a:xfrm>
          <a:prstGeom prst="rect">
            <a:avLst/>
          </a:prstGeom>
          <a:noFill/>
        </p:spPr>
        <p:txBody>
          <a:bodyPr wrap="square" rtlCol="0">
            <a:spAutoFit/>
          </a:bodyPr>
          <a:lstStyle/>
          <a:p>
            <a:r>
              <a:rPr lang="en-US" sz="2800" dirty="0" smtClean="0">
                <a:solidFill>
                  <a:schemeClr val="accent6">
                    <a:lumMod val="75000"/>
                  </a:schemeClr>
                </a:solidFill>
              </a:rPr>
              <a:t>A “one-off” public meeting </a:t>
            </a:r>
            <a:endParaRPr lang="en-US" sz="2800" dirty="0">
              <a:solidFill>
                <a:schemeClr val="accent6">
                  <a:lumMod val="75000"/>
                </a:schemeClr>
              </a:solidFill>
            </a:endParaRPr>
          </a:p>
          <a:p>
            <a:r>
              <a:rPr lang="en-US" sz="2800" dirty="0" smtClean="0">
                <a:solidFill>
                  <a:schemeClr val="accent6">
                    <a:lumMod val="75000"/>
                  </a:schemeClr>
                </a:solidFill>
              </a:rPr>
              <a:t>(often the only regulatory requirement for environmental licensing) </a:t>
            </a:r>
          </a:p>
          <a:p>
            <a:r>
              <a:rPr lang="en-US" sz="2800" dirty="0" smtClean="0">
                <a:solidFill>
                  <a:schemeClr val="accent6">
                    <a:lumMod val="75000"/>
                  </a:schemeClr>
                </a:solidFill>
              </a:rPr>
              <a:t>is usually insufficient for achieving meaningful engagement.</a:t>
            </a:r>
            <a:endParaRPr lang="en-US" sz="2800" dirty="0">
              <a:solidFill>
                <a:schemeClr val="accent6">
                  <a:lumMod val="75000"/>
                </a:schemeClr>
              </a:solidFill>
            </a:endParaRPr>
          </a:p>
        </p:txBody>
      </p:sp>
    </p:spTree>
    <p:extLst>
      <p:ext uri="{BB962C8B-B14F-4D97-AF65-F5344CB8AC3E}">
        <p14:creationId xmlns:p14="http://schemas.microsoft.com/office/powerpoint/2010/main" val="315658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fade">
                                      <p:cBhvr>
                                        <p:cTn id="14" dur="1000"/>
                                        <p:tgtEl>
                                          <p:spTgt spid="2051"/>
                                        </p:tgtEl>
                                      </p:cBhvr>
                                    </p:animEffect>
                                    <p:anim calcmode="lin" valueType="num">
                                      <p:cBhvr>
                                        <p:cTn id="15" dur="1000" fill="hold"/>
                                        <p:tgtEl>
                                          <p:spTgt spid="2051"/>
                                        </p:tgtEl>
                                        <p:attrNameLst>
                                          <p:attrName>ppt_x</p:attrName>
                                        </p:attrNameLst>
                                      </p:cBhvr>
                                      <p:tavLst>
                                        <p:tav tm="0">
                                          <p:val>
                                            <p:strVal val="#ppt_x"/>
                                          </p:val>
                                        </p:tav>
                                        <p:tav tm="100000">
                                          <p:val>
                                            <p:strVal val="#ppt_x"/>
                                          </p:val>
                                        </p:tav>
                                      </p:tavLst>
                                    </p:anim>
                                    <p:anim calcmode="lin" valueType="num">
                                      <p:cBhvr>
                                        <p:cTn id="16" dur="1000" fill="hold"/>
                                        <p:tgtEl>
                                          <p:spTgt spid="205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3"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47800"/>
            <a:ext cx="3632201" cy="3429000"/>
          </a:xfrm>
        </p:spPr>
        <p:txBody>
          <a:bodyPr>
            <a:normAutofit/>
          </a:bodyPr>
          <a:lstStyle/>
          <a:p>
            <a:pPr>
              <a:buFont typeface="Courier New" panose="02070309020205020404" pitchFamily="49" charset="0"/>
              <a:buChar char="o"/>
            </a:pPr>
            <a:r>
              <a:rPr lang="en-US" sz="2400" dirty="0" smtClean="0">
                <a:latin typeface="+mn-lt"/>
              </a:rPr>
              <a:t>Project design &amp; implementation</a:t>
            </a:r>
          </a:p>
          <a:p>
            <a:pPr>
              <a:buFont typeface="Courier New" panose="02070309020205020404" pitchFamily="49" charset="0"/>
              <a:buChar char="o"/>
            </a:pPr>
            <a:r>
              <a:rPr lang="en-US" sz="2400" dirty="0" smtClean="0">
                <a:latin typeface="+mn-lt"/>
              </a:rPr>
              <a:t>Impact mitigation</a:t>
            </a:r>
          </a:p>
          <a:p>
            <a:pPr>
              <a:buFont typeface="Courier New" panose="02070309020205020404" pitchFamily="49" charset="0"/>
              <a:buChar char="o"/>
            </a:pPr>
            <a:r>
              <a:rPr lang="en-US" sz="2400" dirty="0" smtClean="0">
                <a:latin typeface="+mn-lt"/>
              </a:rPr>
              <a:t>Project </a:t>
            </a:r>
            <a:r>
              <a:rPr lang="en-US" sz="2400" dirty="0">
                <a:latin typeface="+mn-lt"/>
              </a:rPr>
              <a:t>benefits</a:t>
            </a:r>
          </a:p>
          <a:p>
            <a:endParaRPr lang="en-US" sz="2800" dirty="0"/>
          </a:p>
          <a:p>
            <a:endParaRPr lang="en-US" dirty="0"/>
          </a:p>
        </p:txBody>
      </p:sp>
      <p:sp>
        <p:nvSpPr>
          <p:cNvPr id="3" name="Slide Number Placeholder 2"/>
          <p:cNvSpPr>
            <a:spLocks noGrp="1"/>
          </p:cNvSpPr>
          <p:nvPr>
            <p:ph type="sldNum" sz="quarter" idx="4"/>
          </p:nvPr>
        </p:nvSpPr>
        <p:spPr/>
        <p:txBody>
          <a:bodyPr/>
          <a:lstStyle/>
          <a:p>
            <a:pPr>
              <a:defRPr/>
            </a:pPr>
            <a:fld id="{A91C009A-D183-4B06-A7F0-ADEC358427FA}" type="slidenum">
              <a:rPr lang="en-US" smtClean="0"/>
              <a:pPr>
                <a:defRPr/>
              </a:pPr>
              <a:t>14</a:t>
            </a:fld>
            <a:endParaRPr lang="en-US" dirty="0"/>
          </a:p>
        </p:txBody>
      </p:sp>
      <p:sp>
        <p:nvSpPr>
          <p:cNvPr id="4" name="Text Placeholder 3"/>
          <p:cNvSpPr>
            <a:spLocks noGrp="1"/>
          </p:cNvSpPr>
          <p:nvPr>
            <p:ph type="body" sz="quarter" idx="10"/>
          </p:nvPr>
        </p:nvSpPr>
        <p:spPr/>
        <p:txBody>
          <a:bodyPr>
            <a:noAutofit/>
          </a:bodyPr>
          <a:lstStyle/>
          <a:p>
            <a:r>
              <a:rPr lang="en-US" sz="4400" dirty="0">
                <a:latin typeface="+mj-lt"/>
              </a:rPr>
              <a:t>Influences </a:t>
            </a:r>
            <a:r>
              <a:rPr lang="en-US" sz="4400" dirty="0" smtClean="0">
                <a:latin typeface="+mj-lt"/>
              </a:rPr>
              <a:t>Decision-making</a:t>
            </a:r>
            <a:endParaRPr lang="en-US" sz="4400" dirty="0">
              <a:latin typeface="+mj-lt"/>
            </a:endParaRPr>
          </a:p>
        </p:txBody>
      </p:sp>
      <p:pic>
        <p:nvPicPr>
          <p:cNvPr id="6" name="Picture 2"/>
          <p:cNvPicPr>
            <a:picLocks noChangeAspect="1" noChangeArrowheads="1"/>
          </p:cNvPicPr>
          <p:nvPr/>
        </p:nvPicPr>
        <p:blipFill>
          <a:blip r:embed="rId3" cstate="print"/>
          <a:srcRect/>
          <a:stretch>
            <a:fillRect/>
          </a:stretch>
        </p:blipFill>
        <p:spPr bwMode="auto">
          <a:xfrm>
            <a:off x="3632200" y="1167329"/>
            <a:ext cx="5181599" cy="5029200"/>
          </a:xfrm>
          <a:prstGeom prst="rect">
            <a:avLst/>
          </a:prstGeom>
          <a:noFill/>
          <a:ln w="9525">
            <a:noFill/>
            <a:miter lim="800000"/>
            <a:headEnd/>
            <a:tailEnd/>
          </a:ln>
        </p:spPr>
      </p:pic>
      <p:sp>
        <p:nvSpPr>
          <p:cNvPr id="5" name="Rectangle 4"/>
          <p:cNvSpPr/>
          <p:nvPr/>
        </p:nvSpPr>
        <p:spPr>
          <a:xfrm>
            <a:off x="256436" y="5916017"/>
            <a:ext cx="8557363" cy="400110"/>
          </a:xfrm>
          <a:prstGeom prst="rect">
            <a:avLst/>
          </a:prstGeom>
        </p:spPr>
        <p:txBody>
          <a:bodyPr wrap="square">
            <a:spAutoFit/>
          </a:bodyPr>
          <a:lstStyle/>
          <a:p>
            <a:r>
              <a:rPr lang="en-US" sz="2000" dirty="0">
                <a:solidFill>
                  <a:schemeClr val="accent6">
                    <a:lumMod val="75000"/>
                  </a:schemeClr>
                </a:solidFill>
              </a:rPr>
              <a:t>Demonstrated </a:t>
            </a:r>
            <a:r>
              <a:rPr lang="en-US" sz="2000" dirty="0" smtClean="0">
                <a:solidFill>
                  <a:schemeClr val="accent6">
                    <a:lumMod val="75000"/>
                  </a:schemeClr>
                </a:solidFill>
              </a:rPr>
              <a:t>incorporation </a:t>
            </a:r>
            <a:r>
              <a:rPr lang="en-US" sz="2000" dirty="0">
                <a:solidFill>
                  <a:schemeClr val="accent6">
                    <a:lumMod val="75000"/>
                  </a:schemeClr>
                </a:solidFill>
              </a:rPr>
              <a:t>of </a:t>
            </a:r>
            <a:r>
              <a:rPr lang="en-US" sz="2000" dirty="0" smtClean="0">
                <a:solidFill>
                  <a:schemeClr val="accent6">
                    <a:lumMod val="75000"/>
                  </a:schemeClr>
                </a:solidFill>
              </a:rPr>
              <a:t>stakeholder views </a:t>
            </a:r>
            <a:r>
              <a:rPr lang="en-US" sz="2000" dirty="0">
                <a:solidFill>
                  <a:schemeClr val="accent6">
                    <a:lumMod val="75000"/>
                  </a:schemeClr>
                </a:solidFill>
              </a:rPr>
              <a:t>in </a:t>
            </a:r>
            <a:r>
              <a:rPr lang="en-US" sz="2000" dirty="0" smtClean="0">
                <a:solidFill>
                  <a:schemeClr val="accent6">
                    <a:lumMod val="75000"/>
                  </a:schemeClr>
                </a:solidFill>
              </a:rPr>
              <a:t>the decision-making process</a:t>
            </a:r>
            <a:endParaRPr lang="en-US" sz="2000" dirty="0">
              <a:solidFill>
                <a:schemeClr val="accent6">
                  <a:lumMod val="75000"/>
                </a:schemeClr>
              </a:solidFill>
            </a:endParaRPr>
          </a:p>
        </p:txBody>
      </p:sp>
    </p:spTree>
    <p:extLst>
      <p:ext uri="{BB962C8B-B14F-4D97-AF65-F5344CB8AC3E}">
        <p14:creationId xmlns:p14="http://schemas.microsoft.com/office/powerpoint/2010/main" val="212203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200" y="3611211"/>
            <a:ext cx="8229600" cy="2755109"/>
          </a:xfrm>
        </p:spPr>
        <p:txBody>
          <a:bodyPr>
            <a:normAutofit/>
          </a:bodyPr>
          <a:lstStyle/>
          <a:p>
            <a:pPr>
              <a:buFont typeface="Courier New" panose="02070309020205020404" pitchFamily="49" charset="0"/>
              <a:buChar char="o"/>
            </a:pPr>
            <a:r>
              <a:rPr lang="en-US" sz="2400" dirty="0">
                <a:latin typeface="+mn-lt"/>
              </a:rPr>
              <a:t>Multiple access </a:t>
            </a:r>
            <a:r>
              <a:rPr lang="en-US" sz="2400" dirty="0" smtClean="0">
                <a:latin typeface="+mn-lt"/>
              </a:rPr>
              <a:t>points</a:t>
            </a:r>
          </a:p>
          <a:p>
            <a:pPr>
              <a:buFont typeface="Courier New" panose="02070309020205020404" pitchFamily="49" charset="0"/>
              <a:buChar char="o"/>
            </a:pPr>
            <a:r>
              <a:rPr lang="en-US" sz="2400" dirty="0" smtClean="0">
                <a:latin typeface="+mn-lt"/>
              </a:rPr>
              <a:t>Awareness-raising </a:t>
            </a:r>
            <a:r>
              <a:rPr lang="en-US" sz="2400" dirty="0">
                <a:latin typeface="+mn-lt"/>
              </a:rPr>
              <a:t>about the GM </a:t>
            </a:r>
          </a:p>
          <a:p>
            <a:pPr>
              <a:buFont typeface="Courier New" panose="02070309020205020404" pitchFamily="49" charset="0"/>
              <a:buChar char="o"/>
            </a:pPr>
            <a:r>
              <a:rPr lang="en-US" sz="2400" dirty="0">
                <a:latin typeface="+mn-lt"/>
              </a:rPr>
              <a:t>Systematic </a:t>
            </a:r>
            <a:r>
              <a:rPr lang="en-US" sz="2400" dirty="0" smtClean="0">
                <a:latin typeface="+mn-lt"/>
              </a:rPr>
              <a:t>tracking </a:t>
            </a:r>
            <a:r>
              <a:rPr lang="en-US" sz="2400" dirty="0">
                <a:latin typeface="+mn-lt"/>
              </a:rPr>
              <a:t>(logs &amp; databases)</a:t>
            </a:r>
          </a:p>
          <a:p>
            <a:pPr>
              <a:buFont typeface="Courier New" panose="02070309020205020404" pitchFamily="49" charset="0"/>
              <a:buChar char="o"/>
            </a:pPr>
            <a:r>
              <a:rPr lang="en-US" sz="2400" dirty="0" smtClean="0">
                <a:latin typeface="+mn-lt"/>
              </a:rPr>
              <a:t>Seeking </a:t>
            </a:r>
            <a:r>
              <a:rPr lang="en-US" sz="2400" dirty="0">
                <a:latin typeface="+mn-lt"/>
              </a:rPr>
              <a:t>feedback (users and non-users)</a:t>
            </a:r>
          </a:p>
          <a:p>
            <a:pPr>
              <a:buFont typeface="Courier New" panose="02070309020205020404" pitchFamily="49" charset="0"/>
              <a:buChar char="o"/>
            </a:pPr>
            <a:r>
              <a:rPr lang="en-US" sz="2400" dirty="0" smtClean="0">
                <a:latin typeface="+mn-lt"/>
              </a:rPr>
              <a:t>Engaging </a:t>
            </a:r>
            <a:r>
              <a:rPr lang="en-US" sz="2400" dirty="0">
                <a:latin typeface="+mn-lt"/>
              </a:rPr>
              <a:t>communities in design of </a:t>
            </a:r>
            <a:r>
              <a:rPr lang="en-US" sz="2400" dirty="0" smtClean="0">
                <a:latin typeface="+mn-lt"/>
              </a:rPr>
              <a:t>GM</a:t>
            </a:r>
            <a:endParaRPr lang="en-US" sz="2400" dirty="0">
              <a:latin typeface="+mn-lt"/>
            </a:endParaRPr>
          </a:p>
        </p:txBody>
      </p:sp>
      <p:sp>
        <p:nvSpPr>
          <p:cNvPr id="3" name="Text Placeholder 2"/>
          <p:cNvSpPr>
            <a:spLocks noGrp="1"/>
          </p:cNvSpPr>
          <p:nvPr>
            <p:ph type="body" sz="quarter" idx="10"/>
          </p:nvPr>
        </p:nvSpPr>
        <p:spPr/>
        <p:txBody>
          <a:bodyPr>
            <a:normAutofit/>
          </a:bodyPr>
          <a:lstStyle/>
          <a:p>
            <a:r>
              <a:rPr lang="en-US" sz="4400" dirty="0" smtClean="0">
                <a:latin typeface="+mj-lt"/>
              </a:rPr>
              <a:t>Grievance Mechanisms – Process Steps</a:t>
            </a:r>
            <a:endParaRPr lang="en-US" sz="4400" dirty="0">
              <a:latin typeface="+mj-lt"/>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14" t="13755" r="1266" b="5932"/>
          <a:stretch/>
        </p:blipFill>
        <p:spPr bwMode="auto">
          <a:xfrm>
            <a:off x="321035" y="1143000"/>
            <a:ext cx="8311336" cy="2350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376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anim calcmode="lin" valueType="num">
                                      <p:cBhvr>
                                        <p:cTn id="2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0" end="0"/>
                                            </p:tx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fade">
                                      <p:cBhvr>
                                        <p:cTn id="29" dur="1000"/>
                                        <p:tgtEl>
                                          <p:spTgt spid="7">
                                            <p:txEl>
                                              <p:pRg st="2" end="2"/>
                                            </p:txEl>
                                          </p:spTgt>
                                        </p:tgtEl>
                                      </p:cBhvr>
                                    </p:animEffect>
                                    <p:anim calcmode="lin" valueType="num">
                                      <p:cBhvr>
                                        <p:cTn id="3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2" end="2"/>
                                            </p:txEl>
                                          </p:spTgt>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fade">
                                      <p:cBhvr>
                                        <p:cTn id="34" dur="1000"/>
                                        <p:tgtEl>
                                          <p:spTgt spid="7">
                                            <p:txEl>
                                              <p:pRg st="3" end="3"/>
                                            </p:txEl>
                                          </p:spTgt>
                                        </p:tgtEl>
                                      </p:cBhvr>
                                    </p:animEffect>
                                    <p:anim calcmode="lin" valueType="num">
                                      <p:cBhvr>
                                        <p:cTn id="3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3" end="3"/>
                                            </p:txEl>
                                          </p:spTgt>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fade">
                                      <p:cBhvr>
                                        <p:cTn id="39" dur="1000"/>
                                        <p:tgtEl>
                                          <p:spTgt spid="7">
                                            <p:txEl>
                                              <p:pRg st="4" end="4"/>
                                            </p:txEl>
                                          </p:spTgt>
                                        </p:tgtEl>
                                      </p:cBhvr>
                                    </p:animEffect>
                                    <p:anim calcmode="lin" valueType="num">
                                      <p:cBhvr>
                                        <p:cTn id="40"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3886200" cy="4648200"/>
          </a:xfrm>
        </p:spPr>
        <p:txBody>
          <a:bodyPr>
            <a:normAutofit lnSpcReduction="10000"/>
          </a:bodyPr>
          <a:lstStyle/>
          <a:p>
            <a:pPr marL="0" lvl="0" indent="0">
              <a:buNone/>
            </a:pPr>
            <a:r>
              <a:rPr lang="en-US" sz="2400" u="sng" dirty="0" smtClean="0">
                <a:latin typeface="+mn-lt"/>
              </a:rPr>
              <a:t>Different Mechanisms</a:t>
            </a:r>
          </a:p>
          <a:p>
            <a:pPr lvl="0">
              <a:buFont typeface="Courier New" panose="02070309020205020404" pitchFamily="49" charset="0"/>
              <a:buChar char="o"/>
            </a:pPr>
            <a:r>
              <a:rPr lang="en-US" sz="2400" dirty="0" smtClean="0">
                <a:latin typeface="+mn-lt"/>
              </a:rPr>
              <a:t>Internal Mechanisms</a:t>
            </a:r>
            <a:endParaRPr lang="en-US" sz="2400" dirty="0">
              <a:latin typeface="+mn-lt"/>
            </a:endParaRPr>
          </a:p>
          <a:p>
            <a:pPr>
              <a:buFont typeface="Courier New" panose="02070309020205020404" pitchFamily="49" charset="0"/>
              <a:buChar char="o"/>
            </a:pPr>
            <a:r>
              <a:rPr lang="en-US" sz="2400" dirty="0" smtClean="0">
                <a:latin typeface="+mn-lt"/>
              </a:rPr>
              <a:t>Tri</a:t>
            </a:r>
            <a:r>
              <a:rPr lang="en-US" sz="2400" dirty="0">
                <a:latin typeface="+mn-lt"/>
              </a:rPr>
              <a:t>-partite </a:t>
            </a:r>
            <a:r>
              <a:rPr lang="en-US" sz="2400" dirty="0" smtClean="0">
                <a:latin typeface="+mn-lt"/>
              </a:rPr>
              <a:t>Model</a:t>
            </a:r>
          </a:p>
          <a:p>
            <a:pPr lvl="0">
              <a:buFont typeface="Courier New" panose="02070309020205020404" pitchFamily="49" charset="0"/>
              <a:buChar char="o"/>
            </a:pPr>
            <a:r>
              <a:rPr lang="en-US" sz="2400" dirty="0">
                <a:latin typeface="Calibri"/>
              </a:rPr>
              <a:t>Independent </a:t>
            </a:r>
            <a:r>
              <a:rPr lang="en-US" sz="2400" dirty="0" smtClean="0">
                <a:latin typeface="Calibri"/>
              </a:rPr>
              <a:t>Mediator</a:t>
            </a:r>
            <a:endParaRPr lang="en-US" sz="2400" dirty="0">
              <a:latin typeface="Calibri"/>
            </a:endParaRPr>
          </a:p>
          <a:p>
            <a:pPr marL="0" lvl="0" indent="0">
              <a:buNone/>
            </a:pPr>
            <a:endParaRPr lang="en-US" sz="2400" u="sng" dirty="0" smtClean="0">
              <a:latin typeface="Calibri"/>
            </a:endParaRPr>
          </a:p>
          <a:p>
            <a:pPr marL="0" lvl="0" indent="0">
              <a:buNone/>
            </a:pPr>
            <a:r>
              <a:rPr lang="en-US" sz="2400" u="sng" dirty="0" smtClean="0">
                <a:latin typeface="Calibri"/>
              </a:rPr>
              <a:t>In Low Trust Contexts</a:t>
            </a:r>
            <a:endParaRPr lang="en-US" sz="2400" u="sng" dirty="0" smtClean="0">
              <a:latin typeface="+mn-lt"/>
            </a:endParaRPr>
          </a:p>
          <a:p>
            <a:pPr>
              <a:buFont typeface="Courier New" panose="02070309020205020404" pitchFamily="49" charset="0"/>
              <a:buChar char="o"/>
            </a:pPr>
            <a:r>
              <a:rPr lang="en-US" sz="2400" dirty="0" smtClean="0">
                <a:latin typeface="+mn-lt"/>
              </a:rPr>
              <a:t>Third Party Verification </a:t>
            </a:r>
            <a:r>
              <a:rPr lang="en-US" sz="2400" dirty="0">
                <a:latin typeface="+mn-lt"/>
              </a:rPr>
              <a:t>Model </a:t>
            </a:r>
            <a:endParaRPr lang="en-US" sz="2400" dirty="0" smtClean="0">
              <a:latin typeface="+mn-lt"/>
            </a:endParaRPr>
          </a:p>
          <a:p>
            <a:pPr>
              <a:buFont typeface="Courier New" panose="02070309020205020404" pitchFamily="49" charset="0"/>
              <a:buChar char="o"/>
            </a:pPr>
            <a:r>
              <a:rPr lang="en-US" sz="2400" dirty="0" smtClean="0">
                <a:latin typeface="+mn-lt"/>
              </a:rPr>
              <a:t>     (</a:t>
            </a:r>
            <a:r>
              <a:rPr lang="en-US" sz="2400" dirty="0">
                <a:latin typeface="+mn-lt"/>
              </a:rPr>
              <a:t>NGO as “witness”</a:t>
            </a:r>
            <a:r>
              <a:rPr lang="en-US" sz="2400" dirty="0" smtClean="0">
                <a:latin typeface="+mn-lt"/>
              </a:rPr>
              <a:t>)</a:t>
            </a:r>
            <a:endParaRPr lang="en-US" sz="2400" dirty="0">
              <a:latin typeface="+mn-lt"/>
            </a:endParaRPr>
          </a:p>
          <a:p>
            <a:pPr>
              <a:buFont typeface="Courier New" panose="02070309020205020404" pitchFamily="49" charset="0"/>
              <a:buChar char="o"/>
            </a:pPr>
            <a:r>
              <a:rPr lang="en-US" sz="2400" dirty="0" smtClean="0">
                <a:latin typeface="+mn-lt"/>
              </a:rPr>
              <a:t>Joint </a:t>
            </a:r>
            <a:r>
              <a:rPr lang="en-US" sz="2400" dirty="0">
                <a:latin typeface="+mn-lt"/>
              </a:rPr>
              <a:t>fact finding</a:t>
            </a:r>
          </a:p>
          <a:p>
            <a:pPr>
              <a:buFont typeface="Courier New" panose="02070309020205020404" pitchFamily="49" charset="0"/>
              <a:buChar char="o"/>
            </a:pPr>
            <a:r>
              <a:rPr lang="en-US" sz="2400" dirty="0" smtClean="0">
                <a:latin typeface="+mn-lt"/>
              </a:rPr>
              <a:t>Participatory </a:t>
            </a:r>
            <a:r>
              <a:rPr lang="en-US" sz="2400" dirty="0">
                <a:latin typeface="+mn-lt"/>
              </a:rPr>
              <a:t>Monitoring</a:t>
            </a:r>
          </a:p>
          <a:p>
            <a:endParaRPr lang="en-US" sz="2800" dirty="0"/>
          </a:p>
          <a:p>
            <a:endParaRPr lang="en-US" dirty="0"/>
          </a:p>
        </p:txBody>
      </p:sp>
      <p:sp>
        <p:nvSpPr>
          <p:cNvPr id="3" name="Slide Number Placeholder 2"/>
          <p:cNvSpPr>
            <a:spLocks noGrp="1"/>
          </p:cNvSpPr>
          <p:nvPr>
            <p:ph type="sldNum" sz="quarter" idx="4"/>
          </p:nvPr>
        </p:nvSpPr>
        <p:spPr/>
        <p:txBody>
          <a:bodyPr/>
          <a:lstStyle/>
          <a:p>
            <a:pPr>
              <a:defRPr/>
            </a:pPr>
            <a:fld id="{A91C009A-D183-4B06-A7F0-ADEC358427FA}" type="slidenum">
              <a:rPr lang="en-US" smtClean="0"/>
              <a:pPr>
                <a:defRPr/>
              </a:pPr>
              <a:t>16</a:t>
            </a:fld>
            <a:endParaRPr lang="en-US" dirty="0"/>
          </a:p>
        </p:txBody>
      </p:sp>
      <p:sp>
        <p:nvSpPr>
          <p:cNvPr id="4" name="Text Placeholder 3"/>
          <p:cNvSpPr>
            <a:spLocks noGrp="1"/>
          </p:cNvSpPr>
          <p:nvPr>
            <p:ph type="body" sz="quarter" idx="10"/>
          </p:nvPr>
        </p:nvSpPr>
        <p:spPr>
          <a:xfrm>
            <a:off x="0" y="-107939"/>
            <a:ext cx="9144000" cy="1093777"/>
          </a:xfrm>
        </p:spPr>
        <p:txBody>
          <a:bodyPr>
            <a:noAutofit/>
          </a:bodyPr>
          <a:lstStyle/>
          <a:p>
            <a:r>
              <a:rPr lang="en-US" sz="3600" dirty="0">
                <a:latin typeface="+mj-lt"/>
              </a:rPr>
              <a:t>Different </a:t>
            </a:r>
            <a:r>
              <a:rPr lang="en-US" sz="3600" dirty="0" smtClean="0">
                <a:latin typeface="+mj-lt"/>
              </a:rPr>
              <a:t>Categories </a:t>
            </a:r>
            <a:r>
              <a:rPr lang="en-US" sz="3600" dirty="0">
                <a:latin typeface="+mj-lt"/>
              </a:rPr>
              <a:t>of </a:t>
            </a:r>
            <a:r>
              <a:rPr lang="en-US" sz="3600" dirty="0" smtClean="0">
                <a:latin typeface="+mj-lt"/>
              </a:rPr>
              <a:t>Grievances </a:t>
            </a:r>
            <a:r>
              <a:rPr lang="en-US" sz="3600" dirty="0">
                <a:latin typeface="+mj-lt"/>
              </a:rPr>
              <a:t/>
            </a:r>
            <a:br>
              <a:rPr lang="en-US" sz="3600" dirty="0">
                <a:latin typeface="+mj-lt"/>
              </a:rPr>
            </a:br>
            <a:r>
              <a:rPr lang="en-US" sz="3600" dirty="0">
                <a:latin typeface="+mj-lt"/>
              </a:rPr>
              <a:t>R</a:t>
            </a:r>
            <a:r>
              <a:rPr lang="en-US" sz="3600" dirty="0" smtClean="0">
                <a:latin typeface="+mj-lt"/>
              </a:rPr>
              <a:t>equire </a:t>
            </a:r>
            <a:r>
              <a:rPr lang="en-US" sz="3600" dirty="0">
                <a:latin typeface="+mj-lt"/>
              </a:rPr>
              <a:t>D</a:t>
            </a:r>
            <a:r>
              <a:rPr lang="en-US" sz="3600" dirty="0" smtClean="0">
                <a:latin typeface="+mj-lt"/>
              </a:rPr>
              <a:t>ifferent responses</a:t>
            </a:r>
            <a:r>
              <a:rPr lang="en-US" sz="3600" dirty="0">
                <a:latin typeface="+mj-lt"/>
              </a:rPr>
              <a:t/>
            </a:r>
            <a:br>
              <a:rPr lang="en-US" sz="3600" dirty="0">
                <a:latin typeface="+mj-lt"/>
              </a:rPr>
            </a:br>
            <a:endParaRPr lang="en-US" sz="3600" dirty="0">
              <a:latin typeface="+mj-lt"/>
            </a:endParaRPr>
          </a:p>
        </p:txBody>
      </p:sp>
      <p:pic>
        <p:nvPicPr>
          <p:cNvPr id="5" name="Picture 4" descr="moms.bmp"/>
          <p:cNvPicPr>
            <a:picLocks noChangeAspect="1"/>
          </p:cNvPicPr>
          <p:nvPr/>
        </p:nvPicPr>
        <p:blipFill>
          <a:blip r:embed="rId3" cstate="print"/>
          <a:stretch>
            <a:fillRect/>
          </a:stretch>
        </p:blipFill>
        <p:spPr>
          <a:xfrm>
            <a:off x="4724400" y="1295400"/>
            <a:ext cx="4134232" cy="4648200"/>
          </a:xfrm>
          <a:prstGeom prst="rect">
            <a:avLst/>
          </a:prstGeom>
        </p:spPr>
      </p:pic>
    </p:spTree>
    <p:extLst>
      <p:ext uri="{BB962C8B-B14F-4D97-AF65-F5344CB8AC3E}">
        <p14:creationId xmlns:p14="http://schemas.microsoft.com/office/powerpoint/2010/main" val="311435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1000"/>
                                        <p:tgtEl>
                                          <p:spTgt spid="2">
                                            <p:txEl>
                                              <p:pRg st="0" end="0"/>
                                            </p:txEl>
                                          </p:spTgt>
                                        </p:tgtEl>
                                      </p:cBhvr>
                                    </p:animEffect>
                                    <p:anim calcmode="lin" valueType="num">
                                      <p:cBhvr>
                                        <p:cTn id="2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0" end="0"/>
                                            </p:txEl>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1000"/>
                                        <p:tgtEl>
                                          <p:spTgt spid="2">
                                            <p:txEl>
                                              <p:pRg st="2" end="2"/>
                                            </p:txEl>
                                          </p:spTgt>
                                        </p:tgtEl>
                                      </p:cBhvr>
                                    </p:animEffect>
                                    <p:anim calcmode="lin" valueType="num">
                                      <p:cBhvr>
                                        <p:cTn id="3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2" end="2"/>
                                            </p:txEl>
                                          </p:spTgt>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1000"/>
                                        <p:tgtEl>
                                          <p:spTgt spid="2">
                                            <p:txEl>
                                              <p:pRg st="3" end="3"/>
                                            </p:txEl>
                                          </p:spTgt>
                                        </p:tgtEl>
                                      </p:cBhvr>
                                    </p:animEffect>
                                    <p:anim calcmode="lin" valueType="num">
                                      <p:cBhvr>
                                        <p:cTn id="3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fade">
                                      <p:cBhvr>
                                        <p:cTn id="41" dur="1000"/>
                                        <p:tgtEl>
                                          <p:spTgt spid="2">
                                            <p:txEl>
                                              <p:pRg st="5" end="5"/>
                                            </p:txEl>
                                          </p:spTgt>
                                        </p:tgtEl>
                                      </p:cBhvr>
                                    </p:animEffect>
                                    <p:anim calcmode="lin" valueType="num">
                                      <p:cBhvr>
                                        <p:cTn id="4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2">
                                            <p:txEl>
                                              <p:pRg st="6" end="6"/>
                                            </p:txEl>
                                          </p:spTgt>
                                        </p:tgtEl>
                                        <p:attrNameLst>
                                          <p:attrName>style.visibility</p:attrName>
                                        </p:attrNameLst>
                                      </p:cBhvr>
                                      <p:to>
                                        <p:strVal val="visible"/>
                                      </p:to>
                                    </p:set>
                                    <p:animEffect transition="in" filter="fade">
                                      <p:cBhvr>
                                        <p:cTn id="46" dur="1000"/>
                                        <p:tgtEl>
                                          <p:spTgt spid="2">
                                            <p:txEl>
                                              <p:pRg st="6" end="6"/>
                                            </p:txEl>
                                          </p:spTgt>
                                        </p:tgtEl>
                                      </p:cBhvr>
                                    </p:animEffect>
                                    <p:anim calcmode="lin" valueType="num">
                                      <p:cBhvr>
                                        <p:cTn id="4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2">
                                            <p:txEl>
                                              <p:pRg st="7" end="7"/>
                                            </p:txEl>
                                          </p:spTgt>
                                        </p:tgtEl>
                                        <p:attrNameLst>
                                          <p:attrName>style.visibility</p:attrName>
                                        </p:attrNameLst>
                                      </p:cBhvr>
                                      <p:to>
                                        <p:strVal val="visible"/>
                                      </p:to>
                                    </p:set>
                                    <p:animEffect transition="in" filter="fade">
                                      <p:cBhvr>
                                        <p:cTn id="51" dur="1000"/>
                                        <p:tgtEl>
                                          <p:spTgt spid="2">
                                            <p:txEl>
                                              <p:pRg st="7" end="7"/>
                                            </p:txEl>
                                          </p:spTgt>
                                        </p:tgtEl>
                                      </p:cBhvr>
                                    </p:animEffect>
                                    <p:anim calcmode="lin" valueType="num">
                                      <p:cBhvr>
                                        <p:cTn id="52"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7" end="7"/>
                                            </p:txEl>
                                          </p:spTgt>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2">
                                            <p:txEl>
                                              <p:pRg st="8" end="8"/>
                                            </p:txEl>
                                          </p:spTgt>
                                        </p:tgtEl>
                                        <p:attrNameLst>
                                          <p:attrName>style.visibility</p:attrName>
                                        </p:attrNameLst>
                                      </p:cBhvr>
                                      <p:to>
                                        <p:strVal val="visible"/>
                                      </p:to>
                                    </p:set>
                                    <p:animEffect transition="in" filter="fade">
                                      <p:cBhvr>
                                        <p:cTn id="56" dur="1000"/>
                                        <p:tgtEl>
                                          <p:spTgt spid="2">
                                            <p:txEl>
                                              <p:pRg st="8" end="8"/>
                                            </p:txEl>
                                          </p:spTgt>
                                        </p:tgtEl>
                                      </p:cBhvr>
                                    </p:animEffect>
                                    <p:anim calcmode="lin" valueType="num">
                                      <p:cBhvr>
                                        <p:cTn id="57"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Effect transition="in" filter="fade">
                                      <p:cBhvr>
                                        <p:cTn id="61" dur="1000"/>
                                        <p:tgtEl>
                                          <p:spTgt spid="2">
                                            <p:txEl>
                                              <p:pRg st="9" end="9"/>
                                            </p:txEl>
                                          </p:spTgt>
                                        </p:tgtEl>
                                      </p:cBhvr>
                                    </p:animEffect>
                                    <p:anim calcmode="lin" valueType="num">
                                      <p:cBhvr>
                                        <p:cTn id="62"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48400" y="3277977"/>
            <a:ext cx="1905000" cy="2437023"/>
          </a:xfrm>
        </p:spPr>
        <p:txBody>
          <a:bodyPr>
            <a:normAutofit/>
          </a:bodyPr>
          <a:lstStyle/>
          <a:p>
            <a:pPr marL="0" indent="0" algn="ctr">
              <a:buNone/>
            </a:pPr>
            <a:r>
              <a:rPr lang="en-US" sz="1800" dirty="0">
                <a:solidFill>
                  <a:schemeClr val="tx1"/>
                </a:solidFill>
                <a:latin typeface="+mn-lt"/>
              </a:rPr>
              <a:t>CAO: A Guide to Designing and Implementing Grievance Mechanisms for Development Projects</a:t>
            </a:r>
          </a:p>
        </p:txBody>
      </p:sp>
      <p:sp>
        <p:nvSpPr>
          <p:cNvPr id="3" name="Text Placeholder 2"/>
          <p:cNvSpPr>
            <a:spLocks noGrp="1"/>
          </p:cNvSpPr>
          <p:nvPr>
            <p:ph type="body" sz="quarter" idx="10"/>
          </p:nvPr>
        </p:nvSpPr>
        <p:spPr/>
        <p:txBody>
          <a:bodyPr>
            <a:normAutofit fontScale="70000" lnSpcReduction="20000"/>
          </a:bodyPr>
          <a:lstStyle/>
          <a:p>
            <a:r>
              <a:rPr lang="en-US" dirty="0" smtClean="0"/>
              <a:t>Guidance on Stakeholder Engagement and Grievance Mechanisms</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01998"/>
            <a:ext cx="1217914" cy="1675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430663"/>
            <a:ext cx="1150587"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2205" y="1622158"/>
            <a:ext cx="1161104"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2757" y="3420068"/>
            <a:ext cx="2133600" cy="2031325"/>
          </a:xfrm>
          <a:prstGeom prst="rect">
            <a:avLst/>
          </a:prstGeom>
        </p:spPr>
        <p:txBody>
          <a:bodyPr wrap="square">
            <a:spAutoFit/>
          </a:bodyPr>
          <a:lstStyle/>
          <a:p>
            <a:pPr algn="ctr"/>
            <a:r>
              <a:rPr lang="en-US" dirty="0"/>
              <a:t>IFC: Stakeholder Engagement: A Good Practice Handbook for Companies Doing Business in Emerging Markets</a:t>
            </a:r>
          </a:p>
        </p:txBody>
      </p:sp>
      <p:sp>
        <p:nvSpPr>
          <p:cNvPr id="5" name="Rectangle 4"/>
          <p:cNvSpPr/>
          <p:nvPr/>
        </p:nvSpPr>
        <p:spPr>
          <a:xfrm>
            <a:off x="3256907" y="3420068"/>
            <a:ext cx="2400943" cy="1477328"/>
          </a:xfrm>
          <a:prstGeom prst="rect">
            <a:avLst/>
          </a:prstGeom>
        </p:spPr>
        <p:txBody>
          <a:bodyPr wrap="square">
            <a:spAutoFit/>
          </a:bodyPr>
          <a:lstStyle/>
          <a:p>
            <a:pPr algn="ctr"/>
            <a:r>
              <a:rPr lang="en-US" dirty="0"/>
              <a:t>IFC: Good Practice Note: Addressing Grievances from Project Affected Communities</a:t>
            </a:r>
          </a:p>
        </p:txBody>
      </p:sp>
    </p:spTree>
    <p:extLst>
      <p:ext uri="{BB962C8B-B14F-4D97-AF65-F5344CB8AC3E}">
        <p14:creationId xmlns:p14="http://schemas.microsoft.com/office/powerpoint/2010/main" val="232973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fade">
                                      <p:cBhvr>
                                        <p:cTn id="14" dur="1000"/>
                                        <p:tgtEl>
                                          <p:spTgt spid="5122"/>
                                        </p:tgtEl>
                                      </p:cBhvr>
                                    </p:animEffect>
                                    <p:anim calcmode="lin" valueType="num">
                                      <p:cBhvr>
                                        <p:cTn id="15" dur="1000" fill="hold"/>
                                        <p:tgtEl>
                                          <p:spTgt spid="5122"/>
                                        </p:tgtEl>
                                        <p:attrNameLst>
                                          <p:attrName>ppt_x</p:attrName>
                                        </p:attrNameLst>
                                      </p:cBhvr>
                                      <p:tavLst>
                                        <p:tav tm="0">
                                          <p:val>
                                            <p:strVal val="#ppt_x"/>
                                          </p:val>
                                        </p:tav>
                                        <p:tav tm="100000">
                                          <p:val>
                                            <p:strVal val="#ppt_x"/>
                                          </p:val>
                                        </p:tav>
                                      </p:tavLst>
                                    </p:anim>
                                    <p:anim calcmode="lin" valueType="num">
                                      <p:cBhvr>
                                        <p:cTn id="16" dur="1000" fill="hold"/>
                                        <p:tgtEl>
                                          <p:spTgt spid="5122"/>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5125"/>
                                        </p:tgtEl>
                                        <p:attrNameLst>
                                          <p:attrName>style.visibility</p:attrName>
                                        </p:attrNameLst>
                                      </p:cBhvr>
                                      <p:to>
                                        <p:strVal val="visible"/>
                                      </p:to>
                                    </p:set>
                                    <p:animEffect transition="in" filter="fade">
                                      <p:cBhvr>
                                        <p:cTn id="24" dur="1000"/>
                                        <p:tgtEl>
                                          <p:spTgt spid="5125"/>
                                        </p:tgtEl>
                                      </p:cBhvr>
                                    </p:animEffect>
                                    <p:anim calcmode="lin" valueType="num">
                                      <p:cBhvr>
                                        <p:cTn id="25" dur="1000" fill="hold"/>
                                        <p:tgtEl>
                                          <p:spTgt spid="5125"/>
                                        </p:tgtEl>
                                        <p:attrNameLst>
                                          <p:attrName>ppt_x</p:attrName>
                                        </p:attrNameLst>
                                      </p:cBhvr>
                                      <p:tavLst>
                                        <p:tav tm="0">
                                          <p:val>
                                            <p:strVal val="#ppt_x"/>
                                          </p:val>
                                        </p:tav>
                                        <p:tav tm="100000">
                                          <p:val>
                                            <p:strVal val="#ppt_x"/>
                                          </p:val>
                                        </p:tav>
                                      </p:tavLst>
                                    </p:anim>
                                    <p:anim calcmode="lin" valueType="num">
                                      <p:cBhvr>
                                        <p:cTn id="26" dur="1000" fill="hold"/>
                                        <p:tgtEl>
                                          <p:spTgt spid="5125"/>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5124"/>
                                        </p:tgtEl>
                                        <p:attrNameLst>
                                          <p:attrName>style.visibility</p:attrName>
                                        </p:attrNameLst>
                                      </p:cBhvr>
                                      <p:to>
                                        <p:strVal val="visible"/>
                                      </p:to>
                                    </p:set>
                                    <p:animEffect transition="in" filter="fade">
                                      <p:cBhvr>
                                        <p:cTn id="34" dur="1000"/>
                                        <p:tgtEl>
                                          <p:spTgt spid="5124"/>
                                        </p:tgtEl>
                                      </p:cBhvr>
                                    </p:animEffect>
                                    <p:anim calcmode="lin" valueType="num">
                                      <p:cBhvr>
                                        <p:cTn id="35" dur="1000" fill="hold"/>
                                        <p:tgtEl>
                                          <p:spTgt spid="5124"/>
                                        </p:tgtEl>
                                        <p:attrNameLst>
                                          <p:attrName>ppt_x</p:attrName>
                                        </p:attrNameLst>
                                      </p:cBhvr>
                                      <p:tavLst>
                                        <p:tav tm="0">
                                          <p:val>
                                            <p:strVal val="#ppt_x"/>
                                          </p:val>
                                        </p:tav>
                                        <p:tav tm="100000">
                                          <p:val>
                                            <p:strVal val="#ppt_x"/>
                                          </p:val>
                                        </p:tav>
                                      </p:tavLst>
                                    </p:anim>
                                    <p:anim calcmode="lin" valueType="num">
                                      <p:cBhvr>
                                        <p:cTn id="36" dur="1000" fill="hold"/>
                                        <p:tgtEl>
                                          <p:spTgt spid="5124"/>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fade">
                                      <p:cBhvr>
                                        <p:cTn id="39" dur="1000"/>
                                        <p:tgtEl>
                                          <p:spTgt spid="2">
                                            <p:txEl>
                                              <p:pRg st="0" end="0"/>
                                            </p:txEl>
                                          </p:spTgt>
                                        </p:tgtEl>
                                      </p:cBhvr>
                                    </p:animEffect>
                                    <p:anim calcmode="lin" valueType="num">
                                      <p:cBhvr>
                                        <p:cTn id="4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A91C009A-D183-4B06-A7F0-ADEC358427FA}" type="slidenum">
              <a:rPr lang="en-US" smtClean="0"/>
              <a:pPr>
                <a:defRPr/>
              </a:pPr>
              <a:t>18</a:t>
            </a:fld>
            <a:endParaRPr lang="en-US" dirty="0"/>
          </a:p>
        </p:txBody>
      </p:sp>
      <p:sp>
        <p:nvSpPr>
          <p:cNvPr id="4" name="Text Placeholder 3"/>
          <p:cNvSpPr>
            <a:spLocks noGrp="1"/>
          </p:cNvSpPr>
          <p:nvPr>
            <p:ph type="body" sz="quarter" idx="10"/>
          </p:nvPr>
        </p:nvSpPr>
        <p:spPr/>
        <p:txBody>
          <a:bodyPr/>
          <a:lstStyle/>
          <a:p>
            <a:r>
              <a:rPr lang="en-US" dirty="0" smtClean="0"/>
              <a:t>Thank You! </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62137" y="987913"/>
            <a:ext cx="5419725" cy="5419725"/>
          </a:xfrm>
        </p:spPr>
      </p:pic>
    </p:spTree>
    <p:extLst>
      <p:ext uri="{BB962C8B-B14F-4D97-AF65-F5344CB8AC3E}">
        <p14:creationId xmlns:p14="http://schemas.microsoft.com/office/powerpoint/2010/main" val="106881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A91C009A-D183-4B06-A7F0-ADEC358427FA}" type="slidenum">
              <a:rPr lang="en-US" smtClean="0"/>
              <a:pPr>
                <a:defRPr/>
              </a:pPr>
              <a:t>2</a:t>
            </a:fld>
            <a:endParaRPr lang="en-US" dirty="0"/>
          </a:p>
        </p:txBody>
      </p:sp>
      <p:sp>
        <p:nvSpPr>
          <p:cNvPr id="4" name="Text Placeholder 3"/>
          <p:cNvSpPr>
            <a:spLocks noGrp="1"/>
          </p:cNvSpPr>
          <p:nvPr>
            <p:ph type="body" sz="quarter" idx="10"/>
          </p:nvPr>
        </p:nvSpPr>
        <p:spPr/>
        <p:txBody>
          <a:bodyPr/>
          <a:lstStyle/>
          <a:p>
            <a:r>
              <a:rPr lang="en-US" dirty="0" smtClean="0"/>
              <a:t>Defining Stakeholder engagement</a:t>
            </a:r>
            <a:endParaRPr lang="en-US" dirty="0"/>
          </a:p>
        </p:txBody>
      </p:sp>
      <p:graphicFrame>
        <p:nvGraphicFramePr>
          <p:cNvPr id="7" name="Diagram 6"/>
          <p:cNvGraphicFramePr/>
          <p:nvPr>
            <p:extLst>
              <p:ext uri="{D42A27DB-BD31-4B8C-83A1-F6EECF244321}">
                <p14:modId xmlns:p14="http://schemas.microsoft.com/office/powerpoint/2010/main" val="1329485880"/>
              </p:ext>
            </p:extLst>
          </p:nvPr>
        </p:nvGraphicFramePr>
        <p:xfrm>
          <a:off x="1447800" y="1145257"/>
          <a:ext cx="5867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228600" y="5257800"/>
            <a:ext cx="8686800" cy="923330"/>
          </a:xfrm>
          <a:prstGeom prst="rect">
            <a:avLst/>
          </a:prstGeom>
        </p:spPr>
        <p:txBody>
          <a:bodyPr wrap="square">
            <a:spAutoFit/>
          </a:bodyPr>
          <a:lstStyle/>
          <a:p>
            <a:r>
              <a:rPr lang="en-US" i="1" dirty="0" smtClean="0">
                <a:solidFill>
                  <a:schemeClr val="accent6">
                    <a:lumMod val="75000"/>
                  </a:schemeClr>
                </a:solidFill>
              </a:rPr>
              <a:t>“Stakeholder </a:t>
            </a:r>
            <a:r>
              <a:rPr lang="en-US" i="1" dirty="0">
                <a:solidFill>
                  <a:schemeClr val="accent6">
                    <a:lumMod val="75000"/>
                  </a:schemeClr>
                </a:solidFill>
              </a:rPr>
              <a:t>engagement is the basis for building strong, constructive, and responsive relationships that are essential for the successful management of a project’s environmental and social </a:t>
            </a:r>
            <a:r>
              <a:rPr lang="en-US" i="1" dirty="0" smtClean="0">
                <a:solidFill>
                  <a:schemeClr val="accent6">
                    <a:lumMod val="75000"/>
                  </a:schemeClr>
                </a:solidFill>
              </a:rPr>
              <a:t>impacts”</a:t>
            </a:r>
            <a:endParaRPr lang="en-US" i="1" dirty="0">
              <a:solidFill>
                <a:schemeClr val="accent6">
                  <a:lumMod val="75000"/>
                </a:schemeClr>
              </a:solidFill>
            </a:endParaRPr>
          </a:p>
        </p:txBody>
      </p:sp>
    </p:spTree>
    <p:extLst>
      <p:ext uri="{BB962C8B-B14F-4D97-AF65-F5344CB8AC3E}">
        <p14:creationId xmlns:p14="http://schemas.microsoft.com/office/powerpoint/2010/main" val="404832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Graphic spid="7" grpId="0">
        <p:bldAsOne/>
      </p:bldGraphic>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2743200"/>
            <a:ext cx="1526704" cy="369332"/>
          </a:xfrm>
          <a:prstGeom prst="rect">
            <a:avLst/>
          </a:prstGeom>
          <a:noFill/>
          <a:ln>
            <a:noFill/>
          </a:ln>
        </p:spPr>
        <p:txBody>
          <a:bodyPr wrap="square" rtlCol="0">
            <a:spAutoFit/>
          </a:bodyPr>
          <a:lstStyle/>
          <a:p>
            <a:r>
              <a:rPr lang="en-AU" b="1" dirty="0" smtClean="0"/>
              <a:t>Disclosure</a:t>
            </a:r>
            <a:endParaRPr lang="en-AU" b="1" dirty="0"/>
          </a:p>
        </p:txBody>
      </p:sp>
      <p:sp>
        <p:nvSpPr>
          <p:cNvPr id="12" name="TextBox 11"/>
          <p:cNvSpPr txBox="1"/>
          <p:nvPr/>
        </p:nvSpPr>
        <p:spPr>
          <a:xfrm>
            <a:off x="685800" y="1869692"/>
            <a:ext cx="1665000" cy="646331"/>
          </a:xfrm>
          <a:prstGeom prst="rect">
            <a:avLst/>
          </a:prstGeom>
          <a:noFill/>
          <a:ln>
            <a:noFill/>
          </a:ln>
        </p:spPr>
        <p:txBody>
          <a:bodyPr wrap="square" rtlCol="0">
            <a:spAutoFit/>
          </a:bodyPr>
          <a:lstStyle/>
          <a:p>
            <a:r>
              <a:rPr lang="en-AU" b="1" dirty="0" smtClean="0"/>
              <a:t>Public </a:t>
            </a:r>
            <a:r>
              <a:rPr lang="en-AU" b="1" dirty="0"/>
              <a:t>C</a:t>
            </a:r>
            <a:r>
              <a:rPr lang="en-AU" b="1" dirty="0" smtClean="0"/>
              <a:t>onsultation</a:t>
            </a:r>
            <a:endParaRPr lang="en-AU" b="1" dirty="0"/>
          </a:p>
        </p:txBody>
      </p:sp>
      <p:sp>
        <p:nvSpPr>
          <p:cNvPr id="13" name="TextBox 12"/>
          <p:cNvSpPr txBox="1"/>
          <p:nvPr/>
        </p:nvSpPr>
        <p:spPr>
          <a:xfrm>
            <a:off x="693641" y="4739445"/>
            <a:ext cx="1954886" cy="646331"/>
          </a:xfrm>
          <a:prstGeom prst="rect">
            <a:avLst/>
          </a:prstGeom>
          <a:noFill/>
          <a:ln>
            <a:noFill/>
          </a:ln>
        </p:spPr>
        <p:txBody>
          <a:bodyPr wrap="square" rtlCol="0">
            <a:spAutoFit/>
          </a:bodyPr>
          <a:lstStyle/>
          <a:p>
            <a:r>
              <a:rPr lang="en-AU" b="1" dirty="0" smtClean="0"/>
              <a:t>Informed Participation</a:t>
            </a:r>
            <a:endParaRPr lang="en-AU" b="1" dirty="0"/>
          </a:p>
        </p:txBody>
      </p:sp>
      <p:sp>
        <p:nvSpPr>
          <p:cNvPr id="6" name="Text Placeholder 5"/>
          <p:cNvSpPr>
            <a:spLocks noGrp="1"/>
          </p:cNvSpPr>
          <p:nvPr>
            <p:ph type="body" sz="quarter" idx="10"/>
          </p:nvPr>
        </p:nvSpPr>
        <p:spPr/>
        <p:txBody>
          <a:bodyPr>
            <a:normAutofit/>
          </a:bodyPr>
          <a:lstStyle/>
          <a:p>
            <a:r>
              <a:rPr lang="en-AU" sz="4400" dirty="0" smtClean="0">
                <a:latin typeface="+mj-lt"/>
              </a:rPr>
              <a:t>Level Of Risk Drives Level of Effort</a:t>
            </a:r>
            <a:endParaRPr lang="en-AU" sz="4400" dirty="0">
              <a:latin typeface="+mj-lt"/>
            </a:endParaRPr>
          </a:p>
        </p:txBody>
      </p:sp>
      <p:sp>
        <p:nvSpPr>
          <p:cNvPr id="20" name="TextBox 19"/>
          <p:cNvSpPr txBox="1"/>
          <p:nvPr/>
        </p:nvSpPr>
        <p:spPr>
          <a:xfrm>
            <a:off x="3342740" y="4739445"/>
            <a:ext cx="2674583" cy="276999"/>
          </a:xfrm>
          <a:prstGeom prst="rect">
            <a:avLst/>
          </a:prstGeom>
          <a:noFill/>
        </p:spPr>
        <p:txBody>
          <a:bodyPr wrap="square" rtlCol="0">
            <a:spAutoFit/>
          </a:bodyPr>
          <a:lstStyle/>
          <a:p>
            <a:pPr marL="171450" lvl="0" indent="-171450">
              <a:buFont typeface="Arial" pitchFamily="34" charset="0"/>
              <a:buChar char="•"/>
            </a:pPr>
            <a:endParaRPr lang="en-AU" sz="1200" dirty="0">
              <a:solidFill>
                <a:schemeClr val="bg1"/>
              </a:solidFill>
            </a:endParaRPr>
          </a:p>
        </p:txBody>
      </p:sp>
      <p:sp>
        <p:nvSpPr>
          <p:cNvPr id="23" name="TextBox 22"/>
          <p:cNvSpPr txBox="1"/>
          <p:nvPr/>
        </p:nvSpPr>
        <p:spPr>
          <a:xfrm>
            <a:off x="728388" y="4147428"/>
            <a:ext cx="1579823" cy="369332"/>
          </a:xfrm>
          <a:prstGeom prst="rect">
            <a:avLst/>
          </a:prstGeom>
          <a:noFill/>
          <a:ln>
            <a:noFill/>
          </a:ln>
        </p:spPr>
        <p:txBody>
          <a:bodyPr wrap="square" rtlCol="0">
            <a:spAutoFit/>
          </a:bodyPr>
          <a:lstStyle/>
          <a:p>
            <a:r>
              <a:rPr lang="en-AU" b="1" dirty="0" smtClean="0"/>
              <a:t>Negotiation</a:t>
            </a:r>
            <a:endParaRPr lang="en-AU" b="1" dirty="0"/>
          </a:p>
        </p:txBody>
      </p:sp>
      <p:sp>
        <p:nvSpPr>
          <p:cNvPr id="24" name="TextBox 23"/>
          <p:cNvSpPr txBox="1"/>
          <p:nvPr/>
        </p:nvSpPr>
        <p:spPr>
          <a:xfrm>
            <a:off x="7010400" y="2927866"/>
            <a:ext cx="1579823" cy="646331"/>
          </a:xfrm>
          <a:prstGeom prst="rect">
            <a:avLst/>
          </a:prstGeom>
          <a:noFill/>
          <a:ln>
            <a:noFill/>
          </a:ln>
        </p:spPr>
        <p:txBody>
          <a:bodyPr wrap="square" rtlCol="0">
            <a:spAutoFit/>
          </a:bodyPr>
          <a:lstStyle/>
          <a:p>
            <a:r>
              <a:rPr lang="en-AU" b="1" dirty="0" smtClean="0"/>
              <a:t>Active Engagement</a:t>
            </a:r>
            <a:endParaRPr lang="en-AU" b="1" dirty="0"/>
          </a:p>
        </p:txBody>
      </p:sp>
      <p:sp>
        <p:nvSpPr>
          <p:cNvPr id="25" name="TextBox 24"/>
          <p:cNvSpPr txBox="1"/>
          <p:nvPr/>
        </p:nvSpPr>
        <p:spPr>
          <a:xfrm>
            <a:off x="7034514" y="3886200"/>
            <a:ext cx="1579823" cy="646331"/>
          </a:xfrm>
          <a:prstGeom prst="rect">
            <a:avLst/>
          </a:prstGeom>
          <a:noFill/>
          <a:ln>
            <a:noFill/>
          </a:ln>
        </p:spPr>
        <p:txBody>
          <a:bodyPr wrap="square" rtlCol="0">
            <a:spAutoFit/>
          </a:bodyPr>
          <a:lstStyle/>
          <a:p>
            <a:r>
              <a:rPr lang="en-AU" b="1" dirty="0" smtClean="0"/>
              <a:t>Information Sharing</a:t>
            </a:r>
            <a:endParaRPr lang="en-AU" b="1" dirty="0"/>
          </a:p>
        </p:txBody>
      </p:sp>
      <p:grpSp>
        <p:nvGrpSpPr>
          <p:cNvPr id="21" name="Group 20"/>
          <p:cNvGrpSpPr/>
          <p:nvPr/>
        </p:nvGrpSpPr>
        <p:grpSpPr>
          <a:xfrm>
            <a:off x="2624625" y="1464585"/>
            <a:ext cx="3812580" cy="4021815"/>
            <a:chOff x="2208509" y="307290"/>
            <a:chExt cx="3812580" cy="4021815"/>
          </a:xfrm>
        </p:grpSpPr>
        <p:sp>
          <p:nvSpPr>
            <p:cNvPr id="22" name="Oval 21"/>
            <p:cNvSpPr/>
            <p:nvPr/>
          </p:nvSpPr>
          <p:spPr>
            <a:xfrm>
              <a:off x="2208509" y="307290"/>
              <a:ext cx="3812580" cy="4021815"/>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5" name="Oval 4"/>
            <p:cNvSpPr/>
            <p:nvPr/>
          </p:nvSpPr>
          <p:spPr>
            <a:xfrm>
              <a:off x="2737715" y="783450"/>
              <a:ext cx="2695901" cy="20109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36000" rIns="72000" bIns="36000" numCol="1" spcCol="1270" anchor="t" anchorCtr="0">
              <a:noAutofit/>
            </a:bodyPr>
            <a:lstStyle/>
            <a:p>
              <a:pPr marL="0" lvl="0" indent="0" algn="ctr" defTabSz="800100">
                <a:lnSpc>
                  <a:spcPct val="90000"/>
                </a:lnSpc>
                <a:spcBef>
                  <a:spcPct val="0"/>
                </a:spcBef>
                <a:spcAft>
                  <a:spcPct val="35000"/>
                </a:spcAft>
                <a:tabLst>
                  <a:tab pos="1703388" algn="l"/>
                </a:tabLst>
              </a:pPr>
              <a:r>
                <a:rPr lang="en-AU" sz="1800" b="1" u="sng" kern="1200" dirty="0" smtClean="0"/>
                <a:t>OTHER INTERESTED STAKEHOLDERS</a:t>
              </a:r>
            </a:p>
            <a:p>
              <a:pPr lvl="0" algn="l" defTabSz="800100">
                <a:lnSpc>
                  <a:spcPct val="90000"/>
                </a:lnSpc>
                <a:spcBef>
                  <a:spcPct val="0"/>
                </a:spcBef>
                <a:spcAft>
                  <a:spcPct val="35000"/>
                </a:spcAft>
              </a:pPr>
              <a:endParaRPr lang="en-AU" sz="1200" kern="1200" dirty="0" smtClean="0"/>
            </a:p>
          </p:txBody>
        </p:sp>
      </p:grpSp>
      <p:grpSp>
        <p:nvGrpSpPr>
          <p:cNvPr id="36" name="Group 35"/>
          <p:cNvGrpSpPr/>
          <p:nvPr/>
        </p:nvGrpSpPr>
        <p:grpSpPr>
          <a:xfrm>
            <a:off x="2845630" y="2551342"/>
            <a:ext cx="3394472" cy="3118501"/>
            <a:chOff x="2417563" y="1212431"/>
            <a:chExt cx="3394472" cy="3118501"/>
          </a:xfrm>
        </p:grpSpPr>
        <p:sp>
          <p:nvSpPr>
            <p:cNvPr id="37" name="Oval 36"/>
            <p:cNvSpPr/>
            <p:nvPr/>
          </p:nvSpPr>
          <p:spPr>
            <a:xfrm>
              <a:off x="2417563" y="1212431"/>
              <a:ext cx="3394472" cy="3118501"/>
            </a:xfrm>
            <a:prstGeom prst="ellipse">
              <a:avLst/>
            </a:prstGeom>
            <a:solidFill>
              <a:srgbClr val="92D05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38" name="Oval 4"/>
            <p:cNvSpPr/>
            <p:nvPr/>
          </p:nvSpPr>
          <p:spPr>
            <a:xfrm>
              <a:off x="2834085" y="1287108"/>
              <a:ext cx="2400254" cy="13477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0" tIns="0" rIns="72000" bIns="0" numCol="1" spcCol="1270" anchor="ctr" anchorCtr="0">
              <a:noAutofit/>
            </a:bodyPr>
            <a:lstStyle/>
            <a:p>
              <a:pPr lvl="0" algn="ctr" defTabSz="800100">
                <a:lnSpc>
                  <a:spcPct val="90000"/>
                </a:lnSpc>
                <a:spcBef>
                  <a:spcPct val="0"/>
                </a:spcBef>
                <a:spcAft>
                  <a:spcPct val="35000"/>
                </a:spcAft>
              </a:pPr>
              <a:r>
                <a:rPr lang="en-AU" sz="1800" b="1" u="sng" kern="1200" dirty="0" smtClean="0"/>
                <a:t>ADVERSELY IMPACTED PERSONS</a:t>
              </a:r>
            </a:p>
          </p:txBody>
        </p:sp>
      </p:grpSp>
      <p:grpSp>
        <p:nvGrpSpPr>
          <p:cNvPr id="39" name="Group 38"/>
          <p:cNvGrpSpPr/>
          <p:nvPr/>
        </p:nvGrpSpPr>
        <p:grpSpPr>
          <a:xfrm>
            <a:off x="3366054" y="3627638"/>
            <a:ext cx="2262981" cy="2042205"/>
            <a:chOff x="3014515" y="2079872"/>
            <a:chExt cx="2262981" cy="2042205"/>
          </a:xfrm>
        </p:grpSpPr>
        <p:sp>
          <p:nvSpPr>
            <p:cNvPr id="40" name="Oval 39"/>
            <p:cNvSpPr/>
            <p:nvPr/>
          </p:nvSpPr>
          <p:spPr>
            <a:xfrm>
              <a:off x="3014515" y="2079872"/>
              <a:ext cx="2262981" cy="2042205"/>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41" name="Oval 4"/>
            <p:cNvSpPr/>
            <p:nvPr/>
          </p:nvSpPr>
          <p:spPr>
            <a:xfrm>
              <a:off x="3283008" y="2590423"/>
              <a:ext cx="1725994" cy="10211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36000" rIns="128016" bIns="36000" numCol="1" spcCol="1270" anchor="t" anchorCtr="0">
              <a:noAutofit/>
            </a:bodyPr>
            <a:lstStyle/>
            <a:p>
              <a:pPr lvl="0" algn="ctr" defTabSz="800100">
                <a:lnSpc>
                  <a:spcPct val="90000"/>
                </a:lnSpc>
                <a:spcBef>
                  <a:spcPct val="0"/>
                </a:spcBef>
                <a:spcAft>
                  <a:spcPct val="35000"/>
                </a:spcAft>
              </a:pPr>
              <a:r>
                <a:rPr lang="en-AU" sz="1800" b="1" u="sng" kern="1200" dirty="0" smtClean="0"/>
                <a:t>SIGNIFICANTLY </a:t>
              </a:r>
              <a:r>
                <a:rPr lang="en-AU" sz="1700" b="1" u="sng" kern="1200" dirty="0" smtClean="0"/>
                <a:t>IMPACTED</a:t>
              </a:r>
              <a:r>
                <a:rPr lang="en-AU" sz="1800" b="1" u="sng" kern="1200" dirty="0" smtClean="0"/>
                <a:t> PERSONS</a:t>
              </a:r>
            </a:p>
          </p:txBody>
        </p:sp>
      </p:grpSp>
    </p:spTree>
    <p:extLst>
      <p:ext uri="{BB962C8B-B14F-4D97-AF65-F5344CB8AC3E}">
        <p14:creationId xmlns:p14="http://schemas.microsoft.com/office/powerpoint/2010/main" val="189416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1000"/>
                                        <p:tgtEl>
                                          <p:spTgt spid="39"/>
                                        </p:tgtEl>
                                      </p:cBhvr>
                                    </p:animEffect>
                                    <p:anim calcmode="lin" valueType="num">
                                      <p:cBhvr>
                                        <p:cTn id="15" dur="1000" fill="hold"/>
                                        <p:tgtEl>
                                          <p:spTgt spid="39"/>
                                        </p:tgtEl>
                                        <p:attrNameLst>
                                          <p:attrName>ppt_x</p:attrName>
                                        </p:attrNameLst>
                                      </p:cBhvr>
                                      <p:tavLst>
                                        <p:tav tm="0">
                                          <p:val>
                                            <p:strVal val="#ppt_x"/>
                                          </p:val>
                                        </p:tav>
                                        <p:tav tm="100000">
                                          <p:val>
                                            <p:strVal val="#ppt_x"/>
                                          </p:val>
                                        </p:tav>
                                      </p:tavLst>
                                    </p:anim>
                                    <p:anim calcmode="lin" valueType="num">
                                      <p:cBhvr>
                                        <p:cTn id="1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anim calcmode="lin" valueType="num">
                                      <p:cBhvr>
                                        <p:cTn id="22" dur="1000" fill="hold"/>
                                        <p:tgtEl>
                                          <p:spTgt spid="36"/>
                                        </p:tgtEl>
                                        <p:attrNameLst>
                                          <p:attrName>ppt_x</p:attrName>
                                        </p:attrNameLst>
                                      </p:cBhvr>
                                      <p:tavLst>
                                        <p:tav tm="0">
                                          <p:val>
                                            <p:strVal val="#ppt_x"/>
                                          </p:val>
                                        </p:tav>
                                        <p:tav tm="100000">
                                          <p:val>
                                            <p:strVal val="#ppt_x"/>
                                          </p:val>
                                        </p:tav>
                                      </p:tavLst>
                                    </p:anim>
                                    <p:anim calcmode="lin" valueType="num">
                                      <p:cBhvr>
                                        <p:cTn id="2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000"/>
                                        <p:tgtEl>
                                          <p:spTgt spid="3"/>
                                        </p:tgtEl>
                                      </p:cBhvr>
                                    </p:animEffect>
                                    <p:anim calcmode="lin" valueType="num">
                                      <p:cBhvr>
                                        <p:cTn id="41" dur="1000" fill="hold"/>
                                        <p:tgtEl>
                                          <p:spTgt spid="3"/>
                                        </p:tgtEl>
                                        <p:attrNameLst>
                                          <p:attrName>ppt_x</p:attrName>
                                        </p:attrNameLst>
                                      </p:cBhvr>
                                      <p:tavLst>
                                        <p:tav tm="0">
                                          <p:val>
                                            <p:strVal val="#ppt_x"/>
                                          </p:val>
                                        </p:tav>
                                        <p:tav tm="100000">
                                          <p:val>
                                            <p:strVal val="#ppt_x"/>
                                          </p:val>
                                        </p:tav>
                                      </p:tavLst>
                                    </p:anim>
                                    <p:anim calcmode="lin" valueType="num">
                                      <p:cBhvr>
                                        <p:cTn id="42" dur="1000" fill="hold"/>
                                        <p:tgtEl>
                                          <p:spTgt spid="3"/>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1000"/>
                                        <p:tgtEl>
                                          <p:spTgt spid="23"/>
                                        </p:tgtEl>
                                      </p:cBhvr>
                                    </p:animEffect>
                                    <p:anim calcmode="lin" valueType="num">
                                      <p:cBhvr>
                                        <p:cTn id="46" dur="1000" fill="hold"/>
                                        <p:tgtEl>
                                          <p:spTgt spid="23"/>
                                        </p:tgtEl>
                                        <p:attrNameLst>
                                          <p:attrName>ppt_x</p:attrName>
                                        </p:attrNameLst>
                                      </p:cBhvr>
                                      <p:tavLst>
                                        <p:tav tm="0">
                                          <p:val>
                                            <p:strVal val="#ppt_x"/>
                                          </p:val>
                                        </p:tav>
                                        <p:tav tm="100000">
                                          <p:val>
                                            <p:strVal val="#ppt_x"/>
                                          </p:val>
                                        </p:tav>
                                      </p:tavLst>
                                    </p:anim>
                                    <p:anim calcmode="lin" valueType="num">
                                      <p:cBhvr>
                                        <p:cTn id="47" dur="1000" fill="hold"/>
                                        <p:tgtEl>
                                          <p:spTgt spid="23"/>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1000"/>
                                        <p:tgtEl>
                                          <p:spTgt spid="24"/>
                                        </p:tgtEl>
                                      </p:cBhvr>
                                    </p:animEffect>
                                    <p:anim calcmode="lin" valueType="num">
                                      <p:cBhvr>
                                        <p:cTn id="56" dur="1000" fill="hold"/>
                                        <p:tgtEl>
                                          <p:spTgt spid="24"/>
                                        </p:tgtEl>
                                        <p:attrNameLst>
                                          <p:attrName>ppt_x</p:attrName>
                                        </p:attrNameLst>
                                      </p:cBhvr>
                                      <p:tavLst>
                                        <p:tav tm="0">
                                          <p:val>
                                            <p:strVal val="#ppt_x"/>
                                          </p:val>
                                        </p:tav>
                                        <p:tav tm="100000">
                                          <p:val>
                                            <p:strVal val="#ppt_x"/>
                                          </p:val>
                                        </p:tav>
                                      </p:tavLst>
                                    </p:anim>
                                    <p:anim calcmode="lin" valueType="num">
                                      <p:cBhvr>
                                        <p:cTn id="57" dur="1000" fill="hold"/>
                                        <p:tgtEl>
                                          <p:spTgt spid="2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1000"/>
                                        <p:tgtEl>
                                          <p:spTgt spid="25"/>
                                        </p:tgtEl>
                                      </p:cBhvr>
                                    </p:animEffect>
                                    <p:anim calcmode="lin" valueType="num">
                                      <p:cBhvr>
                                        <p:cTn id="61" dur="1000" fill="hold"/>
                                        <p:tgtEl>
                                          <p:spTgt spid="25"/>
                                        </p:tgtEl>
                                        <p:attrNameLst>
                                          <p:attrName>ppt_x</p:attrName>
                                        </p:attrNameLst>
                                      </p:cBhvr>
                                      <p:tavLst>
                                        <p:tav tm="0">
                                          <p:val>
                                            <p:strVal val="#ppt_x"/>
                                          </p:val>
                                        </p:tav>
                                        <p:tav tm="100000">
                                          <p:val>
                                            <p:strVal val="#ppt_x"/>
                                          </p:val>
                                        </p:tav>
                                      </p:tavLst>
                                    </p:anim>
                                    <p:anim calcmode="lin" valueType="num">
                                      <p:cBhvr>
                                        <p:cTn id="6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6" grpId="0" build="p"/>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A91C009A-D183-4B06-A7F0-ADEC358427FA}" type="slidenum">
              <a:rPr lang="en-US" smtClean="0"/>
              <a:pPr>
                <a:defRPr/>
              </a:pPr>
              <a:t>4</a:t>
            </a:fld>
            <a:endParaRPr lang="en-US" dirty="0"/>
          </a:p>
        </p:txBody>
      </p:sp>
      <p:sp>
        <p:nvSpPr>
          <p:cNvPr id="4" name="Text Placeholder 3"/>
          <p:cNvSpPr>
            <a:spLocks noGrp="1"/>
          </p:cNvSpPr>
          <p:nvPr>
            <p:ph type="body" sz="quarter" idx="10"/>
          </p:nvPr>
        </p:nvSpPr>
        <p:spPr/>
        <p:txBody>
          <a:bodyPr/>
          <a:lstStyle/>
          <a:p>
            <a:r>
              <a:rPr lang="en-US" dirty="0" smtClean="0"/>
              <a:t>Where and how to begin</a:t>
            </a:r>
            <a:endParaRPr lang="en-US" dirty="0"/>
          </a:p>
        </p:txBody>
      </p:sp>
      <p:grpSp>
        <p:nvGrpSpPr>
          <p:cNvPr id="34" name="Group 51"/>
          <p:cNvGrpSpPr/>
          <p:nvPr/>
        </p:nvGrpSpPr>
        <p:grpSpPr>
          <a:xfrm>
            <a:off x="2362200" y="1219200"/>
            <a:ext cx="5788314" cy="4795710"/>
            <a:chOff x="1600305" y="1245790"/>
            <a:chExt cx="6439823" cy="4955349"/>
          </a:xfrm>
        </p:grpSpPr>
        <p:sp>
          <p:nvSpPr>
            <p:cNvPr id="35" name="Oval 4"/>
            <p:cNvSpPr>
              <a:spLocks noChangeArrowheads="1"/>
            </p:cNvSpPr>
            <p:nvPr/>
          </p:nvSpPr>
          <p:spPr bwMode="auto">
            <a:xfrm>
              <a:off x="3002015" y="2078762"/>
              <a:ext cx="1466152" cy="1300261"/>
            </a:xfrm>
            <a:prstGeom prst="ellipse">
              <a:avLst/>
            </a:prstGeom>
            <a:solidFill>
              <a:srgbClr val="FF9900">
                <a:alpha val="45097"/>
              </a:srgbClr>
            </a:solidFill>
            <a:ln w="9525">
              <a:noFill/>
              <a:round/>
              <a:headEnd/>
              <a:tailEnd/>
            </a:ln>
          </p:spPr>
          <p:txBody>
            <a:bodyPr wrap="none" anchor="ctr"/>
            <a:lstStyle/>
            <a:p>
              <a:pPr algn="ctr" eaLnBrk="0" hangingPunct="0">
                <a:buNone/>
              </a:pPr>
              <a:r>
                <a:rPr lang="en-US" sz="1200" b="1" dirty="0" smtClean="0">
                  <a:ea typeface="Arial Unicode MS" pitchFamily="34" charset="-128"/>
                  <a:cs typeface="Arial Unicode MS" pitchFamily="34" charset="-128"/>
                </a:rPr>
                <a:t>National </a:t>
              </a:r>
            </a:p>
            <a:p>
              <a:pPr algn="ctr" eaLnBrk="0" hangingPunct="0">
                <a:buNone/>
              </a:pPr>
              <a:r>
                <a:rPr lang="en-US" sz="1200" b="1" dirty="0" smtClean="0">
                  <a:ea typeface="Arial Unicode MS" pitchFamily="34" charset="-128"/>
                  <a:cs typeface="Arial Unicode MS" pitchFamily="34" charset="-128"/>
                </a:rPr>
                <a:t>Government </a:t>
              </a:r>
            </a:p>
            <a:p>
              <a:pPr algn="ctr" eaLnBrk="0" hangingPunct="0">
                <a:buNone/>
              </a:pPr>
              <a:r>
                <a:rPr lang="en-US" sz="1200" b="1" dirty="0" smtClean="0">
                  <a:ea typeface="Arial Unicode MS" pitchFamily="34" charset="-128"/>
                  <a:cs typeface="Arial Unicode MS" pitchFamily="34" charset="-128"/>
                </a:rPr>
                <a:t>Agencies</a:t>
              </a:r>
            </a:p>
            <a:p>
              <a:pPr algn="ctr" eaLnBrk="0" hangingPunct="0">
                <a:buNone/>
              </a:pPr>
              <a:endParaRPr lang="en-US" sz="1200" b="1" dirty="0">
                <a:ea typeface="Arial Unicode MS" pitchFamily="34" charset="-128"/>
                <a:cs typeface="Arial Unicode MS" pitchFamily="34" charset="-128"/>
              </a:endParaRPr>
            </a:p>
          </p:txBody>
        </p:sp>
        <p:sp>
          <p:nvSpPr>
            <p:cNvPr id="36" name="Oval 5"/>
            <p:cNvSpPr>
              <a:spLocks noChangeArrowheads="1"/>
            </p:cNvSpPr>
            <p:nvPr/>
          </p:nvSpPr>
          <p:spPr bwMode="auto">
            <a:xfrm>
              <a:off x="2102406" y="3219452"/>
              <a:ext cx="1199495" cy="1092414"/>
            </a:xfrm>
            <a:prstGeom prst="ellipse">
              <a:avLst/>
            </a:prstGeom>
            <a:solidFill>
              <a:srgbClr val="FF9900">
                <a:alpha val="45097"/>
              </a:srgbClr>
            </a:solidFill>
            <a:ln w="0">
              <a:noFill/>
              <a:round/>
              <a:headEnd/>
              <a:tailEnd/>
            </a:ln>
          </p:spPr>
          <p:txBody>
            <a:bodyPr wrap="none" anchor="ctr"/>
            <a:lstStyle/>
            <a:p>
              <a:pPr algn="ctr" eaLnBrk="0" hangingPunct="0">
                <a:buNone/>
              </a:pPr>
              <a:r>
                <a:rPr lang="en-US" sz="1200" b="1" dirty="0" smtClean="0">
                  <a:ea typeface="Arial Unicode MS" pitchFamily="34" charset="-128"/>
                  <a:cs typeface="Arial Unicode MS" pitchFamily="34" charset="-128"/>
                </a:rPr>
                <a:t>Investors</a:t>
              </a:r>
            </a:p>
          </p:txBody>
        </p:sp>
        <p:sp>
          <p:nvSpPr>
            <p:cNvPr id="37" name="Oval 6"/>
            <p:cNvSpPr>
              <a:spLocks noChangeArrowheads="1"/>
            </p:cNvSpPr>
            <p:nvPr/>
          </p:nvSpPr>
          <p:spPr bwMode="auto">
            <a:xfrm>
              <a:off x="4267655" y="2236389"/>
              <a:ext cx="1466152" cy="1300261"/>
            </a:xfrm>
            <a:prstGeom prst="ellipse">
              <a:avLst/>
            </a:prstGeom>
            <a:solidFill>
              <a:srgbClr val="FF9900">
                <a:alpha val="45097"/>
              </a:srgbClr>
            </a:solidFill>
            <a:ln w="9525">
              <a:noFill/>
              <a:round/>
              <a:headEnd/>
              <a:tailEnd/>
            </a:ln>
          </p:spPr>
          <p:txBody>
            <a:bodyPr wrap="none" anchor="ctr"/>
            <a:lstStyle/>
            <a:p>
              <a:pPr algn="ctr" eaLnBrk="0" hangingPunct="0">
                <a:buNone/>
              </a:pPr>
              <a:r>
                <a:rPr lang="en-US" sz="1200" b="1" dirty="0">
                  <a:ea typeface="Arial Unicode MS" pitchFamily="34" charset="-128"/>
                  <a:cs typeface="Arial Unicode MS" pitchFamily="34" charset="-128"/>
                </a:rPr>
                <a:t>Traditional </a:t>
              </a:r>
            </a:p>
            <a:p>
              <a:pPr algn="ctr" eaLnBrk="0" hangingPunct="0">
                <a:buNone/>
              </a:pPr>
              <a:r>
                <a:rPr lang="en-US" sz="1200" b="1" dirty="0">
                  <a:ea typeface="Arial Unicode MS" pitchFamily="34" charset="-128"/>
                  <a:cs typeface="Arial Unicode MS" pitchFamily="34" charset="-128"/>
                </a:rPr>
                <a:t>Authorities</a:t>
              </a:r>
            </a:p>
            <a:p>
              <a:pPr algn="ctr" eaLnBrk="0" hangingPunct="0">
                <a:buNone/>
              </a:pPr>
              <a:endParaRPr lang="en-US" sz="1200" b="1" dirty="0">
                <a:ea typeface="Arial Unicode MS" pitchFamily="34" charset="-128"/>
                <a:cs typeface="Arial Unicode MS" pitchFamily="34" charset="-128"/>
              </a:endParaRPr>
            </a:p>
          </p:txBody>
        </p:sp>
        <p:sp>
          <p:nvSpPr>
            <p:cNvPr id="38" name="Oval 7"/>
            <p:cNvSpPr>
              <a:spLocks noChangeArrowheads="1"/>
            </p:cNvSpPr>
            <p:nvPr/>
          </p:nvSpPr>
          <p:spPr bwMode="auto">
            <a:xfrm>
              <a:off x="2667696" y="4052793"/>
              <a:ext cx="1466152" cy="1300261"/>
            </a:xfrm>
            <a:prstGeom prst="ellipse">
              <a:avLst/>
            </a:prstGeom>
            <a:solidFill>
              <a:srgbClr val="FF9900">
                <a:alpha val="45097"/>
              </a:srgbClr>
            </a:solidFill>
            <a:ln w="9525">
              <a:noFill/>
              <a:round/>
              <a:headEnd/>
              <a:tailEnd/>
            </a:ln>
          </p:spPr>
          <p:txBody>
            <a:bodyPr wrap="none" anchor="ctr"/>
            <a:lstStyle/>
            <a:p>
              <a:pPr algn="ctr" eaLnBrk="0" hangingPunct="0">
                <a:buNone/>
              </a:pPr>
              <a:r>
                <a:rPr lang="en-US" sz="1200" b="1" dirty="0" smtClean="0">
                  <a:ea typeface="Arial Unicode MS" pitchFamily="34" charset="-128"/>
                  <a:cs typeface="Arial Unicode MS" pitchFamily="34" charset="-128"/>
                </a:rPr>
                <a:t>Illegal settlers</a:t>
              </a:r>
            </a:p>
          </p:txBody>
        </p:sp>
        <p:sp>
          <p:nvSpPr>
            <p:cNvPr id="39" name="Oval 8"/>
            <p:cNvSpPr>
              <a:spLocks noChangeArrowheads="1"/>
            </p:cNvSpPr>
            <p:nvPr/>
          </p:nvSpPr>
          <p:spPr bwMode="auto">
            <a:xfrm>
              <a:off x="4915624" y="3805142"/>
              <a:ext cx="1466152" cy="1300261"/>
            </a:xfrm>
            <a:prstGeom prst="ellipse">
              <a:avLst/>
            </a:prstGeom>
            <a:solidFill>
              <a:srgbClr val="FF9900">
                <a:alpha val="45097"/>
              </a:srgbClr>
            </a:solidFill>
            <a:ln w="9525">
              <a:noFill/>
              <a:round/>
              <a:headEnd/>
              <a:tailEnd/>
            </a:ln>
          </p:spPr>
          <p:txBody>
            <a:bodyPr wrap="none" anchor="ctr"/>
            <a:lstStyle/>
            <a:p>
              <a:pPr algn="ctr" eaLnBrk="0" hangingPunct="0">
                <a:buNone/>
              </a:pPr>
              <a:r>
                <a:rPr lang="en-US" sz="1200" b="1" dirty="0" smtClean="0">
                  <a:ea typeface="Arial Unicode MS" pitchFamily="34" charset="-128"/>
                  <a:cs typeface="Arial Unicode MS" pitchFamily="34" charset="-128"/>
                </a:rPr>
                <a:t>Settlers/</a:t>
              </a:r>
            </a:p>
            <a:p>
              <a:pPr algn="ctr" eaLnBrk="0" hangingPunct="0">
                <a:buNone/>
              </a:pPr>
              <a:r>
                <a:rPr lang="en-US" sz="1200" b="1" dirty="0" smtClean="0">
                  <a:ea typeface="Arial Unicode MS" pitchFamily="34" charset="-128"/>
                  <a:cs typeface="Arial Unicode MS" pitchFamily="34" charset="-128"/>
                </a:rPr>
                <a:t>Encroachers</a:t>
              </a:r>
            </a:p>
          </p:txBody>
        </p:sp>
        <p:sp>
          <p:nvSpPr>
            <p:cNvPr id="41" name="Oval 7"/>
            <p:cNvSpPr>
              <a:spLocks noChangeArrowheads="1"/>
            </p:cNvSpPr>
            <p:nvPr/>
          </p:nvSpPr>
          <p:spPr bwMode="auto">
            <a:xfrm>
              <a:off x="3924998" y="4395693"/>
              <a:ext cx="1466152" cy="1300261"/>
            </a:xfrm>
            <a:prstGeom prst="ellipse">
              <a:avLst/>
            </a:prstGeom>
            <a:solidFill>
              <a:srgbClr val="FF9900">
                <a:alpha val="45097"/>
              </a:srgbClr>
            </a:solidFill>
            <a:ln w="9525">
              <a:noFill/>
              <a:round/>
              <a:headEnd/>
              <a:tailEnd/>
            </a:ln>
          </p:spPr>
          <p:txBody>
            <a:bodyPr wrap="none" anchor="ctr"/>
            <a:lstStyle/>
            <a:p>
              <a:pPr algn="ctr" eaLnBrk="0" hangingPunct="0">
                <a:buNone/>
              </a:pPr>
              <a:endParaRPr lang="en-US" sz="1200" b="1" dirty="0" smtClean="0">
                <a:ea typeface="Arial Unicode MS" pitchFamily="34" charset="-128"/>
                <a:cs typeface="Arial Unicode MS" pitchFamily="34" charset="-128"/>
              </a:endParaRPr>
            </a:p>
            <a:p>
              <a:pPr algn="ctr" eaLnBrk="0" hangingPunct="0">
                <a:buNone/>
              </a:pPr>
              <a:r>
                <a:rPr lang="en-US" sz="1200" b="1" dirty="0" smtClean="0">
                  <a:ea typeface="Arial Unicode MS" pitchFamily="34" charset="-128"/>
                  <a:cs typeface="Arial Unicode MS" pitchFamily="34" charset="-128"/>
                </a:rPr>
                <a:t>Community </a:t>
              </a:r>
            </a:p>
            <a:p>
              <a:pPr algn="ctr" eaLnBrk="0" hangingPunct="0">
                <a:buNone/>
              </a:pPr>
              <a:r>
                <a:rPr lang="en-US" sz="1200" b="1" dirty="0" smtClean="0">
                  <a:ea typeface="Arial Unicode MS" pitchFamily="34" charset="-128"/>
                  <a:cs typeface="Arial Unicode MS" pitchFamily="34" charset="-128"/>
                </a:rPr>
                <a:t>Enterprises / </a:t>
              </a:r>
            </a:p>
            <a:p>
              <a:pPr algn="ctr" eaLnBrk="0" hangingPunct="0">
                <a:buNone/>
              </a:pPr>
              <a:r>
                <a:rPr lang="en-US" sz="1200" b="1" dirty="0" smtClean="0">
                  <a:ea typeface="Arial Unicode MS" pitchFamily="34" charset="-128"/>
                  <a:cs typeface="Arial Unicode MS" pitchFamily="34" charset="-128"/>
                </a:rPr>
                <a:t>CBOs </a:t>
              </a:r>
            </a:p>
            <a:p>
              <a:pPr algn="ctr" eaLnBrk="0" hangingPunct="0">
                <a:buNone/>
              </a:pPr>
              <a:endParaRPr lang="en-US" sz="1200" b="1" dirty="0" smtClean="0">
                <a:ea typeface="Arial Unicode MS" pitchFamily="34" charset="-128"/>
                <a:cs typeface="Arial Unicode MS" pitchFamily="34" charset="-128"/>
              </a:endParaRPr>
            </a:p>
          </p:txBody>
        </p:sp>
        <p:sp>
          <p:nvSpPr>
            <p:cNvPr id="42" name="Oval 6"/>
            <p:cNvSpPr>
              <a:spLocks noChangeArrowheads="1"/>
            </p:cNvSpPr>
            <p:nvPr/>
          </p:nvSpPr>
          <p:spPr bwMode="auto">
            <a:xfrm>
              <a:off x="5391608" y="2865040"/>
              <a:ext cx="1466152" cy="1300261"/>
            </a:xfrm>
            <a:prstGeom prst="ellipse">
              <a:avLst/>
            </a:prstGeom>
            <a:solidFill>
              <a:srgbClr val="FF9900">
                <a:alpha val="45097"/>
              </a:srgbClr>
            </a:solidFill>
            <a:ln w="9525">
              <a:noFill/>
              <a:round/>
              <a:headEnd/>
              <a:tailEnd/>
            </a:ln>
          </p:spPr>
          <p:txBody>
            <a:bodyPr wrap="none" anchor="ctr"/>
            <a:lstStyle/>
            <a:p>
              <a:pPr algn="ctr" eaLnBrk="0" hangingPunct="0">
                <a:buNone/>
              </a:pPr>
              <a:r>
                <a:rPr lang="en-US" sz="1200" b="1" dirty="0" smtClean="0">
                  <a:ea typeface="Arial Unicode MS" pitchFamily="34" charset="-128"/>
                  <a:cs typeface="Arial Unicode MS" pitchFamily="34" charset="-128"/>
                </a:rPr>
                <a:t>Affected </a:t>
              </a:r>
            </a:p>
            <a:p>
              <a:pPr algn="ctr" eaLnBrk="0" hangingPunct="0">
                <a:buNone/>
              </a:pPr>
              <a:r>
                <a:rPr lang="en-US" sz="1200" b="1" dirty="0" smtClean="0">
                  <a:ea typeface="Arial Unicode MS" pitchFamily="34" charset="-128"/>
                  <a:cs typeface="Arial Unicode MS" pitchFamily="34" charset="-128"/>
                </a:rPr>
                <a:t>Communities</a:t>
              </a:r>
            </a:p>
            <a:p>
              <a:pPr algn="r" eaLnBrk="0" hangingPunct="0">
                <a:buNone/>
              </a:pPr>
              <a:endParaRPr lang="en-US" sz="1200" b="1" dirty="0">
                <a:ea typeface="Arial Unicode MS" pitchFamily="34" charset="-128"/>
                <a:cs typeface="Arial Unicode MS" pitchFamily="34" charset="-128"/>
              </a:endParaRPr>
            </a:p>
          </p:txBody>
        </p:sp>
        <p:sp>
          <p:nvSpPr>
            <p:cNvPr id="43" name="Oval 6"/>
            <p:cNvSpPr>
              <a:spLocks noChangeArrowheads="1"/>
            </p:cNvSpPr>
            <p:nvPr/>
          </p:nvSpPr>
          <p:spPr bwMode="auto">
            <a:xfrm>
              <a:off x="4801036" y="1245790"/>
              <a:ext cx="1199495" cy="1071661"/>
            </a:xfrm>
            <a:prstGeom prst="ellipse">
              <a:avLst/>
            </a:prstGeom>
            <a:solidFill>
              <a:srgbClr val="FF9900">
                <a:alpha val="45097"/>
              </a:srgbClr>
            </a:solidFill>
            <a:ln w="9525">
              <a:noFill/>
              <a:round/>
              <a:headEnd/>
              <a:tailEnd/>
            </a:ln>
          </p:spPr>
          <p:txBody>
            <a:bodyPr wrap="none" anchor="ctr"/>
            <a:lstStyle/>
            <a:p>
              <a:pPr algn="ctr" eaLnBrk="0" hangingPunct="0">
                <a:buNone/>
              </a:pPr>
              <a:r>
                <a:rPr lang="en-US" sz="1200" b="1" dirty="0" smtClean="0">
                  <a:ea typeface="Arial Unicode MS" pitchFamily="34" charset="-128"/>
                  <a:cs typeface="Arial Unicode MS" pitchFamily="34" charset="-128"/>
                </a:rPr>
                <a:t>Local </a:t>
              </a:r>
            </a:p>
            <a:p>
              <a:pPr algn="ctr" eaLnBrk="0" hangingPunct="0">
                <a:buNone/>
              </a:pPr>
              <a:r>
                <a:rPr lang="en-US" sz="1200" b="1" dirty="0" smtClean="0">
                  <a:ea typeface="Arial Unicode MS" pitchFamily="34" charset="-128"/>
                  <a:cs typeface="Arial Unicode MS" pitchFamily="34" charset="-128"/>
                </a:rPr>
                <a:t>government /</a:t>
              </a:r>
            </a:p>
            <a:p>
              <a:pPr algn="ctr" eaLnBrk="0" hangingPunct="0">
                <a:buNone/>
              </a:pPr>
              <a:r>
                <a:rPr lang="en-US" sz="1200" b="1" dirty="0" smtClean="0">
                  <a:ea typeface="Arial Unicode MS" pitchFamily="34" charset="-128"/>
                  <a:cs typeface="Arial Unicode MS" pitchFamily="34" charset="-128"/>
                </a:rPr>
                <a:t>Mayors</a:t>
              </a:r>
              <a:endParaRPr lang="en-US" sz="1200" b="1" dirty="0">
                <a:ea typeface="Arial Unicode MS" pitchFamily="34" charset="-128"/>
                <a:cs typeface="Arial Unicode MS" pitchFamily="34" charset="-128"/>
              </a:endParaRPr>
            </a:p>
          </p:txBody>
        </p:sp>
        <p:sp>
          <p:nvSpPr>
            <p:cNvPr id="44" name="Oval 6"/>
            <p:cNvSpPr>
              <a:spLocks noChangeArrowheads="1"/>
            </p:cNvSpPr>
            <p:nvPr/>
          </p:nvSpPr>
          <p:spPr bwMode="auto">
            <a:xfrm>
              <a:off x="5963091" y="1760140"/>
              <a:ext cx="1199495" cy="1071661"/>
            </a:xfrm>
            <a:prstGeom prst="ellipse">
              <a:avLst/>
            </a:prstGeom>
            <a:solidFill>
              <a:srgbClr val="FF9900">
                <a:alpha val="45097"/>
              </a:srgbClr>
            </a:solidFill>
            <a:ln w="9525">
              <a:noFill/>
              <a:round/>
              <a:headEnd/>
              <a:tailEnd/>
            </a:ln>
          </p:spPr>
          <p:txBody>
            <a:bodyPr wrap="none" anchor="ctr"/>
            <a:lstStyle/>
            <a:p>
              <a:pPr algn="ctr" eaLnBrk="0" hangingPunct="0">
                <a:buNone/>
              </a:pPr>
              <a:r>
                <a:rPr lang="en-US" sz="1200" b="1" dirty="0" smtClean="0">
                  <a:ea typeface="Arial Unicode MS" pitchFamily="34" charset="-128"/>
                  <a:cs typeface="Arial Unicode MS" pitchFamily="34" charset="-128"/>
                </a:rPr>
                <a:t>Buyers /</a:t>
              </a:r>
            </a:p>
            <a:p>
              <a:pPr algn="ctr" eaLnBrk="0" hangingPunct="0">
                <a:buNone/>
              </a:pPr>
              <a:r>
                <a:rPr lang="en-US" sz="1200" b="1" dirty="0" smtClean="0">
                  <a:ea typeface="Arial Unicode MS" pitchFamily="34" charset="-128"/>
                  <a:cs typeface="Arial Unicode MS" pitchFamily="34" charset="-128"/>
                </a:rPr>
                <a:t> Customers </a:t>
              </a:r>
              <a:endParaRPr lang="en-US" sz="1200" b="1" dirty="0">
                <a:ea typeface="Arial Unicode MS" pitchFamily="34" charset="-128"/>
                <a:cs typeface="Arial Unicode MS" pitchFamily="34" charset="-128"/>
              </a:endParaRPr>
            </a:p>
          </p:txBody>
        </p:sp>
        <p:sp>
          <p:nvSpPr>
            <p:cNvPr id="45" name="Oval 6"/>
            <p:cNvSpPr>
              <a:spLocks noChangeArrowheads="1"/>
            </p:cNvSpPr>
            <p:nvPr/>
          </p:nvSpPr>
          <p:spPr bwMode="auto">
            <a:xfrm>
              <a:off x="6840633" y="2883587"/>
              <a:ext cx="1199495" cy="1071661"/>
            </a:xfrm>
            <a:prstGeom prst="ellipse">
              <a:avLst/>
            </a:prstGeom>
            <a:solidFill>
              <a:srgbClr val="FF9900">
                <a:alpha val="45097"/>
              </a:srgbClr>
            </a:solidFill>
            <a:ln w="9525">
              <a:noFill/>
              <a:round/>
              <a:headEnd/>
              <a:tailEnd/>
            </a:ln>
          </p:spPr>
          <p:txBody>
            <a:bodyPr wrap="none" anchor="ctr"/>
            <a:lstStyle/>
            <a:p>
              <a:pPr algn="ctr" eaLnBrk="0" hangingPunct="0">
                <a:buNone/>
              </a:pPr>
              <a:r>
                <a:rPr lang="en-US" sz="1200" b="1" dirty="0" smtClean="0"/>
                <a:t> Civil Societies</a:t>
              </a:r>
              <a:endParaRPr lang="en-US" sz="1200" b="1" dirty="0">
                <a:ea typeface="Arial Unicode MS" pitchFamily="34" charset="-128"/>
                <a:cs typeface="Arial Unicode MS" pitchFamily="34" charset="-128"/>
              </a:endParaRPr>
            </a:p>
          </p:txBody>
        </p:sp>
        <p:sp>
          <p:nvSpPr>
            <p:cNvPr id="46" name="Oval 6"/>
            <p:cNvSpPr>
              <a:spLocks noChangeArrowheads="1"/>
            </p:cNvSpPr>
            <p:nvPr/>
          </p:nvSpPr>
          <p:spPr bwMode="auto">
            <a:xfrm>
              <a:off x="6400999" y="4325241"/>
              <a:ext cx="1047580" cy="742063"/>
            </a:xfrm>
            <a:prstGeom prst="ellipse">
              <a:avLst/>
            </a:prstGeom>
            <a:solidFill>
              <a:srgbClr val="FF9900">
                <a:alpha val="45097"/>
              </a:srgbClr>
            </a:solidFill>
            <a:ln w="9525">
              <a:noFill/>
              <a:round/>
              <a:headEnd/>
              <a:tailEnd/>
            </a:ln>
          </p:spPr>
          <p:txBody>
            <a:bodyPr wrap="none" anchor="ctr"/>
            <a:lstStyle/>
            <a:p>
              <a:pPr algn="ctr" eaLnBrk="0" hangingPunct="0">
                <a:buNone/>
              </a:pPr>
              <a:r>
                <a:rPr lang="en-US" sz="1200" b="1" dirty="0" smtClean="0">
                  <a:ea typeface="Arial Unicode MS" pitchFamily="34" charset="-128"/>
                  <a:cs typeface="Arial Unicode MS" pitchFamily="34" charset="-128"/>
                </a:rPr>
                <a:t>Media</a:t>
              </a:r>
              <a:endParaRPr lang="en-US" sz="1200" b="1" dirty="0">
                <a:ea typeface="Arial Unicode MS" pitchFamily="34" charset="-128"/>
                <a:cs typeface="Arial Unicode MS" pitchFamily="34" charset="-128"/>
              </a:endParaRPr>
            </a:p>
          </p:txBody>
        </p:sp>
        <p:sp>
          <p:nvSpPr>
            <p:cNvPr id="49" name="Oval 6"/>
            <p:cNvSpPr>
              <a:spLocks noChangeArrowheads="1"/>
            </p:cNvSpPr>
            <p:nvPr/>
          </p:nvSpPr>
          <p:spPr bwMode="auto">
            <a:xfrm>
              <a:off x="5476692" y="5190766"/>
              <a:ext cx="1295983" cy="1010373"/>
            </a:xfrm>
            <a:prstGeom prst="ellipse">
              <a:avLst/>
            </a:prstGeom>
            <a:solidFill>
              <a:srgbClr val="FF9900">
                <a:alpha val="45097"/>
              </a:srgbClr>
            </a:solidFill>
            <a:ln w="9525">
              <a:noFill/>
              <a:round/>
              <a:headEnd/>
              <a:tailEnd/>
            </a:ln>
          </p:spPr>
          <p:txBody>
            <a:bodyPr wrap="none" anchor="ctr"/>
            <a:lstStyle/>
            <a:p>
              <a:pPr algn="ctr" eaLnBrk="0" hangingPunct="0">
                <a:buNone/>
              </a:pPr>
              <a:r>
                <a:rPr lang="en-US" sz="1200" b="1" dirty="0" smtClean="0">
                  <a:ea typeface="Arial Unicode MS" pitchFamily="34" charset="-128"/>
                  <a:cs typeface="Arial Unicode MS" pitchFamily="34" charset="-128"/>
                </a:rPr>
                <a:t>Service </a:t>
              </a:r>
            </a:p>
            <a:p>
              <a:pPr algn="ctr" eaLnBrk="0" hangingPunct="0">
                <a:buNone/>
              </a:pPr>
              <a:r>
                <a:rPr lang="en-US" sz="1200" b="1" dirty="0" smtClean="0">
                  <a:ea typeface="Arial Unicode MS" pitchFamily="34" charset="-128"/>
                  <a:cs typeface="Arial Unicode MS" pitchFamily="34" charset="-128"/>
                </a:rPr>
                <a:t>Providers</a:t>
              </a:r>
            </a:p>
            <a:p>
              <a:pPr algn="ctr" eaLnBrk="0" hangingPunct="0">
                <a:buNone/>
              </a:pPr>
              <a:endParaRPr lang="en-US" sz="1200" b="1" dirty="0">
                <a:ea typeface="Arial Unicode MS" pitchFamily="34" charset="-128"/>
                <a:cs typeface="Arial Unicode MS" pitchFamily="34" charset="-128"/>
              </a:endParaRPr>
            </a:p>
          </p:txBody>
        </p:sp>
        <p:sp>
          <p:nvSpPr>
            <p:cNvPr id="50" name="Oval 6"/>
            <p:cNvSpPr>
              <a:spLocks noChangeArrowheads="1"/>
            </p:cNvSpPr>
            <p:nvPr/>
          </p:nvSpPr>
          <p:spPr bwMode="auto">
            <a:xfrm>
              <a:off x="1600305" y="5055793"/>
              <a:ext cx="1390313" cy="1107748"/>
            </a:xfrm>
            <a:prstGeom prst="ellipse">
              <a:avLst/>
            </a:prstGeom>
            <a:solidFill>
              <a:srgbClr val="FF9900">
                <a:alpha val="45097"/>
              </a:srgbClr>
            </a:solidFill>
            <a:ln w="9525">
              <a:noFill/>
              <a:round/>
              <a:headEnd/>
              <a:tailEnd/>
            </a:ln>
          </p:spPr>
          <p:txBody>
            <a:bodyPr wrap="none" anchor="ctr"/>
            <a:lstStyle/>
            <a:p>
              <a:pPr algn="ctr" eaLnBrk="0" hangingPunct="0">
                <a:buNone/>
              </a:pPr>
              <a:r>
                <a:rPr lang="en-US" sz="1200" b="1" dirty="0" smtClean="0">
                  <a:ea typeface="Arial Unicode MS" pitchFamily="34" charset="-128"/>
                  <a:cs typeface="Arial Unicode MS" pitchFamily="34" charset="-128"/>
                </a:rPr>
                <a:t>Employees </a:t>
              </a:r>
            </a:p>
            <a:p>
              <a:pPr algn="ctr" eaLnBrk="0" hangingPunct="0">
                <a:buNone/>
              </a:pPr>
              <a:r>
                <a:rPr lang="en-US" sz="1200" b="1" dirty="0" smtClean="0">
                  <a:ea typeface="Arial Unicode MS" pitchFamily="34" charset="-128"/>
                  <a:cs typeface="Arial Unicode MS" pitchFamily="34" charset="-128"/>
                </a:rPr>
                <a:t>from </a:t>
              </a:r>
            </a:p>
            <a:p>
              <a:pPr algn="ctr" eaLnBrk="0" hangingPunct="0">
                <a:buNone/>
              </a:pPr>
              <a:r>
                <a:rPr lang="en-US" sz="1200" b="1" dirty="0" smtClean="0">
                  <a:ea typeface="Arial Unicode MS" pitchFamily="34" charset="-128"/>
                  <a:cs typeface="Arial Unicode MS" pitchFamily="34" charset="-128"/>
                </a:rPr>
                <a:t>communities</a:t>
              </a:r>
              <a:endParaRPr lang="en-US" sz="1200" b="1" dirty="0">
                <a:ea typeface="Arial Unicode MS" pitchFamily="34" charset="-128"/>
                <a:cs typeface="Arial Unicode MS" pitchFamily="34" charset="-128"/>
              </a:endParaRPr>
            </a:p>
          </p:txBody>
        </p:sp>
        <p:sp>
          <p:nvSpPr>
            <p:cNvPr id="51" name="Oval 6"/>
            <p:cNvSpPr>
              <a:spLocks noChangeArrowheads="1"/>
            </p:cNvSpPr>
            <p:nvPr/>
          </p:nvSpPr>
          <p:spPr bwMode="auto">
            <a:xfrm>
              <a:off x="1714947" y="1474390"/>
              <a:ext cx="1466152" cy="1300261"/>
            </a:xfrm>
            <a:prstGeom prst="ellipse">
              <a:avLst/>
            </a:prstGeom>
            <a:solidFill>
              <a:srgbClr val="FF9900">
                <a:alpha val="45097"/>
              </a:srgbClr>
            </a:solidFill>
            <a:ln w="9525">
              <a:noFill/>
              <a:round/>
              <a:headEnd/>
              <a:tailEnd/>
            </a:ln>
          </p:spPr>
          <p:txBody>
            <a:bodyPr wrap="none" anchor="ctr"/>
            <a:lstStyle/>
            <a:p>
              <a:pPr algn="ctr" eaLnBrk="0" hangingPunct="0">
                <a:buNone/>
              </a:pPr>
              <a:r>
                <a:rPr lang="en-US" sz="1200" b="1" dirty="0" smtClean="0">
                  <a:ea typeface="Arial Unicode MS" pitchFamily="34" charset="-128"/>
                  <a:cs typeface="Arial Unicode MS" pitchFamily="34" charset="-128"/>
                </a:rPr>
                <a:t>General </a:t>
              </a:r>
            </a:p>
            <a:p>
              <a:pPr algn="ctr" eaLnBrk="0" hangingPunct="0">
                <a:buNone/>
              </a:pPr>
              <a:r>
                <a:rPr lang="en-US" sz="1200" b="1" dirty="0" smtClean="0">
                  <a:ea typeface="Arial Unicode MS" pitchFamily="34" charset="-128"/>
                  <a:cs typeface="Arial Unicode MS" pitchFamily="34" charset="-128"/>
                </a:rPr>
                <a:t>Public</a:t>
              </a:r>
              <a:endParaRPr lang="en-US" sz="1200" b="1" dirty="0">
                <a:ea typeface="Arial Unicode MS" pitchFamily="34" charset="-128"/>
                <a:cs typeface="Arial Unicode MS" pitchFamily="34" charset="-128"/>
              </a:endParaRPr>
            </a:p>
          </p:txBody>
        </p:sp>
      </p:grpSp>
      <p:pic>
        <p:nvPicPr>
          <p:cNvPr id="63" name="Picture 2" descr="http://coreybradshaw.files.wordpress.com/2011/04/frustration_cartoon.png"/>
          <p:cNvPicPr>
            <a:picLocks noChangeAspect="1" noChangeArrowheads="1"/>
          </p:cNvPicPr>
          <p:nvPr/>
        </p:nvPicPr>
        <p:blipFill>
          <a:blip r:embed="rId3" cstate="print"/>
          <a:srcRect/>
          <a:stretch>
            <a:fillRect/>
          </a:stretch>
        </p:blipFill>
        <p:spPr bwMode="auto">
          <a:xfrm>
            <a:off x="194731" y="1438327"/>
            <a:ext cx="2038350" cy="1838325"/>
          </a:xfrm>
          <a:prstGeom prst="rect">
            <a:avLst/>
          </a:prstGeom>
          <a:noFill/>
        </p:spPr>
      </p:pic>
      <p:pic>
        <p:nvPicPr>
          <p:cNvPr id="2" name="Picture 1"/>
          <p:cNvPicPr>
            <a:picLocks noChangeAspect="1"/>
          </p:cNvPicPr>
          <p:nvPr/>
        </p:nvPicPr>
        <p:blipFill>
          <a:blip r:embed="rId4"/>
          <a:stretch>
            <a:fillRect/>
          </a:stretch>
        </p:blipFill>
        <p:spPr>
          <a:xfrm>
            <a:off x="4200709" y="3164155"/>
            <a:ext cx="1176630" cy="1103472"/>
          </a:xfrm>
          <a:prstGeom prst="rect">
            <a:avLst/>
          </a:prstGeom>
        </p:spPr>
      </p:pic>
    </p:spTree>
    <p:extLst>
      <p:ext uri="{BB962C8B-B14F-4D97-AF65-F5344CB8AC3E}">
        <p14:creationId xmlns:p14="http://schemas.microsoft.com/office/powerpoint/2010/main" val="335034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24400" y="1443036"/>
            <a:ext cx="3886200" cy="4525963"/>
          </a:xfrm>
        </p:spPr>
        <p:txBody>
          <a:bodyPr>
            <a:normAutofit fontScale="77500" lnSpcReduction="20000"/>
          </a:bodyPr>
          <a:lstStyle/>
          <a:p>
            <a:pPr marL="457200" lvl="1" indent="-457200">
              <a:buClr>
                <a:schemeClr val="accent3">
                  <a:lumMod val="50000"/>
                </a:schemeClr>
              </a:buClr>
            </a:pPr>
            <a:r>
              <a:rPr lang="en-US" sz="3200" dirty="0"/>
              <a:t>Identify/locate all potential stakeholders</a:t>
            </a:r>
          </a:p>
          <a:p>
            <a:pPr marL="457200" lvl="1" indent="-457200">
              <a:buClr>
                <a:schemeClr val="accent3">
                  <a:lumMod val="50000"/>
                </a:schemeClr>
              </a:buClr>
            </a:pPr>
            <a:r>
              <a:rPr lang="en-US" sz="3200" dirty="0"/>
              <a:t>Understand their “stake”</a:t>
            </a:r>
          </a:p>
          <a:p>
            <a:pPr marL="457200" lvl="1" indent="-457200">
              <a:buClr>
                <a:schemeClr val="accent3">
                  <a:lumMod val="50000"/>
                </a:schemeClr>
              </a:buClr>
            </a:pPr>
            <a:r>
              <a:rPr lang="en-US" sz="3200" dirty="0"/>
              <a:t>How project can </a:t>
            </a:r>
            <a:r>
              <a:rPr lang="en-US" sz="3200" dirty="0" smtClean="0"/>
              <a:t>affect </a:t>
            </a:r>
            <a:r>
              <a:rPr lang="en-US" sz="3200" dirty="0"/>
              <a:t>them / how they can affect the project</a:t>
            </a:r>
          </a:p>
          <a:p>
            <a:pPr marL="457200" lvl="1" indent="-457200">
              <a:buClr>
                <a:schemeClr val="accent3">
                  <a:lumMod val="50000"/>
                </a:schemeClr>
              </a:buClr>
            </a:pPr>
            <a:r>
              <a:rPr lang="en-US" sz="3200" dirty="0"/>
              <a:t>Who influences whom?</a:t>
            </a:r>
          </a:p>
          <a:p>
            <a:pPr marL="457200" lvl="1" indent="-457200">
              <a:buClr>
                <a:schemeClr val="accent3">
                  <a:lumMod val="50000"/>
                </a:schemeClr>
              </a:buClr>
            </a:pPr>
            <a:r>
              <a:rPr lang="en-US" sz="3200" dirty="0"/>
              <a:t>Prioritize engagement efforts</a:t>
            </a:r>
          </a:p>
          <a:p>
            <a:pPr marL="0" indent="0">
              <a:buNone/>
            </a:pPr>
            <a:endParaRPr lang="en-US" dirty="0"/>
          </a:p>
        </p:txBody>
      </p:sp>
      <p:sp>
        <p:nvSpPr>
          <p:cNvPr id="3" name="Slide Number Placeholder 2"/>
          <p:cNvSpPr>
            <a:spLocks noGrp="1"/>
          </p:cNvSpPr>
          <p:nvPr>
            <p:ph type="sldNum" sz="quarter" idx="4"/>
          </p:nvPr>
        </p:nvSpPr>
        <p:spPr/>
        <p:txBody>
          <a:bodyPr/>
          <a:lstStyle/>
          <a:p>
            <a:pPr>
              <a:defRPr/>
            </a:pPr>
            <a:fld id="{A91C009A-D183-4B06-A7F0-ADEC358427FA}" type="slidenum">
              <a:rPr lang="en-US" smtClean="0"/>
              <a:pPr>
                <a:defRPr/>
              </a:pPr>
              <a:t>5</a:t>
            </a:fld>
            <a:endParaRPr lang="en-US" dirty="0"/>
          </a:p>
        </p:txBody>
      </p:sp>
      <p:sp>
        <p:nvSpPr>
          <p:cNvPr id="4" name="Text Placeholder 3"/>
          <p:cNvSpPr>
            <a:spLocks noGrp="1"/>
          </p:cNvSpPr>
          <p:nvPr>
            <p:ph type="body" sz="quarter" idx="10"/>
          </p:nvPr>
        </p:nvSpPr>
        <p:spPr/>
        <p:txBody>
          <a:bodyPr/>
          <a:lstStyle/>
          <a:p>
            <a:r>
              <a:rPr lang="en-US" dirty="0" smtClean="0"/>
              <a:t>Stakeholder mapping </a:t>
            </a:r>
            <a:endParaRPr lang="en-US" dirty="0"/>
          </a:p>
        </p:txBody>
      </p:sp>
      <p:pic>
        <p:nvPicPr>
          <p:cNvPr id="5" name="Picture 4" descr="C:\Users\REnglish\Pictures\Tata Singur.jpeg"/>
          <p:cNvPicPr>
            <a:picLocks noChangeAspect="1" noChangeArrowheads="1"/>
          </p:cNvPicPr>
          <p:nvPr/>
        </p:nvPicPr>
        <p:blipFill>
          <a:blip r:embed="rId3" cstate="print"/>
          <a:srcRect/>
          <a:stretch>
            <a:fillRect/>
          </a:stretch>
        </p:blipFill>
        <p:spPr bwMode="auto">
          <a:xfrm>
            <a:off x="250278" y="3695023"/>
            <a:ext cx="4304071" cy="2590800"/>
          </a:xfrm>
          <a:prstGeom prst="rect">
            <a:avLst/>
          </a:prstGeom>
          <a:noFill/>
        </p:spPr>
      </p:pic>
      <p:pic>
        <p:nvPicPr>
          <p:cNvPr id="6" name="Picture 5"/>
          <p:cNvPicPr>
            <a:picLocks noChangeAspect="1"/>
          </p:cNvPicPr>
          <p:nvPr/>
        </p:nvPicPr>
        <p:blipFill>
          <a:blip r:embed="rId4"/>
          <a:stretch>
            <a:fillRect/>
          </a:stretch>
        </p:blipFill>
        <p:spPr>
          <a:xfrm>
            <a:off x="268847" y="1156492"/>
            <a:ext cx="4304071" cy="2549525"/>
          </a:xfrm>
          <a:prstGeom prst="rect">
            <a:avLst/>
          </a:prstGeom>
        </p:spPr>
      </p:pic>
    </p:spTree>
    <p:extLst>
      <p:ext uri="{BB962C8B-B14F-4D97-AF65-F5344CB8AC3E}">
        <p14:creationId xmlns:p14="http://schemas.microsoft.com/office/powerpoint/2010/main" val="327529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fade">
                                      <p:cBhvr>
                                        <p:cTn id="24" dur="1000"/>
                                        <p:tgtEl>
                                          <p:spTgt spid="2">
                                            <p:txEl>
                                              <p:pRg st="0" end="0"/>
                                            </p:txEl>
                                          </p:spTgt>
                                        </p:tgtEl>
                                      </p:cBhvr>
                                    </p:animEffect>
                                    <p:anim calcmode="lin" valueType="num">
                                      <p:cBhvr>
                                        <p:cTn id="2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animEffect transition="in" filter="fade">
                                      <p:cBhvr>
                                        <p:cTn id="31" dur="1000"/>
                                        <p:tgtEl>
                                          <p:spTgt spid="2">
                                            <p:txEl>
                                              <p:pRg st="1" end="1"/>
                                            </p:txEl>
                                          </p:spTgt>
                                        </p:tgtEl>
                                      </p:cBhvr>
                                    </p:animEffect>
                                    <p:anim calcmode="lin" valueType="num">
                                      <p:cBhvr>
                                        <p:cTn id="3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2">
                                            <p:txEl>
                                              <p:pRg st="2" end="2"/>
                                            </p:txEl>
                                          </p:spTgt>
                                        </p:tgtEl>
                                        <p:attrNameLst>
                                          <p:attrName>style.visibility</p:attrName>
                                        </p:attrNameLst>
                                      </p:cBhvr>
                                      <p:to>
                                        <p:strVal val="visible"/>
                                      </p:to>
                                    </p:set>
                                    <p:animEffect transition="in" filter="fade">
                                      <p:cBhvr>
                                        <p:cTn id="38" dur="1000"/>
                                        <p:tgtEl>
                                          <p:spTgt spid="2">
                                            <p:txEl>
                                              <p:pRg st="2" end="2"/>
                                            </p:txEl>
                                          </p:spTgt>
                                        </p:tgtEl>
                                      </p:cBhvr>
                                    </p:animEffect>
                                    <p:anim calcmode="lin" valueType="num">
                                      <p:cBhvr>
                                        <p:cTn id="3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2">
                                            <p:txEl>
                                              <p:pRg st="3" end="3"/>
                                            </p:txEl>
                                          </p:spTgt>
                                        </p:tgtEl>
                                        <p:attrNameLst>
                                          <p:attrName>style.visibility</p:attrName>
                                        </p:attrNameLst>
                                      </p:cBhvr>
                                      <p:to>
                                        <p:strVal val="visible"/>
                                      </p:to>
                                    </p:set>
                                    <p:animEffect transition="in" filter="fade">
                                      <p:cBhvr>
                                        <p:cTn id="45" dur="1000"/>
                                        <p:tgtEl>
                                          <p:spTgt spid="2">
                                            <p:txEl>
                                              <p:pRg st="3" end="3"/>
                                            </p:txEl>
                                          </p:spTgt>
                                        </p:tgtEl>
                                      </p:cBhvr>
                                    </p:animEffect>
                                    <p:anim calcmode="lin" valueType="num">
                                      <p:cBhvr>
                                        <p:cTn id="4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nodeType="clickEffect">
                                  <p:stCondLst>
                                    <p:cond delay="0"/>
                                  </p:stCondLst>
                                  <p:childTnLst>
                                    <p:set>
                                      <p:cBhvr>
                                        <p:cTn id="51" dur="1" fill="hold">
                                          <p:stCondLst>
                                            <p:cond delay="0"/>
                                          </p:stCondLst>
                                        </p:cTn>
                                        <p:tgtEl>
                                          <p:spTgt spid="2">
                                            <p:txEl>
                                              <p:pRg st="4" end="4"/>
                                            </p:txEl>
                                          </p:spTgt>
                                        </p:tgtEl>
                                        <p:attrNameLst>
                                          <p:attrName>style.visibility</p:attrName>
                                        </p:attrNameLst>
                                      </p:cBhvr>
                                      <p:to>
                                        <p:strVal val="visible"/>
                                      </p:to>
                                    </p:set>
                                    <p:animEffect transition="in" filter="fade">
                                      <p:cBhvr>
                                        <p:cTn id="52" dur="1000"/>
                                        <p:tgtEl>
                                          <p:spTgt spid="2">
                                            <p:txEl>
                                              <p:pRg st="4" end="4"/>
                                            </p:txEl>
                                          </p:spTgt>
                                        </p:tgtEl>
                                      </p:cBhvr>
                                    </p:animEffect>
                                    <p:anim calcmode="lin" valueType="num">
                                      <p:cBhvr>
                                        <p:cTn id="5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cstate="print"/>
          <a:stretch>
            <a:fillRect/>
          </a:stretch>
        </p:blipFill>
        <p:spPr bwMode="auto">
          <a:xfrm>
            <a:off x="4953000" y="2209800"/>
            <a:ext cx="3939926" cy="3293629"/>
          </a:xfrm>
          <a:prstGeom prst="rect">
            <a:avLst/>
          </a:prstGeom>
          <a:noFill/>
          <a:ln w="9525">
            <a:noFill/>
            <a:miter lim="800000"/>
            <a:headEnd/>
            <a:tailEnd/>
          </a:ln>
        </p:spPr>
      </p:pic>
      <p:sp>
        <p:nvSpPr>
          <p:cNvPr id="3" name="Text Placeholder 2"/>
          <p:cNvSpPr>
            <a:spLocks noGrp="1"/>
          </p:cNvSpPr>
          <p:nvPr>
            <p:ph type="body" sz="quarter" idx="10"/>
          </p:nvPr>
        </p:nvSpPr>
        <p:spPr>
          <a:xfrm>
            <a:off x="0" y="319088"/>
            <a:ext cx="9144000" cy="841375"/>
          </a:xfrm>
        </p:spPr>
        <p:txBody>
          <a:bodyPr>
            <a:normAutofit fontScale="70000" lnSpcReduction="20000"/>
          </a:bodyPr>
          <a:lstStyle/>
          <a:p>
            <a:r>
              <a:rPr lang="en-US" dirty="0"/>
              <a:t>Some Commonly Used Tools for Stakeholder Mapping</a:t>
            </a:r>
          </a:p>
        </p:txBody>
      </p:sp>
      <p:pic>
        <p:nvPicPr>
          <p:cNvPr id="5" name="Picture 2" descr="C:\Users\REnglish\Pictures\IFC Photos\Zambeef\034.JPG"/>
          <p:cNvPicPr>
            <a:picLocks noChangeAspect="1" noChangeArrowheads="1"/>
          </p:cNvPicPr>
          <p:nvPr/>
        </p:nvPicPr>
        <p:blipFill>
          <a:blip r:embed="rId4" cstate="print"/>
          <a:srcRect/>
          <a:stretch>
            <a:fillRect/>
          </a:stretch>
        </p:blipFill>
        <p:spPr bwMode="auto">
          <a:xfrm>
            <a:off x="228600" y="2209800"/>
            <a:ext cx="4419600" cy="3314806"/>
          </a:xfrm>
          <a:prstGeom prst="rect">
            <a:avLst/>
          </a:prstGeom>
          <a:noFill/>
        </p:spPr>
      </p:pic>
      <p:sp>
        <p:nvSpPr>
          <p:cNvPr id="6" name="TextBox 5"/>
          <p:cNvSpPr txBox="1"/>
          <p:nvPr/>
        </p:nvSpPr>
        <p:spPr>
          <a:xfrm>
            <a:off x="304800" y="1676400"/>
            <a:ext cx="4114800" cy="369332"/>
          </a:xfrm>
          <a:prstGeom prst="rect">
            <a:avLst/>
          </a:prstGeom>
          <a:noFill/>
        </p:spPr>
        <p:txBody>
          <a:bodyPr wrap="square" rtlCol="0">
            <a:spAutoFit/>
          </a:bodyPr>
          <a:lstStyle/>
          <a:p>
            <a:pPr algn="ctr"/>
            <a:r>
              <a:rPr lang="en-US" b="1" dirty="0" smtClean="0"/>
              <a:t>Impact Zone Mapping</a:t>
            </a:r>
            <a:endParaRPr lang="en-US" b="1" dirty="0"/>
          </a:p>
        </p:txBody>
      </p:sp>
      <p:sp>
        <p:nvSpPr>
          <p:cNvPr id="7" name="TextBox 6"/>
          <p:cNvSpPr txBox="1"/>
          <p:nvPr/>
        </p:nvSpPr>
        <p:spPr>
          <a:xfrm>
            <a:off x="4673600" y="1676400"/>
            <a:ext cx="4114800" cy="369332"/>
          </a:xfrm>
          <a:prstGeom prst="rect">
            <a:avLst/>
          </a:prstGeom>
          <a:noFill/>
        </p:spPr>
        <p:txBody>
          <a:bodyPr wrap="square" rtlCol="0">
            <a:spAutoFit/>
          </a:bodyPr>
          <a:lstStyle/>
          <a:p>
            <a:pPr algn="ctr"/>
            <a:r>
              <a:rPr lang="en-US" b="1" dirty="0" smtClean="0"/>
              <a:t>Venn Diagram</a:t>
            </a:r>
            <a:endParaRPr lang="en-US" b="1" dirty="0"/>
          </a:p>
        </p:txBody>
      </p:sp>
    </p:spTree>
    <p:extLst>
      <p:ext uri="{BB962C8B-B14F-4D97-AF65-F5344CB8AC3E}">
        <p14:creationId xmlns:p14="http://schemas.microsoft.com/office/powerpoint/2010/main" val="48038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6146"/>
                                        </p:tgtEl>
                                        <p:attrNameLst>
                                          <p:attrName>style.visibility</p:attrName>
                                        </p:attrNameLst>
                                      </p:cBhvr>
                                      <p:to>
                                        <p:strVal val="visible"/>
                                      </p:to>
                                    </p:set>
                                    <p:animEffect transition="in" filter="fade">
                                      <p:cBhvr>
                                        <p:cTn id="31" dur="1000"/>
                                        <p:tgtEl>
                                          <p:spTgt spid="6146"/>
                                        </p:tgtEl>
                                      </p:cBhvr>
                                    </p:animEffect>
                                    <p:anim calcmode="lin" valueType="num">
                                      <p:cBhvr>
                                        <p:cTn id="32" dur="1000" fill="hold"/>
                                        <p:tgtEl>
                                          <p:spTgt spid="6146"/>
                                        </p:tgtEl>
                                        <p:attrNameLst>
                                          <p:attrName>ppt_x</p:attrName>
                                        </p:attrNameLst>
                                      </p:cBhvr>
                                      <p:tavLst>
                                        <p:tav tm="0">
                                          <p:val>
                                            <p:strVal val="#ppt_x"/>
                                          </p:val>
                                        </p:tav>
                                        <p:tav tm="100000">
                                          <p:val>
                                            <p:strVal val="#ppt_x"/>
                                          </p:val>
                                        </p:tav>
                                      </p:tavLst>
                                    </p:anim>
                                    <p:anim calcmode="lin" valueType="num">
                                      <p:cBhvr>
                                        <p:cTn id="33"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209098"/>
            <a:ext cx="9144000" cy="841375"/>
          </a:xfrm>
        </p:spPr>
        <p:txBody>
          <a:bodyPr>
            <a:normAutofit fontScale="70000" lnSpcReduction="20000"/>
          </a:bodyPr>
          <a:lstStyle/>
          <a:p>
            <a:r>
              <a:rPr lang="en-US" dirty="0"/>
              <a:t>Some Commonly Used Tools for Stakeholder Mapping</a:t>
            </a:r>
          </a:p>
        </p:txBody>
      </p:sp>
      <p:pic>
        <p:nvPicPr>
          <p:cNvPr id="8" name="Picture 2" descr="M:\CESSB\UNITS\CESSR - Social Responsibility\New FY 2009 onwards\Products\Community Investement\Active portfolio\SMG\SMG PICTURES\IMG_4715.JPG"/>
          <p:cNvPicPr>
            <a:picLocks noChangeAspect="1" noChangeArrowheads="1"/>
          </p:cNvPicPr>
          <p:nvPr/>
        </p:nvPicPr>
        <p:blipFill>
          <a:blip r:embed="rId3" cstate="print"/>
          <a:srcRect/>
          <a:stretch>
            <a:fillRect/>
          </a:stretch>
        </p:blipFill>
        <p:spPr bwMode="auto">
          <a:xfrm>
            <a:off x="3962400" y="1572582"/>
            <a:ext cx="4793226" cy="4572000"/>
          </a:xfrm>
          <a:prstGeom prst="rect">
            <a:avLst/>
          </a:prstGeom>
          <a:noFill/>
        </p:spPr>
      </p:pic>
      <p:sp>
        <p:nvSpPr>
          <p:cNvPr id="4" name="Rectangle 3"/>
          <p:cNvSpPr/>
          <p:nvPr/>
        </p:nvSpPr>
        <p:spPr>
          <a:xfrm>
            <a:off x="304800" y="1572582"/>
            <a:ext cx="3352800" cy="4031873"/>
          </a:xfrm>
          <a:prstGeom prst="rect">
            <a:avLst/>
          </a:prstGeom>
        </p:spPr>
        <p:txBody>
          <a:bodyPr wrap="square">
            <a:spAutoFit/>
          </a:bodyPr>
          <a:lstStyle/>
          <a:p>
            <a:pPr marL="457200" indent="-457200">
              <a:buFont typeface="Courier New" panose="02070309020205020404" pitchFamily="49" charset="0"/>
              <a:buChar char="o"/>
            </a:pPr>
            <a:r>
              <a:rPr lang="en-US" sz="3200" dirty="0"/>
              <a:t>Influence (high, medium, low)</a:t>
            </a:r>
          </a:p>
          <a:p>
            <a:pPr marL="457200" indent="-457200">
              <a:buFont typeface="Courier New" panose="02070309020205020404" pitchFamily="49" charset="0"/>
              <a:buChar char="o"/>
            </a:pPr>
            <a:r>
              <a:rPr lang="en-US" sz="3200" dirty="0"/>
              <a:t>Impact (high, medium, low)</a:t>
            </a:r>
          </a:p>
          <a:p>
            <a:pPr marL="457200" indent="-457200">
              <a:buFont typeface="Courier New" panose="02070309020205020404" pitchFamily="49" charset="0"/>
              <a:buChar char="o"/>
            </a:pPr>
            <a:r>
              <a:rPr lang="en-US" sz="3200" dirty="0"/>
              <a:t>Support (positive, neutral, negative</a:t>
            </a:r>
            <a:r>
              <a:rPr lang="en-US" sz="3200" dirty="0" smtClean="0"/>
              <a:t>)</a:t>
            </a:r>
            <a:endParaRPr lang="en-US" sz="3200" dirty="0"/>
          </a:p>
        </p:txBody>
      </p:sp>
      <p:sp>
        <p:nvSpPr>
          <p:cNvPr id="10" name="Rectangle 9"/>
          <p:cNvSpPr/>
          <p:nvPr/>
        </p:nvSpPr>
        <p:spPr>
          <a:xfrm>
            <a:off x="571500" y="1050473"/>
            <a:ext cx="8001000" cy="369332"/>
          </a:xfrm>
          <a:prstGeom prst="rect">
            <a:avLst/>
          </a:prstGeom>
        </p:spPr>
        <p:txBody>
          <a:bodyPr wrap="square">
            <a:spAutoFit/>
          </a:bodyPr>
          <a:lstStyle/>
          <a:p>
            <a:r>
              <a:rPr lang="en-US" dirty="0">
                <a:solidFill>
                  <a:schemeClr val="accent6">
                    <a:lumMod val="75000"/>
                  </a:schemeClr>
                </a:solidFill>
              </a:rPr>
              <a:t>How to keep happy people happy and turn unhappy ones into project supporters?</a:t>
            </a:r>
          </a:p>
        </p:txBody>
      </p:sp>
    </p:spTree>
    <p:extLst>
      <p:ext uri="{BB962C8B-B14F-4D97-AF65-F5344CB8AC3E}">
        <p14:creationId xmlns:p14="http://schemas.microsoft.com/office/powerpoint/2010/main" val="4552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32200" y="1454859"/>
            <a:ext cx="4876800" cy="4525963"/>
          </a:xfrm>
        </p:spPr>
        <p:txBody>
          <a:bodyPr>
            <a:normAutofit lnSpcReduction="10000"/>
          </a:bodyPr>
          <a:lstStyle/>
          <a:p>
            <a:pPr marL="457200" lvl="1" indent="-457200">
              <a:buClr>
                <a:schemeClr val="accent3">
                  <a:lumMod val="50000"/>
                </a:schemeClr>
              </a:buClr>
            </a:pPr>
            <a:r>
              <a:rPr lang="en-US" sz="3200" dirty="0"/>
              <a:t>Primary Stakeholders – directly affected</a:t>
            </a:r>
          </a:p>
          <a:p>
            <a:pPr marL="457200" lvl="1" indent="-457200">
              <a:buClr>
                <a:schemeClr val="accent3">
                  <a:lumMod val="50000"/>
                </a:schemeClr>
              </a:buClr>
            </a:pPr>
            <a:r>
              <a:rPr lang="en-US" sz="3200" dirty="0"/>
              <a:t>Secondary Stakeholders – indirectly affected </a:t>
            </a:r>
          </a:p>
          <a:p>
            <a:pPr marL="457200" lvl="1" indent="-457200">
              <a:buClr>
                <a:schemeClr val="accent3">
                  <a:lumMod val="50000"/>
                </a:schemeClr>
              </a:buClr>
            </a:pPr>
            <a:r>
              <a:rPr lang="en-US" sz="3200" dirty="0"/>
              <a:t>Influencing Stakeholders </a:t>
            </a:r>
          </a:p>
          <a:p>
            <a:pPr marL="457200" lvl="1" indent="-457200">
              <a:buClr>
                <a:schemeClr val="accent3">
                  <a:lumMod val="50000"/>
                </a:schemeClr>
              </a:buClr>
            </a:pPr>
            <a:r>
              <a:rPr lang="en-US" sz="3200" dirty="0"/>
              <a:t>Sub-groups – within each of the above categories</a:t>
            </a:r>
          </a:p>
          <a:p>
            <a:endParaRPr lang="en-US" dirty="0"/>
          </a:p>
        </p:txBody>
      </p:sp>
      <p:sp>
        <p:nvSpPr>
          <p:cNvPr id="3" name="Slide Number Placeholder 2"/>
          <p:cNvSpPr>
            <a:spLocks noGrp="1"/>
          </p:cNvSpPr>
          <p:nvPr>
            <p:ph type="sldNum" sz="quarter" idx="4"/>
          </p:nvPr>
        </p:nvSpPr>
        <p:spPr/>
        <p:txBody>
          <a:bodyPr/>
          <a:lstStyle/>
          <a:p>
            <a:pPr>
              <a:defRPr/>
            </a:pPr>
            <a:fld id="{A91C009A-D183-4B06-A7F0-ADEC358427FA}" type="slidenum">
              <a:rPr lang="en-US" smtClean="0"/>
              <a:pPr>
                <a:defRPr/>
              </a:pPr>
              <a:t>8</a:t>
            </a:fld>
            <a:endParaRPr lang="en-US" dirty="0"/>
          </a:p>
        </p:txBody>
      </p:sp>
      <p:sp>
        <p:nvSpPr>
          <p:cNvPr id="5" name="Titre 1"/>
          <p:cNvSpPr txBox="1">
            <a:spLocks noGrp="1"/>
          </p:cNvSpPr>
          <p:nvPr>
            <p:ph type="body" sz="quarter" idx="10"/>
          </p:nvPr>
        </p:nvSpPr>
        <p:spPr bwMode="auto">
          <a:xfrm>
            <a:off x="3352800" y="194071"/>
            <a:ext cx="5638800" cy="8413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A" sz="3600" b="1" u="none" strike="noStrike" kern="1200" cap="small" spc="0" normalizeH="0" noProof="0" dirty="0" err="1" smtClean="0">
                <a:ln>
                  <a:noFill/>
                </a:ln>
                <a:solidFill>
                  <a:schemeClr val="bg1"/>
                </a:solidFill>
                <a:uLnTx/>
                <a:uFillTx/>
                <a:latin typeface="Gill Sans MT" pitchFamily="34" charset="0"/>
                <a:ea typeface="BatangChe" pitchFamily="49" charset="-127"/>
                <a:cs typeface="+mj-cs"/>
              </a:rPr>
              <a:t>Stakeholder</a:t>
            </a:r>
            <a:r>
              <a:rPr kumimoji="0" lang="fr-CA" sz="3600" b="1" u="none" strike="noStrike" kern="1200" cap="small" spc="0" normalizeH="0" noProof="0" dirty="0" smtClean="0">
                <a:ln>
                  <a:noFill/>
                </a:ln>
                <a:solidFill>
                  <a:schemeClr val="bg1"/>
                </a:solidFill>
                <a:uLnTx/>
                <a:uFillTx/>
                <a:latin typeface="Gill Sans MT" pitchFamily="34" charset="0"/>
                <a:ea typeface="BatangChe" pitchFamily="49" charset="-127"/>
                <a:cs typeface="+mj-cs"/>
              </a:rPr>
              <a:t> Types</a:t>
            </a:r>
          </a:p>
        </p:txBody>
      </p:sp>
      <p:pic>
        <p:nvPicPr>
          <p:cNvPr id="6" name="Picture 2" descr="C:\Users\REnglish\Pictures\IFC Photos\Yaohua_January 2008\IMG_0221.JPG"/>
          <p:cNvPicPr>
            <a:picLocks noChangeAspect="1" noChangeArrowheads="1"/>
          </p:cNvPicPr>
          <p:nvPr/>
        </p:nvPicPr>
        <p:blipFill>
          <a:blip r:embed="rId3" cstate="print"/>
          <a:srcRect/>
          <a:stretch>
            <a:fillRect/>
          </a:stretch>
        </p:blipFill>
        <p:spPr bwMode="auto">
          <a:xfrm>
            <a:off x="0" y="4092575"/>
            <a:ext cx="3124200" cy="2343150"/>
          </a:xfrm>
          <a:prstGeom prst="rect">
            <a:avLst/>
          </a:prstGeom>
          <a:noFill/>
        </p:spPr>
      </p:pic>
      <p:pic>
        <p:nvPicPr>
          <p:cNvPr id="7" name="Picture 6" descr="C:\Users\REnglish\Pictures\IFC Photos\Star Hydropower_May 2012\178.JPG"/>
          <p:cNvPicPr>
            <a:picLocks noChangeAspect="1" noChangeArrowheads="1"/>
          </p:cNvPicPr>
          <p:nvPr/>
        </p:nvPicPr>
        <p:blipFill>
          <a:blip r:embed="rId4" cstate="print"/>
          <a:srcRect/>
          <a:stretch>
            <a:fillRect/>
          </a:stretch>
        </p:blipFill>
        <p:spPr bwMode="auto">
          <a:xfrm>
            <a:off x="-12700" y="0"/>
            <a:ext cx="3124200" cy="2343338"/>
          </a:xfrm>
          <a:prstGeom prst="rect">
            <a:avLst/>
          </a:prstGeom>
          <a:noFill/>
        </p:spPr>
      </p:pic>
      <p:pic>
        <p:nvPicPr>
          <p:cNvPr id="8" name="Picture 2" descr="C:\Users\REnglish\Pictures\IFC Photos\NCCL Imbirikani Appraisal-January 2013\Imbirikani - January 2013 018.JPG"/>
          <p:cNvPicPr>
            <a:picLocks noChangeAspect="1" noChangeArrowheads="1"/>
          </p:cNvPicPr>
          <p:nvPr/>
        </p:nvPicPr>
        <p:blipFill>
          <a:blip r:embed="rId5" cstate="print"/>
          <a:srcRect/>
          <a:stretch>
            <a:fillRect/>
          </a:stretch>
        </p:blipFill>
        <p:spPr bwMode="auto">
          <a:xfrm>
            <a:off x="-12700" y="2035175"/>
            <a:ext cx="3124200" cy="2057400"/>
          </a:xfrm>
          <a:prstGeom prst="rect">
            <a:avLst/>
          </a:prstGeom>
          <a:noFill/>
        </p:spPr>
      </p:pic>
    </p:spTree>
    <p:extLst>
      <p:ext uri="{BB962C8B-B14F-4D97-AF65-F5344CB8AC3E}">
        <p14:creationId xmlns:p14="http://schemas.microsoft.com/office/powerpoint/2010/main" val="239101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fade">
                                      <p:cBhvr>
                                        <p:cTn id="27" dur="1000"/>
                                        <p:tgtEl>
                                          <p:spTgt spid="2">
                                            <p:txEl>
                                              <p:pRg st="0" end="0"/>
                                            </p:txEl>
                                          </p:spTgt>
                                        </p:tgtEl>
                                      </p:cBhvr>
                                    </p:animEffect>
                                    <p:anim calcmode="lin" valueType="num">
                                      <p:cBhvr>
                                        <p:cTn id="2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fade">
                                      <p:cBhvr>
                                        <p:cTn id="32" dur="1000"/>
                                        <p:tgtEl>
                                          <p:spTgt spid="2">
                                            <p:txEl>
                                              <p:pRg st="1" end="1"/>
                                            </p:txEl>
                                          </p:spTgt>
                                        </p:tgtEl>
                                      </p:cBhvr>
                                    </p:animEffect>
                                    <p:anim calcmode="lin" valueType="num">
                                      <p:cBhvr>
                                        <p:cTn id="3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fade">
                                      <p:cBhvr>
                                        <p:cTn id="37" dur="1000"/>
                                        <p:tgtEl>
                                          <p:spTgt spid="2">
                                            <p:txEl>
                                              <p:pRg st="2" end="2"/>
                                            </p:txEl>
                                          </p:spTgt>
                                        </p:tgtEl>
                                      </p:cBhvr>
                                    </p:animEffect>
                                    <p:anim calcmode="lin" valueType="num">
                                      <p:cBhvr>
                                        <p:cTn id="3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fade">
                                      <p:cBhvr>
                                        <p:cTn id="42" dur="1000"/>
                                        <p:tgtEl>
                                          <p:spTgt spid="2">
                                            <p:txEl>
                                              <p:pRg st="3" end="3"/>
                                            </p:txEl>
                                          </p:spTgt>
                                        </p:tgtEl>
                                      </p:cBhvr>
                                    </p:animEffect>
                                    <p:anim calcmode="lin" valueType="num">
                                      <p:cBhvr>
                                        <p:cTn id="4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715771654"/>
              </p:ext>
            </p:extLst>
          </p:nvPr>
        </p:nvGraphicFramePr>
        <p:xfrm>
          <a:off x="228600" y="1143001"/>
          <a:ext cx="8686800" cy="3962397"/>
        </p:xfrm>
        <a:graphic>
          <a:graphicData uri="http://schemas.openxmlformats.org/drawingml/2006/table">
            <a:tbl>
              <a:tblPr firstRow="1" firstCol="1" bandRow="1">
                <a:tableStyleId>{5C22544A-7EE6-4342-B048-85BDC9FD1C3A}</a:tableStyleId>
              </a:tblPr>
              <a:tblGrid>
                <a:gridCol w="3908879"/>
                <a:gridCol w="1201965"/>
                <a:gridCol w="1110343"/>
                <a:gridCol w="1224642"/>
                <a:gridCol w="1240971"/>
              </a:tblGrid>
              <a:tr h="1259723">
                <a:tc>
                  <a:txBody>
                    <a:bodyPr/>
                    <a:lstStyle/>
                    <a:p>
                      <a:pPr marL="0" marR="0" algn="l">
                        <a:spcBef>
                          <a:spcPts val="0"/>
                        </a:spcBef>
                        <a:spcAft>
                          <a:spcPts val="0"/>
                        </a:spcAft>
                      </a:pPr>
                      <a:r>
                        <a:rPr lang="en-US" sz="1100" dirty="0">
                          <a:effectLst/>
                        </a:rPr>
                        <a:t>STAKEHOLDER GROUPS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dirty="0">
                          <a:effectLst/>
                        </a:rPr>
                        <a:t>Degree of Influence on Project Outcomes</a:t>
                      </a:r>
                    </a:p>
                    <a:p>
                      <a:pPr marL="0" marR="0" algn="l">
                        <a:spcBef>
                          <a:spcPts val="0"/>
                        </a:spcBef>
                        <a:spcAft>
                          <a:spcPts val="0"/>
                        </a:spcAft>
                      </a:pPr>
                      <a:r>
                        <a:rPr lang="en-US" sz="1100" dirty="0">
                          <a:effectLst/>
                        </a:rPr>
                        <a:t>(H/M/L)</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dirty="0">
                          <a:effectLst/>
                        </a:rPr>
                        <a:t>Degree Impacted by Project</a:t>
                      </a:r>
                    </a:p>
                    <a:p>
                      <a:pPr marL="0" marR="0" algn="l">
                        <a:spcBef>
                          <a:spcPts val="0"/>
                        </a:spcBef>
                        <a:spcAft>
                          <a:spcPts val="0"/>
                        </a:spcAft>
                      </a:pPr>
                      <a:r>
                        <a:rPr lang="en-US" sz="1100" dirty="0">
                          <a:effectLst/>
                        </a:rPr>
                        <a:t>(H/M/L)</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dirty="0">
                          <a:effectLst/>
                        </a:rPr>
                        <a:t>Position vs. Project</a:t>
                      </a:r>
                    </a:p>
                    <a:p>
                      <a:pPr marL="0" marR="0" algn="l">
                        <a:spcBef>
                          <a:spcPts val="0"/>
                        </a:spcBef>
                        <a:spcAft>
                          <a:spcPts val="0"/>
                        </a:spcAft>
                      </a:pPr>
                      <a:r>
                        <a:rPr lang="en-US" sz="1100" dirty="0">
                          <a:effectLst/>
                        </a:rPr>
                        <a:t>-Supportive</a:t>
                      </a:r>
                      <a:br>
                        <a:rPr lang="en-US" sz="1100" dirty="0">
                          <a:effectLst/>
                        </a:rPr>
                      </a:br>
                      <a:r>
                        <a:rPr lang="en-US" sz="1100" dirty="0">
                          <a:effectLst/>
                        </a:rPr>
                        <a:t>-Neutral</a:t>
                      </a:r>
                    </a:p>
                    <a:p>
                      <a:pPr marL="0" marR="0" algn="l">
                        <a:spcBef>
                          <a:spcPts val="0"/>
                        </a:spcBef>
                        <a:spcAft>
                          <a:spcPts val="0"/>
                        </a:spcAft>
                      </a:pPr>
                      <a:r>
                        <a:rPr lang="en-US" sz="1100" dirty="0">
                          <a:effectLst/>
                        </a:rPr>
                        <a:t>-Opposed</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dirty="0">
                          <a:effectLst/>
                        </a:rPr>
                        <a:t>How will We Engage this Group?</a:t>
                      </a:r>
                    </a:p>
                    <a:p>
                      <a:pPr marL="0" marR="0" algn="l">
                        <a:spcBef>
                          <a:spcPts val="0"/>
                        </a:spcBef>
                        <a:spcAft>
                          <a:spcPts val="0"/>
                        </a:spcAft>
                      </a:pPr>
                      <a:r>
                        <a:rPr lang="en-US" sz="1100" dirty="0">
                          <a:effectLst/>
                        </a:rPr>
                        <a:t>- Issues</a:t>
                      </a:r>
                    </a:p>
                    <a:p>
                      <a:pPr marL="0" marR="0" algn="l">
                        <a:spcBef>
                          <a:spcPts val="0"/>
                        </a:spcBef>
                        <a:spcAft>
                          <a:spcPts val="0"/>
                        </a:spcAft>
                      </a:pPr>
                      <a:r>
                        <a:rPr lang="en-US" sz="1100" dirty="0">
                          <a:effectLst/>
                        </a:rPr>
                        <a:t>-Methods</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51944">
                <a:tc>
                  <a:txBody>
                    <a:bodyPr/>
                    <a:lstStyle/>
                    <a:p>
                      <a:pPr marL="0" marR="0" algn="l">
                        <a:spcBef>
                          <a:spcPts val="0"/>
                        </a:spcBef>
                        <a:spcAft>
                          <a:spcPts val="0"/>
                        </a:spcAft>
                      </a:pPr>
                      <a:r>
                        <a:rPr lang="en-US" sz="1000">
                          <a:effectLst/>
                        </a:rPr>
                        <a:t>Government Agencies</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687122">
                <a:tc>
                  <a:txBody>
                    <a:bodyPr/>
                    <a:lstStyle/>
                    <a:p>
                      <a:pPr marL="0" marR="0" algn="l">
                        <a:spcBef>
                          <a:spcPts val="0"/>
                        </a:spcBef>
                        <a:spcAft>
                          <a:spcPts val="0"/>
                        </a:spcAft>
                      </a:pPr>
                      <a:r>
                        <a:rPr lang="en-US" sz="1000" dirty="0">
                          <a:effectLst/>
                        </a:rPr>
                        <a:t>Affected Communities</a:t>
                      </a:r>
                      <a:endParaRPr lang="en-US" sz="1100" dirty="0">
                        <a:effectLst/>
                      </a:endParaRPr>
                    </a:p>
                    <a:p>
                      <a:pPr marL="0" marR="0" algn="l">
                        <a:spcBef>
                          <a:spcPts val="0"/>
                        </a:spcBef>
                        <a:spcAft>
                          <a:spcPts val="0"/>
                        </a:spcAft>
                      </a:pPr>
                      <a:r>
                        <a:rPr lang="en-US" sz="1000" dirty="0">
                          <a:effectLst/>
                        </a:rPr>
                        <a:t>Sub-groups: Fishing Villages; Indigenous groups; Women; Elders; Youth; Religious Minorities, etc.</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dirty="0">
                          <a:effectLst/>
                        </a:rPr>
                        <a:t>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dirty="0">
                          <a:effectLst/>
                        </a:rPr>
                        <a:t>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51944">
                <a:tc>
                  <a:txBody>
                    <a:bodyPr/>
                    <a:lstStyle/>
                    <a:p>
                      <a:pPr marL="0" marR="0" algn="l">
                        <a:spcBef>
                          <a:spcPts val="0"/>
                        </a:spcBef>
                        <a:spcAft>
                          <a:spcPts val="0"/>
                        </a:spcAft>
                      </a:pPr>
                      <a:r>
                        <a:rPr lang="en-US" sz="1000">
                          <a:effectLst/>
                        </a:rPr>
                        <a:t>Neighboring Communities</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51944">
                <a:tc>
                  <a:txBody>
                    <a:bodyPr/>
                    <a:lstStyle/>
                    <a:p>
                      <a:pPr marL="0" marR="0" algn="l">
                        <a:spcBef>
                          <a:spcPts val="0"/>
                        </a:spcBef>
                        <a:spcAft>
                          <a:spcPts val="0"/>
                        </a:spcAft>
                      </a:pPr>
                      <a:r>
                        <a:rPr lang="en-US" sz="1000" dirty="0">
                          <a:effectLst/>
                        </a:rPr>
                        <a:t>Trucking Contractors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51944">
                <a:tc>
                  <a:txBody>
                    <a:bodyPr/>
                    <a:lstStyle/>
                    <a:p>
                      <a:pPr marL="0" marR="0" algn="l">
                        <a:spcBef>
                          <a:spcPts val="0"/>
                        </a:spcBef>
                        <a:spcAft>
                          <a:spcPts val="0"/>
                        </a:spcAft>
                      </a:pPr>
                      <a:r>
                        <a:rPr lang="en-US" sz="1000">
                          <a:effectLst/>
                        </a:rPr>
                        <a:t>Business owners</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51944">
                <a:tc>
                  <a:txBody>
                    <a:bodyPr/>
                    <a:lstStyle/>
                    <a:p>
                      <a:pPr marL="0" marR="0" algn="l">
                        <a:spcBef>
                          <a:spcPts val="0"/>
                        </a:spcBef>
                        <a:spcAft>
                          <a:spcPts val="0"/>
                        </a:spcAft>
                      </a:pPr>
                      <a:r>
                        <a:rPr lang="en-US" sz="1000">
                          <a:effectLst/>
                        </a:rPr>
                        <a:t>Illegal Settlers</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51944">
                <a:tc>
                  <a:txBody>
                    <a:bodyPr/>
                    <a:lstStyle/>
                    <a:p>
                      <a:pPr marL="0" marR="0" algn="l">
                        <a:spcBef>
                          <a:spcPts val="0"/>
                        </a:spcBef>
                        <a:spcAft>
                          <a:spcPts val="0"/>
                        </a:spcAft>
                      </a:pPr>
                      <a:r>
                        <a:rPr lang="en-US" sz="1000">
                          <a:effectLst/>
                        </a:rPr>
                        <a:t>NGOs</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51944">
                <a:tc>
                  <a:txBody>
                    <a:bodyPr/>
                    <a:lstStyle/>
                    <a:p>
                      <a:pPr marL="0" marR="0" algn="l">
                        <a:spcBef>
                          <a:spcPts val="0"/>
                        </a:spcBef>
                        <a:spcAft>
                          <a:spcPts val="0"/>
                        </a:spcAft>
                      </a:pPr>
                      <a:r>
                        <a:rPr lang="en-US" sz="1000">
                          <a:effectLst/>
                        </a:rPr>
                        <a:t>Tribal Chiefs</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dirty="0">
                          <a:effectLst/>
                        </a:rPr>
                        <a:t>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51944">
                <a:tc>
                  <a:txBody>
                    <a:bodyPr/>
                    <a:lstStyle/>
                    <a:p>
                      <a:pPr marL="0" marR="0" algn="l">
                        <a:spcBef>
                          <a:spcPts val="0"/>
                        </a:spcBef>
                        <a:spcAft>
                          <a:spcPts val="0"/>
                        </a:spcAft>
                      </a:pPr>
                      <a:r>
                        <a:rPr lang="en-US" sz="1000" dirty="0">
                          <a:effectLst/>
                        </a:rPr>
                        <a:t>Politicians or Religious Leaders</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dirty="0">
                          <a:effectLst/>
                        </a:rPr>
                        <a:t>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Slide Number Placeholder 2"/>
          <p:cNvSpPr>
            <a:spLocks noGrp="1"/>
          </p:cNvSpPr>
          <p:nvPr>
            <p:ph type="sldNum" sz="quarter" idx="4"/>
          </p:nvPr>
        </p:nvSpPr>
        <p:spPr/>
        <p:txBody>
          <a:bodyPr/>
          <a:lstStyle/>
          <a:p>
            <a:pPr>
              <a:defRPr/>
            </a:pPr>
            <a:fld id="{A91C009A-D183-4B06-A7F0-ADEC358427FA}" type="slidenum">
              <a:rPr lang="en-US" smtClean="0"/>
              <a:pPr>
                <a:defRPr/>
              </a:pPr>
              <a:t>9</a:t>
            </a:fld>
            <a:endParaRPr lang="en-US" dirty="0"/>
          </a:p>
        </p:txBody>
      </p:sp>
      <p:sp>
        <p:nvSpPr>
          <p:cNvPr id="4" name="Text Placeholder 3"/>
          <p:cNvSpPr>
            <a:spLocks noGrp="1"/>
          </p:cNvSpPr>
          <p:nvPr>
            <p:ph type="body" sz="quarter" idx="10"/>
          </p:nvPr>
        </p:nvSpPr>
        <p:spPr/>
        <p:txBody>
          <a:bodyPr/>
          <a:lstStyle/>
          <a:p>
            <a:pPr lvl="0"/>
            <a:r>
              <a:rPr lang="en-US" altLang="en-US" cap="none" dirty="0">
                <a:latin typeface="Arial" panose="020B0604020202020204" pitchFamily="34" charset="0"/>
                <a:ea typeface="Calibri" panose="020F0502020204030204" pitchFamily="34" charset="0"/>
                <a:cs typeface="Times New Roman" panose="02020603050405020304" pitchFamily="18" charset="0"/>
              </a:rPr>
              <a:t>Sample Stakeholder Mapping Table</a:t>
            </a:r>
            <a:endParaRPr lang="en-US" altLang="en-US" sz="5400" b="0" cap="none" dirty="0">
              <a:latin typeface="Arial" panose="020B0604020202020204" pitchFamily="34" charset="0"/>
            </a:endParaRPr>
          </a:p>
          <a:p>
            <a:endParaRPr lang="en-US" dirty="0"/>
          </a:p>
        </p:txBody>
      </p:sp>
      <p:sp>
        <p:nvSpPr>
          <p:cNvPr id="7" name="Rectangle 6"/>
          <p:cNvSpPr/>
          <p:nvPr/>
        </p:nvSpPr>
        <p:spPr>
          <a:xfrm>
            <a:off x="609600" y="5334000"/>
            <a:ext cx="7848600" cy="923330"/>
          </a:xfrm>
          <a:prstGeom prst="rect">
            <a:avLst/>
          </a:prstGeom>
        </p:spPr>
        <p:txBody>
          <a:bodyPr wrap="square">
            <a:spAutoFit/>
          </a:bodyPr>
          <a:lstStyle/>
          <a:p>
            <a:r>
              <a:rPr lang="en-US" i="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This information should be used to prioritize the </a:t>
            </a:r>
            <a:r>
              <a:rPr lang="en-US" i="1"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stakeholders </a:t>
            </a:r>
            <a:r>
              <a:rPr lang="en-US" i="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and level of effort, as well as tailor consultation and information dissemination to the needs and interests of different groups.</a:t>
            </a:r>
            <a:endParaRPr lang="en-US" dirty="0">
              <a:solidFill>
                <a:schemeClr val="accent6">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471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8487</TotalTime>
  <Words>2533</Words>
  <Application>Microsoft Office PowerPoint</Application>
  <PresentationFormat>On-screen Show (4:3)</PresentationFormat>
  <Paragraphs>314</Paragraphs>
  <Slides>18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 Unicode MS</vt:lpstr>
      <vt:lpstr>BatangChe</vt:lpstr>
      <vt:lpstr>Arial</vt:lpstr>
      <vt:lpstr>Calibri</vt:lpstr>
      <vt:lpstr>Cambria</vt:lpstr>
      <vt:lpstr>Courier New</vt:lpstr>
      <vt:lpstr>Gill Sans MT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Iterative (ongoing) Engagement</vt:lpstr>
      <vt:lpstr>PowerPoint Presentation</vt:lpstr>
      <vt:lpstr>PowerPoint Presentation</vt:lpstr>
      <vt:lpstr>PowerPoint Presentation</vt:lpstr>
      <vt:lpstr>PowerPoint Presentation</vt:lpstr>
      <vt:lpstr>PowerPoint Presentation</vt:lpstr>
    </vt:vector>
  </TitlesOfParts>
  <Company>The World Bank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ffacello</dc:creator>
  <cp:lastModifiedBy>Gaya Frias</cp:lastModifiedBy>
  <cp:revision>304</cp:revision>
  <cp:lastPrinted>2015-05-04T03:57:25Z</cp:lastPrinted>
  <dcterms:created xsi:type="dcterms:W3CDTF">2014-05-22T21:28:41Z</dcterms:created>
  <dcterms:modified xsi:type="dcterms:W3CDTF">2015-07-29T17:48:57Z</dcterms:modified>
</cp:coreProperties>
</file>