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6" r:id="rId2"/>
    <p:sldId id="257" r:id="rId3"/>
    <p:sldId id="273" r:id="rId4"/>
    <p:sldId id="280" r:id="rId5"/>
    <p:sldId id="281" r:id="rId6"/>
    <p:sldId id="282" r:id="rId7"/>
    <p:sldId id="264" r:id="rId8"/>
    <p:sldId id="283" r:id="rId9"/>
    <p:sldId id="277" r:id="rId10"/>
    <p:sldId id="275" r:id="rId11"/>
    <p:sldId id="279" r:id="rId12"/>
    <p:sldId id="276" r:id="rId13"/>
    <p:sldId id="258" r:id="rId14"/>
    <p:sldId id="259" r:id="rId15"/>
    <p:sldId id="260" r:id="rId16"/>
    <p:sldId id="284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22604-257A-414E-908B-3267769B5780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498B-ECD6-4CF9-BEB7-9EEBB7DC3D33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err="1" smtClean="0"/>
              <a:t>Avarua</a:t>
            </a:r>
            <a:r>
              <a:rPr lang="en-NZ" dirty="0" smtClean="0"/>
              <a:t> after the cyclone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498B-ECD6-4CF9-BEB7-9EEBB7DC3D33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err="1" smtClean="0"/>
              <a:t>Puka</a:t>
            </a:r>
            <a:r>
              <a:rPr lang="en-NZ" baseline="0" dirty="0" err="1" smtClean="0"/>
              <a:t>puka</a:t>
            </a:r>
            <a:r>
              <a:rPr lang="en-NZ" baseline="0" dirty="0" smtClean="0"/>
              <a:t>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498B-ECD6-4CF9-BEB7-9EEBB7DC3D33}" type="slidenum">
              <a:rPr lang="en-NZ" smtClean="0"/>
              <a:pPr/>
              <a:t>6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498B-ECD6-4CF9-BEB7-9EEBB7DC3D33}" type="slidenum">
              <a:rPr lang="en-NZ" smtClean="0"/>
              <a:pPr/>
              <a:t>7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CDE3F3-6372-45E9-BF79-FF63C0B7A8E8}" type="datetimeFigureOut">
              <a:rPr lang="en-US" smtClean="0"/>
              <a:pPr/>
              <a:t>4/25/2012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2D6B7B-AA81-4895-8CBC-94B5B39D85D0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>
              <a:tabLst>
                <a:tab pos="-457200" algn="l"/>
              </a:tabLst>
            </a:pPr>
            <a:r>
              <a:rPr lang="en-GB" sz="2000" b="1" dirty="0">
                <a:latin typeface="Cambria" pitchFamily="18" charset="0"/>
              </a:rPr>
              <a:t>FINANCE AND ECONOMIC MANAGEMENT</a:t>
            </a:r>
            <a:endParaRPr lang="en-GB" sz="2000" b="1" dirty="0">
              <a:latin typeface="Arial Narrow" pitchFamily="34" charset="0"/>
            </a:endParaRPr>
          </a:p>
          <a:p>
            <a:pPr algn="ctr" eaLnBrk="0" hangingPunct="0">
              <a:tabLst>
                <a:tab pos="-457200" algn="l"/>
              </a:tabLst>
            </a:pPr>
            <a:r>
              <a:rPr lang="en-GB" sz="2000" dirty="0">
                <a:latin typeface="Cambria" pitchFamily="18" charset="0"/>
              </a:rPr>
              <a:t>GOVERNMENT OF THE COOK ISLANDS</a:t>
            </a:r>
            <a:endParaRPr lang="en-GB" sz="2000" b="1" dirty="0">
              <a:latin typeface="Arial Narrow" pitchFamily="34" charset="0"/>
            </a:endParaRPr>
          </a:p>
          <a:p>
            <a:pPr algn="ctr" eaLnBrk="0" hangingPunct="0">
              <a:tabLst>
                <a:tab pos="-457200" algn="l"/>
              </a:tabLst>
            </a:pPr>
            <a:r>
              <a:rPr lang="en-GB" sz="1400" dirty="0">
                <a:latin typeface="Cambria" pitchFamily="18" charset="0"/>
                <a:ea typeface="Times New Roman" pitchFamily="18" charset="0"/>
              </a:rPr>
              <a:t>PO Box 120, </a:t>
            </a:r>
            <a:r>
              <a:rPr lang="en-GB" sz="1400" dirty="0" err="1">
                <a:latin typeface="Cambria" pitchFamily="18" charset="0"/>
                <a:ea typeface="Times New Roman" pitchFamily="18" charset="0"/>
              </a:rPr>
              <a:t>Rarotonga</a:t>
            </a:r>
            <a:r>
              <a:rPr lang="en-GB" sz="1400" dirty="0">
                <a:latin typeface="Cambria" pitchFamily="18" charset="0"/>
                <a:ea typeface="Times New Roman" pitchFamily="18" charset="0"/>
              </a:rPr>
              <a:t>, Cook Islands</a:t>
            </a:r>
            <a:endParaRPr lang="en-NZ" sz="1400" dirty="0"/>
          </a:p>
          <a:p>
            <a:pPr algn="ctr" eaLnBrk="0" hangingPunct="0">
              <a:tabLst>
                <a:tab pos="-457200" algn="l"/>
              </a:tabLst>
            </a:pPr>
            <a:r>
              <a:rPr lang="en-GB" sz="1400" dirty="0">
                <a:latin typeface="Cambria" pitchFamily="18" charset="0"/>
                <a:cs typeface="Times New Roman" pitchFamily="18" charset="0"/>
              </a:rPr>
              <a:t>Telephone + 682 22878 </a:t>
            </a:r>
            <a:r>
              <a:rPr lang="en-GB" sz="1400" dirty="0">
                <a:cs typeface="Times New Roman" pitchFamily="18" charset="0"/>
              </a:rPr>
              <a:t>♦</a:t>
            </a:r>
            <a:r>
              <a:rPr lang="en-GB" sz="1400" dirty="0">
                <a:latin typeface="Cambria" pitchFamily="18" charset="0"/>
                <a:cs typeface="Times New Roman" pitchFamily="18" charset="0"/>
              </a:rPr>
              <a:t> Facsimile + 682 23877</a:t>
            </a:r>
            <a:endParaRPr lang="en-NZ" sz="1400" dirty="0"/>
          </a:p>
          <a:p>
            <a:pPr algn="ctr" eaLnBrk="0" hangingPunct="0">
              <a:tabLst>
                <a:tab pos="-457200" algn="l"/>
              </a:tabLst>
            </a:pPr>
            <a:r>
              <a:rPr lang="en-GB" sz="1400" dirty="0">
                <a:latin typeface="Cambria" pitchFamily="18" charset="0"/>
                <a:cs typeface="Times New Roman" pitchFamily="18" charset="0"/>
              </a:rPr>
              <a:t>EMAIL cifinsec@mfem.gov.ck </a:t>
            </a:r>
            <a:r>
              <a:rPr lang="en-GB" sz="1400" dirty="0">
                <a:cs typeface="Times New Roman" pitchFamily="18" charset="0"/>
              </a:rPr>
              <a:t>♦</a:t>
            </a:r>
            <a:r>
              <a:rPr lang="en-GB" sz="1400" dirty="0">
                <a:latin typeface="Cambria" pitchFamily="18" charset="0"/>
                <a:cs typeface="Times New Roman" pitchFamily="18" charset="0"/>
              </a:rPr>
              <a:t> http://www.mfem.gov.ck</a:t>
            </a:r>
            <a:endParaRPr lang="en-GB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3500438"/>
            <a:ext cx="750099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NZ" sz="4400" b="1" dirty="0" smtClean="0"/>
              <a:t>Cook Islands Adaptation Fund Project and NIE update</a:t>
            </a:r>
            <a:endParaRPr lang="en-NZ" sz="4400" b="1" dirty="0"/>
          </a:p>
        </p:txBody>
      </p:sp>
      <p:pic>
        <p:nvPicPr>
          <p:cNvPr id="5" name="Picture 2" descr="CI Government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428625"/>
            <a:ext cx="1285875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To strengthen the ability of all Cook Island </a:t>
            </a:r>
            <a:r>
              <a:rPr lang="en-US" sz="2900" u="sng" dirty="0" smtClean="0"/>
              <a:t>communities</a:t>
            </a:r>
            <a:r>
              <a:rPr lang="en-US" sz="2900" dirty="0" smtClean="0"/>
              <a:t> and the </a:t>
            </a:r>
            <a:r>
              <a:rPr lang="en-US" sz="2900" u="sng" dirty="0" smtClean="0"/>
              <a:t>public service</a:t>
            </a:r>
            <a:r>
              <a:rPr lang="en-US" sz="2900" dirty="0" smtClean="0"/>
              <a:t> to make </a:t>
            </a:r>
            <a:r>
              <a:rPr lang="en-US" sz="2900" u="sng" dirty="0" smtClean="0"/>
              <a:t>informed decisions</a:t>
            </a:r>
            <a:r>
              <a:rPr lang="en-US" sz="2900" dirty="0" smtClean="0"/>
              <a:t> and </a:t>
            </a:r>
            <a:r>
              <a:rPr lang="en-US" sz="2900" u="sng" dirty="0" smtClean="0"/>
              <a:t>manage</a:t>
            </a:r>
            <a:r>
              <a:rPr lang="en-US" sz="2900" dirty="0" smtClean="0"/>
              <a:t> anticipated climate change driven pressures </a:t>
            </a:r>
            <a:r>
              <a:rPr lang="en-US" sz="2900" u="sng" dirty="0" smtClean="0"/>
              <a:t>(including extreme events)</a:t>
            </a:r>
            <a:r>
              <a:rPr lang="en-US" sz="2900" dirty="0" smtClean="0"/>
              <a:t> in a </a:t>
            </a:r>
            <a:r>
              <a:rPr lang="en-US" sz="2900" u="sng" dirty="0" smtClean="0"/>
              <a:t>pro-active</a:t>
            </a:r>
            <a:r>
              <a:rPr lang="en-US" sz="2900" dirty="0" smtClean="0"/>
              <a:t>, </a:t>
            </a:r>
            <a:r>
              <a:rPr lang="en-US" sz="2900" u="sng" dirty="0" smtClean="0"/>
              <a:t>integrated</a:t>
            </a:r>
            <a:r>
              <a:rPr lang="en-US" sz="2900" dirty="0" smtClean="0"/>
              <a:t> and strategic manner. </a:t>
            </a:r>
          </a:p>
          <a:p>
            <a:endParaRPr lang="en-AU" sz="2900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Programme Objective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sz="2900" dirty="0" smtClean="0"/>
              <a:t>The Programme will also contribute to all outcomes listed within the 2 objectives of the Adaptation Fund Strategic Results Framework and corresponds particularly to the following higher order fund-level outputs:</a:t>
            </a:r>
            <a:br>
              <a:rPr lang="en-AU" sz="2900" dirty="0" smtClean="0"/>
            </a:br>
            <a:endParaRPr lang="en-NZ" sz="2900" dirty="0" smtClean="0"/>
          </a:p>
          <a:p>
            <a:pPr lvl="1"/>
            <a:r>
              <a:rPr lang="en-AU" sz="2400" i="1" dirty="0" smtClean="0"/>
              <a:t>Output 1.1. </a:t>
            </a:r>
            <a:r>
              <a:rPr lang="en-AU" sz="2400" dirty="0" smtClean="0"/>
              <a:t>Risk and vulnerability assessments conducted and updated at national level;</a:t>
            </a:r>
            <a:endParaRPr lang="en-NZ" sz="2400" dirty="0" smtClean="0"/>
          </a:p>
          <a:p>
            <a:pPr lvl="1"/>
            <a:r>
              <a:rPr lang="en-AU" sz="2400" i="1" dirty="0" smtClean="0"/>
              <a:t>Output 1.2 </a:t>
            </a:r>
            <a:r>
              <a:rPr lang="en-AU" sz="2400" dirty="0" smtClean="0"/>
              <a:t>Targeted population groups covered by adequate risk reduction systems;</a:t>
            </a:r>
            <a:endParaRPr lang="en-NZ" sz="2400" dirty="0" smtClean="0"/>
          </a:p>
          <a:p>
            <a:pPr lvl="1"/>
            <a:r>
              <a:rPr lang="en-AU" sz="2400" i="1" dirty="0" smtClean="0"/>
              <a:t>Output 1.3 </a:t>
            </a:r>
            <a:r>
              <a:rPr lang="en-AU" sz="2400" dirty="0" smtClean="0"/>
              <a:t>Targeted population groups participating in adaptation and risk reduction awareness activities; and</a:t>
            </a:r>
            <a:endParaRPr lang="en-NZ" sz="2400" dirty="0" smtClean="0"/>
          </a:p>
          <a:p>
            <a:pPr lvl="1"/>
            <a:r>
              <a:rPr lang="en-AU" sz="2400" i="1" dirty="0" smtClean="0"/>
              <a:t>Output 2.2 </a:t>
            </a:r>
            <a:r>
              <a:rPr lang="en-AU" sz="2400" dirty="0" smtClean="0"/>
              <a:t>Vulnerable physical, natural and social assets strengthened in response to climate change impacts, including variability.</a:t>
            </a:r>
            <a:endParaRPr lang="en-NZ" sz="2400" dirty="0" smtClean="0"/>
          </a:p>
          <a:p>
            <a:pPr lvl="1"/>
            <a:r>
              <a:rPr lang="en-AU" sz="2400" i="1" dirty="0" smtClean="0"/>
              <a:t>output 2.4. </a:t>
            </a:r>
            <a:r>
              <a:rPr lang="en-AU" sz="2400" dirty="0" smtClean="0"/>
              <a:t>Targeted individual and community livelihood strategies strengthened in relation to climate change impacts, including variability</a:t>
            </a:r>
            <a:endParaRPr lang="en-NZ" sz="2400" dirty="0" smtClean="0"/>
          </a:p>
          <a:p>
            <a:endParaRPr lang="en-US" sz="2800" dirty="0" smtClean="0"/>
          </a:p>
          <a:p>
            <a:r>
              <a:rPr lang="en-US" sz="2800" dirty="0" smtClean="0"/>
              <a:t>5 year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 of work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Objectives cont...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 implement the Joint National Action Plan JNAP) for Disaster Risk Reduction and Climate Change Adaptation</a:t>
            </a:r>
          </a:p>
          <a:p>
            <a:r>
              <a:rPr lang="en-US" sz="2800" dirty="0" smtClean="0"/>
              <a:t>To reduce climate change related risks in the Pa Enua, and especially at community level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Practical application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90588"/>
            <a:ext cx="6934200" cy="193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N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61938" indent="-261938">
              <a:buFont typeface="Arial" pitchFamily="34" charset="0"/>
              <a:buChar char="•"/>
              <a:tabLst>
                <a:tab pos="5927725" algn="l"/>
                <a:tab pos="8164513" algn="l"/>
              </a:tabLst>
              <a:defRPr/>
            </a:pPr>
            <a:r>
              <a:rPr lang="en-NZ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National capacity:</a:t>
            </a:r>
            <a:r>
              <a:rPr lang="en-NZ" sz="2400" b="1" dirty="0">
                <a:latin typeface="Arial" pitchFamily="34" charset="0"/>
                <a:cs typeface="Arial" pitchFamily="34" charset="0"/>
              </a:rPr>
              <a:t> integrate DRM-CCA into </a:t>
            </a:r>
            <a:r>
              <a:rPr lang="en-NZ" sz="2400" b="1" dirty="0" err="1">
                <a:latin typeface="Arial" pitchFamily="34" charset="0"/>
                <a:cs typeface="Arial" pitchFamily="34" charset="0"/>
              </a:rPr>
              <a:t>sectoral</a:t>
            </a:r>
            <a:r>
              <a:rPr lang="en-NZ" sz="2400" b="1" dirty="0">
                <a:latin typeface="Arial" pitchFamily="34" charset="0"/>
                <a:cs typeface="Arial" pitchFamily="34" charset="0"/>
              </a:rPr>
              <a:t> policies and plans, climate early warning system</a:t>
            </a:r>
            <a:endParaRPr lang="en-N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N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304800" y="2286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2400" b="1">
                <a:solidFill>
                  <a:srgbClr val="C00000"/>
                </a:solidFill>
              </a:rPr>
              <a:t>AF proposal - an opportunity to further develop and </a:t>
            </a:r>
            <a:br>
              <a:rPr lang="en-NZ" sz="2400" b="1">
                <a:solidFill>
                  <a:srgbClr val="C00000"/>
                </a:solidFill>
              </a:rPr>
            </a:br>
            <a:r>
              <a:rPr lang="en-NZ" sz="2400" b="1">
                <a:solidFill>
                  <a:srgbClr val="C00000"/>
                </a:solidFill>
              </a:rPr>
              <a:t>implement part of the DRM-CCA JNAP: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685800"/>
            <a:ext cx="868363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482850"/>
            <a:ext cx="12954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dministrator\Pictures\Tuvalu-Aug2009\P10006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4038600"/>
            <a:ext cx="1219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" y="2514600"/>
            <a:ext cx="617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indent="-261938">
              <a:buFont typeface="Arial" charset="0"/>
              <a:buChar char="•"/>
              <a:tabLst>
                <a:tab pos="5927725" algn="l"/>
                <a:tab pos="8164513" algn="l"/>
              </a:tabLst>
            </a:pPr>
            <a:r>
              <a:rPr lang="en-NZ" sz="2400" b="1" dirty="0">
                <a:solidFill>
                  <a:schemeClr val="tx2"/>
                </a:solidFill>
              </a:rPr>
              <a:t>Island capacity: </a:t>
            </a:r>
            <a:r>
              <a:rPr lang="en-NZ" sz="2400" b="1" dirty="0"/>
              <a:t>integrate DRM-CCA into island-level development processes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3581400"/>
            <a:ext cx="6019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indent="-261938">
              <a:buFont typeface="Arial" charset="0"/>
              <a:buChar char="•"/>
              <a:tabLst>
                <a:tab pos="5927725" algn="l"/>
                <a:tab pos="8164513" algn="l"/>
              </a:tabLst>
            </a:pPr>
            <a:endParaRPr lang="en-NZ" b="1" dirty="0"/>
          </a:p>
          <a:p>
            <a:pPr marL="261938" indent="-261938">
              <a:buFont typeface="Arial" charset="0"/>
              <a:buChar char="•"/>
              <a:tabLst>
                <a:tab pos="5927725" algn="l"/>
                <a:tab pos="8164513" algn="l"/>
              </a:tabLst>
            </a:pPr>
            <a:r>
              <a:rPr lang="en-NZ" sz="2400" b="1" dirty="0">
                <a:solidFill>
                  <a:schemeClr val="tx2"/>
                </a:solidFill>
              </a:rPr>
              <a:t>Implement on-the-ground measures: </a:t>
            </a:r>
            <a:r>
              <a:rPr lang="en-NZ" sz="2400" b="1" dirty="0"/>
              <a:t>coastal management, agriculture, water, health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4800" y="5248275"/>
            <a:ext cx="815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indent="-261938">
              <a:buFont typeface="Arial" charset="0"/>
              <a:buChar char="•"/>
              <a:tabLst>
                <a:tab pos="5927725" algn="l"/>
                <a:tab pos="8164513" algn="l"/>
              </a:tabLst>
            </a:pPr>
            <a:r>
              <a:rPr lang="en-NZ" sz="2400" b="1" dirty="0">
                <a:solidFill>
                  <a:schemeClr val="tx2"/>
                </a:solidFill>
              </a:rPr>
              <a:t>Create programme management </a:t>
            </a:r>
            <a:br>
              <a:rPr lang="en-NZ" sz="2400" b="1" dirty="0">
                <a:solidFill>
                  <a:schemeClr val="tx2"/>
                </a:solidFill>
              </a:rPr>
            </a:br>
            <a:r>
              <a:rPr lang="en-NZ" sz="2400" b="1" dirty="0">
                <a:solidFill>
                  <a:schemeClr val="tx2"/>
                </a:solidFill>
              </a:rPr>
              <a:t>and delivery capacity </a:t>
            </a:r>
            <a:r>
              <a:rPr lang="en-NZ" sz="2400" b="1" dirty="0"/>
              <a:t>that can attract further funding –  </a:t>
            </a:r>
            <a:r>
              <a:rPr lang="en-NZ" sz="2400" b="1" dirty="0">
                <a:solidFill>
                  <a:srgbClr val="C00000"/>
                </a:solidFill>
              </a:rPr>
              <a:t>because the AF funds will not be enough to cover all CCA-DRM needs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228600" y="609600"/>
            <a:ext cx="3479304" cy="1463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500" b="1" dirty="0"/>
              <a:t>Community-engagement in vulnerability assessment, adaptation planning and awareness</a:t>
            </a:r>
          </a:p>
          <a:p>
            <a:pPr algn="ctr">
              <a:spcAft>
                <a:spcPts val="1000"/>
              </a:spcAft>
            </a:pPr>
            <a:r>
              <a:rPr lang="en-US" sz="1600" b="1" dirty="0">
                <a:solidFill>
                  <a:srgbClr val="C00000"/>
                </a:solidFill>
              </a:rPr>
              <a:t>USD </a:t>
            </a:r>
            <a:r>
              <a:rPr lang="en-US" sz="1600" b="1" dirty="0" smtClean="0">
                <a:solidFill>
                  <a:srgbClr val="C00000"/>
                </a:solidFill>
              </a:rPr>
              <a:t>785,000</a:t>
            </a:r>
            <a:endParaRPr lang="en-NZ" sz="1600" b="1" dirty="0">
              <a:solidFill>
                <a:srgbClr val="C00000"/>
              </a:solidFill>
            </a:endParaRPr>
          </a:p>
          <a:p>
            <a:pPr algn="ctr">
              <a:spcAft>
                <a:spcPts val="1000"/>
              </a:spcAft>
            </a:pPr>
            <a:endParaRPr lang="en-US" sz="1500" b="1" dirty="0"/>
          </a:p>
          <a:p>
            <a:endParaRPr lang="en-NZ" sz="1200" dirty="0"/>
          </a:p>
          <a:p>
            <a:pPr algn="ctr">
              <a:spcAft>
                <a:spcPts val="1000"/>
              </a:spcAft>
            </a:pPr>
            <a:endParaRPr lang="en-NZ" sz="1200" dirty="0"/>
          </a:p>
          <a:p>
            <a:pPr algn="ctr">
              <a:spcAft>
                <a:spcPts val="1000"/>
              </a:spcAft>
            </a:pPr>
            <a:endParaRPr lang="en-NZ" sz="1100" b="1" dirty="0"/>
          </a:p>
          <a:p>
            <a:pPr algn="ctr">
              <a:spcAft>
                <a:spcPts val="1000"/>
              </a:spcAft>
            </a:pPr>
            <a:endParaRPr lang="en-NZ" sz="1100" b="1" dirty="0"/>
          </a:p>
          <a:p>
            <a:pPr algn="ctr">
              <a:spcAft>
                <a:spcPts val="1000"/>
              </a:spcAft>
            </a:pPr>
            <a:endParaRPr lang="en-NZ" sz="1100" b="1" dirty="0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2895600" y="2377480"/>
            <a:ext cx="3472408" cy="1143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500" b="1" dirty="0"/>
              <a:t>Institutional strengthening for DRR-CCA-NAP implementation</a:t>
            </a:r>
          </a:p>
          <a:p>
            <a:pPr algn="ctr">
              <a:spcAft>
                <a:spcPts val="1000"/>
              </a:spcAft>
            </a:pPr>
            <a:r>
              <a:rPr lang="en-US" sz="1600" b="1" dirty="0">
                <a:solidFill>
                  <a:srgbClr val="C00000"/>
                </a:solidFill>
              </a:rPr>
              <a:t>USD </a:t>
            </a:r>
            <a:r>
              <a:rPr lang="en-US" sz="1600" b="1" dirty="0" smtClean="0">
                <a:solidFill>
                  <a:srgbClr val="C00000"/>
                </a:solidFill>
              </a:rPr>
              <a:t>500,000</a:t>
            </a:r>
            <a:endParaRPr lang="en-US" sz="1600" b="1" dirty="0">
              <a:solidFill>
                <a:srgbClr val="C00000"/>
              </a:solidFill>
            </a:endParaRPr>
          </a:p>
          <a:p>
            <a:pPr algn="ctr">
              <a:spcAft>
                <a:spcPts val="1000"/>
              </a:spcAft>
            </a:pPr>
            <a:endParaRPr lang="en-US" dirty="0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0" y="609600"/>
            <a:ext cx="3384376" cy="1371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en-US" sz="1500" b="1" dirty="0"/>
              <a:t>Integrated community-based DRM-CCA measures</a:t>
            </a:r>
          </a:p>
          <a:p>
            <a:pPr algn="ctr"/>
            <a:endParaRPr lang="en-US" sz="1500" b="1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USD </a:t>
            </a:r>
            <a:r>
              <a:rPr lang="en-US" sz="1600" b="1" dirty="0" smtClean="0">
                <a:solidFill>
                  <a:srgbClr val="C00000"/>
                </a:solidFill>
              </a:rPr>
              <a:t>3,215,000</a:t>
            </a:r>
            <a:endParaRPr lang="en-US" sz="1600" b="1" dirty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</a:pPr>
            <a:endParaRPr lang="en-NZ" sz="1200" dirty="0"/>
          </a:p>
          <a:p>
            <a:pPr algn="ctr">
              <a:spcAft>
                <a:spcPts val="1000"/>
              </a:spcAft>
            </a:pPr>
            <a:endParaRPr lang="en-NZ" sz="1200" b="1" dirty="0"/>
          </a:p>
        </p:txBody>
      </p:sp>
      <p:sp>
        <p:nvSpPr>
          <p:cNvPr id="13323" name="AutoShape 5"/>
          <p:cNvSpPr>
            <a:spLocks noChangeArrowheads="1"/>
          </p:cNvSpPr>
          <p:nvPr/>
        </p:nvSpPr>
        <p:spPr bwMode="auto">
          <a:xfrm>
            <a:off x="3924300" y="1016000"/>
            <a:ext cx="1190625" cy="568325"/>
          </a:xfrm>
          <a:prstGeom prst="leftRightArrow">
            <a:avLst>
              <a:gd name="adj1" fmla="val 51454"/>
              <a:gd name="adj2" fmla="val 6541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3324" name="AutoShape 6"/>
          <p:cNvSpPr>
            <a:spLocks noChangeArrowheads="1"/>
          </p:cNvSpPr>
          <p:nvPr/>
        </p:nvSpPr>
        <p:spPr bwMode="auto">
          <a:xfrm>
            <a:off x="6781800" y="2301875"/>
            <a:ext cx="1116013" cy="1143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3 60000 65536"/>
              <a:gd name="T17" fmla="*/ 2 60000 65536"/>
              <a:gd name="T18" fmla="*/ 3 60000 65536"/>
              <a:gd name="T19" fmla="*/ 2 60000 65536"/>
              <a:gd name="T20" fmla="*/ 1 60000 65536"/>
              <a:gd name="T21" fmla="*/ 1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AutoShape 7"/>
          <p:cNvSpPr>
            <a:spLocks noChangeArrowheads="1"/>
          </p:cNvSpPr>
          <p:nvPr/>
        </p:nvSpPr>
        <p:spPr bwMode="auto">
          <a:xfrm rot="5400000">
            <a:off x="1400175" y="2197100"/>
            <a:ext cx="1127125" cy="11842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3 60000 65536"/>
              <a:gd name="T17" fmla="*/ 2 60000 65536"/>
              <a:gd name="T18" fmla="*/ 3 60000 65536"/>
              <a:gd name="T19" fmla="*/ 2 60000 65536"/>
              <a:gd name="T20" fmla="*/ 1 60000 65536"/>
              <a:gd name="T21" fmla="*/ 1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TextBox 13"/>
          <p:cNvSpPr txBox="1">
            <a:spLocks noChangeArrowheads="1"/>
          </p:cNvSpPr>
          <p:nvPr/>
        </p:nvSpPr>
        <p:spPr bwMode="auto">
          <a:xfrm>
            <a:off x="533400" y="76200"/>
            <a:ext cx="586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b="1">
                <a:solidFill>
                  <a:srgbClr val="C00000"/>
                </a:solidFill>
              </a:rPr>
              <a:t>Programme Structure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" y="4071938"/>
            <a:ext cx="2895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b="1" dirty="0">
                <a:solidFill>
                  <a:srgbClr val="C00000"/>
                </a:solidFill>
              </a:rPr>
              <a:t>Programme support:</a:t>
            </a:r>
          </a:p>
          <a:p>
            <a:r>
              <a:rPr lang="en-NZ" b="1" dirty="0" smtClean="0">
                <a:solidFill>
                  <a:srgbClr val="C00000"/>
                </a:solidFill>
              </a:rPr>
              <a:t>Nationally </a:t>
            </a:r>
            <a:r>
              <a:rPr lang="en-NZ" b="1" dirty="0">
                <a:solidFill>
                  <a:srgbClr val="C00000"/>
                </a:solidFill>
              </a:rPr>
              <a:t>Executed</a:t>
            </a:r>
            <a:r>
              <a:rPr lang="en-NZ" b="1" dirty="0" smtClean="0">
                <a:solidFill>
                  <a:srgbClr val="C00000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NZ" b="1" dirty="0" smtClean="0">
                <a:solidFill>
                  <a:srgbClr val="C00000"/>
                </a:solidFill>
              </a:rPr>
              <a:t>NES, </a:t>
            </a:r>
            <a:r>
              <a:rPr lang="en-NZ" b="1" dirty="0" err="1" smtClean="0">
                <a:solidFill>
                  <a:srgbClr val="C00000"/>
                </a:solidFill>
              </a:rPr>
              <a:t>MoE</a:t>
            </a:r>
            <a:r>
              <a:rPr lang="en-NZ" b="1" dirty="0" smtClean="0">
                <a:solidFill>
                  <a:srgbClr val="C00000"/>
                </a:solidFill>
              </a:rPr>
              <a:t>, MMR, MOIP, </a:t>
            </a:r>
            <a:r>
              <a:rPr lang="en-NZ" b="1" dirty="0" err="1" smtClean="0">
                <a:solidFill>
                  <a:srgbClr val="C00000"/>
                </a:solidFill>
              </a:rPr>
              <a:t>MoH</a:t>
            </a:r>
            <a:r>
              <a:rPr lang="en-NZ" b="1" dirty="0" smtClean="0">
                <a:solidFill>
                  <a:srgbClr val="C00000"/>
                </a:solidFill>
              </a:rPr>
              <a:t>, </a:t>
            </a:r>
            <a:r>
              <a:rPr lang="en-NZ" b="1" dirty="0" err="1" smtClean="0">
                <a:solidFill>
                  <a:srgbClr val="C00000"/>
                </a:solidFill>
              </a:rPr>
              <a:t>MoA</a:t>
            </a:r>
            <a:r>
              <a:rPr lang="en-NZ" b="1" dirty="0" smtClean="0">
                <a:solidFill>
                  <a:srgbClr val="C00000"/>
                </a:solidFill>
              </a:rPr>
              <a:t>, OPM</a:t>
            </a:r>
            <a:endParaRPr lang="en-NZ" b="1" dirty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NZ" b="1" dirty="0" smtClean="0">
                <a:solidFill>
                  <a:srgbClr val="C00000"/>
                </a:solidFill>
              </a:rPr>
              <a:t>NGOs</a:t>
            </a:r>
            <a:endParaRPr lang="en-NZ" b="1" dirty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NZ" b="1" dirty="0">
                <a:solidFill>
                  <a:srgbClr val="C00000"/>
                </a:solidFill>
              </a:rPr>
              <a:t>Island, </a:t>
            </a:r>
            <a:r>
              <a:rPr lang="en-NZ" b="1" dirty="0" err="1">
                <a:solidFill>
                  <a:srgbClr val="C00000"/>
                </a:solidFill>
              </a:rPr>
              <a:t>Vaka</a:t>
            </a:r>
            <a:r>
              <a:rPr lang="en-NZ" b="1" dirty="0">
                <a:solidFill>
                  <a:srgbClr val="C00000"/>
                </a:solidFill>
              </a:rPr>
              <a:t> Councils</a:t>
            </a:r>
          </a:p>
          <a:p>
            <a:endParaRPr lang="en-NZ" b="1" dirty="0">
              <a:solidFill>
                <a:srgbClr val="C00000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2895600" y="3962400"/>
            <a:ext cx="3472408" cy="1143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500" b="1" dirty="0"/>
              <a:t>Project Management</a:t>
            </a:r>
          </a:p>
          <a:p>
            <a:pPr algn="ctr">
              <a:spcAft>
                <a:spcPts val="1000"/>
              </a:spcAft>
            </a:pPr>
            <a:r>
              <a:rPr lang="en-US" sz="1500" b="1" dirty="0"/>
              <a:t>(National Executing Agency) </a:t>
            </a:r>
          </a:p>
          <a:p>
            <a:pPr algn="ctr">
              <a:spcAft>
                <a:spcPts val="10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USD 460,000</a:t>
            </a:r>
            <a:endParaRPr lang="en-US" sz="1600" b="1" dirty="0">
              <a:solidFill>
                <a:srgbClr val="C00000"/>
              </a:solidFill>
            </a:endParaRPr>
          </a:p>
          <a:p>
            <a:pPr algn="ctr">
              <a:spcAft>
                <a:spcPts val="1000"/>
              </a:spcAft>
            </a:pPr>
            <a:endParaRPr lang="en-US" dirty="0"/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2928392" y="5486400"/>
            <a:ext cx="3472408" cy="1143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1500" b="1" dirty="0">
                <a:solidFill>
                  <a:schemeClr val="tx2"/>
                </a:solidFill>
              </a:rPr>
              <a:t>Implementing Agency Fee</a:t>
            </a:r>
          </a:p>
          <a:p>
            <a:pPr algn="ctr">
              <a:spcAft>
                <a:spcPts val="1000"/>
              </a:spcAft>
            </a:pPr>
            <a:r>
              <a:rPr lang="en-US" sz="1500" b="1" dirty="0">
                <a:solidFill>
                  <a:schemeClr val="tx2"/>
                </a:solidFill>
              </a:rPr>
              <a:t>(UNDP)</a:t>
            </a:r>
          </a:p>
          <a:p>
            <a:pPr algn="ctr">
              <a:spcAft>
                <a:spcPts val="1000"/>
              </a:spcAft>
            </a:pPr>
            <a:r>
              <a:rPr lang="en-US" sz="1600" b="1" dirty="0">
                <a:solidFill>
                  <a:srgbClr val="C00000"/>
                </a:solidFill>
              </a:rPr>
              <a:t>USD </a:t>
            </a:r>
            <a:r>
              <a:rPr lang="en-US" sz="1600" b="1" dirty="0" smtClean="0">
                <a:solidFill>
                  <a:srgbClr val="C00000"/>
                </a:solidFill>
              </a:rPr>
              <a:t>421,600</a:t>
            </a:r>
            <a:endParaRPr lang="en-US" sz="1600" b="1" dirty="0">
              <a:solidFill>
                <a:srgbClr val="C00000"/>
              </a:solidFill>
            </a:endParaRPr>
          </a:p>
          <a:p>
            <a:pPr algn="ctr">
              <a:spcAft>
                <a:spcPts val="1000"/>
              </a:spcAft>
            </a:pPr>
            <a:endParaRPr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445250" y="4191000"/>
            <a:ext cx="19591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b="1" u="sng" dirty="0">
                <a:solidFill>
                  <a:srgbClr val="C00000"/>
                </a:solidFill>
              </a:rPr>
              <a:t>total budget </a:t>
            </a:r>
            <a:endParaRPr lang="en-NZ" b="1" u="sng" dirty="0" smtClean="0">
              <a:solidFill>
                <a:srgbClr val="C00000"/>
              </a:solidFill>
            </a:endParaRPr>
          </a:p>
          <a:p>
            <a:r>
              <a:rPr lang="en-AU" b="1" u="sng" dirty="0" smtClean="0">
                <a:solidFill>
                  <a:srgbClr val="C00000"/>
                </a:solidFill>
              </a:rPr>
              <a:t>USD 5,381,600 </a:t>
            </a:r>
            <a:endParaRPr lang="en-NZ" b="1" u="sng" dirty="0" smtClean="0">
              <a:solidFill>
                <a:srgbClr val="C00000"/>
              </a:solidFill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 rot="5400000">
            <a:off x="4322763" y="3414712"/>
            <a:ext cx="539750" cy="568325"/>
          </a:xfrm>
          <a:prstGeom prst="leftRightArrow">
            <a:avLst>
              <a:gd name="adj1" fmla="val 51454"/>
              <a:gd name="adj2" fmla="val 3323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 rot="5400000">
            <a:off x="4357688" y="5014912"/>
            <a:ext cx="539750" cy="568325"/>
          </a:xfrm>
          <a:prstGeom prst="leftRightArrow">
            <a:avLst>
              <a:gd name="adj1" fmla="val 51454"/>
              <a:gd name="adj2" fmla="val 3323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animBg="1"/>
      <p:bldP spid="13324" grpId="0" animBg="1"/>
      <p:bldP spid="13325" grpId="0" animBg="1"/>
      <p:bldP spid="14" grpId="0"/>
      <p:bldP spid="17" grpId="0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2400" u="sng" dirty="0">
                <a:solidFill>
                  <a:schemeClr val="tx2"/>
                </a:solidFill>
              </a:rPr>
              <a:t>Formulation </a:t>
            </a:r>
            <a:r>
              <a:rPr lang="en-NZ" sz="2400" u="sng" dirty="0" smtClean="0">
                <a:solidFill>
                  <a:schemeClr val="tx2"/>
                </a:solidFill>
              </a:rPr>
              <a:t>process/timeline - Original:</a:t>
            </a:r>
            <a:endParaRPr lang="en-NZ" sz="2400" u="sng" dirty="0">
              <a:solidFill>
                <a:schemeClr val="tx2"/>
              </a:solidFill>
            </a:endParaRPr>
          </a:p>
          <a:p>
            <a:endParaRPr lang="en-NZ" sz="240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Aug-Sept 2010 </a:t>
            </a:r>
            <a:r>
              <a:rPr lang="en-NZ" sz="2000" dirty="0"/>
              <a:t>-Scoping mission, NCCCT meeting, initial </a:t>
            </a:r>
            <a:r>
              <a:rPr lang="en-NZ" sz="2000" dirty="0" smtClean="0"/>
              <a:t>consultations</a:t>
            </a:r>
            <a:endParaRPr lang="en-NZ" sz="2000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Sept 2010 </a:t>
            </a:r>
            <a:r>
              <a:rPr lang="en-NZ" sz="2000" dirty="0"/>
              <a:t>- Initial concept submitted for Cabinet approval</a:t>
            </a:r>
            <a:r>
              <a:rPr lang="en-NZ" sz="2000" dirty="0" smtClean="0"/>
              <a:t>:</a:t>
            </a:r>
            <a:endParaRPr lang="en-NZ" sz="2000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Oct 2010 </a:t>
            </a:r>
            <a:r>
              <a:rPr lang="en-NZ" sz="2000" dirty="0"/>
              <a:t>- Project concept submitted to AF</a:t>
            </a:r>
            <a:r>
              <a:rPr lang="en-NZ" sz="2000" dirty="0" smtClean="0"/>
              <a:t>:</a:t>
            </a:r>
            <a:endParaRPr lang="en-NZ" sz="2000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Dec 2010 </a:t>
            </a:r>
            <a:r>
              <a:rPr lang="en-NZ" sz="2000" dirty="0"/>
              <a:t>- Concept approved by AF Board at Cancun UNFCCC COP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 err="1">
                <a:solidFill>
                  <a:srgbClr val="C00000"/>
                </a:solidFill>
              </a:rPr>
              <a:t>Febr</a:t>
            </a:r>
            <a:r>
              <a:rPr lang="en-NZ" sz="2000" dirty="0">
                <a:solidFill>
                  <a:srgbClr val="C00000"/>
                </a:solidFill>
              </a:rPr>
              <a:t> 28-4 March 2011</a:t>
            </a:r>
            <a:r>
              <a:rPr lang="en-NZ" sz="2000" dirty="0"/>
              <a:t>DRR-CCA Planning week and related consultations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June 2011 </a:t>
            </a:r>
            <a:r>
              <a:rPr lang="en-NZ" sz="2000" dirty="0"/>
              <a:t>Final stakeholder meeting: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July 2011</a:t>
            </a:r>
            <a:r>
              <a:rPr lang="en-NZ" sz="2000" dirty="0"/>
              <a:t> full proposal to be submitted to AF Secretariat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Sept. 2011</a:t>
            </a:r>
            <a:r>
              <a:rPr lang="en-NZ" sz="2000" dirty="0"/>
              <a:t> AF Board meeting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NZ" sz="2000" dirty="0">
                <a:solidFill>
                  <a:srgbClr val="C00000"/>
                </a:solidFill>
              </a:rPr>
              <a:t>November 2011 </a:t>
            </a:r>
            <a:r>
              <a:rPr lang="en-NZ" sz="2000" dirty="0"/>
              <a:t>– starting at </a:t>
            </a:r>
            <a:r>
              <a:rPr lang="en-NZ" sz="2000" dirty="0" smtClean="0"/>
              <a:t>earliest</a:t>
            </a:r>
          </a:p>
          <a:p>
            <a:pPr>
              <a:buFont typeface="Arial" charset="0"/>
              <a:buChar char="•"/>
            </a:pPr>
            <a:endParaRPr lang="en-NZ" sz="2400" dirty="0"/>
          </a:p>
          <a:p>
            <a:endParaRPr lang="en-N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5214950"/>
            <a:ext cx="785818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NZ" b="1" dirty="0" smtClean="0"/>
              <a:t>UPDATED:</a:t>
            </a:r>
          </a:p>
          <a:p>
            <a:pPr>
              <a:buFont typeface="Arial" pitchFamily="34" charset="0"/>
              <a:buChar char="•"/>
            </a:pPr>
            <a:r>
              <a:rPr lang="en-NZ" dirty="0"/>
              <a:t> </a:t>
            </a:r>
            <a:r>
              <a:rPr lang="en-NZ" dirty="0" smtClean="0"/>
              <a:t>Final plan was approval in December 2011(resubmission required)</a:t>
            </a:r>
          </a:p>
          <a:p>
            <a:pPr>
              <a:buFont typeface="Arial" charset="0"/>
              <a:buChar char="•"/>
            </a:pPr>
            <a:r>
              <a:rPr lang="en-NZ" dirty="0" smtClean="0"/>
              <a:t> March 2011 AFB signed off UNDP as an MIE</a:t>
            </a:r>
          </a:p>
          <a:p>
            <a:pPr>
              <a:buFont typeface="Arial" charset="0"/>
              <a:buChar char="•"/>
            </a:pPr>
            <a:r>
              <a:rPr lang="en-NZ" dirty="0" smtClean="0"/>
              <a:t> April – planning (AWP, Project office)</a:t>
            </a:r>
          </a:p>
          <a:p>
            <a:pPr>
              <a:buFont typeface="Arial" charset="0"/>
              <a:buChar char="•"/>
            </a:pPr>
            <a:r>
              <a:rPr lang="en-NZ" dirty="0" smtClean="0"/>
              <a:t> June – Inception workshop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Interest established in pursuing Adaptation Funding</a:t>
            </a:r>
          </a:p>
          <a:p>
            <a:r>
              <a:rPr lang="en-NZ" dirty="0" smtClean="0"/>
              <a:t>Discussion/decision about NIE readiness back in 2010</a:t>
            </a:r>
          </a:p>
          <a:p>
            <a:r>
              <a:rPr lang="en-NZ" dirty="0" smtClean="0"/>
              <a:t>Designated Authority chosen (MFAI)</a:t>
            </a:r>
          </a:p>
          <a:p>
            <a:r>
              <a:rPr lang="en-NZ" dirty="0" smtClean="0"/>
              <a:t>Project concept/project proposal in conjunction with UNDP</a:t>
            </a:r>
          </a:p>
          <a:p>
            <a:r>
              <a:rPr lang="en-NZ" dirty="0" smtClean="0"/>
              <a:t>MIE status for UNDP showed us direct access needed to be an avenue for us moving forward</a:t>
            </a:r>
          </a:p>
          <a:p>
            <a:r>
              <a:rPr lang="en-NZ" dirty="0" smtClean="0"/>
              <a:t>UNDP NY assessment &amp; report completed</a:t>
            </a:r>
          </a:p>
          <a:p>
            <a:r>
              <a:rPr lang="en-NZ" dirty="0" smtClean="0"/>
              <a:t>Workshop commitment</a:t>
            </a:r>
          </a:p>
          <a:p>
            <a:r>
              <a:rPr lang="en-NZ" dirty="0" smtClean="0"/>
              <a:t>Report on actions we need to take to ensure readiness for NIE application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NIE Process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NZ" dirty="0" smtClean="0"/>
              <a:t>UNDP NY &amp; Samoa completed in-country visit to:</a:t>
            </a:r>
          </a:p>
          <a:p>
            <a:pPr lvl="0"/>
            <a:r>
              <a:rPr lang="en-NZ" dirty="0" smtClean="0"/>
              <a:t>Elaborate and clarify the NIE accreditation application requirements  </a:t>
            </a:r>
          </a:p>
          <a:p>
            <a:pPr lvl="0"/>
            <a:r>
              <a:rPr lang="en-NZ" dirty="0" smtClean="0"/>
              <a:t>Facilitate and conduct a capacity assessment of MFEM on the AF’s accreditation requirements </a:t>
            </a:r>
          </a:p>
          <a:p>
            <a:pPr lvl="0"/>
            <a:r>
              <a:rPr lang="en-NZ" dirty="0" smtClean="0"/>
              <a:t>Provide advice on the development of a capacity development strategy and action plan 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NIE process cont...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Introduction</a:t>
            </a:r>
          </a:p>
          <a:p>
            <a:r>
              <a:rPr lang="en-NZ" dirty="0" smtClean="0"/>
              <a:t>Cook Island – Quick overview </a:t>
            </a:r>
          </a:p>
          <a:p>
            <a:r>
              <a:rPr lang="en-NZ" dirty="0" smtClean="0"/>
              <a:t>Project background </a:t>
            </a:r>
          </a:p>
          <a:p>
            <a:r>
              <a:rPr lang="en-NZ" dirty="0" smtClean="0"/>
              <a:t>Project Objectives </a:t>
            </a:r>
          </a:p>
          <a:p>
            <a:r>
              <a:rPr lang="en-NZ" dirty="0" smtClean="0"/>
              <a:t>NIE background and process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Agenda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anessa\Pictures\Cook Islands\CI 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43000"/>
            <a:ext cx="9144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C:\Users\Vanessa\Desktop\NIE\Photo's\Rarotonga's main harbour destructed after cyclone. CI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43000" y="-114300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C:\Users\Vanessa\Desktop\NIE\Photo's\cyclone hits Avarua town. Diane McFadzi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C:\Users\Vanessa\Desktop\NIE\Photo's\Pukapuka cyclone damage. Angaroa William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4356"/>
            <a:ext cx="9286908" cy="6143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Partnership approach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714620"/>
            <a:ext cx="1677249" cy="92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7554" y="3643314"/>
            <a:ext cx="2269053" cy="2042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03363" y="5836818"/>
            <a:ext cx="1440637" cy="1043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Objective</a:t>
            </a:r>
            <a:br>
              <a:rPr lang="en-US" b="1" dirty="0" smtClean="0"/>
            </a:br>
            <a:endParaRPr lang="en-NZ" dirty="0" smtClean="0"/>
          </a:p>
          <a:p>
            <a:r>
              <a:rPr lang="en-US" dirty="0" smtClean="0"/>
              <a:t>To obtain inputs and guidance from stakeholders related to formulating a project designed to enhance the resilience of communities in the Cook Islands through integrated climate change adaptation and disaster risk management interventions.</a:t>
            </a:r>
            <a:endParaRPr lang="en-NZ" dirty="0" smtClean="0"/>
          </a:p>
          <a:p>
            <a:pPr>
              <a:buNone/>
            </a:pPr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Cook Islands – UNDP Proposal Formulation Consultations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Strengthening the Resilience of our Islands and our Communities to Climate Change (SRIC - CC)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err="1" smtClean="0"/>
              <a:t>Akamatutu’anga</a:t>
            </a:r>
            <a:r>
              <a:rPr lang="en-AU" dirty="0" smtClean="0"/>
              <a:t> </a:t>
            </a:r>
            <a:r>
              <a:rPr lang="en-AU" dirty="0" err="1" smtClean="0"/>
              <a:t>i</a:t>
            </a:r>
            <a:r>
              <a:rPr lang="en-AU" dirty="0" smtClean="0"/>
              <a:t> </a:t>
            </a:r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iti</a:t>
            </a:r>
            <a:r>
              <a:rPr lang="en-AU" dirty="0" smtClean="0"/>
              <a:t> </a:t>
            </a:r>
            <a:r>
              <a:rPr lang="en-AU" dirty="0" err="1" smtClean="0"/>
              <a:t>tangata</a:t>
            </a:r>
            <a:r>
              <a:rPr lang="en-AU" dirty="0" smtClean="0"/>
              <a:t> no </a:t>
            </a:r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tuatau</a:t>
            </a:r>
            <a:r>
              <a:rPr lang="en-AU" dirty="0" smtClean="0"/>
              <a:t> </a:t>
            </a:r>
            <a:r>
              <a:rPr lang="en-AU" dirty="0" err="1" smtClean="0"/>
              <a:t>manakokore</a:t>
            </a:r>
            <a:r>
              <a:rPr lang="en-AU" dirty="0" smtClean="0"/>
              <a:t> </a:t>
            </a:r>
            <a:r>
              <a:rPr lang="en-AU" dirty="0" err="1" smtClean="0"/>
              <a:t>ia</a:t>
            </a:r>
            <a:r>
              <a:rPr lang="en-AU" dirty="0" smtClean="0"/>
              <a:t> e </a:t>
            </a:r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taui’anga</a:t>
            </a:r>
            <a:r>
              <a:rPr lang="en-AU" dirty="0" smtClean="0"/>
              <a:t> </a:t>
            </a:r>
            <a:r>
              <a:rPr lang="en-AU" dirty="0" err="1" smtClean="0"/>
              <a:t>reva</a:t>
            </a:r>
            <a:r>
              <a:rPr lang="en-AU" dirty="0" smtClean="0"/>
              <a:t> </a:t>
            </a:r>
            <a:endParaRPr lang="en-NZ" dirty="0" smtClean="0"/>
          </a:p>
          <a:p>
            <a:endParaRPr lang="en-AU" dirty="0" smtClean="0"/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Cook Islands Project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504</TotalTime>
  <Words>557</Words>
  <Application>Microsoft Office PowerPoint</Application>
  <PresentationFormat>On-screen Show (4:3)</PresentationFormat>
  <Paragraphs>102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FINANCE AND ECONOMIC MANAGEMENT GOVERNMENT OF THE COOK ISLANDS PO Box 120, Rarotonga, Cook Islands Telephone + 682 22878 ♦ Facsimile + 682 23877 EMAIL cifinsec@mfem.gov.ck ♦ http://www.mfem.gov.ck</vt:lpstr>
      <vt:lpstr>Agenda</vt:lpstr>
      <vt:lpstr>Slide 3</vt:lpstr>
      <vt:lpstr>Slide 4</vt:lpstr>
      <vt:lpstr>Slide 5</vt:lpstr>
      <vt:lpstr>Slide 6</vt:lpstr>
      <vt:lpstr>Partnership approach</vt:lpstr>
      <vt:lpstr>Cook Islands – UNDP Proposal Formulation Consultations</vt:lpstr>
      <vt:lpstr>Cook Islands Project</vt:lpstr>
      <vt:lpstr>Programme Objective</vt:lpstr>
      <vt:lpstr>Objectives cont...</vt:lpstr>
      <vt:lpstr>Practical application</vt:lpstr>
      <vt:lpstr>Slide 13</vt:lpstr>
      <vt:lpstr>Slide 14</vt:lpstr>
      <vt:lpstr>Slide 15</vt:lpstr>
      <vt:lpstr>NIE Process</vt:lpstr>
      <vt:lpstr>NIE process cont...</vt:lpstr>
    </vt:vector>
  </TitlesOfParts>
  <Company>MFEM-AMD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</dc:creator>
  <cp:lastModifiedBy>hp</cp:lastModifiedBy>
  <cp:revision>40</cp:revision>
  <dcterms:created xsi:type="dcterms:W3CDTF">2012-04-23T21:11:36Z</dcterms:created>
  <dcterms:modified xsi:type="dcterms:W3CDTF">2012-04-24T19:59:52Z</dcterms:modified>
</cp:coreProperties>
</file>