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32"/>
  </p:notesMasterIdLst>
  <p:handoutMasterIdLst>
    <p:handoutMasterId r:id="rId33"/>
  </p:handoutMasterIdLst>
  <p:sldIdLst>
    <p:sldId id="256" r:id="rId2"/>
    <p:sldId id="338" r:id="rId3"/>
    <p:sldId id="399" r:id="rId4"/>
    <p:sldId id="361" r:id="rId5"/>
    <p:sldId id="362" r:id="rId6"/>
    <p:sldId id="366" r:id="rId7"/>
    <p:sldId id="369" r:id="rId8"/>
    <p:sldId id="367" r:id="rId9"/>
    <p:sldId id="370" r:id="rId10"/>
    <p:sldId id="378" r:id="rId11"/>
    <p:sldId id="372" r:id="rId12"/>
    <p:sldId id="373" r:id="rId13"/>
    <p:sldId id="348" r:id="rId14"/>
    <p:sldId id="401" r:id="rId15"/>
    <p:sldId id="374" r:id="rId16"/>
    <p:sldId id="375" r:id="rId17"/>
    <p:sldId id="379" r:id="rId18"/>
    <p:sldId id="380" r:id="rId19"/>
    <p:sldId id="382" r:id="rId20"/>
    <p:sldId id="383" r:id="rId21"/>
    <p:sldId id="384" r:id="rId22"/>
    <p:sldId id="387" r:id="rId23"/>
    <p:sldId id="386" r:id="rId24"/>
    <p:sldId id="388" r:id="rId25"/>
    <p:sldId id="389" r:id="rId26"/>
    <p:sldId id="390" r:id="rId27"/>
    <p:sldId id="394" r:id="rId28"/>
    <p:sldId id="395" r:id="rId29"/>
    <p:sldId id="396" r:id="rId30"/>
    <p:sldId id="400" r:id="rId31"/>
  </p:sldIdLst>
  <p:sldSz cx="9144000" cy="6858000" type="screen4x3"/>
  <p:notesSz cx="6794500" cy="9906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33"/>
    <a:srgbClr val="AFDE18"/>
    <a:srgbClr val="FFFFE1"/>
    <a:srgbClr val="FFFFF3"/>
    <a:srgbClr val="FFFFCC"/>
    <a:srgbClr val="B7E71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29" autoAdjust="0"/>
    <p:restoredTop sz="78507" autoAdjust="0"/>
  </p:normalViewPr>
  <p:slideViewPr>
    <p:cSldViewPr>
      <p:cViewPr varScale="1">
        <p:scale>
          <a:sx n="69" d="100"/>
          <a:sy n="69" d="100"/>
        </p:scale>
        <p:origin x="-2760" y="-108"/>
      </p:cViewPr>
      <p:guideLst>
        <p:guide orient="horz" pos="2160"/>
        <p:guide pos="2880"/>
      </p:guideLst>
    </p:cSldViewPr>
  </p:slideViewPr>
  <p:outlineViewPr>
    <p:cViewPr>
      <p:scale>
        <a:sx n="33" d="100"/>
        <a:sy n="33" d="100"/>
      </p:scale>
      <p:origin x="48" y="5196"/>
    </p:cViewPr>
  </p:outlineViewPr>
  <p:notesTextViewPr>
    <p:cViewPr>
      <p:scale>
        <a:sx n="100" d="100"/>
        <a:sy n="100" d="100"/>
      </p:scale>
      <p:origin x="0" y="0"/>
    </p:cViewPr>
  </p:notesTextViewPr>
  <p:sorterViewPr>
    <p:cViewPr>
      <p:scale>
        <a:sx n="70" d="100"/>
        <a:sy n="70" d="100"/>
      </p:scale>
      <p:origin x="0" y="0"/>
    </p:cViewPr>
  </p:sorterViewPr>
  <p:notesViewPr>
    <p:cSldViewPr>
      <p:cViewPr varScale="1">
        <p:scale>
          <a:sx n="76" d="100"/>
          <a:sy n="76" d="100"/>
        </p:scale>
        <p:origin x="-2136" y="-90"/>
      </p:cViewPr>
      <p:guideLst>
        <p:guide orient="horz" pos="3120"/>
        <p:guide pos="214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wrap="square" lIns="92953" tIns="46477" rIns="92953" bIns="46477" numCol="1" anchor="t" anchorCtr="0" compatLnSpc="1">
            <a:prstTxWarp prst="textNoShape">
              <a:avLst/>
            </a:prstTxWarp>
          </a:bodyPr>
          <a:lstStyle>
            <a:lvl1pPr>
              <a:defRPr sz="1200">
                <a:latin typeface="Arial" charset="0"/>
                <a:cs typeface="Arial" charset="0"/>
              </a:defRPr>
            </a:lvl1pPr>
          </a:lstStyle>
          <a:p>
            <a:pPr>
              <a:defRPr/>
            </a:pPr>
            <a:endParaRPr lang="en-US"/>
          </a:p>
        </p:txBody>
      </p:sp>
      <p:sp>
        <p:nvSpPr>
          <p:cNvPr id="3" name="Date Placeholder 2"/>
          <p:cNvSpPr>
            <a:spLocks noGrp="1"/>
          </p:cNvSpPr>
          <p:nvPr>
            <p:ph type="dt" sz="quarter" idx="1"/>
          </p:nvPr>
        </p:nvSpPr>
        <p:spPr>
          <a:xfrm>
            <a:off x="3848100" y="0"/>
            <a:ext cx="2944813" cy="496888"/>
          </a:xfrm>
          <a:prstGeom prst="rect">
            <a:avLst/>
          </a:prstGeom>
        </p:spPr>
        <p:txBody>
          <a:bodyPr vert="horz" wrap="square" lIns="92953" tIns="46477" rIns="92953" bIns="46477" numCol="1" anchor="t" anchorCtr="0" compatLnSpc="1">
            <a:prstTxWarp prst="textNoShape">
              <a:avLst/>
            </a:prstTxWarp>
          </a:bodyPr>
          <a:lstStyle>
            <a:lvl1pPr algn="r">
              <a:defRPr sz="1200">
                <a:latin typeface="Arial" charset="0"/>
                <a:cs typeface="Arial" charset="0"/>
              </a:defRPr>
            </a:lvl1pPr>
          </a:lstStyle>
          <a:p>
            <a:pPr>
              <a:defRPr/>
            </a:pPr>
            <a:fld id="{38596803-7CDB-4568-9753-86E037F47EAE}" type="datetimeFigureOut">
              <a:rPr lang="en-US"/>
              <a:pPr>
                <a:defRPr/>
              </a:pPr>
              <a:t>3/2/2012</a:t>
            </a:fld>
            <a:endParaRPr lang="en-US"/>
          </a:p>
        </p:txBody>
      </p:sp>
      <p:sp>
        <p:nvSpPr>
          <p:cNvPr id="4" name="Footer Placeholder 3"/>
          <p:cNvSpPr>
            <a:spLocks noGrp="1"/>
          </p:cNvSpPr>
          <p:nvPr>
            <p:ph type="ftr" sz="quarter" idx="2"/>
          </p:nvPr>
        </p:nvSpPr>
        <p:spPr>
          <a:xfrm>
            <a:off x="0" y="9407525"/>
            <a:ext cx="2944813" cy="496888"/>
          </a:xfrm>
          <a:prstGeom prst="rect">
            <a:avLst/>
          </a:prstGeom>
        </p:spPr>
        <p:txBody>
          <a:bodyPr vert="horz" wrap="square" lIns="92953" tIns="46477" rIns="92953" bIns="46477" numCol="1" anchor="b" anchorCtr="0" compatLnSpc="1">
            <a:prstTxWarp prst="textNoShape">
              <a:avLst/>
            </a:prstTxWarp>
          </a:bodyPr>
          <a:lstStyle>
            <a:lvl1pPr>
              <a:defRPr sz="1200">
                <a:latin typeface="Arial" charset="0"/>
                <a:cs typeface="Arial" charset="0"/>
              </a:defRPr>
            </a:lvl1pPr>
          </a:lstStyle>
          <a:p>
            <a:pPr>
              <a:defRPr/>
            </a:pPr>
            <a:endParaRPr lang="en-US"/>
          </a:p>
        </p:txBody>
      </p:sp>
      <p:sp>
        <p:nvSpPr>
          <p:cNvPr id="5" name="Slide Number Placeholder 4"/>
          <p:cNvSpPr>
            <a:spLocks noGrp="1"/>
          </p:cNvSpPr>
          <p:nvPr>
            <p:ph type="sldNum" sz="quarter" idx="3"/>
          </p:nvPr>
        </p:nvSpPr>
        <p:spPr>
          <a:xfrm>
            <a:off x="3848100" y="9407525"/>
            <a:ext cx="2944813" cy="496888"/>
          </a:xfrm>
          <a:prstGeom prst="rect">
            <a:avLst/>
          </a:prstGeom>
        </p:spPr>
        <p:txBody>
          <a:bodyPr vert="horz" wrap="square" lIns="92953" tIns="46477" rIns="92953" bIns="46477" numCol="1" anchor="b" anchorCtr="0" compatLnSpc="1">
            <a:prstTxWarp prst="textNoShape">
              <a:avLst/>
            </a:prstTxWarp>
          </a:bodyPr>
          <a:lstStyle>
            <a:lvl1pPr algn="r">
              <a:defRPr sz="1200">
                <a:latin typeface="Arial" charset="0"/>
                <a:cs typeface="Arial" charset="0"/>
              </a:defRPr>
            </a:lvl1pPr>
          </a:lstStyle>
          <a:p>
            <a:pPr>
              <a:defRPr/>
            </a:pPr>
            <a:fld id="{5AE137AE-35F2-49B8-A43F-C602ED832549}"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wrap="square" lIns="92953" tIns="46477" rIns="92953" bIns="46477" numCol="1" anchor="t" anchorCtr="0" compatLnSpc="1">
            <a:prstTxWarp prst="textNoShape">
              <a:avLst/>
            </a:prstTxWarp>
          </a:bodyPr>
          <a:lstStyle>
            <a:lvl1pPr>
              <a:defRPr sz="1200">
                <a:latin typeface="Calibri" pitchFamily="34" charset="0"/>
                <a:cs typeface="Arial" charset="0"/>
              </a:defRPr>
            </a:lvl1pPr>
          </a:lstStyle>
          <a:p>
            <a:pPr>
              <a:defRPr/>
            </a:pPr>
            <a:endParaRPr lang="en-US"/>
          </a:p>
        </p:txBody>
      </p:sp>
      <p:sp>
        <p:nvSpPr>
          <p:cNvPr id="3" name="Date Placeholder 2"/>
          <p:cNvSpPr>
            <a:spLocks noGrp="1"/>
          </p:cNvSpPr>
          <p:nvPr>
            <p:ph type="dt" idx="1"/>
          </p:nvPr>
        </p:nvSpPr>
        <p:spPr>
          <a:xfrm>
            <a:off x="3848100" y="0"/>
            <a:ext cx="2944813" cy="496888"/>
          </a:xfrm>
          <a:prstGeom prst="rect">
            <a:avLst/>
          </a:prstGeom>
        </p:spPr>
        <p:txBody>
          <a:bodyPr vert="horz" wrap="square" lIns="92953" tIns="46477" rIns="92953" bIns="46477" numCol="1" anchor="t" anchorCtr="0" compatLnSpc="1">
            <a:prstTxWarp prst="textNoShape">
              <a:avLst/>
            </a:prstTxWarp>
          </a:bodyPr>
          <a:lstStyle>
            <a:lvl1pPr algn="r">
              <a:defRPr sz="1200">
                <a:latin typeface="Calibri" pitchFamily="34" charset="0"/>
                <a:cs typeface="Arial" charset="0"/>
              </a:defRPr>
            </a:lvl1pPr>
          </a:lstStyle>
          <a:p>
            <a:pPr>
              <a:defRPr/>
            </a:pPr>
            <a:fld id="{140D6745-C4BF-41DB-B030-9F641F7B3170}" type="datetimeFigureOut">
              <a:rPr lang="en-US"/>
              <a:pPr>
                <a:defRPr/>
              </a:pPr>
              <a:t>3/2/2012</a:t>
            </a:fld>
            <a:endParaRPr lang="en-US"/>
          </a:p>
        </p:txBody>
      </p:sp>
      <p:sp>
        <p:nvSpPr>
          <p:cNvPr id="4" name="Slide Image Placeholder 3"/>
          <p:cNvSpPr>
            <a:spLocks noGrp="1" noRot="1" noChangeAspect="1"/>
          </p:cNvSpPr>
          <p:nvPr>
            <p:ph type="sldImg" idx="2"/>
          </p:nvPr>
        </p:nvSpPr>
        <p:spPr>
          <a:xfrm>
            <a:off x="920750" y="741363"/>
            <a:ext cx="4953000" cy="3714750"/>
          </a:xfrm>
          <a:prstGeom prst="rect">
            <a:avLst/>
          </a:prstGeom>
          <a:noFill/>
          <a:ln w="12700">
            <a:solidFill>
              <a:prstClr val="black"/>
            </a:solidFill>
          </a:ln>
        </p:spPr>
        <p:txBody>
          <a:bodyPr vert="horz" lIns="92953" tIns="46477" rIns="92953" bIns="46477" rtlCol="0" anchor="ctr"/>
          <a:lstStyle/>
          <a:p>
            <a:pPr lvl="0"/>
            <a:endParaRPr lang="en-US" noProof="0"/>
          </a:p>
        </p:txBody>
      </p:sp>
      <p:sp>
        <p:nvSpPr>
          <p:cNvPr id="5" name="Notes Placeholder 4"/>
          <p:cNvSpPr>
            <a:spLocks noGrp="1"/>
          </p:cNvSpPr>
          <p:nvPr>
            <p:ph type="body" sz="quarter" idx="3"/>
          </p:nvPr>
        </p:nvSpPr>
        <p:spPr>
          <a:xfrm>
            <a:off x="679450" y="4705350"/>
            <a:ext cx="5435600" cy="4459288"/>
          </a:xfrm>
          <a:prstGeom prst="rect">
            <a:avLst/>
          </a:prstGeom>
        </p:spPr>
        <p:txBody>
          <a:bodyPr vert="horz" lIns="92953" tIns="46477" rIns="92953" bIns="46477"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07525"/>
            <a:ext cx="2944813" cy="496888"/>
          </a:xfrm>
          <a:prstGeom prst="rect">
            <a:avLst/>
          </a:prstGeom>
        </p:spPr>
        <p:txBody>
          <a:bodyPr vert="horz" wrap="square" lIns="92953" tIns="46477" rIns="92953" bIns="46477" numCol="1" anchor="b" anchorCtr="0" compatLnSpc="1">
            <a:prstTxWarp prst="textNoShape">
              <a:avLst/>
            </a:prstTxWarp>
          </a:bodyPr>
          <a:lstStyle>
            <a:lvl1pPr>
              <a:defRPr sz="1200">
                <a:latin typeface="Calibri" pitchFamily="34" charset="0"/>
                <a:cs typeface="Arial" charset="0"/>
              </a:defRPr>
            </a:lvl1pPr>
          </a:lstStyle>
          <a:p>
            <a:pPr>
              <a:defRPr/>
            </a:pPr>
            <a:endParaRPr lang="en-US"/>
          </a:p>
        </p:txBody>
      </p:sp>
      <p:sp>
        <p:nvSpPr>
          <p:cNvPr id="7" name="Slide Number Placeholder 6"/>
          <p:cNvSpPr>
            <a:spLocks noGrp="1"/>
          </p:cNvSpPr>
          <p:nvPr>
            <p:ph type="sldNum" sz="quarter" idx="5"/>
          </p:nvPr>
        </p:nvSpPr>
        <p:spPr>
          <a:xfrm>
            <a:off x="3848100" y="9407525"/>
            <a:ext cx="2944813" cy="496888"/>
          </a:xfrm>
          <a:prstGeom prst="rect">
            <a:avLst/>
          </a:prstGeom>
        </p:spPr>
        <p:txBody>
          <a:bodyPr vert="horz" wrap="square" lIns="92953" tIns="46477" rIns="92953" bIns="46477" numCol="1" anchor="b" anchorCtr="0" compatLnSpc="1">
            <a:prstTxWarp prst="textNoShape">
              <a:avLst/>
            </a:prstTxWarp>
          </a:bodyPr>
          <a:lstStyle>
            <a:lvl1pPr algn="r">
              <a:defRPr sz="1200">
                <a:latin typeface="Calibri" pitchFamily="34" charset="0"/>
                <a:cs typeface="Arial" charset="0"/>
              </a:defRPr>
            </a:lvl1pPr>
          </a:lstStyle>
          <a:p>
            <a:pPr>
              <a:defRPr/>
            </a:pPr>
            <a:fld id="{7513C931-28BB-4F03-8422-14E8D0DB0AB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628" name="Slide Number Placeholder 3"/>
          <p:cNvSpPr>
            <a:spLocks noGrp="1"/>
          </p:cNvSpPr>
          <p:nvPr>
            <p:ph type="sldNum" sz="quarter" idx="5"/>
          </p:nvPr>
        </p:nvSpPr>
        <p:spPr bwMode="auto">
          <a:noFill/>
          <a:ln>
            <a:miter lim="800000"/>
            <a:headEnd/>
            <a:tailEnd/>
          </a:ln>
        </p:spPr>
        <p:txBody>
          <a:bodyPr/>
          <a:lstStyle/>
          <a:p>
            <a:fld id="{666618E9-2AAF-49CD-AB6D-7F367CA38E7F}" type="slidenum">
              <a:rPr lang="en-US" smtClean="0"/>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652" name="Slide Number Placeholder 3"/>
          <p:cNvSpPr>
            <a:spLocks noGrp="1"/>
          </p:cNvSpPr>
          <p:nvPr>
            <p:ph type="sldNum" sz="quarter" idx="5"/>
          </p:nvPr>
        </p:nvSpPr>
        <p:spPr bwMode="auto">
          <a:noFill/>
          <a:ln>
            <a:miter lim="800000"/>
            <a:headEnd/>
            <a:tailEnd/>
          </a:ln>
        </p:spPr>
        <p:txBody>
          <a:bodyPr/>
          <a:lstStyle/>
          <a:p>
            <a:fld id="{1EEC1F88-9CAC-4D54-B4EF-2B5B88652A7F}"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dirty="0" smtClean="0"/>
              <a:t>Estimated funds available figure </a:t>
            </a:r>
            <a:r>
              <a:rPr lang="en-US" baseline="0" dirty="0" smtClean="0"/>
              <a:t>is based on </a:t>
            </a:r>
            <a:r>
              <a:rPr lang="en-US" sz="1200" kern="1200" baseline="0" dirty="0" smtClean="0">
                <a:solidFill>
                  <a:schemeClr val="tx1"/>
                </a:solidFill>
                <a:latin typeface="+mn-lt"/>
                <a:ea typeface="+mn-ea"/>
                <a:cs typeface="+mn-cs"/>
              </a:rPr>
              <a:t>AFB/EFC.8/7, Table 5, line 16 (“Potential resources”).</a:t>
            </a:r>
            <a:endParaRPr lang="en-US" dirty="0" smtClean="0"/>
          </a:p>
          <a:p>
            <a:pPr eaLnBrk="1" hangingPunct="1">
              <a:spcBef>
                <a:spcPct val="0"/>
              </a:spcBef>
            </a:pPr>
            <a:endParaRPr lang="en-US" dirty="0" smtClean="0"/>
          </a:p>
        </p:txBody>
      </p:sp>
      <p:sp>
        <p:nvSpPr>
          <p:cNvPr id="33796" name="Slide Number Placeholder 3"/>
          <p:cNvSpPr>
            <a:spLocks noGrp="1"/>
          </p:cNvSpPr>
          <p:nvPr>
            <p:ph type="sldNum" sz="quarter" idx="5"/>
          </p:nvPr>
        </p:nvSpPr>
        <p:spPr bwMode="auto">
          <a:noFill/>
          <a:ln>
            <a:miter lim="800000"/>
            <a:headEnd/>
            <a:tailEnd/>
          </a:ln>
        </p:spPr>
        <p:txBody>
          <a:bodyPr/>
          <a:lstStyle/>
          <a:p>
            <a:fld id="{CFEC9BA9-44FB-48C6-A7FC-206809ABAF7D}"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8676" name="Slide Number Placeholder 3"/>
          <p:cNvSpPr>
            <a:spLocks noGrp="1"/>
          </p:cNvSpPr>
          <p:nvPr>
            <p:ph type="sldNum" sz="quarter" idx="5"/>
          </p:nvPr>
        </p:nvSpPr>
        <p:spPr bwMode="auto">
          <a:noFill/>
          <a:ln>
            <a:miter lim="800000"/>
            <a:headEnd/>
            <a:tailEnd/>
          </a:ln>
        </p:spPr>
        <p:txBody>
          <a:bodyPr/>
          <a:lstStyle/>
          <a:p>
            <a:fld id="{2DFF472A-1DF8-4DF7-85E4-56B26F13ACD7}"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p:txBody>
          <a:bodyPr wrap="square" numCol="1" anchor="t" anchorCtr="0" compatLnSpc="1">
            <a:prstTxWarp prst="textNoShape">
              <a:avLst/>
            </a:prstTxWarp>
            <a:normAutofit fontScale="85000" lnSpcReduction="20000"/>
          </a:bodyPr>
          <a:lstStyle/>
          <a:p>
            <a:pPr>
              <a:defRPr/>
            </a:pPr>
            <a:r>
              <a:rPr lang="en-US" sz="2900" dirty="0"/>
              <a:t>The Board is composed of 16 members and their alternate members representing Parties, formally elected at a session of the CMP as follows:</a:t>
            </a:r>
          </a:p>
          <a:p>
            <a:pPr>
              <a:buFontTx/>
              <a:buChar char="•"/>
              <a:defRPr/>
            </a:pPr>
            <a:r>
              <a:rPr lang="en-US" sz="2400" dirty="0"/>
              <a:t>Two representatives from each of the five UN regional groups;</a:t>
            </a:r>
          </a:p>
          <a:p>
            <a:pPr>
              <a:buFontTx/>
              <a:buChar char="•"/>
              <a:defRPr/>
            </a:pPr>
            <a:r>
              <a:rPr lang="en-US" sz="2400" dirty="0"/>
              <a:t>One representative of the small island developing states;</a:t>
            </a:r>
          </a:p>
          <a:p>
            <a:pPr>
              <a:buFontTx/>
              <a:buChar char="•"/>
              <a:defRPr/>
            </a:pPr>
            <a:r>
              <a:rPr lang="en-US" sz="2400" dirty="0"/>
              <a:t>One representative of the least developed country Parties;</a:t>
            </a:r>
          </a:p>
          <a:p>
            <a:pPr>
              <a:buFontTx/>
              <a:buChar char="•"/>
              <a:defRPr/>
            </a:pPr>
            <a:r>
              <a:rPr lang="en-US" sz="2400" dirty="0"/>
              <a:t>Two other representatives from Annex I Parties; and</a:t>
            </a:r>
          </a:p>
          <a:p>
            <a:pPr>
              <a:buFontTx/>
              <a:buChar char="•"/>
              <a:defRPr/>
            </a:pPr>
            <a:r>
              <a:rPr lang="en-US" sz="2400" dirty="0"/>
              <a:t>Two other representatives from non-Annex I parties.</a:t>
            </a:r>
          </a:p>
          <a:p>
            <a:pPr>
              <a:defRPr/>
            </a:pPr>
            <a:r>
              <a:rPr lang="en-US" sz="2900" dirty="0"/>
              <a:t>Two years term, once renewable</a:t>
            </a:r>
          </a:p>
        </p:txBody>
      </p:sp>
      <p:sp>
        <p:nvSpPr>
          <p:cNvPr id="29700" name="Slide Number Placeholder 3"/>
          <p:cNvSpPr>
            <a:spLocks noGrp="1"/>
          </p:cNvSpPr>
          <p:nvPr>
            <p:ph type="sldNum" sz="quarter" idx="5"/>
          </p:nvPr>
        </p:nvSpPr>
        <p:spPr bwMode="auto">
          <a:noFill/>
          <a:ln>
            <a:miter lim="800000"/>
            <a:headEnd/>
            <a:tailEnd/>
          </a:ln>
        </p:spPr>
        <p:txBody>
          <a:bodyPr/>
          <a:lstStyle/>
          <a:p>
            <a:fld id="{F43FD77E-06BE-4129-92A1-11467B8632A8}"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0724" name="Slide Number Placeholder 3"/>
          <p:cNvSpPr>
            <a:spLocks noGrp="1"/>
          </p:cNvSpPr>
          <p:nvPr>
            <p:ph type="sldNum" sz="quarter" idx="5"/>
          </p:nvPr>
        </p:nvSpPr>
        <p:spPr bwMode="auto">
          <a:noFill/>
          <a:ln>
            <a:miter lim="800000"/>
            <a:headEnd/>
            <a:tailEnd/>
          </a:ln>
        </p:spPr>
        <p:txBody>
          <a:bodyPr/>
          <a:lstStyle/>
          <a:p>
            <a:fld id="{C0D71822-DF64-4EF5-88AE-CBBD32305347}" type="slidenum">
              <a:rPr lang="en-US" smtClean="0"/>
              <a:pPr/>
              <a:t>13</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0724" name="Slide Number Placeholder 3"/>
          <p:cNvSpPr>
            <a:spLocks noGrp="1"/>
          </p:cNvSpPr>
          <p:nvPr>
            <p:ph type="sldNum" sz="quarter" idx="5"/>
          </p:nvPr>
        </p:nvSpPr>
        <p:spPr bwMode="auto">
          <a:noFill/>
          <a:ln>
            <a:miter lim="800000"/>
            <a:headEnd/>
            <a:tailEnd/>
          </a:ln>
        </p:spPr>
        <p:txBody>
          <a:bodyPr/>
          <a:lstStyle/>
          <a:p>
            <a:fld id="{C0D71822-DF64-4EF5-88AE-CBBD32305347}" type="slidenum">
              <a:rPr lang="en-US" smtClean="0"/>
              <a:pPr/>
              <a:t>14</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1748" name="Slide Number Placeholder 3"/>
          <p:cNvSpPr>
            <a:spLocks noGrp="1"/>
          </p:cNvSpPr>
          <p:nvPr>
            <p:ph type="sldNum" sz="quarter" idx="5"/>
          </p:nvPr>
        </p:nvSpPr>
        <p:spPr bwMode="auto">
          <a:noFill/>
          <a:ln>
            <a:miter lim="800000"/>
            <a:headEnd/>
            <a:tailEnd/>
          </a:ln>
        </p:spPr>
        <p:txBody>
          <a:bodyPr/>
          <a:lstStyle/>
          <a:p>
            <a:fld id="{6171F8FB-753D-4406-8BD9-059F6DBAAED7}" type="slidenum">
              <a:rPr lang="en-US" smtClean="0"/>
              <a:pPr/>
              <a:t>15</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1748" name="Slide Number Placeholder 3"/>
          <p:cNvSpPr>
            <a:spLocks noGrp="1"/>
          </p:cNvSpPr>
          <p:nvPr>
            <p:ph type="sldNum" sz="quarter" idx="5"/>
          </p:nvPr>
        </p:nvSpPr>
        <p:spPr bwMode="auto">
          <a:noFill/>
          <a:ln>
            <a:miter lim="800000"/>
            <a:headEnd/>
            <a:tailEnd/>
          </a:ln>
        </p:spPr>
        <p:txBody>
          <a:bodyPr/>
          <a:lstStyle/>
          <a:p>
            <a:fld id="{6171F8FB-753D-4406-8BD9-059F6DBAAED7}" type="slidenum">
              <a:rPr lang="en-US" smtClean="0"/>
              <a:pPr/>
              <a:t>16</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E4E979D-9EE1-4217-9773-1CA0CE9F35B4}" type="datetimeFigureOut">
              <a:rPr lang="en-US"/>
              <a:pPr>
                <a:defRPr/>
              </a:pPr>
              <a:t>3/2/2012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FBF9C4-4E6A-4D88-B228-ABCF5892DF8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7F87DB-269B-400D-ABC2-C687469F01FA}" type="datetimeFigureOut">
              <a:rPr lang="en-US"/>
              <a:pPr>
                <a:defRPr/>
              </a:pPr>
              <a:t>3/2/2012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7E4BFCB-5CE3-42A3-B4A4-58E8C844C85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73586A1-C6F8-42C8-A7C1-52999D95B4D0}" type="datetimeFigureOut">
              <a:rPr lang="en-US"/>
              <a:pPr>
                <a:defRPr/>
              </a:pPr>
              <a:t>3/2/2012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55AF5F-D159-41C0-B149-6900A94A8C7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4"/>
          <p:cNvPicPr>
            <a:picLocks noChangeAspect="1" noChangeArrowheads="1"/>
          </p:cNvPicPr>
          <p:nvPr userDrawn="1"/>
        </p:nvPicPr>
        <p:blipFill>
          <a:blip r:embed="rId2" cstate="print"/>
          <a:srcRect/>
          <a:stretch>
            <a:fillRect/>
          </a:stretch>
        </p:blipFill>
        <p:spPr bwMode="auto">
          <a:xfrm>
            <a:off x="76200" y="5943600"/>
            <a:ext cx="1828800" cy="804863"/>
          </a:xfrm>
          <a:prstGeom prst="rect">
            <a:avLst/>
          </a:prstGeom>
          <a:noFill/>
          <a:ln w="9525">
            <a:noFill/>
            <a:miter lim="800000"/>
            <a:headEnd/>
            <a:tailEnd/>
          </a:ln>
        </p:spPr>
      </p:pic>
      <p:pic>
        <p:nvPicPr>
          <p:cNvPr id="5" name="Picture 1"/>
          <p:cNvPicPr>
            <a:picLocks noChangeAspect="1" noChangeArrowheads="1"/>
          </p:cNvPicPr>
          <p:nvPr userDrawn="1"/>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6" name="Straight Connector 5"/>
          <p:cNvCxnSpPr/>
          <p:nvPr userDrawn="1"/>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228600"/>
            <a:ext cx="8229600" cy="1143000"/>
          </a:xfrm>
        </p:spPr>
        <p:txBody>
          <a:bodyPr/>
          <a:lstStyle>
            <a:lvl1pPr>
              <a:defRPr sz="5000" b="1">
                <a:solidFill>
                  <a:srgbClr val="007033"/>
                </a:solidFill>
                <a:effectLs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rgbClr val="00B050"/>
              </a:buCl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Date Placeholder 3"/>
          <p:cNvSpPr>
            <a:spLocks noGrp="1"/>
          </p:cNvSpPr>
          <p:nvPr>
            <p:ph type="dt" sz="half" idx="10"/>
          </p:nvPr>
        </p:nvSpPr>
        <p:spPr/>
        <p:txBody>
          <a:bodyPr/>
          <a:lstStyle>
            <a:lvl1pPr>
              <a:defRPr/>
            </a:lvl1pPr>
          </a:lstStyle>
          <a:p>
            <a:pPr>
              <a:defRPr/>
            </a:pPr>
            <a:fld id="{2297C17C-E71A-4737-863E-7EDF5202EF30}" type="datetimeFigureOut">
              <a:rPr lang="en-US"/>
              <a:pPr>
                <a:defRPr/>
              </a:pPr>
              <a:t>3/2/2012</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0" name="Slide Number Placeholder 5"/>
          <p:cNvSpPr>
            <a:spLocks noGrp="1"/>
          </p:cNvSpPr>
          <p:nvPr>
            <p:ph type="sldNum" sz="quarter" idx="12"/>
          </p:nvPr>
        </p:nvSpPr>
        <p:spPr/>
        <p:txBody>
          <a:bodyPr/>
          <a:lstStyle>
            <a:lvl1pPr>
              <a:defRPr/>
            </a:lvl1pPr>
          </a:lstStyle>
          <a:p>
            <a:pPr>
              <a:defRPr/>
            </a:pPr>
            <a:fld id="{23280A1D-9598-4DD3-8083-095A1165B86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4F61D41-B18A-4C9E-9483-874EADEFCB8D}" type="datetimeFigureOut">
              <a:rPr lang="en-US"/>
              <a:pPr>
                <a:defRPr/>
              </a:pPr>
              <a:t>3/2/2012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80C3602-2939-42FF-A037-45C23C11394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229B706-53A2-46FC-A03B-CF023208FCEC}" type="datetimeFigureOut">
              <a:rPr lang="en-US"/>
              <a:pPr>
                <a:defRPr/>
              </a:pPr>
              <a:t>3/2/2012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19D306-0AC5-4CA4-9FC1-3B3158748C6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DBA7FB3-3274-4B0C-A48B-F5BB70107EA5}" type="datetimeFigureOut">
              <a:rPr lang="en-US"/>
              <a:pPr>
                <a:defRPr/>
              </a:pPr>
              <a:t>3/2/2012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7962124-9438-4644-A280-A089BC7EE9F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B4837A2-C4F1-4400-AC71-52A14769B9CB}" type="datetimeFigureOut">
              <a:rPr lang="en-US"/>
              <a:pPr>
                <a:defRPr/>
              </a:pPr>
              <a:t>3/2/2012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1945B8B-BDE2-481D-89AD-0892921ACD0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D47F838-E087-4AD7-A02B-B82EA266FCA2}" type="datetimeFigureOut">
              <a:rPr lang="en-US"/>
              <a:pPr>
                <a:defRPr/>
              </a:pPr>
              <a:t>3/2/2012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4A90687-6521-45DD-8649-EE49538AFC7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B7A4E15-8015-48BB-A83D-B0C3BA0867A6}" type="datetimeFigureOut">
              <a:rPr lang="en-US"/>
              <a:pPr>
                <a:defRPr/>
              </a:pPr>
              <a:t>3/2/2012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04B58D7-397E-45A4-AF6B-4AE28688FF1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E9E9734-830F-4CC9-8B10-25EDA443A1CD}" type="datetimeFigureOut">
              <a:rPr lang="en-US"/>
              <a:pPr>
                <a:defRPr/>
              </a:pPr>
              <a:t>3/2/2012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783F43E-5C33-4025-A6A3-AA277FB909B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E1">
            <a:alpha val="0"/>
          </a:srgbClr>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cs typeface="Arial" charset="0"/>
              </a:defRPr>
            </a:lvl1pPr>
          </a:lstStyle>
          <a:p>
            <a:pPr>
              <a:defRPr/>
            </a:pPr>
            <a:fld id="{A413DDB5-D04B-4C3F-AA7D-5A3078E2086A}" type="datetimeFigureOut">
              <a:rPr lang="en-US"/>
              <a:pPr>
                <a:defRPr/>
              </a:pPr>
              <a:t>3/2/2012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cs typeface="Arial"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cs typeface="Arial" charset="0"/>
              </a:defRPr>
            </a:lvl1pPr>
          </a:lstStyle>
          <a:p>
            <a:pPr>
              <a:defRPr/>
            </a:pPr>
            <a:fld id="{3D315454-FBA6-4156-802B-828DFB74837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13" r:id="rId1"/>
    <p:sldLayoutId id="214748392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p:cNvPicPr>
            <a:picLocks noChangeAspect="1" noChangeArrowheads="1"/>
          </p:cNvPicPr>
          <p:nvPr/>
        </p:nvPicPr>
        <p:blipFill>
          <a:blip r:embed="rId3" cstate="print"/>
          <a:srcRect/>
          <a:stretch>
            <a:fillRect/>
          </a:stretch>
        </p:blipFill>
        <p:spPr bwMode="auto">
          <a:xfrm>
            <a:off x="5638800" y="228600"/>
            <a:ext cx="3254375" cy="2919413"/>
          </a:xfrm>
          <a:prstGeom prst="rect">
            <a:avLst/>
          </a:prstGeom>
          <a:noFill/>
          <a:ln w="9525">
            <a:noFill/>
            <a:miter lim="800000"/>
            <a:headEnd/>
            <a:tailEnd/>
          </a:ln>
        </p:spPr>
      </p:pic>
      <p:sp>
        <p:nvSpPr>
          <p:cNvPr id="2051" name="Subtitle 2"/>
          <p:cNvSpPr>
            <a:spLocks noGrp="1"/>
          </p:cNvSpPr>
          <p:nvPr>
            <p:ph type="subTitle" idx="1"/>
          </p:nvPr>
        </p:nvSpPr>
        <p:spPr>
          <a:xfrm>
            <a:off x="990600" y="2590800"/>
            <a:ext cx="7162800" cy="3581400"/>
          </a:xfrm>
        </p:spPr>
        <p:txBody>
          <a:bodyPr/>
          <a:lstStyle/>
          <a:p>
            <a:pPr>
              <a:spcBef>
                <a:spcPts val="600"/>
              </a:spcBef>
              <a:spcAft>
                <a:spcPts val="600"/>
              </a:spcAft>
              <a:defRPr/>
            </a:pPr>
            <a:r>
              <a:rPr lang="fr-FR" b="1" dirty="0" err="1" smtClean="0">
                <a:solidFill>
                  <a:schemeClr val="tx1"/>
                </a:solidFill>
              </a:rPr>
              <a:t>Operational</a:t>
            </a:r>
            <a:r>
              <a:rPr lang="fr-FR" b="1" dirty="0" smtClean="0">
                <a:solidFill>
                  <a:schemeClr val="tx1"/>
                </a:solidFill>
              </a:rPr>
              <a:t> </a:t>
            </a:r>
            <a:r>
              <a:rPr lang="fr-FR" b="1" dirty="0" err="1" smtClean="0">
                <a:solidFill>
                  <a:schemeClr val="tx1"/>
                </a:solidFill>
              </a:rPr>
              <a:t>Policies</a:t>
            </a:r>
            <a:endParaRPr lang="fr-FR" b="1" dirty="0" smtClean="0">
              <a:solidFill>
                <a:schemeClr val="tx1"/>
              </a:solidFill>
            </a:endParaRPr>
          </a:p>
          <a:p>
            <a:pPr>
              <a:spcBef>
                <a:spcPts val="600"/>
              </a:spcBef>
              <a:spcAft>
                <a:spcPts val="600"/>
              </a:spcAft>
              <a:defRPr/>
            </a:pPr>
            <a:r>
              <a:rPr lang="fr-FR" b="1" dirty="0" smtClean="0">
                <a:solidFill>
                  <a:schemeClr val="tx1"/>
                </a:solidFill>
              </a:rPr>
              <a:t>and </a:t>
            </a:r>
          </a:p>
          <a:p>
            <a:pPr>
              <a:spcBef>
                <a:spcPts val="600"/>
              </a:spcBef>
              <a:spcAft>
                <a:spcPts val="600"/>
              </a:spcAft>
              <a:defRPr/>
            </a:pPr>
            <a:r>
              <a:rPr lang="fr-FR" b="1" dirty="0" smtClean="0">
                <a:solidFill>
                  <a:schemeClr val="tx1"/>
                </a:solidFill>
              </a:rPr>
              <a:t>Guidelines </a:t>
            </a:r>
          </a:p>
          <a:p>
            <a:pPr>
              <a:spcBef>
                <a:spcPts val="600"/>
              </a:spcBef>
              <a:spcAft>
                <a:spcPts val="600"/>
              </a:spcAft>
              <a:defRPr/>
            </a:pPr>
            <a:r>
              <a:rPr lang="fr-FR" b="1" dirty="0" smtClean="0">
                <a:solidFill>
                  <a:schemeClr val="tx1"/>
                </a:solidFill>
              </a:rPr>
              <a:t>of the Adaptation </a:t>
            </a:r>
            <a:r>
              <a:rPr lang="fr-FR" b="1" dirty="0" err="1" smtClean="0">
                <a:solidFill>
                  <a:schemeClr val="tx1"/>
                </a:solidFill>
              </a:rPr>
              <a:t>Fund</a:t>
            </a:r>
            <a:endParaRPr lang="fr-FR" b="1" dirty="0" smtClean="0">
              <a:solidFill>
                <a:schemeClr val="tx1"/>
              </a:solidFill>
            </a:endParaRPr>
          </a:p>
          <a:p>
            <a:pPr eaLnBrk="1" hangingPunct="1">
              <a:lnSpc>
                <a:spcPct val="80000"/>
              </a:lnSpc>
              <a:defRPr/>
            </a:pPr>
            <a:endParaRPr lang="fr-FR" sz="2000" b="1" dirty="0" smtClean="0">
              <a:solidFill>
                <a:schemeClr val="bg1">
                  <a:lumMod val="50000"/>
                </a:schemeClr>
              </a:solidFill>
              <a:cs typeface="Arial" charset="0"/>
            </a:endParaRPr>
          </a:p>
          <a:p>
            <a:pPr eaLnBrk="1" hangingPunct="1">
              <a:lnSpc>
                <a:spcPct val="80000"/>
              </a:lnSpc>
              <a:defRPr/>
            </a:pPr>
            <a:r>
              <a:rPr lang="fr-FR" sz="2000" b="1" dirty="0" smtClean="0">
                <a:solidFill>
                  <a:schemeClr val="bg1">
                    <a:lumMod val="50000"/>
                  </a:schemeClr>
                </a:solidFill>
                <a:cs typeface="Arial" charset="0"/>
              </a:rPr>
              <a:t>March 19 - 21</a:t>
            </a:r>
            <a:endParaRPr lang="fr-FR" sz="2000" b="1" dirty="0" smtClean="0">
              <a:solidFill>
                <a:schemeClr val="bg1">
                  <a:lumMod val="50000"/>
                </a:schemeClr>
              </a:solidFill>
              <a:cs typeface="Arial" charset="0"/>
            </a:endParaRPr>
          </a:p>
          <a:p>
            <a:pPr eaLnBrk="1" hangingPunct="1">
              <a:lnSpc>
                <a:spcPct val="80000"/>
              </a:lnSpc>
              <a:defRPr/>
            </a:pPr>
            <a:r>
              <a:rPr lang="fr-FR" sz="2000" b="1" dirty="0" err="1" smtClean="0">
                <a:solidFill>
                  <a:schemeClr val="bg1">
                    <a:lumMod val="50000"/>
                  </a:schemeClr>
                </a:solidFill>
                <a:cs typeface="Arial" charset="0"/>
              </a:rPr>
              <a:t>Manila</a:t>
            </a:r>
            <a:r>
              <a:rPr lang="fr-FR" sz="2000" b="1" dirty="0" smtClean="0">
                <a:solidFill>
                  <a:schemeClr val="bg1">
                    <a:lumMod val="50000"/>
                  </a:schemeClr>
                </a:solidFill>
                <a:cs typeface="Arial" charset="0"/>
              </a:rPr>
              <a:t>, The Philippines</a:t>
            </a:r>
            <a:endParaRPr lang="fr-FR" sz="2000" b="1" dirty="0" smtClean="0">
              <a:solidFill>
                <a:schemeClr val="bg1">
                  <a:lumMod val="50000"/>
                </a:schemeClr>
              </a:solidFill>
              <a:cs typeface="Arial" charset="0"/>
            </a:endParaRPr>
          </a:p>
          <a:p>
            <a:pPr eaLnBrk="1" hangingPunct="1">
              <a:lnSpc>
                <a:spcPct val="200000"/>
              </a:lnSpc>
              <a:spcAft>
                <a:spcPts val="1200"/>
              </a:spcAft>
              <a:defRPr/>
            </a:pPr>
            <a:endParaRPr lang="fr-FR" sz="4000" dirty="0" smtClean="0">
              <a:solidFill>
                <a:srgbClr val="898989"/>
              </a:solidFill>
            </a:endParaRPr>
          </a:p>
          <a:p>
            <a:pPr eaLnBrk="1" hangingPunct="1">
              <a:lnSpc>
                <a:spcPct val="200000"/>
              </a:lnSpc>
              <a:spcAft>
                <a:spcPts val="1200"/>
              </a:spcAft>
              <a:defRPr/>
            </a:pPr>
            <a:endParaRPr lang="fr-FR" sz="4000" dirty="0" smtClean="0">
              <a:solidFill>
                <a:srgbClr val="898989"/>
              </a:solidFill>
            </a:endParaRPr>
          </a:p>
          <a:p>
            <a:pPr eaLnBrk="1" hangingPunct="1">
              <a:lnSpc>
                <a:spcPct val="200000"/>
              </a:lnSpc>
              <a:spcAft>
                <a:spcPts val="1200"/>
              </a:spcAft>
              <a:defRPr/>
            </a:pPr>
            <a:endParaRPr lang="fr-FR" sz="4000" dirty="0" smtClean="0">
              <a:solidFill>
                <a:srgbClr val="898989"/>
              </a:solidFill>
            </a:endParaRPr>
          </a:p>
          <a:p>
            <a:pPr eaLnBrk="1" hangingPunct="1">
              <a:lnSpc>
                <a:spcPct val="200000"/>
              </a:lnSpc>
              <a:spcAft>
                <a:spcPts val="1200"/>
              </a:spcAft>
              <a:defRPr/>
            </a:pPr>
            <a:endParaRPr lang="fr-FR" sz="4000" dirty="0" smtClean="0">
              <a:solidFill>
                <a:srgbClr val="898989"/>
              </a:solidFill>
            </a:endParaRPr>
          </a:p>
          <a:p>
            <a:pPr eaLnBrk="1" hangingPunct="1">
              <a:lnSpc>
                <a:spcPct val="200000"/>
              </a:lnSpc>
              <a:spcAft>
                <a:spcPts val="1200"/>
              </a:spcAft>
              <a:defRPr/>
            </a:pPr>
            <a:endParaRPr lang="fr-FR" sz="4000" dirty="0" smtClean="0">
              <a:solidFill>
                <a:srgbClr val="898989"/>
              </a:solidFill>
            </a:endParaRPr>
          </a:p>
        </p:txBody>
      </p:sp>
      <p:pic>
        <p:nvPicPr>
          <p:cNvPr id="3076" name="Picture 4"/>
          <p:cNvPicPr>
            <a:picLocks noChangeAspect="1" noChangeArrowheads="1"/>
          </p:cNvPicPr>
          <p:nvPr/>
        </p:nvPicPr>
        <p:blipFill>
          <a:blip r:embed="rId4" cstate="print"/>
          <a:srcRect/>
          <a:stretch>
            <a:fillRect/>
          </a:stretch>
        </p:blipFill>
        <p:spPr bwMode="auto">
          <a:xfrm>
            <a:off x="533400" y="342900"/>
            <a:ext cx="4762500" cy="2095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2"/>
          <p:cNvSpPr>
            <a:spLocks noGrp="1"/>
          </p:cNvSpPr>
          <p:nvPr>
            <p:ph idx="1"/>
          </p:nvPr>
        </p:nvSpPr>
        <p:spPr/>
        <p:txBody>
          <a:bodyPr/>
          <a:lstStyle/>
          <a:p>
            <a:r>
              <a:rPr lang="en-US" dirty="0" smtClean="0"/>
              <a:t>To finance concrete adaptation projects and </a:t>
            </a:r>
            <a:r>
              <a:rPr lang="en-US" dirty="0" err="1" smtClean="0"/>
              <a:t>programmes</a:t>
            </a:r>
            <a:r>
              <a:rPr lang="en-US" dirty="0" smtClean="0"/>
              <a:t> that:</a:t>
            </a:r>
          </a:p>
          <a:p>
            <a:pPr lvl="1"/>
            <a:r>
              <a:rPr lang="en-US" dirty="0" smtClean="0"/>
              <a:t>take place in developing country Parties that are Parties to the Kyoto Protocol (Decision 10/CP.7)</a:t>
            </a:r>
          </a:p>
          <a:p>
            <a:pPr lvl="1"/>
            <a:r>
              <a:rPr lang="en-US" dirty="0" smtClean="0"/>
              <a:t>are country driven and are based on the needs, views and priorities of eligible Parties (1/CMP.3)</a:t>
            </a:r>
          </a:p>
          <a:p>
            <a:pPr lvl="1"/>
            <a:r>
              <a:rPr lang="en-US" dirty="0" smtClean="0"/>
              <a:t>take into account, </a:t>
            </a:r>
            <a:r>
              <a:rPr lang="en-US" i="1" dirty="0" smtClean="0"/>
              <a:t>inter alia</a:t>
            </a:r>
            <a:r>
              <a:rPr lang="en-US" dirty="0" smtClean="0"/>
              <a:t>, national sustainable development strategies, poverty reduction strategies, NCs, NAPAs and other relevant</a:t>
            </a:r>
            <a:br>
              <a:rPr lang="en-US" dirty="0" smtClean="0"/>
            </a:br>
            <a:r>
              <a:rPr lang="en-US" dirty="0" smtClean="0"/>
              <a:t>	         instruments, where they exist (5/CMP.2)</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
        <p:nvSpPr>
          <p:cNvPr id="9" name="Title 1"/>
          <p:cNvSpPr>
            <a:spLocks noGrp="1"/>
          </p:cNvSpPr>
          <p:nvPr>
            <p:ph type="title"/>
          </p:nvPr>
        </p:nvSpPr>
        <p:spPr>
          <a:xfrm>
            <a:off x="457200" y="152400"/>
            <a:ext cx="8229600" cy="1143000"/>
          </a:xfrm>
        </p:spPr>
        <p:txBody>
          <a:bodyPr/>
          <a:lstStyle/>
          <a:p>
            <a:pPr eaLnBrk="1" hangingPunct="1">
              <a:defRPr/>
            </a:pPr>
            <a:r>
              <a:rPr lang="en-US" sz="4400" dirty="0" smtClean="0">
                <a:solidFill>
                  <a:srgbClr val="92D050"/>
                </a:solidFill>
                <a:effectLst>
                  <a:outerShdw blurRad="38100" dist="38100" dir="2700000" algn="tl">
                    <a:srgbClr val="000000">
                      <a:alpha val="43137"/>
                    </a:srgbClr>
                  </a:outerShdw>
                </a:effectLst>
              </a:rPr>
              <a:t>Strategic Priorities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152400"/>
            <a:ext cx="8229600" cy="1143000"/>
          </a:xfrm>
        </p:spPr>
        <p:txBody>
          <a:bodyPr/>
          <a:lstStyle/>
          <a:p>
            <a:pPr eaLnBrk="1" hangingPunct="1">
              <a:defRPr/>
            </a:pPr>
            <a:r>
              <a:rPr lang="en-US" sz="4400" dirty="0" smtClean="0">
                <a:solidFill>
                  <a:srgbClr val="92D050"/>
                </a:solidFill>
                <a:effectLst>
                  <a:outerShdw blurRad="38100" dist="38100" dir="2700000" algn="tl">
                    <a:srgbClr val="000000">
                      <a:alpha val="43137"/>
                    </a:srgbClr>
                  </a:outerShdw>
                </a:effectLst>
              </a:rPr>
              <a:t>Strategic Priorities</a:t>
            </a:r>
          </a:p>
        </p:txBody>
      </p:sp>
      <p:sp>
        <p:nvSpPr>
          <p:cNvPr id="12291" name="Content Placeholder 2"/>
          <p:cNvSpPr>
            <a:spLocks noGrp="1"/>
          </p:cNvSpPr>
          <p:nvPr>
            <p:ph idx="1"/>
          </p:nvPr>
        </p:nvSpPr>
        <p:spPr>
          <a:xfrm>
            <a:off x="457200" y="1219200"/>
            <a:ext cx="8229600" cy="4876800"/>
          </a:xfrm>
        </p:spPr>
        <p:txBody>
          <a:bodyPr/>
          <a:lstStyle/>
          <a:p>
            <a:pPr>
              <a:spcAft>
                <a:spcPts val="600"/>
              </a:spcAft>
            </a:pPr>
            <a:r>
              <a:rPr lang="en-US" sz="2400" b="1" smtClean="0"/>
              <a:t>In assessing project and programme proposals, the Adaptation Fund Board shall give particular attention to: </a:t>
            </a:r>
          </a:p>
          <a:p>
            <a:pPr lvl="1">
              <a:spcAft>
                <a:spcPts val="600"/>
              </a:spcAft>
            </a:pPr>
            <a:r>
              <a:rPr lang="en-US" sz="1800" smtClean="0"/>
              <a:t>Consistency with national sustainable development strategies, including, where appropriate, national development plans, poverty reduction strategies, national communications and national adaptation programmes of action and other relevant instruments, where they exist; </a:t>
            </a:r>
          </a:p>
          <a:p>
            <a:pPr lvl="1">
              <a:spcAft>
                <a:spcPts val="600"/>
              </a:spcAft>
            </a:pPr>
            <a:r>
              <a:rPr lang="en-US" sz="1800" smtClean="0"/>
              <a:t> Economic, social and environmental benefits from the projects; </a:t>
            </a:r>
          </a:p>
          <a:p>
            <a:pPr lvl="1">
              <a:spcAft>
                <a:spcPts val="600"/>
              </a:spcAft>
            </a:pPr>
            <a:r>
              <a:rPr lang="en-US" sz="1800" smtClean="0"/>
              <a:t>Meeting national technical standards, where applicable; </a:t>
            </a:r>
          </a:p>
          <a:p>
            <a:pPr lvl="1">
              <a:spcAft>
                <a:spcPts val="600"/>
              </a:spcAft>
            </a:pPr>
            <a:r>
              <a:rPr lang="en-US" sz="1800" smtClean="0"/>
              <a:t>Cost-effectiveness of projects and programmes; </a:t>
            </a:r>
          </a:p>
          <a:p>
            <a:pPr lvl="1">
              <a:spcAft>
                <a:spcPts val="600"/>
              </a:spcAft>
            </a:pPr>
            <a:r>
              <a:rPr lang="en-US" sz="1800" smtClean="0"/>
              <a:t>Arrangements for management, including for financial and risk management; </a:t>
            </a:r>
          </a:p>
          <a:p>
            <a:pPr lvl="1">
              <a:spcAft>
                <a:spcPts val="600"/>
              </a:spcAft>
            </a:pPr>
            <a:r>
              <a:rPr lang="en-US" sz="1800" smtClean="0"/>
              <a:t>Arrangements for monitoring and evaluation and impact assessment; </a:t>
            </a:r>
          </a:p>
          <a:p>
            <a:pPr lvl="1">
              <a:spcAft>
                <a:spcPts val="600"/>
              </a:spcAft>
            </a:pPr>
            <a:r>
              <a:rPr lang="en-US" sz="1800" smtClean="0"/>
              <a:t>Avoiding duplication with other funding sources for adaptation for the same project activity; </a:t>
            </a:r>
          </a:p>
          <a:p>
            <a:pPr lvl="1">
              <a:spcAft>
                <a:spcPts val="600"/>
              </a:spcAft>
            </a:pPr>
            <a:r>
              <a:rPr lang="en-US" sz="1800" smtClean="0"/>
              <a:t>Moving towards a programmatic approach, where appropriate. </a:t>
            </a:r>
          </a:p>
        </p:txBody>
      </p:sp>
      <p:pic>
        <p:nvPicPr>
          <p:cNvPr id="12292" name="Picture 1"/>
          <p:cNvPicPr>
            <a:picLocks noChangeAspect="1" noChangeArrowheads="1"/>
          </p:cNvPicPr>
          <p:nvPr/>
        </p:nvPicPr>
        <p:blipFill>
          <a:blip r:embed="rId2"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152400"/>
            <a:ext cx="8229600" cy="1143000"/>
          </a:xfrm>
        </p:spPr>
        <p:txBody>
          <a:bodyPr/>
          <a:lstStyle/>
          <a:p>
            <a:pPr eaLnBrk="1" hangingPunct="1">
              <a:defRPr/>
            </a:pPr>
            <a:r>
              <a:rPr lang="en-US" sz="4400" dirty="0" smtClean="0">
                <a:solidFill>
                  <a:srgbClr val="92D050"/>
                </a:solidFill>
                <a:effectLst>
                  <a:outerShdw blurRad="38100" dist="38100" dir="2700000" algn="tl">
                    <a:srgbClr val="000000">
                      <a:alpha val="43137"/>
                    </a:srgbClr>
                  </a:outerShdw>
                </a:effectLst>
              </a:rPr>
              <a:t>Strategic Priorities</a:t>
            </a:r>
          </a:p>
        </p:txBody>
      </p:sp>
      <p:sp>
        <p:nvSpPr>
          <p:cNvPr id="13315" name="Content Placeholder 2"/>
          <p:cNvSpPr>
            <a:spLocks noGrp="1"/>
          </p:cNvSpPr>
          <p:nvPr>
            <p:ph idx="1"/>
          </p:nvPr>
        </p:nvSpPr>
        <p:spPr>
          <a:xfrm>
            <a:off x="457200" y="1219200"/>
            <a:ext cx="8229600" cy="4876800"/>
          </a:xfrm>
        </p:spPr>
        <p:txBody>
          <a:bodyPr/>
          <a:lstStyle/>
          <a:p>
            <a:r>
              <a:rPr lang="en-US" sz="2800" b="1" smtClean="0"/>
              <a:t>The decision on the allocation of resources of the Adaptation Fund among eligible Parties shall take into account: </a:t>
            </a:r>
          </a:p>
          <a:p>
            <a:pPr lvl="1"/>
            <a:r>
              <a:rPr lang="en-US" sz="2000" smtClean="0"/>
              <a:t>Level of vulnerability; </a:t>
            </a:r>
          </a:p>
          <a:p>
            <a:pPr lvl="1"/>
            <a:r>
              <a:rPr lang="en-US" sz="2000" smtClean="0"/>
              <a:t>Level of urgency and risks arising from delay; </a:t>
            </a:r>
          </a:p>
          <a:p>
            <a:pPr lvl="1"/>
            <a:r>
              <a:rPr lang="en-US" sz="2000" smtClean="0"/>
              <a:t>Ensuring access to the fund in a balanced and equitable manner; </a:t>
            </a:r>
          </a:p>
          <a:p>
            <a:pPr lvl="1"/>
            <a:r>
              <a:rPr lang="en-US" sz="2000" smtClean="0"/>
              <a:t>Lessons learned in project and programme design and implementation to be captured; </a:t>
            </a:r>
          </a:p>
          <a:p>
            <a:pPr lvl="1"/>
            <a:r>
              <a:rPr lang="en-US" sz="2000" smtClean="0"/>
              <a:t>Securing regional co-benefits to the extent possible, where applicable; </a:t>
            </a:r>
          </a:p>
          <a:p>
            <a:pPr lvl="1"/>
            <a:r>
              <a:rPr lang="en-US" sz="2000" smtClean="0"/>
              <a:t>Maximizing multi-sectoral or cross-sectoral benefits; </a:t>
            </a:r>
          </a:p>
          <a:p>
            <a:pPr lvl="1"/>
            <a:r>
              <a:rPr lang="en-US" sz="2000" smtClean="0"/>
              <a:t>Adaptive capacity to the adverse effects of climate change. </a:t>
            </a:r>
          </a:p>
        </p:txBody>
      </p:sp>
      <p:pic>
        <p:nvPicPr>
          <p:cNvPr id="13316" name="Picture 1"/>
          <p:cNvPicPr>
            <a:picLocks noChangeAspect="1" noChangeArrowheads="1"/>
          </p:cNvPicPr>
          <p:nvPr/>
        </p:nvPicPr>
        <p:blipFill>
          <a:blip r:embed="rId2"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0"/>
            <a:ext cx="8229600" cy="1143000"/>
          </a:xfrm>
        </p:spPr>
        <p:txBody>
          <a:bodyPr/>
          <a:lstStyle/>
          <a:p>
            <a:pPr eaLnBrk="1" hangingPunct="1"/>
            <a:r>
              <a:rPr lang="en-US" sz="4400" smtClean="0"/>
              <a:t>Key Decisions</a:t>
            </a:r>
          </a:p>
        </p:txBody>
      </p:sp>
      <p:sp>
        <p:nvSpPr>
          <p:cNvPr id="14339" name="Content Placeholder 2"/>
          <p:cNvSpPr>
            <a:spLocks noGrp="1"/>
          </p:cNvSpPr>
          <p:nvPr>
            <p:ph idx="1"/>
          </p:nvPr>
        </p:nvSpPr>
        <p:spPr>
          <a:xfrm>
            <a:off x="457200" y="1570038"/>
            <a:ext cx="8229600" cy="4678362"/>
          </a:xfrm>
        </p:spPr>
        <p:txBody>
          <a:bodyPr/>
          <a:lstStyle/>
          <a:p>
            <a:pPr marL="0" indent="0">
              <a:spcAft>
                <a:spcPts val="1800"/>
              </a:spcAft>
              <a:buFont typeface="Arial" charset="0"/>
              <a:buNone/>
            </a:pPr>
            <a:r>
              <a:rPr lang="fr-FR" b="1" dirty="0" smtClean="0"/>
              <a:t>Adoption of the </a:t>
            </a:r>
            <a:r>
              <a:rPr lang="fr-FR" b="1" dirty="0" err="1" smtClean="0"/>
              <a:t>following</a:t>
            </a:r>
            <a:r>
              <a:rPr lang="fr-FR" b="1" dirty="0" smtClean="0"/>
              <a:t> </a:t>
            </a:r>
            <a:r>
              <a:rPr lang="fr-FR" b="1" dirty="0" err="1" smtClean="0"/>
              <a:t>key</a:t>
            </a:r>
            <a:r>
              <a:rPr lang="fr-FR" b="1" dirty="0" smtClean="0"/>
              <a:t> </a:t>
            </a:r>
            <a:r>
              <a:rPr lang="fr-FR" b="1" dirty="0" err="1" smtClean="0"/>
              <a:t>strategic</a:t>
            </a:r>
            <a:r>
              <a:rPr lang="fr-FR" b="1" dirty="0" smtClean="0"/>
              <a:t> </a:t>
            </a:r>
            <a:r>
              <a:rPr lang="fr-FR" b="1" dirty="0" err="1" smtClean="0"/>
              <a:t>decisions</a:t>
            </a:r>
            <a:r>
              <a:rPr lang="fr-FR" b="1" dirty="0" smtClean="0"/>
              <a:t>:</a:t>
            </a:r>
          </a:p>
          <a:p>
            <a:pPr>
              <a:spcAft>
                <a:spcPts val="1800"/>
              </a:spcAft>
            </a:pPr>
            <a:r>
              <a:rPr lang="en-US" sz="2400" dirty="0" smtClean="0"/>
              <a:t>Prioritization of the direct access modality</a:t>
            </a:r>
          </a:p>
          <a:p>
            <a:pPr>
              <a:spcAft>
                <a:spcPts val="1800"/>
              </a:spcAft>
            </a:pPr>
            <a:r>
              <a:rPr lang="en-US" sz="2400" dirty="0" smtClean="0"/>
              <a:t>Cap on maximum level of funding for MIEs </a:t>
            </a:r>
            <a:r>
              <a:rPr lang="en-US" sz="2400" dirty="0" smtClean="0">
                <a:sym typeface="Wingdings" pitchFamily="2" charset="2"/>
              </a:rPr>
              <a:t> 50% cumulative funding decisions</a:t>
            </a:r>
          </a:p>
          <a:p>
            <a:pPr>
              <a:spcAft>
                <a:spcPts val="1800"/>
              </a:spcAft>
            </a:pPr>
            <a:r>
              <a:rPr lang="en-US" sz="2400" dirty="0" smtClean="0">
                <a:sym typeface="Wingdings" pitchFamily="2" charset="2"/>
              </a:rPr>
              <a:t>Option of a project formulation grant for NIE proponents  $30k</a:t>
            </a:r>
          </a:p>
        </p:txBody>
      </p:sp>
      <p:pic>
        <p:nvPicPr>
          <p:cNvPr id="14340"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0"/>
            <a:ext cx="8229600" cy="1143000"/>
          </a:xfrm>
        </p:spPr>
        <p:txBody>
          <a:bodyPr/>
          <a:lstStyle/>
          <a:p>
            <a:pPr eaLnBrk="1" hangingPunct="1"/>
            <a:r>
              <a:rPr lang="en-US" sz="4400" dirty="0" smtClean="0"/>
              <a:t>Access Modalities</a:t>
            </a:r>
            <a:endParaRPr lang="en-US" sz="4400" dirty="0" smtClean="0"/>
          </a:p>
        </p:txBody>
      </p:sp>
      <p:sp>
        <p:nvSpPr>
          <p:cNvPr id="14339" name="Content Placeholder 2"/>
          <p:cNvSpPr>
            <a:spLocks noGrp="1"/>
          </p:cNvSpPr>
          <p:nvPr>
            <p:ph idx="1"/>
          </p:nvPr>
        </p:nvSpPr>
        <p:spPr>
          <a:xfrm>
            <a:off x="457200" y="1570038"/>
            <a:ext cx="8229600" cy="4678362"/>
          </a:xfrm>
        </p:spPr>
        <p:txBody>
          <a:bodyPr/>
          <a:lstStyle/>
          <a:p>
            <a:pPr marL="0" indent="0">
              <a:spcAft>
                <a:spcPts val="1800"/>
              </a:spcAft>
              <a:buFont typeface="Arial" charset="0"/>
              <a:buNone/>
            </a:pPr>
            <a:r>
              <a:rPr lang="en-US" b="1" dirty="0" smtClean="0"/>
              <a:t>The AF provides the following access modalities:</a:t>
            </a:r>
          </a:p>
          <a:p>
            <a:pPr marL="0" indent="0">
              <a:spcAft>
                <a:spcPts val="1800"/>
              </a:spcAft>
            </a:pPr>
            <a:r>
              <a:rPr lang="en-US" sz="2400" b="1" dirty="0" smtClean="0">
                <a:sym typeface="Wingdings" pitchFamily="2" charset="2"/>
              </a:rPr>
              <a:t> </a:t>
            </a:r>
            <a:r>
              <a:rPr lang="en-US" sz="2400" b="1" dirty="0" smtClean="0">
                <a:sym typeface="Wingdings" pitchFamily="2" charset="2"/>
              </a:rPr>
              <a:t>Direct access</a:t>
            </a:r>
          </a:p>
          <a:p>
            <a:pPr marL="0" indent="0">
              <a:spcAft>
                <a:spcPts val="1800"/>
              </a:spcAft>
            </a:pPr>
            <a:r>
              <a:rPr lang="en-US" sz="2400" b="1" dirty="0" smtClean="0">
                <a:sym typeface="Wingdings" pitchFamily="2" charset="2"/>
              </a:rPr>
              <a:t> Multilateral access modality</a:t>
            </a:r>
          </a:p>
          <a:p>
            <a:pPr marL="0" indent="0">
              <a:spcAft>
                <a:spcPts val="1800"/>
              </a:spcAft>
            </a:pPr>
            <a:r>
              <a:rPr lang="en-US" sz="2400" b="1" dirty="0" smtClean="0">
                <a:sym typeface="Wingdings" pitchFamily="2" charset="2"/>
              </a:rPr>
              <a:t> </a:t>
            </a:r>
            <a:r>
              <a:rPr lang="en-US" sz="2400" b="1" dirty="0" smtClean="0">
                <a:sym typeface="Wingdings" pitchFamily="2" charset="2"/>
              </a:rPr>
              <a:t>Regional access modality</a:t>
            </a:r>
          </a:p>
          <a:p>
            <a:pPr marL="0" indent="0">
              <a:spcAft>
                <a:spcPts val="1800"/>
              </a:spcAft>
              <a:buNone/>
            </a:pPr>
            <a:r>
              <a:rPr lang="en-US" sz="2400" b="1" dirty="0" smtClean="0">
                <a:sym typeface="Wingdings" pitchFamily="2" charset="2"/>
              </a:rPr>
              <a:t>(to be elaborated further in Session 2)</a:t>
            </a:r>
            <a:endParaRPr lang="en-US" sz="2400" dirty="0" smtClean="0">
              <a:sym typeface="Wingdings" pitchFamily="2" charset="2"/>
            </a:endParaRPr>
          </a:p>
        </p:txBody>
      </p:sp>
      <p:pic>
        <p:nvPicPr>
          <p:cNvPr id="14340"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0"/>
            <a:ext cx="8229600" cy="1143000"/>
          </a:xfrm>
        </p:spPr>
        <p:txBody>
          <a:bodyPr/>
          <a:lstStyle/>
          <a:p>
            <a:pPr eaLnBrk="1" hangingPunct="1"/>
            <a:r>
              <a:rPr lang="en-US" sz="4400" dirty="0" smtClean="0"/>
              <a:t>Designated Authorities</a:t>
            </a:r>
          </a:p>
        </p:txBody>
      </p:sp>
      <p:sp>
        <p:nvSpPr>
          <p:cNvPr id="15363" name="Content Placeholder 2"/>
          <p:cNvSpPr>
            <a:spLocks noGrp="1"/>
          </p:cNvSpPr>
          <p:nvPr>
            <p:ph idx="1"/>
          </p:nvPr>
        </p:nvSpPr>
        <p:spPr>
          <a:xfrm>
            <a:off x="304800" y="1600200"/>
            <a:ext cx="8610600" cy="3886200"/>
          </a:xfrm>
        </p:spPr>
        <p:txBody>
          <a:bodyPr/>
          <a:lstStyle/>
          <a:p>
            <a:pPr>
              <a:spcAft>
                <a:spcPts val="1800"/>
              </a:spcAft>
              <a:buNone/>
            </a:pPr>
            <a:r>
              <a:rPr lang="en-US" sz="2000" dirty="0" smtClean="0"/>
              <a:t>Institutional background:</a:t>
            </a:r>
          </a:p>
          <a:p>
            <a:pPr>
              <a:spcAft>
                <a:spcPts val="1800"/>
              </a:spcAft>
            </a:pPr>
            <a:r>
              <a:rPr lang="en-US" sz="2000" dirty="0" smtClean="0"/>
              <a:t>Each Party shall designate and communicate to the secretariat the authority that will represent the government of such Party in its relations with the Board and its secretariat. </a:t>
            </a:r>
          </a:p>
          <a:p>
            <a:pPr>
              <a:spcAft>
                <a:spcPts val="1800"/>
              </a:spcAft>
            </a:pPr>
            <a:r>
              <a:rPr lang="en-US" sz="2000" dirty="0" smtClean="0"/>
              <a:t>The Designated Authority shall be </a:t>
            </a:r>
            <a:r>
              <a:rPr lang="en-US" sz="2000" b="1" u="sng" dirty="0" smtClean="0"/>
              <a:t>an officer </a:t>
            </a:r>
            <a:r>
              <a:rPr lang="en-US" sz="2000" dirty="0" smtClean="0"/>
              <a:t>within the Party’s government administration. </a:t>
            </a:r>
          </a:p>
          <a:p>
            <a:pPr>
              <a:spcAft>
                <a:spcPts val="1800"/>
              </a:spcAft>
            </a:pPr>
            <a:r>
              <a:rPr lang="en-US" sz="2000" dirty="0" smtClean="0"/>
              <a:t>The communication to the secretariat shall be made in writing and signed by either a Minister, an authority at cabinet level, or the Ambassador of the Party.</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0"/>
            <a:ext cx="8229600" cy="1143000"/>
          </a:xfrm>
        </p:spPr>
        <p:txBody>
          <a:bodyPr/>
          <a:lstStyle/>
          <a:p>
            <a:pPr eaLnBrk="1" hangingPunct="1"/>
            <a:r>
              <a:rPr lang="en-US" sz="4400" dirty="0" smtClean="0"/>
              <a:t>Designated Authorities (cont.)</a:t>
            </a:r>
          </a:p>
        </p:txBody>
      </p:sp>
      <p:sp>
        <p:nvSpPr>
          <p:cNvPr id="15363" name="Content Placeholder 2"/>
          <p:cNvSpPr>
            <a:spLocks noGrp="1"/>
          </p:cNvSpPr>
          <p:nvPr>
            <p:ph idx="1"/>
          </p:nvPr>
        </p:nvSpPr>
        <p:spPr>
          <a:xfrm>
            <a:off x="304800" y="1600200"/>
            <a:ext cx="8610600" cy="3886200"/>
          </a:xfrm>
        </p:spPr>
        <p:txBody>
          <a:bodyPr/>
          <a:lstStyle/>
          <a:p>
            <a:pPr>
              <a:spcAft>
                <a:spcPts val="1800"/>
              </a:spcAft>
            </a:pPr>
            <a:r>
              <a:rPr lang="en-US" sz="2400" dirty="0" smtClean="0"/>
              <a:t>The main responsibility of the Designated Authority is the endorsement on behalf of the national government of: </a:t>
            </a:r>
          </a:p>
          <a:p>
            <a:pPr marL="914400" lvl="1" indent="-457200">
              <a:spcAft>
                <a:spcPts val="1800"/>
              </a:spcAft>
              <a:buFont typeface="+mj-lt"/>
              <a:buAutoNum type="alphaLcParenR"/>
            </a:pPr>
            <a:r>
              <a:rPr lang="en-US" sz="2000" b="1" u="sng" dirty="0" smtClean="0"/>
              <a:t>accreditation applications as National Implementing Entities </a:t>
            </a:r>
            <a:r>
              <a:rPr lang="en-US" sz="2000" dirty="0" smtClean="0"/>
              <a:t>submitted by national entities; </a:t>
            </a:r>
          </a:p>
          <a:p>
            <a:pPr marL="914400" lvl="1" indent="-457200">
              <a:spcAft>
                <a:spcPts val="1800"/>
              </a:spcAft>
              <a:buFont typeface="+mj-lt"/>
              <a:buAutoNum type="alphaLcParenR"/>
            </a:pPr>
            <a:r>
              <a:rPr lang="en-US" sz="2000" b="1" u="sng" dirty="0" smtClean="0"/>
              <a:t>accreditation applications as Regional or Sub-regional Implementing Entities</a:t>
            </a:r>
            <a:r>
              <a:rPr lang="en-US" sz="2000" dirty="0" smtClean="0"/>
              <a:t> submitted by regional or sub-regional entities; and </a:t>
            </a:r>
          </a:p>
          <a:p>
            <a:pPr marL="914400" lvl="1" indent="-457200">
              <a:spcAft>
                <a:spcPts val="1800"/>
              </a:spcAft>
              <a:buFont typeface="+mj-lt"/>
              <a:buAutoNum type="alphaLcParenR"/>
            </a:pPr>
            <a:r>
              <a:rPr lang="en-US" sz="2000" dirty="0" smtClean="0"/>
              <a:t>projects and </a:t>
            </a:r>
            <a:r>
              <a:rPr lang="en-US" sz="2000" dirty="0" err="1" smtClean="0"/>
              <a:t>programmes</a:t>
            </a:r>
            <a:r>
              <a:rPr lang="en-US" sz="2000" dirty="0" smtClean="0"/>
              <a:t> proposed by the implementing entities, either national, regional, </a:t>
            </a:r>
            <a:r>
              <a:rPr lang="en-US" sz="2000" dirty="0" err="1" smtClean="0"/>
              <a:t>subregional</a:t>
            </a:r>
            <a:r>
              <a:rPr lang="en-US" sz="2000" dirty="0" smtClean="0"/>
              <a:t>, or multilateral.</a:t>
            </a:r>
          </a:p>
        </p:txBody>
      </p:sp>
      <p:sp>
        <p:nvSpPr>
          <p:cNvPr id="4" name="Striped Right Arrow 3"/>
          <p:cNvSpPr/>
          <p:nvPr/>
        </p:nvSpPr>
        <p:spPr>
          <a:xfrm>
            <a:off x="1676400" y="5181600"/>
            <a:ext cx="2133600" cy="1066800"/>
          </a:xfrm>
          <a:prstGeom prst="striped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114800" y="5105400"/>
            <a:ext cx="3962400" cy="12192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bg1"/>
                </a:solidFill>
              </a:rPr>
              <a:t>Identification of an appropriate NIE candidate</a:t>
            </a:r>
            <a:endParaRPr lang="en-US" sz="2000" b="1" dirty="0">
              <a:solidFill>
                <a:schemeClr val="bg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Designated Authority (DA) is:</a:t>
            </a:r>
          </a:p>
        </p:txBody>
      </p:sp>
      <p:sp>
        <p:nvSpPr>
          <p:cNvPr id="4099" name="Content Placeholder 2"/>
          <p:cNvSpPr>
            <a:spLocks noGrp="1"/>
          </p:cNvSpPr>
          <p:nvPr>
            <p:ph idx="1"/>
          </p:nvPr>
        </p:nvSpPr>
        <p:spPr/>
        <p:txBody>
          <a:bodyPr/>
          <a:lstStyle/>
          <a:p>
            <a:r>
              <a:rPr lang="en-US" smtClean="0"/>
              <a:t>The Government focal point towards the Adaptation Fund Board / AFB Secretariat</a:t>
            </a:r>
          </a:p>
          <a:p>
            <a:r>
              <a:rPr lang="en-US" smtClean="0"/>
              <a:t>Responsible for endorsing the use of selected implementation modality</a:t>
            </a:r>
          </a:p>
          <a:p>
            <a:pPr lvl="1"/>
            <a:r>
              <a:rPr lang="en-US" smtClean="0"/>
              <a:t>NIE, MIE or RIE?</a:t>
            </a:r>
          </a:p>
          <a:p>
            <a:pPr lvl="1"/>
            <a:r>
              <a:rPr lang="en-US" smtClean="0"/>
              <a:t>Which organization is the most suitable?</a:t>
            </a:r>
          </a:p>
          <a:p>
            <a:pPr lvl="1"/>
            <a:r>
              <a:rPr lang="en-US" smtClean="0"/>
              <a:t>If NIE, which organization best meets criteria for applying accreditation?</a:t>
            </a:r>
          </a:p>
        </p:txBody>
      </p:sp>
      <p:pic>
        <p:nvPicPr>
          <p:cNvPr id="4100"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4101"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mtClean="0"/>
              <a:t>Designated Authority (DA) is:</a:t>
            </a:r>
          </a:p>
        </p:txBody>
      </p:sp>
      <p:sp>
        <p:nvSpPr>
          <p:cNvPr id="5123" name="Content Placeholder 2"/>
          <p:cNvSpPr>
            <a:spLocks noGrp="1"/>
          </p:cNvSpPr>
          <p:nvPr>
            <p:ph idx="1"/>
          </p:nvPr>
        </p:nvSpPr>
        <p:spPr/>
        <p:txBody>
          <a:bodyPr/>
          <a:lstStyle/>
          <a:p>
            <a:r>
              <a:rPr lang="en-US" smtClean="0"/>
              <a:t>Responsible for endorsing each project/ programme submitted for AF funding from the country</a:t>
            </a:r>
          </a:p>
          <a:p>
            <a:pPr lvl="1"/>
            <a:r>
              <a:rPr lang="en-US" smtClean="0"/>
              <a:t>Understanding of the needs and priorities</a:t>
            </a:r>
          </a:p>
          <a:p>
            <a:pPr lvl="1"/>
            <a:r>
              <a:rPr lang="en-US" smtClean="0"/>
              <a:t>Knowledge of adaptation-related and sector strategies and policies</a:t>
            </a:r>
          </a:p>
          <a:p>
            <a:pPr lvl="1"/>
            <a:r>
              <a:rPr lang="en-US" smtClean="0"/>
              <a:t>Understanding of other adaptation activities taking place (avoidance of duplication)</a:t>
            </a:r>
          </a:p>
        </p:txBody>
      </p:sp>
      <p:pic>
        <p:nvPicPr>
          <p:cNvPr id="5124"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5125"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t>Designated Authority (DA) is:</a:t>
            </a:r>
          </a:p>
        </p:txBody>
      </p:sp>
      <p:sp>
        <p:nvSpPr>
          <p:cNvPr id="7171" name="Content Placeholder 2"/>
          <p:cNvSpPr>
            <a:spLocks noGrp="1"/>
          </p:cNvSpPr>
          <p:nvPr>
            <p:ph idx="1"/>
          </p:nvPr>
        </p:nvSpPr>
        <p:spPr/>
        <p:txBody>
          <a:bodyPr/>
          <a:lstStyle/>
          <a:p>
            <a:r>
              <a:rPr lang="en-US" smtClean="0"/>
              <a:t>Responsible for observing project/programme during implementation</a:t>
            </a:r>
          </a:p>
          <a:p>
            <a:pPr lvl="1"/>
            <a:r>
              <a:rPr lang="en-US" smtClean="0"/>
              <a:t>Reviewing mid-term report</a:t>
            </a:r>
          </a:p>
          <a:p>
            <a:pPr lvl="1"/>
            <a:r>
              <a:rPr lang="en-US" smtClean="0"/>
              <a:t>Ensuring that government continues to endorse</a:t>
            </a:r>
          </a:p>
          <a:p>
            <a:pPr lvl="2"/>
            <a:r>
              <a:rPr lang="en-US" smtClean="0"/>
              <a:t>The Implementing Entity</a:t>
            </a:r>
          </a:p>
          <a:p>
            <a:pPr lvl="2"/>
            <a:r>
              <a:rPr lang="en-US" smtClean="0"/>
              <a:t>The project or programme being implemented</a:t>
            </a:r>
          </a:p>
          <a:p>
            <a:r>
              <a:rPr lang="en-US" smtClean="0"/>
              <a:t>Eligible to call off project implementation if it ceases to endorse the IE or the project</a:t>
            </a:r>
          </a:p>
          <a:p>
            <a:pPr lvl="1"/>
            <a:endParaRPr lang="en-US" smtClean="0"/>
          </a:p>
        </p:txBody>
      </p:sp>
      <p:pic>
        <p:nvPicPr>
          <p:cNvPr id="7172"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7173"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fr-FR" smtClean="0"/>
              <a:t>The Adaptation Fund</a:t>
            </a:r>
          </a:p>
        </p:txBody>
      </p:sp>
      <p:sp>
        <p:nvSpPr>
          <p:cNvPr id="5123" name="Content Placeholder 2"/>
          <p:cNvSpPr>
            <a:spLocks noGrp="1"/>
          </p:cNvSpPr>
          <p:nvPr>
            <p:ph idx="1"/>
          </p:nvPr>
        </p:nvSpPr>
        <p:spPr/>
        <p:txBody>
          <a:bodyPr>
            <a:normAutofit/>
          </a:bodyPr>
          <a:lstStyle/>
          <a:p>
            <a:pPr eaLnBrk="1" hangingPunct="1">
              <a:buFont typeface="Arial" charset="0"/>
              <a:buNone/>
              <a:defRPr/>
            </a:pPr>
            <a:r>
              <a:rPr lang="en-US" sz="4000" b="1" dirty="0" smtClean="0">
                <a:effectLst>
                  <a:outerShdw blurRad="38100" dist="38100" dir="2700000" algn="tl">
                    <a:srgbClr val="000000">
                      <a:alpha val="43137"/>
                    </a:srgbClr>
                  </a:outerShdw>
                </a:effectLst>
              </a:rPr>
              <a:t>An innovative financial mechanism:</a:t>
            </a:r>
          </a:p>
          <a:p>
            <a:pPr eaLnBrk="1" hangingPunct="1">
              <a:buFont typeface="Calibri" pitchFamily="34" charset="0"/>
              <a:buAutoNum type="arabicPeriod"/>
              <a:defRPr/>
            </a:pPr>
            <a:r>
              <a:rPr lang="en-US" b="1" dirty="0" smtClean="0"/>
              <a:t>Governing body: equitable and balanced representation of Kyoto Protocol Parties</a:t>
            </a:r>
          </a:p>
          <a:p>
            <a:pPr eaLnBrk="1" hangingPunct="1">
              <a:buFont typeface="Calibri" pitchFamily="34" charset="0"/>
              <a:buAutoNum type="arabicPeriod"/>
              <a:defRPr/>
            </a:pPr>
            <a:r>
              <a:rPr lang="en-US" b="1" dirty="0" smtClean="0"/>
              <a:t>New funding source: international levy </a:t>
            </a:r>
          </a:p>
          <a:p>
            <a:pPr eaLnBrk="1" hangingPunct="1">
              <a:buFont typeface="Calibri" pitchFamily="34" charset="0"/>
              <a:buAutoNum type="arabicPeriod"/>
              <a:defRPr/>
            </a:pPr>
            <a:r>
              <a:rPr lang="en-US" b="1" dirty="0" smtClean="0"/>
              <a:t>Direct access to AF resources for eligible countries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Designated Authority (DA) is:</a:t>
            </a:r>
          </a:p>
        </p:txBody>
      </p:sp>
      <p:sp>
        <p:nvSpPr>
          <p:cNvPr id="8195" name="Content Placeholder 2"/>
          <p:cNvSpPr>
            <a:spLocks noGrp="1"/>
          </p:cNvSpPr>
          <p:nvPr>
            <p:ph idx="1"/>
          </p:nvPr>
        </p:nvSpPr>
        <p:spPr/>
        <p:txBody>
          <a:bodyPr/>
          <a:lstStyle/>
          <a:p>
            <a:r>
              <a:rPr lang="en-US" smtClean="0"/>
              <a:t>A person, not an institution</a:t>
            </a:r>
          </a:p>
          <a:p>
            <a:pPr lvl="1"/>
            <a:r>
              <a:rPr lang="en-US" smtClean="0"/>
              <a:t>Clarity on authority</a:t>
            </a:r>
          </a:p>
          <a:p>
            <a:r>
              <a:rPr lang="en-US" smtClean="0"/>
              <a:t>Specifically appointed to this task</a:t>
            </a:r>
          </a:p>
          <a:p>
            <a:pPr lvl="1"/>
            <a:r>
              <a:rPr lang="en-US" smtClean="0"/>
              <a:t>Not automatically through other focal point roles, such as DNA, GEF Focal Point, etc.</a:t>
            </a:r>
          </a:p>
          <a:p>
            <a:r>
              <a:rPr lang="en-US" smtClean="0"/>
              <a:t>Has to bear sufficient authority at the government level to perform this function. </a:t>
            </a:r>
          </a:p>
        </p:txBody>
      </p:sp>
      <p:pic>
        <p:nvPicPr>
          <p:cNvPr id="8196"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8197"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Appointment of DA</a:t>
            </a:r>
          </a:p>
        </p:txBody>
      </p:sp>
      <p:sp>
        <p:nvSpPr>
          <p:cNvPr id="9219" name="Content Placeholder 2"/>
          <p:cNvSpPr>
            <a:spLocks noGrp="1"/>
          </p:cNvSpPr>
          <p:nvPr>
            <p:ph idx="1"/>
          </p:nvPr>
        </p:nvSpPr>
        <p:spPr/>
        <p:txBody>
          <a:bodyPr/>
          <a:lstStyle/>
          <a:p>
            <a:r>
              <a:rPr lang="en-US" dirty="0" smtClean="0"/>
              <a:t>The Adaptation Fund Board on April 8, 2010 sent out letters to all eligible countries requesting them to appoint DAs.</a:t>
            </a:r>
          </a:p>
          <a:p>
            <a:r>
              <a:rPr lang="en-US" dirty="0" smtClean="0"/>
              <a:t>The communication to the secretariat shall be made in writing and signed by either a Minister, an authority at cabinet level, or the Ambassador of the Party.</a:t>
            </a:r>
          </a:p>
        </p:txBody>
      </p:sp>
      <p:pic>
        <p:nvPicPr>
          <p:cNvPr id="9220"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9221"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mtClean="0"/>
              <a:t>When to appoint a DA?</a:t>
            </a:r>
          </a:p>
        </p:txBody>
      </p:sp>
      <p:sp>
        <p:nvSpPr>
          <p:cNvPr id="12291" name="Content Placeholder 2"/>
          <p:cNvSpPr>
            <a:spLocks noGrp="1"/>
          </p:cNvSpPr>
          <p:nvPr>
            <p:ph idx="1"/>
          </p:nvPr>
        </p:nvSpPr>
        <p:spPr/>
        <p:txBody>
          <a:bodyPr/>
          <a:lstStyle/>
          <a:p>
            <a:r>
              <a:rPr lang="en-US" smtClean="0"/>
              <a:t>Even if there is no active plan to have an AF project in the country, having a DA appointed ensures that the country can readily endorse national/regional implementing entities and project ideas</a:t>
            </a:r>
          </a:p>
          <a:p>
            <a:r>
              <a:rPr lang="en-US" smtClean="0"/>
              <a:t>Deciding on DA may take some time</a:t>
            </a:r>
          </a:p>
          <a:p>
            <a:r>
              <a:rPr lang="en-US" smtClean="0"/>
              <a:t>If no project / accreditation application, no additional burden to DA</a:t>
            </a:r>
          </a:p>
        </p:txBody>
      </p:sp>
      <p:pic>
        <p:nvPicPr>
          <p:cNvPr id="12292"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12293"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DAs Listed on AF website</a:t>
            </a:r>
          </a:p>
        </p:txBody>
      </p:sp>
      <p:pic>
        <p:nvPicPr>
          <p:cNvPr id="11267" name="Picture 4"/>
          <p:cNvPicPr>
            <a:picLocks noChangeAspect="1" noChangeArrowheads="1"/>
          </p:cNvPicPr>
          <p:nvPr/>
        </p:nvPicPr>
        <p:blipFill>
          <a:blip r:embed="rId2" cstate="print"/>
          <a:srcRect/>
          <a:stretch>
            <a:fillRect/>
          </a:stretch>
        </p:blipFill>
        <p:spPr bwMode="auto">
          <a:xfrm>
            <a:off x="152400" y="5867400"/>
            <a:ext cx="1981200" cy="871538"/>
          </a:xfrm>
          <a:prstGeom prst="rect">
            <a:avLst/>
          </a:prstGeom>
          <a:noFill/>
          <a:ln w="9525">
            <a:noFill/>
            <a:miter lim="800000"/>
            <a:headEnd/>
            <a:tailEnd/>
          </a:ln>
        </p:spPr>
      </p:pic>
      <p:pic>
        <p:nvPicPr>
          <p:cNvPr id="11268"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pic>
        <p:nvPicPr>
          <p:cNvPr id="11270" name="Picture 2"/>
          <p:cNvPicPr>
            <a:picLocks noGrp="1" noChangeAspect="1" noChangeArrowheads="1"/>
          </p:cNvPicPr>
          <p:nvPr>
            <p:ph idx="1"/>
          </p:nvPr>
        </p:nvPicPr>
        <p:blipFill>
          <a:blip r:embed="rId4" cstate="print"/>
          <a:srcRect/>
          <a:stretch>
            <a:fillRect/>
          </a:stretch>
        </p:blipFill>
        <p:spPr>
          <a:xfrm>
            <a:off x="1314450" y="1341438"/>
            <a:ext cx="6610350" cy="4525962"/>
          </a:xfr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t>DA appointment  process</a:t>
            </a:r>
          </a:p>
        </p:txBody>
      </p:sp>
      <p:pic>
        <p:nvPicPr>
          <p:cNvPr id="13315" name="Content Placeholder 7" descr="DA Flow chart.JPG"/>
          <p:cNvPicPr>
            <a:picLocks noGrp="1" noChangeAspect="1"/>
          </p:cNvPicPr>
          <p:nvPr>
            <p:ph idx="1"/>
          </p:nvPr>
        </p:nvPicPr>
        <p:blipFill>
          <a:blip r:embed="rId2" cstate="print"/>
          <a:srcRect/>
          <a:stretch>
            <a:fillRect/>
          </a:stretch>
        </p:blipFill>
        <p:spPr>
          <a:xfrm>
            <a:off x="457200" y="1524000"/>
            <a:ext cx="8293100" cy="3352800"/>
          </a:xfrm>
        </p:spPr>
      </p:pic>
      <p:pic>
        <p:nvPicPr>
          <p:cNvPr id="13316" name="Picture 4"/>
          <p:cNvPicPr>
            <a:picLocks noChangeAspect="1" noChangeArrowheads="1"/>
          </p:cNvPicPr>
          <p:nvPr/>
        </p:nvPicPr>
        <p:blipFill>
          <a:blip r:embed="rId3" cstate="print"/>
          <a:srcRect/>
          <a:stretch>
            <a:fillRect/>
          </a:stretch>
        </p:blipFill>
        <p:spPr bwMode="auto">
          <a:xfrm>
            <a:off x="152400" y="5867400"/>
            <a:ext cx="1981200" cy="871538"/>
          </a:xfrm>
          <a:prstGeom prst="rect">
            <a:avLst/>
          </a:prstGeom>
          <a:noFill/>
          <a:ln w="9525">
            <a:noFill/>
            <a:miter lim="800000"/>
            <a:headEnd/>
            <a:tailEnd/>
          </a:ln>
        </p:spPr>
      </p:pic>
      <p:pic>
        <p:nvPicPr>
          <p:cNvPr id="13317" name="Picture 1"/>
          <p:cNvPicPr>
            <a:picLocks noChangeAspect="1" noChangeArrowheads="1"/>
          </p:cNvPicPr>
          <p:nvPr/>
        </p:nvPicPr>
        <p:blipFill>
          <a:blip r:embed="rId4"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22" name="Straight Connector 21"/>
          <p:cNvCxnSpPr/>
          <p:nvPr/>
        </p:nvCxnSpPr>
        <p:spPr>
          <a:xfrm>
            <a:off x="1905000" y="6400800"/>
            <a:ext cx="6357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
        <p:nvSpPr>
          <p:cNvPr id="13319" name="TextBox 8"/>
          <p:cNvSpPr txBox="1">
            <a:spLocks noChangeArrowheads="1"/>
          </p:cNvSpPr>
          <p:nvPr/>
        </p:nvSpPr>
        <p:spPr bwMode="auto">
          <a:xfrm>
            <a:off x="2362200" y="5715000"/>
            <a:ext cx="5772150" cy="369888"/>
          </a:xfrm>
          <a:prstGeom prst="rect">
            <a:avLst/>
          </a:prstGeom>
          <a:noFill/>
          <a:ln w="9525">
            <a:noFill/>
            <a:miter lim="800000"/>
            <a:headEnd/>
            <a:tailEnd/>
          </a:ln>
        </p:spPr>
        <p:txBody>
          <a:bodyPr wrap="none">
            <a:spAutoFit/>
          </a:bodyPr>
          <a:lstStyle/>
          <a:p>
            <a:r>
              <a:rPr lang="en-US"/>
              <a:t>Note: More information in the NIE Accreditation Toolkit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152400"/>
            <a:ext cx="8229600" cy="1524000"/>
          </a:xfrm>
        </p:spPr>
        <p:txBody>
          <a:bodyPr/>
          <a:lstStyle/>
          <a:p>
            <a:pPr eaLnBrk="1" hangingPunct="1"/>
            <a:r>
              <a:rPr lang="en-GB" sz="4000" u="sng" dirty="0" smtClean="0"/>
              <a:t>Identification of NIEs</a:t>
            </a:r>
            <a:r>
              <a:rPr lang="en-GB" sz="4000" dirty="0" smtClean="0"/>
              <a:t>: Observations</a:t>
            </a:r>
          </a:p>
        </p:txBody>
      </p:sp>
      <p:sp>
        <p:nvSpPr>
          <p:cNvPr id="5123" name="Rectangle 3"/>
          <p:cNvSpPr>
            <a:spLocks noGrp="1" noChangeArrowheads="1"/>
          </p:cNvSpPr>
          <p:nvPr>
            <p:ph type="body" idx="1"/>
          </p:nvPr>
        </p:nvSpPr>
        <p:spPr>
          <a:xfrm>
            <a:off x="1066800" y="1143000"/>
            <a:ext cx="7543800" cy="5715000"/>
          </a:xfrm>
        </p:spPr>
        <p:txBody>
          <a:bodyPr/>
          <a:lstStyle/>
          <a:p>
            <a:pPr eaLnBrk="1" hangingPunct="1"/>
            <a:r>
              <a:rPr lang="en-GB" sz="2800" b="1" dirty="0" smtClean="0"/>
              <a:t>Some countries have reported difficulties in establishing a robust process for undertaking selection of appropriate NIEs</a:t>
            </a:r>
          </a:p>
          <a:p>
            <a:pPr eaLnBrk="1" hangingPunct="1"/>
            <a:r>
              <a:rPr lang="en-GB" sz="2800" b="1" dirty="0" smtClean="0"/>
              <a:t>In some other cases, the Fiduciary Standards were not given adequate consideration during the selection process</a:t>
            </a:r>
          </a:p>
          <a:p>
            <a:pPr eaLnBrk="1" hangingPunct="1"/>
            <a:r>
              <a:rPr lang="en-GB" sz="2800" b="1" dirty="0" smtClean="0"/>
              <a:t>Inadequate due diligence when reviewing existing institutional capacity of the potential NIEs.</a:t>
            </a:r>
          </a:p>
          <a:p>
            <a:pPr eaLnBrk="1" hangingPunct="1"/>
            <a:r>
              <a:rPr lang="en-GB" sz="2800" b="1" dirty="0" smtClean="0"/>
              <a:t>Focus some times is primarily on handling  international donor/loan funds with low priority on project management capabilities.</a:t>
            </a:r>
            <a:r>
              <a:rPr lang="en-IN" sz="2800" b="1" dirty="0" smtClean="0"/>
              <a:t> </a:t>
            </a:r>
            <a:endParaRPr lang="en-GB" sz="24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152400"/>
            <a:ext cx="8229600" cy="1524000"/>
          </a:xfrm>
        </p:spPr>
        <p:txBody>
          <a:bodyPr/>
          <a:lstStyle/>
          <a:p>
            <a:pPr eaLnBrk="1" hangingPunct="1"/>
            <a:r>
              <a:rPr lang="en-GB" sz="4000" smtClean="0"/>
              <a:t>NIE Role</a:t>
            </a:r>
          </a:p>
        </p:txBody>
      </p:sp>
      <p:sp>
        <p:nvSpPr>
          <p:cNvPr id="6147" name="Rectangle 3"/>
          <p:cNvSpPr>
            <a:spLocks noGrp="1" noChangeArrowheads="1"/>
          </p:cNvSpPr>
          <p:nvPr>
            <p:ph type="body" idx="1"/>
          </p:nvPr>
        </p:nvSpPr>
        <p:spPr>
          <a:xfrm>
            <a:off x="1066800" y="1295400"/>
            <a:ext cx="7543800" cy="5562600"/>
          </a:xfrm>
        </p:spPr>
        <p:txBody>
          <a:bodyPr/>
          <a:lstStyle/>
          <a:p>
            <a:r>
              <a:rPr lang="en-IN" sz="2800" b="1" smtClean="0"/>
              <a:t>Para 27 of the Operational Policies and Guidelines for parties to access resources from the Adaption Fund clearly defines the role of NIEs as below:</a:t>
            </a:r>
            <a:endParaRPr lang="en-IN" sz="2800" smtClean="0"/>
          </a:p>
          <a:p>
            <a:r>
              <a:rPr lang="en-IN" sz="2800" b="1" smtClean="0"/>
              <a:t>The NIEs will bear full responsibility for the overall management of the project and programmes</a:t>
            </a:r>
            <a:endParaRPr lang="en-IN" sz="2800" smtClean="0"/>
          </a:p>
          <a:p>
            <a:r>
              <a:rPr lang="en-IN" sz="2800" b="1" smtClean="0"/>
              <a:t>The NIEs will bear all the financial, monitoring and reporting responsibilities</a:t>
            </a:r>
            <a:endParaRPr lang="en-IN" sz="2800" smtClean="0"/>
          </a:p>
          <a:p>
            <a:pPr eaLnBrk="1" hangingPunct="1"/>
            <a:endParaRPr lang="en-GB" sz="2800" b="1" smtClean="0"/>
          </a:p>
          <a:p>
            <a:pPr eaLnBrk="1" hangingPunct="1"/>
            <a:endParaRPr lang="en-GB" sz="2400" smtClean="0"/>
          </a:p>
          <a:p>
            <a:pPr eaLnBrk="1" hangingPunct="1">
              <a:buFont typeface="Wingdings" pitchFamily="2" charset="2"/>
              <a:buNone/>
            </a:pPr>
            <a:endParaRPr lang="en-GB" sz="240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152400"/>
            <a:ext cx="8229600" cy="1524000"/>
          </a:xfrm>
        </p:spPr>
        <p:txBody>
          <a:bodyPr/>
          <a:lstStyle/>
          <a:p>
            <a:r>
              <a:rPr lang="en-US" sz="4000" smtClean="0"/>
              <a:t>Selecting a potential NIE</a:t>
            </a:r>
            <a:endParaRPr lang="en-IN" sz="4000" smtClean="0"/>
          </a:p>
        </p:txBody>
      </p:sp>
      <p:sp>
        <p:nvSpPr>
          <p:cNvPr id="10243" name="Content Placeholder 2"/>
          <p:cNvSpPr>
            <a:spLocks noGrp="1"/>
          </p:cNvSpPr>
          <p:nvPr>
            <p:ph idx="1"/>
          </p:nvPr>
        </p:nvSpPr>
        <p:spPr/>
        <p:txBody>
          <a:bodyPr/>
          <a:lstStyle/>
          <a:p>
            <a:r>
              <a:rPr lang="en-US" sz="2800" b="1" smtClean="0"/>
              <a:t>Selection should be through a defined process and not just a one off decision</a:t>
            </a:r>
          </a:p>
          <a:p>
            <a:r>
              <a:rPr lang="en-US" sz="2800" b="1" smtClean="0"/>
              <a:t>Designated Authority (DA) needs to play a key role throughout the process</a:t>
            </a:r>
            <a:endParaRPr lang="en-IN" sz="2800" b="1"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152400"/>
            <a:ext cx="8229600" cy="1524000"/>
          </a:xfrm>
        </p:spPr>
        <p:txBody>
          <a:bodyPr/>
          <a:lstStyle/>
          <a:p>
            <a:r>
              <a:rPr lang="en-US" sz="4000" smtClean="0"/>
              <a:t>Suggested Process</a:t>
            </a:r>
            <a:endParaRPr lang="en-IN" sz="4000" smtClean="0"/>
          </a:p>
        </p:txBody>
      </p:sp>
      <p:sp>
        <p:nvSpPr>
          <p:cNvPr id="11267" name="Content Placeholder 2"/>
          <p:cNvSpPr>
            <a:spLocks noGrp="1"/>
          </p:cNvSpPr>
          <p:nvPr>
            <p:ph idx="1"/>
          </p:nvPr>
        </p:nvSpPr>
        <p:spPr>
          <a:xfrm>
            <a:off x="685800" y="1524000"/>
            <a:ext cx="8153400" cy="5334000"/>
          </a:xfrm>
        </p:spPr>
        <p:txBody>
          <a:bodyPr/>
          <a:lstStyle/>
          <a:p>
            <a:r>
              <a:rPr lang="en-US" sz="2800" b="1" dirty="0" smtClean="0"/>
              <a:t>DA to set up a Selection Committee (SC) (e.g. 2 or 3 persons)</a:t>
            </a:r>
          </a:p>
          <a:p>
            <a:r>
              <a:rPr lang="en-US" sz="2800" b="1" dirty="0" smtClean="0"/>
              <a:t>Based on the requirements of the  Fiduciary Standard the SC should identify a few potential NIEs.</a:t>
            </a:r>
          </a:p>
          <a:p>
            <a:r>
              <a:rPr lang="en-US" sz="2800" b="1" dirty="0" smtClean="0"/>
              <a:t>Based on preliminary assessment develop a shortlist of 2 or 3 suitable entities </a:t>
            </a:r>
          </a:p>
          <a:p>
            <a:r>
              <a:rPr lang="en-US" sz="2800" b="1" dirty="0" smtClean="0"/>
              <a:t>Undertake due diligence of the shortlisted entities</a:t>
            </a:r>
          </a:p>
          <a:p>
            <a:r>
              <a:rPr lang="en-US" sz="2800" b="1" dirty="0" smtClean="0"/>
              <a:t>Identify gaps relating to the Fiduciary Standards for the selected entities</a:t>
            </a:r>
          </a:p>
          <a:p>
            <a:endParaRPr lang="en-IN" sz="2800" b="1"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152400"/>
            <a:ext cx="8229600" cy="1524000"/>
          </a:xfrm>
        </p:spPr>
        <p:txBody>
          <a:bodyPr/>
          <a:lstStyle/>
          <a:p>
            <a:r>
              <a:rPr lang="en-US" sz="4000" smtClean="0"/>
              <a:t>Process …… contd</a:t>
            </a:r>
            <a:endParaRPr lang="en-IN" sz="4000" smtClean="0"/>
          </a:p>
        </p:txBody>
      </p:sp>
      <p:sp>
        <p:nvSpPr>
          <p:cNvPr id="12291" name="Content Placeholder 2"/>
          <p:cNvSpPr>
            <a:spLocks noGrp="1"/>
          </p:cNvSpPr>
          <p:nvPr>
            <p:ph idx="1"/>
          </p:nvPr>
        </p:nvSpPr>
        <p:spPr>
          <a:xfrm>
            <a:off x="762000" y="1600200"/>
            <a:ext cx="8077200" cy="5257800"/>
          </a:xfrm>
        </p:spPr>
        <p:txBody>
          <a:bodyPr/>
          <a:lstStyle/>
          <a:p>
            <a:r>
              <a:rPr lang="en-US" sz="2800" b="1" smtClean="0"/>
              <a:t>Examine potential of each entity to bridge the gaps</a:t>
            </a:r>
          </a:p>
          <a:p>
            <a:r>
              <a:rPr lang="en-US" sz="2800" b="1" smtClean="0"/>
              <a:t>Select most appropriate entity</a:t>
            </a:r>
          </a:p>
          <a:p>
            <a:r>
              <a:rPr lang="en-US" sz="2800" b="1" smtClean="0"/>
              <a:t>Work with entity to fulfill the gaps</a:t>
            </a:r>
          </a:p>
          <a:p>
            <a:r>
              <a:rPr lang="en-US" sz="2800" b="1" smtClean="0"/>
              <a:t>Work with entity to complete accreditation application and supporting documentation</a:t>
            </a:r>
          </a:p>
          <a:p>
            <a:r>
              <a:rPr lang="en-US" sz="2800" b="1" smtClean="0"/>
              <a:t>Verify final application before submission to the Adaptation Fund</a:t>
            </a:r>
            <a:endParaRPr lang="en-IN" sz="2800" b="1"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sp>
        <p:nvSpPr>
          <p:cNvPr id="3075" name="Title 1"/>
          <p:cNvSpPr>
            <a:spLocks noGrp="1"/>
          </p:cNvSpPr>
          <p:nvPr>
            <p:ph type="title"/>
          </p:nvPr>
        </p:nvSpPr>
        <p:spPr>
          <a:xfrm>
            <a:off x="457200" y="76200"/>
            <a:ext cx="8229600" cy="1143000"/>
          </a:xfrm>
        </p:spPr>
        <p:txBody>
          <a:bodyPr/>
          <a:lstStyle/>
          <a:p>
            <a:pPr>
              <a:defRPr/>
            </a:pPr>
            <a:r>
              <a:rPr lang="en-US" sz="4800" dirty="0" smtClean="0">
                <a:solidFill>
                  <a:srgbClr val="92D050"/>
                </a:solidFill>
                <a:effectLst>
                  <a:outerShdw blurRad="38100" dist="38100" dir="2700000" algn="tl">
                    <a:srgbClr val="000000">
                      <a:alpha val="43137"/>
                    </a:srgbClr>
                  </a:outerShdw>
                </a:effectLst>
              </a:rPr>
              <a:t>Resources</a:t>
            </a:r>
          </a:p>
        </p:txBody>
      </p:sp>
      <p:sp>
        <p:nvSpPr>
          <p:cNvPr id="3076" name="Content Placeholder 2"/>
          <p:cNvSpPr>
            <a:spLocks noGrp="1"/>
          </p:cNvSpPr>
          <p:nvPr>
            <p:ph idx="1"/>
          </p:nvPr>
        </p:nvSpPr>
        <p:spPr>
          <a:xfrm>
            <a:off x="457200" y="1447800"/>
            <a:ext cx="8229600" cy="5181600"/>
          </a:xfrm>
        </p:spPr>
        <p:txBody>
          <a:bodyPr>
            <a:normAutofit fontScale="92500" lnSpcReduction="10000"/>
          </a:bodyPr>
          <a:lstStyle/>
          <a:p>
            <a:pPr>
              <a:lnSpc>
                <a:spcPct val="110000"/>
              </a:lnSpc>
              <a:spcBef>
                <a:spcPts val="0"/>
              </a:spcBef>
              <a:buFont typeface="Arial" pitchFamily="34" charset="0"/>
              <a:buChar char="•"/>
              <a:defRPr/>
            </a:pPr>
            <a:r>
              <a:rPr lang="en-US" sz="3600" dirty="0" smtClean="0"/>
              <a:t>Proceeds from monetized CERs: US$167.4M </a:t>
            </a:r>
          </a:p>
          <a:p>
            <a:pPr>
              <a:lnSpc>
                <a:spcPct val="110000"/>
              </a:lnSpc>
              <a:spcBef>
                <a:spcPts val="0"/>
              </a:spcBef>
              <a:buFont typeface="Arial" pitchFamily="34" charset="0"/>
              <a:buChar char="•"/>
              <a:defRPr/>
            </a:pPr>
            <a:r>
              <a:rPr lang="en-US" sz="3600" dirty="0" smtClean="0"/>
              <a:t>Annex-I parties contributions: </a:t>
            </a:r>
          </a:p>
          <a:p>
            <a:pPr lvl="1">
              <a:lnSpc>
                <a:spcPct val="110000"/>
              </a:lnSpc>
              <a:spcBef>
                <a:spcPts val="0"/>
              </a:spcBef>
              <a:buFont typeface="Arial" pitchFamily="34" charset="0"/>
              <a:buChar char="–"/>
              <a:defRPr/>
            </a:pPr>
            <a:r>
              <a:rPr lang="en-US" dirty="0" smtClean="0"/>
              <a:t>Spain €45M, Monaco €10k, Germany €10M, Sweden SK200M, Switzerland CHF 3M</a:t>
            </a:r>
          </a:p>
          <a:p>
            <a:pPr lvl="1">
              <a:lnSpc>
                <a:spcPct val="110000"/>
              </a:lnSpc>
              <a:spcBef>
                <a:spcPts val="0"/>
              </a:spcBef>
              <a:buFont typeface="Arial" pitchFamily="34" charset="0"/>
              <a:buChar char="–"/>
              <a:defRPr/>
            </a:pPr>
            <a:r>
              <a:rPr lang="en-US" dirty="0" smtClean="0"/>
              <a:t>Pledges: Australia AU$ 15M, Brussels Capital Region €1M, the United Kingdom £10M</a:t>
            </a:r>
          </a:p>
          <a:p>
            <a:pPr>
              <a:lnSpc>
                <a:spcPct val="110000"/>
              </a:lnSpc>
              <a:spcBef>
                <a:spcPts val="0"/>
              </a:spcBef>
              <a:buFont typeface="Arial" pitchFamily="34" charset="0"/>
              <a:buChar char="•"/>
              <a:defRPr/>
            </a:pPr>
            <a:r>
              <a:rPr lang="en-US" sz="3600" dirty="0" smtClean="0"/>
              <a:t>Funds allocated by December 31, 2011: </a:t>
            </a:r>
            <a:br>
              <a:rPr lang="en-US" sz="3600" dirty="0" smtClean="0"/>
            </a:br>
            <a:r>
              <a:rPr lang="en-US" sz="3600" dirty="0" smtClean="0"/>
              <a:t>US$ 109.3M </a:t>
            </a:r>
          </a:p>
          <a:p>
            <a:pPr>
              <a:lnSpc>
                <a:spcPct val="110000"/>
              </a:lnSpc>
              <a:spcBef>
                <a:spcPts val="0"/>
              </a:spcBef>
              <a:buFont typeface="Arial" pitchFamily="34" charset="0"/>
              <a:buChar char="•"/>
              <a:defRPr/>
            </a:pPr>
            <a:r>
              <a:rPr lang="en-US" sz="3600" dirty="0" smtClean="0"/>
              <a:t>Estimated funds available by end-2012:</a:t>
            </a:r>
          </a:p>
          <a:p>
            <a:pPr lvl="1">
              <a:lnSpc>
                <a:spcPct val="110000"/>
              </a:lnSpc>
              <a:spcBef>
                <a:spcPts val="0"/>
              </a:spcBef>
              <a:buFont typeface="Arial" pitchFamily="34" charset="0"/>
              <a:buChar char="–"/>
              <a:defRPr/>
            </a:pPr>
            <a:r>
              <a:rPr lang="en-US" dirty="0" smtClean="0"/>
              <a:t>Medium estimate US$ 204M (low: 187M; </a:t>
            </a:r>
            <a:br>
              <a:rPr lang="en-US" dirty="0" smtClean="0"/>
            </a:br>
            <a:r>
              <a:rPr lang="en-US" dirty="0" smtClean="0"/>
              <a:t>high: 223M) </a:t>
            </a:r>
          </a:p>
        </p:txBody>
      </p:sp>
      <p:cxnSp>
        <p:nvCxnSpPr>
          <p:cNvPr id="9" name="Straight Connector 8"/>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dirty="0" smtClean="0"/>
              <a:t>Thank you!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304800"/>
            <a:ext cx="8229600" cy="1143000"/>
          </a:xfrm>
        </p:spPr>
        <p:txBody>
          <a:bodyPr>
            <a:normAutofit/>
          </a:bodyPr>
          <a:lstStyle/>
          <a:p>
            <a:pPr>
              <a:defRPr/>
            </a:pPr>
            <a:r>
              <a:rPr lang="en-US" sz="4800" dirty="0" smtClean="0">
                <a:solidFill>
                  <a:srgbClr val="92D050"/>
                </a:solidFill>
                <a:effectLst>
                  <a:outerShdw blurRad="38100" dist="38100" dir="2700000" algn="tl">
                    <a:srgbClr val="000000">
                      <a:alpha val="43137"/>
                    </a:srgbClr>
                  </a:outerShdw>
                </a:effectLst>
              </a:rPr>
              <a:t>Institutional Arrangements</a:t>
            </a:r>
          </a:p>
        </p:txBody>
      </p:sp>
      <p:sp>
        <p:nvSpPr>
          <p:cNvPr id="5123" name="Content Placeholder 2"/>
          <p:cNvSpPr>
            <a:spLocks noGrp="1"/>
          </p:cNvSpPr>
          <p:nvPr>
            <p:ph idx="1"/>
          </p:nvPr>
        </p:nvSpPr>
        <p:spPr>
          <a:xfrm>
            <a:off x="457200" y="1524000"/>
            <a:ext cx="8229600" cy="4525963"/>
          </a:xfrm>
        </p:spPr>
        <p:txBody>
          <a:bodyPr/>
          <a:lstStyle/>
          <a:p>
            <a:r>
              <a:rPr lang="en-US" sz="3600" dirty="0" smtClean="0"/>
              <a:t>Secretariat: GEF on an interim basis</a:t>
            </a:r>
          </a:p>
          <a:p>
            <a:r>
              <a:rPr lang="en-US" sz="3600" dirty="0" smtClean="0"/>
              <a:t>Trustee: World Bank on an interim basis</a:t>
            </a:r>
          </a:p>
          <a:p>
            <a:pPr>
              <a:buNone/>
            </a:pPr>
            <a:r>
              <a:rPr lang="en-US" sz="2000" dirty="0" smtClean="0"/>
              <a:t>	 KP Parties discussed a review of the interim institutional arrangements in CMP7 (December 2011) and decided to complete the review in CMP8</a:t>
            </a:r>
          </a:p>
        </p:txBody>
      </p:sp>
      <p:sp>
        <p:nvSpPr>
          <p:cNvPr id="5" name="Oval 4"/>
          <p:cNvSpPr/>
          <p:nvPr/>
        </p:nvSpPr>
        <p:spPr>
          <a:xfrm>
            <a:off x="1219200" y="3581400"/>
            <a:ext cx="914400" cy="9144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CMP</a:t>
            </a:r>
          </a:p>
        </p:txBody>
      </p:sp>
      <p:sp>
        <p:nvSpPr>
          <p:cNvPr id="9" name="Oval 8"/>
          <p:cNvSpPr/>
          <p:nvPr/>
        </p:nvSpPr>
        <p:spPr>
          <a:xfrm>
            <a:off x="1219200" y="5105400"/>
            <a:ext cx="914400" cy="914400"/>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AFB</a:t>
            </a:r>
          </a:p>
        </p:txBody>
      </p:sp>
      <p:sp>
        <p:nvSpPr>
          <p:cNvPr id="12" name="Right Arrow 11"/>
          <p:cNvSpPr/>
          <p:nvPr/>
        </p:nvSpPr>
        <p:spPr>
          <a:xfrm>
            <a:off x="2667000" y="5181600"/>
            <a:ext cx="9906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3" name="Right Arrow 12"/>
          <p:cNvSpPr/>
          <p:nvPr/>
        </p:nvSpPr>
        <p:spPr>
          <a:xfrm>
            <a:off x="1676400" y="4572000"/>
            <a:ext cx="46038"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4" name="Down Arrow 13"/>
          <p:cNvSpPr/>
          <p:nvPr/>
        </p:nvSpPr>
        <p:spPr>
          <a:xfrm>
            <a:off x="1676400" y="4648200"/>
            <a:ext cx="46038"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21" name="Right Arrow 20"/>
          <p:cNvSpPr/>
          <p:nvPr/>
        </p:nvSpPr>
        <p:spPr>
          <a:xfrm>
            <a:off x="2667000" y="5791200"/>
            <a:ext cx="9906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22" name="Rectangle 21"/>
          <p:cNvSpPr/>
          <p:nvPr/>
        </p:nvSpPr>
        <p:spPr>
          <a:xfrm>
            <a:off x="3886200" y="4876800"/>
            <a:ext cx="3429000" cy="457200"/>
          </a:xfrm>
          <a:prstGeom prst="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Secretariat (GEF interim basis)</a:t>
            </a:r>
          </a:p>
        </p:txBody>
      </p:sp>
      <p:sp>
        <p:nvSpPr>
          <p:cNvPr id="23" name="Rectangle 22"/>
          <p:cNvSpPr/>
          <p:nvPr/>
        </p:nvSpPr>
        <p:spPr>
          <a:xfrm>
            <a:off x="3886200" y="5638800"/>
            <a:ext cx="3505200" cy="381000"/>
          </a:xfrm>
          <a:prstGeom prst="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Trustee (World Bank interim basis)</a:t>
            </a:r>
          </a:p>
        </p:txBody>
      </p:sp>
      <p:pic>
        <p:nvPicPr>
          <p:cNvPr id="5132" name="Picture 1"/>
          <p:cNvPicPr>
            <a:picLocks noChangeAspect="1" noChangeArrowheads="1"/>
          </p:cNvPicPr>
          <p:nvPr/>
        </p:nvPicPr>
        <p:blipFill>
          <a:blip r:embed="rId3" cstate="print"/>
          <a:srcRect l="22221" t="12383" r="27779" b="38092"/>
          <a:stretch>
            <a:fillRect/>
          </a:stretch>
        </p:blipFill>
        <p:spPr bwMode="auto">
          <a:xfrm>
            <a:off x="8001000" y="5783263"/>
            <a:ext cx="1143000" cy="947737"/>
          </a:xfrm>
          <a:prstGeom prst="rect">
            <a:avLst/>
          </a:prstGeom>
          <a:noFill/>
          <a:ln w="9525">
            <a:noFill/>
            <a:miter lim="800000"/>
            <a:headEnd/>
            <a:tailEnd/>
          </a:ln>
        </p:spPr>
      </p:pic>
      <p:cxnSp>
        <p:nvCxnSpPr>
          <p:cNvPr id="16" name="Straight Connector 15"/>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0" y="62484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76200"/>
            <a:ext cx="8229600" cy="1143000"/>
          </a:xfrm>
        </p:spPr>
        <p:txBody>
          <a:bodyPr/>
          <a:lstStyle/>
          <a:p>
            <a:pPr eaLnBrk="1" hangingPunct="1">
              <a:defRPr/>
            </a:pPr>
            <a:r>
              <a:rPr lang="en-US" sz="4800" dirty="0" smtClean="0">
                <a:solidFill>
                  <a:srgbClr val="92D050"/>
                </a:solidFill>
                <a:effectLst>
                  <a:outerShdw blurRad="38100" dist="38100" dir="2700000" algn="tl">
                    <a:srgbClr val="000000">
                      <a:alpha val="43137"/>
                    </a:srgbClr>
                  </a:outerShdw>
                </a:effectLst>
              </a:rPr>
              <a:t>Governing Body: the AF Board</a:t>
            </a:r>
          </a:p>
        </p:txBody>
      </p:sp>
      <p:sp>
        <p:nvSpPr>
          <p:cNvPr id="7171" name="Content Placeholder 2"/>
          <p:cNvSpPr>
            <a:spLocks noGrp="1"/>
          </p:cNvSpPr>
          <p:nvPr>
            <p:ph idx="1"/>
          </p:nvPr>
        </p:nvSpPr>
        <p:spPr>
          <a:xfrm>
            <a:off x="457200" y="1371600"/>
            <a:ext cx="8229600" cy="4800600"/>
          </a:xfrm>
        </p:spPr>
        <p:txBody>
          <a:bodyPr>
            <a:normAutofit fontScale="25000" lnSpcReduction="20000"/>
          </a:bodyPr>
          <a:lstStyle/>
          <a:p>
            <a:pPr>
              <a:lnSpc>
                <a:spcPct val="120000"/>
              </a:lnSpc>
              <a:spcBef>
                <a:spcPts val="0"/>
              </a:spcBef>
              <a:buFont typeface="Arial" pitchFamily="34" charset="0"/>
              <a:buChar char="•"/>
              <a:defRPr/>
            </a:pPr>
            <a:r>
              <a:rPr lang="en-US" sz="14400" dirty="0" smtClean="0"/>
              <a:t>Composed of 16 members and alternate members representing:</a:t>
            </a:r>
            <a:endParaRPr lang="en-US" sz="9600" dirty="0" smtClean="0"/>
          </a:p>
          <a:p>
            <a:pPr lvl="1">
              <a:lnSpc>
                <a:spcPct val="120000"/>
              </a:lnSpc>
              <a:spcBef>
                <a:spcPts val="0"/>
              </a:spcBef>
              <a:buFont typeface="Arial" pitchFamily="34" charset="0"/>
              <a:buChar char="–"/>
              <a:defRPr/>
            </a:pPr>
            <a:r>
              <a:rPr lang="en-US" sz="9600" dirty="0" smtClean="0"/>
              <a:t> 5 UN regions</a:t>
            </a:r>
          </a:p>
          <a:p>
            <a:pPr lvl="1">
              <a:lnSpc>
                <a:spcPct val="120000"/>
              </a:lnSpc>
              <a:spcBef>
                <a:spcPts val="0"/>
              </a:spcBef>
              <a:buFont typeface="Arial" pitchFamily="34" charset="0"/>
              <a:buChar char="–"/>
              <a:defRPr/>
            </a:pPr>
            <a:r>
              <a:rPr lang="en-US" sz="9600" dirty="0" smtClean="0"/>
              <a:t> LDCs</a:t>
            </a:r>
          </a:p>
          <a:p>
            <a:pPr lvl="1">
              <a:lnSpc>
                <a:spcPct val="120000"/>
              </a:lnSpc>
              <a:spcBef>
                <a:spcPts val="0"/>
              </a:spcBef>
              <a:buFont typeface="Arial" pitchFamily="34" charset="0"/>
              <a:buChar char="–"/>
              <a:defRPr/>
            </a:pPr>
            <a:r>
              <a:rPr lang="en-US" sz="9600" dirty="0" smtClean="0"/>
              <a:t> SIDS </a:t>
            </a:r>
          </a:p>
          <a:p>
            <a:pPr lvl="1">
              <a:lnSpc>
                <a:spcPct val="120000"/>
              </a:lnSpc>
              <a:spcBef>
                <a:spcPts val="0"/>
              </a:spcBef>
              <a:buFont typeface="Arial" pitchFamily="34" charset="0"/>
              <a:buChar char="–"/>
              <a:defRPr/>
            </a:pPr>
            <a:r>
              <a:rPr lang="en-US" sz="9600" dirty="0" smtClean="0"/>
              <a:t> Annex I Parties</a:t>
            </a:r>
          </a:p>
          <a:p>
            <a:pPr lvl="1">
              <a:lnSpc>
                <a:spcPct val="120000"/>
              </a:lnSpc>
              <a:spcBef>
                <a:spcPts val="0"/>
              </a:spcBef>
              <a:buFont typeface="Arial" pitchFamily="34" charset="0"/>
              <a:buChar char="–"/>
              <a:defRPr/>
            </a:pPr>
            <a:r>
              <a:rPr lang="en-US" sz="9600" dirty="0" smtClean="0"/>
              <a:t> Non-Annex I Parties</a:t>
            </a:r>
          </a:p>
          <a:p>
            <a:pPr>
              <a:lnSpc>
                <a:spcPct val="120000"/>
              </a:lnSpc>
              <a:spcBef>
                <a:spcPts val="0"/>
              </a:spcBef>
              <a:buFont typeface="Arial" pitchFamily="34" charset="0"/>
              <a:buChar char="•"/>
              <a:defRPr/>
            </a:pPr>
            <a:r>
              <a:rPr lang="en-US" sz="14400" dirty="0" smtClean="0"/>
              <a:t>Equitable and balanced representation of Kyoto Protocol Parties</a:t>
            </a:r>
            <a:endParaRPr lang="en-US" sz="2500" dirty="0" smtClean="0"/>
          </a:p>
          <a:p>
            <a:pPr>
              <a:lnSpc>
                <a:spcPct val="120000"/>
              </a:lnSpc>
              <a:spcBef>
                <a:spcPts val="0"/>
              </a:spcBef>
              <a:buFont typeface="Arial" pitchFamily="34" charset="0"/>
              <a:buChar char="•"/>
              <a:defRPr/>
            </a:pPr>
            <a:r>
              <a:rPr lang="en-US" sz="14400" dirty="0" smtClean="0"/>
              <a:t>Legal capacity: Germany 2011</a:t>
            </a:r>
          </a:p>
        </p:txBody>
      </p:sp>
      <p:cxnSp>
        <p:nvCxnSpPr>
          <p:cNvPr id="15" name="Straight Connector 14"/>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pic>
        <p:nvPicPr>
          <p:cNvPr id="6149" name="Picture 1"/>
          <p:cNvPicPr>
            <a:picLocks noChangeAspect="1" noChangeArrowheads="1"/>
          </p:cNvPicPr>
          <p:nvPr/>
        </p:nvPicPr>
        <p:blipFill>
          <a:blip r:embed="rId3"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6" name="Straight Connector 5"/>
          <p:cNvCxnSpPr/>
          <p:nvPr/>
        </p:nvCxnSpPr>
        <p:spPr>
          <a:xfrm>
            <a:off x="0" y="62484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pic>
        <p:nvPicPr>
          <p:cNvPr id="6151" name="Picture 4"/>
          <p:cNvPicPr>
            <a:picLocks noChangeAspect="1" noChangeArrowheads="1"/>
          </p:cNvPicPr>
          <p:nvPr/>
        </p:nvPicPr>
        <p:blipFill>
          <a:blip r:embed="rId4" cstate="print"/>
          <a:srcRect/>
          <a:stretch>
            <a:fillRect/>
          </a:stretch>
        </p:blipFill>
        <p:spPr bwMode="auto">
          <a:xfrm>
            <a:off x="4924425" y="2566988"/>
            <a:ext cx="3076575" cy="1733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152400"/>
            <a:ext cx="8229600" cy="1143000"/>
          </a:xfrm>
        </p:spPr>
        <p:txBody>
          <a:bodyPr/>
          <a:lstStyle/>
          <a:p>
            <a:pPr eaLnBrk="1" hangingPunct="1">
              <a:defRPr/>
            </a:pPr>
            <a:r>
              <a:rPr lang="en-US" sz="4400" dirty="0" smtClean="0">
                <a:solidFill>
                  <a:srgbClr val="92D050"/>
                </a:solidFill>
                <a:effectLst>
                  <a:outerShdw blurRad="38100" dist="38100" dir="2700000" algn="tl">
                    <a:srgbClr val="000000">
                      <a:alpha val="43137"/>
                    </a:srgbClr>
                  </a:outerShdw>
                </a:effectLst>
              </a:rPr>
              <a:t>Definitions</a:t>
            </a:r>
          </a:p>
        </p:txBody>
      </p:sp>
      <p:sp>
        <p:nvSpPr>
          <p:cNvPr id="7171" name="Content Placeholder 2"/>
          <p:cNvSpPr>
            <a:spLocks noGrp="1"/>
          </p:cNvSpPr>
          <p:nvPr>
            <p:ph idx="1"/>
          </p:nvPr>
        </p:nvSpPr>
        <p:spPr>
          <a:xfrm>
            <a:off x="457200" y="1447800"/>
            <a:ext cx="8229600" cy="4876800"/>
          </a:xfrm>
        </p:spPr>
        <p:txBody>
          <a:bodyPr/>
          <a:lstStyle/>
          <a:p>
            <a:pPr eaLnBrk="1" hangingPunct="1">
              <a:lnSpc>
                <a:spcPct val="90000"/>
              </a:lnSpc>
              <a:spcAft>
                <a:spcPts val="600"/>
              </a:spcAft>
              <a:buFont typeface="Arial" charset="0"/>
              <a:buNone/>
            </a:pPr>
            <a:r>
              <a:rPr lang="en-US" b="1" smtClean="0">
                <a:solidFill>
                  <a:srgbClr val="007033"/>
                </a:solidFill>
              </a:rPr>
              <a:t>Projects and Programmes</a:t>
            </a:r>
          </a:p>
          <a:p>
            <a:r>
              <a:rPr lang="en-US" sz="2400" smtClean="0"/>
              <a:t>A </a:t>
            </a:r>
            <a:r>
              <a:rPr lang="en-US" sz="2400" b="1" smtClean="0"/>
              <a:t>concrete adaptation project/programme </a:t>
            </a:r>
            <a:r>
              <a:rPr lang="en-US" sz="2400" smtClean="0"/>
              <a:t>is defined as a set of activities aimed at addressing the adverse impacts of and risks posed by climate change. The activities shall aim at producing visible and tangible results on the ground by reducing vulnerability and increasing the adaptive capacity of human and natural systems to respond to the impacts of climate change, including climate variability. Adaptation projects/programmes can be implemented at the community, national, regional and transboundary level. </a:t>
            </a:r>
          </a:p>
        </p:txBody>
      </p:sp>
      <p:pic>
        <p:nvPicPr>
          <p:cNvPr id="7172" name="Picture 1"/>
          <p:cNvPicPr>
            <a:picLocks noChangeAspect="1" noChangeArrowheads="1"/>
          </p:cNvPicPr>
          <p:nvPr/>
        </p:nvPicPr>
        <p:blipFill>
          <a:blip r:embed="rId2"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
          <p:cNvPicPr>
            <a:picLocks noChangeAspect="1" noChangeArrowheads="1"/>
          </p:cNvPicPr>
          <p:nvPr/>
        </p:nvPicPr>
        <p:blipFill>
          <a:blip r:embed="rId2" cstate="print"/>
          <a:srcRect l="22221" t="12383" r="27779" b="38092"/>
          <a:stretch>
            <a:fillRect/>
          </a:stretch>
        </p:blipFill>
        <p:spPr bwMode="auto">
          <a:xfrm>
            <a:off x="8077200" y="5783263"/>
            <a:ext cx="1066800" cy="947737"/>
          </a:xfrm>
          <a:prstGeom prst="rect">
            <a:avLst/>
          </a:prstGeom>
          <a:noFill/>
          <a:ln w="9525">
            <a:noFill/>
            <a:miter lim="800000"/>
            <a:headEnd/>
            <a:tailEnd/>
          </a:ln>
        </p:spPr>
      </p:pic>
      <p:sp>
        <p:nvSpPr>
          <p:cNvPr id="19458" name="Title 1"/>
          <p:cNvSpPr>
            <a:spLocks noGrp="1"/>
          </p:cNvSpPr>
          <p:nvPr>
            <p:ph type="title"/>
          </p:nvPr>
        </p:nvSpPr>
        <p:spPr>
          <a:xfrm>
            <a:off x="457200" y="152400"/>
            <a:ext cx="8229600" cy="1143000"/>
          </a:xfrm>
        </p:spPr>
        <p:txBody>
          <a:bodyPr/>
          <a:lstStyle/>
          <a:p>
            <a:pPr eaLnBrk="1" hangingPunct="1">
              <a:defRPr/>
            </a:pPr>
            <a:r>
              <a:rPr lang="en-US" sz="4400" dirty="0" smtClean="0">
                <a:solidFill>
                  <a:srgbClr val="92D050"/>
                </a:solidFill>
                <a:effectLst>
                  <a:outerShdw blurRad="38100" dist="38100" dir="2700000" algn="tl">
                    <a:srgbClr val="000000">
                      <a:alpha val="43137"/>
                    </a:srgbClr>
                  </a:outerShdw>
                </a:effectLst>
              </a:rPr>
              <a:t>Definitions</a:t>
            </a:r>
          </a:p>
        </p:txBody>
      </p:sp>
      <p:sp>
        <p:nvSpPr>
          <p:cNvPr id="8196" name="Content Placeholder 2"/>
          <p:cNvSpPr>
            <a:spLocks noGrp="1"/>
          </p:cNvSpPr>
          <p:nvPr>
            <p:ph idx="1"/>
          </p:nvPr>
        </p:nvSpPr>
        <p:spPr>
          <a:xfrm>
            <a:off x="381000" y="1219200"/>
            <a:ext cx="8534400" cy="4876800"/>
          </a:xfrm>
        </p:spPr>
        <p:txBody>
          <a:bodyPr/>
          <a:lstStyle/>
          <a:p>
            <a:pPr eaLnBrk="1" hangingPunct="1">
              <a:lnSpc>
                <a:spcPct val="90000"/>
              </a:lnSpc>
              <a:spcAft>
                <a:spcPts val="600"/>
              </a:spcAft>
              <a:buFont typeface="Arial" charset="0"/>
              <a:buNone/>
            </a:pPr>
            <a:r>
              <a:rPr lang="en-US" b="1" smtClean="0">
                <a:solidFill>
                  <a:srgbClr val="007033"/>
                </a:solidFill>
              </a:rPr>
              <a:t>Projects and Programmes</a:t>
            </a:r>
          </a:p>
          <a:p>
            <a:r>
              <a:rPr lang="en-US" sz="2400" smtClean="0"/>
              <a:t>Projects/programmes concern activities with a specific objective(s) and concrete outcome(s) and output(s) that are measurable, monitorable, and verifiable. </a:t>
            </a:r>
          </a:p>
          <a:p>
            <a:r>
              <a:rPr lang="en-US" sz="2400" smtClean="0"/>
              <a:t>An adaptation programme is a process, a plan or an approach for addressing climate change impacts that is broader than the scope of an individual project. </a:t>
            </a:r>
          </a:p>
          <a:p>
            <a:r>
              <a:rPr lang="en-US" sz="2400" smtClean="0"/>
              <a:t>Parties may undertake adaptation activities under the following categories: </a:t>
            </a:r>
          </a:p>
          <a:p>
            <a:pPr lvl="1"/>
            <a:r>
              <a:rPr lang="en-US" sz="2000" smtClean="0"/>
              <a:t>Small-size projects and programmes (proposals requesting up to $1 million); and </a:t>
            </a:r>
          </a:p>
          <a:p>
            <a:pPr lvl="1"/>
            <a:r>
              <a:rPr lang="en-US" sz="2000" smtClean="0"/>
              <a:t>Regular projects and programmes(proposals requesting over $1million). </a:t>
            </a:r>
          </a:p>
          <a:p>
            <a:endParaRPr lang="en-US" sz="2000" smtClean="0"/>
          </a:p>
        </p:txBody>
      </p:sp>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152400"/>
            <a:ext cx="8229600" cy="1143000"/>
          </a:xfrm>
        </p:spPr>
        <p:txBody>
          <a:bodyPr/>
          <a:lstStyle/>
          <a:p>
            <a:pPr eaLnBrk="1" hangingPunct="1">
              <a:defRPr/>
            </a:pPr>
            <a:r>
              <a:rPr lang="en-US" sz="4400" dirty="0" smtClean="0">
                <a:solidFill>
                  <a:srgbClr val="92D050"/>
                </a:solidFill>
                <a:effectLst>
                  <a:outerShdw blurRad="38100" dist="38100" dir="2700000" algn="tl">
                    <a:srgbClr val="000000">
                      <a:alpha val="43137"/>
                    </a:srgbClr>
                  </a:outerShdw>
                </a:effectLst>
              </a:rPr>
              <a:t>Strategic Priorities</a:t>
            </a:r>
          </a:p>
        </p:txBody>
      </p:sp>
      <p:sp>
        <p:nvSpPr>
          <p:cNvPr id="9219" name="Content Placeholder 2"/>
          <p:cNvSpPr>
            <a:spLocks noGrp="1"/>
          </p:cNvSpPr>
          <p:nvPr>
            <p:ph idx="1"/>
          </p:nvPr>
        </p:nvSpPr>
        <p:spPr>
          <a:xfrm>
            <a:off x="457200" y="1447800"/>
            <a:ext cx="8229600" cy="4876800"/>
          </a:xfrm>
        </p:spPr>
        <p:txBody>
          <a:bodyPr/>
          <a:lstStyle/>
          <a:p>
            <a:pPr>
              <a:spcAft>
                <a:spcPts val="600"/>
              </a:spcAft>
            </a:pPr>
            <a:r>
              <a:rPr lang="en-US" b="1" smtClean="0"/>
              <a:t>The Adaptation Fund</a:t>
            </a:r>
            <a:r>
              <a:rPr lang="en-US" smtClean="0"/>
              <a:t>:</a:t>
            </a:r>
          </a:p>
          <a:p>
            <a:pPr lvl="1"/>
            <a:r>
              <a:rPr lang="en-US" smtClean="0"/>
              <a:t>assist developing country Parties to the Kyoto Protocol that are particularly vulnerable to the adverse effects of climate change in meeting the costs of adaptation </a:t>
            </a:r>
          </a:p>
          <a:p>
            <a:pPr lvl="1"/>
            <a:r>
              <a:rPr lang="en-US" smtClean="0"/>
              <a:t>finance concrete adaptation projects and programmes that are country driven and are based on the needs, views and priorities of eligible Parties</a:t>
            </a:r>
            <a:endParaRPr lang="en-US" sz="2200" smtClean="0"/>
          </a:p>
        </p:txBody>
      </p:sp>
      <p:pic>
        <p:nvPicPr>
          <p:cNvPr id="9220" name="Picture 1"/>
          <p:cNvPicPr>
            <a:picLocks noChangeAspect="1" noChangeArrowheads="1"/>
          </p:cNvPicPr>
          <p:nvPr/>
        </p:nvPicPr>
        <p:blipFill>
          <a:blip r:embed="rId2"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152400"/>
            <a:ext cx="8229600" cy="1143000"/>
          </a:xfrm>
        </p:spPr>
        <p:txBody>
          <a:bodyPr/>
          <a:lstStyle/>
          <a:p>
            <a:pPr eaLnBrk="1" hangingPunct="1">
              <a:defRPr/>
            </a:pPr>
            <a:r>
              <a:rPr lang="en-US" sz="4400" dirty="0" smtClean="0">
                <a:solidFill>
                  <a:srgbClr val="92D050"/>
                </a:solidFill>
                <a:effectLst>
                  <a:outerShdw blurRad="38100" dist="38100" dir="2700000" algn="tl">
                    <a:srgbClr val="000000">
                      <a:alpha val="43137"/>
                    </a:srgbClr>
                  </a:outerShdw>
                </a:effectLst>
              </a:rPr>
              <a:t>Strategic Priorities</a:t>
            </a:r>
          </a:p>
        </p:txBody>
      </p:sp>
      <p:sp>
        <p:nvSpPr>
          <p:cNvPr id="10243" name="Content Placeholder 2"/>
          <p:cNvSpPr>
            <a:spLocks noGrp="1"/>
          </p:cNvSpPr>
          <p:nvPr>
            <p:ph idx="1"/>
          </p:nvPr>
        </p:nvSpPr>
        <p:spPr>
          <a:xfrm>
            <a:off x="457200" y="1447800"/>
            <a:ext cx="8229600" cy="4876800"/>
          </a:xfrm>
        </p:spPr>
        <p:txBody>
          <a:bodyPr/>
          <a:lstStyle/>
          <a:p>
            <a:pPr>
              <a:spcAft>
                <a:spcPts val="600"/>
              </a:spcAft>
            </a:pPr>
            <a:r>
              <a:rPr lang="en-US" b="1" smtClean="0"/>
              <a:t>The Adaptation Fund</a:t>
            </a:r>
            <a:r>
              <a:rPr lang="en-US" smtClean="0"/>
              <a:t>:</a:t>
            </a:r>
          </a:p>
          <a:p>
            <a:pPr lvl="1">
              <a:spcAft>
                <a:spcPts val="1000"/>
              </a:spcAft>
            </a:pPr>
            <a:r>
              <a:rPr lang="en-US" smtClean="0"/>
              <a:t>Should finance projects/programmes with particular emphasis on the most vulnerable communities;</a:t>
            </a:r>
            <a:endParaRPr lang="fr-FR" smtClean="0"/>
          </a:p>
          <a:p>
            <a:pPr lvl="1">
              <a:spcAft>
                <a:spcPts val="1000"/>
              </a:spcAft>
            </a:pPr>
            <a:r>
              <a:rPr lang="en-US" smtClean="0"/>
              <a:t>In developing projects and programmes to be funded under the Adaptation Fund, eligible Parties should consider information included in reports from the IPCC and information generated under the Nairobi work programme on impacts, vulnerability and adaptation to climate change. </a:t>
            </a:r>
          </a:p>
          <a:p>
            <a:pPr>
              <a:buFont typeface="Arial" charset="0"/>
              <a:buNone/>
            </a:pPr>
            <a:r>
              <a:rPr lang="en-US" smtClean="0"/>
              <a:t/>
            </a:r>
            <a:br>
              <a:rPr lang="en-US" smtClean="0"/>
            </a:br>
            <a:endParaRPr lang="en-US" smtClean="0"/>
          </a:p>
          <a:p>
            <a:pPr lvl="1">
              <a:spcAft>
                <a:spcPts val="1000"/>
              </a:spcAft>
            </a:pPr>
            <a:endParaRPr lang="en-US" sz="2600" smtClean="0"/>
          </a:p>
        </p:txBody>
      </p:sp>
      <p:pic>
        <p:nvPicPr>
          <p:cNvPr id="10244" name="Picture 1"/>
          <p:cNvPicPr>
            <a:picLocks noChangeAspect="1" noChangeArrowheads="1"/>
          </p:cNvPicPr>
          <p:nvPr/>
        </p:nvPicPr>
        <p:blipFill>
          <a:blip r:embed="rId2" cstate="print"/>
          <a:srcRect l="22221" t="12383" r="27779" b="38092"/>
          <a:stretch>
            <a:fillRect/>
          </a:stretch>
        </p:blipFill>
        <p:spPr bwMode="auto">
          <a:xfrm>
            <a:off x="8077200" y="5783263"/>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6400800"/>
            <a:ext cx="8262938" cy="1588"/>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11338</TotalTime>
  <Words>1673</Words>
  <Application>Microsoft Office PowerPoint</Application>
  <PresentationFormat>On-screen Show (4:3)</PresentationFormat>
  <Paragraphs>182</Paragraphs>
  <Slides>30</Slides>
  <Notes>9</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Slide 1</vt:lpstr>
      <vt:lpstr>The Adaptation Fund</vt:lpstr>
      <vt:lpstr>Resources</vt:lpstr>
      <vt:lpstr>Institutional Arrangements</vt:lpstr>
      <vt:lpstr>Governing Body: the AF Board</vt:lpstr>
      <vt:lpstr>Definitions</vt:lpstr>
      <vt:lpstr>Definitions</vt:lpstr>
      <vt:lpstr>Strategic Priorities</vt:lpstr>
      <vt:lpstr>Strategic Priorities</vt:lpstr>
      <vt:lpstr>Strategic Priorities</vt:lpstr>
      <vt:lpstr>Strategic Priorities</vt:lpstr>
      <vt:lpstr>Strategic Priorities</vt:lpstr>
      <vt:lpstr>Key Decisions</vt:lpstr>
      <vt:lpstr>Access Modalities</vt:lpstr>
      <vt:lpstr>Designated Authorities</vt:lpstr>
      <vt:lpstr>Designated Authorities (cont.)</vt:lpstr>
      <vt:lpstr>Designated Authority (DA) is:</vt:lpstr>
      <vt:lpstr>Designated Authority (DA) is:</vt:lpstr>
      <vt:lpstr>Designated Authority (DA) is:</vt:lpstr>
      <vt:lpstr>Designated Authority (DA) is:</vt:lpstr>
      <vt:lpstr>Appointment of DA</vt:lpstr>
      <vt:lpstr>When to appoint a DA?</vt:lpstr>
      <vt:lpstr>DAs Listed on AF website</vt:lpstr>
      <vt:lpstr>DA appointment  process</vt:lpstr>
      <vt:lpstr>Identification of NIEs: Observations</vt:lpstr>
      <vt:lpstr>NIE Role</vt:lpstr>
      <vt:lpstr>Selecting a potential NIE</vt:lpstr>
      <vt:lpstr>Suggested Process</vt:lpstr>
      <vt:lpstr>Process …… contd</vt:lpstr>
      <vt:lpstr>Thank you! </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Adaptation Fund</dc:title>
  <dc:subject>Adaptation Fund presentation</dc:subject>
  <dc:creator>Daouda</dc:creator>
  <dc:description>Generic presentation on the Adaptation Fund.</dc:description>
  <cp:lastModifiedBy>Marcelo Jordan</cp:lastModifiedBy>
  <cp:revision>830</cp:revision>
  <dcterms:created xsi:type="dcterms:W3CDTF">2009-04-13T14:29:12Z</dcterms:created>
  <dcterms:modified xsi:type="dcterms:W3CDTF">2012-03-02T16:29:43Z</dcterms:modified>
</cp:coreProperties>
</file>