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9" r:id="rId3"/>
    <p:sldId id="261" r:id="rId4"/>
    <p:sldId id="262" r:id="rId5"/>
    <p:sldId id="264" r:id="rId6"/>
    <p:sldId id="263"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A10B3D-8271-41FC-A60F-98CE6557C10E}" type="datetimeFigureOut">
              <a:rPr lang="en-US" smtClean="0"/>
              <a:pPr/>
              <a:t>11/10/2011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ED1A03-31C0-4CA8-8550-6C90E1E8C3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66618E9-2AAF-49CD-AB6D-7F367CA38E7F}"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25CECAB5-02A3-4C37-8E52-0222EB53D9DC}"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9B368-C721-449D-81D0-6A38747C9464}" type="datetimeFigureOut">
              <a:rPr lang="en-US" smtClean="0"/>
              <a:pPr/>
              <a:t>11/10/2011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D52CF0-6A7D-4D49-B788-734BEAD3CE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hyperlink" Target="http://www.adaptationfund.org/NIE/toolki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srcRect/>
          <a:stretch>
            <a:fillRect/>
          </a:stretch>
        </p:blipFill>
        <p:spPr bwMode="auto">
          <a:xfrm>
            <a:off x="5638800" y="228600"/>
            <a:ext cx="3254375" cy="2919413"/>
          </a:xfrm>
          <a:prstGeom prst="rect">
            <a:avLst/>
          </a:prstGeom>
          <a:noFill/>
          <a:ln w="9525">
            <a:noFill/>
            <a:miter lim="800000"/>
            <a:headEnd/>
            <a:tailEnd/>
          </a:ln>
        </p:spPr>
      </p:pic>
      <p:sp>
        <p:nvSpPr>
          <p:cNvPr id="2051" name="Subtitle 2"/>
          <p:cNvSpPr>
            <a:spLocks noGrp="1"/>
          </p:cNvSpPr>
          <p:nvPr>
            <p:ph type="subTitle" idx="1"/>
          </p:nvPr>
        </p:nvSpPr>
        <p:spPr>
          <a:xfrm>
            <a:off x="990600" y="2590800"/>
            <a:ext cx="7162800" cy="3352800"/>
          </a:xfrm>
        </p:spPr>
        <p:txBody>
          <a:bodyPr/>
          <a:lstStyle/>
          <a:p>
            <a:pPr>
              <a:spcBef>
                <a:spcPts val="600"/>
              </a:spcBef>
              <a:spcAft>
                <a:spcPts val="600"/>
              </a:spcAft>
              <a:defRPr/>
            </a:pPr>
            <a:r>
              <a:rPr lang="fr-FR" b="1" dirty="0" smtClean="0">
                <a:solidFill>
                  <a:schemeClr val="tx1"/>
                </a:solidFill>
              </a:rPr>
              <a:t>The </a:t>
            </a:r>
            <a:r>
              <a:rPr lang="fr-FR" b="1" dirty="0" err="1" smtClean="0">
                <a:solidFill>
                  <a:schemeClr val="tx1"/>
                </a:solidFill>
              </a:rPr>
              <a:t>Accreditation</a:t>
            </a:r>
            <a:r>
              <a:rPr lang="fr-FR" b="1" dirty="0" smtClean="0">
                <a:solidFill>
                  <a:schemeClr val="tx1"/>
                </a:solidFill>
              </a:rPr>
              <a:t> </a:t>
            </a:r>
            <a:r>
              <a:rPr lang="fr-FR" b="1" dirty="0" err="1" smtClean="0">
                <a:solidFill>
                  <a:schemeClr val="tx1"/>
                </a:solidFill>
              </a:rPr>
              <a:t>Process</a:t>
            </a:r>
            <a:endParaRPr lang="fr-FR" b="1" dirty="0" smtClean="0">
              <a:solidFill>
                <a:schemeClr val="tx1"/>
              </a:solidFill>
            </a:endParaRPr>
          </a:p>
          <a:p>
            <a:pPr eaLnBrk="1" hangingPunct="1">
              <a:lnSpc>
                <a:spcPct val="80000"/>
              </a:lnSpc>
              <a:defRPr/>
            </a:pPr>
            <a:endParaRPr lang="fr-FR" sz="2000" b="1" dirty="0" smtClean="0">
              <a:solidFill>
                <a:schemeClr val="bg1">
                  <a:lumMod val="50000"/>
                </a:schemeClr>
              </a:solidFill>
              <a:cs typeface="Arial" charset="0"/>
            </a:endParaRPr>
          </a:p>
          <a:p>
            <a:pPr eaLnBrk="1" hangingPunct="1">
              <a:lnSpc>
                <a:spcPct val="80000"/>
              </a:lnSpc>
              <a:defRPr/>
            </a:pPr>
            <a:r>
              <a:rPr lang="fr-FR" sz="2000" b="1" dirty="0" err="1" smtClean="0">
                <a:solidFill>
                  <a:schemeClr val="bg1">
                    <a:lumMod val="50000"/>
                  </a:schemeClr>
                </a:solidFill>
                <a:cs typeface="Arial" charset="0"/>
              </a:rPr>
              <a:t>November</a:t>
            </a:r>
            <a:r>
              <a:rPr lang="fr-FR" sz="2000" b="1" dirty="0" smtClean="0">
                <a:solidFill>
                  <a:schemeClr val="bg1">
                    <a:lumMod val="50000"/>
                  </a:schemeClr>
                </a:solidFill>
                <a:cs typeface="Arial" charset="0"/>
              </a:rPr>
              <a:t> 10-12</a:t>
            </a:r>
          </a:p>
          <a:p>
            <a:pPr eaLnBrk="1" hangingPunct="1">
              <a:lnSpc>
                <a:spcPct val="80000"/>
              </a:lnSpc>
              <a:defRPr/>
            </a:pPr>
            <a:r>
              <a:rPr lang="fr-FR" sz="2000" b="1" dirty="0" smtClean="0">
                <a:solidFill>
                  <a:schemeClr val="bg1">
                    <a:lumMod val="50000"/>
                  </a:schemeClr>
                </a:solidFill>
                <a:cs typeface="Arial" charset="0"/>
              </a:rPr>
              <a:t>Panama City, Panama</a:t>
            </a: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p:txBody>
      </p:sp>
      <p:pic>
        <p:nvPicPr>
          <p:cNvPr id="3076" name="Picture 4"/>
          <p:cNvPicPr>
            <a:picLocks noChangeAspect="1" noChangeArrowheads="1"/>
          </p:cNvPicPr>
          <p:nvPr/>
        </p:nvPicPr>
        <p:blipFill>
          <a:blip r:embed="rId4" cstate="print"/>
          <a:srcRect/>
          <a:stretch>
            <a:fillRect/>
          </a:stretch>
        </p:blipFill>
        <p:spPr bwMode="auto">
          <a:xfrm>
            <a:off x="533400" y="342900"/>
            <a:ext cx="4762500"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7171" name="Rectangle 3"/>
          <p:cNvSpPr>
            <a:spLocks noGrp="1" noChangeArrowheads="1"/>
          </p:cNvSpPr>
          <p:nvPr>
            <p:ph type="body" idx="1"/>
          </p:nvPr>
        </p:nvSpPr>
        <p:spPr>
          <a:xfrm>
            <a:off x="1066800" y="1600200"/>
            <a:ext cx="7696200" cy="5029200"/>
          </a:xfrm>
        </p:spPr>
        <p:txBody>
          <a:bodyPr/>
          <a:lstStyle/>
          <a:p>
            <a:r>
              <a:rPr lang="en-US" smtClean="0"/>
              <a:t>Two interactive modules have been developed to help entities become accredited with the Adaptation Fund. </a:t>
            </a:r>
          </a:p>
          <a:p>
            <a:endParaRPr lang="en-US" sz="1500" smtClean="0"/>
          </a:p>
          <a:p>
            <a:r>
              <a:rPr lang="en-US" smtClean="0"/>
              <a:t>The first can be accessed through </a:t>
            </a:r>
            <a:r>
              <a:rPr lang="en-US" smtClean="0">
                <a:solidFill>
                  <a:srgbClr val="C00000"/>
                </a:solidFill>
                <a:hlinkClick r:id="rId2"/>
              </a:rPr>
              <a:t>www.adaptationfund.org/NIE/toolki</a:t>
            </a:r>
            <a:r>
              <a:rPr lang="en-US" smtClean="0">
                <a:hlinkClick r:id="rId2"/>
              </a:rPr>
              <a:t>t</a:t>
            </a:r>
            <a:r>
              <a:rPr lang="en-US" smtClean="0"/>
              <a:t>, and the second through a USB flash drive provided by the Adaptation Fund Board Secretariat. </a:t>
            </a:r>
          </a:p>
          <a:p>
            <a:pPr eaLnBrk="1" hangingPunct="1"/>
            <a:endParaRPr lang="en-GB"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04800" y="1219200"/>
            <a:ext cx="8610600" cy="5029200"/>
          </a:xfrm>
        </p:spPr>
        <p:txBody>
          <a:bodyPr/>
          <a:lstStyle/>
          <a:p>
            <a:pPr marL="0" indent="0">
              <a:buFont typeface="Arial" charset="0"/>
              <a:buNone/>
              <a:defRPr/>
            </a:pPr>
            <a:r>
              <a:rPr lang="en-US" sz="2400" b="1" u="sng" dirty="0">
                <a:solidFill>
                  <a:srgbClr val="C00000"/>
                </a:solidFill>
                <a:latin typeface="Palatino Linotype" pitchFamily="18" charset="0"/>
              </a:rPr>
              <a:t>Highlights of the Toolkit</a:t>
            </a:r>
          </a:p>
          <a:p>
            <a:pPr>
              <a:buFont typeface="Arial" pitchFamily="34" charset="0"/>
              <a:buChar char="•"/>
              <a:defRPr/>
            </a:pPr>
            <a:r>
              <a:rPr lang="en-US" sz="2500" dirty="0">
                <a:latin typeface="Palatino Linotype" pitchFamily="18" charset="0"/>
              </a:rPr>
              <a:t>Assist countries to understand the accreditation process ;</a:t>
            </a:r>
          </a:p>
          <a:p>
            <a:pPr>
              <a:buFont typeface="Arial" pitchFamily="34" charset="0"/>
              <a:buChar char="•"/>
              <a:defRPr/>
            </a:pPr>
            <a:r>
              <a:rPr lang="en-US" sz="2500" dirty="0">
                <a:latin typeface="Palatino Linotype" pitchFamily="18" charset="0"/>
              </a:rPr>
              <a:t>Guide countries step by step to prepare and submit an accreditation application;</a:t>
            </a:r>
          </a:p>
          <a:p>
            <a:pPr>
              <a:buFont typeface="Arial" pitchFamily="34" charset="0"/>
              <a:buChar char="•"/>
              <a:defRPr/>
            </a:pPr>
            <a:r>
              <a:rPr lang="en-US" sz="2500" dirty="0">
                <a:latin typeface="Palatino Linotype" pitchFamily="18" charset="0"/>
              </a:rPr>
              <a:t>Provide online assistance on standards required by the Adaptation fund;</a:t>
            </a:r>
          </a:p>
          <a:p>
            <a:pPr>
              <a:buFont typeface="Arial" pitchFamily="34" charset="0"/>
              <a:buChar char="•"/>
              <a:defRPr/>
            </a:pPr>
            <a:r>
              <a:rPr lang="en-US" sz="2500" dirty="0">
                <a:latin typeface="Palatino Linotype" pitchFamily="18" charset="0"/>
              </a:rPr>
              <a:t>Provide case studies and sample review sheets from completed and ongoing accreditation applications;</a:t>
            </a:r>
          </a:p>
          <a:p>
            <a:pPr>
              <a:buFont typeface="Arial" pitchFamily="34" charset="0"/>
              <a:buChar char="•"/>
              <a:defRPr/>
            </a:pPr>
            <a:r>
              <a:rPr lang="en-US" sz="2500" dirty="0">
                <a:latin typeface="Palatino Linotype" pitchFamily="18" charset="0"/>
              </a:rPr>
              <a:t>Provide access to a number of tools to ensure successful completion of the accreditation process of an NIE.</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9219" name="Rectangle 3"/>
          <p:cNvSpPr>
            <a:spLocks noGrp="1" noChangeArrowheads="1"/>
          </p:cNvSpPr>
          <p:nvPr>
            <p:ph type="body" idx="1"/>
          </p:nvPr>
        </p:nvSpPr>
        <p:spPr>
          <a:xfrm>
            <a:off x="76200" y="1219200"/>
            <a:ext cx="8839200" cy="5181600"/>
          </a:xfrm>
        </p:spPr>
        <p:txBody>
          <a:bodyPr/>
          <a:lstStyle/>
          <a:p>
            <a:r>
              <a:rPr lang="en-US" sz="2400" smtClean="0">
                <a:latin typeface="Palatino Linotype" pitchFamily="18" charset="0"/>
              </a:rPr>
              <a:t>Easy Navigability;</a:t>
            </a:r>
          </a:p>
          <a:p>
            <a:r>
              <a:rPr lang="en-US" sz="2400" smtClean="0">
                <a:latin typeface="Palatino Linotype" pitchFamily="18" charset="0"/>
              </a:rPr>
              <a:t>One stop shop for all reference material for accreditation of an NIE;</a:t>
            </a:r>
          </a:p>
          <a:p>
            <a:r>
              <a:rPr lang="en-US" sz="2400" smtClean="0">
                <a:latin typeface="Palatino Linotype" pitchFamily="18" charset="0"/>
              </a:rPr>
              <a:t>Easy roadmap to guide applicants through a self-generated checklist to ensure all supporting documents are attached;</a:t>
            </a:r>
          </a:p>
          <a:p>
            <a:r>
              <a:rPr lang="en-US" sz="2400" smtClean="0">
                <a:latin typeface="Palatino Linotype" pitchFamily="18" charset="0"/>
              </a:rPr>
              <a:t>Explanation of basic requirements and terms;</a:t>
            </a:r>
          </a:p>
          <a:p>
            <a:r>
              <a:rPr lang="en-US" sz="2400" smtClean="0">
                <a:latin typeface="Palatino Linotype" pitchFamily="18" charset="0"/>
              </a:rPr>
              <a:t>An online application form and checklist for ease of submission;</a:t>
            </a:r>
          </a:p>
          <a:p>
            <a:r>
              <a:rPr lang="en-US" sz="2400" smtClean="0">
                <a:latin typeface="Palatino Linotype" pitchFamily="18" charset="0"/>
              </a:rPr>
              <a:t>Document checklist to ensure all required documents for the application are attached with a warning feature if documents are missing;</a:t>
            </a:r>
          </a:p>
          <a:p>
            <a:r>
              <a:rPr lang="en-US" sz="2400" smtClean="0">
                <a:latin typeface="Palatino Linotype" pitchFamily="18" charset="0"/>
              </a:rPr>
              <a:t>Offline, electronic version will be available through USB Flash Drive.</a:t>
            </a:r>
          </a:p>
          <a:p>
            <a:pPr eaLnBrk="1" hangingPunct="1"/>
            <a:endParaRPr lang="en-GB"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152400" y="1219200"/>
            <a:ext cx="8839200" cy="5029200"/>
          </a:xfrm>
        </p:spPr>
        <p:txBody>
          <a:bodyPr/>
          <a:lstStyle/>
          <a:p>
            <a:pPr marL="0" indent="0">
              <a:buFont typeface="Arial" charset="0"/>
              <a:buNone/>
              <a:defRPr/>
            </a:pPr>
            <a:r>
              <a:rPr lang="en-US" sz="2800" b="1" u="sng" dirty="0">
                <a:solidFill>
                  <a:srgbClr val="C00000"/>
                </a:solidFill>
                <a:latin typeface="Palatino Linotype" pitchFamily="18" charset="0"/>
              </a:rPr>
              <a:t>How to get started</a:t>
            </a:r>
            <a:endParaRPr lang="en-US" sz="2400" b="1" u="sng" dirty="0">
              <a:solidFill>
                <a:srgbClr val="C00000"/>
              </a:solidFill>
              <a:latin typeface="Palatino Linotype" pitchFamily="18" charset="0"/>
            </a:endParaRPr>
          </a:p>
          <a:p>
            <a:pPr marL="0" indent="0">
              <a:buFont typeface="Arial" charset="0"/>
              <a:buNone/>
              <a:defRPr/>
            </a:pPr>
            <a:r>
              <a:rPr lang="en-US" sz="2200" dirty="0" smtClean="0">
                <a:latin typeface="Palatino Linotype" pitchFamily="18" charset="0"/>
              </a:rPr>
              <a:t>1. Type </a:t>
            </a:r>
            <a:r>
              <a:rPr lang="en-US" sz="2200" dirty="0">
                <a:latin typeface="Palatino Linotype" pitchFamily="18" charset="0"/>
              </a:rPr>
              <a:t>in </a:t>
            </a:r>
            <a:r>
              <a:rPr lang="en-US" sz="2200" u="sng" dirty="0">
                <a:latin typeface="Palatino Linotype" pitchFamily="18" charset="0"/>
              </a:rPr>
              <a:t>www.adaptation-fund.org/NIE/toolkit</a:t>
            </a:r>
            <a:r>
              <a:rPr lang="en-US" sz="2200" b="1" dirty="0">
                <a:latin typeface="Palatino Linotype" pitchFamily="18" charset="0"/>
              </a:rPr>
              <a:t> </a:t>
            </a:r>
            <a:r>
              <a:rPr lang="en-US" sz="2200" dirty="0">
                <a:latin typeface="Palatino Linotype" pitchFamily="18" charset="0"/>
              </a:rPr>
              <a:t>in your</a:t>
            </a:r>
          </a:p>
          <a:p>
            <a:pPr marL="0" indent="0">
              <a:buFont typeface="Arial" charset="0"/>
              <a:buNone/>
              <a:defRPr/>
            </a:pPr>
            <a:r>
              <a:rPr lang="en-US" sz="2200" dirty="0">
                <a:latin typeface="Palatino Linotype" pitchFamily="18" charset="0"/>
              </a:rPr>
              <a:t>Internet browser. Or click on the toolkit icon in the USB flash drive directory. The toolkit supports all browsers including  Internet Explorer, Firefox and Safari.</a:t>
            </a:r>
          </a:p>
          <a:p>
            <a:pPr marL="0" indent="0">
              <a:buFont typeface="Arial" charset="0"/>
              <a:buNone/>
              <a:defRPr/>
            </a:pPr>
            <a:r>
              <a:rPr lang="en-US" sz="2200" dirty="0" smtClean="0">
                <a:latin typeface="Palatino Linotype" pitchFamily="18" charset="0"/>
              </a:rPr>
              <a:t>2. You </a:t>
            </a:r>
            <a:r>
              <a:rPr lang="en-US" sz="2200" dirty="0">
                <a:latin typeface="Palatino Linotype" pitchFamily="18" charset="0"/>
              </a:rPr>
              <a:t>will be requested to choose one of two browsing options: a basic mode or a guided mode. The basic mode offers all content for browsing at your convenience. The guided mode offers content in a sequential, controlled manner. Please select one of these two options. </a:t>
            </a:r>
          </a:p>
          <a:p>
            <a:pPr marL="0" indent="0">
              <a:buFont typeface="Arial" charset="0"/>
              <a:buNone/>
              <a:defRPr/>
            </a:pPr>
            <a:r>
              <a:rPr lang="en-US" sz="2100" u="sng" dirty="0">
                <a:latin typeface="Palatino Linotype" pitchFamily="18" charset="0"/>
              </a:rPr>
              <a:t>Please note:</a:t>
            </a:r>
            <a:r>
              <a:rPr lang="en-US" sz="2100" dirty="0">
                <a:latin typeface="Palatino Linotype" pitchFamily="18" charset="0"/>
              </a:rPr>
              <a:t> The toolkit is designed to guide you through the various processes of NIE accreditation, and therefore it follows a linear logic. The first time you access the toolkit, it is advised that you choose the guided mode. However, both options are available for your convenience.</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152400" y="1219200"/>
            <a:ext cx="7696200" cy="5029200"/>
          </a:xfrm>
        </p:spPr>
        <p:txBody>
          <a:bodyPr/>
          <a:lstStyle/>
          <a:p>
            <a:pPr marL="0" indent="0" eaLnBrk="1" hangingPunct="1">
              <a:buFont typeface="Arial" charset="0"/>
              <a:buNone/>
              <a:defRPr/>
            </a:pPr>
            <a:r>
              <a:rPr lang="en-US" sz="2400" dirty="0">
                <a:latin typeface="Palatino Linotype" pitchFamily="18" charset="0"/>
              </a:rPr>
              <a:t>3. Once you have completed the 2 modules, you can choose from an optional Quiz to test your knowledge, the NIE application form and a checklist to help you gather all necessary documents to submit with your country’s application form.</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04800" y="1219200"/>
            <a:ext cx="8305800" cy="5029200"/>
          </a:xfrm>
        </p:spPr>
        <p:txBody>
          <a:bodyPr/>
          <a:lstStyle/>
          <a:p>
            <a:pPr marL="0" indent="0">
              <a:buFont typeface="Arial" charset="0"/>
              <a:buNone/>
              <a:defRPr/>
            </a:pPr>
            <a:r>
              <a:rPr lang="en-US" sz="2400" b="1" u="sng" dirty="0">
                <a:solidFill>
                  <a:srgbClr val="C00000"/>
                </a:solidFill>
                <a:latin typeface="Palatino Linotype" pitchFamily="18" charset="0"/>
              </a:rPr>
              <a:t>Tools Section</a:t>
            </a:r>
          </a:p>
          <a:p>
            <a:pPr marL="0" indent="0">
              <a:buFont typeface="Arial" charset="0"/>
              <a:buNone/>
              <a:defRPr/>
            </a:pPr>
            <a:r>
              <a:rPr lang="en-US" sz="2400" dirty="0" smtClean="0">
                <a:latin typeface="Palatino Linotype" pitchFamily="18" charset="0"/>
              </a:rPr>
              <a:t>1. Share </a:t>
            </a:r>
            <a:r>
              <a:rPr lang="en-US" sz="2400" dirty="0">
                <a:latin typeface="Palatino Linotype" pitchFamily="18" charset="0"/>
              </a:rPr>
              <a:t>the toolkit using Facebook, Twitter and email;</a:t>
            </a:r>
          </a:p>
          <a:p>
            <a:pPr>
              <a:defRPr/>
            </a:pPr>
            <a:endParaRPr lang="en-US" sz="900" dirty="0">
              <a:latin typeface="Palatino Linotype" pitchFamily="18" charset="0"/>
            </a:endParaRPr>
          </a:p>
          <a:p>
            <a:pPr marL="0" indent="0">
              <a:buFont typeface="Arial" charset="0"/>
              <a:buNone/>
              <a:defRPr/>
            </a:pPr>
            <a:r>
              <a:rPr lang="en-US" sz="2400" dirty="0">
                <a:latin typeface="Palatino Linotype" pitchFamily="18" charset="0"/>
              </a:rPr>
              <a:t>2. Adjust the font of the toolkit to your screen size;</a:t>
            </a:r>
          </a:p>
          <a:p>
            <a:pPr>
              <a:defRPr/>
            </a:pPr>
            <a:endParaRPr lang="en-US" sz="900" dirty="0">
              <a:latin typeface="Palatino Linotype" pitchFamily="18" charset="0"/>
            </a:endParaRPr>
          </a:p>
          <a:p>
            <a:pPr marL="0" indent="0">
              <a:buFont typeface="Arial" charset="0"/>
              <a:buNone/>
              <a:defRPr/>
            </a:pPr>
            <a:r>
              <a:rPr lang="en-US" sz="2400" dirty="0">
                <a:latin typeface="Palatino Linotype" pitchFamily="18" charset="0"/>
              </a:rPr>
              <a:t>3. Switch browsing modes from guided to basic or vice versa;</a:t>
            </a:r>
          </a:p>
          <a:p>
            <a:pPr>
              <a:defRPr/>
            </a:pPr>
            <a:endParaRPr lang="en-US" sz="900" dirty="0">
              <a:latin typeface="Palatino Linotype" pitchFamily="18" charset="0"/>
            </a:endParaRPr>
          </a:p>
          <a:p>
            <a:pPr marL="0" indent="0">
              <a:buFont typeface="Arial" charset="0"/>
              <a:buNone/>
              <a:defRPr/>
            </a:pPr>
            <a:r>
              <a:rPr lang="en-US" sz="2400" dirty="0">
                <a:latin typeface="Palatino Linotype" pitchFamily="18" charset="0"/>
              </a:rPr>
              <a:t>4. Download the toolkit as a PDF file for ease of access; </a:t>
            </a:r>
          </a:p>
          <a:p>
            <a:pPr>
              <a:defRPr/>
            </a:pPr>
            <a:endParaRPr lang="en-US" sz="900" dirty="0">
              <a:latin typeface="Palatino Linotype" pitchFamily="18" charset="0"/>
            </a:endParaRPr>
          </a:p>
          <a:p>
            <a:pPr marL="0" indent="0">
              <a:buFont typeface="Arial" charset="0"/>
              <a:buNone/>
              <a:defRPr/>
            </a:pPr>
            <a:r>
              <a:rPr lang="en-US" sz="2400" dirty="0">
                <a:latin typeface="Palatino Linotype" pitchFamily="18" charset="0"/>
              </a:rPr>
              <a:t>5. Access all authoritative documents, approved by the Adaptation Fund Board, related to the accreditation process.</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12700" y="1219200"/>
            <a:ext cx="9055100" cy="5105400"/>
          </a:xfrm>
        </p:spPr>
        <p:txBody>
          <a:bodyPr/>
          <a:lstStyle/>
          <a:p>
            <a:pPr marL="0" indent="0">
              <a:buFont typeface="Arial" charset="0"/>
              <a:buNone/>
              <a:defRPr/>
            </a:pPr>
            <a:r>
              <a:rPr lang="en-US" sz="2800" b="1" u="sng" dirty="0">
                <a:solidFill>
                  <a:srgbClr val="C00000"/>
                </a:solidFill>
                <a:latin typeface="Palatino Linotype" pitchFamily="18" charset="0"/>
              </a:rPr>
              <a:t>Features of the Toolkit</a:t>
            </a:r>
          </a:p>
          <a:p>
            <a:pPr marL="0" indent="0">
              <a:buFont typeface="Arial" charset="0"/>
              <a:buNone/>
              <a:defRPr/>
            </a:pPr>
            <a:r>
              <a:rPr lang="en-US" sz="2200" dirty="0">
                <a:latin typeface="Palatino Linotype" pitchFamily="18" charset="0"/>
              </a:rPr>
              <a:t>1. Two modules separated to highlight different processes required to complete the  accreditation process for countries;</a:t>
            </a:r>
          </a:p>
          <a:p>
            <a:pPr marL="0" indent="0">
              <a:buFont typeface="Arial" charset="0"/>
              <a:buNone/>
              <a:defRPr/>
            </a:pPr>
            <a:r>
              <a:rPr lang="en-US" sz="2200" dirty="0">
                <a:latin typeface="Palatino Linotype" pitchFamily="18" charset="0"/>
              </a:rPr>
              <a:t>2. Examples in the standards section of the toolkit are based on ongoing and past evaluations of actual applications and therefore provide a good basis for putting together an application process;</a:t>
            </a:r>
          </a:p>
          <a:p>
            <a:pPr marL="0" indent="0">
              <a:buFont typeface="Arial" charset="0"/>
              <a:buNone/>
              <a:defRPr/>
            </a:pPr>
            <a:r>
              <a:rPr lang="en-US" sz="2200" dirty="0">
                <a:latin typeface="Palatino Linotype" pitchFamily="18" charset="0"/>
              </a:rPr>
              <a:t>3. Case studies are also based on real life examples; </a:t>
            </a:r>
          </a:p>
          <a:p>
            <a:pPr marL="0" indent="0">
              <a:buFont typeface="Arial" charset="0"/>
              <a:buNone/>
              <a:defRPr/>
            </a:pPr>
            <a:r>
              <a:rPr lang="en-US" sz="2200" dirty="0">
                <a:latin typeface="Palatino Linotype" pitchFamily="18" charset="0"/>
              </a:rPr>
              <a:t>4. A quiz which will not be shared with anyone;</a:t>
            </a:r>
          </a:p>
          <a:p>
            <a:pPr marL="0" indent="0">
              <a:buFont typeface="Arial" charset="0"/>
              <a:buNone/>
              <a:defRPr/>
            </a:pPr>
            <a:r>
              <a:rPr lang="en-US" sz="2200" dirty="0">
                <a:latin typeface="Palatino Linotype" pitchFamily="18" charset="0"/>
              </a:rPr>
              <a:t>5. The online application once completed can be printed or saved as a PDF file to forward to the Secretariat;</a:t>
            </a:r>
          </a:p>
          <a:p>
            <a:pPr marL="0" indent="0">
              <a:buFont typeface="Arial" charset="0"/>
              <a:buNone/>
              <a:defRPr/>
            </a:pPr>
            <a:r>
              <a:rPr lang="en-US" sz="2200" dirty="0">
                <a:latin typeface="Palatino Linotype" pitchFamily="18" charset="0"/>
              </a:rPr>
              <a:t>6. A document checklist assists the user in putting together the supporting  documents for the application that gives a warning if required documents are not attached;</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5240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0" y="1219200"/>
            <a:ext cx="9067800" cy="5029200"/>
          </a:xfrm>
        </p:spPr>
        <p:txBody>
          <a:bodyPr/>
          <a:lstStyle/>
          <a:p>
            <a:pPr marL="0" indent="0">
              <a:buFont typeface="Arial" charset="0"/>
              <a:buNone/>
              <a:defRPr/>
            </a:pPr>
            <a:r>
              <a:rPr lang="en-US" sz="2400" b="1" u="sng" dirty="0">
                <a:solidFill>
                  <a:srgbClr val="C00000"/>
                </a:solidFill>
                <a:latin typeface="Palatino Linotype" pitchFamily="18" charset="0"/>
              </a:rPr>
              <a:t>Summary of the Accreditation Process </a:t>
            </a:r>
          </a:p>
          <a:p>
            <a:pPr>
              <a:defRPr/>
            </a:pPr>
            <a:r>
              <a:rPr lang="en-US" sz="2400" dirty="0">
                <a:latin typeface="Palatino Linotype" pitchFamily="18" charset="0"/>
              </a:rPr>
              <a:t>One of the innovative features of the Adaptation Fund is direct access for eligible countries. In order to provide direct access, the Adaptation Fund requires national legal entities nominated by countries to meet the fiduciary standards adopted by the Board and to be accredited as National Implementing Entities (NIE).</a:t>
            </a:r>
          </a:p>
          <a:p>
            <a:pPr>
              <a:defRPr/>
            </a:pPr>
            <a:r>
              <a:rPr lang="en-US" sz="2400" dirty="0" smtClean="0">
                <a:latin typeface="Palatino Linotype" pitchFamily="18" charset="0"/>
              </a:rPr>
              <a:t>Any </a:t>
            </a:r>
            <a:r>
              <a:rPr lang="en-US" sz="2400" dirty="0">
                <a:latin typeface="Palatino Linotype" pitchFamily="18" charset="0"/>
              </a:rPr>
              <a:t>organization that will implement Adaptation Fund projects must submit an application for accreditation providing documentation that it meets the fiduciary standards of the Adaptation Fund:</a:t>
            </a:r>
          </a:p>
          <a:p>
            <a:pPr algn="ctr">
              <a:defRPr/>
            </a:pPr>
            <a:r>
              <a:rPr lang="en-US" sz="2200" b="1" dirty="0">
                <a:solidFill>
                  <a:srgbClr val="C00000"/>
                </a:solidFill>
                <a:latin typeface="Palatino Linotype" pitchFamily="18" charset="0"/>
              </a:rPr>
              <a:t>Financial Integrity and Management;</a:t>
            </a:r>
          </a:p>
          <a:p>
            <a:pPr algn="ctr">
              <a:defRPr/>
            </a:pPr>
            <a:r>
              <a:rPr lang="en-US" sz="2200" b="1" dirty="0">
                <a:solidFill>
                  <a:srgbClr val="C00000"/>
                </a:solidFill>
                <a:latin typeface="Palatino Linotype" pitchFamily="18" charset="0"/>
              </a:rPr>
              <a:t>Institutional Capacity; </a:t>
            </a:r>
          </a:p>
          <a:p>
            <a:pPr algn="ctr">
              <a:defRPr/>
            </a:pPr>
            <a:r>
              <a:rPr lang="en-US" sz="2200" b="1" dirty="0">
                <a:solidFill>
                  <a:srgbClr val="C00000"/>
                </a:solidFill>
                <a:latin typeface="Palatino Linotype" pitchFamily="18" charset="0"/>
              </a:rPr>
              <a:t>Transparency and Self-investigative Powers.</a:t>
            </a:r>
          </a:p>
          <a:p>
            <a:pPr algn="ctr" eaLnBrk="1" hangingPunct="1">
              <a:defRPr/>
            </a:pPr>
            <a:endParaRPr lang="en-GB" sz="22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04800" y="1219200"/>
            <a:ext cx="8534400" cy="5029200"/>
          </a:xfrm>
        </p:spPr>
        <p:txBody>
          <a:bodyPr/>
          <a:lstStyle/>
          <a:p>
            <a:pPr marL="0" indent="0">
              <a:buFont typeface="Arial" charset="0"/>
              <a:buNone/>
              <a:defRPr/>
            </a:pPr>
            <a:r>
              <a:rPr lang="en-US" sz="2400" b="1" dirty="0">
                <a:latin typeface="Palatino Linotype" pitchFamily="18" charset="0"/>
              </a:rPr>
              <a:t>Step 1: </a:t>
            </a:r>
            <a:r>
              <a:rPr lang="en-US" sz="2400" dirty="0">
                <a:latin typeface="Palatino Linotype" pitchFamily="18" charset="0"/>
              </a:rPr>
              <a:t>After identifying an appropriate NIE, the potential Implementing Entity submits an accreditation application to the Adaptation Fund Board Secretariat, providing a description of how the organization meets the specific fiduciary standards, and attaching supporting documentation</a:t>
            </a:r>
          </a:p>
          <a:p>
            <a:pPr>
              <a:defRPr/>
            </a:pPr>
            <a:endParaRPr lang="en-US" sz="2400" dirty="0">
              <a:latin typeface="Palatino Linotype" pitchFamily="18" charset="0"/>
            </a:endParaRPr>
          </a:p>
          <a:p>
            <a:pPr marL="0" indent="0">
              <a:buFont typeface="Arial" charset="0"/>
              <a:buNone/>
              <a:defRPr/>
            </a:pPr>
            <a:r>
              <a:rPr lang="en-US" sz="2400" b="1" dirty="0">
                <a:latin typeface="Palatino Linotype" pitchFamily="18" charset="0"/>
              </a:rPr>
              <a:t>Step 2: </a:t>
            </a:r>
            <a:r>
              <a:rPr lang="en-US" sz="2400" dirty="0">
                <a:latin typeface="Palatino Linotype" pitchFamily="18" charset="0"/>
              </a:rPr>
              <a:t>The Secretariat collects documentation, reviews its completeness, and submits it to the Accreditation Panel for its Review within 15 days</a:t>
            </a:r>
            <a:endParaRPr lang="en-GB"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4763" y="1219200"/>
            <a:ext cx="8758237" cy="5029200"/>
          </a:xfrm>
        </p:spPr>
        <p:txBody>
          <a:bodyPr/>
          <a:lstStyle/>
          <a:p>
            <a:pPr marL="0" indent="0">
              <a:buFont typeface="Arial" charset="0"/>
              <a:buNone/>
              <a:defRPr/>
            </a:pPr>
            <a:r>
              <a:rPr lang="en-US" sz="2400" b="1" dirty="0">
                <a:latin typeface="Palatino Linotype" pitchFamily="18" charset="0"/>
              </a:rPr>
              <a:t>Step 3: </a:t>
            </a:r>
            <a:r>
              <a:rPr lang="en-US" sz="2400" dirty="0">
                <a:latin typeface="Palatino Linotype" pitchFamily="18" charset="0"/>
              </a:rPr>
              <a:t>Panel may request additional information or clarification from the organization.</a:t>
            </a:r>
          </a:p>
          <a:p>
            <a:pPr>
              <a:defRPr/>
            </a:pPr>
            <a:r>
              <a:rPr lang="en-US" sz="2400" dirty="0">
                <a:latin typeface="Palatino Linotype" pitchFamily="18" charset="0"/>
              </a:rPr>
              <a:t>a) Panel may suggest to the Board that an on-site visit and/or observation of the organization is required (would need AF Board approval)</a:t>
            </a:r>
          </a:p>
          <a:p>
            <a:pPr>
              <a:defRPr/>
            </a:pPr>
            <a:r>
              <a:rPr lang="en-US" sz="2400" dirty="0">
                <a:latin typeface="Palatino Linotype" pitchFamily="18" charset="0"/>
              </a:rPr>
              <a:t>b) Panel may suggest that technical support needs to be provided to an applicant to improve its capacities in order to attain accreditation (would need AF Board approval) </a:t>
            </a:r>
          </a:p>
          <a:p>
            <a:pPr>
              <a:defRPr/>
            </a:pPr>
            <a:endParaRPr lang="en-US" sz="1000" dirty="0">
              <a:latin typeface="Palatino Linotype" pitchFamily="18" charset="0"/>
            </a:endParaRPr>
          </a:p>
          <a:p>
            <a:pPr marL="0" indent="0">
              <a:buFont typeface="Arial" charset="0"/>
              <a:buNone/>
              <a:defRPr/>
            </a:pPr>
            <a:r>
              <a:rPr lang="en-US" sz="2400" b="1" dirty="0">
                <a:latin typeface="Palatino Linotype" pitchFamily="18" charset="0"/>
              </a:rPr>
              <a:t>Step 4: </a:t>
            </a:r>
            <a:r>
              <a:rPr lang="en-US" sz="2400" dirty="0">
                <a:latin typeface="Palatino Linotype" pitchFamily="18" charset="0"/>
              </a:rPr>
              <a:t>Accreditation Panel makes formal recommendation to the Adaptation Fund Board</a:t>
            </a:r>
          </a:p>
          <a:p>
            <a:pPr>
              <a:defRPr/>
            </a:pPr>
            <a:endParaRPr lang="en-US" sz="1000" b="1" dirty="0">
              <a:latin typeface="Palatino Linotype" pitchFamily="18" charset="0"/>
            </a:endParaRPr>
          </a:p>
          <a:p>
            <a:pPr marL="0" indent="0">
              <a:buFont typeface="Arial" charset="0"/>
              <a:buNone/>
              <a:defRPr/>
            </a:pPr>
            <a:r>
              <a:rPr lang="en-US" sz="2400" b="1" dirty="0">
                <a:latin typeface="Palatino Linotype" pitchFamily="18" charset="0"/>
              </a:rPr>
              <a:t>Step 5: </a:t>
            </a:r>
            <a:r>
              <a:rPr lang="en-US" sz="2400" dirty="0">
                <a:latin typeface="Palatino Linotype" pitchFamily="18" charset="0"/>
              </a:rPr>
              <a:t>The Adaptation Fund Board makes a final decision on whether or not to accredit.</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Access </a:t>
            </a:r>
            <a:r>
              <a:rPr lang="en-US" b="1" dirty="0" smtClean="0">
                <a:solidFill>
                  <a:srgbClr val="92D050"/>
                </a:solidFill>
                <a:effectLst>
                  <a:outerShdw blurRad="38100" dist="38100" dir="2700000" algn="tl">
                    <a:srgbClr val="000000">
                      <a:alpha val="43137"/>
                    </a:srgbClr>
                  </a:outerShdw>
                </a:effectLst>
              </a:rPr>
              <a:t>modalities</a:t>
            </a:r>
            <a:endParaRPr lang="en-US" dirty="0" smtClean="0"/>
          </a:p>
        </p:txBody>
      </p:sp>
      <p:sp>
        <p:nvSpPr>
          <p:cNvPr id="10243" name="Content Placeholder 2"/>
          <p:cNvSpPr>
            <a:spLocks noGrp="1"/>
          </p:cNvSpPr>
          <p:nvPr>
            <p:ph idx="1"/>
          </p:nvPr>
        </p:nvSpPr>
        <p:spPr>
          <a:xfrm>
            <a:off x="457200" y="1600200"/>
            <a:ext cx="8229600" cy="4800600"/>
          </a:xfrm>
        </p:spPr>
        <p:txBody>
          <a:bodyPr/>
          <a:lstStyle/>
          <a:p>
            <a:pPr eaLnBrk="1" hangingPunct="1">
              <a:spcAft>
                <a:spcPts val="600"/>
              </a:spcAft>
              <a:buFont typeface="Arial" charset="0"/>
              <a:buNone/>
            </a:pPr>
            <a:r>
              <a:rPr lang="en-US" b="1" dirty="0" smtClean="0">
                <a:solidFill>
                  <a:srgbClr val="007033"/>
                </a:solidFill>
              </a:rPr>
              <a:t>NIE, RIE and MIE shall:</a:t>
            </a:r>
          </a:p>
          <a:p>
            <a:pPr eaLnBrk="1" hangingPunct="1">
              <a:spcAft>
                <a:spcPts val="600"/>
              </a:spcAft>
              <a:buFont typeface="Calibri" pitchFamily="34" charset="0"/>
              <a:buAutoNum type="alphaLcPeriod"/>
            </a:pPr>
            <a:r>
              <a:rPr lang="en-US" sz="2600" b="1" i="1" dirty="0" smtClean="0"/>
              <a:t>Meet the fiduciary standards </a:t>
            </a:r>
            <a:r>
              <a:rPr lang="en-US" sz="2600" dirty="0" smtClean="0"/>
              <a:t>established by the AFB:</a:t>
            </a:r>
          </a:p>
          <a:p>
            <a:pPr marL="914400" lvl="1" indent="-514350" eaLnBrk="1" hangingPunct="1">
              <a:spcAft>
                <a:spcPts val="600"/>
              </a:spcAft>
              <a:buFontTx/>
              <a:buChar char="-"/>
            </a:pPr>
            <a:r>
              <a:rPr lang="en-US" sz="2200" dirty="0" smtClean="0"/>
              <a:t>Financial management and integrity</a:t>
            </a:r>
          </a:p>
          <a:p>
            <a:pPr marL="914400" lvl="1" indent="-514350" eaLnBrk="1" hangingPunct="1">
              <a:spcAft>
                <a:spcPts val="600"/>
              </a:spcAft>
              <a:buFontTx/>
              <a:buChar char="-"/>
            </a:pPr>
            <a:r>
              <a:rPr lang="en-US" sz="2200" dirty="0" smtClean="0"/>
              <a:t>Institutional capacity</a:t>
            </a:r>
          </a:p>
          <a:p>
            <a:pPr marL="914400" lvl="1" indent="-514350" eaLnBrk="1" hangingPunct="1">
              <a:spcAft>
                <a:spcPts val="600"/>
              </a:spcAft>
              <a:buFontTx/>
              <a:buChar char="-"/>
            </a:pPr>
            <a:r>
              <a:rPr lang="en-US" sz="2200" dirty="0" smtClean="0"/>
              <a:t>Transparency, self-investigative powers and anti-corruption measures</a:t>
            </a:r>
          </a:p>
          <a:p>
            <a:pPr eaLnBrk="1" hangingPunct="1">
              <a:spcAft>
                <a:spcPts val="600"/>
              </a:spcAft>
              <a:buFont typeface="Calibri" pitchFamily="34" charset="0"/>
              <a:buAutoNum type="alphaLcPeriod"/>
            </a:pPr>
            <a:r>
              <a:rPr lang="en-US" sz="2600" b="1" i="1" dirty="0" smtClean="0"/>
              <a:t>Bear full responsibility </a:t>
            </a:r>
            <a:r>
              <a:rPr lang="en-US" sz="2600" dirty="0" smtClean="0"/>
              <a:t>for the </a:t>
            </a:r>
            <a:r>
              <a:rPr lang="en-US" sz="2600" b="1" i="1" dirty="0" smtClean="0"/>
              <a:t>overall management </a:t>
            </a:r>
            <a:r>
              <a:rPr lang="en-US" sz="2600" dirty="0" smtClean="0"/>
              <a:t>of the projects and </a:t>
            </a:r>
            <a:r>
              <a:rPr lang="en-US" sz="2600" dirty="0" err="1" smtClean="0"/>
              <a:t>programmes</a:t>
            </a:r>
            <a:r>
              <a:rPr lang="en-US" sz="2600" dirty="0" smtClean="0"/>
              <a:t>; and</a:t>
            </a:r>
          </a:p>
          <a:p>
            <a:pPr eaLnBrk="1" hangingPunct="1">
              <a:spcAft>
                <a:spcPts val="600"/>
              </a:spcAft>
              <a:buFont typeface="Calibri" pitchFamily="34" charset="0"/>
              <a:buAutoNum type="alphaLcPeriod"/>
            </a:pPr>
            <a:r>
              <a:rPr lang="en-US" sz="2600" dirty="0" smtClean="0"/>
              <a:t>Carry out </a:t>
            </a:r>
            <a:r>
              <a:rPr lang="en-US" sz="2600" b="1" i="1" dirty="0" smtClean="0"/>
              <a:t>financial, monitoring and reporting responsibilities</a:t>
            </a:r>
            <a:r>
              <a:rPr lang="en-US" sz="2600" dirty="0" smtClean="0"/>
              <a:t>.</a:t>
            </a:r>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defRPr/>
            </a:pPr>
            <a:r>
              <a:rPr lang="en-US" b="1" dirty="0" smtClean="0">
                <a:solidFill>
                  <a:srgbClr val="92D050"/>
                </a:solidFill>
                <a:effectLst>
                  <a:outerShdw blurRad="38100" dist="38100" dir="2700000" algn="tl">
                    <a:srgbClr val="000000">
                      <a:alpha val="43137"/>
                    </a:srgbClr>
                  </a:outerShdw>
                </a:effectLst>
              </a:rPr>
              <a:t>Accreditation Panel</a:t>
            </a:r>
            <a:endParaRPr lang="en-US" dirty="0" smtClean="0"/>
          </a:p>
        </p:txBody>
      </p:sp>
      <p:pic>
        <p:nvPicPr>
          <p:cNvPr id="11267"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9" name="Picture 8" descr="photo.JPG"/>
          <p:cNvPicPr>
            <a:picLocks noChangeAspect="1"/>
          </p:cNvPicPr>
          <p:nvPr/>
        </p:nvPicPr>
        <p:blipFill>
          <a:blip r:embed="rId3" cstate="print"/>
          <a:stretch>
            <a:fillRect/>
          </a:stretch>
        </p:blipFill>
        <p:spPr>
          <a:xfrm>
            <a:off x="1143000" y="1295400"/>
            <a:ext cx="6629400" cy="49720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normAutofit fontScale="90000"/>
          </a:bodyPr>
          <a:lstStyle/>
          <a:p>
            <a:pPr>
              <a:defRPr/>
            </a:pPr>
            <a:r>
              <a:rPr lang="en-US" b="1" dirty="0" smtClean="0">
                <a:solidFill>
                  <a:srgbClr val="92D050"/>
                </a:solidFill>
                <a:effectLst>
                  <a:outerShdw blurRad="38100" dist="38100" dir="2700000" algn="tl">
                    <a:srgbClr val="000000">
                      <a:alpha val="43137"/>
                    </a:srgbClr>
                  </a:outerShdw>
                </a:effectLst>
              </a:rPr>
              <a:t>Access modalities: the Accreditation Process</a:t>
            </a:r>
            <a:endParaRPr lang="en-US" sz="4400" dirty="0" smtClean="0"/>
          </a:p>
        </p:txBody>
      </p:sp>
      <p:sp>
        <p:nvSpPr>
          <p:cNvPr id="12291" name="Content Placeholder 2"/>
          <p:cNvSpPr>
            <a:spLocks noGrp="1"/>
          </p:cNvSpPr>
          <p:nvPr>
            <p:ph idx="1"/>
          </p:nvPr>
        </p:nvSpPr>
        <p:spPr>
          <a:xfrm>
            <a:off x="457200" y="1447800"/>
            <a:ext cx="8229600" cy="4876800"/>
          </a:xfrm>
        </p:spPr>
        <p:txBody>
          <a:bodyPr>
            <a:normAutofit/>
          </a:bodyPr>
          <a:lstStyle/>
          <a:p>
            <a:pPr>
              <a:lnSpc>
                <a:spcPct val="80000"/>
              </a:lnSpc>
            </a:pPr>
            <a:r>
              <a:rPr lang="en-US" sz="2400" b="1" i="1" dirty="0" smtClean="0">
                <a:solidFill>
                  <a:srgbClr val="007033"/>
                </a:solidFill>
              </a:rPr>
              <a:t>Step 0</a:t>
            </a:r>
            <a:r>
              <a:rPr lang="en-US" sz="2400" i="1" dirty="0" smtClean="0"/>
              <a:t>: </a:t>
            </a:r>
            <a:r>
              <a:rPr lang="en-US" sz="2400" dirty="0" smtClean="0"/>
              <a:t>The government appoints a Designated Authority. The DA must endorse the accreditation application of Implementing Entity and all IE project/</a:t>
            </a:r>
            <a:r>
              <a:rPr lang="en-US" sz="2400" dirty="0" err="1" smtClean="0"/>
              <a:t>programme</a:t>
            </a:r>
            <a:r>
              <a:rPr lang="en-US" sz="2400" dirty="0" smtClean="0"/>
              <a:t> proposals.</a:t>
            </a:r>
            <a:endParaRPr lang="en-US" sz="2400" i="1" dirty="0" smtClean="0"/>
          </a:p>
          <a:p>
            <a:pPr>
              <a:lnSpc>
                <a:spcPct val="80000"/>
              </a:lnSpc>
            </a:pPr>
            <a:r>
              <a:rPr lang="en-US" sz="2400" b="1" i="1" dirty="0" smtClean="0">
                <a:solidFill>
                  <a:srgbClr val="007033"/>
                </a:solidFill>
              </a:rPr>
              <a:t>Step 1</a:t>
            </a:r>
            <a:r>
              <a:rPr lang="en-US" sz="2400" i="1" dirty="0" smtClean="0"/>
              <a:t>: </a:t>
            </a:r>
            <a:r>
              <a:rPr lang="en-US" sz="2400" dirty="0" smtClean="0"/>
              <a:t>Submit application:</a:t>
            </a:r>
          </a:p>
          <a:p>
            <a:pPr marL="971550" lvl="1" indent="-514350">
              <a:lnSpc>
                <a:spcPct val="80000"/>
              </a:lnSpc>
              <a:buFont typeface="Calibri" pitchFamily="34" charset="0"/>
              <a:buAutoNum type="alphaLcPeriod"/>
            </a:pPr>
            <a:r>
              <a:rPr lang="en-US" sz="1800" dirty="0" smtClean="0"/>
              <a:t>Description of how the organization meets the specific required capabilities</a:t>
            </a:r>
          </a:p>
          <a:p>
            <a:pPr marL="971550" lvl="1" indent="-514350">
              <a:lnSpc>
                <a:spcPct val="80000"/>
              </a:lnSpc>
              <a:buFont typeface="Calibri" pitchFamily="34" charset="0"/>
              <a:buAutoNum type="alphaLcPeriod"/>
            </a:pPr>
            <a:r>
              <a:rPr lang="en-US" sz="1800" dirty="0" smtClean="0"/>
              <a:t>Attachment of supporting documentation</a:t>
            </a:r>
          </a:p>
          <a:p>
            <a:pPr>
              <a:lnSpc>
                <a:spcPct val="80000"/>
              </a:lnSpc>
            </a:pPr>
            <a:r>
              <a:rPr lang="en-US" sz="2400" b="1" i="1" dirty="0" smtClean="0">
                <a:solidFill>
                  <a:srgbClr val="007033"/>
                </a:solidFill>
              </a:rPr>
              <a:t>Step 2</a:t>
            </a:r>
            <a:r>
              <a:rPr lang="en-US" sz="2400" i="1" dirty="0" smtClean="0"/>
              <a:t>: </a:t>
            </a:r>
            <a:r>
              <a:rPr lang="en-US" sz="2400" dirty="0" smtClean="0"/>
              <a:t>Accreditation Panel Reviews Application. </a:t>
            </a:r>
          </a:p>
          <a:p>
            <a:pPr>
              <a:lnSpc>
                <a:spcPct val="80000"/>
              </a:lnSpc>
            </a:pPr>
            <a:r>
              <a:rPr lang="en-US" sz="2400" b="1" i="1" dirty="0" smtClean="0">
                <a:solidFill>
                  <a:srgbClr val="007033"/>
                </a:solidFill>
              </a:rPr>
              <a:t>Step 3</a:t>
            </a:r>
            <a:r>
              <a:rPr lang="en-US" sz="2400" i="1" dirty="0" smtClean="0"/>
              <a:t>: </a:t>
            </a:r>
            <a:r>
              <a:rPr lang="en-US" sz="2400" dirty="0" smtClean="0"/>
              <a:t>Panel can request additional information/clarification from organization. </a:t>
            </a:r>
          </a:p>
          <a:p>
            <a:pPr marL="971550" lvl="1" indent="-514350">
              <a:lnSpc>
                <a:spcPct val="80000"/>
              </a:lnSpc>
              <a:buFont typeface="Calibri" pitchFamily="34" charset="0"/>
              <a:buAutoNum type="alphaLcPeriod"/>
            </a:pPr>
            <a:r>
              <a:rPr lang="en-US" sz="1800" dirty="0" smtClean="0"/>
              <a:t>Might suggest to Board that an on-site visit is required</a:t>
            </a:r>
          </a:p>
          <a:p>
            <a:pPr marL="971550" lvl="1" indent="-514350">
              <a:lnSpc>
                <a:spcPct val="80000"/>
              </a:lnSpc>
              <a:buFont typeface="Calibri" pitchFamily="34" charset="0"/>
              <a:buAutoNum type="alphaLcPeriod"/>
            </a:pPr>
            <a:r>
              <a:rPr lang="en-US" sz="1800" dirty="0" smtClean="0"/>
              <a:t>Might suggest that technical support needs to be provided to an applicant to improve its capacity in order to attain accreditation</a:t>
            </a:r>
          </a:p>
          <a:p>
            <a:pPr>
              <a:lnSpc>
                <a:spcPct val="80000"/>
              </a:lnSpc>
            </a:pPr>
            <a:r>
              <a:rPr lang="en-US" sz="2400" b="1" i="1" dirty="0" smtClean="0">
                <a:solidFill>
                  <a:srgbClr val="007033"/>
                </a:solidFill>
              </a:rPr>
              <a:t>Step 4</a:t>
            </a:r>
            <a:r>
              <a:rPr lang="en-US" sz="2400" i="1" dirty="0" smtClean="0"/>
              <a:t>: </a:t>
            </a:r>
            <a:r>
              <a:rPr lang="en-US" sz="2400" dirty="0" smtClean="0"/>
              <a:t>Panel makes recommendation to AF Board.</a:t>
            </a:r>
            <a:endParaRPr lang="en-US" sz="2400" i="1" dirty="0" smtClean="0"/>
          </a:p>
          <a:p>
            <a:pPr>
              <a:lnSpc>
                <a:spcPct val="80000"/>
              </a:lnSpc>
            </a:pPr>
            <a:r>
              <a:rPr lang="en-US" sz="2400" b="1" i="1" dirty="0" smtClean="0">
                <a:solidFill>
                  <a:srgbClr val="007033"/>
                </a:solidFill>
              </a:rPr>
              <a:t>Step 5</a:t>
            </a:r>
            <a:r>
              <a:rPr lang="en-US" sz="2400" i="1" dirty="0" smtClean="0"/>
              <a:t>: </a:t>
            </a:r>
            <a:r>
              <a:rPr lang="en-US" sz="2400" dirty="0" smtClean="0"/>
              <a:t>AF Board makes final decision on accreditation of entity</a:t>
            </a:r>
            <a:endParaRPr lang="en-US" sz="2400" i="1" dirty="0" smtClean="0"/>
          </a:p>
        </p:txBody>
      </p:sp>
      <p:pic>
        <p:nvPicPr>
          <p:cNvPr id="12292"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3700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3700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9" name="Picture 8" descr="NIE.png"/>
          <p:cNvPicPr>
            <a:picLocks noChangeAspect="1"/>
          </p:cNvPicPr>
          <p:nvPr/>
        </p:nvPicPr>
        <p:blipFill>
          <a:blip r:embed="rId3" cstate="print"/>
          <a:stretch>
            <a:fillRect/>
          </a:stretch>
        </p:blipFill>
        <p:spPr>
          <a:xfrm>
            <a:off x="2057400" y="137222"/>
            <a:ext cx="4724400" cy="664457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26626" name="Title 1"/>
          <p:cNvSpPr>
            <a:spLocks noGrp="1"/>
          </p:cNvSpPr>
          <p:nvPr>
            <p:ph type="title"/>
          </p:nvPr>
        </p:nvSpPr>
        <p:spPr>
          <a:xfrm>
            <a:off x="457200" y="152400"/>
            <a:ext cx="8229600" cy="1143000"/>
          </a:xfrm>
        </p:spPr>
        <p:txBody>
          <a:bodyPr>
            <a:normAutofit/>
          </a:bodyPr>
          <a:lstStyle/>
          <a:p>
            <a:pPr>
              <a:defRPr/>
            </a:pPr>
            <a:r>
              <a:rPr lang="en-US" b="1" dirty="0" smtClean="0">
                <a:solidFill>
                  <a:srgbClr val="92D050"/>
                </a:solidFill>
                <a:effectLst>
                  <a:outerShdw blurRad="38100" dist="38100" dir="2700000" algn="tl">
                    <a:srgbClr val="000000">
                      <a:alpha val="43137"/>
                    </a:srgbClr>
                  </a:outerShdw>
                </a:effectLst>
              </a:rPr>
              <a:t>Implementing Entities</a:t>
            </a:r>
            <a:endParaRPr lang="en-US" dirty="0" smtClean="0"/>
          </a:p>
        </p:txBody>
      </p:sp>
      <p:sp>
        <p:nvSpPr>
          <p:cNvPr id="13315" name="Content Placeholder 2"/>
          <p:cNvSpPr>
            <a:spLocks noGrp="1"/>
          </p:cNvSpPr>
          <p:nvPr>
            <p:ph idx="1"/>
          </p:nvPr>
        </p:nvSpPr>
        <p:spPr>
          <a:xfrm>
            <a:off x="457200" y="1676400"/>
            <a:ext cx="8077200" cy="4876800"/>
          </a:xfrm>
        </p:spPr>
        <p:txBody>
          <a:bodyPr>
            <a:normAutofit fontScale="92500" lnSpcReduction="20000"/>
          </a:bodyPr>
          <a:lstStyle/>
          <a:p>
            <a:pPr eaLnBrk="1" hangingPunct="1"/>
            <a:r>
              <a:rPr lang="en-US" sz="2800" b="1" dirty="0" smtClean="0">
                <a:solidFill>
                  <a:srgbClr val="007033"/>
                </a:solidFill>
              </a:rPr>
              <a:t>6 National Implementing Entities accredited</a:t>
            </a:r>
            <a:r>
              <a:rPr lang="en-US" sz="2800" dirty="0" smtClean="0">
                <a:solidFill>
                  <a:srgbClr val="007033"/>
                </a:solidFill>
              </a:rPr>
              <a:t>:</a:t>
            </a:r>
          </a:p>
          <a:p>
            <a:pPr lvl="1" eaLnBrk="1" hangingPunct="1">
              <a:buFont typeface="Courier New" pitchFamily="49" charset="0"/>
              <a:buChar char="o"/>
            </a:pPr>
            <a:r>
              <a:rPr lang="en-US" sz="2400" dirty="0" smtClean="0"/>
              <a:t>Centre de </a:t>
            </a:r>
            <a:r>
              <a:rPr lang="en-US" sz="2400" dirty="0" err="1" smtClean="0"/>
              <a:t>Suivi</a:t>
            </a:r>
            <a:r>
              <a:rPr lang="en-US" sz="2400" dirty="0" smtClean="0"/>
              <a:t> </a:t>
            </a:r>
            <a:r>
              <a:rPr lang="en-US" sz="2400" dirty="0" err="1" smtClean="0"/>
              <a:t>Ecologique</a:t>
            </a:r>
            <a:r>
              <a:rPr lang="en-US" sz="2400" dirty="0" smtClean="0"/>
              <a:t> (Senegal)</a:t>
            </a:r>
          </a:p>
          <a:p>
            <a:pPr lvl="1" eaLnBrk="1" hangingPunct="1">
              <a:buFont typeface="Courier New" pitchFamily="49" charset="0"/>
              <a:buChar char="o"/>
            </a:pPr>
            <a:r>
              <a:rPr lang="en-US" sz="2400" dirty="0" smtClean="0"/>
              <a:t>Planning Institute of Jamaica (Jamaica)</a:t>
            </a:r>
          </a:p>
          <a:p>
            <a:pPr lvl="1" eaLnBrk="1" hangingPunct="1">
              <a:buFont typeface="Courier New" pitchFamily="49" charset="0"/>
              <a:buChar char="o"/>
            </a:pPr>
            <a:r>
              <a:rPr lang="en-US" sz="2400" dirty="0" err="1" smtClean="0"/>
              <a:t>Agencia</a:t>
            </a:r>
            <a:r>
              <a:rPr lang="en-US" sz="2400" dirty="0" smtClean="0"/>
              <a:t> </a:t>
            </a:r>
            <a:r>
              <a:rPr lang="en-US" sz="2400" dirty="0" err="1" smtClean="0"/>
              <a:t>Nacional</a:t>
            </a:r>
            <a:r>
              <a:rPr lang="en-US" sz="2400" dirty="0" smtClean="0"/>
              <a:t> de </a:t>
            </a:r>
            <a:r>
              <a:rPr lang="en-US" sz="2400" dirty="0" err="1" smtClean="0"/>
              <a:t>Investigación</a:t>
            </a:r>
            <a:r>
              <a:rPr lang="en-US" sz="2400" dirty="0" smtClean="0"/>
              <a:t> e </a:t>
            </a:r>
            <a:r>
              <a:rPr lang="en-US" sz="2400" dirty="0" err="1" smtClean="0"/>
              <a:t>Innovación</a:t>
            </a:r>
            <a:r>
              <a:rPr lang="en-US" sz="2400" dirty="0" smtClean="0"/>
              <a:t> (Uruguay)</a:t>
            </a:r>
          </a:p>
          <a:p>
            <a:pPr lvl="1">
              <a:buFont typeface="Courier New" pitchFamily="49" charset="0"/>
              <a:buChar char="o"/>
            </a:pPr>
            <a:r>
              <a:rPr lang="en-US" sz="2400" dirty="0" err="1" smtClean="0"/>
              <a:t>Fonds</a:t>
            </a:r>
            <a:r>
              <a:rPr lang="en-US" sz="2400" dirty="0" smtClean="0"/>
              <a:t> national pour </a:t>
            </a:r>
            <a:r>
              <a:rPr lang="en-US" sz="2400" dirty="0" err="1" smtClean="0"/>
              <a:t>l'environnement</a:t>
            </a:r>
            <a:r>
              <a:rPr lang="en-US" sz="2400" dirty="0" smtClean="0"/>
              <a:t> (Benin)</a:t>
            </a:r>
          </a:p>
          <a:p>
            <a:pPr lvl="1">
              <a:buFont typeface="Courier New" pitchFamily="49" charset="0"/>
              <a:buChar char="o"/>
            </a:pPr>
            <a:r>
              <a:rPr lang="en-US" sz="2400" dirty="0" smtClean="0"/>
              <a:t>South African National Institute for Biodiversity (South Africa)</a:t>
            </a:r>
          </a:p>
          <a:p>
            <a:pPr lvl="1">
              <a:buFont typeface="Courier New" pitchFamily="49" charset="0"/>
              <a:buChar char="o"/>
            </a:pPr>
            <a:r>
              <a:rPr lang="en-US" sz="2400" dirty="0" smtClean="0"/>
              <a:t>Protected Areas Conservation Trust (Belize)</a:t>
            </a:r>
          </a:p>
          <a:p>
            <a:pPr eaLnBrk="1" hangingPunct="1"/>
            <a:r>
              <a:rPr lang="en-US" sz="2800" b="1" dirty="0" smtClean="0">
                <a:solidFill>
                  <a:srgbClr val="007033"/>
                </a:solidFill>
              </a:rPr>
              <a:t>1 Regional Implementing Entity</a:t>
            </a:r>
          </a:p>
          <a:p>
            <a:pPr marL="742950" lvl="2" indent="-276225">
              <a:buFont typeface="Courier New" pitchFamily="49" charset="0"/>
              <a:buChar char="o"/>
            </a:pPr>
            <a:r>
              <a:rPr lang="en-US" dirty="0" err="1" smtClean="0"/>
              <a:t>Banque</a:t>
            </a:r>
            <a:r>
              <a:rPr lang="en-US" dirty="0" smtClean="0"/>
              <a:t> </a:t>
            </a:r>
            <a:r>
              <a:rPr lang="en-US" dirty="0" err="1" smtClean="0"/>
              <a:t>Ouest</a:t>
            </a:r>
            <a:r>
              <a:rPr lang="en-US" dirty="0" smtClean="0"/>
              <a:t> </a:t>
            </a:r>
            <a:r>
              <a:rPr lang="en-US" dirty="0" err="1" smtClean="0"/>
              <a:t>Africaine</a:t>
            </a:r>
            <a:r>
              <a:rPr lang="en-US" dirty="0" smtClean="0"/>
              <a:t> de </a:t>
            </a:r>
            <a:r>
              <a:rPr lang="en-US" dirty="0" err="1" smtClean="0"/>
              <a:t>Développement</a:t>
            </a:r>
            <a:r>
              <a:rPr lang="en-US" dirty="0" smtClean="0"/>
              <a:t> (BOAD)</a:t>
            </a:r>
            <a:endParaRPr lang="en-US" b="1" dirty="0" smtClean="0">
              <a:solidFill>
                <a:srgbClr val="007033"/>
              </a:solidFill>
            </a:endParaRPr>
          </a:p>
          <a:p>
            <a:pPr eaLnBrk="1" hangingPunct="1"/>
            <a:r>
              <a:rPr lang="en-US" sz="2800" b="1" dirty="0" smtClean="0">
                <a:solidFill>
                  <a:srgbClr val="007033"/>
                </a:solidFill>
              </a:rPr>
              <a:t>9 Multilateral Implementing Entities accredited</a:t>
            </a:r>
            <a:r>
              <a:rPr lang="en-US" sz="2800" dirty="0" smtClean="0">
                <a:solidFill>
                  <a:srgbClr val="007033"/>
                </a:solidFill>
              </a:rPr>
              <a:t>:</a:t>
            </a:r>
          </a:p>
          <a:p>
            <a:pPr lvl="1" eaLnBrk="1" hangingPunct="1">
              <a:buFont typeface="Courier New" pitchFamily="49" charset="0"/>
              <a:buChar char="o"/>
            </a:pPr>
            <a:r>
              <a:rPr lang="en-US" sz="2400" dirty="0" smtClean="0"/>
              <a:t>The World Bank, ADB, </a:t>
            </a:r>
            <a:r>
              <a:rPr lang="en-US" sz="2400" dirty="0" err="1" smtClean="0"/>
              <a:t>AfDB</a:t>
            </a:r>
            <a:r>
              <a:rPr lang="en-US" sz="2400" dirty="0" smtClean="0"/>
              <a:t>, IADB, UNDP, UNEP, IFAD, WFP, WMO</a:t>
            </a:r>
            <a:endParaRPr lang="en-US" sz="2800" dirty="0" smtClean="0"/>
          </a:p>
          <a:p>
            <a:pPr eaLnBrk="1" hangingPunct="1"/>
            <a:r>
              <a:rPr lang="en-US" sz="2800" b="1" dirty="0" smtClean="0">
                <a:solidFill>
                  <a:srgbClr val="007033"/>
                </a:solidFill>
              </a:rPr>
              <a:t>Swift</a:t>
            </a:r>
            <a:r>
              <a:rPr lang="en-US" sz="2800" dirty="0" smtClean="0"/>
              <a:t> accreditation process: can be done in </a:t>
            </a:r>
            <a:r>
              <a:rPr lang="en-US" sz="2800" b="1" dirty="0" smtClean="0">
                <a:solidFill>
                  <a:srgbClr val="007033"/>
                </a:solidFill>
              </a:rPr>
              <a:t>3 months</a:t>
            </a:r>
          </a:p>
          <a:p>
            <a:pPr eaLnBrk="1" hangingPunct="1"/>
            <a:endParaRPr lang="en-US" sz="2800" dirty="0" smtClean="0"/>
          </a:p>
        </p:txBody>
      </p:sp>
      <p:cxnSp>
        <p:nvCxnSpPr>
          <p:cNvPr id="15" name="Straight Connector 14"/>
          <p:cNvCxnSpPr/>
          <p:nvPr/>
        </p:nvCxnSpPr>
        <p:spPr>
          <a:xfrm>
            <a:off x="0" y="15224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066800" y="1600200"/>
            <a:ext cx="7696200" cy="5029200"/>
          </a:xfrm>
        </p:spPr>
        <p:txBody>
          <a:bodyPr/>
          <a:lstStyle/>
          <a:p>
            <a:pPr marL="0" indent="0" algn="ctr" eaLnBrk="1" hangingPunct="1">
              <a:buFont typeface="Arial" charset="0"/>
              <a:buNone/>
              <a:defRPr/>
            </a:pPr>
            <a:r>
              <a:rPr lang="en-US" sz="6000" b="1" dirty="0">
                <a:solidFill>
                  <a:srgbClr val="007033"/>
                </a:solidFill>
                <a:latin typeface="Palatino Linotype" pitchFamily="18" charset="0"/>
              </a:rPr>
              <a:t>Understanding the Accreditation Toolkit and its use</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1371600"/>
          </a:xfrm>
        </p:spPr>
        <p:txBody>
          <a:bodyPr/>
          <a:lstStyle/>
          <a:p>
            <a:r>
              <a:rPr lang="en-US" sz="4000" smtClean="0">
                <a:solidFill>
                  <a:srgbClr val="00B050"/>
                </a:solidFill>
                <a:latin typeface="Century Gothic" pitchFamily="34" charset="0"/>
              </a:rPr>
              <a:t>Accreditation Toolkit</a:t>
            </a:r>
          </a:p>
        </p:txBody>
      </p:sp>
      <p:sp>
        <p:nvSpPr>
          <p:cNvPr id="6147" name="Rectangle 3"/>
          <p:cNvSpPr>
            <a:spLocks noGrp="1" noChangeArrowheads="1"/>
          </p:cNvSpPr>
          <p:nvPr>
            <p:ph type="body" idx="1"/>
          </p:nvPr>
        </p:nvSpPr>
        <p:spPr>
          <a:xfrm>
            <a:off x="1066800" y="1600200"/>
            <a:ext cx="7696200" cy="5029200"/>
          </a:xfrm>
        </p:spPr>
        <p:txBody>
          <a:bodyPr/>
          <a:lstStyle/>
          <a:p>
            <a:pPr marL="0" indent="0" algn="ctr" eaLnBrk="1" hangingPunct="1">
              <a:buFont typeface="Arial" charset="0"/>
              <a:buNone/>
              <a:defRPr/>
            </a:pPr>
            <a:r>
              <a:rPr lang="en-US" sz="4000" b="1" dirty="0">
                <a:solidFill>
                  <a:srgbClr val="007033"/>
                </a:solidFill>
                <a:latin typeface="Palatino Linotype" pitchFamily="18" charset="0"/>
              </a:rPr>
              <a:t>This is a practical </a:t>
            </a:r>
            <a:r>
              <a:rPr lang="en-US" sz="4000" b="1" u="sng" dirty="0">
                <a:solidFill>
                  <a:srgbClr val="007033"/>
                </a:solidFill>
                <a:latin typeface="Palatino Linotype" pitchFamily="18" charset="0"/>
              </a:rPr>
              <a:t>“How-To” </a:t>
            </a:r>
            <a:r>
              <a:rPr lang="en-US" sz="4000" b="1" dirty="0">
                <a:solidFill>
                  <a:srgbClr val="007033"/>
                </a:solidFill>
                <a:latin typeface="Palatino Linotype" pitchFamily="18" charset="0"/>
              </a:rPr>
              <a:t>guide, for countries to assist them in the accreditation process for their National Implementing Entity (NIE ).</a:t>
            </a:r>
          </a:p>
          <a:p>
            <a:pPr algn="ctr" eaLnBrk="1" hangingPunct="1">
              <a:defRPr/>
            </a:pPr>
            <a:endParaRPr lang="en-GB" sz="4000" b="1" dirty="0" smtClean="0">
              <a:solidFill>
                <a:srgbClr val="00703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Accreditation Toolkit</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04800" y="1219200"/>
            <a:ext cx="8458200" cy="5029200"/>
          </a:xfrm>
        </p:spPr>
        <p:txBody>
          <a:bodyPr/>
          <a:lstStyle/>
          <a:p>
            <a:pPr marL="0" indent="0">
              <a:buFont typeface="Arial" charset="0"/>
              <a:buNone/>
              <a:defRPr/>
            </a:pPr>
            <a:r>
              <a:rPr lang="en-US" sz="2400" dirty="0">
                <a:latin typeface="Palatino Linotype" pitchFamily="18" charset="0"/>
              </a:rPr>
              <a:t>This toolkit includes a number of tools and resources for countries to use when they start the accreditation process for a NIE, including forms, practical case studies and step-by step-assistance to support a successful conclusion to the accreditation process. This toolkit is primarily intended for use by the institutions and staff of:</a:t>
            </a:r>
          </a:p>
          <a:p>
            <a:pPr>
              <a:defRPr/>
            </a:pPr>
            <a:r>
              <a:rPr lang="en-US" sz="2400" dirty="0">
                <a:solidFill>
                  <a:srgbClr val="C00000"/>
                </a:solidFill>
                <a:latin typeface="Palatino Linotype" pitchFamily="18" charset="0"/>
              </a:rPr>
              <a:t>1. Designated Authority</a:t>
            </a:r>
          </a:p>
          <a:p>
            <a:pPr>
              <a:defRPr/>
            </a:pPr>
            <a:r>
              <a:rPr lang="en-US" sz="2400" dirty="0">
                <a:solidFill>
                  <a:srgbClr val="C00000"/>
                </a:solidFill>
                <a:latin typeface="Palatino Linotype" pitchFamily="18" charset="0"/>
              </a:rPr>
              <a:t>2. Potential NIEs</a:t>
            </a:r>
          </a:p>
          <a:p>
            <a:pPr>
              <a:defRPr/>
            </a:pPr>
            <a:r>
              <a:rPr lang="en-US" sz="2400" dirty="0">
                <a:solidFill>
                  <a:srgbClr val="C00000"/>
                </a:solidFill>
                <a:latin typeface="Palatino Linotype" pitchFamily="18" charset="0"/>
              </a:rPr>
              <a:t>3. Government officials</a:t>
            </a:r>
          </a:p>
          <a:p>
            <a:pPr>
              <a:defRPr/>
            </a:pPr>
            <a:r>
              <a:rPr lang="en-US" sz="2400" dirty="0">
                <a:solidFill>
                  <a:srgbClr val="C00000"/>
                </a:solidFill>
                <a:latin typeface="Palatino Linotype" pitchFamily="18" charset="0"/>
              </a:rPr>
              <a:t>4. Civil society</a:t>
            </a:r>
          </a:p>
          <a:p>
            <a:pPr>
              <a:defRPr/>
            </a:pPr>
            <a:r>
              <a:rPr lang="en-US" sz="2400" dirty="0">
                <a:solidFill>
                  <a:srgbClr val="C00000"/>
                </a:solidFill>
                <a:latin typeface="Palatino Linotype" pitchFamily="18" charset="0"/>
              </a:rPr>
              <a:t>5. Multilateral agencies </a:t>
            </a:r>
            <a:r>
              <a:rPr lang="en-US" sz="2000" dirty="0">
                <a:solidFill>
                  <a:srgbClr val="C00000"/>
                </a:solidFill>
                <a:latin typeface="Palatino Linotype" pitchFamily="18" charset="0"/>
              </a:rPr>
              <a:t>(that assist with dissemination of information on the accreditation process).</a:t>
            </a:r>
          </a:p>
          <a:p>
            <a:pPr eaLnBrk="1" hangingPunct="1">
              <a:defRPr/>
            </a:pPr>
            <a:endParaRPr lang="en-GB"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1292</Words>
  <Application>Microsoft Office PowerPoint</Application>
  <PresentationFormat>On-screen Show (4:3)</PresentationFormat>
  <Paragraphs>117</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Access modalities</vt:lpstr>
      <vt:lpstr>Accreditation Panel</vt:lpstr>
      <vt:lpstr>Access modalities: the Accreditation Process</vt:lpstr>
      <vt:lpstr>Slide 5</vt:lpstr>
      <vt:lpstr>Implementing Entities</vt:lpstr>
      <vt:lpstr>Slide 7</vt:lpstr>
      <vt:lpstr>Accreditation Toolkit</vt:lpstr>
      <vt:lpstr>Accreditation Toolkit </vt:lpstr>
      <vt:lpstr>Accreditation Toolkit </vt:lpstr>
      <vt:lpstr>Accreditation Toolkit </vt:lpstr>
      <vt:lpstr>Accreditation Toolkit </vt:lpstr>
      <vt:lpstr>Accreditation Toolkit </vt:lpstr>
      <vt:lpstr>Accreditation Toolkit </vt:lpstr>
      <vt:lpstr>Accreditation Toolkit </vt:lpstr>
      <vt:lpstr>Accreditation Toolkit </vt:lpstr>
      <vt:lpstr>Accreditation Toolkit </vt:lpstr>
      <vt:lpstr>Accreditation Toolkit </vt:lpstr>
      <vt:lpstr>Accreditation Toolkit </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Marcelo Jordan</dc:creator>
  <cp:lastModifiedBy>wb359033</cp:lastModifiedBy>
  <cp:revision>4</cp:revision>
  <dcterms:created xsi:type="dcterms:W3CDTF">2011-11-09T04:34:51Z</dcterms:created>
  <dcterms:modified xsi:type="dcterms:W3CDTF">2011-11-10T06:14:30Z</dcterms:modified>
</cp:coreProperties>
</file>