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9" r:id="rId7"/>
    <p:sldId id="265" r:id="rId8"/>
    <p:sldId id="266" r:id="rId9"/>
    <p:sldId id="267" r:id="rId10"/>
    <p:sldId id="262" r:id="rId11"/>
    <p:sldId id="264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10B3D-8271-41FC-A60F-98CE6557C10E}" type="datetimeFigureOut">
              <a:rPr lang="en-US" smtClean="0"/>
              <a:pPr/>
              <a:t>4/22/2012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D1A03-31C0-4CA8-8550-6C90E1E8C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66618E9-2AAF-49CD-AB6D-7F367CA38E7F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5CECAB5-02A3-4C37-8E52-0222EB53D9DC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B368-C721-449D-81D0-6A38747C9464}" type="datetimeFigureOut">
              <a:rPr lang="en-US" smtClean="0"/>
              <a:pPr/>
              <a:t>4/22/2012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B368-C721-449D-81D0-6A38747C9464}" type="datetimeFigureOut">
              <a:rPr lang="en-US" smtClean="0"/>
              <a:pPr/>
              <a:t>4/22/2012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B368-C721-449D-81D0-6A38747C9464}" type="datetimeFigureOut">
              <a:rPr lang="en-US" smtClean="0"/>
              <a:pPr/>
              <a:t>4/22/2012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B368-C721-449D-81D0-6A38747C9464}" type="datetimeFigureOut">
              <a:rPr lang="en-US" smtClean="0"/>
              <a:pPr/>
              <a:t>4/22/2012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B368-C721-449D-81D0-6A38747C9464}" type="datetimeFigureOut">
              <a:rPr lang="en-US" smtClean="0"/>
              <a:pPr/>
              <a:t>4/22/2012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B368-C721-449D-81D0-6A38747C9464}" type="datetimeFigureOut">
              <a:rPr lang="en-US" smtClean="0"/>
              <a:pPr/>
              <a:t>4/22/2012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B368-C721-449D-81D0-6A38747C9464}" type="datetimeFigureOut">
              <a:rPr lang="en-US" smtClean="0"/>
              <a:pPr/>
              <a:t>4/22/2012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B368-C721-449D-81D0-6A38747C9464}" type="datetimeFigureOut">
              <a:rPr lang="en-US" smtClean="0"/>
              <a:pPr/>
              <a:t>4/22/2012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B368-C721-449D-81D0-6A38747C9464}" type="datetimeFigureOut">
              <a:rPr lang="en-US" smtClean="0"/>
              <a:pPr/>
              <a:t>4/22/2012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B368-C721-449D-81D0-6A38747C9464}" type="datetimeFigureOut">
              <a:rPr lang="en-US" smtClean="0"/>
              <a:pPr/>
              <a:t>4/22/2012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B368-C721-449D-81D0-6A38747C9464}" type="datetimeFigureOut">
              <a:rPr lang="en-US" smtClean="0"/>
              <a:pPr/>
              <a:t>4/22/2012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 l="9804" r="54248"/>
          <a:stretch>
            <a:fillRect/>
          </a:stretch>
        </p:blipFill>
        <p:spPr bwMode="auto">
          <a:xfrm>
            <a:off x="1" y="5860474"/>
            <a:ext cx="1219199" cy="997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9B368-C721-449D-81D0-6A38747C9464}" type="datetimeFigureOut">
              <a:rPr lang="en-US" smtClean="0"/>
              <a:pPr/>
              <a:t>4/22/2012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52CF0-6A7D-4D49-B788-734BEAD3C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28600"/>
            <a:ext cx="3254375" cy="291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990600" y="2590800"/>
            <a:ext cx="7162800" cy="3352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fr-FR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fr-FR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Accreditation</a:t>
            </a:r>
            <a:r>
              <a:rPr lang="fr-F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</a:t>
            </a:r>
            <a:endParaRPr lang="fr-FR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fr-FR" sz="2000" b="1" dirty="0" smtClean="0">
              <a:solidFill>
                <a:schemeClr val="bg1">
                  <a:lumMod val="50000"/>
                </a:schemeClr>
              </a:solidFill>
              <a:cs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fr-FR" sz="2000" b="1" dirty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t>April 23-25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FR" sz="2000" b="1" dirty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t>Apia, Samoa</a:t>
            </a:r>
          </a:p>
          <a:p>
            <a:pPr eaLnBrk="1" hangingPunct="1">
              <a:lnSpc>
                <a:spcPct val="200000"/>
              </a:lnSpc>
              <a:spcAft>
                <a:spcPts val="1200"/>
              </a:spcAft>
              <a:defRPr/>
            </a:pPr>
            <a:endParaRPr lang="fr-FR" sz="4000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200000"/>
              </a:lnSpc>
              <a:spcAft>
                <a:spcPts val="1200"/>
              </a:spcAft>
              <a:defRPr/>
            </a:pPr>
            <a:endParaRPr lang="fr-FR" sz="4000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200000"/>
              </a:lnSpc>
              <a:spcAft>
                <a:spcPts val="1200"/>
              </a:spcAft>
              <a:defRPr/>
            </a:pPr>
            <a:endParaRPr lang="fr-FR" sz="4000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200000"/>
              </a:lnSpc>
              <a:spcAft>
                <a:spcPts val="1200"/>
              </a:spcAft>
              <a:defRPr/>
            </a:pPr>
            <a:endParaRPr lang="fr-FR" sz="4000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200000"/>
              </a:lnSpc>
              <a:spcAft>
                <a:spcPts val="1200"/>
              </a:spcAft>
              <a:defRPr/>
            </a:pPr>
            <a:endParaRPr lang="fr-FR" sz="4000" dirty="0" smtClean="0">
              <a:solidFill>
                <a:srgbClr val="898989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838200"/>
            <a:ext cx="544068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 modalities: the Accreditation Process</a:t>
            </a:r>
            <a:endParaRPr lang="en-US" sz="4000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b="1" i="1" dirty="0" smtClean="0">
                <a:solidFill>
                  <a:srgbClr val="007033"/>
                </a:solidFill>
              </a:rPr>
              <a:t>Step 0</a:t>
            </a:r>
            <a:r>
              <a:rPr lang="en-US" sz="2400" i="1" dirty="0" smtClean="0"/>
              <a:t>: </a:t>
            </a:r>
            <a:r>
              <a:rPr lang="en-US" sz="2400" dirty="0" smtClean="0"/>
              <a:t>The government appoints a Designated Authority. The DA must endorse the accreditation application of Implementing Entity and all IE project/</a:t>
            </a:r>
            <a:r>
              <a:rPr lang="en-US" sz="2400" dirty="0" err="1" smtClean="0"/>
              <a:t>programme</a:t>
            </a:r>
            <a:r>
              <a:rPr lang="en-US" sz="2400" dirty="0" smtClean="0"/>
              <a:t> proposals.</a:t>
            </a:r>
            <a:endParaRPr lang="en-US" sz="2400" i="1" dirty="0" smtClean="0"/>
          </a:p>
          <a:p>
            <a:pPr>
              <a:lnSpc>
                <a:spcPct val="80000"/>
              </a:lnSpc>
            </a:pPr>
            <a:r>
              <a:rPr lang="en-US" sz="2400" b="1" i="1" dirty="0" smtClean="0">
                <a:solidFill>
                  <a:srgbClr val="007033"/>
                </a:solidFill>
              </a:rPr>
              <a:t>Step 1</a:t>
            </a:r>
            <a:r>
              <a:rPr lang="en-US" sz="2400" i="1" dirty="0" smtClean="0"/>
              <a:t>: </a:t>
            </a:r>
            <a:r>
              <a:rPr lang="en-US" sz="2400" dirty="0" smtClean="0"/>
              <a:t>Submit application:</a:t>
            </a:r>
          </a:p>
          <a:p>
            <a:pPr marL="971550" lvl="1" indent="-514350">
              <a:lnSpc>
                <a:spcPct val="80000"/>
              </a:lnSpc>
              <a:buFont typeface="Calibri" pitchFamily="34" charset="0"/>
              <a:buAutoNum type="alphaLcPeriod"/>
            </a:pPr>
            <a:r>
              <a:rPr lang="en-US" sz="1800" dirty="0" smtClean="0"/>
              <a:t>Description of how the organization meets the specific required capabilities</a:t>
            </a:r>
          </a:p>
          <a:p>
            <a:pPr marL="971550" lvl="1" indent="-514350">
              <a:lnSpc>
                <a:spcPct val="80000"/>
              </a:lnSpc>
              <a:buFont typeface="Calibri" pitchFamily="34" charset="0"/>
              <a:buAutoNum type="alphaLcPeriod"/>
            </a:pPr>
            <a:r>
              <a:rPr lang="en-US" sz="1800" dirty="0" smtClean="0"/>
              <a:t>Attachment of supporting documentation</a:t>
            </a:r>
          </a:p>
          <a:p>
            <a:pPr>
              <a:lnSpc>
                <a:spcPct val="80000"/>
              </a:lnSpc>
            </a:pPr>
            <a:r>
              <a:rPr lang="en-US" sz="2400" b="1" i="1" dirty="0" smtClean="0">
                <a:solidFill>
                  <a:srgbClr val="007033"/>
                </a:solidFill>
              </a:rPr>
              <a:t>Step 2</a:t>
            </a:r>
            <a:r>
              <a:rPr lang="en-US" sz="2400" i="1" dirty="0" smtClean="0"/>
              <a:t>: </a:t>
            </a:r>
            <a:r>
              <a:rPr lang="en-US" sz="2400" dirty="0" smtClean="0"/>
              <a:t>Accreditation Panel Reviews Application. </a:t>
            </a:r>
          </a:p>
          <a:p>
            <a:pPr>
              <a:lnSpc>
                <a:spcPct val="80000"/>
              </a:lnSpc>
            </a:pPr>
            <a:r>
              <a:rPr lang="en-US" sz="2400" b="1" i="1" dirty="0" smtClean="0">
                <a:solidFill>
                  <a:srgbClr val="007033"/>
                </a:solidFill>
              </a:rPr>
              <a:t>Step 3</a:t>
            </a:r>
            <a:r>
              <a:rPr lang="en-US" sz="2400" i="1" dirty="0" smtClean="0"/>
              <a:t>: </a:t>
            </a:r>
            <a:r>
              <a:rPr lang="en-US" sz="2400" dirty="0" smtClean="0"/>
              <a:t>Panel can request additional information/clarification from organization. </a:t>
            </a:r>
          </a:p>
          <a:p>
            <a:pPr marL="971550" lvl="1" indent="-514350">
              <a:lnSpc>
                <a:spcPct val="80000"/>
              </a:lnSpc>
              <a:buFont typeface="Calibri" pitchFamily="34" charset="0"/>
              <a:buAutoNum type="alphaLcPeriod"/>
            </a:pPr>
            <a:r>
              <a:rPr lang="en-US" sz="1800" dirty="0" smtClean="0"/>
              <a:t>Might suggest to Board that an on-site visit is required</a:t>
            </a:r>
          </a:p>
          <a:p>
            <a:pPr marL="971550" lvl="1" indent="-514350">
              <a:lnSpc>
                <a:spcPct val="80000"/>
              </a:lnSpc>
              <a:buFont typeface="Calibri" pitchFamily="34" charset="0"/>
              <a:buAutoNum type="alphaLcPeriod"/>
            </a:pPr>
            <a:r>
              <a:rPr lang="en-US" sz="1800" dirty="0" smtClean="0"/>
              <a:t>Might suggest that technical support needs to be provided to an applicant to improve its capacity in order to attain accreditation</a:t>
            </a:r>
          </a:p>
          <a:p>
            <a:pPr>
              <a:lnSpc>
                <a:spcPct val="80000"/>
              </a:lnSpc>
            </a:pPr>
            <a:r>
              <a:rPr lang="en-US" sz="2400" b="1" i="1" dirty="0" smtClean="0">
                <a:solidFill>
                  <a:srgbClr val="007033"/>
                </a:solidFill>
              </a:rPr>
              <a:t>Step 4</a:t>
            </a:r>
            <a:r>
              <a:rPr lang="en-US" sz="2400" i="1" dirty="0" smtClean="0"/>
              <a:t>: </a:t>
            </a:r>
            <a:r>
              <a:rPr lang="en-US" sz="2400" dirty="0" smtClean="0"/>
              <a:t>Panel makes recommendation to AF Board.</a:t>
            </a:r>
            <a:endParaRPr lang="en-US" sz="2400" i="1" dirty="0" smtClean="0"/>
          </a:p>
          <a:p>
            <a:pPr>
              <a:lnSpc>
                <a:spcPct val="80000"/>
              </a:lnSpc>
            </a:pPr>
            <a:r>
              <a:rPr lang="en-US" sz="2400" b="1" i="1" dirty="0" smtClean="0">
                <a:solidFill>
                  <a:srgbClr val="007033"/>
                </a:solidFill>
              </a:rPr>
              <a:t>Step 5</a:t>
            </a:r>
            <a:r>
              <a:rPr lang="en-US" sz="2400" i="1" dirty="0" smtClean="0"/>
              <a:t>: </a:t>
            </a:r>
            <a:r>
              <a:rPr lang="en-US" sz="2400" dirty="0" smtClean="0"/>
              <a:t>AF Board makes final decision on accreditation of entity</a:t>
            </a:r>
            <a:endParaRPr lang="en-US" sz="2400" i="1" dirty="0" smtClean="0"/>
          </a:p>
        </p:txBody>
      </p:sp>
      <p:pic>
        <p:nvPicPr>
          <p:cNvPr id="12292" name="Picture 1"/>
          <p:cNvPicPr>
            <a:picLocks noChangeAspect="1" noChangeArrowheads="1"/>
          </p:cNvPicPr>
          <p:nvPr/>
        </p:nvPicPr>
        <p:blipFill>
          <a:blip r:embed="rId2" cstate="print"/>
          <a:srcRect l="22221" t="12383" r="27779" b="38092"/>
          <a:stretch>
            <a:fillRect/>
          </a:stretch>
        </p:blipFill>
        <p:spPr bwMode="auto">
          <a:xfrm>
            <a:off x="8077200" y="5783263"/>
            <a:ext cx="10668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1370013"/>
            <a:ext cx="9144000" cy="1587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6400800"/>
            <a:ext cx="8262938" cy="1588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1"/>
          <p:cNvPicPr>
            <a:picLocks noChangeAspect="1" noChangeArrowheads="1"/>
          </p:cNvPicPr>
          <p:nvPr/>
        </p:nvPicPr>
        <p:blipFill>
          <a:blip r:embed="rId2" cstate="print"/>
          <a:srcRect l="22221" t="12383" r="27779" b="38092"/>
          <a:stretch>
            <a:fillRect/>
          </a:stretch>
        </p:blipFill>
        <p:spPr bwMode="auto">
          <a:xfrm>
            <a:off x="8077200" y="5783263"/>
            <a:ext cx="10668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1370013"/>
            <a:ext cx="9144000" cy="1587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6400800"/>
            <a:ext cx="8262938" cy="1588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NI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7400" y="137222"/>
            <a:ext cx="4724400" cy="6644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1"/>
          <p:cNvPicPr>
            <a:picLocks noChangeAspect="1" noChangeArrowheads="1"/>
          </p:cNvPicPr>
          <p:nvPr/>
        </p:nvPicPr>
        <p:blipFill>
          <a:blip r:embed="rId3" cstate="print"/>
          <a:srcRect l="22221" t="12383" r="27779" b="38092"/>
          <a:stretch>
            <a:fillRect/>
          </a:stretch>
        </p:blipFill>
        <p:spPr bwMode="auto">
          <a:xfrm>
            <a:off x="8077200" y="5783263"/>
            <a:ext cx="10668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 modalities: </a:t>
            </a:r>
            <a:br>
              <a:rPr lang="en-US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Implementing Entities</a:t>
            </a:r>
            <a:endParaRPr lang="en-US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077200" cy="4876800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en-US" sz="2800" b="1" dirty="0" smtClean="0">
                <a:solidFill>
                  <a:srgbClr val="007033"/>
                </a:solidFill>
              </a:rPr>
              <a:t>11 National Implementing Entities accredited</a:t>
            </a:r>
            <a:r>
              <a:rPr lang="en-US" sz="2800" dirty="0" smtClean="0">
                <a:solidFill>
                  <a:srgbClr val="007033"/>
                </a:solidFill>
              </a:rPr>
              <a:t>: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Centre de </a:t>
            </a:r>
            <a:r>
              <a:rPr lang="en-US" sz="2400" dirty="0" err="1" smtClean="0"/>
              <a:t>Suivi</a:t>
            </a:r>
            <a:r>
              <a:rPr lang="en-US" sz="2400" dirty="0" smtClean="0"/>
              <a:t> </a:t>
            </a:r>
            <a:r>
              <a:rPr lang="en-US" sz="2400" dirty="0" err="1" smtClean="0"/>
              <a:t>Ecologique</a:t>
            </a:r>
            <a:r>
              <a:rPr lang="en-US" sz="2400" dirty="0" smtClean="0"/>
              <a:t> (Senegal)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Planning Institute of Jamaica (Jamaica)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err="1" smtClean="0"/>
              <a:t>Agencia</a:t>
            </a:r>
            <a:r>
              <a:rPr lang="en-US" sz="2400" dirty="0" smtClean="0"/>
              <a:t> </a:t>
            </a:r>
            <a:r>
              <a:rPr lang="en-US" sz="2400" dirty="0" err="1" smtClean="0"/>
              <a:t>Nacional</a:t>
            </a:r>
            <a:r>
              <a:rPr lang="en-US" sz="2400" dirty="0" smtClean="0"/>
              <a:t> de </a:t>
            </a:r>
            <a:r>
              <a:rPr lang="en-US" sz="2400" dirty="0" err="1" smtClean="0"/>
              <a:t>Investigación</a:t>
            </a:r>
            <a:r>
              <a:rPr lang="en-US" sz="2400" dirty="0" smtClean="0"/>
              <a:t> e </a:t>
            </a:r>
            <a:r>
              <a:rPr lang="en-US" sz="2400" dirty="0" err="1" smtClean="0"/>
              <a:t>Innovación</a:t>
            </a:r>
            <a:r>
              <a:rPr lang="en-US" sz="2400" dirty="0" smtClean="0"/>
              <a:t> (Uruguay)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err="1" smtClean="0"/>
              <a:t>Fonds</a:t>
            </a:r>
            <a:r>
              <a:rPr lang="en-US" sz="2400" dirty="0" smtClean="0"/>
              <a:t> national pour </a:t>
            </a:r>
            <a:r>
              <a:rPr lang="en-US" sz="2400" dirty="0" err="1" smtClean="0"/>
              <a:t>l'environnement</a:t>
            </a:r>
            <a:r>
              <a:rPr lang="en-US" sz="2400" dirty="0" smtClean="0"/>
              <a:t> (Benin)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/>
              <a:t>South African National Institute for Biodiversity (South Africa)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/>
              <a:t>Protected Areas Conservation Trust (Belize)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/>
              <a:t>Ministry of Natural Resources (Rwanda)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/>
              <a:t>Ministry of Planning and International Cooperation (Jordan)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 smtClean="0"/>
              <a:t>National Environment Management Authority (Kenya)</a:t>
            </a:r>
          </a:p>
          <a:p>
            <a:pPr lvl="1">
              <a:buFont typeface="Courier New" pitchFamily="49" charset="0"/>
              <a:buChar char="o"/>
            </a:pPr>
            <a:r>
              <a:rPr lang="es-ES" sz="2400" dirty="0" smtClean="0"/>
              <a:t>Instituto Mexicano de </a:t>
            </a:r>
            <a:r>
              <a:rPr lang="es-ES" sz="2400" dirty="0" err="1" smtClean="0"/>
              <a:t>Tecnologia</a:t>
            </a:r>
            <a:r>
              <a:rPr lang="es-ES" sz="2400" dirty="0" smtClean="0"/>
              <a:t> del Agua (</a:t>
            </a:r>
            <a:r>
              <a:rPr lang="es-ES" sz="2400" dirty="0" err="1" smtClean="0"/>
              <a:t>Mexico</a:t>
            </a:r>
            <a:r>
              <a:rPr lang="es-ES" sz="2400" dirty="0" smtClean="0"/>
              <a:t>)</a:t>
            </a:r>
          </a:p>
          <a:p>
            <a:pPr lvl="1">
              <a:buFont typeface="Courier New" pitchFamily="49" charset="0"/>
              <a:buChar char="o"/>
            </a:pPr>
            <a:r>
              <a:rPr lang="es-ES" sz="2400" dirty="0" smtClean="0"/>
              <a:t>Unidad para el Cambio Rural (Argentina)</a:t>
            </a:r>
            <a:endParaRPr lang="en-US" sz="2400" dirty="0" smtClean="0"/>
          </a:p>
          <a:p>
            <a:pPr eaLnBrk="1" hangingPunct="1"/>
            <a:r>
              <a:rPr lang="en-US" sz="2800" b="1" dirty="0" smtClean="0">
                <a:solidFill>
                  <a:srgbClr val="007033"/>
                </a:solidFill>
              </a:rPr>
              <a:t>1 Regional Implementing Entity</a:t>
            </a:r>
          </a:p>
          <a:p>
            <a:pPr marL="742950" lvl="2" indent="-276225">
              <a:buFont typeface="Courier New" pitchFamily="49" charset="0"/>
              <a:buChar char="o"/>
            </a:pPr>
            <a:r>
              <a:rPr lang="en-US" dirty="0" err="1" smtClean="0"/>
              <a:t>Banque</a:t>
            </a:r>
            <a:r>
              <a:rPr lang="en-US" dirty="0" smtClean="0"/>
              <a:t> </a:t>
            </a:r>
            <a:r>
              <a:rPr lang="en-US" dirty="0" err="1" smtClean="0"/>
              <a:t>Ouest</a:t>
            </a:r>
            <a:r>
              <a:rPr lang="en-US" dirty="0" smtClean="0"/>
              <a:t> </a:t>
            </a:r>
            <a:r>
              <a:rPr lang="en-US" dirty="0" err="1" smtClean="0"/>
              <a:t>Africaine</a:t>
            </a:r>
            <a:r>
              <a:rPr lang="en-US" dirty="0" smtClean="0"/>
              <a:t> de </a:t>
            </a:r>
            <a:r>
              <a:rPr lang="en-US" dirty="0" err="1" smtClean="0"/>
              <a:t>Développement</a:t>
            </a:r>
            <a:endParaRPr lang="en-US" b="1" dirty="0" smtClean="0">
              <a:solidFill>
                <a:srgbClr val="007033"/>
              </a:solidFill>
            </a:endParaRPr>
          </a:p>
          <a:p>
            <a:pPr eaLnBrk="1" hangingPunct="1"/>
            <a:r>
              <a:rPr lang="en-US" sz="2800" b="1" dirty="0" smtClean="0">
                <a:solidFill>
                  <a:srgbClr val="007033"/>
                </a:solidFill>
              </a:rPr>
              <a:t>10 Multilateral Implementing Entities accredited</a:t>
            </a:r>
            <a:r>
              <a:rPr lang="en-US" sz="2800" dirty="0" smtClean="0">
                <a:solidFill>
                  <a:srgbClr val="007033"/>
                </a:solidFill>
              </a:rPr>
              <a:t>: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/>
              <a:t>The World Bank, ADB, </a:t>
            </a:r>
            <a:r>
              <a:rPr lang="en-US" sz="2400" dirty="0" err="1" smtClean="0"/>
              <a:t>AfDB</a:t>
            </a:r>
            <a:r>
              <a:rPr lang="en-US" sz="2400" dirty="0" smtClean="0"/>
              <a:t>, IADB, UNDP, UNEP, IFAD, WFP, WMO, UNESCO</a:t>
            </a:r>
            <a:endParaRPr lang="en-US" sz="2800" dirty="0" smtClean="0"/>
          </a:p>
          <a:p>
            <a:pPr eaLnBrk="1" hangingPunct="1"/>
            <a:r>
              <a:rPr lang="en-US" sz="2800" b="1" dirty="0" smtClean="0">
                <a:solidFill>
                  <a:srgbClr val="007033"/>
                </a:solidFill>
              </a:rPr>
              <a:t>Swift</a:t>
            </a:r>
            <a:r>
              <a:rPr lang="en-US" sz="2800" dirty="0" smtClean="0"/>
              <a:t> accreditation process: can be done in </a:t>
            </a:r>
            <a:r>
              <a:rPr lang="en-US" sz="2800" b="1" dirty="0" smtClean="0">
                <a:solidFill>
                  <a:srgbClr val="007033"/>
                </a:solidFill>
              </a:rPr>
              <a:t>3 months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1522413"/>
            <a:ext cx="9144000" cy="1587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0" y="6400800"/>
            <a:ext cx="8262938" cy="1588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 modalities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  <a:buFont typeface="Arial" charset="0"/>
              <a:buNone/>
            </a:pPr>
            <a:r>
              <a:rPr lang="en-US" b="1" dirty="0" smtClean="0">
                <a:solidFill>
                  <a:srgbClr val="007033"/>
                </a:solidFill>
              </a:rPr>
              <a:t>Direct Access Modality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600" dirty="0" smtClean="0"/>
              <a:t>Eligible Parties can submit their projects/</a:t>
            </a:r>
            <a:r>
              <a:rPr lang="en-US" sz="2600" dirty="0" err="1" smtClean="0"/>
              <a:t>programmes</a:t>
            </a:r>
            <a:r>
              <a:rPr lang="en-US" sz="2600" dirty="0" smtClean="0"/>
              <a:t> </a:t>
            </a:r>
            <a:r>
              <a:rPr lang="en-US" sz="2600" b="1" i="1" dirty="0" smtClean="0"/>
              <a:t>directly</a:t>
            </a:r>
            <a:r>
              <a:rPr lang="en-US" sz="2600" dirty="0" smtClean="0"/>
              <a:t> to the AFB </a:t>
            </a:r>
            <a:r>
              <a:rPr lang="en-US" sz="2600" b="1" i="1" dirty="0" smtClean="0"/>
              <a:t>through an accredited </a:t>
            </a:r>
            <a:r>
              <a:rPr lang="en-US" sz="2600" dirty="0" smtClean="0"/>
              <a:t>National Implementing Entity (</a:t>
            </a:r>
            <a:r>
              <a:rPr lang="en-US" sz="2600" b="1" i="1" dirty="0" smtClean="0"/>
              <a:t>NIE</a:t>
            </a:r>
            <a:r>
              <a:rPr lang="en-US" sz="2600" dirty="0" smtClean="0"/>
              <a:t>).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buFont typeface="Arial" charset="0"/>
              <a:buNone/>
            </a:pPr>
            <a:r>
              <a:rPr lang="en-US" b="1" dirty="0" smtClean="0">
                <a:solidFill>
                  <a:srgbClr val="007033"/>
                </a:solidFill>
              </a:rPr>
              <a:t>Multilateral Access Modality</a:t>
            </a:r>
          </a:p>
          <a:p>
            <a:pPr marL="342900" lvl="1" indent="-342900">
              <a:lnSpc>
                <a:spcPct val="90000"/>
              </a:lnSpc>
              <a:spcAft>
                <a:spcPts val="600"/>
              </a:spcAft>
              <a:buClr>
                <a:srgbClr val="00B050"/>
              </a:buClr>
              <a:buFont typeface="Arial" charset="0"/>
              <a:buChar char="•"/>
            </a:pPr>
            <a:r>
              <a:rPr lang="en-US" sz="2600" dirty="0" smtClean="0"/>
              <a:t>Parties can submit their proposals through an </a:t>
            </a:r>
            <a:r>
              <a:rPr lang="en-US" sz="2600" b="1" i="1" dirty="0" smtClean="0"/>
              <a:t>accredited</a:t>
            </a:r>
            <a:r>
              <a:rPr lang="en-US" sz="2600" dirty="0" smtClean="0"/>
              <a:t> Multilateral Implementing Entity (</a:t>
            </a:r>
            <a:r>
              <a:rPr lang="en-US" sz="2600" b="1" i="1" dirty="0" smtClean="0"/>
              <a:t>MIE</a:t>
            </a:r>
            <a:r>
              <a:rPr lang="en-US" sz="2600" dirty="0" smtClean="0"/>
              <a:t>).</a:t>
            </a:r>
          </a:p>
          <a:p>
            <a:pPr marL="342900" lvl="1" indent="-342900">
              <a:lnSpc>
                <a:spcPct val="90000"/>
              </a:lnSpc>
              <a:spcAft>
                <a:spcPts val="600"/>
              </a:spcAft>
              <a:buClr>
                <a:srgbClr val="00B050"/>
              </a:buClr>
              <a:buNone/>
            </a:pPr>
            <a:r>
              <a:rPr lang="en-US" sz="3200" b="1" dirty="0" smtClean="0">
                <a:solidFill>
                  <a:srgbClr val="007033"/>
                </a:solidFill>
              </a:rPr>
              <a:t>Regional Access Modality</a:t>
            </a:r>
            <a:endParaRPr lang="en-US" sz="3200" dirty="0" smtClean="0"/>
          </a:p>
          <a:p>
            <a:pPr marL="342900" lvl="1" indent="-342900">
              <a:lnSpc>
                <a:spcPct val="90000"/>
              </a:lnSpc>
              <a:spcAft>
                <a:spcPts val="600"/>
              </a:spcAft>
              <a:buClr>
                <a:srgbClr val="00B050"/>
              </a:buClr>
              <a:buFont typeface="Arial" charset="0"/>
              <a:buChar char="•"/>
            </a:pPr>
            <a:r>
              <a:rPr lang="en-US" sz="2600" dirty="0" smtClean="0"/>
              <a:t>A group of Parties may also nominate </a:t>
            </a:r>
            <a:r>
              <a:rPr lang="en-US" sz="2600" b="1" i="1" dirty="0" smtClean="0"/>
              <a:t>regional and sub-regional entities</a:t>
            </a:r>
            <a:r>
              <a:rPr lang="en-US" sz="2600" dirty="0" smtClean="0"/>
              <a:t> (RIE) as implementing entities.</a:t>
            </a:r>
          </a:p>
          <a:p>
            <a:pPr marL="342900" lvl="1" indent="-342900">
              <a:lnSpc>
                <a:spcPct val="90000"/>
              </a:lnSpc>
              <a:spcAft>
                <a:spcPts val="600"/>
              </a:spcAft>
              <a:buClr>
                <a:srgbClr val="00B050"/>
              </a:buClr>
              <a:buNone/>
            </a:pPr>
            <a:endParaRPr lang="en-US" sz="2600" dirty="0" smtClean="0"/>
          </a:p>
        </p:txBody>
      </p:sp>
      <p:pic>
        <p:nvPicPr>
          <p:cNvPr id="9220" name="Picture 1"/>
          <p:cNvPicPr>
            <a:picLocks noChangeAspect="1" noChangeArrowheads="1"/>
          </p:cNvPicPr>
          <p:nvPr/>
        </p:nvPicPr>
        <p:blipFill>
          <a:blip r:embed="rId2" cstate="print"/>
          <a:srcRect l="22221" t="12383" r="27779" b="38092"/>
          <a:stretch>
            <a:fillRect/>
          </a:stretch>
        </p:blipFill>
        <p:spPr bwMode="auto">
          <a:xfrm>
            <a:off x="8077200" y="5783263"/>
            <a:ext cx="10668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1217613"/>
            <a:ext cx="9144000" cy="1587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6400800"/>
            <a:ext cx="8262938" cy="1588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 modalities (2)</a:t>
            </a:r>
            <a:endParaRPr 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>
              <a:spcAft>
                <a:spcPts val="600"/>
              </a:spcAft>
              <a:buFont typeface="Arial" charset="0"/>
              <a:buNone/>
            </a:pPr>
            <a:r>
              <a:rPr lang="en-US" b="1" dirty="0" smtClean="0">
                <a:solidFill>
                  <a:srgbClr val="007033"/>
                </a:solidFill>
              </a:rPr>
              <a:t>NIE, RIE and MIE shall:</a:t>
            </a:r>
          </a:p>
          <a:p>
            <a:pPr eaLnBrk="1" hangingPunct="1"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en-US" sz="2600" b="1" i="1" dirty="0" smtClean="0"/>
              <a:t>Meet the fiduciary standards </a:t>
            </a:r>
            <a:r>
              <a:rPr lang="en-US" sz="2600" dirty="0" smtClean="0"/>
              <a:t>established by the AFB:</a:t>
            </a:r>
          </a:p>
          <a:p>
            <a:pPr marL="914400" lvl="1" indent="-514350" eaLnBrk="1" hangingPunct="1">
              <a:spcAft>
                <a:spcPts val="600"/>
              </a:spcAft>
              <a:buFontTx/>
              <a:buChar char="-"/>
            </a:pPr>
            <a:r>
              <a:rPr lang="en-US" sz="2200" dirty="0" smtClean="0"/>
              <a:t>Financial management and integrity</a:t>
            </a:r>
          </a:p>
          <a:p>
            <a:pPr marL="914400" lvl="1" indent="-514350" eaLnBrk="1" hangingPunct="1">
              <a:spcAft>
                <a:spcPts val="600"/>
              </a:spcAft>
              <a:buFontTx/>
              <a:buChar char="-"/>
            </a:pPr>
            <a:r>
              <a:rPr lang="en-US" sz="2200" dirty="0" smtClean="0"/>
              <a:t>Institutional capacity</a:t>
            </a:r>
          </a:p>
          <a:p>
            <a:pPr marL="914400" lvl="1" indent="-514350" eaLnBrk="1" hangingPunct="1">
              <a:spcAft>
                <a:spcPts val="600"/>
              </a:spcAft>
              <a:buFontTx/>
              <a:buChar char="-"/>
            </a:pPr>
            <a:r>
              <a:rPr lang="en-US" sz="2200" dirty="0" smtClean="0"/>
              <a:t>Transparency, self-investigative powers and anti-corruption measures</a:t>
            </a:r>
          </a:p>
          <a:p>
            <a:pPr eaLnBrk="1" hangingPunct="1"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en-US" sz="2600" b="1" i="1" dirty="0" smtClean="0"/>
              <a:t>Bear full responsibility </a:t>
            </a:r>
            <a:r>
              <a:rPr lang="en-US" sz="2600" dirty="0" smtClean="0"/>
              <a:t>for the </a:t>
            </a:r>
            <a:r>
              <a:rPr lang="en-US" sz="2600" b="1" i="1" dirty="0" smtClean="0"/>
              <a:t>overall management </a:t>
            </a:r>
            <a:r>
              <a:rPr lang="en-US" sz="2600" dirty="0" smtClean="0"/>
              <a:t>of the projects and </a:t>
            </a:r>
            <a:r>
              <a:rPr lang="en-US" sz="2600" dirty="0" err="1" smtClean="0"/>
              <a:t>programmes</a:t>
            </a:r>
            <a:r>
              <a:rPr lang="en-US" sz="2600" dirty="0" smtClean="0"/>
              <a:t>; and</a:t>
            </a:r>
          </a:p>
          <a:p>
            <a:pPr eaLnBrk="1" hangingPunct="1"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en-US" sz="2600" dirty="0" smtClean="0"/>
              <a:t>Carry out </a:t>
            </a:r>
            <a:r>
              <a:rPr lang="en-US" sz="2600" b="1" i="1" dirty="0" smtClean="0"/>
              <a:t>financial, monitoring and reporting responsibilities</a:t>
            </a:r>
            <a:r>
              <a:rPr lang="en-US" sz="2600" dirty="0" smtClean="0"/>
              <a:t>.</a:t>
            </a:r>
          </a:p>
        </p:txBody>
      </p:sp>
      <p:pic>
        <p:nvPicPr>
          <p:cNvPr id="10244" name="Picture 1"/>
          <p:cNvPicPr>
            <a:picLocks noChangeAspect="1" noChangeArrowheads="1"/>
          </p:cNvPicPr>
          <p:nvPr/>
        </p:nvPicPr>
        <p:blipFill>
          <a:blip r:embed="rId2" cstate="print"/>
          <a:srcRect l="22221" t="12383" r="27779" b="38092"/>
          <a:stretch>
            <a:fillRect/>
          </a:stretch>
        </p:blipFill>
        <p:spPr bwMode="auto">
          <a:xfrm>
            <a:off x="8077200" y="5783263"/>
            <a:ext cx="10668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1217613"/>
            <a:ext cx="9144000" cy="1587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6400800"/>
            <a:ext cx="8262938" cy="1588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 modalities</a:t>
            </a:r>
            <a:endParaRPr lang="en-US" dirty="0" smtClean="0"/>
          </a:p>
        </p:txBody>
      </p:sp>
      <p:pic>
        <p:nvPicPr>
          <p:cNvPr id="11267" name="Picture 1"/>
          <p:cNvPicPr>
            <a:picLocks noChangeAspect="1" noChangeArrowheads="1"/>
          </p:cNvPicPr>
          <p:nvPr/>
        </p:nvPicPr>
        <p:blipFill>
          <a:blip r:embed="rId2" cstate="print"/>
          <a:srcRect l="22221" t="12383" r="27779" b="38092"/>
          <a:stretch>
            <a:fillRect/>
          </a:stretch>
        </p:blipFill>
        <p:spPr bwMode="auto">
          <a:xfrm>
            <a:off x="8077200" y="5783263"/>
            <a:ext cx="10668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1217613"/>
            <a:ext cx="9144000" cy="1587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6400800"/>
            <a:ext cx="8262938" cy="1588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figu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371600"/>
            <a:ext cx="7315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Accreditation Panel</a:t>
            </a:r>
            <a:endParaRPr lang="en-US" dirty="0" smtClean="0"/>
          </a:p>
        </p:txBody>
      </p:sp>
      <p:pic>
        <p:nvPicPr>
          <p:cNvPr id="11267" name="Picture 1"/>
          <p:cNvPicPr>
            <a:picLocks noChangeAspect="1" noChangeArrowheads="1"/>
          </p:cNvPicPr>
          <p:nvPr/>
        </p:nvPicPr>
        <p:blipFill>
          <a:blip r:embed="rId2" cstate="print"/>
          <a:srcRect l="22221" t="12383" r="27779" b="38092"/>
          <a:stretch>
            <a:fillRect/>
          </a:stretch>
        </p:blipFill>
        <p:spPr bwMode="auto">
          <a:xfrm>
            <a:off x="8077200" y="5783263"/>
            <a:ext cx="10668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1217613"/>
            <a:ext cx="9144000" cy="1587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6400800"/>
            <a:ext cx="8262938" cy="1588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pho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3000" y="1295400"/>
            <a:ext cx="6629400" cy="4972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524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Direct Access?</a:t>
            </a:r>
            <a:endParaRPr lang="en-IN" sz="4000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Advantages:</a:t>
            </a:r>
          </a:p>
          <a:p>
            <a:pPr lvl="1"/>
            <a:r>
              <a:rPr lang="en-US" sz="2400" b="1" dirty="0" smtClean="0"/>
              <a:t>Empower developing countries to manage their </a:t>
            </a:r>
            <a:r>
              <a:rPr lang="en-US" sz="2400" b="1" i="1" dirty="0" smtClean="0"/>
              <a:t>own</a:t>
            </a:r>
            <a:r>
              <a:rPr lang="en-US" sz="2400" b="1" dirty="0" smtClean="0"/>
              <a:t> funds following their </a:t>
            </a:r>
            <a:r>
              <a:rPr lang="en-US" sz="2400" b="1" i="1" dirty="0" smtClean="0"/>
              <a:t>own</a:t>
            </a:r>
            <a:r>
              <a:rPr lang="en-US" sz="2400" b="1" dirty="0" smtClean="0"/>
              <a:t> priorities</a:t>
            </a:r>
          </a:p>
          <a:p>
            <a:pPr lvl="1"/>
            <a:r>
              <a:rPr lang="en-US" sz="2400" b="1" dirty="0" smtClean="0"/>
              <a:t>Swifter inception </a:t>
            </a:r>
            <a:r>
              <a:rPr lang="en-US" sz="2400" b="1" i="1" dirty="0" smtClean="0"/>
              <a:t>and</a:t>
            </a:r>
            <a:r>
              <a:rPr lang="en-US" sz="2400" b="1" dirty="0" smtClean="0"/>
              <a:t> implementation to meet the immediate needs of vulnerable countries </a:t>
            </a:r>
          </a:p>
          <a:p>
            <a:pPr lvl="1"/>
            <a:r>
              <a:rPr lang="en-US" sz="2400" b="1" dirty="0" smtClean="0"/>
              <a:t>Retain more funds within the country </a:t>
            </a:r>
          </a:p>
          <a:p>
            <a:pPr lvl="1"/>
            <a:r>
              <a:rPr lang="en-US" sz="2400" b="1" dirty="0" smtClean="0"/>
              <a:t>Recognize the potential of strong institutions in developing countries</a:t>
            </a:r>
          </a:p>
          <a:p>
            <a:pPr lvl="1"/>
            <a:r>
              <a:rPr lang="en-US" sz="2400" b="1" dirty="0" smtClean="0"/>
              <a:t>Improve institutional and operational processes thru acc.</a:t>
            </a:r>
          </a:p>
          <a:p>
            <a:r>
              <a:rPr lang="en-US" sz="2800" b="1" dirty="0" smtClean="0"/>
              <a:t>Is the process cumbersome?</a:t>
            </a:r>
          </a:p>
          <a:p>
            <a:pPr lvl="1"/>
            <a:r>
              <a:rPr lang="en-US" sz="2400" b="1" dirty="0" smtClean="0"/>
              <a:t>The AF has made it a priority to streamline its procedures. This is the fundamental premise of the Fund</a:t>
            </a:r>
          </a:p>
          <a:p>
            <a:pPr lvl="1"/>
            <a:r>
              <a:rPr lang="en-US" sz="2400" b="1" dirty="0" smtClean="0"/>
              <a:t>The Panel works </a:t>
            </a:r>
            <a:r>
              <a:rPr lang="en-US" sz="2400" b="1" i="1" dirty="0" smtClean="0"/>
              <a:t>with</a:t>
            </a:r>
            <a:r>
              <a:rPr lang="en-US" sz="2400" b="1" dirty="0" smtClean="0"/>
              <a:t> applicants. It is not an antagonistic process</a:t>
            </a:r>
          </a:p>
          <a:p>
            <a:pPr lvl="1"/>
            <a:endParaRPr lang="en-US" sz="2400" b="1" dirty="0" smtClean="0"/>
          </a:p>
          <a:p>
            <a:endParaRPr lang="en-US" sz="2400" b="1" dirty="0" smtClean="0"/>
          </a:p>
          <a:p>
            <a:endParaRPr lang="en-IN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066800"/>
            <a:ext cx="9144000" cy="1587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524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accreditation?</a:t>
            </a:r>
            <a:endParaRPr lang="en-IN" sz="4000" b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sz="2800" b="1" dirty="0" smtClean="0"/>
              <a:t>To check and certify an organization’s capabilities for carrying out the required tasks for meeting the defined goals</a:t>
            </a:r>
          </a:p>
          <a:p>
            <a:r>
              <a:rPr lang="en-US" sz="2800" b="1" dirty="0" smtClean="0"/>
              <a:t>Required tasks include maintenance of accounts and preparation of financial statements, provisions for external and internal audit, procurement, project management and creating and maintaining an ethical and corruption-free environment </a:t>
            </a:r>
          </a:p>
          <a:p>
            <a:r>
              <a:rPr lang="en-IN" sz="2800" b="1" dirty="0" smtClean="0"/>
              <a:t>The goal is to successfully complete the projects within planned budget and time and also meet the objectives outlined in the project document</a:t>
            </a:r>
          </a:p>
          <a:p>
            <a:endParaRPr lang="en-IN" sz="2800" b="1" dirty="0" smtClean="0">
              <a:solidFill>
                <a:srgbClr val="FF0000"/>
              </a:solidFill>
            </a:endParaRPr>
          </a:p>
          <a:p>
            <a:endParaRPr lang="en-IN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066800"/>
            <a:ext cx="9144000" cy="1587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/>
              <a:t>Does the organization have appropriate processes and systems defined and documented to undertake the tasks and achieve the stated objectives? (refer previous slide)</a:t>
            </a:r>
          </a:p>
          <a:p>
            <a:r>
              <a:rPr lang="en-US" sz="2800" b="1" dirty="0" smtClean="0"/>
              <a:t>Does the organization have adequate checks and balances to monitor, control and report on the activities?</a:t>
            </a:r>
          </a:p>
          <a:p>
            <a:r>
              <a:rPr lang="en-US" sz="2800" b="1" dirty="0" smtClean="0"/>
              <a:t>Does the organization have adequate competence at various levels for implementing the processes and systems effectively and efficiently?</a:t>
            </a:r>
          </a:p>
          <a:p>
            <a:pPr>
              <a:buFont typeface="Arial" charset="0"/>
              <a:buNone/>
            </a:pPr>
            <a:endParaRPr lang="en-IN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Verifying capabilities</a:t>
            </a:r>
            <a:endParaRPr lang="en-IN" sz="4000" b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370013"/>
            <a:ext cx="9144000" cy="1587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524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Criteria for Accreditation</a:t>
            </a:r>
            <a:endParaRPr lang="en-IN" sz="4000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smtClean="0"/>
              <a:t>The organization should be able to demonstrate/showcase capabilities in terms of policies/framework and give adequate evidence of experience in effectively carrying out the activities required</a:t>
            </a:r>
          </a:p>
          <a:p>
            <a:endParaRPr lang="en-IN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066800"/>
            <a:ext cx="9144000" cy="1587"/>
          </a:xfrm>
          <a:prstGeom prst="line">
            <a:avLst/>
          </a:prstGeom>
          <a:ln w="25400">
            <a:solidFill>
              <a:srgbClr val="B7E7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659</Words>
  <Application>Microsoft Office PowerPoint</Application>
  <PresentationFormat>On-screen Show (4:3)</PresentationFormat>
  <Paragraphs>77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Access modalities</vt:lpstr>
      <vt:lpstr>Access modalities (2)</vt:lpstr>
      <vt:lpstr>Access modalities</vt:lpstr>
      <vt:lpstr>Accreditation Panel</vt:lpstr>
      <vt:lpstr>Why Direct Access?</vt:lpstr>
      <vt:lpstr>What is accreditation?</vt:lpstr>
      <vt:lpstr>Verifying capabilities</vt:lpstr>
      <vt:lpstr>Criteria for Accreditation</vt:lpstr>
      <vt:lpstr>Access modalities: the Accreditation Process</vt:lpstr>
      <vt:lpstr>Slide 11</vt:lpstr>
      <vt:lpstr>Access modalities:  Implementing Entities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Marcelo Jordan</dc:creator>
  <cp:lastModifiedBy>wb359033</cp:lastModifiedBy>
  <cp:revision>24</cp:revision>
  <dcterms:created xsi:type="dcterms:W3CDTF">2011-11-09T04:34:51Z</dcterms:created>
  <dcterms:modified xsi:type="dcterms:W3CDTF">2012-04-23T01:19:44Z</dcterms:modified>
</cp:coreProperties>
</file>