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15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5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2A31970-0F1F-426E-A0F4-7A6C314B2291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8DA13A9-BF53-4535-ADE3-6B05833F93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03FBD-9EBA-4810-97E4-702D76CA2576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B3DEE-4AFB-45B0-A13E-89A2F77013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E00CD-614F-4B67-B1FB-C0242AFD8778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F8D8A-048D-464C-B237-81803EC38E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corto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6081713"/>
            <a:ext cx="471487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corto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6081713"/>
            <a:ext cx="471487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corto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6081713"/>
            <a:ext cx="471487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corto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6081713"/>
            <a:ext cx="471487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0E8FA-44AF-4725-A56B-263C7E2B8712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071C-ADF7-4921-8EE0-E2EA81F6E9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A4C793-D245-43E5-989E-8E3E88BA17EC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60B672-5F56-4918-A275-5B555D6AC7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F2D66-3964-4249-B4A0-19FCBBE5C8E9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8B76D-D53F-4D31-A4C5-4CB4527AE66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E072F-1932-43C4-9FCF-7744C986F106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9C5C6-76C8-4134-8EB2-2B357CE493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501B5-684E-49E8-87BC-E49FE2BEF71D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92BE-8C52-4F12-9F31-6EB3E673DC3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6CB7E-2D0A-40BF-8E4C-2E5BCC512B48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2FABF-0C09-4076-9A47-A19D0C3E49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DEC7D-3941-4DE8-A7DE-3DFD8926FF01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EF34C-A48C-4E5D-9602-63E2B4383B4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5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6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9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30D2F6E-3FBE-4B5E-8CC3-6D5313FF8A9D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D018E26-7FCF-471E-9AF9-553D9353ABA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ACA9FAD-D86A-4F3B-AFD8-F9E4E3AAA67C}" type="datetimeFigureOut">
              <a:rPr lang="es-ES"/>
              <a:pPr>
                <a:defRPr/>
              </a:pPr>
              <a:t>08/11/2011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C8B9D15-12BB-4331-A294-D0C0981E96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37" r:id="rId2"/>
    <p:sldLayoutId id="2147483846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7" r:id="rId9"/>
    <p:sldLayoutId id="2147483843" r:id="rId10"/>
    <p:sldLayoutId id="2147483844" r:id="rId11"/>
    <p:sldLayoutId id="2147483848" r:id="rId12"/>
    <p:sldLayoutId id="2147483849" r:id="rId13"/>
    <p:sldLayoutId id="2147483850" r:id="rId14"/>
    <p:sldLayoutId id="2147483851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agua_28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144000" cy="5733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51" name="1 Título"/>
          <p:cNvSpPr>
            <a:spLocks noGrp="1"/>
          </p:cNvSpPr>
          <p:nvPr>
            <p:ph type="ctrTitle"/>
          </p:nvPr>
        </p:nvSpPr>
        <p:spPr>
          <a:xfrm>
            <a:off x="0" y="2714620"/>
            <a:ext cx="8892480" cy="22208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smtClean="0"/>
              <a:t>Accreditation of a National Implementing Entity</a:t>
            </a:r>
            <a:br>
              <a:rPr lang="en-US" sz="3600" i="1" dirty="0" smtClean="0"/>
            </a:br>
            <a:r>
              <a:rPr lang="en-US" sz="3600" i="1" dirty="0" smtClean="0"/>
              <a:t>The Case of ANII</a:t>
            </a:r>
          </a:p>
        </p:txBody>
      </p:sp>
      <p:sp>
        <p:nvSpPr>
          <p:cNvPr id="9220" name="2 Subtítulo"/>
          <p:cNvSpPr>
            <a:spLocks noGrp="1"/>
          </p:cNvSpPr>
          <p:nvPr>
            <p:ph type="subTitle" idx="1"/>
          </p:nvPr>
        </p:nvSpPr>
        <p:spPr>
          <a:xfrm>
            <a:off x="3857625" y="5429250"/>
            <a:ext cx="4857750" cy="85725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3100" i="1" smtClean="0">
                <a:solidFill>
                  <a:schemeClr val="tx1"/>
                </a:solidFill>
              </a:rPr>
              <a:t>Miguel Helou</a:t>
            </a:r>
          </a:p>
          <a:p>
            <a:pPr marR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600" smtClean="0">
                <a:solidFill>
                  <a:schemeClr val="tx1"/>
                </a:solidFill>
              </a:rPr>
              <a:t>November 2011</a:t>
            </a:r>
          </a:p>
          <a:p>
            <a:pPr marR="0" eaLnBrk="1" hangingPunct="1">
              <a:lnSpc>
                <a:spcPct val="80000"/>
              </a:lnSpc>
              <a:buFont typeface="Arial" charset="0"/>
              <a:buNone/>
            </a:pPr>
            <a:endParaRPr lang="en-US" sz="900" smtClean="0">
              <a:solidFill>
                <a:schemeClr val="tx1"/>
              </a:solidFill>
            </a:endParaRPr>
          </a:p>
        </p:txBody>
      </p:sp>
      <p:grpSp>
        <p:nvGrpSpPr>
          <p:cNvPr id="9221" name="7 Grupo"/>
          <p:cNvGrpSpPr>
            <a:grpSpLocks/>
          </p:cNvGrpSpPr>
          <p:nvPr/>
        </p:nvGrpSpPr>
        <p:grpSpPr bwMode="auto">
          <a:xfrm>
            <a:off x="0" y="0"/>
            <a:ext cx="9144000" cy="1643063"/>
            <a:chOff x="0" y="0"/>
            <a:chExt cx="9906000" cy="1663700"/>
          </a:xfrm>
        </p:grpSpPr>
        <p:pic>
          <p:nvPicPr>
            <p:cNvPr id="9222" name="6 Imagen" descr="ANNIrecortado1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7 Rectángulo"/>
            <p:cNvSpPr/>
            <p:nvPr/>
          </p:nvSpPr>
          <p:spPr>
            <a:xfrm>
              <a:off x="0" y="0"/>
              <a:ext cx="9906000" cy="14997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9224" name="8 Imagen" descr="Logo 1,5cm CMYK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8437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10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8439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144016"/>
            <a:ext cx="7740352" cy="12687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err="1" smtClean="0"/>
              <a:t>Documentation</a:t>
            </a:r>
            <a:r>
              <a:rPr lang="es-ES" sz="3600" dirty="0" smtClean="0"/>
              <a:t> </a:t>
            </a:r>
            <a:r>
              <a:rPr lang="es-ES" sz="3600" dirty="0" err="1" smtClean="0"/>
              <a:t>submitted</a:t>
            </a:r>
            <a:r>
              <a:rPr lang="es-ES" sz="3600" dirty="0" smtClean="0"/>
              <a:t> </a:t>
            </a:r>
            <a:r>
              <a:rPr lang="es-ES" sz="3600" dirty="0" err="1" smtClean="0"/>
              <a:t>for</a:t>
            </a:r>
            <a:r>
              <a:rPr lang="es-ES" sz="3600" dirty="0" smtClean="0"/>
              <a:t> </a:t>
            </a:r>
            <a:r>
              <a:rPr lang="es-ES" sz="3600" dirty="0" err="1" smtClean="0"/>
              <a:t>the</a:t>
            </a:r>
            <a:r>
              <a:rPr lang="es-ES" sz="3600" dirty="0" smtClean="0"/>
              <a:t> </a:t>
            </a:r>
            <a:r>
              <a:rPr lang="es-ES" sz="3600" dirty="0" err="1" smtClean="0"/>
              <a:t>accreditation</a:t>
            </a:r>
            <a:r>
              <a:rPr lang="es-ES" sz="3600" dirty="0" smtClean="0"/>
              <a:t> (I)</a:t>
            </a:r>
            <a:r>
              <a:rPr lang="es-ES" sz="3600" dirty="0" smtClean="0">
                <a:solidFill>
                  <a:srgbClr val="FF0000"/>
                </a:solidFill>
              </a:rPr>
              <a:t/>
            </a:r>
            <a:br>
              <a:rPr lang="es-ES" sz="3600" dirty="0" smtClean="0">
                <a:solidFill>
                  <a:srgbClr val="FF0000"/>
                </a:solidFill>
              </a:rPr>
            </a:br>
            <a:endParaRPr lang="es-ES" sz="3600" dirty="0" smtClean="0"/>
          </a:p>
        </p:txBody>
      </p:sp>
      <p:sp>
        <p:nvSpPr>
          <p:cNvPr id="18436" name="Rectangle 9"/>
          <p:cNvSpPr>
            <a:spLocks noChangeArrowheads="1"/>
          </p:cNvSpPr>
          <p:nvPr/>
        </p:nvSpPr>
        <p:spPr bwMode="auto">
          <a:xfrm>
            <a:off x="611188" y="1806575"/>
            <a:ext cx="8539162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ANII´s accreditation application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  <a:defRPr/>
            </a:pPr>
            <a:endParaRPr lang="en-US" sz="800" dirty="0">
              <a:latin typeface="+mj-lt"/>
              <a:cs typeface="Arial" pitchFamily="34" charset="0"/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ANII´s presentation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  <a:defRPr/>
            </a:pPr>
            <a:endParaRPr lang="en-US" sz="800" dirty="0">
              <a:latin typeface="+mj-lt"/>
              <a:cs typeface="Arial" pitchFamily="34" charset="0"/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Law 18.084 (ANII´s creation law)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  <a:defRPr/>
            </a:pPr>
            <a:endParaRPr lang="en-US" sz="800" dirty="0">
              <a:latin typeface="+mj-lt"/>
              <a:cs typeface="Arial" pitchFamily="34" charset="0"/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Quality Austria ISO 9001:2008 certificate</a:t>
            </a:r>
          </a:p>
          <a:p>
            <a:pPr marL="722313" lvl="1" indent="-363538"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</a:t>
            </a:r>
            <a:r>
              <a:rPr lang="en-US" dirty="0" err="1">
                <a:latin typeface="+mj-lt"/>
                <a:cs typeface="Arial" pitchFamily="34" charset="0"/>
              </a:rPr>
              <a:t>IQnet</a:t>
            </a:r>
            <a:r>
              <a:rPr lang="en-US" dirty="0">
                <a:latin typeface="+mj-lt"/>
                <a:cs typeface="Arial" pitchFamily="34" charset="0"/>
              </a:rPr>
              <a:t> 2009 certificate</a:t>
            </a:r>
          </a:p>
          <a:p>
            <a:pPr marL="722313" lvl="1" indent="-363538"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LSQA ISO 9001:2008 certificate</a:t>
            </a:r>
          </a:p>
          <a:p>
            <a:pPr marL="722313" lvl="1" indent="-363538"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quality guidelines of ANII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Summary of funds managed by ANII</a:t>
            </a:r>
          </a:p>
          <a:p>
            <a:pPr marL="722313" lvl="1" indent="-363538"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loan 7445-UR with the World Bank</a:t>
            </a:r>
          </a:p>
          <a:p>
            <a:pPr marL="722313" lvl="1" indent="-363538"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loan 2004 OC-UR with the Inter-American Development Bank</a:t>
            </a:r>
          </a:p>
          <a:p>
            <a:pPr marL="722313" lvl="1" indent="-363538"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ATN KK 10271 UR cooperation with the Inter-American Development Bank</a:t>
            </a:r>
          </a:p>
          <a:p>
            <a:pPr marL="722313" lvl="1" indent="-363538"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itchFamily="34" charset="0"/>
              </a:rPr>
              <a:t> ATN NI 11225 RG cooperation with the Inter-American Development 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9461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6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9463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77866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err="1" smtClean="0"/>
              <a:t>Documentation</a:t>
            </a:r>
            <a:r>
              <a:rPr lang="es-ES" sz="3600" dirty="0" smtClean="0"/>
              <a:t> </a:t>
            </a:r>
            <a:r>
              <a:rPr lang="es-ES" sz="3600" dirty="0" err="1" smtClean="0"/>
              <a:t>submitted</a:t>
            </a:r>
            <a:r>
              <a:rPr lang="es-ES" sz="3600" dirty="0" smtClean="0"/>
              <a:t> </a:t>
            </a:r>
            <a:r>
              <a:rPr lang="es-ES" sz="3600" dirty="0" err="1" smtClean="0"/>
              <a:t>for</a:t>
            </a:r>
            <a:r>
              <a:rPr lang="es-ES" sz="3600" dirty="0" smtClean="0"/>
              <a:t> </a:t>
            </a:r>
            <a:r>
              <a:rPr lang="es-ES" sz="3600" dirty="0" err="1" smtClean="0"/>
              <a:t>the</a:t>
            </a:r>
            <a:r>
              <a:rPr lang="es-ES" sz="3600" dirty="0" smtClean="0"/>
              <a:t> </a:t>
            </a:r>
            <a:r>
              <a:rPr lang="es-ES" sz="3600" dirty="0" err="1" smtClean="0"/>
              <a:t>accreditation</a:t>
            </a:r>
            <a:r>
              <a:rPr lang="es-ES" sz="3600" dirty="0" smtClean="0"/>
              <a:t> (II)</a:t>
            </a:r>
          </a:p>
        </p:txBody>
      </p:sp>
      <p:sp>
        <p:nvSpPr>
          <p:cNvPr id="19460" name="Content Placeholder 7"/>
          <p:cNvSpPr>
            <a:spLocks noGrp="1"/>
          </p:cNvSpPr>
          <p:nvPr>
            <p:ph idx="1"/>
          </p:nvPr>
        </p:nvSpPr>
        <p:spPr>
          <a:xfrm>
            <a:off x="457200" y="1481138"/>
            <a:ext cx="8507413" cy="4827587"/>
          </a:xfrm>
        </p:spPr>
        <p:txBody>
          <a:bodyPr/>
          <a:lstStyle/>
          <a:p>
            <a:endParaRPr lang="en-US" sz="1800" smtClean="0">
              <a:cs typeface="Arial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1800" smtClean="0">
                <a:cs typeface="Arial" charset="0"/>
              </a:rPr>
              <a:t>KPMG AUDITOR'S REPORT FINANCIAL STATEMENTS ANII 31-12-09 </a:t>
            </a:r>
          </a:p>
          <a:p>
            <a:pPr>
              <a:buFont typeface="Wingdings" pitchFamily="2" charset="2"/>
              <a:buChar char="§"/>
            </a:pPr>
            <a:r>
              <a:rPr lang="en-US" sz="1800" smtClean="0">
                <a:cs typeface="Arial" charset="0"/>
              </a:rPr>
              <a:t>KPMG AUDITOR'S REPORT FINANCIAL STATEMENTS ANII 31-12-08</a:t>
            </a:r>
          </a:p>
          <a:p>
            <a:pPr>
              <a:buFont typeface="Wingdings" pitchFamily="2" charset="2"/>
              <a:buChar char="§"/>
            </a:pPr>
            <a:r>
              <a:rPr lang="en-US" sz="1800" smtClean="0">
                <a:cs typeface="Arial" charset="0"/>
              </a:rPr>
              <a:t>KPMG AUDITOR'S REPORT FINANCIAL STATEMENTS ANII 31-12-08 LOAN 2004 OC-UR IADB </a:t>
            </a:r>
          </a:p>
          <a:p>
            <a:pPr>
              <a:buFont typeface="Wingdings" pitchFamily="2" charset="2"/>
              <a:buChar char="§"/>
            </a:pPr>
            <a:r>
              <a:rPr lang="en-US" sz="1800" smtClean="0">
                <a:cs typeface="Arial" charset="0"/>
              </a:rPr>
              <a:t>KPMG AUDITOR'S REPORT FINANCIAL STATEMENTS ANII 31-12-08 INNOVA EUROPEAN UNION </a:t>
            </a:r>
          </a:p>
          <a:p>
            <a:pPr>
              <a:buFont typeface="Wingdings" pitchFamily="2" charset="2"/>
              <a:buChar char="§"/>
            </a:pPr>
            <a:r>
              <a:rPr lang="en-US" sz="1800" smtClean="0">
                <a:cs typeface="Arial" charset="0"/>
              </a:rPr>
              <a:t>KPMG AUDITOR'S REPORT FINANCIAL STATEMENTS ANII 31-12-07 </a:t>
            </a:r>
          </a:p>
          <a:p>
            <a:pPr>
              <a:buFont typeface="Wingdings" pitchFamily="2" charset="2"/>
              <a:buChar char="§"/>
            </a:pPr>
            <a:r>
              <a:rPr lang="en-US" sz="1800" smtClean="0">
                <a:cs typeface="Arial" charset="0"/>
              </a:rPr>
              <a:t>COURT OF AUDITORS REPORT FINANCIAL STATEMENTS ANII 31-12-08 LOAN 7445 WORLD BANK </a:t>
            </a:r>
          </a:p>
          <a:p>
            <a:pPr>
              <a:buFont typeface="Wingdings" pitchFamily="2" charset="2"/>
              <a:buChar char="§"/>
            </a:pPr>
            <a:r>
              <a:rPr lang="en-US" sz="1800" smtClean="0">
                <a:cs typeface="Arial" charset="0"/>
              </a:rPr>
              <a:t>AUDITOR'S REPORT FINANCIAL STATEMENTS ANII 31-12-08 ATN KK 10271 UR IADB </a:t>
            </a:r>
          </a:p>
          <a:p>
            <a:pPr>
              <a:buFont typeface="Wingdings" pitchFamily="2" charset="2"/>
              <a:buChar char="§"/>
            </a:pPr>
            <a:r>
              <a:rPr lang="en-US" sz="1800" smtClean="0">
                <a:cs typeface="Arial" charset="0"/>
              </a:rPr>
              <a:t>EVALUATION GUIDELINES ANII SAMPLE </a:t>
            </a:r>
          </a:p>
          <a:p>
            <a:pPr>
              <a:buFont typeface="Wingdings" pitchFamily="2" charset="2"/>
              <a:buChar char="§"/>
            </a:pPr>
            <a:r>
              <a:rPr lang="en-US" sz="1800" smtClean="0">
                <a:cs typeface="Arial" charset="0"/>
              </a:rPr>
              <a:t>PROJECT MANAGEMENT SYSTEM ANII </a:t>
            </a:r>
          </a:p>
          <a:p>
            <a:pPr>
              <a:buFont typeface="Wingdings" pitchFamily="2" charset="2"/>
              <a:buChar char="§"/>
            </a:pPr>
            <a:r>
              <a:rPr lang="en-US" sz="1800" smtClean="0">
                <a:cs typeface="Arial" charset="0"/>
              </a:rPr>
              <a:t>INTEGRAL  ADMINISTRATIVE MANAGEMENT SYSTEM DOCUMENTATION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20485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20487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>
          <a:xfrm>
            <a:off x="428625" y="1857375"/>
            <a:ext cx="8535988" cy="4525963"/>
          </a:xfrm>
        </p:spPr>
        <p:txBody>
          <a:bodyPr/>
          <a:lstStyle/>
          <a:p>
            <a:pPr marL="514350" indent="-514350" eaLnBrk="1" hangingPunct="1"/>
            <a:r>
              <a:rPr lang="en-US" sz="2200" b="1" smtClean="0"/>
              <a:t>Some consultations received during the accreditation process:</a:t>
            </a:r>
          </a:p>
          <a:p>
            <a:pPr marL="514350" indent="-514350" eaLnBrk="1" hangingPunct="1">
              <a:buFont typeface="Arial" charset="0"/>
              <a:buAutoNum type="arabicParenR"/>
            </a:pPr>
            <a:endParaRPr lang="en-US" sz="2200" smtClean="0"/>
          </a:p>
          <a:p>
            <a:pPr lvl="1" eaLnBrk="1" hangingPunct="1">
              <a:buFont typeface="Arial" charset="0"/>
              <a:buChar char="–"/>
            </a:pPr>
            <a:r>
              <a:rPr lang="en-US" sz="2200" smtClean="0"/>
              <a:t>The status of the ANII´s Accounting System Manual (operational or under development).</a:t>
            </a:r>
          </a:p>
          <a:p>
            <a:pPr lvl="1" eaLnBrk="1" hangingPunct="1">
              <a:buFont typeface="Arial" charset="0"/>
              <a:buChar char="–"/>
            </a:pPr>
            <a:endParaRPr lang="en-US" sz="2200" smtClean="0"/>
          </a:p>
          <a:p>
            <a:pPr lvl="1" eaLnBrk="1" hangingPunct="1">
              <a:buFont typeface="Arial" charset="0"/>
              <a:buChar char="–"/>
            </a:pPr>
            <a:r>
              <a:rPr lang="en-US" sz="2200" smtClean="0"/>
              <a:t>Details of the payment and disbursement procedures.</a:t>
            </a:r>
          </a:p>
          <a:p>
            <a:pPr lvl="1" eaLnBrk="1" hangingPunct="1">
              <a:buFont typeface="Arial" charset="0"/>
              <a:buChar char="–"/>
            </a:pPr>
            <a:endParaRPr lang="en-US" sz="2200" smtClean="0"/>
          </a:p>
          <a:p>
            <a:pPr lvl="1" eaLnBrk="1" hangingPunct="1">
              <a:buFont typeface="Arial" charset="0"/>
              <a:buChar char="–"/>
            </a:pPr>
            <a:r>
              <a:rPr lang="en-US" sz="2200" smtClean="0"/>
              <a:t>The ANII´s budget approved by the Government.</a:t>
            </a:r>
          </a:p>
          <a:p>
            <a:pPr lvl="1" eaLnBrk="1" hangingPunct="1">
              <a:buFont typeface="Arial" charset="0"/>
              <a:buChar char="–"/>
            </a:pPr>
            <a:endParaRPr lang="en-US" sz="2200" smtClean="0"/>
          </a:p>
          <a:p>
            <a:pPr lvl="1" eaLnBrk="1" hangingPunct="1">
              <a:buFont typeface="Arial" charset="0"/>
              <a:buChar char="–"/>
            </a:pPr>
            <a:r>
              <a:rPr lang="en-US" sz="2200" smtClean="0"/>
              <a:t>The status of the Project Management System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"/>
            <a:ext cx="7812360" cy="12687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200" dirty="0" smtClean="0"/>
              <a:t/>
            </a:r>
            <a:br>
              <a:rPr lang="es-ES" sz="2200" dirty="0" smtClean="0"/>
            </a:br>
            <a:r>
              <a:rPr lang="es-ES" sz="2200" dirty="0" smtClean="0"/>
              <a:t/>
            </a:r>
            <a:br>
              <a:rPr lang="es-ES" sz="2200" dirty="0" smtClean="0"/>
            </a:br>
            <a:r>
              <a:rPr lang="es-ES" sz="2200" dirty="0" smtClean="0"/>
              <a:t/>
            </a:r>
            <a:br>
              <a:rPr lang="es-ES" sz="2200" dirty="0" smtClean="0"/>
            </a:br>
            <a:r>
              <a:rPr lang="es-ES" sz="2200" dirty="0" smtClean="0"/>
              <a:t/>
            </a:r>
            <a:br>
              <a:rPr lang="es-ES" sz="2200" dirty="0" smtClean="0"/>
            </a:br>
            <a:r>
              <a:rPr lang="es-ES" sz="2200" dirty="0" smtClean="0"/>
              <a:t/>
            </a:r>
            <a:br>
              <a:rPr lang="es-ES" sz="2200" dirty="0" smtClean="0"/>
            </a:br>
            <a:r>
              <a:rPr lang="es-ES" sz="3100" dirty="0" err="1" smtClean="0"/>
              <a:t>Examples</a:t>
            </a:r>
            <a:r>
              <a:rPr lang="es-ES" sz="3100" dirty="0" smtClean="0"/>
              <a:t> of </a:t>
            </a:r>
            <a:r>
              <a:rPr lang="es-ES" sz="3100" dirty="0" err="1" smtClean="0"/>
              <a:t>exchanges</a:t>
            </a:r>
            <a:r>
              <a:rPr lang="es-ES" sz="3100" dirty="0" smtClean="0"/>
              <a:t> </a:t>
            </a:r>
            <a:r>
              <a:rPr lang="es-ES" sz="3100" dirty="0" err="1" smtClean="0"/>
              <a:t>with</a:t>
            </a:r>
            <a:r>
              <a:rPr lang="es-ES" sz="3100" dirty="0" smtClean="0"/>
              <a:t> </a:t>
            </a:r>
            <a:r>
              <a:rPr lang="es-ES" sz="3100" dirty="0" err="1" smtClean="0"/>
              <a:t>the</a:t>
            </a:r>
            <a:r>
              <a:rPr lang="es-ES" sz="3100" dirty="0" smtClean="0"/>
              <a:t> </a:t>
            </a:r>
            <a:r>
              <a:rPr lang="es-ES" sz="3100" dirty="0" err="1" smtClean="0"/>
              <a:t>Adaptation</a:t>
            </a:r>
            <a:r>
              <a:rPr lang="es-ES" sz="3100" dirty="0" smtClean="0"/>
              <a:t> </a:t>
            </a:r>
            <a:r>
              <a:rPr lang="es-ES" sz="3100" dirty="0" err="1" smtClean="0"/>
              <a:t>Fund</a:t>
            </a:r>
            <a:r>
              <a:rPr lang="es-ES" sz="3100" dirty="0" smtClean="0"/>
              <a:t> </a:t>
            </a:r>
            <a:r>
              <a:rPr lang="es-ES" sz="3100" dirty="0" err="1" smtClean="0"/>
              <a:t>to</a:t>
            </a:r>
            <a:r>
              <a:rPr lang="es-ES" sz="3100" dirty="0" smtClean="0"/>
              <a:t> </a:t>
            </a:r>
            <a:r>
              <a:rPr lang="es-ES" sz="3100" dirty="0" err="1" smtClean="0"/>
              <a:t>clarify</a:t>
            </a:r>
            <a:r>
              <a:rPr lang="es-ES" sz="3100" dirty="0" smtClean="0"/>
              <a:t> </a:t>
            </a:r>
            <a:r>
              <a:rPr lang="es-ES" sz="3100" dirty="0" err="1" smtClean="0"/>
              <a:t>some</a:t>
            </a:r>
            <a:r>
              <a:rPr lang="es-ES" sz="3100" dirty="0" smtClean="0"/>
              <a:t> </a:t>
            </a:r>
            <a:r>
              <a:rPr lang="es-ES" sz="3100" dirty="0" err="1" smtClean="0"/>
              <a:t>aspects</a:t>
            </a:r>
            <a:r>
              <a:rPr lang="es-ES" sz="3100" dirty="0" smtClean="0"/>
              <a:t> (I)</a:t>
            </a:r>
            <a:r>
              <a:rPr lang="es-ES" sz="4400" dirty="0" smtClean="0">
                <a:solidFill>
                  <a:srgbClr val="FF0000"/>
                </a:solidFill>
              </a:rPr>
              <a:t/>
            </a:r>
            <a:br>
              <a:rPr lang="es-ES" sz="4400" dirty="0" smtClean="0">
                <a:solidFill>
                  <a:srgbClr val="FF0000"/>
                </a:solidFill>
              </a:rPr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21509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21511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833563"/>
            <a:ext cx="8532812" cy="5024437"/>
          </a:xfrm>
        </p:spPr>
        <p:txBody>
          <a:bodyPr rtlCol="0">
            <a:normAutofit/>
          </a:bodyPr>
          <a:lstStyle/>
          <a:p>
            <a:pPr marL="450850" indent="-342900" eaLnBrk="1" fontAlgn="auto" hangingPunct="1">
              <a:spcAft>
                <a:spcPts val="0"/>
              </a:spcAft>
              <a:defRPr/>
            </a:pPr>
            <a:r>
              <a:rPr lang="en-GB" sz="2400" b="1" dirty="0" smtClean="0">
                <a:latin typeface="+mj-lt"/>
                <a:cs typeface="Calibri" pitchFamily="34" charset="0"/>
              </a:rPr>
              <a:t>Legal Aspects: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1000" dirty="0" smtClean="0">
              <a:latin typeface="+mj-lt"/>
              <a:cs typeface="Calibri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+mj-lt"/>
                <a:cs typeface="Calibri" pitchFamily="34" charset="0"/>
              </a:rPr>
              <a:t>A legal opinion explaining how ANII´s objectives, set out in the law 18.084, allows the Institute to take the role of NIE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ES" sz="1000" dirty="0" smtClean="0">
              <a:latin typeface="+mj-lt"/>
              <a:cs typeface="Calibri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+mj-lt"/>
                <a:cs typeface="Calibri" pitchFamily="34" charset="0"/>
              </a:rPr>
              <a:t>A clarification of ANII’s legal status and the Fiduciary Standard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ES" sz="1000" dirty="0" smtClean="0">
              <a:latin typeface="+mj-lt"/>
              <a:cs typeface="Calibri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+mj-lt"/>
                <a:cs typeface="Calibri" pitchFamily="34" charset="0"/>
              </a:rPr>
              <a:t>Details and evidence that procurement policies and procedures (related to projects) follow national standards and that they are consistent with recognized international practice (including dispute resolution procedures)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ES" sz="1000" dirty="0" smtClean="0">
              <a:latin typeface="+mj-lt"/>
              <a:cs typeface="Calibri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dirty="0" smtClean="0">
                <a:latin typeface="+mj-lt"/>
                <a:cs typeface="Calibri" pitchFamily="34" charset="0"/>
              </a:rPr>
              <a:t>Policy framework, or procedures of risk assessment and mitigation strategies</a:t>
            </a:r>
            <a:endParaRPr lang="es-ES" sz="2000" dirty="0" smtClean="0">
              <a:latin typeface="+mj-lt"/>
              <a:cs typeface="Calibri" pitchFamily="34" charset="0"/>
            </a:endParaRPr>
          </a:p>
        </p:txBody>
      </p:sp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100" dirty="0" smtClean="0">
                <a:solidFill>
                  <a:srgbClr val="FF0000"/>
                </a:solidFill>
              </a:rPr>
              <a:t/>
            </a:r>
            <a:br>
              <a:rPr lang="es-ES" sz="3100" dirty="0" smtClean="0">
                <a:solidFill>
                  <a:srgbClr val="FF0000"/>
                </a:solidFill>
              </a:rPr>
            </a:br>
            <a:r>
              <a:rPr lang="es-ES" sz="3100" dirty="0" err="1" smtClean="0">
                <a:solidFill>
                  <a:schemeClr val="tx1"/>
                </a:solidFill>
              </a:rPr>
              <a:t>Examples</a:t>
            </a:r>
            <a:r>
              <a:rPr lang="es-ES" sz="3100" dirty="0" smtClean="0">
                <a:solidFill>
                  <a:schemeClr val="tx1"/>
                </a:solidFill>
              </a:rPr>
              <a:t> of </a:t>
            </a:r>
            <a:r>
              <a:rPr lang="es-ES" sz="3100" dirty="0" err="1" smtClean="0">
                <a:solidFill>
                  <a:schemeClr val="tx1"/>
                </a:solidFill>
              </a:rPr>
              <a:t>exchanges</a:t>
            </a:r>
            <a:r>
              <a:rPr lang="es-ES" sz="3100" dirty="0" smtClean="0">
                <a:solidFill>
                  <a:schemeClr val="tx1"/>
                </a:solidFill>
              </a:rPr>
              <a:t> </a:t>
            </a:r>
            <a:r>
              <a:rPr lang="es-ES" sz="3100" dirty="0" err="1" smtClean="0">
                <a:solidFill>
                  <a:schemeClr val="tx1"/>
                </a:solidFill>
              </a:rPr>
              <a:t>with</a:t>
            </a:r>
            <a:r>
              <a:rPr lang="es-ES" sz="3100" dirty="0" smtClean="0">
                <a:solidFill>
                  <a:schemeClr val="tx1"/>
                </a:solidFill>
              </a:rPr>
              <a:t> </a:t>
            </a:r>
            <a:r>
              <a:rPr lang="es-ES" sz="3100" dirty="0" err="1" smtClean="0">
                <a:solidFill>
                  <a:schemeClr val="tx1"/>
                </a:solidFill>
              </a:rPr>
              <a:t>the</a:t>
            </a:r>
            <a:r>
              <a:rPr lang="es-ES" sz="3100" dirty="0" smtClean="0">
                <a:solidFill>
                  <a:schemeClr val="tx1"/>
                </a:solidFill>
              </a:rPr>
              <a:t> </a:t>
            </a:r>
            <a:r>
              <a:rPr lang="es-ES" sz="3100" dirty="0" err="1" smtClean="0">
                <a:solidFill>
                  <a:schemeClr val="tx1"/>
                </a:solidFill>
              </a:rPr>
              <a:t>Adaptation</a:t>
            </a:r>
            <a:r>
              <a:rPr lang="es-ES" sz="3100" dirty="0" smtClean="0">
                <a:solidFill>
                  <a:schemeClr val="tx1"/>
                </a:solidFill>
              </a:rPr>
              <a:t> </a:t>
            </a:r>
            <a:r>
              <a:rPr lang="es-ES" sz="3100" dirty="0" err="1" smtClean="0">
                <a:solidFill>
                  <a:schemeClr val="tx1"/>
                </a:solidFill>
              </a:rPr>
              <a:t>Fund</a:t>
            </a:r>
            <a:r>
              <a:rPr lang="es-ES" sz="3100" dirty="0" smtClean="0">
                <a:solidFill>
                  <a:schemeClr val="tx1"/>
                </a:solidFill>
              </a:rPr>
              <a:t> </a:t>
            </a:r>
            <a:r>
              <a:rPr lang="es-ES" sz="3100" dirty="0" err="1" smtClean="0">
                <a:solidFill>
                  <a:schemeClr val="tx1"/>
                </a:solidFill>
              </a:rPr>
              <a:t>to</a:t>
            </a:r>
            <a:r>
              <a:rPr lang="es-ES" sz="3100" dirty="0" smtClean="0">
                <a:solidFill>
                  <a:schemeClr val="tx1"/>
                </a:solidFill>
              </a:rPr>
              <a:t> </a:t>
            </a:r>
            <a:r>
              <a:rPr lang="es-ES" sz="3100" dirty="0" err="1" smtClean="0">
                <a:solidFill>
                  <a:schemeClr val="tx1"/>
                </a:solidFill>
              </a:rPr>
              <a:t>clarify</a:t>
            </a:r>
            <a:r>
              <a:rPr lang="es-ES" sz="3100" dirty="0" smtClean="0">
                <a:solidFill>
                  <a:schemeClr val="tx1"/>
                </a:solidFill>
              </a:rPr>
              <a:t> </a:t>
            </a:r>
            <a:r>
              <a:rPr lang="es-ES" sz="3100" dirty="0" err="1" smtClean="0">
                <a:solidFill>
                  <a:schemeClr val="tx1"/>
                </a:solidFill>
              </a:rPr>
              <a:t>some</a:t>
            </a:r>
            <a:r>
              <a:rPr lang="es-ES" sz="3100" dirty="0" smtClean="0">
                <a:solidFill>
                  <a:schemeClr val="tx1"/>
                </a:solidFill>
              </a:rPr>
              <a:t> </a:t>
            </a:r>
            <a:r>
              <a:rPr lang="es-ES" sz="3100" dirty="0" err="1" smtClean="0">
                <a:solidFill>
                  <a:schemeClr val="tx1"/>
                </a:solidFill>
              </a:rPr>
              <a:t>aspects</a:t>
            </a:r>
            <a:r>
              <a:rPr lang="es-ES" sz="3100" dirty="0" smtClean="0">
                <a:solidFill>
                  <a:schemeClr val="tx1"/>
                </a:solidFill>
              </a:rPr>
              <a:t> (II)</a:t>
            </a:r>
            <a:r>
              <a:rPr lang="es-ES" sz="6000" dirty="0" smtClean="0">
                <a:solidFill>
                  <a:srgbClr val="FF0000"/>
                </a:solidFill>
              </a:rPr>
              <a:t/>
            </a:r>
            <a:br>
              <a:rPr lang="es-ES" sz="6000" dirty="0" smtClean="0">
                <a:solidFill>
                  <a:srgbClr val="FF0000"/>
                </a:solidFill>
              </a:rPr>
            </a:br>
            <a:endParaRPr lang="es-E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22533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22535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0" y="1785938"/>
            <a:ext cx="9144000" cy="507206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800" smtClean="0"/>
              <a:t>The evaluation process was comprehensive, evaluators made a deep analysis of the information submitted</a:t>
            </a:r>
            <a:br>
              <a:rPr lang="en-US" sz="1800" smtClean="0"/>
            </a:br>
            <a:endParaRPr lang="en-US" sz="1800" smtClean="0"/>
          </a:p>
          <a:p>
            <a:pPr eaLnBrk="1" hangingPunct="1">
              <a:buFont typeface="Arial" charset="0"/>
              <a:buChar char="•"/>
            </a:pPr>
            <a:r>
              <a:rPr lang="en-US" sz="1800" smtClean="0"/>
              <a:t>Requests for clarification are made ​​with little time for the Board meeting, the technical team should be prepared and available.</a:t>
            </a:r>
          </a:p>
          <a:p>
            <a:pPr eaLnBrk="1" hangingPunct="1">
              <a:buFont typeface="Arial" charset="0"/>
              <a:buChar char="•"/>
            </a:pPr>
            <a:endParaRPr lang="en-US" sz="1800" smtClean="0"/>
          </a:p>
          <a:p>
            <a:pPr eaLnBrk="1" hangingPunct="1">
              <a:buFont typeface="Arial" charset="0"/>
              <a:buChar char="•"/>
            </a:pPr>
            <a:r>
              <a:rPr lang="en-US" sz="1800" smtClean="0"/>
              <a:t>A multidisciplinary team must lead the accreditation process (information involves the different and areas and processes of the organization).</a:t>
            </a:r>
            <a:br>
              <a:rPr lang="en-US" sz="1800" smtClean="0"/>
            </a:br>
            <a:endParaRPr lang="en-US" sz="1800" smtClean="0"/>
          </a:p>
          <a:p>
            <a:pPr eaLnBrk="1" hangingPunct="1">
              <a:buFont typeface="Arial" charset="0"/>
              <a:buChar char="•"/>
            </a:pPr>
            <a:r>
              <a:rPr lang="en-US" sz="1800" smtClean="0"/>
              <a:t>Take into account translation delays</a:t>
            </a:r>
          </a:p>
          <a:p>
            <a:pPr eaLnBrk="1" hangingPunct="1">
              <a:buFont typeface="Arial" charset="0"/>
              <a:buChar char="•"/>
            </a:pPr>
            <a:endParaRPr lang="en-US" sz="1800" smtClean="0"/>
          </a:p>
          <a:p>
            <a:pPr eaLnBrk="1" hangingPunct="1">
              <a:buFont typeface="Arial" charset="0"/>
              <a:buChar char="•"/>
            </a:pPr>
            <a:r>
              <a:rPr lang="en-US" sz="1800" smtClean="0"/>
              <a:t>Perform all necessary consultations to the AF during the accreditation process</a:t>
            </a:r>
            <a:r>
              <a:rPr lang="en-US" sz="1800" u="sng" smtClean="0"/>
              <a:t/>
            </a:r>
            <a:br>
              <a:rPr lang="en-US" sz="1800" u="sng" smtClean="0"/>
            </a:br>
            <a:endParaRPr lang="en-US" sz="1800" u="sng" smtClean="0"/>
          </a:p>
          <a:p>
            <a:pPr eaLnBrk="1" hangingPunct="1"/>
            <a:endParaRPr lang="en-US" sz="1800" smtClean="0"/>
          </a:p>
        </p:txBody>
      </p:sp>
      <p:sp>
        <p:nvSpPr>
          <p:cNvPr id="16386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84368" cy="112474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600" dirty="0" smtClean="0">
                <a:solidFill>
                  <a:srgbClr val="FF0000"/>
                </a:solidFill>
              </a:rPr>
              <a:t/>
            </a:r>
            <a:br>
              <a:rPr lang="es-ES" sz="3600" dirty="0" smtClean="0">
                <a:solidFill>
                  <a:srgbClr val="FF0000"/>
                </a:solidFill>
              </a:rPr>
            </a:br>
            <a:r>
              <a:rPr lang="es-ES" sz="3600" dirty="0" err="1" smtClean="0">
                <a:solidFill>
                  <a:schemeClr val="tx1"/>
                </a:solidFill>
              </a:rPr>
              <a:t>Sharing</a:t>
            </a:r>
            <a:r>
              <a:rPr lang="es-ES" sz="3600" dirty="0" smtClean="0">
                <a:solidFill>
                  <a:schemeClr val="tx1"/>
                </a:solidFill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</a:rPr>
              <a:t>some</a:t>
            </a:r>
            <a:r>
              <a:rPr lang="es-ES" sz="3600" dirty="0" smtClean="0">
                <a:solidFill>
                  <a:schemeClr val="tx1"/>
                </a:solidFill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</a:rPr>
              <a:t>lessons</a:t>
            </a:r>
            <a:r>
              <a:rPr lang="es-ES" sz="3600" dirty="0" smtClean="0">
                <a:solidFill>
                  <a:schemeClr val="tx1"/>
                </a:solidFill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</a:rPr>
              <a:t>learned</a:t>
            </a:r>
            <a:r>
              <a:rPr lang="es-ES" sz="3600" dirty="0" smtClean="0">
                <a:solidFill>
                  <a:srgbClr val="FF0000"/>
                </a:solidFill>
              </a:rPr>
              <a:t/>
            </a:r>
            <a:br>
              <a:rPr lang="es-ES" sz="3600" dirty="0" smtClean="0">
                <a:solidFill>
                  <a:srgbClr val="FF0000"/>
                </a:solidFill>
              </a:rPr>
            </a:br>
            <a:endParaRPr lang="es-E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23557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6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23559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>
          <a:xfrm>
            <a:off x="215900" y="1787525"/>
            <a:ext cx="8748713" cy="47371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000" smtClean="0"/>
              <a:t>Managing the first project submitted to the FA, based on climate change adaptation in the agricultural sector.</a:t>
            </a:r>
          </a:p>
          <a:p>
            <a:pPr eaLnBrk="1" hangingPunct="1">
              <a:buFont typeface="Arial" charset="0"/>
              <a:buChar char="•"/>
            </a:pPr>
            <a:endParaRPr lang="en-US" sz="2000" smtClean="0"/>
          </a:p>
          <a:p>
            <a:pPr eaLnBrk="1" hangingPunct="1">
              <a:buFont typeface="Arial" charset="0"/>
              <a:buChar char="•"/>
            </a:pPr>
            <a:r>
              <a:rPr lang="en-US" sz="2000" smtClean="0"/>
              <a:t>The project was submitted in a two stage process </a:t>
            </a:r>
          </a:p>
          <a:p>
            <a:pPr lvl="1" eaLnBrk="1" hangingPunct="1">
              <a:buFont typeface="Verdana" pitchFamily="34" charset="0"/>
              <a:buChar char="-"/>
            </a:pPr>
            <a:r>
              <a:rPr lang="en-US" sz="2000" smtClean="0"/>
              <a:t>Initially we submitted a Concept Note with the project idea, the concept note was approved by the board in march 2011</a:t>
            </a:r>
          </a:p>
          <a:p>
            <a:pPr lvl="1" eaLnBrk="1" hangingPunct="1">
              <a:buFont typeface="Verdana" pitchFamily="34" charset="0"/>
              <a:buChar char="-"/>
            </a:pPr>
            <a:r>
              <a:rPr lang="en-US" sz="2000" smtClean="0"/>
              <a:t>The Project was fully developed and submitted in October to the Adaptation Fund Board.</a:t>
            </a:r>
          </a:p>
          <a:p>
            <a:pPr lvl="1" eaLnBrk="1" hangingPunct="1">
              <a:buFont typeface="Arial" charset="0"/>
              <a:buChar char="•"/>
            </a:pPr>
            <a:endParaRPr lang="en-US" sz="2000" smtClean="0"/>
          </a:p>
          <a:p>
            <a:pPr eaLnBrk="1" hangingPunct="1">
              <a:buFont typeface="Arial" charset="0"/>
              <a:buChar char="•"/>
            </a:pPr>
            <a:r>
              <a:rPr lang="en-US" sz="2000" smtClean="0"/>
              <a:t>Application and management of a Project Formulation Grant (PFG)</a:t>
            </a:r>
          </a:p>
          <a:p>
            <a:pPr eaLnBrk="1" hangingPunct="1">
              <a:buFont typeface="Arial" charset="0"/>
              <a:buChar char="•"/>
            </a:pPr>
            <a:endParaRPr lang="en-US" sz="2000" smtClean="0"/>
          </a:p>
          <a:p>
            <a:pPr eaLnBrk="1" hangingPunct="1">
              <a:buFont typeface="Arial" charset="0"/>
              <a:buChar char="•"/>
            </a:pPr>
            <a:r>
              <a:rPr lang="en-US" sz="2000" smtClean="0"/>
              <a:t>The project will be evaluated by the Board in December</a:t>
            </a:r>
          </a:p>
          <a:p>
            <a:pPr eaLnBrk="1" hangingPunct="1">
              <a:buFont typeface="Arial" charset="0"/>
              <a:buChar char="•"/>
            </a:pPr>
            <a:endParaRPr lang="en-US" sz="2000" smtClean="0"/>
          </a:p>
        </p:txBody>
      </p:sp>
      <p:sp>
        <p:nvSpPr>
          <p:cNvPr id="17410" name="1 Título"/>
          <p:cNvSpPr>
            <a:spLocks noGrp="1"/>
          </p:cNvSpPr>
          <p:nvPr>
            <p:ph type="title"/>
          </p:nvPr>
        </p:nvSpPr>
        <p:spPr>
          <a:xfrm>
            <a:off x="357188" y="285750"/>
            <a:ext cx="6543675" cy="100011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0000"/>
                </a:solidFill>
              </a:rPr>
              <a:t/>
            </a:r>
            <a:br>
              <a:rPr lang="en-US" sz="4000" smtClean="0">
                <a:solidFill>
                  <a:srgbClr val="FF0000"/>
                </a:solidFill>
              </a:rPr>
            </a:br>
            <a:r>
              <a:rPr lang="en-US" sz="4000" smtClean="0">
                <a:solidFill>
                  <a:schemeClr val="tx1"/>
                </a:solidFill>
              </a:rPr>
              <a:t>Our current situation</a:t>
            </a:r>
            <a:r>
              <a:rPr lang="en-US" smtClean="0">
                <a:solidFill>
                  <a:schemeClr val="tx1"/>
                </a:solidFill>
              </a:rPr>
              <a:t/>
            </a:r>
            <a:br>
              <a:rPr lang="en-US" smtClean="0">
                <a:solidFill>
                  <a:schemeClr val="tx1"/>
                </a:solidFill>
              </a:rPr>
            </a:b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6 Imagen" descr="ANNIrecortado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0" y="0"/>
            <a:ext cx="9144000" cy="1500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24580" name="8 Imagen" descr="Logo 1,5cm CMY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8" y="1928813"/>
            <a:ext cx="118903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457200" y="3857625"/>
            <a:ext cx="78295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es-MX" sz="48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THANK YOU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500688" y="5857875"/>
            <a:ext cx="270351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i="1" dirty="0">
                <a:solidFill>
                  <a:schemeClr val="tx2">
                    <a:lumMod val="75000"/>
                  </a:schemeClr>
                </a:solidFill>
              </a:rPr>
              <a:t>www.anii.org.uy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0245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6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0247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>
          <a:xfrm>
            <a:off x="785813" y="1643063"/>
            <a:ext cx="8107362" cy="48815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smtClean="0">
                <a:cs typeface="Arial" charset="0"/>
              </a:rPr>
              <a:t>The Climate Change: a global problem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smtClean="0">
                <a:cs typeface="Arial" charset="0"/>
              </a:rPr>
              <a:t>Access to the Resources Adaptation Fund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smtClean="0">
                <a:cs typeface="Arial" charset="0"/>
              </a:rPr>
              <a:t>Why to accredit a NIE? Strategic advantages for the country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smtClean="0">
                <a:cs typeface="Arial" charset="0"/>
              </a:rPr>
              <a:t>Attributes of a NIE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smtClean="0">
                <a:cs typeface="Arial" charset="0"/>
              </a:rPr>
              <a:t>The Accreditation of ANII as a NIE of Uruguay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smtClean="0">
                <a:cs typeface="Arial" charset="0"/>
              </a:rPr>
              <a:t>The accreditation process from ANII’s perspective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smtClean="0"/>
              <a:t>Documentation to be submitted for the accreditation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smtClean="0"/>
              <a:t>Examples of exchanges with the Adaptation Fund to clarify some aspects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smtClean="0"/>
              <a:t>Sharing some lessons learned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smtClean="0"/>
              <a:t>Our current situation</a:t>
            </a:r>
          </a:p>
        </p:txBody>
      </p:sp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4000" dirty="0" err="1" smtClean="0"/>
              <a:t>Outline</a:t>
            </a:r>
            <a:r>
              <a:rPr lang="es-ES" sz="4000" dirty="0" smtClean="0"/>
              <a:t> </a:t>
            </a:r>
            <a:r>
              <a:rPr lang="es-ES" sz="4000" dirty="0" err="1" smtClean="0"/>
              <a:t>Presentation</a:t>
            </a:r>
            <a:endParaRPr lang="es-E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1269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6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1271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428625" y="1928813"/>
            <a:ext cx="8464550" cy="4452937"/>
          </a:xfrm>
        </p:spPr>
        <p:txBody>
          <a:bodyPr/>
          <a:lstStyle/>
          <a:p>
            <a:pPr eaLnBrk="1" hangingPunct="1"/>
            <a:r>
              <a:rPr lang="en-US" sz="2000" dirty="0" smtClean="0"/>
              <a:t>The </a:t>
            </a:r>
            <a:r>
              <a:rPr lang="en-US" sz="2000" b="1" dirty="0" smtClean="0"/>
              <a:t>United </a:t>
            </a:r>
            <a:r>
              <a:rPr lang="en-US" sz="2000" b="1" smtClean="0"/>
              <a:t>Nations Environment </a:t>
            </a:r>
            <a:r>
              <a:rPr lang="en-US" sz="2000" b="1" dirty="0" smtClean="0"/>
              <a:t>Program </a:t>
            </a:r>
            <a:r>
              <a:rPr lang="en-US" sz="2000" dirty="0" smtClean="0"/>
              <a:t>showed that the number of people affected in the region by extreme temperatures, forest fires, droughts, storms and floods increased from 5 million in the </a:t>
            </a:r>
            <a:r>
              <a:rPr lang="en-US" sz="2000" b="1" dirty="0" smtClean="0"/>
              <a:t>'70s to more than 40 million since 2000 to 2009</a:t>
            </a:r>
            <a:br>
              <a:rPr lang="en-US" sz="2000" b="1" dirty="0" smtClean="0"/>
            </a:br>
            <a:endParaRPr lang="en-US" sz="2000" b="1" dirty="0" smtClean="0"/>
          </a:p>
          <a:p>
            <a:pPr eaLnBrk="1" hangingPunct="1"/>
            <a:r>
              <a:rPr lang="en-US" sz="2000" dirty="0" smtClean="0"/>
              <a:t>The international community's response: </a:t>
            </a:r>
            <a:r>
              <a:rPr lang="en-US" sz="2000" b="1" dirty="0" smtClean="0"/>
              <a:t>Kyoto Protocol </a:t>
            </a:r>
            <a:r>
              <a:rPr lang="en-US" sz="2000" dirty="0" smtClean="0"/>
              <a:t>of the UNFCCC (United Nations Framework Convention on Climate Change)</a:t>
            </a:r>
            <a:br>
              <a:rPr lang="en-US" sz="2000" dirty="0" smtClean="0"/>
            </a:br>
            <a:endParaRPr lang="en-US" sz="2000" dirty="0" smtClean="0"/>
          </a:p>
          <a:p>
            <a:pPr eaLnBrk="1" hangingPunct="1"/>
            <a:r>
              <a:rPr lang="en-US" sz="2000" i="1" dirty="0" smtClean="0"/>
              <a:t>Financial Resources for the Climate Change problem:  </a:t>
            </a:r>
            <a:r>
              <a:rPr lang="en-US" sz="2000" b="1" i="1" dirty="0" smtClean="0"/>
              <a:t>The </a:t>
            </a:r>
            <a:r>
              <a:rPr lang="en-US" sz="2000" i="1" dirty="0" smtClean="0"/>
              <a:t>Adaptation Fund : </a:t>
            </a:r>
            <a:r>
              <a:rPr lang="en-US" sz="2000" b="1" dirty="0" smtClean="0"/>
              <a:t>June, 2011: US$ 172 M (</a:t>
            </a:r>
            <a:r>
              <a:rPr lang="en-US" sz="2000" dirty="0" smtClean="0"/>
              <a:t>late 2012: </a:t>
            </a:r>
            <a:r>
              <a:rPr lang="en-US" sz="2000" b="1" dirty="0" smtClean="0"/>
              <a:t>US$ 370M)</a:t>
            </a:r>
          </a:p>
          <a:p>
            <a:pPr eaLnBrk="1" hangingPunct="1"/>
            <a:endParaRPr lang="en-US" sz="1500" dirty="0" smtClean="0">
              <a:solidFill>
                <a:srgbClr val="FF0000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14313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The Climate Change: a global problem </a:t>
            </a:r>
            <a:r>
              <a:rPr lang="en-US" sz="48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2293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2295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50" y="1857375"/>
            <a:ext cx="8229600" cy="4525963"/>
          </a:xfrm>
        </p:spPr>
        <p:txBody>
          <a:bodyPr rtlCol="0">
            <a:normAutofit/>
          </a:bodyPr>
          <a:lstStyle/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en-US" sz="2100" dirty="0" smtClean="0"/>
          </a:p>
          <a:p>
            <a:pPr marL="358775" lvl="1" indent="-358775" eaLnBrk="1" fontAlgn="auto" hangingPunct="1">
              <a:spcAft>
                <a:spcPts val="0"/>
              </a:spcAft>
              <a:defRPr/>
            </a:pPr>
            <a:r>
              <a:rPr lang="en-US" sz="2100" dirty="0" smtClean="0"/>
              <a:t>The parties complying with the requirements can submit their projects </a:t>
            </a:r>
            <a:r>
              <a:rPr lang="en-US" sz="2100" b="1" dirty="0" smtClean="0"/>
              <a:t>directly </a:t>
            </a:r>
            <a:r>
              <a:rPr lang="en-US" sz="2100" dirty="0" smtClean="0"/>
              <a:t>to the AF </a:t>
            </a:r>
            <a:r>
              <a:rPr lang="en-US" sz="2100" b="1" dirty="0" smtClean="0"/>
              <a:t>through an accredited national implementation entity (NIE).</a:t>
            </a:r>
            <a:r>
              <a:rPr lang="en-US" sz="2100" dirty="0" smtClean="0"/>
              <a:t/>
            </a:r>
            <a:br>
              <a:rPr lang="en-US" sz="2100" dirty="0" smtClean="0"/>
            </a:br>
            <a:endParaRPr lang="en-US" sz="2100" b="1" i="1" dirty="0" smtClean="0"/>
          </a:p>
          <a:p>
            <a:pPr marL="358775" lvl="1" indent="-358775" eaLnBrk="1" fontAlgn="auto" hangingPunct="1">
              <a:spcAft>
                <a:spcPts val="0"/>
              </a:spcAft>
              <a:defRPr/>
            </a:pPr>
            <a:r>
              <a:rPr lang="en-US" sz="2100" dirty="0" smtClean="0"/>
              <a:t>A group of parties may also nominate </a:t>
            </a:r>
            <a:r>
              <a:rPr lang="en-US" sz="2100" b="1" dirty="0" smtClean="0"/>
              <a:t>regional and sub-regional entities as implementing entities</a:t>
            </a:r>
          </a:p>
          <a:p>
            <a:pPr marL="358775" lvl="1" indent="-358775" eaLnBrk="1" fontAlgn="auto" hangingPunct="1">
              <a:spcAft>
                <a:spcPts val="0"/>
              </a:spcAft>
              <a:defRPr/>
            </a:pPr>
            <a:endParaRPr lang="en-US" sz="2100" dirty="0" smtClean="0"/>
          </a:p>
          <a:p>
            <a:pPr marL="358775" lvl="1" indent="-358775" eaLnBrk="1" fontAlgn="auto" hangingPunct="1">
              <a:spcAft>
                <a:spcPts val="0"/>
              </a:spcAft>
              <a:defRPr/>
            </a:pPr>
            <a:r>
              <a:rPr lang="en-US" sz="2100" dirty="0" smtClean="0"/>
              <a:t>The parties may submit their proposals trough an accredited </a:t>
            </a:r>
            <a:r>
              <a:rPr lang="en-US" sz="2100" b="1" dirty="0" smtClean="0"/>
              <a:t>multilateral implementing entity </a:t>
            </a:r>
            <a:r>
              <a:rPr lang="en-US" sz="2100" dirty="0" smtClean="0"/>
              <a:t>(MIE)</a:t>
            </a:r>
          </a:p>
          <a:p>
            <a:pPr marL="358775" lvl="1" indent="-358775" eaLnBrk="1" fontAlgn="auto" hangingPunct="1">
              <a:spcAft>
                <a:spcPts val="0"/>
              </a:spcAft>
              <a:defRPr/>
            </a:pPr>
            <a:endParaRPr lang="en-US" sz="2100" dirty="0" smtClean="0"/>
          </a:p>
          <a:p>
            <a:pPr marL="358775" indent="-35877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100" dirty="0" smtClean="0"/>
          </a:p>
        </p:txBody>
      </p:sp>
      <p:sp>
        <p:nvSpPr>
          <p:cNvPr id="5122" name="1 Título"/>
          <p:cNvSpPr>
            <a:spLocks noGrp="1"/>
          </p:cNvSpPr>
          <p:nvPr>
            <p:ph type="title"/>
          </p:nvPr>
        </p:nvSpPr>
        <p:spPr>
          <a:xfrm>
            <a:off x="179512" y="285750"/>
            <a:ext cx="7776864" cy="91100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Access to the Resources of the Adaptation Fund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3317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9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3319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15" name="2 Marcador de contenido"/>
          <p:cNvSpPr>
            <a:spLocks noGrp="1"/>
          </p:cNvSpPr>
          <p:nvPr>
            <p:ph idx="1"/>
          </p:nvPr>
        </p:nvSpPr>
        <p:spPr>
          <a:xfrm>
            <a:off x="250825" y="1500188"/>
            <a:ext cx="8893175" cy="564356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800" dirty="0" smtClean="0"/>
          </a:p>
          <a:p>
            <a:pPr eaLnBrk="1" hangingPunct="1">
              <a:buFont typeface="Arial" charset="0"/>
              <a:buChar char="•"/>
            </a:pPr>
            <a:r>
              <a:rPr lang="en-US" sz="1900" dirty="0" smtClean="0"/>
              <a:t>Increased funding opportunities for vulnerable developing countries</a:t>
            </a:r>
          </a:p>
          <a:p>
            <a:pPr eaLnBrk="1" hangingPunct="1">
              <a:buFont typeface="Arial" charset="0"/>
              <a:buChar char="•"/>
            </a:pPr>
            <a:endParaRPr lang="en-US" sz="1000" dirty="0" smtClean="0"/>
          </a:p>
          <a:p>
            <a:pPr eaLnBrk="1" hangingPunct="1">
              <a:buFont typeface="Arial" charset="0"/>
              <a:buChar char="•"/>
            </a:pPr>
            <a:r>
              <a:rPr lang="en-US" sz="1900" dirty="0" smtClean="0"/>
              <a:t>Direct access to the Adaptation Fund resources</a:t>
            </a:r>
          </a:p>
          <a:p>
            <a:pPr eaLnBrk="1" hangingPunct="1">
              <a:buFont typeface="Arial" charset="0"/>
              <a:buChar char="•"/>
            </a:pPr>
            <a:endParaRPr lang="en-US" sz="1000" dirty="0" smtClean="0"/>
          </a:p>
          <a:p>
            <a:pPr eaLnBrk="1" hangingPunct="1">
              <a:buFont typeface="Arial" charset="0"/>
              <a:buChar char="•"/>
            </a:pPr>
            <a:r>
              <a:rPr lang="en-US" sz="1900" dirty="0" smtClean="0"/>
              <a:t>Development of management skills in order to access the Adaptation Fund</a:t>
            </a:r>
          </a:p>
          <a:p>
            <a:pPr eaLnBrk="1" hangingPunct="1">
              <a:buFont typeface="Arial" charset="0"/>
              <a:buChar char="•"/>
            </a:pPr>
            <a:endParaRPr lang="en-US" sz="1000" dirty="0" smtClean="0"/>
          </a:p>
          <a:p>
            <a:pPr eaLnBrk="1" hangingPunct="1">
              <a:buFont typeface="Arial" charset="0"/>
              <a:buChar char="•"/>
            </a:pPr>
            <a:r>
              <a:rPr lang="en-US" sz="1900" dirty="0" smtClean="0"/>
              <a:t>Approaching the problem from a national perspective: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z="1900" dirty="0" smtClean="0"/>
              <a:t>Priorities identified internally by developing countries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z="1900" dirty="0" smtClean="0"/>
              <a:t>It ensures the coherence with the national strategies on development, poverty reduction and climate change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z="1900" dirty="0" smtClean="0"/>
              <a:t>Prioritization considering existing policies</a:t>
            </a:r>
          </a:p>
          <a:p>
            <a:pPr eaLnBrk="1" hangingPunct="1">
              <a:buFont typeface="Arial" charset="0"/>
              <a:buChar char="•"/>
            </a:pPr>
            <a:r>
              <a:rPr lang="en-US" sz="1900" dirty="0" smtClean="0"/>
              <a:t>Better control over the process and timing</a:t>
            </a:r>
          </a:p>
          <a:p>
            <a:pPr eaLnBrk="1" hangingPunct="1">
              <a:buFont typeface="Arial" charset="0"/>
              <a:buChar char="•"/>
            </a:pPr>
            <a:endParaRPr lang="en-US" sz="1000" dirty="0" smtClean="0"/>
          </a:p>
          <a:p>
            <a:pPr eaLnBrk="1" hangingPunct="1">
              <a:buFont typeface="Arial" charset="0"/>
              <a:buChar char="•"/>
            </a:pPr>
            <a:r>
              <a:rPr lang="en-US" sz="1900" dirty="0" smtClean="0"/>
              <a:t>Lower administrative costs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1" y="1"/>
            <a:ext cx="7776864" cy="15567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 smtClean="0"/>
              <a:t>The strategic decision to establish a NIE: benefits for the country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4341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4343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s-AR" sz="2000" b="1" smtClean="0"/>
              <a:t>Comply with the </a:t>
            </a:r>
            <a:r>
              <a:rPr lang="en-US" sz="2000" b="1" smtClean="0"/>
              <a:t>the fiduciary </a:t>
            </a:r>
            <a:r>
              <a:rPr lang="en-US" sz="2000" smtClean="0"/>
              <a:t>standards established by the AF:</a:t>
            </a:r>
            <a:endParaRPr lang="es-ES" sz="2100" smtClean="0"/>
          </a:p>
          <a:p>
            <a:pPr lvl="1" eaLnBrk="1" hangingPunct="1">
              <a:buFont typeface="Arial" charset="0"/>
              <a:buChar char="–"/>
            </a:pPr>
            <a:r>
              <a:rPr lang="es-AR" sz="2100" smtClean="0"/>
              <a:t>Management Capability and financial integrity</a:t>
            </a:r>
            <a:endParaRPr lang="es-ES" sz="2100" smtClean="0"/>
          </a:p>
          <a:p>
            <a:pPr lvl="1" eaLnBrk="1" hangingPunct="1">
              <a:buFont typeface="Arial" charset="0"/>
              <a:buChar char="–"/>
            </a:pPr>
            <a:r>
              <a:rPr lang="es-AR" sz="2100" smtClean="0"/>
              <a:t>Institutional Capability</a:t>
            </a:r>
            <a:endParaRPr lang="es-ES" sz="2100" smtClean="0"/>
          </a:p>
          <a:p>
            <a:pPr lvl="1" eaLnBrk="1" hangingPunct="1">
              <a:buFont typeface="Arial" charset="0"/>
              <a:buChar char="–"/>
            </a:pPr>
            <a:r>
              <a:rPr lang="es-AR" sz="2100" smtClean="0"/>
              <a:t>Transparency</a:t>
            </a:r>
            <a:br>
              <a:rPr lang="es-AR" sz="2100" smtClean="0"/>
            </a:br>
            <a:endParaRPr lang="es-ES" sz="2100" smtClean="0"/>
          </a:p>
          <a:p>
            <a:pPr eaLnBrk="1" hangingPunct="1">
              <a:buFont typeface="Arial" charset="0"/>
              <a:buChar char="•"/>
            </a:pPr>
            <a:r>
              <a:rPr lang="en-US" sz="2100" b="1" smtClean="0"/>
              <a:t>Capability to assume full responsibility </a:t>
            </a:r>
            <a:r>
              <a:rPr lang="en-US" sz="2100" smtClean="0"/>
              <a:t>for the </a:t>
            </a:r>
            <a:r>
              <a:rPr lang="en-US" sz="2100" b="1" smtClean="0"/>
              <a:t>general administration </a:t>
            </a:r>
            <a:r>
              <a:rPr lang="en-US" sz="2100" smtClean="0"/>
              <a:t>of the projects and programs </a:t>
            </a:r>
            <a:br>
              <a:rPr lang="en-US" sz="2100" smtClean="0"/>
            </a:br>
            <a:endParaRPr lang="es-ES" sz="2100" smtClean="0"/>
          </a:p>
          <a:p>
            <a:pPr eaLnBrk="1" hangingPunct="1">
              <a:buFont typeface="Arial" charset="0"/>
              <a:buChar char="•"/>
            </a:pPr>
            <a:r>
              <a:rPr lang="en-US" sz="2100" smtClean="0"/>
              <a:t>Capability to assume financial </a:t>
            </a:r>
            <a:r>
              <a:rPr lang="en-US" sz="2100" b="1" smtClean="0"/>
              <a:t>responsibilities, follow-up and report presentation</a:t>
            </a:r>
            <a:endParaRPr lang="es-ES" sz="2100" b="1" smtClean="0"/>
          </a:p>
          <a:p>
            <a:pPr eaLnBrk="1" hangingPunct="1">
              <a:buFont typeface="Arial" charset="0"/>
              <a:buChar char="•"/>
            </a:pPr>
            <a:endParaRPr lang="es-ES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err="1" smtClean="0"/>
              <a:t>Attributes</a:t>
            </a:r>
            <a:r>
              <a:rPr lang="es-ES" sz="3600" dirty="0" smtClean="0"/>
              <a:t> of a NIE (I)</a:t>
            </a:r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s-E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5365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5367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>
          <a:xfrm>
            <a:off x="0" y="1714500"/>
            <a:ext cx="9144000" cy="51435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s-ES" sz="2100" dirty="0" smtClean="0"/>
              <a:t>	</a:t>
            </a:r>
          </a:p>
          <a:p>
            <a:pPr marL="717550" indent="-358775" eaLnBrk="1" hangingPunct="1">
              <a:defRPr/>
            </a:pPr>
            <a:r>
              <a:rPr lang="en-US" sz="1900" dirty="0" smtClean="0"/>
              <a:t>Climate Change Adaptation Projects involve different sectors and institutions addressing environmental, social and economic aspects. </a:t>
            </a:r>
          </a:p>
          <a:p>
            <a:pPr eaLnBrk="1" hangingPunct="1">
              <a:defRPr/>
            </a:pPr>
            <a:endParaRPr lang="en-US" sz="1900" dirty="0" smtClean="0"/>
          </a:p>
          <a:p>
            <a:pPr marL="717550" indent="-358775" eaLnBrk="1" hangingPunct="1">
              <a:defRPr/>
            </a:pPr>
            <a:r>
              <a:rPr lang="en-US" sz="1900" dirty="0" smtClean="0"/>
              <a:t>The NIE must have: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s-ES" sz="2000" dirty="0" smtClean="0"/>
          </a:p>
          <a:p>
            <a:pPr marL="1071563" lvl="1" indent="-354013" eaLnBrk="1" hangingPunct="1">
              <a:buFont typeface="Arial" charset="0"/>
              <a:buChar char="–"/>
              <a:defRPr/>
            </a:pPr>
            <a:r>
              <a:rPr lang="en-US" sz="1900" dirty="0" smtClean="0"/>
              <a:t>Strong articulation capabilities and expertise</a:t>
            </a:r>
          </a:p>
          <a:p>
            <a:pPr marL="1071563" lvl="1" indent="-354013" eaLnBrk="1" hangingPunct="1">
              <a:buFont typeface="Arial" charset="0"/>
              <a:buChar char="–"/>
              <a:defRPr/>
            </a:pPr>
            <a:endParaRPr lang="en-US" sz="1900" dirty="0" smtClean="0"/>
          </a:p>
          <a:p>
            <a:pPr marL="1071563" lvl="1" indent="-354013" eaLnBrk="1" hangingPunct="1">
              <a:buFont typeface="Arial" charset="0"/>
              <a:buChar char="–"/>
              <a:defRPr/>
            </a:pPr>
            <a:r>
              <a:rPr lang="en-US" sz="1900" dirty="0" smtClean="0"/>
              <a:t>Solid expertise in program and project managing</a:t>
            </a:r>
          </a:p>
          <a:p>
            <a:pPr marL="1071563" lvl="1" indent="-354013" eaLnBrk="1" hangingPunct="1">
              <a:buFont typeface="Arial" charset="0"/>
              <a:buChar char="–"/>
              <a:defRPr/>
            </a:pPr>
            <a:endParaRPr lang="en-US" sz="1900" dirty="0" smtClean="0"/>
          </a:p>
          <a:p>
            <a:pPr marL="1071563" lvl="1" indent="-354013" eaLnBrk="1" hangingPunct="1">
              <a:buFont typeface="Arial" charset="0"/>
              <a:buChar char="–"/>
              <a:defRPr/>
            </a:pPr>
            <a:r>
              <a:rPr lang="en-US" sz="1900" dirty="0" smtClean="0"/>
              <a:t>The support of the national authority in environmental policies </a:t>
            </a:r>
          </a:p>
          <a:p>
            <a:pPr marL="1071563" lvl="1" indent="-354013" eaLnBrk="1" hangingPunct="1">
              <a:buFont typeface="Arial" charset="0"/>
              <a:buChar char="–"/>
              <a:defRPr/>
            </a:pPr>
            <a:endParaRPr lang="en-US" sz="1900" dirty="0" smtClean="0"/>
          </a:p>
          <a:p>
            <a:pPr marL="1071563" lvl="1" indent="-354013" eaLnBrk="1" hangingPunct="1">
              <a:buFont typeface="Arial" charset="0"/>
              <a:buChar char="–"/>
              <a:defRPr/>
            </a:pPr>
            <a:r>
              <a:rPr lang="en-US" sz="1900" dirty="0" smtClean="0"/>
              <a:t>A fluent relation with the national authority and relevant agents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en-US" sz="1900" dirty="0" smtClean="0"/>
          </a:p>
          <a:p>
            <a:pPr lvl="1" eaLnBrk="1" hangingPunct="1">
              <a:buFont typeface="Arial" charset="0"/>
              <a:buNone/>
              <a:defRPr/>
            </a:pPr>
            <a:endParaRPr lang="es-E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s-ES" dirty="0" smtClean="0"/>
          </a:p>
        </p:txBody>
      </p:sp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600329" cy="1125885"/>
          </a:xfrm>
        </p:spPr>
        <p:txBody>
          <a:bodyPr/>
          <a:lstStyle/>
          <a:p>
            <a:pPr eaLnBrk="1" hangingPunct="1">
              <a:defRPr/>
            </a:pPr>
            <a:r>
              <a:rPr lang="es-ES" sz="3800" dirty="0" err="1" smtClean="0"/>
              <a:t>Attributes</a:t>
            </a:r>
            <a:r>
              <a:rPr lang="es-ES" sz="3800" dirty="0" smtClean="0"/>
              <a:t> of a NIE (II)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6389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6391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0" y="1714500"/>
            <a:ext cx="8893175" cy="4883150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</a:pPr>
            <a:endParaRPr lang="en-US" sz="1800" dirty="0" smtClean="0"/>
          </a:p>
          <a:p>
            <a:pPr algn="just" eaLnBrk="1" hangingPunct="1">
              <a:buFont typeface="Arial" charset="0"/>
              <a:buChar char="•"/>
            </a:pPr>
            <a:r>
              <a:rPr lang="en-US" sz="1800" dirty="0" smtClean="0"/>
              <a:t>ANII is a key player in the implementation of the National Strategic Plan in Science, Technology and Innovation of Uruguay. </a:t>
            </a:r>
            <a:r>
              <a:rPr lang="en-US" sz="1800" b="1" u="sng" dirty="0" smtClean="0"/>
              <a:t>Environmental issues are a priority in this plan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sz="1800" dirty="0" smtClean="0"/>
              <a:t>ANII has a strong experience executing Programs and Projects financed by national sources and international entities (IDB, World Bank and the European Commission)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dirty="0" smtClean="0"/>
              <a:t>Operational processes documented and certified (ISO 9001:2008)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dirty="0" smtClean="0"/>
              <a:t>Evaluation system and projects follow up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dirty="0" smtClean="0"/>
              <a:t>External auditing systems implemented according to international organizations’ demands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sz="1800" dirty="0" smtClean="0"/>
              <a:t>Proven management skills (running US$ 30 million per year budget).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US" sz="1800" dirty="0" smtClean="0"/>
              <a:t>Dynamic processes (ANII is a non-state public agency which operates under the private law).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7859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300" dirty="0" smtClean="0"/>
              <a:t/>
            </a:r>
            <a:br>
              <a:rPr lang="es-ES" sz="3300" dirty="0" smtClean="0"/>
            </a:br>
            <a:r>
              <a:rPr lang="es-ES" sz="3300" dirty="0" smtClean="0"/>
              <a:t/>
            </a:r>
            <a:br>
              <a:rPr lang="es-ES" sz="3300" dirty="0" smtClean="0"/>
            </a:br>
            <a:r>
              <a:rPr lang="en-US" sz="3300" dirty="0" smtClean="0"/>
              <a:t>Accreditation of ANII as NIE </a:t>
            </a:r>
            <a:br>
              <a:rPr lang="en-US" sz="3300" dirty="0" smtClean="0"/>
            </a:br>
            <a:r>
              <a:rPr lang="en-US" sz="3300" dirty="0" smtClean="0"/>
              <a:t>Why ANII?</a:t>
            </a:r>
            <a:r>
              <a:rPr lang="es-ES" sz="3300" dirty="0" smtClean="0">
                <a:solidFill>
                  <a:srgbClr val="FF0000"/>
                </a:solidFill>
                <a:cs typeface="Arial" pitchFamily="34" charset="0"/>
              </a:rPr>
              <a:t/>
            </a:r>
            <a:br>
              <a:rPr lang="es-ES" sz="3300" dirty="0" smtClean="0">
                <a:solidFill>
                  <a:srgbClr val="FF0000"/>
                </a:solidFill>
                <a:cs typeface="Arial" pitchFamily="34" charset="0"/>
              </a:rPr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7413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7415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525963"/>
          </a:xfrm>
        </p:spPr>
        <p:txBody>
          <a:bodyPr/>
          <a:lstStyle/>
          <a:p>
            <a:pPr eaLnBrk="1" hangingPunct="1"/>
            <a:r>
              <a:rPr lang="en-US" sz="2000" smtClean="0"/>
              <a:t>Once the decision has been taken, the process is:</a:t>
            </a:r>
          </a:p>
          <a:p>
            <a:pPr eaLnBrk="1" hangingPunct="1">
              <a:buFont typeface="Arial" charset="0"/>
              <a:buNone/>
            </a:pPr>
            <a:endParaRPr lang="en-US" sz="2000" smtClean="0"/>
          </a:p>
          <a:p>
            <a:pPr lvl="1" eaLnBrk="1" hangingPunct="1">
              <a:buFont typeface="Arial" charset="0"/>
              <a:buChar char="•"/>
            </a:pPr>
            <a:r>
              <a:rPr lang="en-US" sz="2000" smtClean="0"/>
              <a:t>Dynamic: it takes only two or three months depending on the Board’s meetings</a:t>
            </a:r>
          </a:p>
          <a:p>
            <a:pPr lvl="1" eaLnBrk="1" hangingPunct="1">
              <a:buFont typeface="Arial" charset="0"/>
              <a:buChar char="•"/>
            </a:pPr>
            <a:endParaRPr lang="en-US" sz="2000" smtClean="0"/>
          </a:p>
          <a:p>
            <a:pPr lvl="1" eaLnBrk="1" hangingPunct="1">
              <a:buFont typeface="Arial" charset="0"/>
              <a:buChar char="•"/>
            </a:pPr>
            <a:r>
              <a:rPr lang="en-US" sz="2000" smtClean="0"/>
              <a:t>Clear: there are clear guidelines during the process</a:t>
            </a:r>
          </a:p>
          <a:p>
            <a:pPr lvl="1" eaLnBrk="1" hangingPunct="1">
              <a:buFont typeface="Arial" charset="0"/>
              <a:buChar char="•"/>
            </a:pPr>
            <a:endParaRPr lang="en-US" sz="2000" smtClean="0"/>
          </a:p>
          <a:p>
            <a:pPr lvl="1" eaLnBrk="1" hangingPunct="1">
              <a:buFont typeface="Arial" charset="0"/>
              <a:buChar char="•"/>
            </a:pPr>
            <a:r>
              <a:rPr lang="en-US" sz="2000" smtClean="0"/>
              <a:t>Highly demanding in terms of management capabilities</a:t>
            </a:r>
          </a:p>
          <a:p>
            <a:pPr lvl="1" eaLnBrk="1" hangingPunct="1">
              <a:buFont typeface="Arial" charset="0"/>
              <a:buChar char="•"/>
            </a:pPr>
            <a:endParaRPr lang="en-US" sz="2000" smtClean="0"/>
          </a:p>
          <a:p>
            <a:pPr lvl="1" eaLnBrk="1" hangingPunct="1">
              <a:buFont typeface="Arial" charset="0"/>
              <a:buChar char="•"/>
            </a:pPr>
            <a:r>
              <a:rPr lang="en-US" sz="2000" smtClean="0"/>
              <a:t>Supported by the Fund when specific consultations are required (the fund staff provides excellent feedback) </a:t>
            </a:r>
          </a:p>
        </p:txBody>
      </p:sp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288032" y="188640"/>
            <a:ext cx="7236296" cy="119675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err="1" smtClean="0"/>
              <a:t>The</a:t>
            </a:r>
            <a:r>
              <a:rPr lang="es-ES" sz="3600" dirty="0" smtClean="0"/>
              <a:t> </a:t>
            </a:r>
            <a:r>
              <a:rPr lang="es-ES" sz="3600" dirty="0" err="1" smtClean="0"/>
              <a:t>accreditation</a:t>
            </a:r>
            <a:r>
              <a:rPr lang="es-ES" sz="3600" dirty="0" smtClean="0"/>
              <a:t> </a:t>
            </a:r>
            <a:r>
              <a:rPr lang="es-ES" sz="3600" dirty="0" err="1" smtClean="0"/>
              <a:t>proccess</a:t>
            </a:r>
            <a:r>
              <a:rPr lang="es-ES" sz="3600" dirty="0" smtClean="0"/>
              <a:t> </a:t>
            </a:r>
            <a:r>
              <a:rPr lang="es-ES" sz="3600" dirty="0" err="1" smtClean="0"/>
              <a:t>from</a:t>
            </a:r>
            <a:r>
              <a:rPr lang="es-ES" sz="3600" dirty="0" smtClean="0"/>
              <a:t> </a:t>
            </a:r>
            <a:r>
              <a:rPr lang="es-ES" sz="3600" dirty="0" err="1" smtClean="0"/>
              <a:t>ANII’s</a:t>
            </a:r>
            <a:r>
              <a:rPr lang="es-ES" sz="3600" dirty="0" smtClean="0"/>
              <a:t> </a:t>
            </a:r>
            <a:r>
              <a:rPr lang="es-ES" sz="3600" dirty="0" err="1" smtClean="0"/>
              <a:t>perspective</a:t>
            </a:r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s-E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II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ANII</Template>
  <TotalTime>835</TotalTime>
  <Words>787</Words>
  <Application>Microsoft Office PowerPoint</Application>
  <PresentationFormat>Presentación en pantalla (4:3)</PresentationFormat>
  <Paragraphs>146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ANII</vt:lpstr>
      <vt:lpstr>                Accreditation of a National Implementing Entity The Case of ANII</vt:lpstr>
      <vt:lpstr> Outline Presentation</vt:lpstr>
      <vt:lpstr> The Climate Change: a global problem  </vt:lpstr>
      <vt:lpstr>  Access to the Resources of the Adaptation Fund  </vt:lpstr>
      <vt:lpstr> The strategic decision to establish a NIE: benefits for the country </vt:lpstr>
      <vt:lpstr> Attributes of a NIE (I) </vt:lpstr>
      <vt:lpstr>Attributes of a NIE (II)</vt:lpstr>
      <vt:lpstr>  Accreditation of ANII as NIE  Why ANII?  </vt:lpstr>
      <vt:lpstr> The accreditation proccess from ANII’s perspective </vt:lpstr>
      <vt:lpstr> Documentation submitted for the accreditation (I) </vt:lpstr>
      <vt:lpstr> Documentation submitted for the accreditation (II)</vt:lpstr>
      <vt:lpstr>     Examples of exchanges with the Adaptation Fund to clarify some aspects (I)  </vt:lpstr>
      <vt:lpstr> Examples of exchanges with the Adaptation Fund to clarify some aspects (II) </vt:lpstr>
      <vt:lpstr> Sharing some lessons learned </vt:lpstr>
      <vt:lpstr> Our current situation 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Acreditación de la ANII como Entidad de Implementacion Nacional para el Fondo de Adaptación</dc:title>
  <dc:creator>famestoy</dc:creator>
  <cp:lastModifiedBy>Mhelou</cp:lastModifiedBy>
  <cp:revision>107</cp:revision>
  <dcterms:created xsi:type="dcterms:W3CDTF">2011-11-06T22:22:16Z</dcterms:created>
  <dcterms:modified xsi:type="dcterms:W3CDTF">2011-11-08T18:27:14Z</dcterms:modified>
</cp:coreProperties>
</file>