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handoutMasterIdLst>
    <p:handoutMasterId r:id="rId26"/>
  </p:handoutMasterIdLst>
  <p:sldIdLst>
    <p:sldId id="256" r:id="rId2"/>
    <p:sldId id="376" r:id="rId3"/>
    <p:sldId id="377" r:id="rId4"/>
    <p:sldId id="378" r:id="rId5"/>
    <p:sldId id="395" r:id="rId6"/>
    <p:sldId id="379" r:id="rId7"/>
    <p:sldId id="380" r:id="rId8"/>
    <p:sldId id="381" r:id="rId9"/>
    <p:sldId id="382" r:id="rId10"/>
    <p:sldId id="383" r:id="rId11"/>
    <p:sldId id="384" r:id="rId12"/>
    <p:sldId id="385" r:id="rId13"/>
    <p:sldId id="387" r:id="rId14"/>
    <p:sldId id="393" r:id="rId15"/>
    <p:sldId id="386" r:id="rId16"/>
    <p:sldId id="388" r:id="rId17"/>
    <p:sldId id="389" r:id="rId18"/>
    <p:sldId id="394" r:id="rId19"/>
    <p:sldId id="396" r:id="rId20"/>
    <p:sldId id="390" r:id="rId21"/>
    <p:sldId id="391" r:id="rId22"/>
    <p:sldId id="399" r:id="rId23"/>
    <p:sldId id="397" r:id="rId24"/>
  </p:sldIdLst>
  <p:sldSz cx="9144000" cy="6858000" type="screen4x3"/>
  <p:notesSz cx="67945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3"/>
    <a:srgbClr val="AFDE18"/>
    <a:srgbClr val="FFFFE1"/>
    <a:srgbClr val="FFFFF3"/>
    <a:srgbClr val="FFFFCC"/>
    <a:srgbClr val="B7E71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1" autoAdjust="0"/>
    <p:restoredTop sz="95592" autoAdjust="0"/>
  </p:normalViewPr>
  <p:slideViewPr>
    <p:cSldViewPr>
      <p:cViewPr varScale="1">
        <p:scale>
          <a:sx n="71" d="100"/>
          <a:sy n="71" d="100"/>
        </p:scale>
        <p:origin x="-1020" y="-102"/>
      </p:cViewPr>
      <p:guideLst>
        <p:guide orient="horz" pos="2160"/>
        <p:guide pos="2880"/>
      </p:guideLst>
    </p:cSldViewPr>
  </p:slideViewPr>
  <p:outlineViewPr>
    <p:cViewPr>
      <p:scale>
        <a:sx n="33" d="100"/>
        <a:sy n="33" d="100"/>
      </p:scale>
      <p:origin x="0" y="21618"/>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76" d="100"/>
          <a:sy n="76" d="100"/>
        </p:scale>
        <p:origin x="-2136" y="-90"/>
      </p:cViewPr>
      <p:guideLst>
        <p:guide orient="horz" pos="3120"/>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b309727\Documents\AFB%20marketing\Regional%20workshops\projec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b309727\Documents\AFB%20marketing\Regional%20workshops\projects.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WB67018\Documents\AF\Communications\projects%20pie%20chart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Funded </a:t>
            </a:r>
            <a:r>
              <a:rPr lang="en-US" dirty="0"/>
              <a:t>Projects/</a:t>
            </a:r>
            <a:r>
              <a:rPr lang="en-US" dirty="0" err="1"/>
              <a:t>Programmes</a:t>
            </a:r>
            <a:r>
              <a:rPr lang="en-US" baseline="0" dirty="0"/>
              <a:t> </a:t>
            </a:r>
            <a:r>
              <a:rPr lang="en-US" baseline="0" dirty="0" smtClean="0"/>
              <a:t/>
            </a:r>
            <a:br>
              <a:rPr lang="en-US" baseline="0" dirty="0" smtClean="0"/>
            </a:br>
            <a:r>
              <a:rPr lang="en-US" baseline="0" dirty="0" smtClean="0"/>
              <a:t>by region as </a:t>
            </a:r>
            <a:r>
              <a:rPr lang="en-US" baseline="0" dirty="0"/>
              <a:t>of 5</a:t>
            </a:r>
            <a:r>
              <a:rPr lang="en-US" baseline="0" dirty="0" smtClean="0"/>
              <a:t> Sep </a:t>
            </a:r>
            <a:r>
              <a:rPr lang="en-US" baseline="0" dirty="0"/>
              <a:t>2011</a:t>
            </a:r>
            <a:endParaRPr lang="en-US" dirty="0"/>
          </a:p>
        </c:rich>
      </c:tx>
      <c:layout/>
    </c:title>
    <c:plotArea>
      <c:layout/>
      <c:doughnutChart>
        <c:varyColors val="1"/>
        <c:ser>
          <c:idx val="0"/>
          <c:order val="0"/>
          <c:explosion val="25"/>
          <c:dLbls>
            <c:showCatName val="1"/>
            <c:showLeaderLines val="1"/>
          </c:dLbls>
          <c:cat>
            <c:strRef>
              <c:f>Projects!$D$15:$D$18</c:f>
              <c:strCache>
                <c:ptCount val="4"/>
                <c:pt idx="0">
                  <c:v>Africa</c:v>
                </c:pt>
                <c:pt idx="1">
                  <c:v>Pacific</c:v>
                </c:pt>
                <c:pt idx="2">
                  <c:v>LAC</c:v>
                </c:pt>
                <c:pt idx="3">
                  <c:v>Asia</c:v>
                </c:pt>
              </c:strCache>
            </c:strRef>
          </c:cat>
          <c:val>
            <c:numRef>
              <c:f>Projects!$E$15:$E$18</c:f>
              <c:numCache>
                <c:formatCode>General</c:formatCode>
                <c:ptCount val="4"/>
                <c:pt idx="0">
                  <c:v>2</c:v>
                </c:pt>
                <c:pt idx="1">
                  <c:v>1</c:v>
                </c:pt>
                <c:pt idx="2">
                  <c:v>3</c:v>
                </c:pt>
                <c:pt idx="3">
                  <c:v>4</c:v>
                </c:pt>
              </c:numCache>
            </c:numRef>
          </c:val>
        </c:ser>
        <c:dLbls>
          <c:showCatName val="1"/>
        </c:dLbls>
        <c:firstSliceAng val="0"/>
        <c:holeSize val="50"/>
      </c:doughnut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dirty="0"/>
              <a:t>Sectors of Funded Projects/</a:t>
            </a:r>
            <a:r>
              <a:rPr lang="en-US" sz="1600" dirty="0" err="1"/>
              <a:t>Programmes</a:t>
            </a:r>
            <a:r>
              <a:rPr lang="en-US" sz="1600" dirty="0"/>
              <a:t> as of </a:t>
            </a:r>
            <a:r>
              <a:rPr lang="en-US" sz="1600" dirty="0" smtClean="0"/>
              <a:t>5 Sep </a:t>
            </a:r>
            <a:r>
              <a:rPr lang="en-US" sz="1600" dirty="0"/>
              <a:t>2011</a:t>
            </a:r>
          </a:p>
        </c:rich>
      </c:tx>
      <c:layout/>
    </c:title>
    <c:view3D>
      <c:rotX val="30"/>
      <c:perspective val="30"/>
    </c:view3D>
    <c:plotArea>
      <c:layout/>
      <c:pie3DChart>
        <c:varyColors val="1"/>
        <c:ser>
          <c:idx val="0"/>
          <c:order val="0"/>
          <c:dLbls>
            <c:txPr>
              <a:bodyPr/>
              <a:lstStyle/>
              <a:p>
                <a:pPr>
                  <a:defRPr sz="1600" b="1" i="0" baseline="0"/>
                </a:pPr>
                <a:endParaRPr lang="en-US"/>
              </a:p>
            </c:txPr>
            <c:showVal val="1"/>
            <c:showCatName val="1"/>
            <c:showLeaderLines val="1"/>
          </c:dLbls>
          <c:cat>
            <c:strRef>
              <c:f>Projects!$D$22:$D$27</c:f>
              <c:strCache>
                <c:ptCount val="6"/>
                <c:pt idx="0">
                  <c:v>Rural</c:v>
                </c:pt>
                <c:pt idx="1">
                  <c:v>DRR</c:v>
                </c:pt>
                <c:pt idx="2">
                  <c:v>EBA</c:v>
                </c:pt>
                <c:pt idx="3">
                  <c:v>Coastal</c:v>
                </c:pt>
                <c:pt idx="4">
                  <c:v>Water</c:v>
                </c:pt>
                <c:pt idx="5">
                  <c:v>Food</c:v>
                </c:pt>
              </c:strCache>
            </c:strRef>
          </c:cat>
          <c:val>
            <c:numRef>
              <c:f>Projects!$E$22:$E$27</c:f>
              <c:numCache>
                <c:formatCode>General</c:formatCode>
                <c:ptCount val="6"/>
                <c:pt idx="0">
                  <c:v>1</c:v>
                </c:pt>
                <c:pt idx="1">
                  <c:v>1</c:v>
                </c:pt>
                <c:pt idx="2">
                  <c:v>1</c:v>
                </c:pt>
                <c:pt idx="3">
                  <c:v>1</c:v>
                </c:pt>
                <c:pt idx="4">
                  <c:v>4</c:v>
                </c:pt>
                <c:pt idx="5">
                  <c:v>2</c:v>
                </c:pt>
              </c:numCache>
            </c:numRef>
          </c:val>
        </c:ser>
        <c:dLbls>
          <c:showVal val="1"/>
          <c:showCatName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sz="1600" b="1" i="0" baseline="0"/>
              <a:t>Sectors of </a:t>
            </a:r>
            <a:r>
              <a:rPr lang="en-US" sz="1800" b="1" i="0" u="none" strike="noStrike" baseline="0"/>
              <a:t>Endorsed Concept </a:t>
            </a:r>
            <a:r>
              <a:rPr lang="en-US" sz="1600" b="1" i="0" baseline="0"/>
              <a:t>as of 1 Aug 2011</a:t>
            </a:r>
            <a:endParaRPr lang="en-US" sz="1600"/>
          </a:p>
        </c:rich>
      </c:tx>
      <c:layout/>
    </c:title>
    <c:view3D>
      <c:rotX val="30"/>
      <c:perspective val="30"/>
    </c:view3D>
    <c:plotArea>
      <c:layout/>
      <c:pie3DChart>
        <c:varyColors val="1"/>
        <c:ser>
          <c:idx val="0"/>
          <c:order val="0"/>
          <c:dLbls>
            <c:txPr>
              <a:bodyPr/>
              <a:lstStyle/>
              <a:p>
                <a:pPr>
                  <a:defRPr sz="1800" b="1">
                    <a:solidFill>
                      <a:schemeClr val="bg1"/>
                    </a:solidFill>
                  </a:defRPr>
                </a:pPr>
                <a:endParaRPr lang="en-US"/>
              </a:p>
            </c:txPr>
            <c:showVal val="1"/>
            <c:showCatName val="1"/>
            <c:showLeaderLines val="1"/>
          </c:dLbls>
          <c:cat>
            <c:strRef>
              <c:f>Concepts!$D$25:$D$30</c:f>
              <c:strCache>
                <c:ptCount val="6"/>
                <c:pt idx="0">
                  <c:v>Rural</c:v>
                </c:pt>
                <c:pt idx="1">
                  <c:v>DRR</c:v>
                </c:pt>
                <c:pt idx="2">
                  <c:v>EBA</c:v>
                </c:pt>
                <c:pt idx="3">
                  <c:v>Multi</c:v>
                </c:pt>
                <c:pt idx="4">
                  <c:v>Infrastructure</c:v>
                </c:pt>
                <c:pt idx="5">
                  <c:v>Agriculture</c:v>
                </c:pt>
              </c:strCache>
            </c:strRef>
          </c:cat>
          <c:val>
            <c:numRef>
              <c:f>Concepts!$E$25:$E$30</c:f>
              <c:numCache>
                <c:formatCode>General</c:formatCode>
                <c:ptCount val="6"/>
                <c:pt idx="0">
                  <c:v>2</c:v>
                </c:pt>
                <c:pt idx="1">
                  <c:v>4</c:v>
                </c:pt>
                <c:pt idx="2">
                  <c:v>1</c:v>
                </c:pt>
                <c:pt idx="3">
                  <c:v>1</c:v>
                </c:pt>
                <c:pt idx="4">
                  <c:v>1</c:v>
                </c:pt>
                <c:pt idx="5">
                  <c:v>3</c:v>
                </c:pt>
              </c:numCache>
            </c:numRef>
          </c:val>
        </c:ser>
        <c:dLbls>
          <c:showVal val="1"/>
          <c:showCatName val="1"/>
        </c:dLbls>
      </c:pie3DChart>
    </c:plotArea>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wrap="square" lIns="92953" tIns="46477" rIns="92953" bIns="46477" numCol="1" anchor="t" anchorCtr="0" compatLnSpc="1">
            <a:prstTxWarp prst="textNoShape">
              <a:avLst/>
            </a:prstTxWarp>
          </a:bodyPr>
          <a:lstStyle>
            <a:lvl1pPr>
              <a:defRPr sz="1200" smtClean="0"/>
            </a:lvl1pPr>
          </a:lstStyle>
          <a:p>
            <a:pPr>
              <a:defRPr/>
            </a:pPr>
            <a:endParaRPr lang="en-US"/>
          </a:p>
        </p:txBody>
      </p:sp>
      <p:sp>
        <p:nvSpPr>
          <p:cNvPr id="3" name="Date Placeholder 2"/>
          <p:cNvSpPr>
            <a:spLocks noGrp="1"/>
          </p:cNvSpPr>
          <p:nvPr>
            <p:ph type="dt" sz="quarter" idx="1"/>
          </p:nvPr>
        </p:nvSpPr>
        <p:spPr>
          <a:xfrm>
            <a:off x="3848100" y="0"/>
            <a:ext cx="2944813" cy="496888"/>
          </a:xfrm>
          <a:prstGeom prst="rect">
            <a:avLst/>
          </a:prstGeom>
        </p:spPr>
        <p:txBody>
          <a:bodyPr vert="horz" wrap="square" lIns="92953" tIns="46477" rIns="92953" bIns="46477" numCol="1" anchor="t" anchorCtr="0" compatLnSpc="1">
            <a:prstTxWarp prst="textNoShape">
              <a:avLst/>
            </a:prstTxWarp>
          </a:bodyPr>
          <a:lstStyle>
            <a:lvl1pPr algn="r">
              <a:defRPr sz="1200" smtClean="0"/>
            </a:lvl1pPr>
          </a:lstStyle>
          <a:p>
            <a:pPr>
              <a:defRPr/>
            </a:pPr>
            <a:fld id="{EA260F2D-F1BD-4BE9-875E-0BD2AD07D941}" type="datetimeFigureOut">
              <a:rPr lang="en-US"/>
              <a:pPr>
                <a:defRPr/>
              </a:pPr>
              <a:t>11/9/2011</a:t>
            </a:fld>
            <a:endParaRPr lang="en-US"/>
          </a:p>
        </p:txBody>
      </p:sp>
      <p:sp>
        <p:nvSpPr>
          <p:cNvPr id="4" name="Footer Placeholder 3"/>
          <p:cNvSpPr>
            <a:spLocks noGrp="1"/>
          </p:cNvSpPr>
          <p:nvPr>
            <p:ph type="ftr" sz="quarter" idx="2"/>
          </p:nvPr>
        </p:nvSpPr>
        <p:spPr>
          <a:xfrm>
            <a:off x="0" y="9407525"/>
            <a:ext cx="2944813" cy="496888"/>
          </a:xfrm>
          <a:prstGeom prst="rect">
            <a:avLst/>
          </a:prstGeom>
        </p:spPr>
        <p:txBody>
          <a:bodyPr vert="horz" wrap="square" lIns="92953" tIns="46477" rIns="92953" bIns="46477" numCol="1" anchor="b" anchorCtr="0" compatLnSpc="1">
            <a:prstTxWarp prst="textNoShape">
              <a:avLst/>
            </a:prstTxWarp>
          </a:bodyPr>
          <a:lstStyle>
            <a:lvl1pPr>
              <a:defRPr sz="1200" smtClean="0"/>
            </a:lvl1pPr>
          </a:lstStyle>
          <a:p>
            <a:pPr>
              <a:defRPr/>
            </a:pPr>
            <a:endParaRPr lang="en-US"/>
          </a:p>
        </p:txBody>
      </p:sp>
      <p:sp>
        <p:nvSpPr>
          <p:cNvPr id="5" name="Slide Number Placeholder 4"/>
          <p:cNvSpPr>
            <a:spLocks noGrp="1"/>
          </p:cNvSpPr>
          <p:nvPr>
            <p:ph type="sldNum" sz="quarter" idx="3"/>
          </p:nvPr>
        </p:nvSpPr>
        <p:spPr>
          <a:xfrm>
            <a:off x="3848100" y="9407525"/>
            <a:ext cx="2944813" cy="496888"/>
          </a:xfrm>
          <a:prstGeom prst="rect">
            <a:avLst/>
          </a:prstGeom>
        </p:spPr>
        <p:txBody>
          <a:bodyPr vert="horz" wrap="square" lIns="92953" tIns="46477" rIns="92953" bIns="46477" numCol="1" anchor="b" anchorCtr="0" compatLnSpc="1">
            <a:prstTxWarp prst="textNoShape">
              <a:avLst/>
            </a:prstTxWarp>
          </a:bodyPr>
          <a:lstStyle>
            <a:lvl1pPr algn="r">
              <a:defRPr sz="1200" smtClean="0"/>
            </a:lvl1pPr>
          </a:lstStyle>
          <a:p>
            <a:pPr>
              <a:defRPr/>
            </a:pPr>
            <a:fld id="{31E84B11-0423-463F-8F89-F1F67C2428D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wrap="square" lIns="92953" tIns="46477" rIns="92953" bIns="46477"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idx="1"/>
          </p:nvPr>
        </p:nvSpPr>
        <p:spPr>
          <a:xfrm>
            <a:off x="3848100" y="0"/>
            <a:ext cx="2944813" cy="496888"/>
          </a:xfrm>
          <a:prstGeom prst="rect">
            <a:avLst/>
          </a:prstGeom>
        </p:spPr>
        <p:txBody>
          <a:bodyPr vert="horz" wrap="square" lIns="92953" tIns="46477" rIns="92953" bIns="46477" numCol="1" anchor="t" anchorCtr="0" compatLnSpc="1">
            <a:prstTxWarp prst="textNoShape">
              <a:avLst/>
            </a:prstTxWarp>
          </a:bodyPr>
          <a:lstStyle>
            <a:lvl1pPr algn="r">
              <a:defRPr sz="1200" smtClean="0">
                <a:latin typeface="Calibri" pitchFamily="34" charset="0"/>
              </a:defRPr>
            </a:lvl1pPr>
          </a:lstStyle>
          <a:p>
            <a:pPr>
              <a:defRPr/>
            </a:pPr>
            <a:fld id="{4554A5F0-979C-424F-8BE1-717C30ABB837}" type="datetimeFigureOut">
              <a:rPr lang="en-US"/>
              <a:pPr>
                <a:defRPr/>
              </a:pPr>
              <a:t>11/9/2011</a:t>
            </a:fld>
            <a:endParaRPr lang="en-US"/>
          </a:p>
        </p:txBody>
      </p:sp>
      <p:sp>
        <p:nvSpPr>
          <p:cNvPr id="4" name="Slide Image Placeholder 3"/>
          <p:cNvSpPr>
            <a:spLocks noGrp="1" noRot="1" noChangeAspect="1"/>
          </p:cNvSpPr>
          <p:nvPr>
            <p:ph type="sldImg" idx="2"/>
          </p:nvPr>
        </p:nvSpPr>
        <p:spPr>
          <a:xfrm>
            <a:off x="920750" y="741363"/>
            <a:ext cx="4953000" cy="3714750"/>
          </a:xfrm>
          <a:prstGeom prst="rect">
            <a:avLst/>
          </a:prstGeom>
          <a:noFill/>
          <a:ln w="12700">
            <a:solidFill>
              <a:prstClr val="black"/>
            </a:solidFill>
          </a:ln>
        </p:spPr>
        <p:txBody>
          <a:bodyPr vert="horz" lIns="92953" tIns="46477" rIns="92953" bIns="46477" rtlCol="0" anchor="ctr"/>
          <a:lstStyle/>
          <a:p>
            <a:pPr lvl="0"/>
            <a:endParaRPr lang="en-US" noProof="0"/>
          </a:p>
        </p:txBody>
      </p:sp>
      <p:sp>
        <p:nvSpPr>
          <p:cNvPr id="5" name="Notes Placeholder 4"/>
          <p:cNvSpPr>
            <a:spLocks noGrp="1"/>
          </p:cNvSpPr>
          <p:nvPr>
            <p:ph type="body" sz="quarter" idx="3"/>
          </p:nvPr>
        </p:nvSpPr>
        <p:spPr>
          <a:xfrm>
            <a:off x="679450" y="4705350"/>
            <a:ext cx="5435600" cy="4459288"/>
          </a:xfrm>
          <a:prstGeom prst="rect">
            <a:avLst/>
          </a:prstGeom>
        </p:spPr>
        <p:txBody>
          <a:bodyPr vert="horz" lIns="92953" tIns="46477" rIns="92953" bIns="4647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07525"/>
            <a:ext cx="2944813" cy="496888"/>
          </a:xfrm>
          <a:prstGeom prst="rect">
            <a:avLst/>
          </a:prstGeom>
        </p:spPr>
        <p:txBody>
          <a:bodyPr vert="horz" wrap="square" lIns="92953" tIns="46477" rIns="92953" bIns="46477" numCol="1" anchor="b" anchorCtr="0" compatLnSpc="1">
            <a:prstTxWarp prst="textNoShape">
              <a:avLst/>
            </a:prstTxWarp>
          </a:bodyPr>
          <a:lstStyle>
            <a:lvl1pPr>
              <a:defRPr sz="1200" smtClean="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48100" y="9407525"/>
            <a:ext cx="2944813" cy="496888"/>
          </a:xfrm>
          <a:prstGeom prst="rect">
            <a:avLst/>
          </a:prstGeom>
        </p:spPr>
        <p:txBody>
          <a:bodyPr vert="horz" wrap="square" lIns="92953" tIns="46477" rIns="92953" bIns="46477" numCol="1" anchor="b" anchorCtr="0" compatLnSpc="1">
            <a:prstTxWarp prst="textNoShape">
              <a:avLst/>
            </a:prstTxWarp>
          </a:bodyPr>
          <a:lstStyle>
            <a:lvl1pPr algn="r">
              <a:defRPr sz="1200" smtClean="0">
                <a:latin typeface="Calibri" pitchFamily="34" charset="0"/>
              </a:defRPr>
            </a:lvl1pPr>
          </a:lstStyle>
          <a:p>
            <a:pPr>
              <a:defRPr/>
            </a:pPr>
            <a:fld id="{218CAE76-397C-4B02-A286-D840CF0CA87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a:lstStyle/>
          <a:p>
            <a:fld id="{8EF6D3FB-E5C2-40F9-9108-2752539A7BFA}"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ln>
            <a:miter lim="800000"/>
            <a:headEnd/>
            <a:tailEnd/>
          </a:ln>
        </p:spPr>
        <p:txBody>
          <a:bodyPr/>
          <a:lstStyle/>
          <a:p>
            <a:fld id="{6171F8FB-753D-4406-8BD9-059F6DBAAED7}"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C0D71822-DF64-4EF5-88AE-CBBD32305347}" type="slidenum">
              <a:rPr lang="en-US" smtClean="0"/>
              <a:pPr/>
              <a:t>18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a:lstStyle/>
          <a:p>
            <a:fld id="{90CC5B5E-03EE-4407-8F76-E5841B41DE47}" type="slidenum">
              <a:rPr lang="en-US" smtClean="0"/>
              <a:pPr/>
              <a:t>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5F051A5-F352-4271-9450-C3AD2C25D004}" type="datetimeFigureOut">
              <a:rPr lang="en-US"/>
              <a:pPr>
                <a:defRPr/>
              </a:pPr>
              <a:t>11/9/2011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9F3B46-AD4E-4D91-A388-73115B00112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D24132-C324-45FC-883D-807C2648F8B2}" type="datetimeFigureOut">
              <a:rPr lang="en-US"/>
              <a:pPr>
                <a:defRPr/>
              </a:pPr>
              <a:t>11/9/2011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4D6A5B-CE05-4FE5-909D-C5FDD81DC1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1E1634-5E6D-4275-840F-33401A0AB286}" type="datetimeFigureOut">
              <a:rPr lang="en-US"/>
              <a:pPr>
                <a:defRPr/>
              </a:pPr>
              <a:t>11/9/2011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BF82E3-1C37-4485-990C-8E022879C7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cstate="print"/>
          <a:srcRect/>
          <a:stretch>
            <a:fillRect/>
          </a:stretch>
        </p:blipFill>
        <p:spPr bwMode="auto">
          <a:xfrm>
            <a:off x="76200" y="5943600"/>
            <a:ext cx="1828800" cy="804863"/>
          </a:xfrm>
          <a:prstGeom prst="rect">
            <a:avLst/>
          </a:prstGeom>
          <a:noFill/>
          <a:ln w="9525">
            <a:noFill/>
            <a:miter lim="800000"/>
            <a:headEnd/>
            <a:tailEnd/>
          </a:ln>
        </p:spPr>
      </p:pic>
      <p:pic>
        <p:nvPicPr>
          <p:cNvPr id="5" name="Picture 1"/>
          <p:cNvPicPr>
            <a:picLocks noChangeAspect="1" noChangeArrowheads="1"/>
          </p:cNvPicPr>
          <p:nvPr userDrawn="1"/>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6" name="Straight Connector 5"/>
          <p:cNvCxnSpPr/>
          <p:nvPr userDrawn="1"/>
        </p:nvCxnSpPr>
        <p:spPr>
          <a:xfrm>
            <a:off x="0" y="12176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28600"/>
            <a:ext cx="8229600" cy="1143000"/>
          </a:xfrm>
        </p:spPr>
        <p:txBody>
          <a:bodyPr/>
          <a:lstStyle>
            <a:lvl1pPr>
              <a:defRPr sz="5000" b="1">
                <a:solidFill>
                  <a:srgbClr val="007033"/>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B05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p:txBody>
          <a:bodyPr/>
          <a:lstStyle>
            <a:lvl1pPr>
              <a:defRPr smtClean="0"/>
            </a:lvl1pPr>
          </a:lstStyle>
          <a:p>
            <a:pPr>
              <a:defRPr/>
            </a:pPr>
            <a:fld id="{064DA0CC-58C1-4C3A-8CD1-EE643335254F}" type="datetimeFigureOut">
              <a:rPr lang="en-US"/>
              <a:pPr>
                <a:defRPr/>
              </a:pPr>
              <a:t>11/9/2011</a:t>
            </a:fld>
            <a:endParaRPr lang="en-US"/>
          </a:p>
        </p:txBody>
      </p:sp>
      <p:sp>
        <p:nvSpPr>
          <p:cNvPr id="9" name="Footer Placeholder 4"/>
          <p:cNvSpPr>
            <a:spLocks noGrp="1"/>
          </p:cNvSpPr>
          <p:nvPr>
            <p:ph type="ftr" sz="quarter" idx="11"/>
          </p:nvPr>
        </p:nvSpPr>
        <p:spPr/>
        <p:txBody>
          <a:bodyPr/>
          <a:lstStyle>
            <a:lvl1pPr>
              <a:defRPr smtClean="0"/>
            </a:lvl1pPr>
          </a:lstStyle>
          <a:p>
            <a:pPr>
              <a:defRPr/>
            </a:pPr>
            <a:endParaRPr lang="en-US"/>
          </a:p>
        </p:txBody>
      </p:sp>
      <p:sp>
        <p:nvSpPr>
          <p:cNvPr id="10" name="Slide Number Placeholder 5"/>
          <p:cNvSpPr>
            <a:spLocks noGrp="1"/>
          </p:cNvSpPr>
          <p:nvPr>
            <p:ph type="sldNum" sz="quarter" idx="12"/>
          </p:nvPr>
        </p:nvSpPr>
        <p:spPr/>
        <p:txBody>
          <a:bodyPr/>
          <a:lstStyle>
            <a:lvl1pPr>
              <a:defRPr smtClean="0"/>
            </a:lvl1pPr>
          </a:lstStyle>
          <a:p>
            <a:pPr>
              <a:defRPr/>
            </a:pPr>
            <a:fld id="{19C16EE8-E171-475A-88C9-583BB126BF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39EBC9B-03AB-4F03-AD4D-7B692745871D}" type="datetimeFigureOut">
              <a:rPr lang="en-US"/>
              <a:pPr>
                <a:defRPr/>
              </a:pPr>
              <a:t>11/9/2011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01CAB6-D12A-460A-BC5A-846E4A5D0C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BDBDD35-4FF2-47CF-9D41-4A69407EDA2E}" type="datetimeFigureOut">
              <a:rPr lang="en-US"/>
              <a:pPr>
                <a:defRPr/>
              </a:pPr>
              <a:t>11/9/2011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E6320-5E2D-4572-8EC0-B6068177A61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1422D59-DA98-4381-9779-5FBC87315B68}" type="datetimeFigureOut">
              <a:rPr lang="en-US"/>
              <a:pPr>
                <a:defRPr/>
              </a:pPr>
              <a:t>11/9/2011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E5BD8C6-03A5-45E7-8210-AB4217576C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57C8BB-55D0-4246-8C86-49F33D66DBAF}" type="datetimeFigureOut">
              <a:rPr lang="en-US"/>
              <a:pPr>
                <a:defRPr/>
              </a:pPr>
              <a:t>11/9/2011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247C09-BC75-40E1-9D42-0FB60842605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FBBADD-15EC-428E-84C4-CEC92A3EC6EC}" type="datetimeFigureOut">
              <a:rPr lang="en-US"/>
              <a:pPr>
                <a:defRPr/>
              </a:pPr>
              <a:t>11/9/2011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9E84A39-5883-4BA8-A8E8-CD45CDF7BBA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78198E-3ED2-4807-81D1-05FA7405ADE0}" type="datetimeFigureOut">
              <a:rPr lang="en-US"/>
              <a:pPr>
                <a:defRPr/>
              </a:pPr>
              <a:t>11/9/2011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CE4B09-6665-4596-BAA9-AD9F8F6931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F706E8-BE10-4B2F-9FC6-482E85559735}" type="datetimeFigureOut">
              <a:rPr lang="en-US"/>
              <a:pPr>
                <a:defRPr/>
              </a:pPr>
              <a:t>11/9/2011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59184D-126C-4C82-8034-092347FE5C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1">
            <a:alpha val="0"/>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6060F751-1030-4007-AAE3-C6C55BF67E60}" type="datetimeFigureOut">
              <a:rPr lang="en-US"/>
              <a:pPr>
                <a:defRPr/>
              </a:pPr>
              <a:t>11/9/2011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C7975F06-B120-425C-B6D8-AD44F11890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srcRect/>
          <a:stretch>
            <a:fillRect/>
          </a:stretch>
        </p:blipFill>
        <p:spPr bwMode="auto">
          <a:xfrm>
            <a:off x="5638800" y="228600"/>
            <a:ext cx="3254375" cy="2919413"/>
          </a:xfrm>
          <a:prstGeom prst="rect">
            <a:avLst/>
          </a:prstGeom>
          <a:noFill/>
          <a:ln w="9525">
            <a:noFill/>
            <a:miter lim="800000"/>
            <a:headEnd/>
            <a:tailEnd/>
          </a:ln>
        </p:spPr>
      </p:pic>
      <p:sp>
        <p:nvSpPr>
          <p:cNvPr id="3075" name="Subtitle 2"/>
          <p:cNvSpPr>
            <a:spLocks noGrp="1"/>
          </p:cNvSpPr>
          <p:nvPr>
            <p:ph type="subTitle" idx="1"/>
          </p:nvPr>
        </p:nvSpPr>
        <p:spPr>
          <a:xfrm>
            <a:off x="990600" y="2590800"/>
            <a:ext cx="7162800" cy="2895600"/>
          </a:xfrm>
        </p:spPr>
        <p:txBody>
          <a:bodyPr/>
          <a:lstStyle/>
          <a:p>
            <a:pPr>
              <a:spcBef>
                <a:spcPts val="600"/>
              </a:spcBef>
              <a:spcAft>
                <a:spcPts val="600"/>
              </a:spcAft>
            </a:pPr>
            <a:endParaRPr lang="fr-FR" sz="2800" b="1" smtClean="0">
              <a:solidFill>
                <a:schemeClr val="tx1"/>
              </a:solidFill>
            </a:endParaRPr>
          </a:p>
          <a:p>
            <a:pPr eaLnBrk="1" hangingPunct="1">
              <a:lnSpc>
                <a:spcPct val="200000"/>
              </a:lnSpc>
              <a:spcAft>
                <a:spcPts val="1200"/>
              </a:spcAft>
            </a:pPr>
            <a:endParaRPr lang="fr-FR" sz="4000" smtClean="0">
              <a:solidFill>
                <a:srgbClr val="898989"/>
              </a:solidFill>
            </a:endParaRPr>
          </a:p>
          <a:p>
            <a:pPr eaLnBrk="1" hangingPunct="1">
              <a:lnSpc>
                <a:spcPct val="200000"/>
              </a:lnSpc>
              <a:spcAft>
                <a:spcPts val="1200"/>
              </a:spcAft>
            </a:pPr>
            <a:endParaRPr lang="fr-FR" sz="4000" smtClean="0">
              <a:solidFill>
                <a:srgbClr val="898989"/>
              </a:solidFill>
            </a:endParaRPr>
          </a:p>
          <a:p>
            <a:pPr eaLnBrk="1" hangingPunct="1">
              <a:lnSpc>
                <a:spcPct val="200000"/>
              </a:lnSpc>
              <a:spcAft>
                <a:spcPts val="1200"/>
              </a:spcAft>
            </a:pPr>
            <a:endParaRPr lang="fr-FR" sz="4000" smtClean="0">
              <a:solidFill>
                <a:srgbClr val="898989"/>
              </a:solidFill>
            </a:endParaRPr>
          </a:p>
          <a:p>
            <a:pPr eaLnBrk="1" hangingPunct="1">
              <a:lnSpc>
                <a:spcPct val="200000"/>
              </a:lnSpc>
              <a:spcAft>
                <a:spcPts val="1200"/>
              </a:spcAft>
            </a:pPr>
            <a:endParaRPr lang="fr-FR" sz="4000" smtClean="0">
              <a:solidFill>
                <a:srgbClr val="898989"/>
              </a:solidFill>
            </a:endParaRPr>
          </a:p>
          <a:p>
            <a:pPr eaLnBrk="1" hangingPunct="1">
              <a:lnSpc>
                <a:spcPct val="200000"/>
              </a:lnSpc>
              <a:spcAft>
                <a:spcPts val="1200"/>
              </a:spcAft>
            </a:pPr>
            <a:endParaRPr lang="fr-FR" sz="4000" smtClean="0">
              <a:solidFill>
                <a:srgbClr val="898989"/>
              </a:solidFill>
            </a:endParaRPr>
          </a:p>
        </p:txBody>
      </p:sp>
      <p:pic>
        <p:nvPicPr>
          <p:cNvPr id="3076" name="Picture 4"/>
          <p:cNvPicPr>
            <a:picLocks noChangeAspect="1" noChangeArrowheads="1"/>
          </p:cNvPicPr>
          <p:nvPr/>
        </p:nvPicPr>
        <p:blipFill>
          <a:blip r:embed="rId4" cstate="print"/>
          <a:srcRect/>
          <a:stretch>
            <a:fillRect/>
          </a:stretch>
        </p:blipFill>
        <p:spPr bwMode="auto">
          <a:xfrm>
            <a:off x="533400" y="342900"/>
            <a:ext cx="4762500" cy="2095500"/>
          </a:xfrm>
          <a:prstGeom prst="rect">
            <a:avLst/>
          </a:prstGeom>
          <a:noFill/>
          <a:ln w="9525">
            <a:noFill/>
            <a:miter lim="800000"/>
            <a:headEnd/>
            <a:tailEnd/>
          </a:ln>
        </p:spPr>
      </p:pic>
      <p:sp>
        <p:nvSpPr>
          <p:cNvPr id="3077" name="TextBox 4"/>
          <p:cNvSpPr txBox="1">
            <a:spLocks noChangeArrowheads="1"/>
          </p:cNvSpPr>
          <p:nvPr/>
        </p:nvSpPr>
        <p:spPr bwMode="auto">
          <a:xfrm>
            <a:off x="0" y="2895600"/>
            <a:ext cx="9144000" cy="3447098"/>
          </a:xfrm>
          <a:prstGeom prst="rect">
            <a:avLst/>
          </a:prstGeom>
          <a:noFill/>
          <a:ln w="9525">
            <a:noFill/>
            <a:miter lim="800000"/>
            <a:headEnd/>
            <a:tailEnd/>
          </a:ln>
        </p:spPr>
        <p:txBody>
          <a:bodyPr>
            <a:spAutoFit/>
          </a:bodyPr>
          <a:lstStyle/>
          <a:p>
            <a:pPr algn="ctr">
              <a:buFont typeface="Wingdings" pitchFamily="2" charset="2"/>
              <a:buNone/>
            </a:pPr>
            <a:r>
              <a:rPr lang="en-US" sz="4000" b="1" dirty="0" smtClean="0">
                <a:solidFill>
                  <a:srgbClr val="007033"/>
                </a:solidFill>
              </a:rPr>
              <a:t>AF Project Cycle </a:t>
            </a:r>
            <a:br>
              <a:rPr lang="en-US" sz="4000" b="1" dirty="0" smtClean="0">
                <a:solidFill>
                  <a:srgbClr val="007033"/>
                </a:solidFill>
              </a:rPr>
            </a:br>
            <a:r>
              <a:rPr lang="en-US" sz="4000" b="1" dirty="0" smtClean="0">
                <a:solidFill>
                  <a:srgbClr val="007033"/>
                </a:solidFill>
              </a:rPr>
              <a:t>and Approval Process</a:t>
            </a:r>
            <a:endParaRPr lang="en-US" sz="4000" b="1" dirty="0">
              <a:solidFill>
                <a:srgbClr val="007033"/>
              </a:solidFill>
            </a:endParaRPr>
          </a:p>
          <a:p>
            <a:pPr algn="ctr"/>
            <a:endParaRPr lang="en-US" sz="4000" b="1" dirty="0">
              <a:solidFill>
                <a:srgbClr val="007033"/>
              </a:solidFill>
            </a:endParaRPr>
          </a:p>
          <a:p>
            <a:pPr algn="ctr">
              <a:buFont typeface="Wingdings" pitchFamily="2" charset="2"/>
              <a:buNone/>
            </a:pPr>
            <a:r>
              <a:rPr lang="en-US" sz="4000" b="1" dirty="0" smtClean="0">
                <a:solidFill>
                  <a:srgbClr val="007033"/>
                </a:solidFill>
              </a:rPr>
              <a:t>Panama City, Panama</a:t>
            </a:r>
            <a:endParaRPr lang="en-US" sz="4000" b="1" dirty="0">
              <a:solidFill>
                <a:srgbClr val="007033"/>
              </a:solidFill>
            </a:endParaRPr>
          </a:p>
          <a:p>
            <a:pPr algn="ctr">
              <a:buFont typeface="Wingdings" pitchFamily="2" charset="2"/>
              <a:buNone/>
            </a:pPr>
            <a:r>
              <a:rPr lang="en-US" sz="4000" b="1" dirty="0" smtClean="0">
                <a:solidFill>
                  <a:srgbClr val="007033"/>
                </a:solidFill>
              </a:rPr>
              <a:t>10-12 Nov, </a:t>
            </a:r>
            <a:r>
              <a:rPr lang="en-US" sz="4000" b="1" dirty="0">
                <a:solidFill>
                  <a:srgbClr val="007033"/>
                </a:solidFill>
              </a:rPr>
              <a:t>2011</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Project Concept Required Content (4)</a:t>
            </a:r>
          </a:p>
        </p:txBody>
      </p:sp>
      <p:sp>
        <p:nvSpPr>
          <p:cNvPr id="5123" name="Content Placeholder 2"/>
          <p:cNvSpPr>
            <a:spLocks noGrp="1"/>
          </p:cNvSpPr>
          <p:nvPr>
            <p:ph idx="1"/>
          </p:nvPr>
        </p:nvSpPr>
        <p:spPr/>
        <p:txBody>
          <a:bodyPr/>
          <a:lstStyle/>
          <a:p>
            <a:r>
              <a:rPr lang="en-US" dirty="0" smtClean="0"/>
              <a:t>Project Justification (continued)</a:t>
            </a:r>
          </a:p>
          <a:p>
            <a:pPr lvl="1"/>
            <a:r>
              <a:rPr lang="en-US" dirty="0" smtClean="0"/>
              <a:t>The project / </a:t>
            </a:r>
            <a:r>
              <a:rPr lang="en-US" dirty="0" err="1" smtClean="0"/>
              <a:t>programme</a:t>
            </a:r>
            <a:r>
              <a:rPr lang="en-US" dirty="0" smtClean="0"/>
              <a:t> consistence with national sustainable development strategies, national development plans, poverty reduction strategies, national communications or adaptation programs of action, and other relevant instruments</a:t>
            </a:r>
          </a:p>
          <a:p>
            <a:pPr lvl="1"/>
            <a:r>
              <a:rPr lang="en-US" dirty="0" smtClean="0"/>
              <a:t>The project / </a:t>
            </a:r>
            <a:r>
              <a:rPr lang="en-US" dirty="0" err="1" smtClean="0"/>
              <a:t>programme</a:t>
            </a:r>
            <a:r>
              <a:rPr lang="en-US" dirty="0" smtClean="0"/>
              <a:t> meets the relevant national technical standards: EIA, building codes</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Project Concept Required Content (5)</a:t>
            </a:r>
          </a:p>
        </p:txBody>
      </p:sp>
      <p:sp>
        <p:nvSpPr>
          <p:cNvPr id="5123" name="Content Placeholder 2"/>
          <p:cNvSpPr>
            <a:spLocks noGrp="1"/>
          </p:cNvSpPr>
          <p:nvPr>
            <p:ph idx="1"/>
          </p:nvPr>
        </p:nvSpPr>
        <p:spPr/>
        <p:txBody>
          <a:bodyPr/>
          <a:lstStyle/>
          <a:p>
            <a:r>
              <a:rPr lang="en-US" dirty="0" smtClean="0"/>
              <a:t>Project Justification (continued)</a:t>
            </a:r>
          </a:p>
          <a:p>
            <a:pPr lvl="1"/>
            <a:r>
              <a:rPr lang="en-US" dirty="0" smtClean="0"/>
              <a:t>The project does not duplicate / overlap with activities funded through other funding sources</a:t>
            </a:r>
          </a:p>
          <a:p>
            <a:pPr lvl="1"/>
            <a:r>
              <a:rPr lang="en-US" dirty="0" smtClean="0"/>
              <a:t>The project / </a:t>
            </a:r>
            <a:r>
              <a:rPr lang="en-US" dirty="0" err="1" smtClean="0"/>
              <a:t>programme</a:t>
            </a:r>
            <a:r>
              <a:rPr lang="en-US" dirty="0" smtClean="0"/>
              <a:t> has a learning and knowledge management component to capture and feedback lessons</a:t>
            </a:r>
          </a:p>
          <a:p>
            <a:pPr lvl="1"/>
            <a:r>
              <a:rPr lang="en-US" dirty="0" smtClean="0"/>
              <a:t>The project / </a:t>
            </a:r>
            <a:r>
              <a:rPr lang="en-US" dirty="0" err="1" smtClean="0"/>
              <a:t>programme</a:t>
            </a:r>
            <a:r>
              <a:rPr lang="en-US" dirty="0" smtClean="0"/>
              <a:t> has been developed through a consultative process involving all stakeholders, including vulnerable communities</a:t>
            </a:r>
            <a:br>
              <a:rPr lang="en-US" dirty="0" smtClean="0"/>
            </a:br>
            <a:r>
              <a:rPr lang="en-US" dirty="0" smtClean="0"/>
              <a:t>		and women </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Project Concept Required Content (6)</a:t>
            </a:r>
          </a:p>
        </p:txBody>
      </p:sp>
      <p:sp>
        <p:nvSpPr>
          <p:cNvPr id="5123" name="Content Placeholder 2"/>
          <p:cNvSpPr>
            <a:spLocks noGrp="1"/>
          </p:cNvSpPr>
          <p:nvPr>
            <p:ph idx="1"/>
          </p:nvPr>
        </p:nvSpPr>
        <p:spPr/>
        <p:txBody>
          <a:bodyPr/>
          <a:lstStyle/>
          <a:p>
            <a:r>
              <a:rPr lang="en-US" dirty="0" smtClean="0"/>
              <a:t>Project Justification (continued)</a:t>
            </a:r>
          </a:p>
          <a:p>
            <a:pPr lvl="1"/>
            <a:r>
              <a:rPr lang="en-US" dirty="0" smtClean="0"/>
              <a:t>The project / </a:t>
            </a:r>
            <a:r>
              <a:rPr lang="en-US" dirty="0" err="1" smtClean="0"/>
              <a:t>programme</a:t>
            </a:r>
            <a:r>
              <a:rPr lang="en-US" dirty="0" smtClean="0"/>
              <a:t> provides justification for the funding requested on the basis of the full cost of adaptation</a:t>
            </a:r>
          </a:p>
          <a:p>
            <a:pPr lvl="1"/>
            <a:r>
              <a:rPr lang="en-US" dirty="0" smtClean="0"/>
              <a:t>The project / </a:t>
            </a:r>
            <a:r>
              <a:rPr lang="en-US" dirty="0" err="1" smtClean="0"/>
              <a:t>programme</a:t>
            </a:r>
            <a:r>
              <a:rPr lang="en-US" dirty="0" smtClean="0"/>
              <a:t> aligned with the AF results framework</a:t>
            </a:r>
          </a:p>
          <a:p>
            <a:pPr lvl="1"/>
            <a:r>
              <a:rPr lang="en-US" dirty="0" smtClean="0"/>
              <a:t>The sustainability of the project/</a:t>
            </a:r>
            <a:r>
              <a:rPr lang="en-US" dirty="0" err="1" smtClean="0"/>
              <a:t>programme</a:t>
            </a:r>
            <a:r>
              <a:rPr lang="en-US" dirty="0" smtClean="0"/>
              <a:t> outcomes taken into account when designing the project</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Full Proposal Additional Content</a:t>
            </a:r>
            <a:endParaRPr lang="en-US" sz="4000" dirty="0" smtClean="0"/>
          </a:p>
        </p:txBody>
      </p:sp>
      <p:sp>
        <p:nvSpPr>
          <p:cNvPr id="5123" name="Content Placeholder 2"/>
          <p:cNvSpPr>
            <a:spLocks noGrp="1"/>
          </p:cNvSpPr>
          <p:nvPr>
            <p:ph idx="1"/>
          </p:nvPr>
        </p:nvSpPr>
        <p:spPr/>
        <p:txBody>
          <a:bodyPr/>
          <a:lstStyle/>
          <a:p>
            <a:r>
              <a:rPr lang="en-US" dirty="0" smtClean="0"/>
              <a:t>Implementation Arrangements</a:t>
            </a:r>
          </a:p>
          <a:p>
            <a:pPr lvl="1"/>
            <a:r>
              <a:rPr lang="en-US" dirty="0" smtClean="0"/>
              <a:t>Adequate arrangements for project management</a:t>
            </a:r>
          </a:p>
          <a:p>
            <a:pPr lvl="1"/>
            <a:r>
              <a:rPr lang="en-US" dirty="0" smtClean="0"/>
              <a:t>Measures for financial and project risk management</a:t>
            </a:r>
          </a:p>
          <a:p>
            <a:pPr lvl="1"/>
            <a:r>
              <a:rPr lang="en-US" dirty="0" smtClean="0"/>
              <a:t>Arrangements for monitoring and evaluation clearly defined, including a budgeted M&amp;E plan</a:t>
            </a:r>
          </a:p>
          <a:p>
            <a:pPr lvl="1"/>
            <a:r>
              <a:rPr lang="en-US" dirty="0" smtClean="0"/>
              <a:t>A project results framework included. Relevant targets and indicators disaggregated </a:t>
            </a:r>
            <a:br>
              <a:rPr lang="en-US" dirty="0" smtClean="0"/>
            </a:br>
            <a:r>
              <a:rPr lang="en-US" dirty="0" smtClean="0"/>
              <a:t>           by gender</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Full Proposal Additional Content (2)</a:t>
            </a:r>
          </a:p>
        </p:txBody>
      </p:sp>
      <p:sp>
        <p:nvSpPr>
          <p:cNvPr id="5123" name="Content Placeholder 2"/>
          <p:cNvSpPr>
            <a:spLocks noGrp="1"/>
          </p:cNvSpPr>
          <p:nvPr>
            <p:ph idx="1"/>
          </p:nvPr>
        </p:nvSpPr>
        <p:spPr/>
        <p:txBody>
          <a:bodyPr/>
          <a:lstStyle/>
          <a:p>
            <a:r>
              <a:rPr lang="en-US" dirty="0" smtClean="0"/>
              <a:t>Information accrued during project development</a:t>
            </a:r>
          </a:p>
          <a:p>
            <a:pPr lvl="1"/>
            <a:r>
              <a:rPr lang="en-US" dirty="0" smtClean="0"/>
              <a:t>Results of consultative process with stakeholders</a:t>
            </a:r>
          </a:p>
          <a:p>
            <a:pPr lvl="1"/>
            <a:r>
              <a:rPr lang="en-US" dirty="0" smtClean="0"/>
              <a:t>Results of preparatory assessments, if any</a:t>
            </a:r>
          </a:p>
          <a:p>
            <a:pPr lvl="1"/>
            <a:r>
              <a:rPr lang="en-US" dirty="0" smtClean="0"/>
              <a:t>More detailed information on all technical and operational aspects of the project</a:t>
            </a:r>
          </a:p>
          <a:p>
            <a:r>
              <a:rPr lang="en-US" dirty="0" smtClean="0"/>
              <a:t>Disbursement schedule</a:t>
            </a:r>
          </a:p>
          <a:p>
            <a:r>
              <a:rPr lang="en-US" dirty="0" smtClean="0"/>
              <a:t>Relevant additional documents as annexes</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Provisions on project budget</a:t>
            </a:r>
          </a:p>
        </p:txBody>
      </p:sp>
      <p:sp>
        <p:nvSpPr>
          <p:cNvPr id="5123" name="Content Placeholder 2"/>
          <p:cNvSpPr>
            <a:spLocks noGrp="1"/>
          </p:cNvSpPr>
          <p:nvPr>
            <p:ph idx="1"/>
          </p:nvPr>
        </p:nvSpPr>
        <p:spPr/>
        <p:txBody>
          <a:bodyPr/>
          <a:lstStyle/>
          <a:p>
            <a:r>
              <a:rPr lang="en-US" dirty="0" smtClean="0"/>
              <a:t>The requested project funding must be within the cap of the country: currently USD 10 M</a:t>
            </a:r>
          </a:p>
          <a:p>
            <a:r>
              <a:rPr lang="en-US" dirty="0" smtClean="0"/>
              <a:t>The Implementing Entity management fee must be at or below 8.5 per cent of the total project/ </a:t>
            </a:r>
            <a:r>
              <a:rPr lang="en-US" dirty="0" err="1" smtClean="0"/>
              <a:t>programme</a:t>
            </a:r>
            <a:r>
              <a:rPr lang="en-US" dirty="0" smtClean="0"/>
              <a:t> budget before the fee</a:t>
            </a:r>
          </a:p>
          <a:p>
            <a:r>
              <a:rPr lang="en-US" dirty="0" smtClean="0"/>
              <a:t>The project/</a:t>
            </a:r>
            <a:r>
              <a:rPr lang="en-US" dirty="0" err="1" smtClean="0"/>
              <a:t>programme</a:t>
            </a:r>
            <a:r>
              <a:rPr lang="en-US" dirty="0" smtClean="0"/>
              <a:t> execution costs must be at or below 9.5 per cent of the total project/ </a:t>
            </a:r>
            <a:r>
              <a:rPr lang="en-US" dirty="0" err="1" smtClean="0"/>
              <a:t>programme</a:t>
            </a:r>
            <a:r>
              <a:rPr lang="en-US" dirty="0" smtClean="0"/>
              <a:t> budget before the fee</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Important steps </a:t>
            </a:r>
            <a:br>
              <a:rPr lang="en-US" sz="4400" dirty="0" smtClean="0"/>
            </a:br>
            <a:r>
              <a:rPr lang="en-US" sz="4400" dirty="0" smtClean="0"/>
              <a:t>in project development</a:t>
            </a:r>
            <a:endParaRPr lang="en-US" sz="4000" dirty="0" smtClean="0"/>
          </a:p>
        </p:txBody>
      </p:sp>
      <p:sp>
        <p:nvSpPr>
          <p:cNvPr id="5123" name="Content Placeholder 2"/>
          <p:cNvSpPr>
            <a:spLocks noGrp="1"/>
          </p:cNvSpPr>
          <p:nvPr>
            <p:ph idx="1"/>
          </p:nvPr>
        </p:nvSpPr>
        <p:spPr>
          <a:xfrm>
            <a:off x="457200" y="1600200"/>
            <a:ext cx="8305800" cy="4525963"/>
          </a:xfrm>
        </p:spPr>
        <p:txBody>
          <a:bodyPr/>
          <a:lstStyle/>
          <a:p>
            <a:r>
              <a:rPr lang="en-US" dirty="0" smtClean="0"/>
              <a:t>Acquiring adequate information about the adaptation challenge and other factors</a:t>
            </a:r>
          </a:p>
          <a:p>
            <a:r>
              <a:rPr lang="en-US" dirty="0" smtClean="0"/>
              <a:t>Ensuring alignment with national strategies and plans</a:t>
            </a:r>
          </a:p>
          <a:p>
            <a:r>
              <a:rPr lang="en-US" dirty="0" smtClean="0"/>
              <a:t>Avoiding overlap with other similar projects</a:t>
            </a:r>
          </a:p>
          <a:p>
            <a:r>
              <a:rPr lang="en-US" dirty="0" smtClean="0"/>
              <a:t>Ensuring alignment with AF results framework</a:t>
            </a:r>
          </a:p>
          <a:p>
            <a:r>
              <a:rPr lang="en-US" dirty="0" smtClean="0"/>
              <a:t>Adequate consultations with vulnerable communities and women (for full proposal)</a:t>
            </a:r>
          </a:p>
          <a:p>
            <a:endParaRPr lang="en-US" dirty="0" smtClean="0"/>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3" descr="AFB Project Cycle.tif"/>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124" name="Picture 4"/>
          <p:cNvPicPr>
            <a:picLocks noChangeAspect="1" noChangeArrowheads="1"/>
          </p:cNvPicPr>
          <p:nvPr/>
        </p:nvPicPr>
        <p:blipFill>
          <a:blip r:embed="rId3" cstate="print"/>
          <a:srcRect/>
          <a:stretch>
            <a:fillRect/>
          </a:stretch>
        </p:blipFill>
        <p:spPr bwMode="auto">
          <a:xfrm>
            <a:off x="152400" y="5494337"/>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4" cstate="print"/>
          <a:srcRect l="22221" t="12383" r="27779" b="38092"/>
          <a:stretch>
            <a:fillRect/>
          </a:stretch>
        </p:blipFill>
        <p:spPr bwMode="auto">
          <a:xfrm>
            <a:off x="8077200" y="5410200"/>
            <a:ext cx="1066800" cy="947737"/>
          </a:xfrm>
          <a:prstGeom prst="rect">
            <a:avLst/>
          </a:prstGeom>
          <a:noFill/>
          <a:ln w="9525">
            <a:noFill/>
            <a:miter lim="800000"/>
            <a:headEnd/>
            <a:tailEnd/>
          </a:ln>
        </p:spPr>
      </p:pic>
      <p:cxnSp>
        <p:nvCxnSpPr>
          <p:cNvPr id="22" name="Straight Connector 21"/>
          <p:cNvCxnSpPr/>
          <p:nvPr/>
        </p:nvCxnSpPr>
        <p:spPr>
          <a:xfrm>
            <a:off x="1905000" y="6027737"/>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sz="4400" smtClean="0"/>
              <a:t>Key Decisions</a:t>
            </a:r>
          </a:p>
        </p:txBody>
      </p:sp>
      <p:sp>
        <p:nvSpPr>
          <p:cNvPr id="14339" name="Content Placeholder 2"/>
          <p:cNvSpPr>
            <a:spLocks noGrp="1"/>
          </p:cNvSpPr>
          <p:nvPr>
            <p:ph idx="1"/>
          </p:nvPr>
        </p:nvSpPr>
        <p:spPr>
          <a:xfrm>
            <a:off x="457200" y="1570038"/>
            <a:ext cx="8229600" cy="4678362"/>
          </a:xfrm>
        </p:spPr>
        <p:txBody>
          <a:bodyPr/>
          <a:lstStyle/>
          <a:p>
            <a:pPr>
              <a:spcAft>
                <a:spcPts val="1800"/>
              </a:spcAft>
              <a:buFont typeface="Arial" charset="0"/>
              <a:buNone/>
            </a:pPr>
            <a:r>
              <a:rPr lang="fr-FR" b="1" dirty="0" smtClean="0"/>
              <a:t>Adoption of the </a:t>
            </a:r>
            <a:r>
              <a:rPr lang="fr-FR" b="1" dirty="0" err="1" smtClean="0"/>
              <a:t>following</a:t>
            </a:r>
            <a:r>
              <a:rPr lang="fr-FR" b="1" dirty="0" smtClean="0"/>
              <a:t> </a:t>
            </a:r>
            <a:r>
              <a:rPr lang="fr-FR" b="1" dirty="0" err="1" smtClean="0"/>
              <a:t>strategic</a:t>
            </a:r>
            <a:r>
              <a:rPr lang="fr-FR" b="1" dirty="0" smtClean="0"/>
              <a:t> </a:t>
            </a:r>
            <a:r>
              <a:rPr lang="fr-FR" b="1" dirty="0" err="1" smtClean="0"/>
              <a:t>decisions</a:t>
            </a:r>
            <a:r>
              <a:rPr lang="fr-FR" b="1" dirty="0" smtClean="0"/>
              <a:t>:</a:t>
            </a:r>
          </a:p>
          <a:p>
            <a:pPr>
              <a:spcAft>
                <a:spcPts val="1800"/>
              </a:spcAft>
            </a:pPr>
            <a:r>
              <a:rPr lang="en-US" sz="2400" dirty="0" smtClean="0"/>
              <a:t>Results Based Management (RBM) and Strategic Results Framework</a:t>
            </a:r>
          </a:p>
          <a:p>
            <a:pPr>
              <a:spcAft>
                <a:spcPts val="1800"/>
              </a:spcAft>
            </a:pPr>
            <a:r>
              <a:rPr lang="en-US" sz="2400" dirty="0" smtClean="0"/>
              <a:t>M &amp; E framework and guidelines for final assessment</a:t>
            </a:r>
          </a:p>
          <a:p>
            <a:pPr>
              <a:spcAft>
                <a:spcPts val="1800"/>
              </a:spcAft>
            </a:pPr>
            <a:r>
              <a:rPr lang="en-US" sz="2400" smtClean="0"/>
              <a:t>Strategic </a:t>
            </a:r>
            <a:r>
              <a:rPr lang="en-US" sz="2400" dirty="0" smtClean="0"/>
              <a:t>framework for knowledge management</a:t>
            </a:r>
          </a:p>
          <a:p>
            <a:pPr>
              <a:spcAft>
                <a:spcPts val="1800"/>
              </a:spcAft>
            </a:pPr>
            <a:r>
              <a:rPr lang="en-US" sz="2400" dirty="0" smtClean="0"/>
              <a:t>Project Formulation Grant</a:t>
            </a:r>
            <a:endParaRPr lang="fr-WINDIES" sz="2400" dirty="0" smtClean="0"/>
          </a:p>
        </p:txBody>
      </p:sp>
      <p:pic>
        <p:nvPicPr>
          <p:cNvPr id="14340"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sp>
        <p:nvSpPr>
          <p:cNvPr id="3075" name="Title 1"/>
          <p:cNvSpPr>
            <a:spLocks noGrp="1"/>
          </p:cNvSpPr>
          <p:nvPr>
            <p:ph type="title"/>
          </p:nvPr>
        </p:nvSpPr>
        <p:spPr>
          <a:xfrm>
            <a:off x="457200" y="76200"/>
            <a:ext cx="8229600" cy="1143000"/>
          </a:xfrm>
        </p:spPr>
        <p:txBody>
          <a:bodyPr/>
          <a:lstStyle/>
          <a:p>
            <a:pPr>
              <a:defRPr/>
            </a:pPr>
            <a:r>
              <a:rPr lang="en-US" sz="4800" dirty="0" smtClean="0">
                <a:solidFill>
                  <a:srgbClr val="92D050"/>
                </a:solidFill>
                <a:effectLst>
                  <a:outerShdw blurRad="38100" dist="38100" dir="2700000" algn="tl">
                    <a:srgbClr val="000000">
                      <a:alpha val="43137"/>
                    </a:srgbClr>
                  </a:outerShdw>
                </a:effectLst>
              </a:rPr>
              <a:t>Transfer of Funds</a:t>
            </a:r>
          </a:p>
        </p:txBody>
      </p:sp>
      <p:sp>
        <p:nvSpPr>
          <p:cNvPr id="3076" name="Content Placeholder 2"/>
          <p:cNvSpPr>
            <a:spLocks noGrp="1"/>
          </p:cNvSpPr>
          <p:nvPr>
            <p:ph idx="1"/>
          </p:nvPr>
        </p:nvSpPr>
        <p:spPr>
          <a:xfrm>
            <a:off x="457200" y="1447800"/>
            <a:ext cx="8229600" cy="4648200"/>
          </a:xfrm>
        </p:spPr>
        <p:txBody>
          <a:bodyPr>
            <a:normAutofit fontScale="77500" lnSpcReduction="20000"/>
          </a:bodyPr>
          <a:lstStyle/>
          <a:p>
            <a:pPr>
              <a:lnSpc>
                <a:spcPct val="110000"/>
              </a:lnSpc>
              <a:spcBef>
                <a:spcPts val="0"/>
              </a:spcBef>
              <a:buFont typeface="Arial" pitchFamily="34" charset="0"/>
              <a:buChar char="•"/>
              <a:defRPr/>
            </a:pPr>
            <a:r>
              <a:rPr lang="en-US" dirty="0" smtClean="0"/>
              <a:t>Project/</a:t>
            </a:r>
            <a:r>
              <a:rPr lang="en-US" dirty="0" err="1" smtClean="0"/>
              <a:t>Programme</a:t>
            </a:r>
            <a:r>
              <a:rPr lang="en-US" dirty="0" smtClean="0"/>
              <a:t> Formulation Grants (PFG)</a:t>
            </a:r>
          </a:p>
          <a:p>
            <a:pPr lvl="1">
              <a:lnSpc>
                <a:spcPct val="110000"/>
              </a:lnSpc>
              <a:spcBef>
                <a:spcPts val="0"/>
              </a:spcBef>
              <a:buFont typeface="Arial" pitchFamily="34" charset="0"/>
              <a:buChar char="–"/>
              <a:defRPr/>
            </a:pPr>
            <a:r>
              <a:rPr lang="en-US" dirty="0" smtClean="0"/>
              <a:t>NIEs (only) may submit a request for a PFG together with together with a concept. A PFG can only be awarded when a project/</a:t>
            </a:r>
            <a:r>
              <a:rPr lang="en-US" dirty="0" err="1" smtClean="0"/>
              <a:t>programme</a:t>
            </a:r>
            <a:r>
              <a:rPr lang="en-US" dirty="0" smtClean="0"/>
              <a:t> concept is presented and endorsed. </a:t>
            </a:r>
          </a:p>
          <a:p>
            <a:pPr>
              <a:lnSpc>
                <a:spcPct val="110000"/>
              </a:lnSpc>
              <a:spcBef>
                <a:spcPts val="0"/>
              </a:spcBef>
              <a:buFont typeface="Arial" pitchFamily="34" charset="0"/>
              <a:buChar char="•"/>
              <a:defRPr/>
            </a:pPr>
            <a:r>
              <a:rPr lang="en-US" dirty="0" smtClean="0"/>
              <a:t>Project/</a:t>
            </a:r>
            <a:r>
              <a:rPr lang="en-US" dirty="0" err="1" smtClean="0"/>
              <a:t>programme</a:t>
            </a:r>
            <a:r>
              <a:rPr lang="en-US" dirty="0" smtClean="0"/>
              <a:t> funds are committed upon the approval of the proposal. Once the legal agreement is signed, the Trustee will transfer funds on the written instruction of the Board. Funds are transferred in tranches based on the disbursement schedule with time bound milestones submitted with the fully developed proposal </a:t>
            </a:r>
          </a:p>
          <a:p>
            <a:pPr>
              <a:lnSpc>
                <a:spcPct val="110000"/>
              </a:lnSpc>
              <a:spcBef>
                <a:spcPts val="0"/>
              </a:spcBef>
              <a:buFont typeface="Arial" pitchFamily="34" charset="0"/>
              <a:buChar char="•"/>
              <a:defRPr/>
            </a:pPr>
            <a:r>
              <a:rPr lang="en-US" dirty="0" smtClean="0"/>
              <a:t>The Board may require a progress review from the Implementing Entity prior to each tranche transfer ( or to suspend transfer of funds)</a:t>
            </a:r>
          </a:p>
        </p:txBody>
      </p:sp>
      <p:cxnSp>
        <p:nvCxnSpPr>
          <p:cNvPr id="9" name="Straight Connector 8"/>
          <p:cNvCxnSpPr/>
          <p:nvPr/>
        </p:nvCxnSpPr>
        <p:spPr>
          <a:xfrm>
            <a:off x="0" y="12176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Financing criteria</a:t>
            </a:r>
          </a:p>
        </p:txBody>
      </p:sp>
      <p:sp>
        <p:nvSpPr>
          <p:cNvPr id="5123" name="Content Placeholder 2"/>
          <p:cNvSpPr>
            <a:spLocks noGrp="1"/>
          </p:cNvSpPr>
          <p:nvPr>
            <p:ph idx="1"/>
          </p:nvPr>
        </p:nvSpPr>
        <p:spPr/>
        <p:txBody>
          <a:bodyPr/>
          <a:lstStyle/>
          <a:p>
            <a:r>
              <a:rPr lang="en-US" dirty="0" smtClean="0"/>
              <a:t>Funding provided on </a:t>
            </a:r>
            <a:r>
              <a:rPr lang="en-US" b="1" dirty="0" smtClean="0"/>
              <a:t>full adaptation costs basis </a:t>
            </a:r>
            <a:r>
              <a:rPr lang="en-US" dirty="0" smtClean="0"/>
              <a:t>of projects and </a:t>
            </a:r>
            <a:r>
              <a:rPr lang="en-US" dirty="0" err="1" smtClean="0"/>
              <a:t>programmes</a:t>
            </a:r>
            <a:r>
              <a:rPr lang="en-US" dirty="0" smtClean="0"/>
              <a:t> to address the adverse effects of climate change</a:t>
            </a:r>
          </a:p>
          <a:p>
            <a:r>
              <a:rPr lang="en-US" dirty="0" smtClean="0"/>
              <a:t>AF will finance projects/</a:t>
            </a:r>
            <a:r>
              <a:rPr lang="en-US" dirty="0" err="1" smtClean="0"/>
              <a:t>programmes</a:t>
            </a:r>
            <a:r>
              <a:rPr lang="en-US" dirty="0" smtClean="0"/>
              <a:t> whose principal and explicit  aim is to </a:t>
            </a:r>
            <a:r>
              <a:rPr lang="en-US" b="1" dirty="0" smtClean="0"/>
              <a:t>adapt and increase climate resilience</a:t>
            </a:r>
          </a:p>
          <a:p>
            <a:r>
              <a:rPr lang="en-US" dirty="0" smtClean="0"/>
              <a:t>Projects/</a:t>
            </a:r>
            <a:r>
              <a:rPr lang="en-US" dirty="0" err="1" smtClean="0"/>
              <a:t>programmes</a:t>
            </a:r>
            <a:r>
              <a:rPr lang="en-US" dirty="0" smtClean="0"/>
              <a:t> have to be </a:t>
            </a:r>
            <a:r>
              <a:rPr lang="en-US" b="1" dirty="0" smtClean="0"/>
              <a:t>concrete</a:t>
            </a:r>
            <a:r>
              <a:rPr lang="en-US" dirty="0" smtClean="0"/>
              <a:t>: discussion on definition on-going</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The Adaptation Fund Project Portfolio</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graphicFrame>
        <p:nvGraphicFramePr>
          <p:cNvPr id="8" name="Content Placeholder 7"/>
          <p:cNvGraphicFramePr>
            <a:graphicFrameLocks noGrp="1"/>
          </p:cNvGraphicFramePr>
          <p:nvPr>
            <p:ph idx="1"/>
          </p:nvPr>
        </p:nvGraphicFramePr>
        <p:xfrm>
          <a:off x="457200" y="1600200"/>
          <a:ext cx="42672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9" name="Content Placeholder 2"/>
          <p:cNvSpPr txBox="1">
            <a:spLocks/>
          </p:cNvSpPr>
          <p:nvPr/>
        </p:nvSpPr>
        <p:spPr bwMode="auto">
          <a:xfrm>
            <a:off x="5029200" y="1600200"/>
            <a:ext cx="31242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00B050"/>
              </a:buClr>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Africa</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lang="en-US" dirty="0" smtClean="0">
                <a:latin typeface="+mn-lt"/>
                <a:cs typeface="+mn-cs"/>
              </a:rPr>
              <a:t>Senegal</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Eritrea</a:t>
            </a:r>
          </a:p>
          <a:p>
            <a:pPr marL="342900" marR="0" lvl="0" indent="-342900" algn="l" defTabSz="914400" rtl="0" eaLnBrk="0" fontAlgn="base" latinLnBrk="0" hangingPunct="0">
              <a:lnSpc>
                <a:spcPct val="100000"/>
              </a:lnSpc>
              <a:spcBef>
                <a:spcPct val="20000"/>
              </a:spcBef>
              <a:spcAft>
                <a:spcPct val="0"/>
              </a:spcAft>
              <a:buClr>
                <a:srgbClr val="00B050"/>
              </a:buClr>
              <a:buSzTx/>
              <a:tabLst/>
              <a:defRPr/>
            </a:pPr>
            <a:r>
              <a:rPr lang="en-US" b="1" dirty="0" smtClean="0">
                <a:latin typeface="+mn-lt"/>
                <a:cs typeface="+mn-cs"/>
              </a:rPr>
              <a:t>Asia</a:t>
            </a:r>
            <a:endParaRPr lang="en-US" b="1" dirty="0">
              <a:latin typeface="+mn-lt"/>
              <a:cs typeface="+mn-cs"/>
            </a:endParaRP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Maldives</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lang="en-US" dirty="0" smtClean="0">
                <a:latin typeface="+mn-lt"/>
                <a:cs typeface="+mn-cs"/>
              </a:rPr>
              <a:t>Mongolia</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Pakistan</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lang="en-US" dirty="0" smtClean="0">
                <a:latin typeface="+mn-lt"/>
                <a:cs typeface="+mn-cs"/>
              </a:rPr>
              <a:t>Turkmenistan</a:t>
            </a:r>
          </a:p>
          <a:p>
            <a:pPr marL="342900" marR="0" lvl="0" indent="-342900" algn="l" defTabSz="914400" rtl="0" eaLnBrk="0" fontAlgn="base" latinLnBrk="0" hangingPunct="0">
              <a:lnSpc>
                <a:spcPct val="100000"/>
              </a:lnSpc>
              <a:spcBef>
                <a:spcPct val="20000"/>
              </a:spcBef>
              <a:spcAft>
                <a:spcPct val="0"/>
              </a:spcAft>
              <a:buClr>
                <a:srgbClr val="00B050"/>
              </a:buClr>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Latin America and Caribbean</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Ecuador</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lang="en-US" dirty="0" smtClean="0">
                <a:latin typeface="+mn-lt"/>
                <a:cs typeface="+mn-cs"/>
              </a:rPr>
              <a:t>Honduras</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Nicaragua</a:t>
            </a:r>
          </a:p>
          <a:p>
            <a:pPr marL="342900" marR="0" lvl="0" indent="-342900" algn="l" defTabSz="914400" rtl="0" eaLnBrk="0" fontAlgn="base" latinLnBrk="0" hangingPunct="0">
              <a:lnSpc>
                <a:spcPct val="100000"/>
              </a:lnSpc>
              <a:spcBef>
                <a:spcPct val="20000"/>
              </a:spcBef>
              <a:spcAft>
                <a:spcPct val="0"/>
              </a:spcAft>
              <a:buClr>
                <a:srgbClr val="00B050"/>
              </a:buClr>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Pacific</a:t>
            </a:r>
          </a:p>
          <a:p>
            <a:pPr marL="342900" marR="0" lvl="0" indent="-342900" algn="l" defTabSz="914400" rtl="0" eaLnBrk="0" fontAlgn="base" latinLnBrk="0" hangingPunct="0">
              <a:lnSpc>
                <a:spcPct val="100000"/>
              </a:lnSpc>
              <a:spcBef>
                <a:spcPct val="20000"/>
              </a:spcBef>
              <a:spcAft>
                <a:spcPct val="0"/>
              </a:spcAft>
              <a:buClr>
                <a:srgbClr val="00B050"/>
              </a:buClr>
              <a:buSzTx/>
              <a:buFont typeface="Arial"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Solomon Islands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The Adaptation Fund Project Portfolio</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graphicFrame>
        <p:nvGraphicFramePr>
          <p:cNvPr id="12" name="Chart 11"/>
          <p:cNvGraphicFramePr/>
          <p:nvPr/>
        </p:nvGraphicFramePr>
        <p:xfrm>
          <a:off x="1295400" y="1371600"/>
          <a:ext cx="6419850" cy="4343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76200"/>
            <a:ext cx="8229600" cy="1143000"/>
          </a:xfrm>
        </p:spPr>
        <p:txBody>
          <a:bodyPr/>
          <a:lstStyle/>
          <a:p>
            <a:r>
              <a:rPr lang="en-US" sz="4600" smtClean="0"/>
              <a:t>Concepts approved by sector</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Projects by region</a:t>
            </a:r>
          </a:p>
        </p:txBody>
      </p:sp>
      <p:pic>
        <p:nvPicPr>
          <p:cNvPr id="21507" name="Picture 2"/>
          <p:cNvPicPr>
            <a:picLocks noChangeAspect="1" noChangeArrowheads="1"/>
          </p:cNvPicPr>
          <p:nvPr/>
        </p:nvPicPr>
        <p:blipFill>
          <a:blip r:embed="rId2" cstate="print"/>
          <a:srcRect l="2917" t="17778" r="25417" b="11111"/>
          <a:stretch>
            <a:fillRect/>
          </a:stretch>
        </p:blipFill>
        <p:spPr bwMode="auto">
          <a:xfrm>
            <a:off x="0" y="1219200"/>
            <a:ext cx="9147175" cy="5638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Financing criteria (2)</a:t>
            </a:r>
          </a:p>
        </p:txBody>
      </p:sp>
      <p:sp>
        <p:nvSpPr>
          <p:cNvPr id="5123" name="Content Placeholder 2"/>
          <p:cNvSpPr>
            <a:spLocks noGrp="1"/>
          </p:cNvSpPr>
          <p:nvPr>
            <p:ph idx="1"/>
          </p:nvPr>
        </p:nvSpPr>
        <p:spPr/>
        <p:txBody>
          <a:bodyPr/>
          <a:lstStyle/>
          <a:p>
            <a:r>
              <a:rPr lang="en-US" dirty="0" smtClean="0"/>
              <a:t>Accommodation of different country circumstances: </a:t>
            </a:r>
            <a:r>
              <a:rPr lang="en-US" b="1" dirty="0" smtClean="0"/>
              <a:t>no prescribed sectors or approaches</a:t>
            </a:r>
          </a:p>
          <a:p>
            <a:r>
              <a:rPr lang="en-US" dirty="0" smtClean="0"/>
              <a:t>Focus on </a:t>
            </a:r>
            <a:r>
              <a:rPr lang="en-US" b="1" dirty="0" smtClean="0"/>
              <a:t>vulnerable communities</a:t>
            </a:r>
          </a:p>
          <a:p>
            <a:r>
              <a:rPr lang="en-US" dirty="0" smtClean="0"/>
              <a:t>All projects/</a:t>
            </a:r>
            <a:r>
              <a:rPr lang="en-US" dirty="0" err="1" smtClean="0"/>
              <a:t>programmes</a:t>
            </a:r>
            <a:r>
              <a:rPr lang="en-US" dirty="0" smtClean="0"/>
              <a:t> must include a </a:t>
            </a:r>
            <a:r>
              <a:rPr lang="en-US" b="1" dirty="0" smtClean="0"/>
              <a:t>knowledge component</a:t>
            </a:r>
          </a:p>
          <a:p>
            <a:r>
              <a:rPr lang="en-US" dirty="0" smtClean="0"/>
              <a:t>Temporary country cap: USD 10 million</a:t>
            </a:r>
          </a:p>
          <a:p>
            <a:r>
              <a:rPr lang="en-US" dirty="0" smtClean="0"/>
              <a:t>Temporary cap for MIE share of funds: 50%</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Prerequisites for proposing project</a:t>
            </a:r>
          </a:p>
        </p:txBody>
      </p:sp>
      <p:sp>
        <p:nvSpPr>
          <p:cNvPr id="5123" name="Content Placeholder 2"/>
          <p:cNvSpPr>
            <a:spLocks noGrp="1"/>
          </p:cNvSpPr>
          <p:nvPr>
            <p:ph idx="1"/>
          </p:nvPr>
        </p:nvSpPr>
        <p:spPr/>
        <p:txBody>
          <a:bodyPr/>
          <a:lstStyle/>
          <a:p>
            <a:r>
              <a:rPr lang="en-US" dirty="0" smtClean="0"/>
              <a:t>Recipient country/countries eligibility</a:t>
            </a:r>
          </a:p>
          <a:p>
            <a:r>
              <a:rPr lang="en-US" dirty="0" smtClean="0"/>
              <a:t>Proposed by an accredited Implementing Entity (NIE / RIE / MIE)</a:t>
            </a:r>
          </a:p>
          <a:p>
            <a:r>
              <a:rPr lang="en-US" dirty="0" smtClean="0"/>
              <a:t>Proposal and access modality endorsed by the Designated Authority (DA)</a:t>
            </a:r>
          </a:p>
          <a:p>
            <a:r>
              <a:rPr lang="en-US" dirty="0" smtClean="0"/>
              <a:t>Country/</a:t>
            </a:r>
            <a:r>
              <a:rPr lang="en-US" dirty="0" err="1" smtClean="0"/>
              <a:t>ies</a:t>
            </a:r>
            <a:r>
              <a:rPr lang="en-US" dirty="0" smtClean="0"/>
              <a:t> did not receive funds up to country cap</a:t>
            </a:r>
          </a:p>
          <a:p>
            <a:r>
              <a:rPr lang="en-US" dirty="0" smtClean="0"/>
              <a:t>Proposal has to meet project review criteria</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8229600" cy="1143000"/>
          </a:xfrm>
        </p:spPr>
        <p:txBody>
          <a:bodyPr/>
          <a:lstStyle/>
          <a:p>
            <a:pPr eaLnBrk="1" hangingPunct="1"/>
            <a:r>
              <a:rPr lang="en-US" sz="4400" dirty="0" smtClean="0"/>
              <a:t>Financing Windows</a:t>
            </a:r>
          </a:p>
        </p:txBody>
      </p:sp>
      <p:sp>
        <p:nvSpPr>
          <p:cNvPr id="4" name="Content Placeholder 3"/>
          <p:cNvSpPr>
            <a:spLocks noGrp="1"/>
          </p:cNvSpPr>
          <p:nvPr>
            <p:ph idx="1"/>
          </p:nvPr>
        </p:nvSpPr>
        <p:spPr/>
        <p:txBody>
          <a:bodyPr/>
          <a:lstStyle/>
          <a:p>
            <a:r>
              <a:rPr lang="en-US" dirty="0" smtClean="0"/>
              <a:t>Parties may undertake adaptation activities under the following categories: </a:t>
            </a:r>
          </a:p>
          <a:p>
            <a:pPr marL="971550" lvl="1" indent="-514350">
              <a:buFont typeface="+mj-lt"/>
              <a:buAutoNum type="alphaLcParenR"/>
            </a:pPr>
            <a:r>
              <a:rPr lang="en-US" dirty="0" smtClean="0"/>
              <a:t>Small-size projects and </a:t>
            </a:r>
            <a:r>
              <a:rPr lang="en-US" dirty="0" err="1" smtClean="0"/>
              <a:t>programmes</a:t>
            </a:r>
            <a:r>
              <a:rPr lang="en-US" dirty="0" smtClean="0"/>
              <a:t> (proposals requesting up to $1 million);  and</a:t>
            </a:r>
          </a:p>
          <a:p>
            <a:pPr marL="971550" lvl="1" indent="-514350">
              <a:buFont typeface="+mj-lt"/>
              <a:buAutoNum type="alphaLcParenR"/>
            </a:pPr>
            <a:r>
              <a:rPr lang="en-US" dirty="0" smtClean="0"/>
              <a:t>Regular projects and </a:t>
            </a:r>
            <a:r>
              <a:rPr lang="en-US" dirty="0" err="1" smtClean="0"/>
              <a:t>programmes</a:t>
            </a:r>
            <a:r>
              <a:rPr lang="en-US" dirty="0" smtClean="0"/>
              <a:t> (proposals requesting over $1million).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Project/</a:t>
            </a:r>
            <a:r>
              <a:rPr lang="en-US" sz="4400" dirty="0" err="1" smtClean="0"/>
              <a:t>Programme</a:t>
            </a:r>
            <a:r>
              <a:rPr lang="en-US" sz="4400" dirty="0" smtClean="0"/>
              <a:t> Proposals</a:t>
            </a:r>
          </a:p>
        </p:txBody>
      </p:sp>
      <p:sp>
        <p:nvSpPr>
          <p:cNvPr id="5123" name="Content Placeholder 2"/>
          <p:cNvSpPr>
            <a:spLocks noGrp="1"/>
          </p:cNvSpPr>
          <p:nvPr>
            <p:ph idx="1"/>
          </p:nvPr>
        </p:nvSpPr>
        <p:spPr/>
        <p:txBody>
          <a:bodyPr/>
          <a:lstStyle/>
          <a:p>
            <a:r>
              <a:rPr lang="en-US" sz="2800" dirty="0" smtClean="0"/>
              <a:t>For projects/</a:t>
            </a:r>
            <a:r>
              <a:rPr lang="en-US" sz="2800" dirty="0" err="1" smtClean="0"/>
              <a:t>programmes</a:t>
            </a:r>
            <a:r>
              <a:rPr lang="en-US" sz="2800" dirty="0" smtClean="0"/>
              <a:t> larger than USD 1M, a choice of a one step (full proposal) or two step process (concept approval and project/</a:t>
            </a:r>
            <a:r>
              <a:rPr lang="en-US" sz="2800" dirty="0" err="1" smtClean="0"/>
              <a:t>programme</a:t>
            </a:r>
            <a:r>
              <a:rPr lang="en-US" sz="2800" dirty="0" smtClean="0"/>
              <a:t> document)</a:t>
            </a:r>
          </a:p>
          <a:p>
            <a:r>
              <a:rPr lang="en-US" sz="2800" dirty="0" smtClean="0"/>
              <a:t>For small-scale projects (below USD 1M) one-step process</a:t>
            </a:r>
          </a:p>
          <a:p>
            <a:r>
              <a:rPr lang="en-US" sz="2800" dirty="0" smtClean="0"/>
              <a:t>NIE proponents can get Project Formulation Grant for developing endorsed concepts to full proposals</a:t>
            </a:r>
          </a:p>
          <a:p>
            <a:r>
              <a:rPr lang="en-US" sz="2800" dirty="0" smtClean="0"/>
              <a:t>Deadline for proposals 9 weeks before AFB meetings</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400" dirty="0" smtClean="0"/>
              <a:t>Project Concept Required Content</a:t>
            </a:r>
          </a:p>
        </p:txBody>
      </p:sp>
      <p:sp>
        <p:nvSpPr>
          <p:cNvPr id="5123" name="Content Placeholder 2"/>
          <p:cNvSpPr>
            <a:spLocks noGrp="1"/>
          </p:cNvSpPr>
          <p:nvPr>
            <p:ph idx="1"/>
          </p:nvPr>
        </p:nvSpPr>
        <p:spPr/>
        <p:txBody>
          <a:bodyPr/>
          <a:lstStyle/>
          <a:p>
            <a:r>
              <a:rPr lang="en-US" dirty="0" smtClean="0"/>
              <a:t>All concept content areas also apply to fully-developed project documents </a:t>
            </a:r>
          </a:p>
          <a:p>
            <a:pPr lvl="1"/>
            <a:r>
              <a:rPr lang="en-US" dirty="0" smtClean="0"/>
              <a:t>more information is required at that stage</a:t>
            </a:r>
          </a:p>
          <a:p>
            <a:r>
              <a:rPr lang="en-US" dirty="0" smtClean="0"/>
              <a:t>Country Eligibility</a:t>
            </a:r>
          </a:p>
          <a:p>
            <a:pPr lvl="1"/>
            <a:r>
              <a:rPr lang="en-US" dirty="0" smtClean="0"/>
              <a:t>Country should be party to the Kyoto Protocol</a:t>
            </a:r>
          </a:p>
          <a:p>
            <a:pPr lvl="1"/>
            <a:r>
              <a:rPr lang="en-US" dirty="0" smtClean="0"/>
              <a:t>Country should be a developing country particularly vulnerable to the adverse effects of climate change (all non-Annex I </a:t>
            </a:r>
            <a:r>
              <a:rPr lang="en-US" smtClean="0"/>
              <a:t>countries qualify)</a:t>
            </a:r>
            <a:endParaRPr lang="en-US" dirty="0" smtClean="0"/>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Project Concept Required Content (2)</a:t>
            </a:r>
          </a:p>
        </p:txBody>
      </p:sp>
      <p:sp>
        <p:nvSpPr>
          <p:cNvPr id="5123" name="Content Placeholder 2"/>
          <p:cNvSpPr>
            <a:spLocks noGrp="1"/>
          </p:cNvSpPr>
          <p:nvPr>
            <p:ph idx="1"/>
          </p:nvPr>
        </p:nvSpPr>
        <p:spPr/>
        <p:txBody>
          <a:bodyPr/>
          <a:lstStyle/>
          <a:p>
            <a:r>
              <a:rPr lang="en-US" dirty="0" smtClean="0"/>
              <a:t>Project Justification</a:t>
            </a:r>
          </a:p>
          <a:p>
            <a:pPr lvl="1"/>
            <a:r>
              <a:rPr lang="en-US" dirty="0" smtClean="0"/>
              <a:t>The project endorsed by the government through its Designated Authority</a:t>
            </a:r>
          </a:p>
          <a:p>
            <a:pPr lvl="1"/>
            <a:r>
              <a:rPr lang="en-US" dirty="0" smtClean="0"/>
              <a:t>The project / </a:t>
            </a:r>
            <a:r>
              <a:rPr lang="en-US" dirty="0" err="1" smtClean="0"/>
              <a:t>programme</a:t>
            </a:r>
            <a:r>
              <a:rPr lang="en-US" dirty="0" smtClean="0"/>
              <a:t> supports concrete adaptation actions to assist the country in addressing the adverse effects of climate change and builds in climate change resilience: description of activities</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t>Project Concept Required Content (3)</a:t>
            </a:r>
          </a:p>
        </p:txBody>
      </p:sp>
      <p:sp>
        <p:nvSpPr>
          <p:cNvPr id="5123" name="Content Placeholder 2"/>
          <p:cNvSpPr>
            <a:spLocks noGrp="1"/>
          </p:cNvSpPr>
          <p:nvPr>
            <p:ph idx="1"/>
          </p:nvPr>
        </p:nvSpPr>
        <p:spPr/>
        <p:txBody>
          <a:bodyPr/>
          <a:lstStyle/>
          <a:p>
            <a:r>
              <a:rPr lang="en-US" dirty="0" smtClean="0"/>
              <a:t>Project Justification (continued)</a:t>
            </a:r>
          </a:p>
          <a:p>
            <a:pPr lvl="1"/>
            <a:r>
              <a:rPr lang="en-US" dirty="0" smtClean="0"/>
              <a:t>The project / </a:t>
            </a:r>
            <a:r>
              <a:rPr lang="en-US" dirty="0" err="1" smtClean="0"/>
              <a:t>programme</a:t>
            </a:r>
            <a:r>
              <a:rPr lang="en-US" dirty="0" smtClean="0"/>
              <a:t> provides economic, social and environmental benefits, with particular reference to the most vulnerable communities, including gender considerations</a:t>
            </a:r>
          </a:p>
          <a:p>
            <a:pPr lvl="1"/>
            <a:r>
              <a:rPr lang="en-US" dirty="0" smtClean="0"/>
              <a:t>Cost-effectiveness of the project / </a:t>
            </a:r>
            <a:r>
              <a:rPr lang="en-US" dirty="0" err="1" smtClean="0"/>
              <a:t>programme</a:t>
            </a:r>
            <a:r>
              <a:rPr lang="en-US" dirty="0" smtClean="0"/>
              <a:t>: comparison to other possible interventions</a:t>
            </a:r>
          </a:p>
        </p:txBody>
      </p:sp>
      <p:pic>
        <p:nvPicPr>
          <p:cNvPr id="5124" name="Picture 4"/>
          <p:cNvPicPr>
            <a:picLocks noChangeAspect="1" noChangeArrowheads="1"/>
          </p:cNvPicPr>
          <p:nvPr/>
        </p:nvPicPr>
        <p:blipFill>
          <a:blip r:embed="rId2" cstate="print"/>
          <a:srcRect/>
          <a:stretch>
            <a:fillRect/>
          </a:stretch>
        </p:blipFill>
        <p:spPr bwMode="auto">
          <a:xfrm>
            <a:off x="152400" y="5867400"/>
            <a:ext cx="1981200" cy="871538"/>
          </a:xfrm>
          <a:prstGeom prst="rect">
            <a:avLst/>
          </a:prstGeom>
          <a:noFill/>
          <a:ln w="9525">
            <a:noFill/>
            <a:miter lim="800000"/>
            <a:headEnd/>
            <a:tailEnd/>
          </a:ln>
        </p:spPr>
      </p:pic>
      <p:pic>
        <p:nvPicPr>
          <p:cNvPr id="5125"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22" name="Straight Connector 21"/>
          <p:cNvCxnSpPr/>
          <p:nvPr/>
        </p:nvCxnSpPr>
        <p:spPr>
          <a:xfrm>
            <a:off x="1905000" y="6400800"/>
            <a:ext cx="6357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11396</TotalTime>
  <Words>970</Words>
  <Application>Microsoft Office PowerPoint</Application>
  <PresentationFormat>On-screen Show (4:3)</PresentationFormat>
  <Paragraphs>120</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Financing criteria</vt:lpstr>
      <vt:lpstr>Financing criteria (2)</vt:lpstr>
      <vt:lpstr>Prerequisites for proposing project</vt:lpstr>
      <vt:lpstr>Financing Windows</vt:lpstr>
      <vt:lpstr>Project/Programme Proposals</vt:lpstr>
      <vt:lpstr>Project Concept Required Content</vt:lpstr>
      <vt:lpstr>Project Concept Required Content (2)</vt:lpstr>
      <vt:lpstr>Project Concept Required Content (3)</vt:lpstr>
      <vt:lpstr>Project Concept Required Content (4)</vt:lpstr>
      <vt:lpstr>Project Concept Required Content (5)</vt:lpstr>
      <vt:lpstr>Project Concept Required Content (6)</vt:lpstr>
      <vt:lpstr>Full Proposal Additional Content</vt:lpstr>
      <vt:lpstr>Full Proposal Additional Content (2)</vt:lpstr>
      <vt:lpstr>Provisions on project budget</vt:lpstr>
      <vt:lpstr>Important steps  in project development</vt:lpstr>
      <vt:lpstr>Slide 17</vt:lpstr>
      <vt:lpstr>Key Decisions</vt:lpstr>
      <vt:lpstr>Transfer of Funds</vt:lpstr>
      <vt:lpstr>The Adaptation Fund Project Portfolio</vt:lpstr>
      <vt:lpstr>The Adaptation Fund Project Portfolio</vt:lpstr>
      <vt:lpstr>Concepts approved by sector</vt:lpstr>
      <vt:lpstr>Projects by region</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Adaptation Fund</dc:title>
  <dc:subject>Adaptation Fund presentation</dc:subject>
  <dc:creator>Daouda</dc:creator>
  <dc:description>Generic presentation on the Adaptation Fund.</dc:description>
  <cp:lastModifiedBy>wb359033</cp:lastModifiedBy>
  <cp:revision>884</cp:revision>
  <dcterms:created xsi:type="dcterms:W3CDTF">2009-04-13T14:29:12Z</dcterms:created>
  <dcterms:modified xsi:type="dcterms:W3CDTF">2011-11-10T05:30:36Z</dcterms:modified>
</cp:coreProperties>
</file>