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Default Extension="docx" ContentType="application/vnd.openxmlformats-officedocument.wordprocessingml.document"/>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3.xml" ContentType="application/vnd.openxmlformats-officedocument.drawingml.chart+xml"/>
  <Override PartName="/ppt/notesSlides/notesSlide10.xml" ContentType="application/vnd.openxmlformats-officedocument.presentationml.notesSlide+xml"/>
  <Override PartName="/ppt/charts/chart4.xml" ContentType="application/vnd.openxmlformats-officedocument.drawingml.char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emf" ContentType="image/x-emf"/>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792" r:id="rId1"/>
  </p:sldMasterIdLst>
  <p:notesMasterIdLst>
    <p:notesMasterId r:id="rId37"/>
  </p:notesMasterIdLst>
  <p:handoutMasterIdLst>
    <p:handoutMasterId r:id="rId38"/>
  </p:handoutMasterIdLst>
  <p:sldIdLst>
    <p:sldId id="256" r:id="rId2"/>
    <p:sldId id="376" r:id="rId3"/>
    <p:sldId id="377" r:id="rId4"/>
    <p:sldId id="378" r:id="rId5"/>
    <p:sldId id="395" r:id="rId6"/>
    <p:sldId id="379" r:id="rId7"/>
    <p:sldId id="380" r:id="rId8"/>
    <p:sldId id="381" r:id="rId9"/>
    <p:sldId id="382" r:id="rId10"/>
    <p:sldId id="383" r:id="rId11"/>
    <p:sldId id="384" r:id="rId12"/>
    <p:sldId id="385" r:id="rId13"/>
    <p:sldId id="387" r:id="rId14"/>
    <p:sldId id="393" r:id="rId15"/>
    <p:sldId id="386" r:id="rId16"/>
    <p:sldId id="388" r:id="rId17"/>
    <p:sldId id="389" r:id="rId18"/>
    <p:sldId id="394" r:id="rId19"/>
    <p:sldId id="396" r:id="rId20"/>
    <p:sldId id="400" r:id="rId21"/>
    <p:sldId id="401" r:id="rId22"/>
    <p:sldId id="402" r:id="rId23"/>
    <p:sldId id="403" r:id="rId24"/>
    <p:sldId id="390" r:id="rId25"/>
    <p:sldId id="391" r:id="rId26"/>
    <p:sldId id="404" r:id="rId27"/>
    <p:sldId id="405" r:id="rId28"/>
    <p:sldId id="406" r:id="rId29"/>
    <p:sldId id="407" r:id="rId30"/>
    <p:sldId id="408" r:id="rId31"/>
    <p:sldId id="409" r:id="rId32"/>
    <p:sldId id="410" r:id="rId33"/>
    <p:sldId id="411" r:id="rId34"/>
    <p:sldId id="412" r:id="rId35"/>
    <p:sldId id="413" r:id="rId36"/>
  </p:sldIdLst>
  <p:sldSz cx="9144000" cy="6858000" type="screen4x3"/>
  <p:notesSz cx="6794500" cy="9906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7033"/>
    <a:srgbClr val="AFDE18"/>
    <a:srgbClr val="FFFFE1"/>
    <a:srgbClr val="FFFFF3"/>
    <a:srgbClr val="FFFFCC"/>
    <a:srgbClr val="B7E71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681" autoAdjust="0"/>
    <p:restoredTop sz="95592" autoAdjust="0"/>
  </p:normalViewPr>
  <p:slideViewPr>
    <p:cSldViewPr>
      <p:cViewPr varScale="1">
        <p:scale>
          <a:sx n="105" d="100"/>
          <a:sy n="105" d="100"/>
        </p:scale>
        <p:origin x="-972" y="-78"/>
      </p:cViewPr>
      <p:guideLst>
        <p:guide orient="horz" pos="2160"/>
        <p:guide pos="2880"/>
      </p:guideLst>
    </p:cSldViewPr>
  </p:slideViewPr>
  <p:outlineViewPr>
    <p:cViewPr>
      <p:scale>
        <a:sx n="33" d="100"/>
        <a:sy n="33" d="100"/>
      </p:scale>
      <p:origin x="0" y="21618"/>
    </p:cViewPr>
  </p:outlineViewPr>
  <p:notesTextViewPr>
    <p:cViewPr>
      <p:scale>
        <a:sx n="100" d="100"/>
        <a:sy n="100" d="100"/>
      </p:scale>
      <p:origin x="0" y="0"/>
    </p:cViewPr>
  </p:notesTextViewPr>
  <p:sorterViewPr>
    <p:cViewPr>
      <p:scale>
        <a:sx n="70" d="100"/>
        <a:sy n="70" d="100"/>
      </p:scale>
      <p:origin x="0" y="0"/>
    </p:cViewPr>
  </p:sorterViewPr>
  <p:notesViewPr>
    <p:cSldViewPr>
      <p:cViewPr varScale="1">
        <p:scale>
          <a:sx n="76" d="100"/>
          <a:sy n="76" d="100"/>
        </p:scale>
        <p:origin x="-2136" y="-90"/>
      </p:cViewPr>
      <p:guideLst>
        <p:guide orient="horz" pos="3120"/>
        <p:guide pos="214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rts/_rels/chart1.xml.rels><?xml version="1.0" encoding="UTF-8" standalone="yes"?>
<Relationships xmlns="http://schemas.openxmlformats.org/package/2006/relationships"><Relationship Id="rId1" Type="http://schemas.openxmlformats.org/officeDocument/2006/relationships/oleObject" Target="file:///C:\Users\WB67018\Documents\AF\Communications\projects%20pie%20charts.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wb309727\Documents\AFB%20marketing\Regional%20workshops\projects.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WB67018\Documents\AF\16th%20meeting\Database%20projects.xls.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WB67018\Documents\AF\16th%20meeting\Database%20projects.xl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a:solidFill>
                  <a:srgbClr val="008000"/>
                </a:solidFill>
              </a:defRPr>
            </a:pPr>
            <a:r>
              <a:rPr lang="en-US">
                <a:solidFill>
                  <a:srgbClr val="008000"/>
                </a:solidFill>
              </a:rPr>
              <a:t>Regions of Funded Projects/Programmes</a:t>
            </a:r>
            <a:r>
              <a:rPr lang="en-US" baseline="0">
                <a:solidFill>
                  <a:srgbClr val="008000"/>
                </a:solidFill>
              </a:rPr>
              <a:t> as of 1 Jan 2012</a:t>
            </a:r>
            <a:endParaRPr lang="en-US">
              <a:solidFill>
                <a:srgbClr val="008000"/>
              </a:solidFill>
            </a:endParaRPr>
          </a:p>
        </c:rich>
      </c:tx>
    </c:title>
    <c:plotArea>
      <c:layout/>
      <c:doughnutChart>
        <c:varyColors val="1"/>
        <c:ser>
          <c:idx val="0"/>
          <c:order val="0"/>
          <c:explosion val="25"/>
          <c:dLbls>
            <c:dLbl>
              <c:idx val="4"/>
              <c:layout>
                <c:manualLayout>
                  <c:x val="6.4102564102564317E-3"/>
                  <c:y val="-1.1057094368645971E-2"/>
                </c:manualLayout>
              </c:layout>
              <c:showVal val="1"/>
              <c:showCatName val="1"/>
            </c:dLbl>
            <c:txPr>
              <a:bodyPr/>
              <a:lstStyle/>
              <a:p>
                <a:pPr>
                  <a:defRPr sz="1400" b="1"/>
                </a:pPr>
                <a:endParaRPr lang="en-US"/>
              </a:p>
            </c:txPr>
            <c:showVal val="1"/>
            <c:showCatName val="1"/>
            <c:showLeaderLines val="1"/>
          </c:dLbls>
          <c:cat>
            <c:strRef>
              <c:f>Projects!$D$15:$D$19</c:f>
              <c:strCache>
                <c:ptCount val="5"/>
                <c:pt idx="0">
                  <c:v>Africa</c:v>
                </c:pt>
                <c:pt idx="1">
                  <c:v>Pacific</c:v>
                </c:pt>
                <c:pt idx="2">
                  <c:v>LAC</c:v>
                </c:pt>
                <c:pt idx="3">
                  <c:v>Asia</c:v>
                </c:pt>
                <c:pt idx="4">
                  <c:v>Eastern Europe</c:v>
                </c:pt>
              </c:strCache>
            </c:strRef>
          </c:cat>
          <c:val>
            <c:numRef>
              <c:f>Projects!$E$15:$E$19</c:f>
              <c:numCache>
                <c:formatCode>General</c:formatCode>
                <c:ptCount val="5"/>
                <c:pt idx="0">
                  <c:v>5</c:v>
                </c:pt>
                <c:pt idx="1">
                  <c:v>3</c:v>
                </c:pt>
                <c:pt idx="2">
                  <c:v>4</c:v>
                </c:pt>
                <c:pt idx="3">
                  <c:v>4</c:v>
                </c:pt>
                <c:pt idx="4">
                  <c:v>1</c:v>
                </c:pt>
              </c:numCache>
            </c:numRef>
          </c:val>
        </c:ser>
        <c:dLbls>
          <c:showCatName val="1"/>
        </c:dLbls>
        <c:firstSliceAng val="0"/>
        <c:holeSize val="50"/>
      </c:doughnutChart>
    </c:plotArea>
    <c:plotVisOnly val="1"/>
  </c:chart>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a:pPr>
            <a:r>
              <a:rPr lang="en-US" sz="1600" dirty="0"/>
              <a:t>Sectors of Funded Projects/</a:t>
            </a:r>
            <a:r>
              <a:rPr lang="en-US" sz="1600" dirty="0" err="1"/>
              <a:t>Programmes</a:t>
            </a:r>
            <a:r>
              <a:rPr lang="en-US" sz="1600" dirty="0"/>
              <a:t> </a:t>
            </a:r>
            <a:r>
              <a:rPr lang="en-US" sz="1600" dirty="0" smtClean="0"/>
              <a:t/>
            </a:r>
            <a:br>
              <a:rPr lang="en-US" sz="1600" dirty="0" smtClean="0"/>
            </a:br>
            <a:r>
              <a:rPr lang="en-US" sz="1600" dirty="0" smtClean="0"/>
              <a:t>as </a:t>
            </a:r>
            <a:r>
              <a:rPr lang="en-US" sz="1600" dirty="0"/>
              <a:t>of </a:t>
            </a:r>
            <a:r>
              <a:rPr lang="en-US" sz="1600" dirty="0" smtClean="0"/>
              <a:t>31 December </a:t>
            </a:r>
            <a:r>
              <a:rPr lang="en-US" sz="1600" dirty="0"/>
              <a:t>2011</a:t>
            </a:r>
          </a:p>
        </c:rich>
      </c:tx>
    </c:title>
    <c:view3D>
      <c:rotX val="30"/>
      <c:perspective val="30"/>
    </c:view3D>
    <c:plotArea>
      <c:layout/>
      <c:pie3DChart>
        <c:varyColors val="1"/>
        <c:ser>
          <c:idx val="0"/>
          <c:order val="0"/>
          <c:dLbls>
            <c:txPr>
              <a:bodyPr/>
              <a:lstStyle/>
              <a:p>
                <a:pPr>
                  <a:defRPr sz="1400"/>
                </a:pPr>
                <a:endParaRPr lang="en-US"/>
              </a:p>
            </c:txPr>
            <c:showVal val="1"/>
            <c:showCatName val="1"/>
            <c:showLeaderLines val="1"/>
          </c:dLbls>
          <c:cat>
            <c:strRef>
              <c:f>Projects!$D$30:$D$37</c:f>
              <c:strCache>
                <c:ptCount val="8"/>
                <c:pt idx="0">
                  <c:v>Rural</c:v>
                </c:pt>
                <c:pt idx="1">
                  <c:v>DRR</c:v>
                </c:pt>
                <c:pt idx="2">
                  <c:v>EBA</c:v>
                </c:pt>
                <c:pt idx="3">
                  <c:v>Coastal</c:v>
                </c:pt>
                <c:pt idx="4">
                  <c:v>Water</c:v>
                </c:pt>
                <c:pt idx="5">
                  <c:v>Food</c:v>
                </c:pt>
                <c:pt idx="6">
                  <c:v>Agri</c:v>
                </c:pt>
                <c:pt idx="7">
                  <c:v>Multi</c:v>
                </c:pt>
              </c:strCache>
            </c:strRef>
          </c:cat>
          <c:val>
            <c:numRef>
              <c:f>Projects!$E$30:$E$37</c:f>
              <c:numCache>
                <c:formatCode>General</c:formatCode>
                <c:ptCount val="8"/>
                <c:pt idx="0">
                  <c:v>1</c:v>
                </c:pt>
                <c:pt idx="1">
                  <c:v>2</c:v>
                </c:pt>
                <c:pt idx="2">
                  <c:v>1</c:v>
                </c:pt>
                <c:pt idx="3">
                  <c:v>3</c:v>
                </c:pt>
                <c:pt idx="4">
                  <c:v>4</c:v>
                </c:pt>
                <c:pt idx="5">
                  <c:v>2</c:v>
                </c:pt>
                <c:pt idx="6">
                  <c:v>2</c:v>
                </c:pt>
                <c:pt idx="7">
                  <c:v>2</c:v>
                </c:pt>
              </c:numCache>
            </c:numRef>
          </c:val>
        </c:ser>
        <c:dLbls>
          <c:showVal val="1"/>
          <c:showCatName val="1"/>
        </c:dLbls>
      </c:pie3DChart>
    </c:plotArea>
    <c:plotVisOnly val="1"/>
  </c:chart>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US"/>
  <c:chart>
    <c:plotArea>
      <c:layout/>
      <c:barChart>
        <c:barDir val="col"/>
        <c:grouping val="clustered"/>
        <c:ser>
          <c:idx val="0"/>
          <c:order val="0"/>
          <c:tx>
            <c:strRef>
              <c:f>Graphs!$B$48</c:f>
              <c:strCache>
                <c:ptCount val="1"/>
                <c:pt idx="0">
                  <c:v>Approved projects</c:v>
                </c:pt>
              </c:strCache>
            </c:strRef>
          </c:tx>
          <c:cat>
            <c:strRef>
              <c:f>Graphs!$A$49:$A$55</c:f>
              <c:strCache>
                <c:ptCount val="7"/>
                <c:pt idx="0">
                  <c:v>ANII</c:v>
                </c:pt>
                <c:pt idx="1">
                  <c:v>CSE</c:v>
                </c:pt>
                <c:pt idx="2">
                  <c:v>PIOJ</c:v>
                </c:pt>
                <c:pt idx="3">
                  <c:v>UNDP</c:v>
                </c:pt>
                <c:pt idx="4">
                  <c:v>UNEP</c:v>
                </c:pt>
                <c:pt idx="5">
                  <c:v>WB</c:v>
                </c:pt>
                <c:pt idx="6">
                  <c:v>WFP</c:v>
                </c:pt>
              </c:strCache>
            </c:strRef>
          </c:cat>
          <c:val>
            <c:numRef>
              <c:f>Graphs!$B$49:$B$55</c:f>
              <c:numCache>
                <c:formatCode>General</c:formatCode>
                <c:ptCount val="7"/>
                <c:pt idx="0">
                  <c:v>0</c:v>
                </c:pt>
                <c:pt idx="1">
                  <c:v>1</c:v>
                </c:pt>
                <c:pt idx="3">
                  <c:v>9</c:v>
                </c:pt>
                <c:pt idx="4">
                  <c:v>0</c:v>
                </c:pt>
                <c:pt idx="5">
                  <c:v>0</c:v>
                </c:pt>
                <c:pt idx="6">
                  <c:v>1</c:v>
                </c:pt>
              </c:numCache>
            </c:numRef>
          </c:val>
        </c:ser>
        <c:ser>
          <c:idx val="1"/>
          <c:order val="1"/>
          <c:tx>
            <c:strRef>
              <c:f>Graphs!$C$48</c:f>
              <c:strCache>
                <c:ptCount val="1"/>
                <c:pt idx="0">
                  <c:v>Endorsed projects</c:v>
                </c:pt>
              </c:strCache>
            </c:strRef>
          </c:tx>
          <c:cat>
            <c:strRef>
              <c:f>Graphs!$A$49:$A$55</c:f>
              <c:strCache>
                <c:ptCount val="7"/>
                <c:pt idx="0">
                  <c:v>ANII</c:v>
                </c:pt>
                <c:pt idx="1">
                  <c:v>CSE</c:v>
                </c:pt>
                <c:pt idx="2">
                  <c:v>PIOJ</c:v>
                </c:pt>
                <c:pt idx="3">
                  <c:v>UNDP</c:v>
                </c:pt>
                <c:pt idx="4">
                  <c:v>UNEP</c:v>
                </c:pt>
                <c:pt idx="5">
                  <c:v>WB</c:v>
                </c:pt>
                <c:pt idx="6">
                  <c:v>WFP</c:v>
                </c:pt>
              </c:strCache>
            </c:strRef>
          </c:cat>
          <c:val>
            <c:numRef>
              <c:f>Graphs!$C$49:$C$55</c:f>
              <c:numCache>
                <c:formatCode>General</c:formatCode>
                <c:ptCount val="7"/>
                <c:pt idx="0">
                  <c:v>1</c:v>
                </c:pt>
                <c:pt idx="1">
                  <c:v>1</c:v>
                </c:pt>
                <c:pt idx="2">
                  <c:v>1</c:v>
                </c:pt>
                <c:pt idx="3">
                  <c:v>16</c:v>
                </c:pt>
                <c:pt idx="4">
                  <c:v>1</c:v>
                </c:pt>
                <c:pt idx="5">
                  <c:v>1</c:v>
                </c:pt>
                <c:pt idx="6">
                  <c:v>1</c:v>
                </c:pt>
              </c:numCache>
            </c:numRef>
          </c:val>
        </c:ser>
        <c:ser>
          <c:idx val="2"/>
          <c:order val="2"/>
          <c:tx>
            <c:strRef>
              <c:f>Graphs!$G$48</c:f>
              <c:strCache>
                <c:ptCount val="1"/>
                <c:pt idx="0">
                  <c:v>Total</c:v>
                </c:pt>
              </c:strCache>
            </c:strRef>
          </c:tx>
          <c:val>
            <c:numRef>
              <c:f>Graphs!$G$49:$G$55</c:f>
              <c:numCache>
                <c:formatCode>General</c:formatCode>
                <c:ptCount val="7"/>
                <c:pt idx="0">
                  <c:v>1</c:v>
                </c:pt>
                <c:pt idx="1">
                  <c:v>1</c:v>
                </c:pt>
                <c:pt idx="2">
                  <c:v>1</c:v>
                </c:pt>
                <c:pt idx="3">
                  <c:v>22</c:v>
                </c:pt>
                <c:pt idx="4">
                  <c:v>2</c:v>
                </c:pt>
                <c:pt idx="5">
                  <c:v>3</c:v>
                </c:pt>
                <c:pt idx="6">
                  <c:v>5</c:v>
                </c:pt>
              </c:numCache>
            </c:numRef>
          </c:val>
        </c:ser>
        <c:axId val="152068480"/>
        <c:axId val="152070016"/>
      </c:barChart>
      <c:catAx>
        <c:axId val="152068480"/>
        <c:scaling>
          <c:orientation val="minMax"/>
        </c:scaling>
        <c:axPos val="b"/>
        <c:tickLblPos val="nextTo"/>
        <c:txPr>
          <a:bodyPr/>
          <a:lstStyle/>
          <a:p>
            <a:pPr>
              <a:defRPr sz="1600" b="1">
                <a:solidFill>
                  <a:srgbClr val="007635"/>
                </a:solidFill>
              </a:defRPr>
            </a:pPr>
            <a:endParaRPr lang="en-US"/>
          </a:p>
        </c:txPr>
        <c:crossAx val="152070016"/>
        <c:crosses val="autoZero"/>
        <c:auto val="1"/>
        <c:lblAlgn val="ctr"/>
        <c:lblOffset val="100"/>
      </c:catAx>
      <c:valAx>
        <c:axId val="152070016"/>
        <c:scaling>
          <c:orientation val="minMax"/>
        </c:scaling>
        <c:axPos val="l"/>
        <c:majorGridlines/>
        <c:numFmt formatCode="General" sourceLinked="1"/>
        <c:tickLblPos val="nextTo"/>
        <c:txPr>
          <a:bodyPr/>
          <a:lstStyle/>
          <a:p>
            <a:pPr>
              <a:defRPr sz="1400" b="1">
                <a:solidFill>
                  <a:srgbClr val="007635"/>
                </a:solidFill>
              </a:defRPr>
            </a:pPr>
            <a:endParaRPr lang="en-US"/>
          </a:p>
        </c:txPr>
        <c:crossAx val="152068480"/>
        <c:crosses val="autoZero"/>
        <c:crossBetween val="between"/>
      </c:valAx>
    </c:plotArea>
    <c:legend>
      <c:legendPos val="r"/>
      <c:txPr>
        <a:bodyPr/>
        <a:lstStyle/>
        <a:p>
          <a:pPr>
            <a:defRPr sz="1400" b="1"/>
          </a:pPr>
          <a:endParaRPr lang="en-US"/>
        </a:p>
      </c:txPr>
    </c:legend>
    <c:plotVisOnly val="1"/>
  </c:chart>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en-US"/>
  <c:chart>
    <c:plotArea>
      <c:layout/>
      <c:barChart>
        <c:barDir val="col"/>
        <c:grouping val="clustered"/>
        <c:ser>
          <c:idx val="0"/>
          <c:order val="0"/>
          <c:tx>
            <c:strRef>
              <c:f>Graphs!$B$79</c:f>
              <c:strCache>
                <c:ptCount val="1"/>
                <c:pt idx="0">
                  <c:v>Approved projects</c:v>
                </c:pt>
              </c:strCache>
            </c:strRef>
          </c:tx>
          <c:cat>
            <c:strRef>
              <c:f>Graphs!$A$80:$A$84</c:f>
              <c:strCache>
                <c:ptCount val="5"/>
                <c:pt idx="0">
                  <c:v>Africa</c:v>
                </c:pt>
                <c:pt idx="1">
                  <c:v>Asia</c:v>
                </c:pt>
                <c:pt idx="2">
                  <c:v>EE</c:v>
                </c:pt>
                <c:pt idx="3">
                  <c:v>LAC</c:v>
                </c:pt>
                <c:pt idx="4">
                  <c:v>Pacific</c:v>
                </c:pt>
              </c:strCache>
            </c:strRef>
          </c:cat>
          <c:val>
            <c:numRef>
              <c:f>Graphs!$B$80:$B$84</c:f>
              <c:numCache>
                <c:formatCode>General</c:formatCode>
                <c:ptCount val="5"/>
                <c:pt idx="0">
                  <c:v>3</c:v>
                </c:pt>
                <c:pt idx="1">
                  <c:v>4</c:v>
                </c:pt>
                <c:pt idx="2">
                  <c:v>0</c:v>
                </c:pt>
                <c:pt idx="3">
                  <c:v>3</c:v>
                </c:pt>
                <c:pt idx="4">
                  <c:v>1</c:v>
                </c:pt>
              </c:numCache>
            </c:numRef>
          </c:val>
        </c:ser>
        <c:ser>
          <c:idx val="1"/>
          <c:order val="1"/>
          <c:tx>
            <c:strRef>
              <c:f>Graphs!$C$79</c:f>
              <c:strCache>
                <c:ptCount val="1"/>
                <c:pt idx="0">
                  <c:v>Endorsed concepts</c:v>
                </c:pt>
              </c:strCache>
            </c:strRef>
          </c:tx>
          <c:cat>
            <c:strRef>
              <c:f>Graphs!$A$80:$A$84</c:f>
              <c:strCache>
                <c:ptCount val="5"/>
                <c:pt idx="0">
                  <c:v>Africa</c:v>
                </c:pt>
                <c:pt idx="1">
                  <c:v>Asia</c:v>
                </c:pt>
                <c:pt idx="2">
                  <c:v>EE</c:v>
                </c:pt>
                <c:pt idx="3">
                  <c:v>LAC</c:v>
                </c:pt>
                <c:pt idx="4">
                  <c:v>Pacific</c:v>
                </c:pt>
              </c:strCache>
            </c:strRef>
          </c:cat>
          <c:val>
            <c:numRef>
              <c:f>Graphs!$C$80:$C$84</c:f>
              <c:numCache>
                <c:formatCode>General</c:formatCode>
                <c:ptCount val="5"/>
                <c:pt idx="0">
                  <c:v>6</c:v>
                </c:pt>
                <c:pt idx="1">
                  <c:v>4</c:v>
                </c:pt>
                <c:pt idx="2">
                  <c:v>1</c:v>
                </c:pt>
                <c:pt idx="3">
                  <c:v>8</c:v>
                </c:pt>
                <c:pt idx="4">
                  <c:v>4</c:v>
                </c:pt>
              </c:numCache>
            </c:numRef>
          </c:val>
        </c:ser>
        <c:ser>
          <c:idx val="2"/>
          <c:order val="2"/>
          <c:tx>
            <c:strRef>
              <c:f>Graphs!$G$79</c:f>
              <c:strCache>
                <c:ptCount val="1"/>
                <c:pt idx="0">
                  <c:v>Total proposals</c:v>
                </c:pt>
              </c:strCache>
            </c:strRef>
          </c:tx>
          <c:val>
            <c:numRef>
              <c:f>Graphs!$G$80:$G$84</c:f>
              <c:numCache>
                <c:formatCode>General</c:formatCode>
                <c:ptCount val="5"/>
                <c:pt idx="0">
                  <c:v>14</c:v>
                </c:pt>
                <c:pt idx="1">
                  <c:v>6</c:v>
                </c:pt>
                <c:pt idx="2">
                  <c:v>1</c:v>
                </c:pt>
                <c:pt idx="3">
                  <c:v>9</c:v>
                </c:pt>
                <c:pt idx="4">
                  <c:v>6</c:v>
                </c:pt>
              </c:numCache>
            </c:numRef>
          </c:val>
        </c:ser>
        <c:axId val="152088576"/>
        <c:axId val="152090112"/>
      </c:barChart>
      <c:catAx>
        <c:axId val="152088576"/>
        <c:scaling>
          <c:orientation val="minMax"/>
        </c:scaling>
        <c:axPos val="b"/>
        <c:tickLblPos val="nextTo"/>
        <c:txPr>
          <a:bodyPr/>
          <a:lstStyle/>
          <a:p>
            <a:pPr>
              <a:defRPr sz="1600" b="1">
                <a:solidFill>
                  <a:srgbClr val="007635"/>
                </a:solidFill>
              </a:defRPr>
            </a:pPr>
            <a:endParaRPr lang="en-US"/>
          </a:p>
        </c:txPr>
        <c:crossAx val="152090112"/>
        <c:crosses val="autoZero"/>
        <c:auto val="1"/>
        <c:lblAlgn val="ctr"/>
        <c:lblOffset val="100"/>
      </c:catAx>
      <c:valAx>
        <c:axId val="152090112"/>
        <c:scaling>
          <c:orientation val="minMax"/>
        </c:scaling>
        <c:axPos val="l"/>
        <c:majorGridlines/>
        <c:numFmt formatCode="General" sourceLinked="1"/>
        <c:tickLblPos val="nextTo"/>
        <c:txPr>
          <a:bodyPr/>
          <a:lstStyle/>
          <a:p>
            <a:pPr>
              <a:defRPr sz="1400" b="1">
                <a:solidFill>
                  <a:srgbClr val="007635"/>
                </a:solidFill>
              </a:defRPr>
            </a:pPr>
            <a:endParaRPr lang="en-US"/>
          </a:p>
        </c:txPr>
        <c:crossAx val="152088576"/>
        <c:crosses val="autoZero"/>
        <c:crossBetween val="between"/>
      </c:valAx>
    </c:plotArea>
    <c:legend>
      <c:legendPos val="r"/>
      <c:txPr>
        <a:bodyPr/>
        <a:lstStyle/>
        <a:p>
          <a:pPr>
            <a:defRPr sz="1400" b="1"/>
          </a:pPr>
          <a:endParaRPr lang="en-US"/>
        </a:p>
      </c:txPr>
    </c:legend>
    <c:plotVisOnly val="1"/>
  </c:chart>
  <c:spPr>
    <a:ln w="12700">
      <a:solidFill>
        <a:sysClr val="windowText" lastClr="000000"/>
      </a:solidFill>
    </a:ln>
  </c:spPr>
  <c:externalData r:id="rId1"/>
</c:chartSpace>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8.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4813" cy="496888"/>
          </a:xfrm>
          <a:prstGeom prst="rect">
            <a:avLst/>
          </a:prstGeom>
        </p:spPr>
        <p:txBody>
          <a:bodyPr vert="horz" wrap="square" lIns="92953" tIns="46477" rIns="92953" bIns="46477" numCol="1" anchor="t" anchorCtr="0" compatLnSpc="1">
            <a:prstTxWarp prst="textNoShape">
              <a:avLst/>
            </a:prstTxWarp>
          </a:bodyPr>
          <a:lstStyle>
            <a:lvl1pPr>
              <a:defRPr sz="1200" smtClean="0"/>
            </a:lvl1pPr>
          </a:lstStyle>
          <a:p>
            <a:pPr>
              <a:defRPr/>
            </a:pPr>
            <a:endParaRPr lang="en-US"/>
          </a:p>
        </p:txBody>
      </p:sp>
      <p:sp>
        <p:nvSpPr>
          <p:cNvPr id="3" name="Date Placeholder 2"/>
          <p:cNvSpPr>
            <a:spLocks noGrp="1"/>
          </p:cNvSpPr>
          <p:nvPr>
            <p:ph type="dt" sz="quarter" idx="1"/>
          </p:nvPr>
        </p:nvSpPr>
        <p:spPr>
          <a:xfrm>
            <a:off x="3848100" y="0"/>
            <a:ext cx="2944813" cy="496888"/>
          </a:xfrm>
          <a:prstGeom prst="rect">
            <a:avLst/>
          </a:prstGeom>
        </p:spPr>
        <p:txBody>
          <a:bodyPr vert="horz" wrap="square" lIns="92953" tIns="46477" rIns="92953" bIns="46477" numCol="1" anchor="t" anchorCtr="0" compatLnSpc="1">
            <a:prstTxWarp prst="textNoShape">
              <a:avLst/>
            </a:prstTxWarp>
          </a:bodyPr>
          <a:lstStyle>
            <a:lvl1pPr algn="r">
              <a:defRPr sz="1200" smtClean="0"/>
            </a:lvl1pPr>
          </a:lstStyle>
          <a:p>
            <a:pPr>
              <a:defRPr/>
            </a:pPr>
            <a:fld id="{EA260F2D-F1BD-4BE9-875E-0BD2AD07D941}" type="datetimeFigureOut">
              <a:rPr lang="en-US"/>
              <a:pPr>
                <a:defRPr/>
              </a:pPr>
              <a:t>3/2/2012</a:t>
            </a:fld>
            <a:endParaRPr lang="en-US"/>
          </a:p>
        </p:txBody>
      </p:sp>
      <p:sp>
        <p:nvSpPr>
          <p:cNvPr id="4" name="Footer Placeholder 3"/>
          <p:cNvSpPr>
            <a:spLocks noGrp="1"/>
          </p:cNvSpPr>
          <p:nvPr>
            <p:ph type="ftr" sz="quarter" idx="2"/>
          </p:nvPr>
        </p:nvSpPr>
        <p:spPr>
          <a:xfrm>
            <a:off x="0" y="9407525"/>
            <a:ext cx="2944813" cy="496888"/>
          </a:xfrm>
          <a:prstGeom prst="rect">
            <a:avLst/>
          </a:prstGeom>
        </p:spPr>
        <p:txBody>
          <a:bodyPr vert="horz" wrap="square" lIns="92953" tIns="46477" rIns="92953" bIns="46477" numCol="1" anchor="b" anchorCtr="0" compatLnSpc="1">
            <a:prstTxWarp prst="textNoShape">
              <a:avLst/>
            </a:prstTxWarp>
          </a:bodyPr>
          <a:lstStyle>
            <a:lvl1pPr>
              <a:defRPr sz="1200" smtClean="0"/>
            </a:lvl1pPr>
          </a:lstStyle>
          <a:p>
            <a:pPr>
              <a:defRPr/>
            </a:pPr>
            <a:endParaRPr lang="en-US"/>
          </a:p>
        </p:txBody>
      </p:sp>
      <p:sp>
        <p:nvSpPr>
          <p:cNvPr id="5" name="Slide Number Placeholder 4"/>
          <p:cNvSpPr>
            <a:spLocks noGrp="1"/>
          </p:cNvSpPr>
          <p:nvPr>
            <p:ph type="sldNum" sz="quarter" idx="3"/>
          </p:nvPr>
        </p:nvSpPr>
        <p:spPr>
          <a:xfrm>
            <a:off x="3848100" y="9407525"/>
            <a:ext cx="2944813" cy="496888"/>
          </a:xfrm>
          <a:prstGeom prst="rect">
            <a:avLst/>
          </a:prstGeom>
        </p:spPr>
        <p:txBody>
          <a:bodyPr vert="horz" wrap="square" lIns="92953" tIns="46477" rIns="92953" bIns="46477" numCol="1" anchor="b" anchorCtr="0" compatLnSpc="1">
            <a:prstTxWarp prst="textNoShape">
              <a:avLst/>
            </a:prstTxWarp>
          </a:bodyPr>
          <a:lstStyle>
            <a:lvl1pPr algn="r">
              <a:defRPr sz="1200" smtClean="0"/>
            </a:lvl1pPr>
          </a:lstStyle>
          <a:p>
            <a:pPr>
              <a:defRPr/>
            </a:pPr>
            <a:fld id="{31E84B11-0423-463F-8F89-F1F67C2428D8}"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4813" cy="496888"/>
          </a:xfrm>
          <a:prstGeom prst="rect">
            <a:avLst/>
          </a:prstGeom>
        </p:spPr>
        <p:txBody>
          <a:bodyPr vert="horz" wrap="square" lIns="92953" tIns="46477" rIns="92953" bIns="46477" numCol="1" anchor="t" anchorCtr="0" compatLnSpc="1">
            <a:prstTxWarp prst="textNoShape">
              <a:avLst/>
            </a:prstTxWarp>
          </a:bodyPr>
          <a:lstStyle>
            <a:lvl1pPr>
              <a:defRPr sz="1200" smtClean="0">
                <a:latin typeface="Calibri" pitchFamily="34" charset="0"/>
              </a:defRPr>
            </a:lvl1pPr>
          </a:lstStyle>
          <a:p>
            <a:pPr>
              <a:defRPr/>
            </a:pPr>
            <a:endParaRPr lang="en-US"/>
          </a:p>
        </p:txBody>
      </p:sp>
      <p:sp>
        <p:nvSpPr>
          <p:cNvPr id="3" name="Date Placeholder 2"/>
          <p:cNvSpPr>
            <a:spLocks noGrp="1"/>
          </p:cNvSpPr>
          <p:nvPr>
            <p:ph type="dt" idx="1"/>
          </p:nvPr>
        </p:nvSpPr>
        <p:spPr>
          <a:xfrm>
            <a:off x="3848100" y="0"/>
            <a:ext cx="2944813" cy="496888"/>
          </a:xfrm>
          <a:prstGeom prst="rect">
            <a:avLst/>
          </a:prstGeom>
        </p:spPr>
        <p:txBody>
          <a:bodyPr vert="horz" wrap="square" lIns="92953" tIns="46477" rIns="92953" bIns="46477" numCol="1" anchor="t" anchorCtr="0" compatLnSpc="1">
            <a:prstTxWarp prst="textNoShape">
              <a:avLst/>
            </a:prstTxWarp>
          </a:bodyPr>
          <a:lstStyle>
            <a:lvl1pPr algn="r">
              <a:defRPr sz="1200" smtClean="0">
                <a:latin typeface="Calibri" pitchFamily="34" charset="0"/>
              </a:defRPr>
            </a:lvl1pPr>
          </a:lstStyle>
          <a:p>
            <a:pPr>
              <a:defRPr/>
            </a:pPr>
            <a:fld id="{4554A5F0-979C-424F-8BE1-717C30ABB837}" type="datetimeFigureOut">
              <a:rPr lang="en-US"/>
              <a:pPr>
                <a:defRPr/>
              </a:pPr>
              <a:t>3/2/2012</a:t>
            </a:fld>
            <a:endParaRPr lang="en-US"/>
          </a:p>
        </p:txBody>
      </p:sp>
      <p:sp>
        <p:nvSpPr>
          <p:cNvPr id="4" name="Slide Image Placeholder 3"/>
          <p:cNvSpPr>
            <a:spLocks noGrp="1" noRot="1" noChangeAspect="1"/>
          </p:cNvSpPr>
          <p:nvPr>
            <p:ph type="sldImg" idx="2"/>
          </p:nvPr>
        </p:nvSpPr>
        <p:spPr>
          <a:xfrm>
            <a:off x="920750" y="741363"/>
            <a:ext cx="4953000" cy="3714750"/>
          </a:xfrm>
          <a:prstGeom prst="rect">
            <a:avLst/>
          </a:prstGeom>
          <a:noFill/>
          <a:ln w="12700">
            <a:solidFill>
              <a:prstClr val="black"/>
            </a:solidFill>
          </a:ln>
        </p:spPr>
        <p:txBody>
          <a:bodyPr vert="horz" lIns="92953" tIns="46477" rIns="92953" bIns="46477" rtlCol="0" anchor="ctr"/>
          <a:lstStyle/>
          <a:p>
            <a:pPr lvl="0"/>
            <a:endParaRPr lang="en-US" noProof="0"/>
          </a:p>
        </p:txBody>
      </p:sp>
      <p:sp>
        <p:nvSpPr>
          <p:cNvPr id="5" name="Notes Placeholder 4"/>
          <p:cNvSpPr>
            <a:spLocks noGrp="1"/>
          </p:cNvSpPr>
          <p:nvPr>
            <p:ph type="body" sz="quarter" idx="3"/>
          </p:nvPr>
        </p:nvSpPr>
        <p:spPr>
          <a:xfrm>
            <a:off x="679450" y="4705350"/>
            <a:ext cx="5435600" cy="4459288"/>
          </a:xfrm>
          <a:prstGeom prst="rect">
            <a:avLst/>
          </a:prstGeom>
        </p:spPr>
        <p:txBody>
          <a:bodyPr vert="horz" lIns="92953" tIns="46477" rIns="92953" bIns="46477"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9407525"/>
            <a:ext cx="2944813" cy="496888"/>
          </a:xfrm>
          <a:prstGeom prst="rect">
            <a:avLst/>
          </a:prstGeom>
        </p:spPr>
        <p:txBody>
          <a:bodyPr vert="horz" wrap="square" lIns="92953" tIns="46477" rIns="92953" bIns="46477" numCol="1" anchor="b" anchorCtr="0" compatLnSpc="1">
            <a:prstTxWarp prst="textNoShape">
              <a:avLst/>
            </a:prstTxWarp>
          </a:bodyPr>
          <a:lstStyle>
            <a:lvl1pPr>
              <a:defRPr sz="1200" smtClean="0">
                <a:latin typeface="Calibri" pitchFamily="34" charset="0"/>
              </a:defRPr>
            </a:lvl1pPr>
          </a:lstStyle>
          <a:p>
            <a:pPr>
              <a:defRPr/>
            </a:pPr>
            <a:endParaRPr lang="en-US"/>
          </a:p>
        </p:txBody>
      </p:sp>
      <p:sp>
        <p:nvSpPr>
          <p:cNvPr id="7" name="Slide Number Placeholder 6"/>
          <p:cNvSpPr>
            <a:spLocks noGrp="1"/>
          </p:cNvSpPr>
          <p:nvPr>
            <p:ph type="sldNum" sz="quarter" idx="5"/>
          </p:nvPr>
        </p:nvSpPr>
        <p:spPr>
          <a:xfrm>
            <a:off x="3848100" y="9407525"/>
            <a:ext cx="2944813" cy="496888"/>
          </a:xfrm>
          <a:prstGeom prst="rect">
            <a:avLst/>
          </a:prstGeom>
        </p:spPr>
        <p:txBody>
          <a:bodyPr vert="horz" wrap="square" lIns="92953" tIns="46477" rIns="92953" bIns="46477" numCol="1" anchor="b" anchorCtr="0" compatLnSpc="1">
            <a:prstTxWarp prst="textNoShape">
              <a:avLst/>
            </a:prstTxWarp>
          </a:bodyPr>
          <a:lstStyle>
            <a:lvl1pPr algn="r">
              <a:defRPr sz="1200" smtClean="0">
                <a:latin typeface="Calibri" pitchFamily="34" charset="0"/>
              </a:defRPr>
            </a:lvl1pPr>
          </a:lstStyle>
          <a:p>
            <a:pPr>
              <a:defRPr/>
            </a:pPr>
            <a:fld id="{218CAE76-397C-4B02-A286-D840CF0CA87D}"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bwMode="auto">
          <a:noFill/>
          <a:ln>
            <a:solidFill>
              <a:srgbClr val="000000"/>
            </a:solidFill>
            <a:miter lim="800000"/>
            <a:headEnd/>
            <a:tailEnd/>
          </a:ln>
        </p:spPr>
      </p:sp>
      <p:sp>
        <p:nvSpPr>
          <p:cNvPr id="717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7172" name="Slide Number Placeholder 3"/>
          <p:cNvSpPr>
            <a:spLocks noGrp="1"/>
          </p:cNvSpPr>
          <p:nvPr>
            <p:ph type="sldNum" sz="quarter" idx="5"/>
          </p:nvPr>
        </p:nvSpPr>
        <p:spPr bwMode="auto">
          <a:noFill/>
          <a:ln>
            <a:miter lim="800000"/>
            <a:headEnd/>
            <a:tailEnd/>
          </a:ln>
        </p:spPr>
        <p:txBody>
          <a:bodyPr/>
          <a:lstStyle/>
          <a:p>
            <a:fld id="{8EF6D3FB-E5C2-40F9-9108-2752539A7BFA}" type="slidenum">
              <a:rPr lang="en-US"/>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p:spPr>
      </p:sp>
      <p:sp>
        <p:nvSpPr>
          <p:cNvPr id="368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4403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8AA7E6D-348F-4AB3-A63B-4B1C3FA4331A}" type="slidenum">
              <a:rPr lang="en-US" smtClean="0"/>
              <a:pPr fontAlgn="base">
                <a:spcBef>
                  <a:spcPct val="0"/>
                </a:spcBef>
                <a:spcAft>
                  <a:spcPct val="0"/>
                </a:spcAft>
                <a:defRPr/>
              </a:pPr>
              <a:t>30</a:t>
            </a:fld>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1B28DB0-E88B-4B89-BA81-D78B32BEBE4A}" type="slidenum">
              <a:rPr lang="en-US" smtClean="0"/>
              <a:pPr/>
              <a:t>32</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66612"/>
            <a:r>
              <a:rPr lang="en-US" sz="1300" dirty="0" smtClean="0"/>
              <a:t>Hence, it is clear that this criterion, beyond looking at whether the project/</a:t>
            </a:r>
            <a:r>
              <a:rPr lang="en-US" sz="1300" dirty="0" err="1" smtClean="0"/>
              <a:t>programme</a:t>
            </a:r>
            <a:r>
              <a:rPr lang="en-US" sz="1300" dirty="0" smtClean="0"/>
              <a:t> will implement “concrete” adaptation actions, has allowed the secretariat reviewers to assess the overall project/</a:t>
            </a:r>
            <a:r>
              <a:rPr lang="en-US" sz="1300" dirty="0" err="1" smtClean="0"/>
              <a:t>programme</a:t>
            </a:r>
            <a:r>
              <a:rPr lang="en-US" sz="1300" dirty="0" smtClean="0"/>
              <a:t> design and its link with adaptation, to evaluate whether its activities align with the project/</a:t>
            </a:r>
            <a:r>
              <a:rPr lang="en-US" sz="1300" dirty="0" err="1" smtClean="0"/>
              <a:t>programme</a:t>
            </a:r>
            <a:r>
              <a:rPr lang="en-US" sz="1300" dirty="0" smtClean="0"/>
              <a:t> level goal and objectives and finally, to assess the cohesion of the components among themselves. Also, before the criterion on “sustainability” was included in the list of criteria, it was assessed under the “concreteness” criterion as well. </a:t>
            </a:r>
          </a:p>
          <a:p>
            <a:endParaRPr lang="en-US" dirty="0"/>
          </a:p>
        </p:txBody>
      </p:sp>
      <p:sp>
        <p:nvSpPr>
          <p:cNvPr id="4" name="Slide Number Placeholder 3"/>
          <p:cNvSpPr>
            <a:spLocks noGrp="1"/>
          </p:cNvSpPr>
          <p:nvPr>
            <p:ph type="sldNum" sz="quarter" idx="10"/>
          </p:nvPr>
        </p:nvSpPr>
        <p:spPr/>
        <p:txBody>
          <a:bodyPr/>
          <a:lstStyle/>
          <a:p>
            <a:fld id="{5E9F7B41-74AB-45CE-80DE-A9A02614AD4F}" type="slidenum">
              <a:rPr lang="en-US" smtClean="0"/>
              <a:pPr/>
              <a:t>33</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p:spPr>
      </p:sp>
      <p:sp>
        <p:nvSpPr>
          <p:cNvPr id="3174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31748" name="Slide Number Placeholder 3"/>
          <p:cNvSpPr>
            <a:spLocks noGrp="1"/>
          </p:cNvSpPr>
          <p:nvPr>
            <p:ph type="sldNum" sz="quarter" idx="5"/>
          </p:nvPr>
        </p:nvSpPr>
        <p:spPr bwMode="auto">
          <a:noFill/>
          <a:ln>
            <a:miter lim="800000"/>
            <a:headEnd/>
            <a:tailEnd/>
          </a:ln>
        </p:spPr>
        <p:txBody>
          <a:bodyPr/>
          <a:lstStyle/>
          <a:p>
            <a:fld id="{6171F8FB-753D-4406-8BD9-059F6DBAAED7}" type="slidenum">
              <a:rPr lang="en-US" smtClean="0"/>
              <a:pPr/>
              <a:t>5</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p:spPr>
      </p:sp>
      <p:sp>
        <p:nvSpPr>
          <p:cNvPr id="3072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30724" name="Slide Number Placeholder 3"/>
          <p:cNvSpPr>
            <a:spLocks noGrp="1"/>
          </p:cNvSpPr>
          <p:nvPr>
            <p:ph type="sldNum" sz="quarter" idx="5"/>
          </p:nvPr>
        </p:nvSpPr>
        <p:spPr bwMode="auto">
          <a:noFill/>
          <a:ln>
            <a:miter lim="800000"/>
            <a:headEnd/>
            <a:tailEnd/>
          </a:ln>
        </p:spPr>
        <p:txBody>
          <a:bodyPr/>
          <a:lstStyle/>
          <a:p>
            <a:fld id="{C0D71822-DF64-4EF5-88AE-CBBD32305347}" type="slidenum">
              <a:rPr lang="en-US" smtClean="0"/>
              <a:pPr/>
              <a:t>18</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p:spPr>
      </p:sp>
      <p:sp>
        <p:nvSpPr>
          <p:cNvPr id="3481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4820" name="Slide Number Placeholder 3"/>
          <p:cNvSpPr>
            <a:spLocks noGrp="1"/>
          </p:cNvSpPr>
          <p:nvPr>
            <p:ph type="sldNum" sz="quarter" idx="5"/>
          </p:nvPr>
        </p:nvSpPr>
        <p:spPr bwMode="auto">
          <a:noFill/>
          <a:ln>
            <a:miter lim="800000"/>
            <a:headEnd/>
            <a:tailEnd/>
          </a:ln>
        </p:spPr>
        <p:txBody>
          <a:bodyPr/>
          <a:lstStyle/>
          <a:p>
            <a:fld id="{90CC5B5E-03EE-4407-8F76-E5841B41DE47}" type="slidenum">
              <a:rPr lang="en-US" smtClean="0"/>
              <a:pPr/>
              <a:t>19</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p:spPr>
      </p:sp>
      <p:sp>
        <p:nvSpPr>
          <p:cNvPr id="276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27652" name="Slide Number Placeholder 3"/>
          <p:cNvSpPr>
            <a:spLocks noGrp="1"/>
          </p:cNvSpPr>
          <p:nvPr>
            <p:ph type="sldNum" sz="quarter" idx="5"/>
          </p:nvPr>
        </p:nvSpPr>
        <p:spPr bwMode="auto">
          <a:noFill/>
          <a:ln>
            <a:miter lim="800000"/>
            <a:headEnd/>
            <a:tailEnd/>
          </a:ln>
        </p:spPr>
        <p:txBody>
          <a:bodyPr/>
          <a:lstStyle/>
          <a:p>
            <a:fld id="{63A3FAF4-3ECB-475F-8B3A-935AFC619175}" type="slidenum">
              <a:rPr lang="en-US"/>
              <a:pPr/>
              <a:t>20</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p:spPr>
      </p:sp>
      <p:sp>
        <p:nvSpPr>
          <p:cNvPr id="276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27652" name="Slide Number Placeholder 3"/>
          <p:cNvSpPr>
            <a:spLocks noGrp="1"/>
          </p:cNvSpPr>
          <p:nvPr>
            <p:ph type="sldNum" sz="quarter" idx="5"/>
          </p:nvPr>
        </p:nvSpPr>
        <p:spPr bwMode="auto">
          <a:noFill/>
          <a:ln>
            <a:miter lim="800000"/>
            <a:headEnd/>
            <a:tailEnd/>
          </a:ln>
        </p:spPr>
        <p:txBody>
          <a:bodyPr/>
          <a:lstStyle/>
          <a:p>
            <a:fld id="{63A3FAF4-3ECB-475F-8B3A-935AFC619175}" type="slidenum">
              <a:rPr lang="en-US"/>
              <a:pPr/>
              <a:t>21</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p:spPr>
      </p:sp>
      <p:sp>
        <p:nvSpPr>
          <p:cNvPr id="276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27652" name="Slide Number Placeholder 3"/>
          <p:cNvSpPr>
            <a:spLocks noGrp="1"/>
          </p:cNvSpPr>
          <p:nvPr>
            <p:ph type="sldNum" sz="quarter" idx="5"/>
          </p:nvPr>
        </p:nvSpPr>
        <p:spPr bwMode="auto">
          <a:noFill/>
          <a:ln>
            <a:miter lim="800000"/>
            <a:headEnd/>
            <a:tailEnd/>
          </a:ln>
        </p:spPr>
        <p:txBody>
          <a:bodyPr/>
          <a:lstStyle/>
          <a:p>
            <a:fld id="{63A3FAF4-3ECB-475F-8B3A-935AFC619175}" type="slidenum">
              <a:rPr lang="en-US"/>
              <a:pPr/>
              <a:t>22</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p:spPr>
      </p:sp>
      <p:sp>
        <p:nvSpPr>
          <p:cNvPr id="276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27652" name="Slide Number Placeholder 3"/>
          <p:cNvSpPr>
            <a:spLocks noGrp="1"/>
          </p:cNvSpPr>
          <p:nvPr>
            <p:ph type="sldNum" sz="quarter" idx="5"/>
          </p:nvPr>
        </p:nvSpPr>
        <p:spPr bwMode="auto">
          <a:noFill/>
          <a:ln>
            <a:miter lim="800000"/>
            <a:headEnd/>
            <a:tailEnd/>
          </a:ln>
        </p:spPr>
        <p:txBody>
          <a:bodyPr/>
          <a:lstStyle/>
          <a:p>
            <a:fld id="{63A3FAF4-3ECB-475F-8B3A-935AFC619175}" type="slidenum">
              <a:rPr lang="en-US"/>
              <a:pPr/>
              <a:t>23</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p:spPr>
      </p:sp>
      <p:sp>
        <p:nvSpPr>
          <p:cNvPr id="358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4301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52A026D-FE11-4DF1-9DB4-D3B6F42D7020}" type="slidenum">
              <a:rPr lang="en-US" smtClean="0"/>
              <a:pPr fontAlgn="base">
                <a:spcBef>
                  <a:spcPct val="0"/>
                </a:spcBef>
                <a:spcAft>
                  <a:spcPct val="0"/>
                </a:spcAft>
                <a:defRPr/>
              </a:pPr>
              <a:t>28</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A5F051A5-F352-4271-9450-C3AD2C25D004}" type="datetimeFigureOut">
              <a:rPr lang="en-US"/>
              <a:pPr>
                <a:defRPr/>
              </a:pPr>
              <a:t>3/2/2012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C9F3B46-AD4E-4D91-A388-73115B001124}"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5D24132-C324-45FC-883D-807C2648F8B2}" type="datetimeFigureOut">
              <a:rPr lang="en-US"/>
              <a:pPr>
                <a:defRPr/>
              </a:pPr>
              <a:t>3/2/2012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54D6A5B-CE05-4FE5-909D-C5FDD81DC1A1}"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71E1634-5E6D-4275-840F-33401A0AB286}" type="datetimeFigureOut">
              <a:rPr lang="en-US"/>
              <a:pPr>
                <a:defRPr/>
              </a:pPr>
              <a:t>3/2/2012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3BF82E3-1C37-4485-990C-8E022879C7E3}"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4"/>
          <p:cNvPicPr>
            <a:picLocks noChangeAspect="1" noChangeArrowheads="1"/>
          </p:cNvPicPr>
          <p:nvPr userDrawn="1"/>
        </p:nvPicPr>
        <p:blipFill>
          <a:blip r:embed="rId2" cstate="print"/>
          <a:srcRect/>
          <a:stretch>
            <a:fillRect/>
          </a:stretch>
        </p:blipFill>
        <p:spPr bwMode="auto">
          <a:xfrm>
            <a:off x="76200" y="5943600"/>
            <a:ext cx="1828800" cy="804863"/>
          </a:xfrm>
          <a:prstGeom prst="rect">
            <a:avLst/>
          </a:prstGeom>
          <a:noFill/>
          <a:ln w="9525">
            <a:noFill/>
            <a:miter lim="800000"/>
            <a:headEnd/>
            <a:tailEnd/>
          </a:ln>
        </p:spPr>
      </p:pic>
      <p:pic>
        <p:nvPicPr>
          <p:cNvPr id="5" name="Picture 1"/>
          <p:cNvPicPr>
            <a:picLocks noChangeAspect="1" noChangeArrowheads="1"/>
          </p:cNvPicPr>
          <p:nvPr userDrawn="1"/>
        </p:nvPicPr>
        <p:blipFill>
          <a:blip r:embed="rId3" cstate="print"/>
          <a:srcRect l="22221" t="12383" r="27779" b="38092"/>
          <a:stretch>
            <a:fillRect/>
          </a:stretch>
        </p:blipFill>
        <p:spPr bwMode="auto">
          <a:xfrm>
            <a:off x="8077200" y="5783263"/>
            <a:ext cx="1066800" cy="947737"/>
          </a:xfrm>
          <a:prstGeom prst="rect">
            <a:avLst/>
          </a:prstGeom>
          <a:noFill/>
          <a:ln w="9525">
            <a:noFill/>
            <a:miter lim="800000"/>
            <a:headEnd/>
            <a:tailEnd/>
          </a:ln>
        </p:spPr>
      </p:pic>
      <p:cxnSp>
        <p:nvCxnSpPr>
          <p:cNvPr id="6" name="Straight Connector 5"/>
          <p:cNvCxnSpPr/>
          <p:nvPr userDrawn="1"/>
        </p:nvCxnSpPr>
        <p:spPr>
          <a:xfrm>
            <a:off x="0" y="1217613"/>
            <a:ext cx="9144000" cy="1587"/>
          </a:xfrm>
          <a:prstGeom prst="line">
            <a:avLst/>
          </a:prstGeom>
          <a:ln w="25400">
            <a:solidFill>
              <a:srgbClr val="B7E71F"/>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a:off x="0" y="6400800"/>
            <a:ext cx="8262938" cy="1588"/>
          </a:xfrm>
          <a:prstGeom prst="line">
            <a:avLst/>
          </a:prstGeom>
          <a:ln w="25400">
            <a:solidFill>
              <a:srgbClr val="B7E71F"/>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57200" y="228600"/>
            <a:ext cx="8229600" cy="1143000"/>
          </a:xfrm>
        </p:spPr>
        <p:txBody>
          <a:bodyPr/>
          <a:lstStyle>
            <a:lvl1pPr>
              <a:defRPr sz="5000" b="1">
                <a:solidFill>
                  <a:srgbClr val="007033"/>
                </a:solidFill>
                <a:effectLst/>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Clr>
                <a:srgbClr val="00B050"/>
              </a:buClr>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Date Placeholder 3"/>
          <p:cNvSpPr>
            <a:spLocks noGrp="1"/>
          </p:cNvSpPr>
          <p:nvPr>
            <p:ph type="dt" sz="half" idx="10"/>
          </p:nvPr>
        </p:nvSpPr>
        <p:spPr/>
        <p:txBody>
          <a:bodyPr/>
          <a:lstStyle>
            <a:lvl1pPr>
              <a:defRPr smtClean="0"/>
            </a:lvl1pPr>
          </a:lstStyle>
          <a:p>
            <a:pPr>
              <a:defRPr/>
            </a:pPr>
            <a:fld id="{064DA0CC-58C1-4C3A-8CD1-EE643335254F}" type="datetimeFigureOut">
              <a:rPr lang="en-US"/>
              <a:pPr>
                <a:defRPr/>
              </a:pPr>
              <a:t>3/2/2012</a:t>
            </a:fld>
            <a:endParaRPr lang="en-US"/>
          </a:p>
        </p:txBody>
      </p:sp>
      <p:sp>
        <p:nvSpPr>
          <p:cNvPr id="9" name="Footer Placeholder 4"/>
          <p:cNvSpPr>
            <a:spLocks noGrp="1"/>
          </p:cNvSpPr>
          <p:nvPr>
            <p:ph type="ftr" sz="quarter" idx="11"/>
          </p:nvPr>
        </p:nvSpPr>
        <p:spPr/>
        <p:txBody>
          <a:bodyPr/>
          <a:lstStyle>
            <a:lvl1pPr>
              <a:defRPr smtClean="0"/>
            </a:lvl1pPr>
          </a:lstStyle>
          <a:p>
            <a:pPr>
              <a:defRPr/>
            </a:pPr>
            <a:endParaRPr lang="en-US"/>
          </a:p>
        </p:txBody>
      </p:sp>
      <p:sp>
        <p:nvSpPr>
          <p:cNvPr id="10" name="Slide Number Placeholder 5"/>
          <p:cNvSpPr>
            <a:spLocks noGrp="1"/>
          </p:cNvSpPr>
          <p:nvPr>
            <p:ph type="sldNum" sz="quarter" idx="12"/>
          </p:nvPr>
        </p:nvSpPr>
        <p:spPr/>
        <p:txBody>
          <a:bodyPr/>
          <a:lstStyle>
            <a:lvl1pPr>
              <a:defRPr smtClean="0"/>
            </a:lvl1pPr>
          </a:lstStyle>
          <a:p>
            <a:pPr>
              <a:defRPr/>
            </a:pPr>
            <a:fld id="{19C16EE8-E171-475A-88C9-583BB126BF86}"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F39EBC9B-03AB-4F03-AD4D-7B692745871D}" type="datetimeFigureOut">
              <a:rPr lang="en-US"/>
              <a:pPr>
                <a:defRPr/>
              </a:pPr>
              <a:t>3/2/2012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701CAB6-D12A-460A-BC5A-846E4A5D0C22}"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BBDBDD35-4FF2-47CF-9D41-4A69407EDA2E}" type="datetimeFigureOut">
              <a:rPr lang="en-US"/>
              <a:pPr>
                <a:defRPr/>
              </a:pPr>
              <a:t>3/2/2012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1FE6320-5E2D-4572-8EC0-B6068177A61B}"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41422D59-DA98-4381-9779-5FBC87315B68}" type="datetimeFigureOut">
              <a:rPr lang="en-US"/>
              <a:pPr>
                <a:defRPr/>
              </a:pPr>
              <a:t>3/2/2012</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AE5BD8C6-03A5-45E7-8210-AB4217576C84}"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EA57C8BB-55D0-4246-8C86-49F33D66DBAF}" type="datetimeFigureOut">
              <a:rPr lang="en-US"/>
              <a:pPr>
                <a:defRPr/>
              </a:pPr>
              <a:t>3/2/2012</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5F247C09-BC75-40E1-9D42-0FB608426054}"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79FBBADD-15EC-428E-84C4-CEC92A3EC6EC}" type="datetimeFigureOut">
              <a:rPr lang="en-US"/>
              <a:pPr>
                <a:defRPr/>
              </a:pPr>
              <a:t>3/2/2012</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09E84A39-5883-4BA8-A8E8-CD45CDF7BBAB}"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578198E-3ED2-4807-81D1-05FA7405ADE0}" type="datetimeFigureOut">
              <a:rPr lang="en-US"/>
              <a:pPr>
                <a:defRPr/>
              </a:pPr>
              <a:t>3/2/2012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8CE4B09-6665-4596-BAA9-AD9F8F693162}"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82F706E8-BE10-4B2F-9FC6-482E85559735}" type="datetimeFigureOut">
              <a:rPr lang="en-US"/>
              <a:pPr>
                <a:defRPr/>
              </a:pPr>
              <a:t>3/2/2012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B59184D-126C-4C82-8034-092347FE5C2E}"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E1">
            <a:alpha val="0"/>
          </a:srgbClr>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smtClean="0">
                <a:solidFill>
                  <a:srgbClr val="898989"/>
                </a:solidFill>
                <a:latin typeface="Calibri" pitchFamily="34" charset="0"/>
              </a:defRPr>
            </a:lvl1pPr>
          </a:lstStyle>
          <a:p>
            <a:pPr>
              <a:defRPr/>
            </a:pPr>
            <a:fld id="{6060F751-1030-4007-AAE3-C6C55BF67E60}" type="datetimeFigureOut">
              <a:rPr lang="en-US"/>
              <a:pPr>
                <a:defRPr/>
              </a:pPr>
              <a:t>3/2/2012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smtClean="0">
                <a:solidFill>
                  <a:srgbClr val="898989"/>
                </a:solidFill>
                <a:latin typeface="Calibri" pitchFamily="34" charset="0"/>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smtClean="0">
                <a:solidFill>
                  <a:srgbClr val="898989"/>
                </a:solidFill>
                <a:latin typeface="Calibri" pitchFamily="34" charset="0"/>
              </a:defRPr>
            </a:lvl1pPr>
          </a:lstStyle>
          <a:p>
            <a:pPr>
              <a:defRPr/>
            </a:pPr>
            <a:fld id="{C7975F06-B120-425C-B6D8-AD44F11890A5}"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949" r:id="rId1"/>
    <p:sldLayoutId id="2147483959" r:id="rId2"/>
    <p:sldLayoutId id="2147483950" r:id="rId3"/>
    <p:sldLayoutId id="2147483951" r:id="rId4"/>
    <p:sldLayoutId id="2147483952" r:id="rId5"/>
    <p:sldLayoutId id="2147483953" r:id="rId6"/>
    <p:sldLayoutId id="2147483954" r:id="rId7"/>
    <p:sldLayoutId id="2147483955" r:id="rId8"/>
    <p:sldLayoutId id="2147483956" r:id="rId9"/>
    <p:sldLayoutId id="2147483957" r:id="rId10"/>
    <p:sldLayoutId id="2147483958"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2.emf"/></Relationships>
</file>

<file path=ppt/slides/_rels/slide1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package" Target="../embeddings/Microsoft_Office_Word_Document1.docx"/><Relationship Id="rId4" Type="http://schemas.openxmlformats.org/officeDocument/2006/relationships/image" Target="../media/image2.emf"/></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package" Target="../embeddings/Microsoft_Office_Word_Document2.docx"/><Relationship Id="rId4" Type="http://schemas.openxmlformats.org/officeDocument/2006/relationships/image" Target="../media/image2.emf"/></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package" Target="../embeddings/Microsoft_Office_Word_Document3.docx"/><Relationship Id="rId4" Type="http://schemas.openxmlformats.org/officeDocument/2006/relationships/image" Target="../media/image2.emf"/></Relationships>
</file>

<file path=ppt/slides/_rels/slide2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chart" Target="../charts/chart1.xml"/></Relationships>
</file>

<file path=ppt/slides/_rels/slide2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emf"/></Relationships>
</file>

<file path=ppt/slides/_rels/slide3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1"/>
          <p:cNvPicPr>
            <a:picLocks noChangeAspect="1" noChangeArrowheads="1"/>
          </p:cNvPicPr>
          <p:nvPr/>
        </p:nvPicPr>
        <p:blipFill>
          <a:blip r:embed="rId3" cstate="print"/>
          <a:srcRect/>
          <a:stretch>
            <a:fillRect/>
          </a:stretch>
        </p:blipFill>
        <p:spPr bwMode="auto">
          <a:xfrm>
            <a:off x="5638800" y="228600"/>
            <a:ext cx="3254375" cy="2919413"/>
          </a:xfrm>
          <a:prstGeom prst="rect">
            <a:avLst/>
          </a:prstGeom>
          <a:noFill/>
          <a:ln w="9525">
            <a:noFill/>
            <a:miter lim="800000"/>
            <a:headEnd/>
            <a:tailEnd/>
          </a:ln>
        </p:spPr>
      </p:pic>
      <p:sp>
        <p:nvSpPr>
          <p:cNvPr id="3075" name="Subtitle 2"/>
          <p:cNvSpPr>
            <a:spLocks noGrp="1"/>
          </p:cNvSpPr>
          <p:nvPr>
            <p:ph type="subTitle" idx="1"/>
          </p:nvPr>
        </p:nvSpPr>
        <p:spPr>
          <a:xfrm>
            <a:off x="990600" y="2590800"/>
            <a:ext cx="7162800" cy="2895600"/>
          </a:xfrm>
        </p:spPr>
        <p:txBody>
          <a:bodyPr/>
          <a:lstStyle/>
          <a:p>
            <a:pPr>
              <a:spcBef>
                <a:spcPts val="600"/>
              </a:spcBef>
              <a:spcAft>
                <a:spcPts val="600"/>
              </a:spcAft>
            </a:pPr>
            <a:endParaRPr lang="fr-FR" sz="2800" b="1" smtClean="0">
              <a:solidFill>
                <a:schemeClr val="tx1"/>
              </a:solidFill>
            </a:endParaRPr>
          </a:p>
          <a:p>
            <a:pPr eaLnBrk="1" hangingPunct="1">
              <a:lnSpc>
                <a:spcPct val="200000"/>
              </a:lnSpc>
              <a:spcAft>
                <a:spcPts val="1200"/>
              </a:spcAft>
            </a:pPr>
            <a:endParaRPr lang="fr-FR" sz="4000" smtClean="0">
              <a:solidFill>
                <a:srgbClr val="898989"/>
              </a:solidFill>
            </a:endParaRPr>
          </a:p>
          <a:p>
            <a:pPr eaLnBrk="1" hangingPunct="1">
              <a:lnSpc>
                <a:spcPct val="200000"/>
              </a:lnSpc>
              <a:spcAft>
                <a:spcPts val="1200"/>
              </a:spcAft>
            </a:pPr>
            <a:endParaRPr lang="fr-FR" sz="4000" smtClean="0">
              <a:solidFill>
                <a:srgbClr val="898989"/>
              </a:solidFill>
            </a:endParaRPr>
          </a:p>
          <a:p>
            <a:pPr eaLnBrk="1" hangingPunct="1">
              <a:lnSpc>
                <a:spcPct val="200000"/>
              </a:lnSpc>
              <a:spcAft>
                <a:spcPts val="1200"/>
              </a:spcAft>
            </a:pPr>
            <a:endParaRPr lang="fr-FR" sz="4000" smtClean="0">
              <a:solidFill>
                <a:srgbClr val="898989"/>
              </a:solidFill>
            </a:endParaRPr>
          </a:p>
          <a:p>
            <a:pPr eaLnBrk="1" hangingPunct="1">
              <a:lnSpc>
                <a:spcPct val="200000"/>
              </a:lnSpc>
              <a:spcAft>
                <a:spcPts val="1200"/>
              </a:spcAft>
            </a:pPr>
            <a:endParaRPr lang="fr-FR" sz="4000" smtClean="0">
              <a:solidFill>
                <a:srgbClr val="898989"/>
              </a:solidFill>
            </a:endParaRPr>
          </a:p>
          <a:p>
            <a:pPr eaLnBrk="1" hangingPunct="1">
              <a:lnSpc>
                <a:spcPct val="200000"/>
              </a:lnSpc>
              <a:spcAft>
                <a:spcPts val="1200"/>
              </a:spcAft>
            </a:pPr>
            <a:endParaRPr lang="fr-FR" sz="4000" smtClean="0">
              <a:solidFill>
                <a:srgbClr val="898989"/>
              </a:solidFill>
            </a:endParaRPr>
          </a:p>
        </p:txBody>
      </p:sp>
      <p:pic>
        <p:nvPicPr>
          <p:cNvPr id="3076" name="Picture 4"/>
          <p:cNvPicPr>
            <a:picLocks noChangeAspect="1" noChangeArrowheads="1"/>
          </p:cNvPicPr>
          <p:nvPr/>
        </p:nvPicPr>
        <p:blipFill>
          <a:blip r:embed="rId4" cstate="print"/>
          <a:srcRect/>
          <a:stretch>
            <a:fillRect/>
          </a:stretch>
        </p:blipFill>
        <p:spPr bwMode="auto">
          <a:xfrm>
            <a:off x="533400" y="342900"/>
            <a:ext cx="4762500" cy="2095500"/>
          </a:xfrm>
          <a:prstGeom prst="rect">
            <a:avLst/>
          </a:prstGeom>
          <a:noFill/>
          <a:ln w="9525">
            <a:noFill/>
            <a:miter lim="800000"/>
            <a:headEnd/>
            <a:tailEnd/>
          </a:ln>
        </p:spPr>
      </p:pic>
      <p:sp>
        <p:nvSpPr>
          <p:cNvPr id="3077" name="TextBox 4"/>
          <p:cNvSpPr txBox="1">
            <a:spLocks noChangeArrowheads="1"/>
          </p:cNvSpPr>
          <p:nvPr/>
        </p:nvSpPr>
        <p:spPr bwMode="auto">
          <a:xfrm>
            <a:off x="0" y="2895600"/>
            <a:ext cx="9144000" cy="3447098"/>
          </a:xfrm>
          <a:prstGeom prst="rect">
            <a:avLst/>
          </a:prstGeom>
          <a:noFill/>
          <a:ln w="9525">
            <a:noFill/>
            <a:miter lim="800000"/>
            <a:headEnd/>
            <a:tailEnd/>
          </a:ln>
        </p:spPr>
        <p:txBody>
          <a:bodyPr>
            <a:spAutoFit/>
          </a:bodyPr>
          <a:lstStyle/>
          <a:p>
            <a:pPr algn="ctr">
              <a:buFont typeface="Wingdings" pitchFamily="2" charset="2"/>
              <a:buNone/>
            </a:pPr>
            <a:r>
              <a:rPr lang="en-US" sz="4000" b="1" dirty="0" smtClean="0">
                <a:solidFill>
                  <a:srgbClr val="007033"/>
                </a:solidFill>
              </a:rPr>
              <a:t>AF Project Cycle </a:t>
            </a:r>
            <a:br>
              <a:rPr lang="en-US" sz="4000" b="1" dirty="0" smtClean="0">
                <a:solidFill>
                  <a:srgbClr val="007033"/>
                </a:solidFill>
              </a:rPr>
            </a:br>
            <a:r>
              <a:rPr lang="en-US" sz="4000" b="1" dirty="0" smtClean="0">
                <a:solidFill>
                  <a:srgbClr val="007033"/>
                </a:solidFill>
              </a:rPr>
              <a:t>and Approval Process</a:t>
            </a:r>
            <a:endParaRPr lang="en-US" sz="4000" b="1" dirty="0">
              <a:solidFill>
                <a:srgbClr val="007033"/>
              </a:solidFill>
            </a:endParaRPr>
          </a:p>
          <a:p>
            <a:pPr algn="ctr"/>
            <a:endParaRPr lang="en-US" sz="4000" b="1" dirty="0">
              <a:solidFill>
                <a:srgbClr val="007033"/>
              </a:solidFill>
            </a:endParaRPr>
          </a:p>
          <a:p>
            <a:pPr algn="ctr">
              <a:buFont typeface="Wingdings" pitchFamily="2" charset="2"/>
              <a:buNone/>
            </a:pPr>
            <a:r>
              <a:rPr lang="en-US" sz="4000" b="1" dirty="0" smtClean="0">
                <a:solidFill>
                  <a:srgbClr val="007033"/>
                </a:solidFill>
              </a:rPr>
              <a:t>Manila, the Philippines</a:t>
            </a:r>
            <a:endParaRPr lang="en-US" sz="4000" b="1" dirty="0">
              <a:solidFill>
                <a:srgbClr val="007033"/>
              </a:solidFill>
            </a:endParaRPr>
          </a:p>
          <a:p>
            <a:pPr algn="ctr">
              <a:buFont typeface="Wingdings" pitchFamily="2" charset="2"/>
              <a:buNone/>
            </a:pPr>
            <a:r>
              <a:rPr lang="en-US" sz="4000" b="1" dirty="0" smtClean="0">
                <a:solidFill>
                  <a:srgbClr val="007033"/>
                </a:solidFill>
              </a:rPr>
              <a:t>19-21 March 2012</a:t>
            </a:r>
            <a:endParaRPr lang="en-US" sz="4000" b="1" dirty="0">
              <a:solidFill>
                <a:srgbClr val="007033"/>
              </a:solidFill>
            </a:endParaRPr>
          </a:p>
          <a:p>
            <a:endParaRPr lang="en-IN"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r>
              <a:rPr lang="en-US" sz="4000" dirty="0" smtClean="0"/>
              <a:t>Project Concept Required Content (4)</a:t>
            </a:r>
          </a:p>
        </p:txBody>
      </p:sp>
      <p:sp>
        <p:nvSpPr>
          <p:cNvPr id="5123" name="Content Placeholder 2"/>
          <p:cNvSpPr>
            <a:spLocks noGrp="1"/>
          </p:cNvSpPr>
          <p:nvPr>
            <p:ph idx="1"/>
          </p:nvPr>
        </p:nvSpPr>
        <p:spPr/>
        <p:txBody>
          <a:bodyPr/>
          <a:lstStyle/>
          <a:p>
            <a:r>
              <a:rPr lang="en-US" dirty="0" smtClean="0"/>
              <a:t>Project Justification (continued)</a:t>
            </a:r>
          </a:p>
          <a:p>
            <a:pPr lvl="1"/>
            <a:r>
              <a:rPr lang="en-US" dirty="0" smtClean="0"/>
              <a:t>The project / </a:t>
            </a:r>
            <a:r>
              <a:rPr lang="en-US" dirty="0" err="1" smtClean="0"/>
              <a:t>programme</a:t>
            </a:r>
            <a:r>
              <a:rPr lang="en-US" dirty="0" smtClean="0"/>
              <a:t> consistence with national sustainable development strategies, national development plans, poverty reduction strategies, national communications or adaptation programs of action, and other relevant instruments</a:t>
            </a:r>
          </a:p>
          <a:p>
            <a:pPr lvl="1"/>
            <a:r>
              <a:rPr lang="en-US" dirty="0" smtClean="0"/>
              <a:t>The project / </a:t>
            </a:r>
            <a:r>
              <a:rPr lang="en-US" dirty="0" err="1" smtClean="0"/>
              <a:t>programme</a:t>
            </a:r>
            <a:r>
              <a:rPr lang="en-US" dirty="0" smtClean="0"/>
              <a:t> meets the relevant national technical standards: EIA, building codes</a:t>
            </a:r>
          </a:p>
        </p:txBody>
      </p:sp>
      <p:pic>
        <p:nvPicPr>
          <p:cNvPr id="5124" name="Picture 4"/>
          <p:cNvPicPr>
            <a:picLocks noChangeAspect="1" noChangeArrowheads="1"/>
          </p:cNvPicPr>
          <p:nvPr/>
        </p:nvPicPr>
        <p:blipFill>
          <a:blip r:embed="rId2" cstate="print"/>
          <a:srcRect/>
          <a:stretch>
            <a:fillRect/>
          </a:stretch>
        </p:blipFill>
        <p:spPr bwMode="auto">
          <a:xfrm>
            <a:off x="152400" y="5867400"/>
            <a:ext cx="1981200" cy="871538"/>
          </a:xfrm>
          <a:prstGeom prst="rect">
            <a:avLst/>
          </a:prstGeom>
          <a:noFill/>
          <a:ln w="9525">
            <a:noFill/>
            <a:miter lim="800000"/>
            <a:headEnd/>
            <a:tailEnd/>
          </a:ln>
        </p:spPr>
      </p:pic>
      <p:pic>
        <p:nvPicPr>
          <p:cNvPr id="5125" name="Picture 1"/>
          <p:cNvPicPr>
            <a:picLocks noChangeAspect="1" noChangeArrowheads="1"/>
          </p:cNvPicPr>
          <p:nvPr/>
        </p:nvPicPr>
        <p:blipFill>
          <a:blip r:embed="rId3" cstate="print"/>
          <a:srcRect l="22221" t="12383" r="27779" b="38092"/>
          <a:stretch>
            <a:fillRect/>
          </a:stretch>
        </p:blipFill>
        <p:spPr bwMode="auto">
          <a:xfrm>
            <a:off x="8077200" y="5783263"/>
            <a:ext cx="1066800" cy="947737"/>
          </a:xfrm>
          <a:prstGeom prst="rect">
            <a:avLst/>
          </a:prstGeom>
          <a:noFill/>
          <a:ln w="9525">
            <a:noFill/>
            <a:miter lim="800000"/>
            <a:headEnd/>
            <a:tailEnd/>
          </a:ln>
        </p:spPr>
      </p:pic>
      <p:cxnSp>
        <p:nvCxnSpPr>
          <p:cNvPr id="22" name="Straight Connector 21"/>
          <p:cNvCxnSpPr/>
          <p:nvPr/>
        </p:nvCxnSpPr>
        <p:spPr>
          <a:xfrm>
            <a:off x="1905000" y="6400800"/>
            <a:ext cx="6357938" cy="1588"/>
          </a:xfrm>
          <a:prstGeom prst="line">
            <a:avLst/>
          </a:prstGeom>
          <a:ln w="25400">
            <a:solidFill>
              <a:srgbClr val="B7E71F"/>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r>
              <a:rPr lang="en-US" sz="4000" dirty="0" smtClean="0"/>
              <a:t>Project Concept Required Content (5)</a:t>
            </a:r>
          </a:p>
        </p:txBody>
      </p:sp>
      <p:sp>
        <p:nvSpPr>
          <p:cNvPr id="5123" name="Content Placeholder 2"/>
          <p:cNvSpPr>
            <a:spLocks noGrp="1"/>
          </p:cNvSpPr>
          <p:nvPr>
            <p:ph idx="1"/>
          </p:nvPr>
        </p:nvSpPr>
        <p:spPr/>
        <p:txBody>
          <a:bodyPr/>
          <a:lstStyle/>
          <a:p>
            <a:r>
              <a:rPr lang="en-US" dirty="0" smtClean="0"/>
              <a:t>Project Justification (continued)</a:t>
            </a:r>
          </a:p>
          <a:p>
            <a:pPr lvl="1"/>
            <a:r>
              <a:rPr lang="en-US" dirty="0" smtClean="0"/>
              <a:t>The project does not duplicate / overlap with activities funded through other funding sources</a:t>
            </a:r>
          </a:p>
          <a:p>
            <a:pPr lvl="1"/>
            <a:r>
              <a:rPr lang="en-US" dirty="0" smtClean="0"/>
              <a:t>The project / </a:t>
            </a:r>
            <a:r>
              <a:rPr lang="en-US" dirty="0" err="1" smtClean="0"/>
              <a:t>programme</a:t>
            </a:r>
            <a:r>
              <a:rPr lang="en-US" dirty="0" smtClean="0"/>
              <a:t> has a learning and knowledge management component to capture and feedback lessons</a:t>
            </a:r>
          </a:p>
          <a:p>
            <a:pPr lvl="1"/>
            <a:r>
              <a:rPr lang="en-US" dirty="0" smtClean="0"/>
              <a:t>The project / </a:t>
            </a:r>
            <a:r>
              <a:rPr lang="en-US" dirty="0" err="1" smtClean="0"/>
              <a:t>programme</a:t>
            </a:r>
            <a:r>
              <a:rPr lang="en-US" dirty="0" smtClean="0"/>
              <a:t> has been developed through a consultative process involving all stakeholders, including vulnerable communities</a:t>
            </a:r>
            <a:br>
              <a:rPr lang="en-US" dirty="0" smtClean="0"/>
            </a:br>
            <a:r>
              <a:rPr lang="en-US" dirty="0" smtClean="0"/>
              <a:t>		and women </a:t>
            </a:r>
          </a:p>
        </p:txBody>
      </p:sp>
      <p:pic>
        <p:nvPicPr>
          <p:cNvPr id="5124" name="Picture 4"/>
          <p:cNvPicPr>
            <a:picLocks noChangeAspect="1" noChangeArrowheads="1"/>
          </p:cNvPicPr>
          <p:nvPr/>
        </p:nvPicPr>
        <p:blipFill>
          <a:blip r:embed="rId2" cstate="print"/>
          <a:srcRect/>
          <a:stretch>
            <a:fillRect/>
          </a:stretch>
        </p:blipFill>
        <p:spPr bwMode="auto">
          <a:xfrm>
            <a:off x="152400" y="5867400"/>
            <a:ext cx="1981200" cy="871538"/>
          </a:xfrm>
          <a:prstGeom prst="rect">
            <a:avLst/>
          </a:prstGeom>
          <a:noFill/>
          <a:ln w="9525">
            <a:noFill/>
            <a:miter lim="800000"/>
            <a:headEnd/>
            <a:tailEnd/>
          </a:ln>
        </p:spPr>
      </p:pic>
      <p:pic>
        <p:nvPicPr>
          <p:cNvPr id="5125" name="Picture 1"/>
          <p:cNvPicPr>
            <a:picLocks noChangeAspect="1" noChangeArrowheads="1"/>
          </p:cNvPicPr>
          <p:nvPr/>
        </p:nvPicPr>
        <p:blipFill>
          <a:blip r:embed="rId3" cstate="print"/>
          <a:srcRect l="22221" t="12383" r="27779" b="38092"/>
          <a:stretch>
            <a:fillRect/>
          </a:stretch>
        </p:blipFill>
        <p:spPr bwMode="auto">
          <a:xfrm>
            <a:off x="8077200" y="5783263"/>
            <a:ext cx="1066800" cy="947737"/>
          </a:xfrm>
          <a:prstGeom prst="rect">
            <a:avLst/>
          </a:prstGeom>
          <a:noFill/>
          <a:ln w="9525">
            <a:noFill/>
            <a:miter lim="800000"/>
            <a:headEnd/>
            <a:tailEnd/>
          </a:ln>
        </p:spPr>
      </p:pic>
      <p:cxnSp>
        <p:nvCxnSpPr>
          <p:cNvPr id="22" name="Straight Connector 21"/>
          <p:cNvCxnSpPr/>
          <p:nvPr/>
        </p:nvCxnSpPr>
        <p:spPr>
          <a:xfrm>
            <a:off x="1905000" y="6400800"/>
            <a:ext cx="6357938" cy="1588"/>
          </a:xfrm>
          <a:prstGeom prst="line">
            <a:avLst/>
          </a:prstGeom>
          <a:ln w="25400">
            <a:solidFill>
              <a:srgbClr val="B7E71F"/>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r>
              <a:rPr lang="en-US" sz="4000" dirty="0" smtClean="0"/>
              <a:t>Project Concept Required Content (6)</a:t>
            </a:r>
          </a:p>
        </p:txBody>
      </p:sp>
      <p:sp>
        <p:nvSpPr>
          <p:cNvPr id="5123" name="Content Placeholder 2"/>
          <p:cNvSpPr>
            <a:spLocks noGrp="1"/>
          </p:cNvSpPr>
          <p:nvPr>
            <p:ph idx="1"/>
          </p:nvPr>
        </p:nvSpPr>
        <p:spPr/>
        <p:txBody>
          <a:bodyPr/>
          <a:lstStyle/>
          <a:p>
            <a:r>
              <a:rPr lang="en-US" dirty="0" smtClean="0"/>
              <a:t>Project Justification (continued)</a:t>
            </a:r>
          </a:p>
          <a:p>
            <a:pPr lvl="1"/>
            <a:r>
              <a:rPr lang="en-US" dirty="0" smtClean="0"/>
              <a:t>The project / </a:t>
            </a:r>
            <a:r>
              <a:rPr lang="en-US" dirty="0" err="1" smtClean="0"/>
              <a:t>programme</a:t>
            </a:r>
            <a:r>
              <a:rPr lang="en-US" dirty="0" smtClean="0"/>
              <a:t> provides justification for the funding requested on the basis of the full cost of adaptation</a:t>
            </a:r>
          </a:p>
          <a:p>
            <a:pPr lvl="1"/>
            <a:r>
              <a:rPr lang="en-US" dirty="0" smtClean="0"/>
              <a:t>The project / </a:t>
            </a:r>
            <a:r>
              <a:rPr lang="en-US" dirty="0" err="1" smtClean="0"/>
              <a:t>programme</a:t>
            </a:r>
            <a:r>
              <a:rPr lang="en-US" dirty="0" smtClean="0"/>
              <a:t> aligned with the AF results framework</a:t>
            </a:r>
          </a:p>
          <a:p>
            <a:pPr lvl="1"/>
            <a:r>
              <a:rPr lang="en-US" dirty="0" smtClean="0"/>
              <a:t>The sustainability of the project/</a:t>
            </a:r>
            <a:r>
              <a:rPr lang="en-US" dirty="0" err="1" smtClean="0"/>
              <a:t>programme</a:t>
            </a:r>
            <a:r>
              <a:rPr lang="en-US" dirty="0" smtClean="0"/>
              <a:t> outcomes taken into account when designing the project</a:t>
            </a:r>
          </a:p>
        </p:txBody>
      </p:sp>
      <p:pic>
        <p:nvPicPr>
          <p:cNvPr id="5124" name="Picture 4"/>
          <p:cNvPicPr>
            <a:picLocks noChangeAspect="1" noChangeArrowheads="1"/>
          </p:cNvPicPr>
          <p:nvPr/>
        </p:nvPicPr>
        <p:blipFill>
          <a:blip r:embed="rId2" cstate="print"/>
          <a:srcRect/>
          <a:stretch>
            <a:fillRect/>
          </a:stretch>
        </p:blipFill>
        <p:spPr bwMode="auto">
          <a:xfrm>
            <a:off x="152400" y="5867400"/>
            <a:ext cx="1981200" cy="871538"/>
          </a:xfrm>
          <a:prstGeom prst="rect">
            <a:avLst/>
          </a:prstGeom>
          <a:noFill/>
          <a:ln w="9525">
            <a:noFill/>
            <a:miter lim="800000"/>
            <a:headEnd/>
            <a:tailEnd/>
          </a:ln>
        </p:spPr>
      </p:pic>
      <p:pic>
        <p:nvPicPr>
          <p:cNvPr id="5125" name="Picture 1"/>
          <p:cNvPicPr>
            <a:picLocks noChangeAspect="1" noChangeArrowheads="1"/>
          </p:cNvPicPr>
          <p:nvPr/>
        </p:nvPicPr>
        <p:blipFill>
          <a:blip r:embed="rId3" cstate="print"/>
          <a:srcRect l="22221" t="12383" r="27779" b="38092"/>
          <a:stretch>
            <a:fillRect/>
          </a:stretch>
        </p:blipFill>
        <p:spPr bwMode="auto">
          <a:xfrm>
            <a:off x="8077200" y="5783263"/>
            <a:ext cx="1066800" cy="947737"/>
          </a:xfrm>
          <a:prstGeom prst="rect">
            <a:avLst/>
          </a:prstGeom>
          <a:noFill/>
          <a:ln w="9525">
            <a:noFill/>
            <a:miter lim="800000"/>
            <a:headEnd/>
            <a:tailEnd/>
          </a:ln>
        </p:spPr>
      </p:pic>
      <p:cxnSp>
        <p:nvCxnSpPr>
          <p:cNvPr id="22" name="Straight Connector 21"/>
          <p:cNvCxnSpPr/>
          <p:nvPr/>
        </p:nvCxnSpPr>
        <p:spPr>
          <a:xfrm>
            <a:off x="1905000" y="6400800"/>
            <a:ext cx="6357938" cy="1588"/>
          </a:xfrm>
          <a:prstGeom prst="line">
            <a:avLst/>
          </a:prstGeom>
          <a:ln w="25400">
            <a:solidFill>
              <a:srgbClr val="B7E71F"/>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r>
              <a:rPr lang="en-US" sz="4400" dirty="0" smtClean="0"/>
              <a:t>Full Proposal Additional Content</a:t>
            </a:r>
            <a:endParaRPr lang="en-US" sz="4000" dirty="0" smtClean="0"/>
          </a:p>
        </p:txBody>
      </p:sp>
      <p:sp>
        <p:nvSpPr>
          <p:cNvPr id="5123" name="Content Placeholder 2"/>
          <p:cNvSpPr>
            <a:spLocks noGrp="1"/>
          </p:cNvSpPr>
          <p:nvPr>
            <p:ph idx="1"/>
          </p:nvPr>
        </p:nvSpPr>
        <p:spPr/>
        <p:txBody>
          <a:bodyPr/>
          <a:lstStyle/>
          <a:p>
            <a:r>
              <a:rPr lang="en-US" dirty="0" smtClean="0"/>
              <a:t>Implementation Arrangements</a:t>
            </a:r>
          </a:p>
          <a:p>
            <a:pPr lvl="1"/>
            <a:r>
              <a:rPr lang="en-US" dirty="0" smtClean="0"/>
              <a:t>Adequate arrangements for project management</a:t>
            </a:r>
          </a:p>
          <a:p>
            <a:pPr lvl="1"/>
            <a:r>
              <a:rPr lang="en-US" dirty="0" smtClean="0"/>
              <a:t>Measures for financial and project risk management</a:t>
            </a:r>
          </a:p>
          <a:p>
            <a:pPr lvl="1"/>
            <a:r>
              <a:rPr lang="en-US" dirty="0" smtClean="0"/>
              <a:t>Arrangements for monitoring and evaluation clearly defined, including a budgeted M&amp;E plan</a:t>
            </a:r>
          </a:p>
          <a:p>
            <a:pPr lvl="1"/>
            <a:r>
              <a:rPr lang="en-US" dirty="0" smtClean="0"/>
              <a:t>A project results framework included. Relevant targets and indicators disaggregated </a:t>
            </a:r>
            <a:br>
              <a:rPr lang="en-US" dirty="0" smtClean="0"/>
            </a:br>
            <a:r>
              <a:rPr lang="en-US" dirty="0" smtClean="0"/>
              <a:t>           by gender</a:t>
            </a:r>
          </a:p>
        </p:txBody>
      </p:sp>
      <p:pic>
        <p:nvPicPr>
          <p:cNvPr id="5124" name="Picture 4"/>
          <p:cNvPicPr>
            <a:picLocks noChangeAspect="1" noChangeArrowheads="1"/>
          </p:cNvPicPr>
          <p:nvPr/>
        </p:nvPicPr>
        <p:blipFill>
          <a:blip r:embed="rId2" cstate="print"/>
          <a:srcRect/>
          <a:stretch>
            <a:fillRect/>
          </a:stretch>
        </p:blipFill>
        <p:spPr bwMode="auto">
          <a:xfrm>
            <a:off x="152400" y="5867400"/>
            <a:ext cx="1981200" cy="871538"/>
          </a:xfrm>
          <a:prstGeom prst="rect">
            <a:avLst/>
          </a:prstGeom>
          <a:noFill/>
          <a:ln w="9525">
            <a:noFill/>
            <a:miter lim="800000"/>
            <a:headEnd/>
            <a:tailEnd/>
          </a:ln>
        </p:spPr>
      </p:pic>
      <p:pic>
        <p:nvPicPr>
          <p:cNvPr id="5125" name="Picture 1"/>
          <p:cNvPicPr>
            <a:picLocks noChangeAspect="1" noChangeArrowheads="1"/>
          </p:cNvPicPr>
          <p:nvPr/>
        </p:nvPicPr>
        <p:blipFill>
          <a:blip r:embed="rId3" cstate="print"/>
          <a:srcRect l="22221" t="12383" r="27779" b="38092"/>
          <a:stretch>
            <a:fillRect/>
          </a:stretch>
        </p:blipFill>
        <p:spPr bwMode="auto">
          <a:xfrm>
            <a:off x="8077200" y="5783263"/>
            <a:ext cx="1066800" cy="947737"/>
          </a:xfrm>
          <a:prstGeom prst="rect">
            <a:avLst/>
          </a:prstGeom>
          <a:noFill/>
          <a:ln w="9525">
            <a:noFill/>
            <a:miter lim="800000"/>
            <a:headEnd/>
            <a:tailEnd/>
          </a:ln>
        </p:spPr>
      </p:pic>
      <p:cxnSp>
        <p:nvCxnSpPr>
          <p:cNvPr id="22" name="Straight Connector 21"/>
          <p:cNvCxnSpPr/>
          <p:nvPr/>
        </p:nvCxnSpPr>
        <p:spPr>
          <a:xfrm>
            <a:off x="1905000" y="6400800"/>
            <a:ext cx="6357938" cy="1588"/>
          </a:xfrm>
          <a:prstGeom prst="line">
            <a:avLst/>
          </a:prstGeom>
          <a:ln w="25400">
            <a:solidFill>
              <a:srgbClr val="B7E71F"/>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r>
              <a:rPr lang="en-US" sz="4000" dirty="0" smtClean="0"/>
              <a:t>Full Proposal Additional Content (2)</a:t>
            </a:r>
          </a:p>
        </p:txBody>
      </p:sp>
      <p:sp>
        <p:nvSpPr>
          <p:cNvPr id="5123" name="Content Placeholder 2"/>
          <p:cNvSpPr>
            <a:spLocks noGrp="1"/>
          </p:cNvSpPr>
          <p:nvPr>
            <p:ph idx="1"/>
          </p:nvPr>
        </p:nvSpPr>
        <p:spPr/>
        <p:txBody>
          <a:bodyPr/>
          <a:lstStyle/>
          <a:p>
            <a:r>
              <a:rPr lang="en-US" dirty="0" smtClean="0"/>
              <a:t>Information accrued during project development</a:t>
            </a:r>
          </a:p>
          <a:p>
            <a:pPr lvl="1"/>
            <a:r>
              <a:rPr lang="en-US" dirty="0" smtClean="0"/>
              <a:t>Results of consultative process with stakeholders</a:t>
            </a:r>
          </a:p>
          <a:p>
            <a:pPr lvl="1"/>
            <a:r>
              <a:rPr lang="en-US" dirty="0" smtClean="0"/>
              <a:t>Results of preparatory assessments, if any</a:t>
            </a:r>
          </a:p>
          <a:p>
            <a:pPr lvl="1"/>
            <a:r>
              <a:rPr lang="en-US" dirty="0" smtClean="0"/>
              <a:t>More detailed information on all technical and operational aspects of the project</a:t>
            </a:r>
          </a:p>
          <a:p>
            <a:r>
              <a:rPr lang="en-US" dirty="0" smtClean="0"/>
              <a:t>Disbursement schedule</a:t>
            </a:r>
          </a:p>
          <a:p>
            <a:r>
              <a:rPr lang="en-US" dirty="0" smtClean="0"/>
              <a:t>Relevant additional documents as annexes</a:t>
            </a:r>
          </a:p>
        </p:txBody>
      </p:sp>
      <p:pic>
        <p:nvPicPr>
          <p:cNvPr id="5124" name="Picture 4"/>
          <p:cNvPicPr>
            <a:picLocks noChangeAspect="1" noChangeArrowheads="1"/>
          </p:cNvPicPr>
          <p:nvPr/>
        </p:nvPicPr>
        <p:blipFill>
          <a:blip r:embed="rId2" cstate="print"/>
          <a:srcRect/>
          <a:stretch>
            <a:fillRect/>
          </a:stretch>
        </p:blipFill>
        <p:spPr bwMode="auto">
          <a:xfrm>
            <a:off x="152400" y="5867400"/>
            <a:ext cx="1981200" cy="871538"/>
          </a:xfrm>
          <a:prstGeom prst="rect">
            <a:avLst/>
          </a:prstGeom>
          <a:noFill/>
          <a:ln w="9525">
            <a:noFill/>
            <a:miter lim="800000"/>
            <a:headEnd/>
            <a:tailEnd/>
          </a:ln>
        </p:spPr>
      </p:pic>
      <p:pic>
        <p:nvPicPr>
          <p:cNvPr id="5125" name="Picture 1"/>
          <p:cNvPicPr>
            <a:picLocks noChangeAspect="1" noChangeArrowheads="1"/>
          </p:cNvPicPr>
          <p:nvPr/>
        </p:nvPicPr>
        <p:blipFill>
          <a:blip r:embed="rId3" cstate="print"/>
          <a:srcRect l="22221" t="12383" r="27779" b="38092"/>
          <a:stretch>
            <a:fillRect/>
          </a:stretch>
        </p:blipFill>
        <p:spPr bwMode="auto">
          <a:xfrm>
            <a:off x="8077200" y="5783263"/>
            <a:ext cx="1066800" cy="947737"/>
          </a:xfrm>
          <a:prstGeom prst="rect">
            <a:avLst/>
          </a:prstGeom>
          <a:noFill/>
          <a:ln w="9525">
            <a:noFill/>
            <a:miter lim="800000"/>
            <a:headEnd/>
            <a:tailEnd/>
          </a:ln>
        </p:spPr>
      </p:pic>
      <p:cxnSp>
        <p:nvCxnSpPr>
          <p:cNvPr id="22" name="Straight Connector 21"/>
          <p:cNvCxnSpPr/>
          <p:nvPr/>
        </p:nvCxnSpPr>
        <p:spPr>
          <a:xfrm>
            <a:off x="1905000" y="6400800"/>
            <a:ext cx="6357938" cy="1588"/>
          </a:xfrm>
          <a:prstGeom prst="line">
            <a:avLst/>
          </a:prstGeom>
          <a:ln w="25400">
            <a:solidFill>
              <a:srgbClr val="B7E71F"/>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r>
              <a:rPr lang="en-US" sz="4000" dirty="0" smtClean="0"/>
              <a:t>Provisions on project budget</a:t>
            </a:r>
          </a:p>
        </p:txBody>
      </p:sp>
      <p:sp>
        <p:nvSpPr>
          <p:cNvPr id="5123" name="Content Placeholder 2"/>
          <p:cNvSpPr>
            <a:spLocks noGrp="1"/>
          </p:cNvSpPr>
          <p:nvPr>
            <p:ph idx="1"/>
          </p:nvPr>
        </p:nvSpPr>
        <p:spPr/>
        <p:txBody>
          <a:bodyPr/>
          <a:lstStyle/>
          <a:p>
            <a:r>
              <a:rPr lang="en-US" dirty="0" smtClean="0"/>
              <a:t>The requested project funding must be within the cap of the country: currently USD 10 M</a:t>
            </a:r>
          </a:p>
          <a:p>
            <a:r>
              <a:rPr lang="en-US" dirty="0" smtClean="0"/>
              <a:t>The Implementing Entity management fee must be at or below 8.5 per cent of the total project/ </a:t>
            </a:r>
            <a:r>
              <a:rPr lang="en-US" dirty="0" err="1" smtClean="0"/>
              <a:t>programme</a:t>
            </a:r>
            <a:r>
              <a:rPr lang="en-US" dirty="0" smtClean="0"/>
              <a:t> budget before the fee</a:t>
            </a:r>
          </a:p>
          <a:p>
            <a:r>
              <a:rPr lang="en-US" dirty="0" smtClean="0"/>
              <a:t>The project/</a:t>
            </a:r>
            <a:r>
              <a:rPr lang="en-US" dirty="0" err="1" smtClean="0"/>
              <a:t>programme</a:t>
            </a:r>
            <a:r>
              <a:rPr lang="en-US" dirty="0" smtClean="0"/>
              <a:t> execution costs must be at or below 9.5 per cent of the total project/ </a:t>
            </a:r>
            <a:r>
              <a:rPr lang="en-US" dirty="0" err="1" smtClean="0"/>
              <a:t>programme</a:t>
            </a:r>
            <a:r>
              <a:rPr lang="en-US" dirty="0" smtClean="0"/>
              <a:t> budget before the fee</a:t>
            </a:r>
          </a:p>
        </p:txBody>
      </p:sp>
      <p:pic>
        <p:nvPicPr>
          <p:cNvPr id="5124" name="Picture 4"/>
          <p:cNvPicPr>
            <a:picLocks noChangeAspect="1" noChangeArrowheads="1"/>
          </p:cNvPicPr>
          <p:nvPr/>
        </p:nvPicPr>
        <p:blipFill>
          <a:blip r:embed="rId2" cstate="print"/>
          <a:srcRect/>
          <a:stretch>
            <a:fillRect/>
          </a:stretch>
        </p:blipFill>
        <p:spPr bwMode="auto">
          <a:xfrm>
            <a:off x="152400" y="5867400"/>
            <a:ext cx="1981200" cy="871538"/>
          </a:xfrm>
          <a:prstGeom prst="rect">
            <a:avLst/>
          </a:prstGeom>
          <a:noFill/>
          <a:ln w="9525">
            <a:noFill/>
            <a:miter lim="800000"/>
            <a:headEnd/>
            <a:tailEnd/>
          </a:ln>
        </p:spPr>
      </p:pic>
      <p:pic>
        <p:nvPicPr>
          <p:cNvPr id="5125" name="Picture 1"/>
          <p:cNvPicPr>
            <a:picLocks noChangeAspect="1" noChangeArrowheads="1"/>
          </p:cNvPicPr>
          <p:nvPr/>
        </p:nvPicPr>
        <p:blipFill>
          <a:blip r:embed="rId3" cstate="print"/>
          <a:srcRect l="22221" t="12383" r="27779" b="38092"/>
          <a:stretch>
            <a:fillRect/>
          </a:stretch>
        </p:blipFill>
        <p:spPr bwMode="auto">
          <a:xfrm>
            <a:off x="8077200" y="5783263"/>
            <a:ext cx="1066800" cy="947737"/>
          </a:xfrm>
          <a:prstGeom prst="rect">
            <a:avLst/>
          </a:prstGeom>
          <a:noFill/>
          <a:ln w="9525">
            <a:noFill/>
            <a:miter lim="800000"/>
            <a:headEnd/>
            <a:tailEnd/>
          </a:ln>
        </p:spPr>
      </p:pic>
      <p:cxnSp>
        <p:nvCxnSpPr>
          <p:cNvPr id="22" name="Straight Connector 21"/>
          <p:cNvCxnSpPr/>
          <p:nvPr/>
        </p:nvCxnSpPr>
        <p:spPr>
          <a:xfrm>
            <a:off x="1905000" y="6400800"/>
            <a:ext cx="6357938" cy="1588"/>
          </a:xfrm>
          <a:prstGeom prst="line">
            <a:avLst/>
          </a:prstGeom>
          <a:ln w="25400">
            <a:solidFill>
              <a:srgbClr val="B7E71F"/>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r>
              <a:rPr lang="en-US" sz="4400" dirty="0" smtClean="0"/>
              <a:t>Important steps </a:t>
            </a:r>
            <a:br>
              <a:rPr lang="en-US" sz="4400" dirty="0" smtClean="0"/>
            </a:br>
            <a:r>
              <a:rPr lang="en-US" sz="4400" dirty="0" smtClean="0"/>
              <a:t>in project development</a:t>
            </a:r>
            <a:endParaRPr lang="en-US" sz="4000" dirty="0" smtClean="0"/>
          </a:p>
        </p:txBody>
      </p:sp>
      <p:sp>
        <p:nvSpPr>
          <p:cNvPr id="5123" name="Content Placeholder 2"/>
          <p:cNvSpPr>
            <a:spLocks noGrp="1"/>
          </p:cNvSpPr>
          <p:nvPr>
            <p:ph idx="1"/>
          </p:nvPr>
        </p:nvSpPr>
        <p:spPr>
          <a:xfrm>
            <a:off x="457200" y="1600200"/>
            <a:ext cx="8305800" cy="4525963"/>
          </a:xfrm>
        </p:spPr>
        <p:txBody>
          <a:bodyPr/>
          <a:lstStyle/>
          <a:p>
            <a:r>
              <a:rPr lang="en-US" dirty="0" smtClean="0"/>
              <a:t>Acquiring adequate information about the adaptation challenge and other factors</a:t>
            </a:r>
          </a:p>
          <a:p>
            <a:r>
              <a:rPr lang="en-US" dirty="0" smtClean="0"/>
              <a:t>Ensuring alignment with national strategies and plans</a:t>
            </a:r>
          </a:p>
          <a:p>
            <a:r>
              <a:rPr lang="en-US" dirty="0" smtClean="0"/>
              <a:t>Avoiding overlap with other similar projects</a:t>
            </a:r>
          </a:p>
          <a:p>
            <a:r>
              <a:rPr lang="en-US" dirty="0" smtClean="0"/>
              <a:t>Ensuring alignment with AF results framework</a:t>
            </a:r>
          </a:p>
          <a:p>
            <a:r>
              <a:rPr lang="en-US" dirty="0" smtClean="0"/>
              <a:t>Adequate consultations with vulnerable communities and women (for full proposal)</a:t>
            </a:r>
          </a:p>
          <a:p>
            <a:endParaRPr lang="en-US" dirty="0" smtClean="0"/>
          </a:p>
        </p:txBody>
      </p:sp>
      <p:pic>
        <p:nvPicPr>
          <p:cNvPr id="5124" name="Picture 4"/>
          <p:cNvPicPr>
            <a:picLocks noChangeAspect="1" noChangeArrowheads="1"/>
          </p:cNvPicPr>
          <p:nvPr/>
        </p:nvPicPr>
        <p:blipFill>
          <a:blip r:embed="rId2" cstate="print"/>
          <a:srcRect/>
          <a:stretch>
            <a:fillRect/>
          </a:stretch>
        </p:blipFill>
        <p:spPr bwMode="auto">
          <a:xfrm>
            <a:off x="152400" y="5867400"/>
            <a:ext cx="1981200" cy="871538"/>
          </a:xfrm>
          <a:prstGeom prst="rect">
            <a:avLst/>
          </a:prstGeom>
          <a:noFill/>
          <a:ln w="9525">
            <a:noFill/>
            <a:miter lim="800000"/>
            <a:headEnd/>
            <a:tailEnd/>
          </a:ln>
        </p:spPr>
      </p:pic>
      <p:pic>
        <p:nvPicPr>
          <p:cNvPr id="5125" name="Picture 1"/>
          <p:cNvPicPr>
            <a:picLocks noChangeAspect="1" noChangeArrowheads="1"/>
          </p:cNvPicPr>
          <p:nvPr/>
        </p:nvPicPr>
        <p:blipFill>
          <a:blip r:embed="rId3" cstate="print"/>
          <a:srcRect l="22221" t="12383" r="27779" b="38092"/>
          <a:stretch>
            <a:fillRect/>
          </a:stretch>
        </p:blipFill>
        <p:spPr bwMode="auto">
          <a:xfrm>
            <a:off x="8077200" y="5783263"/>
            <a:ext cx="1066800" cy="947737"/>
          </a:xfrm>
          <a:prstGeom prst="rect">
            <a:avLst/>
          </a:prstGeom>
          <a:noFill/>
          <a:ln w="9525">
            <a:noFill/>
            <a:miter lim="800000"/>
            <a:headEnd/>
            <a:tailEnd/>
          </a:ln>
        </p:spPr>
      </p:pic>
      <p:cxnSp>
        <p:nvCxnSpPr>
          <p:cNvPr id="22" name="Straight Connector 21"/>
          <p:cNvCxnSpPr/>
          <p:nvPr/>
        </p:nvCxnSpPr>
        <p:spPr>
          <a:xfrm>
            <a:off x="1905000" y="6400800"/>
            <a:ext cx="6357938" cy="1588"/>
          </a:xfrm>
          <a:prstGeom prst="line">
            <a:avLst/>
          </a:prstGeom>
          <a:ln w="25400">
            <a:solidFill>
              <a:srgbClr val="B7E71F"/>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 name="Picture 3" descr="AFB Project Cycle.tif"/>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pic>
        <p:nvPicPr>
          <p:cNvPr id="5124" name="Picture 4"/>
          <p:cNvPicPr>
            <a:picLocks noChangeAspect="1" noChangeArrowheads="1"/>
          </p:cNvPicPr>
          <p:nvPr/>
        </p:nvPicPr>
        <p:blipFill>
          <a:blip r:embed="rId3" cstate="print"/>
          <a:srcRect/>
          <a:stretch>
            <a:fillRect/>
          </a:stretch>
        </p:blipFill>
        <p:spPr bwMode="auto">
          <a:xfrm>
            <a:off x="152400" y="5494337"/>
            <a:ext cx="1981200" cy="871538"/>
          </a:xfrm>
          <a:prstGeom prst="rect">
            <a:avLst/>
          </a:prstGeom>
          <a:noFill/>
          <a:ln w="9525">
            <a:noFill/>
            <a:miter lim="800000"/>
            <a:headEnd/>
            <a:tailEnd/>
          </a:ln>
        </p:spPr>
      </p:pic>
      <p:pic>
        <p:nvPicPr>
          <p:cNvPr id="5125" name="Picture 1"/>
          <p:cNvPicPr>
            <a:picLocks noChangeAspect="1" noChangeArrowheads="1"/>
          </p:cNvPicPr>
          <p:nvPr/>
        </p:nvPicPr>
        <p:blipFill>
          <a:blip r:embed="rId4" cstate="print"/>
          <a:srcRect l="22221" t="12383" r="27779" b="38092"/>
          <a:stretch>
            <a:fillRect/>
          </a:stretch>
        </p:blipFill>
        <p:spPr bwMode="auto">
          <a:xfrm>
            <a:off x="8077200" y="5410200"/>
            <a:ext cx="1066800" cy="947737"/>
          </a:xfrm>
          <a:prstGeom prst="rect">
            <a:avLst/>
          </a:prstGeom>
          <a:noFill/>
          <a:ln w="9525">
            <a:noFill/>
            <a:miter lim="800000"/>
            <a:headEnd/>
            <a:tailEnd/>
          </a:ln>
        </p:spPr>
      </p:pic>
      <p:cxnSp>
        <p:nvCxnSpPr>
          <p:cNvPr id="22" name="Straight Connector 21"/>
          <p:cNvCxnSpPr/>
          <p:nvPr/>
        </p:nvCxnSpPr>
        <p:spPr>
          <a:xfrm>
            <a:off x="1905000" y="6027737"/>
            <a:ext cx="6357938" cy="1588"/>
          </a:xfrm>
          <a:prstGeom prst="line">
            <a:avLst/>
          </a:prstGeom>
          <a:ln w="25400">
            <a:solidFill>
              <a:srgbClr val="B7E71F"/>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457200" y="0"/>
            <a:ext cx="8229600" cy="1143000"/>
          </a:xfrm>
        </p:spPr>
        <p:txBody>
          <a:bodyPr/>
          <a:lstStyle/>
          <a:p>
            <a:pPr eaLnBrk="1" hangingPunct="1"/>
            <a:r>
              <a:rPr lang="en-US" sz="4400" smtClean="0"/>
              <a:t>Key Decisions</a:t>
            </a:r>
          </a:p>
        </p:txBody>
      </p:sp>
      <p:sp>
        <p:nvSpPr>
          <p:cNvPr id="14339" name="Content Placeholder 2"/>
          <p:cNvSpPr>
            <a:spLocks noGrp="1"/>
          </p:cNvSpPr>
          <p:nvPr>
            <p:ph idx="1"/>
          </p:nvPr>
        </p:nvSpPr>
        <p:spPr>
          <a:xfrm>
            <a:off x="457200" y="1570038"/>
            <a:ext cx="8229600" cy="4678362"/>
          </a:xfrm>
        </p:spPr>
        <p:txBody>
          <a:bodyPr/>
          <a:lstStyle/>
          <a:p>
            <a:pPr>
              <a:spcAft>
                <a:spcPts val="1800"/>
              </a:spcAft>
              <a:buFont typeface="Arial" charset="0"/>
              <a:buNone/>
            </a:pPr>
            <a:r>
              <a:rPr lang="fr-FR" b="1" dirty="0" smtClean="0"/>
              <a:t>Adoption of the </a:t>
            </a:r>
            <a:r>
              <a:rPr lang="fr-FR" b="1" dirty="0" err="1" smtClean="0"/>
              <a:t>following</a:t>
            </a:r>
            <a:r>
              <a:rPr lang="fr-FR" b="1" dirty="0" smtClean="0"/>
              <a:t> </a:t>
            </a:r>
            <a:r>
              <a:rPr lang="fr-FR" b="1" dirty="0" err="1" smtClean="0"/>
              <a:t>strategic</a:t>
            </a:r>
            <a:r>
              <a:rPr lang="fr-FR" b="1" dirty="0" smtClean="0"/>
              <a:t> </a:t>
            </a:r>
            <a:r>
              <a:rPr lang="fr-FR" b="1" dirty="0" err="1" smtClean="0"/>
              <a:t>decisions</a:t>
            </a:r>
            <a:r>
              <a:rPr lang="fr-FR" b="1" dirty="0" smtClean="0"/>
              <a:t>:</a:t>
            </a:r>
          </a:p>
          <a:p>
            <a:pPr>
              <a:spcAft>
                <a:spcPts val="1800"/>
              </a:spcAft>
            </a:pPr>
            <a:r>
              <a:rPr lang="en-US" sz="2400" dirty="0" smtClean="0"/>
              <a:t>Results Based Management (RBM) and Strategic Results Framework</a:t>
            </a:r>
          </a:p>
          <a:p>
            <a:pPr>
              <a:spcAft>
                <a:spcPts val="1800"/>
              </a:spcAft>
            </a:pPr>
            <a:r>
              <a:rPr lang="en-US" sz="2400" dirty="0" smtClean="0"/>
              <a:t>M &amp; E framework and guidelines for final assessment</a:t>
            </a:r>
          </a:p>
          <a:p>
            <a:pPr>
              <a:spcAft>
                <a:spcPts val="1800"/>
              </a:spcAft>
            </a:pPr>
            <a:r>
              <a:rPr lang="en-US" sz="2400" smtClean="0"/>
              <a:t>Strategic </a:t>
            </a:r>
            <a:r>
              <a:rPr lang="en-US" sz="2400" dirty="0" smtClean="0"/>
              <a:t>framework for knowledge management</a:t>
            </a:r>
          </a:p>
          <a:p>
            <a:pPr>
              <a:spcAft>
                <a:spcPts val="1800"/>
              </a:spcAft>
            </a:pPr>
            <a:r>
              <a:rPr lang="en-US" sz="2400" dirty="0" smtClean="0"/>
              <a:t>Project Formulation Grant</a:t>
            </a:r>
            <a:endParaRPr lang="fr-WINDIES" sz="2400" dirty="0" smtClean="0"/>
          </a:p>
        </p:txBody>
      </p:sp>
      <p:pic>
        <p:nvPicPr>
          <p:cNvPr id="14340" name="Picture 1"/>
          <p:cNvPicPr>
            <a:picLocks noChangeAspect="1" noChangeArrowheads="1"/>
          </p:cNvPicPr>
          <p:nvPr/>
        </p:nvPicPr>
        <p:blipFill>
          <a:blip r:embed="rId3" cstate="print"/>
          <a:srcRect l="22221" t="12383" r="27779" b="38092"/>
          <a:stretch>
            <a:fillRect/>
          </a:stretch>
        </p:blipFill>
        <p:spPr bwMode="auto">
          <a:xfrm>
            <a:off x="8077200" y="5783263"/>
            <a:ext cx="1066800" cy="9477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1"/>
          <p:cNvPicPr>
            <a:picLocks noChangeAspect="1" noChangeArrowheads="1"/>
          </p:cNvPicPr>
          <p:nvPr/>
        </p:nvPicPr>
        <p:blipFill>
          <a:blip r:embed="rId3" cstate="print"/>
          <a:srcRect l="22221" t="12383" r="27779" b="38092"/>
          <a:stretch>
            <a:fillRect/>
          </a:stretch>
        </p:blipFill>
        <p:spPr bwMode="auto">
          <a:xfrm>
            <a:off x="8077200" y="5783263"/>
            <a:ext cx="1066800" cy="947737"/>
          </a:xfrm>
          <a:prstGeom prst="rect">
            <a:avLst/>
          </a:prstGeom>
          <a:noFill/>
          <a:ln w="9525">
            <a:noFill/>
            <a:miter lim="800000"/>
            <a:headEnd/>
            <a:tailEnd/>
          </a:ln>
        </p:spPr>
      </p:pic>
      <p:sp>
        <p:nvSpPr>
          <p:cNvPr id="3075" name="Title 1"/>
          <p:cNvSpPr>
            <a:spLocks noGrp="1"/>
          </p:cNvSpPr>
          <p:nvPr>
            <p:ph type="title"/>
          </p:nvPr>
        </p:nvSpPr>
        <p:spPr>
          <a:xfrm>
            <a:off x="457200" y="76200"/>
            <a:ext cx="8229600" cy="1143000"/>
          </a:xfrm>
        </p:spPr>
        <p:txBody>
          <a:bodyPr/>
          <a:lstStyle/>
          <a:p>
            <a:pPr>
              <a:defRPr/>
            </a:pPr>
            <a:r>
              <a:rPr lang="en-US" sz="4800" dirty="0" smtClean="0">
                <a:solidFill>
                  <a:srgbClr val="92D050"/>
                </a:solidFill>
                <a:effectLst>
                  <a:outerShdw blurRad="38100" dist="38100" dir="2700000" algn="tl">
                    <a:srgbClr val="000000">
                      <a:alpha val="43137"/>
                    </a:srgbClr>
                  </a:outerShdw>
                </a:effectLst>
              </a:rPr>
              <a:t>Transfer of Funds</a:t>
            </a:r>
          </a:p>
        </p:txBody>
      </p:sp>
      <p:sp>
        <p:nvSpPr>
          <p:cNvPr id="3076" name="Content Placeholder 2"/>
          <p:cNvSpPr>
            <a:spLocks noGrp="1"/>
          </p:cNvSpPr>
          <p:nvPr>
            <p:ph idx="1"/>
          </p:nvPr>
        </p:nvSpPr>
        <p:spPr>
          <a:xfrm>
            <a:off x="457200" y="1447800"/>
            <a:ext cx="8229600" cy="4648200"/>
          </a:xfrm>
        </p:spPr>
        <p:txBody>
          <a:bodyPr>
            <a:normAutofit fontScale="77500" lnSpcReduction="20000"/>
          </a:bodyPr>
          <a:lstStyle/>
          <a:p>
            <a:pPr>
              <a:lnSpc>
                <a:spcPct val="110000"/>
              </a:lnSpc>
              <a:spcBef>
                <a:spcPts val="0"/>
              </a:spcBef>
              <a:buFont typeface="Arial" pitchFamily="34" charset="0"/>
              <a:buChar char="•"/>
              <a:defRPr/>
            </a:pPr>
            <a:r>
              <a:rPr lang="en-US" dirty="0" smtClean="0"/>
              <a:t>Project/</a:t>
            </a:r>
            <a:r>
              <a:rPr lang="en-US" dirty="0" err="1" smtClean="0"/>
              <a:t>Programme</a:t>
            </a:r>
            <a:r>
              <a:rPr lang="en-US" dirty="0" smtClean="0"/>
              <a:t> Formulation Grants (PFG)</a:t>
            </a:r>
          </a:p>
          <a:p>
            <a:pPr lvl="1">
              <a:lnSpc>
                <a:spcPct val="110000"/>
              </a:lnSpc>
              <a:spcBef>
                <a:spcPts val="0"/>
              </a:spcBef>
              <a:buFont typeface="Arial" pitchFamily="34" charset="0"/>
              <a:buChar char="–"/>
              <a:defRPr/>
            </a:pPr>
            <a:r>
              <a:rPr lang="en-US" dirty="0" smtClean="0"/>
              <a:t>NIEs (only) may submit a request for a PFG together with together with a concept. A PFG can only be awarded when a project/</a:t>
            </a:r>
            <a:r>
              <a:rPr lang="en-US" dirty="0" err="1" smtClean="0"/>
              <a:t>programme</a:t>
            </a:r>
            <a:r>
              <a:rPr lang="en-US" dirty="0" smtClean="0"/>
              <a:t> concept is presented and endorsed. </a:t>
            </a:r>
          </a:p>
          <a:p>
            <a:pPr>
              <a:lnSpc>
                <a:spcPct val="110000"/>
              </a:lnSpc>
              <a:spcBef>
                <a:spcPts val="0"/>
              </a:spcBef>
              <a:buFont typeface="Arial" pitchFamily="34" charset="0"/>
              <a:buChar char="•"/>
              <a:defRPr/>
            </a:pPr>
            <a:r>
              <a:rPr lang="en-US" dirty="0" smtClean="0"/>
              <a:t>Project/</a:t>
            </a:r>
            <a:r>
              <a:rPr lang="en-US" dirty="0" err="1" smtClean="0"/>
              <a:t>programme</a:t>
            </a:r>
            <a:r>
              <a:rPr lang="en-US" dirty="0" smtClean="0"/>
              <a:t> funds are committed upon the approval of the proposal. Once the legal agreement is signed, the Trustee will transfer funds on the written instruction of the Board. Funds are transferred in tranches based on the disbursement schedule with time bound milestones submitted with the fully developed proposal </a:t>
            </a:r>
          </a:p>
          <a:p>
            <a:pPr>
              <a:lnSpc>
                <a:spcPct val="110000"/>
              </a:lnSpc>
              <a:spcBef>
                <a:spcPts val="0"/>
              </a:spcBef>
              <a:buFont typeface="Arial" pitchFamily="34" charset="0"/>
              <a:buChar char="•"/>
              <a:defRPr/>
            </a:pPr>
            <a:r>
              <a:rPr lang="en-US" dirty="0" smtClean="0"/>
              <a:t>The Board may require a progress review from the Implementing Entity prior to each tranche transfer ( or to suspend transfer of funds)</a:t>
            </a:r>
          </a:p>
        </p:txBody>
      </p:sp>
      <p:cxnSp>
        <p:nvCxnSpPr>
          <p:cNvPr id="9" name="Straight Connector 8"/>
          <p:cNvCxnSpPr/>
          <p:nvPr/>
        </p:nvCxnSpPr>
        <p:spPr>
          <a:xfrm>
            <a:off x="0" y="1217613"/>
            <a:ext cx="9144000" cy="1587"/>
          </a:xfrm>
          <a:prstGeom prst="line">
            <a:avLst/>
          </a:prstGeom>
          <a:ln w="25400">
            <a:solidFill>
              <a:srgbClr val="B7E71F"/>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0" y="6400800"/>
            <a:ext cx="8262938" cy="1588"/>
          </a:xfrm>
          <a:prstGeom prst="line">
            <a:avLst/>
          </a:prstGeom>
          <a:ln w="25400">
            <a:solidFill>
              <a:srgbClr val="B7E71F"/>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r>
              <a:rPr lang="en-US" sz="4400" dirty="0" smtClean="0"/>
              <a:t>Financing criteria</a:t>
            </a:r>
          </a:p>
        </p:txBody>
      </p:sp>
      <p:sp>
        <p:nvSpPr>
          <p:cNvPr id="5123" name="Content Placeholder 2"/>
          <p:cNvSpPr>
            <a:spLocks noGrp="1"/>
          </p:cNvSpPr>
          <p:nvPr>
            <p:ph idx="1"/>
          </p:nvPr>
        </p:nvSpPr>
        <p:spPr/>
        <p:txBody>
          <a:bodyPr/>
          <a:lstStyle/>
          <a:p>
            <a:r>
              <a:rPr lang="en-US" dirty="0" smtClean="0"/>
              <a:t>Funding provided on </a:t>
            </a:r>
            <a:r>
              <a:rPr lang="en-US" b="1" dirty="0" smtClean="0"/>
              <a:t>full adaptation costs basis </a:t>
            </a:r>
            <a:r>
              <a:rPr lang="en-US" dirty="0" smtClean="0"/>
              <a:t>of projects and </a:t>
            </a:r>
            <a:r>
              <a:rPr lang="en-US" dirty="0" err="1" smtClean="0"/>
              <a:t>programmes</a:t>
            </a:r>
            <a:r>
              <a:rPr lang="en-US" dirty="0" smtClean="0"/>
              <a:t> to address the adverse effects of climate change</a:t>
            </a:r>
          </a:p>
          <a:p>
            <a:r>
              <a:rPr lang="en-US" dirty="0" smtClean="0"/>
              <a:t>AF will finance projects/</a:t>
            </a:r>
            <a:r>
              <a:rPr lang="en-US" dirty="0" err="1" smtClean="0"/>
              <a:t>programmes</a:t>
            </a:r>
            <a:r>
              <a:rPr lang="en-US" dirty="0" smtClean="0"/>
              <a:t> whose principal and explicit  aim is to </a:t>
            </a:r>
            <a:r>
              <a:rPr lang="en-US" b="1" dirty="0" smtClean="0"/>
              <a:t>adapt and increase climate resilience</a:t>
            </a:r>
          </a:p>
          <a:p>
            <a:r>
              <a:rPr lang="en-US" dirty="0" smtClean="0"/>
              <a:t>Projects/</a:t>
            </a:r>
            <a:r>
              <a:rPr lang="en-US" dirty="0" err="1" smtClean="0"/>
              <a:t>programmes</a:t>
            </a:r>
            <a:r>
              <a:rPr lang="en-US" dirty="0" smtClean="0"/>
              <a:t> have to be </a:t>
            </a:r>
            <a:r>
              <a:rPr lang="en-US" b="1" dirty="0" smtClean="0"/>
              <a:t>concrete</a:t>
            </a:r>
            <a:r>
              <a:rPr lang="en-US" dirty="0" smtClean="0"/>
              <a:t>: discussion on definition on-going</a:t>
            </a:r>
          </a:p>
        </p:txBody>
      </p:sp>
      <p:pic>
        <p:nvPicPr>
          <p:cNvPr id="5124" name="Picture 4"/>
          <p:cNvPicPr>
            <a:picLocks noChangeAspect="1" noChangeArrowheads="1"/>
          </p:cNvPicPr>
          <p:nvPr/>
        </p:nvPicPr>
        <p:blipFill>
          <a:blip r:embed="rId2" cstate="print"/>
          <a:srcRect/>
          <a:stretch>
            <a:fillRect/>
          </a:stretch>
        </p:blipFill>
        <p:spPr bwMode="auto">
          <a:xfrm>
            <a:off x="152400" y="5867400"/>
            <a:ext cx="1981200" cy="871538"/>
          </a:xfrm>
          <a:prstGeom prst="rect">
            <a:avLst/>
          </a:prstGeom>
          <a:noFill/>
          <a:ln w="9525">
            <a:noFill/>
            <a:miter lim="800000"/>
            <a:headEnd/>
            <a:tailEnd/>
          </a:ln>
        </p:spPr>
      </p:pic>
      <p:pic>
        <p:nvPicPr>
          <p:cNvPr id="5125" name="Picture 1"/>
          <p:cNvPicPr>
            <a:picLocks noChangeAspect="1" noChangeArrowheads="1"/>
          </p:cNvPicPr>
          <p:nvPr/>
        </p:nvPicPr>
        <p:blipFill>
          <a:blip r:embed="rId3" cstate="print"/>
          <a:srcRect l="22221" t="12383" r="27779" b="38092"/>
          <a:stretch>
            <a:fillRect/>
          </a:stretch>
        </p:blipFill>
        <p:spPr bwMode="auto">
          <a:xfrm>
            <a:off x="8077200" y="5783263"/>
            <a:ext cx="1066800" cy="947737"/>
          </a:xfrm>
          <a:prstGeom prst="rect">
            <a:avLst/>
          </a:prstGeom>
          <a:noFill/>
          <a:ln w="9525">
            <a:noFill/>
            <a:miter lim="800000"/>
            <a:headEnd/>
            <a:tailEnd/>
          </a:ln>
        </p:spPr>
      </p:pic>
      <p:cxnSp>
        <p:nvCxnSpPr>
          <p:cNvPr id="22" name="Straight Connector 21"/>
          <p:cNvCxnSpPr/>
          <p:nvPr/>
        </p:nvCxnSpPr>
        <p:spPr>
          <a:xfrm>
            <a:off x="1905000" y="6400800"/>
            <a:ext cx="6357938" cy="1588"/>
          </a:xfrm>
          <a:prstGeom prst="line">
            <a:avLst/>
          </a:prstGeom>
          <a:ln w="25400">
            <a:solidFill>
              <a:srgbClr val="B7E71F"/>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1"/>
          <p:cNvPicPr>
            <a:picLocks noChangeAspect="1" noChangeArrowheads="1"/>
          </p:cNvPicPr>
          <p:nvPr/>
        </p:nvPicPr>
        <p:blipFill>
          <a:blip r:embed="rId4" cstate="screen"/>
          <a:srcRect l="22221" t="12383" r="27779" b="38092"/>
          <a:stretch>
            <a:fillRect/>
          </a:stretch>
        </p:blipFill>
        <p:spPr bwMode="auto">
          <a:xfrm>
            <a:off x="8077200" y="5783263"/>
            <a:ext cx="1066800" cy="947737"/>
          </a:xfrm>
          <a:prstGeom prst="rect">
            <a:avLst/>
          </a:prstGeom>
          <a:noFill/>
          <a:ln w="9525">
            <a:noFill/>
            <a:miter lim="800000"/>
            <a:headEnd/>
            <a:tailEnd/>
          </a:ln>
        </p:spPr>
      </p:pic>
      <p:sp>
        <p:nvSpPr>
          <p:cNvPr id="3075" name="Title 1"/>
          <p:cNvSpPr>
            <a:spLocks noGrp="1"/>
          </p:cNvSpPr>
          <p:nvPr>
            <p:ph type="title"/>
          </p:nvPr>
        </p:nvSpPr>
        <p:spPr>
          <a:xfrm>
            <a:off x="457200" y="76200"/>
            <a:ext cx="8229600" cy="1143000"/>
          </a:xfrm>
        </p:spPr>
        <p:txBody>
          <a:bodyPr>
            <a:normAutofit/>
          </a:bodyPr>
          <a:lstStyle/>
          <a:p>
            <a:pPr>
              <a:defRPr/>
            </a:pPr>
            <a:r>
              <a:rPr lang="en-US" sz="4800" b="1" dirty="0" smtClean="0">
                <a:solidFill>
                  <a:srgbClr val="92D050"/>
                </a:solidFill>
                <a:effectLst>
                  <a:outerShdw blurRad="38100" dist="38100" dir="2700000" algn="tl">
                    <a:srgbClr val="000000">
                      <a:alpha val="43137"/>
                    </a:srgbClr>
                  </a:outerShdw>
                </a:effectLst>
              </a:rPr>
              <a:t>AF Results Framework</a:t>
            </a:r>
          </a:p>
        </p:txBody>
      </p:sp>
      <p:graphicFrame>
        <p:nvGraphicFramePr>
          <p:cNvPr id="1027" name="Object 3"/>
          <p:cNvGraphicFramePr>
            <a:graphicFrameLocks noChangeAspect="1"/>
          </p:cNvGraphicFramePr>
          <p:nvPr/>
        </p:nvGraphicFramePr>
        <p:xfrm>
          <a:off x="544512" y="1317625"/>
          <a:ext cx="8370888" cy="5616575"/>
        </p:xfrm>
        <a:graphic>
          <a:graphicData uri="http://schemas.openxmlformats.org/presentationml/2006/ole">
            <p:oleObj spid="_x0000_s1026" name="Document" r:id="rId5" imgW="8371180" imgH="5616934" progId="Word.Document.12">
              <p:embed/>
            </p:oleObj>
          </a:graphicData>
        </a:graphic>
      </p:graphicFrame>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1"/>
          <p:cNvPicPr>
            <a:picLocks noChangeAspect="1" noChangeArrowheads="1"/>
          </p:cNvPicPr>
          <p:nvPr/>
        </p:nvPicPr>
        <p:blipFill>
          <a:blip r:embed="rId4" cstate="screen"/>
          <a:srcRect l="22221" t="12383" r="27779" b="38092"/>
          <a:stretch>
            <a:fillRect/>
          </a:stretch>
        </p:blipFill>
        <p:spPr bwMode="auto">
          <a:xfrm>
            <a:off x="8077200" y="5783263"/>
            <a:ext cx="1066800" cy="947737"/>
          </a:xfrm>
          <a:prstGeom prst="rect">
            <a:avLst/>
          </a:prstGeom>
          <a:noFill/>
          <a:ln w="9525">
            <a:noFill/>
            <a:miter lim="800000"/>
            <a:headEnd/>
            <a:tailEnd/>
          </a:ln>
        </p:spPr>
      </p:pic>
      <p:sp>
        <p:nvSpPr>
          <p:cNvPr id="3075" name="Title 1"/>
          <p:cNvSpPr>
            <a:spLocks noGrp="1"/>
          </p:cNvSpPr>
          <p:nvPr>
            <p:ph type="title"/>
          </p:nvPr>
        </p:nvSpPr>
        <p:spPr>
          <a:xfrm>
            <a:off x="457200" y="76200"/>
            <a:ext cx="8229600" cy="1143000"/>
          </a:xfrm>
        </p:spPr>
        <p:txBody>
          <a:bodyPr>
            <a:normAutofit/>
          </a:bodyPr>
          <a:lstStyle/>
          <a:p>
            <a:pPr>
              <a:defRPr/>
            </a:pPr>
            <a:r>
              <a:rPr lang="en-US" sz="4800" b="1" dirty="0" smtClean="0">
                <a:solidFill>
                  <a:srgbClr val="92D050"/>
                </a:solidFill>
                <a:effectLst>
                  <a:outerShdw blurRad="38100" dist="38100" dir="2700000" algn="tl">
                    <a:srgbClr val="000000">
                      <a:alpha val="43137"/>
                    </a:srgbClr>
                  </a:outerShdw>
                </a:effectLst>
              </a:rPr>
              <a:t>AF Results Framework (2)</a:t>
            </a:r>
          </a:p>
        </p:txBody>
      </p:sp>
      <p:cxnSp>
        <p:nvCxnSpPr>
          <p:cNvPr id="16" name="Straight Connector 15"/>
          <p:cNvCxnSpPr/>
          <p:nvPr/>
        </p:nvCxnSpPr>
        <p:spPr>
          <a:xfrm>
            <a:off x="0" y="6400800"/>
            <a:ext cx="8262938" cy="1588"/>
          </a:xfrm>
          <a:prstGeom prst="line">
            <a:avLst/>
          </a:prstGeom>
          <a:ln w="25400">
            <a:solidFill>
              <a:srgbClr val="B7E71F"/>
            </a:solidFill>
          </a:ln>
        </p:spPr>
        <p:style>
          <a:lnRef idx="1">
            <a:schemeClr val="accent1"/>
          </a:lnRef>
          <a:fillRef idx="0">
            <a:schemeClr val="accent1"/>
          </a:fillRef>
          <a:effectRef idx="0">
            <a:schemeClr val="accent1"/>
          </a:effectRef>
          <a:fontRef idx="minor">
            <a:schemeClr val="tx1"/>
          </a:fontRef>
        </p:style>
      </p:cxnSp>
      <p:graphicFrame>
        <p:nvGraphicFramePr>
          <p:cNvPr id="2052" name="Object 4"/>
          <p:cNvGraphicFramePr>
            <a:graphicFrameLocks noChangeAspect="1"/>
          </p:cNvGraphicFramePr>
          <p:nvPr/>
        </p:nvGraphicFramePr>
        <p:xfrm>
          <a:off x="544512" y="1449388"/>
          <a:ext cx="8370888" cy="5027612"/>
        </p:xfrm>
        <a:graphic>
          <a:graphicData uri="http://schemas.openxmlformats.org/presentationml/2006/ole">
            <p:oleObj spid="_x0000_s2050" name="Document" r:id="rId5" imgW="8371180" imgH="5038285" progId="Word.Document.12">
              <p:embed/>
            </p:oleObj>
          </a:graphicData>
        </a:graphic>
      </p:graphicFrame>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1"/>
          <p:cNvPicPr>
            <a:picLocks noChangeAspect="1" noChangeArrowheads="1"/>
          </p:cNvPicPr>
          <p:nvPr/>
        </p:nvPicPr>
        <p:blipFill>
          <a:blip r:embed="rId4" cstate="screen"/>
          <a:srcRect l="22221" t="12383" r="27779" b="38092"/>
          <a:stretch>
            <a:fillRect/>
          </a:stretch>
        </p:blipFill>
        <p:spPr bwMode="auto">
          <a:xfrm>
            <a:off x="8077200" y="5783263"/>
            <a:ext cx="1066800" cy="947737"/>
          </a:xfrm>
          <a:prstGeom prst="rect">
            <a:avLst/>
          </a:prstGeom>
          <a:noFill/>
          <a:ln w="9525">
            <a:noFill/>
            <a:miter lim="800000"/>
            <a:headEnd/>
            <a:tailEnd/>
          </a:ln>
        </p:spPr>
      </p:pic>
      <p:sp>
        <p:nvSpPr>
          <p:cNvPr id="3075" name="Title 1"/>
          <p:cNvSpPr>
            <a:spLocks noGrp="1"/>
          </p:cNvSpPr>
          <p:nvPr>
            <p:ph type="title"/>
          </p:nvPr>
        </p:nvSpPr>
        <p:spPr>
          <a:xfrm>
            <a:off x="457200" y="228600"/>
            <a:ext cx="8229600" cy="914400"/>
          </a:xfrm>
        </p:spPr>
        <p:txBody>
          <a:bodyPr>
            <a:noAutofit/>
          </a:bodyPr>
          <a:lstStyle/>
          <a:p>
            <a:pPr>
              <a:defRPr/>
            </a:pPr>
            <a:r>
              <a:rPr lang="en-US" sz="3600" b="1" dirty="0" smtClean="0">
                <a:solidFill>
                  <a:srgbClr val="92D050"/>
                </a:solidFill>
                <a:effectLst>
                  <a:outerShdw blurRad="38100" dist="38100" dir="2700000" algn="tl">
                    <a:srgbClr val="000000">
                      <a:alpha val="43137"/>
                    </a:srgbClr>
                  </a:outerShdw>
                </a:effectLst>
              </a:rPr>
              <a:t>Alignment with AF results framework: example</a:t>
            </a:r>
          </a:p>
        </p:txBody>
      </p:sp>
      <p:cxnSp>
        <p:nvCxnSpPr>
          <p:cNvPr id="16" name="Straight Connector 15"/>
          <p:cNvCxnSpPr/>
          <p:nvPr/>
        </p:nvCxnSpPr>
        <p:spPr>
          <a:xfrm>
            <a:off x="0" y="6400800"/>
            <a:ext cx="8262938" cy="1588"/>
          </a:xfrm>
          <a:prstGeom prst="line">
            <a:avLst/>
          </a:prstGeom>
          <a:ln w="25400">
            <a:solidFill>
              <a:srgbClr val="B7E71F"/>
            </a:solidFill>
          </a:ln>
        </p:spPr>
        <p:style>
          <a:lnRef idx="1">
            <a:schemeClr val="accent1"/>
          </a:lnRef>
          <a:fillRef idx="0">
            <a:schemeClr val="accent1"/>
          </a:fillRef>
          <a:effectRef idx="0">
            <a:schemeClr val="accent1"/>
          </a:effectRef>
          <a:fontRef idx="minor">
            <a:schemeClr val="tx1"/>
          </a:fontRef>
        </p:style>
      </p:cxnSp>
      <p:graphicFrame>
        <p:nvGraphicFramePr>
          <p:cNvPr id="3079" name="Object 7"/>
          <p:cNvGraphicFramePr>
            <a:graphicFrameLocks noChangeAspect="1"/>
          </p:cNvGraphicFramePr>
          <p:nvPr/>
        </p:nvGraphicFramePr>
        <p:xfrm>
          <a:off x="228600" y="1454150"/>
          <a:ext cx="8520112" cy="4565650"/>
        </p:xfrm>
        <a:graphic>
          <a:graphicData uri="http://schemas.openxmlformats.org/presentationml/2006/ole">
            <p:oleObj spid="_x0000_s3074" name="Document" r:id="rId5" imgW="8519464" imgH="4575077" progId="Word.Document.12">
              <p:embed/>
            </p:oleObj>
          </a:graphicData>
        </a:graphic>
      </p:graphicFrame>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1"/>
          <p:cNvPicPr>
            <a:picLocks noChangeAspect="1" noChangeArrowheads="1"/>
          </p:cNvPicPr>
          <p:nvPr/>
        </p:nvPicPr>
        <p:blipFill>
          <a:blip r:embed="rId3" cstate="screen"/>
          <a:srcRect l="22221" t="12383" r="27779" b="38092"/>
          <a:stretch>
            <a:fillRect/>
          </a:stretch>
        </p:blipFill>
        <p:spPr bwMode="auto">
          <a:xfrm>
            <a:off x="8077200" y="5783263"/>
            <a:ext cx="1066800" cy="947737"/>
          </a:xfrm>
          <a:prstGeom prst="rect">
            <a:avLst/>
          </a:prstGeom>
          <a:noFill/>
          <a:ln w="9525">
            <a:noFill/>
            <a:miter lim="800000"/>
            <a:headEnd/>
            <a:tailEnd/>
          </a:ln>
        </p:spPr>
      </p:pic>
      <p:sp>
        <p:nvSpPr>
          <p:cNvPr id="3075" name="Title 1"/>
          <p:cNvSpPr>
            <a:spLocks noGrp="1"/>
          </p:cNvSpPr>
          <p:nvPr>
            <p:ph type="title"/>
          </p:nvPr>
        </p:nvSpPr>
        <p:spPr>
          <a:xfrm>
            <a:off x="457200" y="228600"/>
            <a:ext cx="8229600" cy="914400"/>
          </a:xfrm>
        </p:spPr>
        <p:txBody>
          <a:bodyPr>
            <a:noAutofit/>
          </a:bodyPr>
          <a:lstStyle/>
          <a:p>
            <a:pPr>
              <a:defRPr/>
            </a:pPr>
            <a:r>
              <a:rPr lang="en-US" sz="3600" b="1" dirty="0" smtClean="0">
                <a:solidFill>
                  <a:srgbClr val="92D050"/>
                </a:solidFill>
                <a:effectLst>
                  <a:outerShdw blurRad="38100" dist="38100" dir="2700000" algn="tl">
                    <a:srgbClr val="000000">
                      <a:alpha val="43137"/>
                    </a:srgbClr>
                  </a:outerShdw>
                </a:effectLst>
              </a:rPr>
              <a:t>Project Reportin</a:t>
            </a:r>
            <a:r>
              <a:rPr lang="en-US" sz="3600" dirty="0" smtClean="0">
                <a:solidFill>
                  <a:srgbClr val="92D050"/>
                </a:solidFill>
                <a:effectLst>
                  <a:outerShdw blurRad="38100" dist="38100" dir="2700000" algn="tl">
                    <a:srgbClr val="000000">
                      <a:alpha val="43137"/>
                    </a:srgbClr>
                  </a:outerShdw>
                </a:effectLst>
              </a:rPr>
              <a:t>g Process</a:t>
            </a:r>
            <a:endParaRPr lang="en-US" sz="3600" b="1" dirty="0" smtClean="0">
              <a:solidFill>
                <a:srgbClr val="92D050"/>
              </a:solidFill>
              <a:effectLst>
                <a:outerShdw blurRad="38100" dist="38100" dir="2700000" algn="tl">
                  <a:srgbClr val="000000">
                    <a:alpha val="43137"/>
                  </a:srgbClr>
                </a:outerShdw>
              </a:effectLst>
            </a:endParaRPr>
          </a:p>
        </p:txBody>
      </p:sp>
      <p:cxnSp>
        <p:nvCxnSpPr>
          <p:cNvPr id="16" name="Straight Connector 15"/>
          <p:cNvCxnSpPr/>
          <p:nvPr/>
        </p:nvCxnSpPr>
        <p:spPr>
          <a:xfrm>
            <a:off x="0" y="6400800"/>
            <a:ext cx="8262938" cy="1588"/>
          </a:xfrm>
          <a:prstGeom prst="line">
            <a:avLst/>
          </a:prstGeom>
          <a:ln w="25400">
            <a:solidFill>
              <a:srgbClr val="B7E71F"/>
            </a:solidFill>
          </a:ln>
        </p:spPr>
        <p:style>
          <a:lnRef idx="1">
            <a:schemeClr val="accent1"/>
          </a:lnRef>
          <a:fillRef idx="0">
            <a:schemeClr val="accent1"/>
          </a:fillRef>
          <a:effectRef idx="0">
            <a:schemeClr val="accent1"/>
          </a:effectRef>
          <a:fontRef idx="minor">
            <a:schemeClr val="tx1"/>
          </a:fontRef>
        </p:style>
      </p:cxnSp>
      <p:graphicFrame>
        <p:nvGraphicFramePr>
          <p:cNvPr id="6" name="Table 5"/>
          <p:cNvGraphicFramePr>
            <a:graphicFrameLocks noGrp="1"/>
          </p:cNvGraphicFramePr>
          <p:nvPr/>
        </p:nvGraphicFramePr>
        <p:xfrm>
          <a:off x="1600200" y="1447800"/>
          <a:ext cx="5815713" cy="4572001"/>
        </p:xfrm>
        <a:graphic>
          <a:graphicData uri="http://schemas.openxmlformats.org/drawingml/2006/table">
            <a:tbl>
              <a:tblPr/>
              <a:tblGrid>
                <a:gridCol w="2449476"/>
                <a:gridCol w="1718930"/>
                <a:gridCol w="1647307"/>
              </a:tblGrid>
              <a:tr h="240632">
                <a:tc>
                  <a:txBody>
                    <a:bodyPr/>
                    <a:lstStyle/>
                    <a:p>
                      <a:pPr marL="0" marR="0">
                        <a:lnSpc>
                          <a:spcPct val="115000"/>
                        </a:lnSpc>
                        <a:spcBef>
                          <a:spcPts val="0"/>
                        </a:spcBef>
                        <a:spcAft>
                          <a:spcPts val="1000"/>
                        </a:spcAft>
                      </a:pPr>
                      <a:r>
                        <a:rPr lang="en-US" sz="1100" b="1" dirty="0">
                          <a:latin typeface="Arial"/>
                          <a:ea typeface="Calibri"/>
                        </a:rPr>
                        <a:t>Report Type</a:t>
                      </a:r>
                      <a:endParaRPr lang="en-US" sz="1200" dirty="0">
                        <a:latin typeface="Times New Roman"/>
                        <a:ea typeface="Calibri"/>
                      </a:endParaRPr>
                    </a:p>
                  </a:txBody>
                  <a:tcPr marL="68580" marR="68580" marT="0" marB="0">
                    <a:lnL w="12700" cap="flat" cmpd="sng" algn="ctr">
                      <a:solidFill>
                        <a:srgbClr val="9BBB59"/>
                      </a:solidFill>
                      <a:prstDash val="solid"/>
                      <a:round/>
                      <a:headEnd type="none" w="med" len="med"/>
                      <a:tailEnd type="none" w="med" len="med"/>
                    </a:lnL>
                    <a:lnR>
                      <a:noFill/>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9BBB59"/>
                    </a:solidFill>
                  </a:tcPr>
                </a:tc>
                <a:tc>
                  <a:txBody>
                    <a:bodyPr/>
                    <a:lstStyle/>
                    <a:p>
                      <a:pPr marL="0" marR="0">
                        <a:lnSpc>
                          <a:spcPct val="115000"/>
                        </a:lnSpc>
                        <a:spcBef>
                          <a:spcPts val="0"/>
                        </a:spcBef>
                        <a:spcAft>
                          <a:spcPts val="1000"/>
                        </a:spcAft>
                      </a:pPr>
                      <a:r>
                        <a:rPr lang="en-US" sz="1100" b="1">
                          <a:latin typeface="Arial"/>
                          <a:ea typeface="Calibri"/>
                        </a:rPr>
                        <a:t>Frequency</a:t>
                      </a:r>
                      <a:endParaRPr lang="en-US" sz="1200">
                        <a:latin typeface="Times New Roman"/>
                        <a:ea typeface="Calibri"/>
                      </a:endParaRPr>
                    </a:p>
                  </a:txBody>
                  <a:tcPr marL="68580" marR="68580" marT="0" marB="0">
                    <a:lnL>
                      <a:noFill/>
                    </a:lnL>
                    <a:lnR>
                      <a:noFill/>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9BBB59"/>
                    </a:solidFill>
                  </a:tcPr>
                </a:tc>
                <a:tc>
                  <a:txBody>
                    <a:bodyPr/>
                    <a:lstStyle/>
                    <a:p>
                      <a:pPr marL="0" marR="0">
                        <a:lnSpc>
                          <a:spcPct val="115000"/>
                        </a:lnSpc>
                        <a:spcBef>
                          <a:spcPts val="0"/>
                        </a:spcBef>
                        <a:spcAft>
                          <a:spcPts val="1000"/>
                        </a:spcAft>
                      </a:pPr>
                      <a:r>
                        <a:rPr lang="en-US" sz="1100" b="1">
                          <a:latin typeface="Arial"/>
                          <a:ea typeface="Calibri"/>
                        </a:rPr>
                        <a:t>Responsibility</a:t>
                      </a:r>
                      <a:endParaRPr lang="en-US" sz="1200">
                        <a:latin typeface="Times New Roman"/>
                        <a:ea typeface="Calibri"/>
                      </a:endParaRPr>
                    </a:p>
                  </a:txBody>
                  <a:tcPr marL="68580" marR="68580" marT="0" marB="0">
                    <a:lnL>
                      <a:noFill/>
                    </a:lnL>
                    <a:lnR>
                      <a:noFill/>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9BBB59"/>
                    </a:solidFill>
                  </a:tcPr>
                </a:tc>
              </a:tr>
              <a:tr h="481263">
                <a:tc>
                  <a:txBody>
                    <a:bodyPr/>
                    <a:lstStyle/>
                    <a:p>
                      <a:pPr marL="342900" marR="0" lvl="0" indent="-342900">
                        <a:lnSpc>
                          <a:spcPct val="115000"/>
                        </a:lnSpc>
                        <a:spcBef>
                          <a:spcPts val="0"/>
                        </a:spcBef>
                        <a:spcAft>
                          <a:spcPts val="1000"/>
                        </a:spcAft>
                        <a:buFont typeface="+mj-lt"/>
                        <a:buAutoNum type="arabicPeriod"/>
                      </a:pPr>
                      <a:r>
                        <a:rPr lang="en-US" sz="1100" dirty="0">
                          <a:latin typeface="Arial"/>
                          <a:ea typeface="Calibri"/>
                        </a:rPr>
                        <a:t>Project/</a:t>
                      </a:r>
                      <a:r>
                        <a:rPr lang="en-US" sz="1100" dirty="0" err="1">
                          <a:latin typeface="Arial"/>
                          <a:ea typeface="Calibri"/>
                        </a:rPr>
                        <a:t>Programme</a:t>
                      </a:r>
                      <a:r>
                        <a:rPr lang="en-US" sz="1100" dirty="0">
                          <a:latin typeface="Arial"/>
                          <a:ea typeface="Calibri"/>
                        </a:rPr>
                        <a:t> Inception Report</a:t>
                      </a:r>
                      <a:endParaRPr lang="en-US" sz="1200" dirty="0">
                        <a:latin typeface="Times New Roman"/>
                        <a:ea typeface="Calibri"/>
                      </a:endParaRPr>
                    </a:p>
                  </a:txBody>
                  <a:tcPr marL="68580" marR="68580" marT="0" marB="0">
                    <a:lnL w="12700" cap="flat" cmpd="sng" algn="ctr">
                      <a:solidFill>
                        <a:srgbClr val="9BBB59"/>
                      </a:solidFill>
                      <a:prstDash val="solid"/>
                      <a:round/>
                      <a:headEnd type="none" w="med" len="med"/>
                      <a:tailEnd type="none" w="med" len="med"/>
                    </a:lnL>
                    <a:lnR>
                      <a:noFill/>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AF1DD"/>
                    </a:solidFill>
                  </a:tcPr>
                </a:tc>
                <a:tc>
                  <a:txBody>
                    <a:bodyPr/>
                    <a:lstStyle/>
                    <a:p>
                      <a:pPr marL="0" marR="0">
                        <a:lnSpc>
                          <a:spcPct val="115000"/>
                        </a:lnSpc>
                        <a:spcBef>
                          <a:spcPts val="0"/>
                        </a:spcBef>
                        <a:spcAft>
                          <a:spcPts val="1000"/>
                        </a:spcAft>
                      </a:pPr>
                      <a:r>
                        <a:rPr lang="en-US" sz="1100">
                          <a:latin typeface="Arial"/>
                          <a:ea typeface="Calibri"/>
                        </a:rPr>
                        <a:t>Start of project/programme</a:t>
                      </a:r>
                      <a:endParaRPr lang="en-US" sz="1200">
                        <a:latin typeface="Times New Roman"/>
                        <a:ea typeface="Calibri"/>
                      </a:endParaRPr>
                    </a:p>
                  </a:txBody>
                  <a:tcPr marL="68580" marR="68580" marT="0" marB="0">
                    <a:lnL>
                      <a:noFill/>
                    </a:lnL>
                    <a:lnR>
                      <a:noFill/>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100" dirty="0">
                          <a:latin typeface="Arial"/>
                          <a:ea typeface="Calibri"/>
                        </a:rPr>
                        <a:t>Implementing Entity</a:t>
                      </a:r>
                      <a:endParaRPr lang="en-US" sz="1200" dirty="0">
                        <a:latin typeface="Times New Roman"/>
                        <a:ea typeface="Calibri"/>
                      </a:endParaRPr>
                    </a:p>
                  </a:txBody>
                  <a:tcPr marL="68580" marR="68580" marT="0" marB="0">
                    <a:lnL>
                      <a:noFill/>
                    </a:lnL>
                    <a:lnR>
                      <a:noFill/>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r>
              <a:tr h="962526">
                <a:tc>
                  <a:txBody>
                    <a:bodyPr/>
                    <a:lstStyle/>
                    <a:p>
                      <a:pPr marL="342900" marR="0" lvl="0" indent="-342900">
                        <a:lnSpc>
                          <a:spcPct val="115000"/>
                        </a:lnSpc>
                        <a:spcBef>
                          <a:spcPts val="0"/>
                        </a:spcBef>
                        <a:spcAft>
                          <a:spcPts val="1000"/>
                        </a:spcAft>
                        <a:buFont typeface="+mj-lt"/>
                        <a:buAutoNum type="arabicPeriod" startAt="2"/>
                        <a:tabLst>
                          <a:tab pos="4629150" algn="l"/>
                        </a:tabLst>
                      </a:pPr>
                      <a:r>
                        <a:rPr lang="en-US" sz="1100" dirty="0">
                          <a:latin typeface="Arial"/>
                          <a:ea typeface="Calibri"/>
                        </a:rPr>
                        <a:t>Project/</a:t>
                      </a:r>
                      <a:r>
                        <a:rPr lang="en-US" sz="1100" dirty="0" err="1">
                          <a:latin typeface="Arial"/>
                          <a:ea typeface="Calibri"/>
                        </a:rPr>
                        <a:t>Programme</a:t>
                      </a:r>
                      <a:r>
                        <a:rPr lang="en-US" sz="1100" dirty="0">
                          <a:latin typeface="Arial"/>
                          <a:ea typeface="Calibri"/>
                        </a:rPr>
                        <a:t> Performance Report (PPR)</a:t>
                      </a:r>
                      <a:endParaRPr lang="en-US" sz="1200" dirty="0">
                        <a:latin typeface="Times New Roman"/>
                        <a:ea typeface="Calibri"/>
                      </a:endParaRPr>
                    </a:p>
                  </a:txBody>
                  <a:tcPr marL="68580" marR="68580" marT="0" marB="0">
                    <a:lnL w="12700" cap="flat" cmpd="sng" algn="ctr">
                      <a:solidFill>
                        <a:srgbClr val="9BBB59"/>
                      </a:solidFill>
                      <a:prstDash val="solid"/>
                      <a:round/>
                      <a:headEnd type="none" w="med" len="med"/>
                      <a:tailEnd type="none" w="med" len="med"/>
                    </a:lnL>
                    <a:lnR>
                      <a:noFill/>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AF1DD"/>
                    </a:solidFill>
                  </a:tcPr>
                </a:tc>
                <a:tc>
                  <a:txBody>
                    <a:bodyPr/>
                    <a:lstStyle/>
                    <a:p>
                      <a:pPr marL="0" marR="0">
                        <a:lnSpc>
                          <a:spcPct val="115000"/>
                        </a:lnSpc>
                        <a:spcBef>
                          <a:spcPts val="0"/>
                        </a:spcBef>
                        <a:spcAft>
                          <a:spcPts val="1000"/>
                        </a:spcAft>
                        <a:tabLst>
                          <a:tab pos="4629150" algn="l"/>
                        </a:tabLst>
                      </a:pPr>
                      <a:r>
                        <a:rPr lang="en-US" sz="1100">
                          <a:latin typeface="Arial"/>
                          <a:ea typeface="Calibri"/>
                        </a:rPr>
                        <a:t>Yearly, rolling basis</a:t>
                      </a:r>
                      <a:endParaRPr lang="en-US" sz="1200">
                        <a:latin typeface="Times New Roman"/>
                        <a:ea typeface="Calibri"/>
                      </a:endParaRPr>
                    </a:p>
                  </a:txBody>
                  <a:tcPr marL="68580" marR="68580" marT="0" marB="0">
                    <a:lnL>
                      <a:noFill/>
                    </a:lnL>
                    <a:lnR>
                      <a:noFill/>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marL="0" marR="0">
                        <a:lnSpc>
                          <a:spcPct val="115000"/>
                        </a:lnSpc>
                        <a:spcBef>
                          <a:spcPts val="0"/>
                        </a:spcBef>
                        <a:spcAft>
                          <a:spcPts val="1000"/>
                        </a:spcAft>
                        <a:tabLst>
                          <a:tab pos="4629150" algn="l"/>
                        </a:tabLst>
                      </a:pPr>
                      <a:r>
                        <a:rPr lang="en-US" sz="1100">
                          <a:latin typeface="Arial"/>
                          <a:ea typeface="Calibri"/>
                        </a:rPr>
                        <a:t>Implementing Entity</a:t>
                      </a:r>
                      <a:endParaRPr lang="en-US" sz="1200">
                        <a:latin typeface="Times New Roman"/>
                        <a:ea typeface="Calibri"/>
                      </a:endParaRPr>
                    </a:p>
                  </a:txBody>
                  <a:tcPr marL="68580" marR="68580" marT="0" marB="0">
                    <a:lnL>
                      <a:noFill/>
                    </a:lnL>
                    <a:lnR>
                      <a:noFill/>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r>
              <a:tr h="721895">
                <a:tc>
                  <a:txBody>
                    <a:bodyPr/>
                    <a:lstStyle/>
                    <a:p>
                      <a:pPr marL="342900" marR="0" lvl="0" indent="-342900">
                        <a:lnSpc>
                          <a:spcPct val="115000"/>
                        </a:lnSpc>
                        <a:spcBef>
                          <a:spcPts val="0"/>
                        </a:spcBef>
                        <a:spcAft>
                          <a:spcPts val="1000"/>
                        </a:spcAft>
                        <a:buFont typeface="+mj-lt"/>
                        <a:buAutoNum type="arabicPeriod" startAt="3"/>
                        <a:tabLst>
                          <a:tab pos="4629150" algn="l"/>
                        </a:tabLst>
                      </a:pPr>
                      <a:r>
                        <a:rPr lang="en-US" sz="1100" dirty="0">
                          <a:latin typeface="Arial"/>
                          <a:ea typeface="Calibri"/>
                        </a:rPr>
                        <a:t>Project/</a:t>
                      </a:r>
                      <a:r>
                        <a:rPr lang="en-US" sz="1100" dirty="0" err="1">
                          <a:latin typeface="Arial"/>
                          <a:ea typeface="Calibri"/>
                        </a:rPr>
                        <a:t>Programme</a:t>
                      </a:r>
                      <a:r>
                        <a:rPr lang="en-US" sz="1100" dirty="0">
                          <a:latin typeface="Arial"/>
                          <a:ea typeface="Calibri"/>
                        </a:rPr>
                        <a:t> Mid-term/Terminal Evaluations</a:t>
                      </a:r>
                      <a:endParaRPr lang="en-US" sz="1200" dirty="0">
                        <a:latin typeface="Times New Roman"/>
                        <a:ea typeface="Calibri"/>
                      </a:endParaRPr>
                    </a:p>
                  </a:txBody>
                  <a:tcPr marL="68580" marR="68580" marT="0" marB="0">
                    <a:lnL w="12700" cap="flat" cmpd="sng" algn="ctr">
                      <a:solidFill>
                        <a:srgbClr val="9BBB59"/>
                      </a:solidFill>
                      <a:prstDash val="solid"/>
                      <a:round/>
                      <a:headEnd type="none" w="med" len="med"/>
                      <a:tailEnd type="none" w="med" len="med"/>
                    </a:lnL>
                    <a:lnR>
                      <a:noFill/>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AF1DD"/>
                    </a:solidFill>
                  </a:tcPr>
                </a:tc>
                <a:tc>
                  <a:txBody>
                    <a:bodyPr/>
                    <a:lstStyle/>
                    <a:p>
                      <a:pPr marL="0" marR="0">
                        <a:lnSpc>
                          <a:spcPct val="115000"/>
                        </a:lnSpc>
                        <a:spcBef>
                          <a:spcPts val="0"/>
                        </a:spcBef>
                        <a:spcAft>
                          <a:spcPts val="1000"/>
                        </a:spcAft>
                        <a:tabLst>
                          <a:tab pos="4629150" algn="l"/>
                        </a:tabLst>
                      </a:pPr>
                      <a:r>
                        <a:rPr lang="en-US" sz="1100">
                          <a:latin typeface="Arial"/>
                          <a:ea typeface="Calibri"/>
                        </a:rPr>
                        <a:t>Mid-term/End of project/programme</a:t>
                      </a:r>
                      <a:endParaRPr lang="en-US" sz="1200">
                        <a:latin typeface="Times New Roman"/>
                        <a:ea typeface="Calibri"/>
                      </a:endParaRPr>
                    </a:p>
                  </a:txBody>
                  <a:tcPr marL="68580" marR="68580" marT="0" marB="0">
                    <a:lnL>
                      <a:noFill/>
                    </a:lnL>
                    <a:lnR>
                      <a:noFill/>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marL="0" marR="0">
                        <a:lnSpc>
                          <a:spcPct val="115000"/>
                        </a:lnSpc>
                        <a:spcBef>
                          <a:spcPts val="0"/>
                        </a:spcBef>
                        <a:spcAft>
                          <a:spcPts val="1000"/>
                        </a:spcAft>
                        <a:tabLst>
                          <a:tab pos="4629150" algn="l"/>
                        </a:tabLst>
                      </a:pPr>
                      <a:r>
                        <a:rPr lang="en-US" sz="1100" dirty="0">
                          <a:latin typeface="Arial"/>
                          <a:ea typeface="Calibri"/>
                        </a:rPr>
                        <a:t>Implementing Entity</a:t>
                      </a:r>
                      <a:endParaRPr lang="en-US" sz="1200" dirty="0">
                        <a:latin typeface="Times New Roman"/>
                        <a:ea typeface="Calibri"/>
                      </a:endParaRPr>
                    </a:p>
                  </a:txBody>
                  <a:tcPr marL="68580" marR="68580" marT="0" marB="0">
                    <a:lnL>
                      <a:noFill/>
                    </a:lnL>
                    <a:lnR>
                      <a:noFill/>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r>
              <a:tr h="721895">
                <a:tc>
                  <a:txBody>
                    <a:bodyPr/>
                    <a:lstStyle/>
                    <a:p>
                      <a:pPr marL="342900" marR="0" lvl="0" indent="-342900">
                        <a:lnSpc>
                          <a:spcPct val="115000"/>
                        </a:lnSpc>
                        <a:spcBef>
                          <a:spcPts val="0"/>
                        </a:spcBef>
                        <a:spcAft>
                          <a:spcPts val="1000"/>
                        </a:spcAft>
                        <a:buFont typeface="+mj-lt"/>
                        <a:buAutoNum type="arabicPeriod" startAt="4"/>
                        <a:tabLst>
                          <a:tab pos="4629150" algn="l"/>
                        </a:tabLst>
                      </a:pPr>
                      <a:r>
                        <a:rPr lang="en-US" sz="1100" dirty="0">
                          <a:latin typeface="Arial"/>
                          <a:ea typeface="Calibri"/>
                        </a:rPr>
                        <a:t>Audited financial statement</a:t>
                      </a:r>
                      <a:endParaRPr lang="en-US" sz="1200" dirty="0">
                        <a:latin typeface="Times New Roman"/>
                        <a:ea typeface="Calibri"/>
                      </a:endParaRPr>
                    </a:p>
                  </a:txBody>
                  <a:tcPr marL="68580" marR="68580" marT="0" marB="0">
                    <a:lnL w="12700" cap="flat" cmpd="sng" algn="ctr">
                      <a:solidFill>
                        <a:srgbClr val="9BBB59"/>
                      </a:solidFill>
                      <a:prstDash val="solid"/>
                      <a:round/>
                      <a:headEnd type="none" w="med" len="med"/>
                      <a:tailEnd type="none" w="med" len="med"/>
                    </a:lnL>
                    <a:lnR>
                      <a:noFill/>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AF1DD"/>
                    </a:solidFill>
                  </a:tcPr>
                </a:tc>
                <a:tc>
                  <a:txBody>
                    <a:bodyPr/>
                    <a:lstStyle/>
                    <a:p>
                      <a:pPr marL="0" marR="0">
                        <a:lnSpc>
                          <a:spcPct val="115000"/>
                        </a:lnSpc>
                        <a:spcBef>
                          <a:spcPts val="0"/>
                        </a:spcBef>
                        <a:spcAft>
                          <a:spcPts val="1000"/>
                        </a:spcAft>
                        <a:tabLst>
                          <a:tab pos="4629150" algn="l"/>
                        </a:tabLst>
                      </a:pPr>
                      <a:r>
                        <a:rPr lang="en-US" sz="1100">
                          <a:latin typeface="Arial"/>
                          <a:ea typeface="Calibri"/>
                        </a:rPr>
                        <a:t>Once, end of project</a:t>
                      </a:r>
                      <a:endParaRPr lang="en-US" sz="1200">
                        <a:latin typeface="Times New Roman"/>
                        <a:ea typeface="Calibri"/>
                      </a:endParaRPr>
                    </a:p>
                  </a:txBody>
                  <a:tcPr marL="68580" marR="68580" marT="0" marB="0">
                    <a:lnL>
                      <a:noFill/>
                    </a:lnL>
                    <a:lnR>
                      <a:noFill/>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marL="0" marR="0">
                        <a:lnSpc>
                          <a:spcPct val="115000"/>
                        </a:lnSpc>
                        <a:spcBef>
                          <a:spcPts val="0"/>
                        </a:spcBef>
                        <a:spcAft>
                          <a:spcPts val="1000"/>
                        </a:spcAft>
                        <a:tabLst>
                          <a:tab pos="4629150" algn="l"/>
                        </a:tabLst>
                      </a:pPr>
                      <a:r>
                        <a:rPr lang="en-US" sz="1100" dirty="0">
                          <a:latin typeface="Arial"/>
                          <a:ea typeface="Calibri"/>
                        </a:rPr>
                        <a:t>Implementing Entity</a:t>
                      </a:r>
                      <a:endParaRPr lang="en-US" sz="1200" dirty="0">
                        <a:latin typeface="Times New Roman"/>
                        <a:ea typeface="Calibri"/>
                      </a:endParaRPr>
                    </a:p>
                  </a:txBody>
                  <a:tcPr marL="68580" marR="68580" marT="0" marB="0">
                    <a:lnL>
                      <a:noFill/>
                    </a:lnL>
                    <a:lnR>
                      <a:noFill/>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r>
              <a:tr h="721895">
                <a:tc>
                  <a:txBody>
                    <a:bodyPr/>
                    <a:lstStyle/>
                    <a:p>
                      <a:pPr marL="342900" marR="0" lvl="0" indent="-342900">
                        <a:lnSpc>
                          <a:spcPct val="115000"/>
                        </a:lnSpc>
                        <a:spcBef>
                          <a:spcPts val="0"/>
                        </a:spcBef>
                        <a:spcAft>
                          <a:spcPts val="1000"/>
                        </a:spcAft>
                        <a:buFont typeface="+mj-lt"/>
                        <a:buAutoNum type="arabicPeriod" startAt="5"/>
                        <a:tabLst>
                          <a:tab pos="4629150" algn="l"/>
                        </a:tabLst>
                      </a:pPr>
                      <a:r>
                        <a:rPr lang="en-US" sz="1100" dirty="0">
                          <a:latin typeface="Arial"/>
                          <a:ea typeface="Calibri"/>
                        </a:rPr>
                        <a:t>Adaptation Fund Annual Performance Report (AFAPR)</a:t>
                      </a:r>
                      <a:endParaRPr lang="en-US" sz="1200" dirty="0">
                        <a:latin typeface="Times New Roman"/>
                        <a:ea typeface="Calibri"/>
                      </a:endParaRPr>
                    </a:p>
                  </a:txBody>
                  <a:tcPr marL="68580" marR="68580" marT="0" marB="0">
                    <a:lnL w="12700" cap="flat" cmpd="sng" algn="ctr">
                      <a:solidFill>
                        <a:srgbClr val="9BBB59"/>
                      </a:solidFill>
                      <a:prstDash val="solid"/>
                      <a:round/>
                      <a:headEnd type="none" w="med" len="med"/>
                      <a:tailEnd type="none" w="med" len="med"/>
                    </a:lnL>
                    <a:lnR>
                      <a:noFill/>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AF1DD"/>
                    </a:solidFill>
                  </a:tcPr>
                </a:tc>
                <a:tc>
                  <a:txBody>
                    <a:bodyPr/>
                    <a:lstStyle/>
                    <a:p>
                      <a:pPr marL="0" marR="0">
                        <a:lnSpc>
                          <a:spcPct val="115000"/>
                        </a:lnSpc>
                        <a:spcBef>
                          <a:spcPts val="0"/>
                        </a:spcBef>
                        <a:spcAft>
                          <a:spcPts val="1000"/>
                        </a:spcAft>
                        <a:tabLst>
                          <a:tab pos="4629150" algn="l"/>
                        </a:tabLst>
                      </a:pPr>
                      <a:r>
                        <a:rPr lang="en-US" sz="1100">
                          <a:latin typeface="Arial"/>
                          <a:ea typeface="Calibri"/>
                        </a:rPr>
                        <a:t>Yearly, fiscal year</a:t>
                      </a:r>
                      <a:endParaRPr lang="en-US" sz="1200">
                        <a:latin typeface="Times New Roman"/>
                        <a:ea typeface="Calibri"/>
                      </a:endParaRPr>
                    </a:p>
                  </a:txBody>
                  <a:tcPr marL="68580" marR="68580" marT="0" marB="0">
                    <a:lnL>
                      <a:noFill/>
                    </a:lnL>
                    <a:lnR>
                      <a:noFill/>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marL="0" marR="0">
                        <a:lnSpc>
                          <a:spcPct val="115000"/>
                        </a:lnSpc>
                        <a:spcBef>
                          <a:spcPts val="0"/>
                        </a:spcBef>
                        <a:spcAft>
                          <a:spcPts val="1000"/>
                        </a:spcAft>
                        <a:tabLst>
                          <a:tab pos="4629150" algn="l"/>
                        </a:tabLst>
                      </a:pPr>
                      <a:r>
                        <a:rPr lang="en-US" sz="1100" dirty="0" smtClean="0">
                          <a:latin typeface="Arial"/>
                          <a:ea typeface="Calibri"/>
                        </a:rPr>
                        <a:t>AFB </a:t>
                      </a:r>
                      <a:r>
                        <a:rPr lang="en-US" sz="1100" dirty="0">
                          <a:latin typeface="Arial"/>
                          <a:ea typeface="Calibri"/>
                        </a:rPr>
                        <a:t>secretariat</a:t>
                      </a:r>
                      <a:endParaRPr lang="en-US" sz="1200" dirty="0">
                        <a:latin typeface="Times New Roman"/>
                        <a:ea typeface="Calibri"/>
                      </a:endParaRPr>
                    </a:p>
                  </a:txBody>
                  <a:tcPr marL="68580" marR="68580" marT="0" marB="0">
                    <a:lnL>
                      <a:noFill/>
                    </a:lnL>
                    <a:lnR>
                      <a:noFill/>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r>
              <a:tr h="721895">
                <a:tc>
                  <a:txBody>
                    <a:bodyPr/>
                    <a:lstStyle/>
                    <a:p>
                      <a:pPr marL="342900" marR="0" lvl="0" indent="-342900">
                        <a:lnSpc>
                          <a:spcPct val="115000"/>
                        </a:lnSpc>
                        <a:spcBef>
                          <a:spcPts val="0"/>
                        </a:spcBef>
                        <a:spcAft>
                          <a:spcPts val="1000"/>
                        </a:spcAft>
                        <a:buFont typeface="+mj-lt"/>
                        <a:buAutoNum type="arabicPeriod" startAt="6"/>
                        <a:tabLst>
                          <a:tab pos="4629150" algn="l"/>
                        </a:tabLst>
                      </a:pPr>
                      <a:r>
                        <a:rPr lang="en-US" sz="1100" dirty="0">
                          <a:latin typeface="Arial"/>
                          <a:ea typeface="Calibri"/>
                        </a:rPr>
                        <a:t>Adaptation Fund Evaluation Report</a:t>
                      </a:r>
                      <a:endParaRPr lang="en-US" sz="1200" dirty="0">
                        <a:latin typeface="Times New Roman"/>
                        <a:ea typeface="Calibri"/>
                      </a:endParaRPr>
                    </a:p>
                  </a:txBody>
                  <a:tcPr marL="68580" marR="68580" marT="0" marB="0">
                    <a:lnL w="12700" cap="flat" cmpd="sng" algn="ctr">
                      <a:solidFill>
                        <a:srgbClr val="9BBB59"/>
                      </a:solidFill>
                      <a:prstDash val="solid"/>
                      <a:round/>
                      <a:headEnd type="none" w="med" len="med"/>
                      <a:tailEnd type="none" w="med" len="med"/>
                    </a:lnL>
                    <a:lnR>
                      <a:noFill/>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AF1DD"/>
                    </a:solidFill>
                  </a:tcPr>
                </a:tc>
                <a:tc>
                  <a:txBody>
                    <a:bodyPr/>
                    <a:lstStyle/>
                    <a:p>
                      <a:pPr marL="0" marR="0">
                        <a:lnSpc>
                          <a:spcPct val="115000"/>
                        </a:lnSpc>
                        <a:spcBef>
                          <a:spcPts val="0"/>
                        </a:spcBef>
                        <a:spcAft>
                          <a:spcPts val="1000"/>
                        </a:spcAft>
                        <a:tabLst>
                          <a:tab pos="4629150" algn="l"/>
                        </a:tabLst>
                      </a:pPr>
                      <a:r>
                        <a:rPr lang="en-US" sz="1100">
                          <a:latin typeface="Arial"/>
                          <a:ea typeface="Calibri"/>
                        </a:rPr>
                        <a:t>Yearly, fiscal year</a:t>
                      </a:r>
                      <a:endParaRPr lang="en-US" sz="1200">
                        <a:latin typeface="Times New Roman"/>
                        <a:ea typeface="Calibri"/>
                      </a:endParaRPr>
                    </a:p>
                  </a:txBody>
                  <a:tcPr marL="68580" marR="68580" marT="0" marB="0">
                    <a:lnL>
                      <a:noFill/>
                    </a:lnL>
                    <a:lnR>
                      <a:noFill/>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marL="0" marR="0">
                        <a:lnSpc>
                          <a:spcPct val="115000"/>
                        </a:lnSpc>
                        <a:spcBef>
                          <a:spcPts val="0"/>
                        </a:spcBef>
                        <a:spcAft>
                          <a:spcPts val="1000"/>
                        </a:spcAft>
                        <a:tabLst>
                          <a:tab pos="4629150" algn="l"/>
                        </a:tabLst>
                      </a:pPr>
                      <a:r>
                        <a:rPr lang="en-US" sz="1100" dirty="0" smtClean="0">
                          <a:latin typeface="Arial"/>
                          <a:ea typeface="Calibri"/>
                        </a:rPr>
                        <a:t>AFB </a:t>
                      </a:r>
                      <a:r>
                        <a:rPr lang="en-US" sz="1100" dirty="0">
                          <a:latin typeface="Arial"/>
                          <a:ea typeface="Calibri"/>
                        </a:rPr>
                        <a:t>independent evaluation function</a:t>
                      </a:r>
                      <a:endParaRPr lang="en-US" sz="1200" dirty="0">
                        <a:latin typeface="Times New Roman"/>
                        <a:ea typeface="Calibri"/>
                      </a:endParaRPr>
                    </a:p>
                  </a:txBody>
                  <a:tcPr marL="68580" marR="68580" marT="0" marB="0">
                    <a:lnL>
                      <a:noFill/>
                    </a:lnL>
                    <a:lnR>
                      <a:noFill/>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r>
            </a:tbl>
          </a:graphicData>
        </a:graphic>
      </p:graphicFrame>
      <p:sp>
        <p:nvSpPr>
          <p:cNvPr id="4099" name="Rectangle 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cs typeface="Arial" pitchFamily="34" charset="0"/>
              </a:rPr>
              <a:t/>
            </a:r>
            <a:br>
              <a:rPr kumimoji="0" lang="en-US" sz="1800" b="0" i="0" u="none" strike="noStrike" cap="none" normalizeH="0" baseline="0" smtClean="0">
                <a:ln>
                  <a:noFill/>
                </a:ln>
                <a:solidFill>
                  <a:schemeClr val="tx1"/>
                </a:solidFill>
                <a:effectLst/>
                <a:latin typeface="Arial" pitchFamily="34" charset="0"/>
                <a:cs typeface="Arial" pitchFamily="34" charset="0"/>
              </a:rPr>
            </a:b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r>
              <a:rPr lang="en-US" sz="4000" dirty="0" smtClean="0"/>
              <a:t>The Adaptation Fund Project Portfolio</a:t>
            </a:r>
          </a:p>
        </p:txBody>
      </p:sp>
      <p:pic>
        <p:nvPicPr>
          <p:cNvPr id="5124" name="Picture 4"/>
          <p:cNvPicPr>
            <a:picLocks noChangeAspect="1" noChangeArrowheads="1"/>
          </p:cNvPicPr>
          <p:nvPr/>
        </p:nvPicPr>
        <p:blipFill>
          <a:blip r:embed="rId2" cstate="print"/>
          <a:srcRect/>
          <a:stretch>
            <a:fillRect/>
          </a:stretch>
        </p:blipFill>
        <p:spPr bwMode="auto">
          <a:xfrm>
            <a:off x="152400" y="5867400"/>
            <a:ext cx="1981200" cy="871538"/>
          </a:xfrm>
          <a:prstGeom prst="rect">
            <a:avLst/>
          </a:prstGeom>
          <a:noFill/>
          <a:ln w="9525">
            <a:noFill/>
            <a:miter lim="800000"/>
            <a:headEnd/>
            <a:tailEnd/>
          </a:ln>
        </p:spPr>
      </p:pic>
      <p:pic>
        <p:nvPicPr>
          <p:cNvPr id="5125" name="Picture 1"/>
          <p:cNvPicPr>
            <a:picLocks noChangeAspect="1" noChangeArrowheads="1"/>
          </p:cNvPicPr>
          <p:nvPr/>
        </p:nvPicPr>
        <p:blipFill>
          <a:blip r:embed="rId3" cstate="print"/>
          <a:srcRect l="22221" t="12383" r="27779" b="38092"/>
          <a:stretch>
            <a:fillRect/>
          </a:stretch>
        </p:blipFill>
        <p:spPr bwMode="auto">
          <a:xfrm>
            <a:off x="8077200" y="5783263"/>
            <a:ext cx="1066800" cy="947737"/>
          </a:xfrm>
          <a:prstGeom prst="rect">
            <a:avLst/>
          </a:prstGeom>
          <a:noFill/>
          <a:ln w="9525">
            <a:noFill/>
            <a:miter lim="800000"/>
            <a:headEnd/>
            <a:tailEnd/>
          </a:ln>
        </p:spPr>
      </p:pic>
      <p:cxnSp>
        <p:nvCxnSpPr>
          <p:cNvPr id="22" name="Straight Connector 21"/>
          <p:cNvCxnSpPr/>
          <p:nvPr/>
        </p:nvCxnSpPr>
        <p:spPr>
          <a:xfrm>
            <a:off x="1905000" y="6400800"/>
            <a:ext cx="6357938" cy="1588"/>
          </a:xfrm>
          <a:prstGeom prst="line">
            <a:avLst/>
          </a:prstGeom>
          <a:ln w="25400">
            <a:solidFill>
              <a:srgbClr val="B7E71F"/>
            </a:solidFill>
          </a:ln>
        </p:spPr>
        <p:style>
          <a:lnRef idx="1">
            <a:schemeClr val="accent1"/>
          </a:lnRef>
          <a:fillRef idx="0">
            <a:schemeClr val="accent1"/>
          </a:fillRef>
          <a:effectRef idx="0">
            <a:schemeClr val="accent1"/>
          </a:effectRef>
          <a:fontRef idx="minor">
            <a:schemeClr val="tx1"/>
          </a:fontRef>
        </p:style>
      </p:cxnSp>
      <p:graphicFrame>
        <p:nvGraphicFramePr>
          <p:cNvPr id="11" name="Content Placeholder 15"/>
          <p:cNvGraphicFramePr>
            <a:graphicFrameLocks/>
          </p:cNvGraphicFramePr>
          <p:nvPr/>
        </p:nvGraphicFramePr>
        <p:xfrm>
          <a:off x="533400" y="1752600"/>
          <a:ext cx="3962400" cy="4525963"/>
        </p:xfrm>
        <a:graphic>
          <a:graphicData uri="http://schemas.openxmlformats.org/drawingml/2006/chart">
            <c:chart xmlns:c="http://schemas.openxmlformats.org/drawingml/2006/chart" xmlns:r="http://schemas.openxmlformats.org/officeDocument/2006/relationships" r:id="rId4"/>
          </a:graphicData>
        </a:graphic>
      </p:graphicFrame>
      <p:sp>
        <p:nvSpPr>
          <p:cNvPr id="12" name="Content Placeholder 2"/>
          <p:cNvSpPr txBox="1">
            <a:spLocks/>
          </p:cNvSpPr>
          <p:nvPr/>
        </p:nvSpPr>
        <p:spPr bwMode="auto">
          <a:xfrm>
            <a:off x="4572000" y="1981200"/>
            <a:ext cx="2743200" cy="3886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0" fontAlgn="base" latinLnBrk="0" hangingPunct="0">
              <a:lnSpc>
                <a:spcPct val="100000"/>
              </a:lnSpc>
              <a:spcBef>
                <a:spcPct val="20000"/>
              </a:spcBef>
              <a:spcAft>
                <a:spcPct val="0"/>
              </a:spcAft>
              <a:buClr>
                <a:srgbClr val="00B050"/>
              </a:buClr>
              <a:buSzTx/>
              <a:tabLst/>
              <a:defRPr/>
            </a:pPr>
            <a:r>
              <a:rPr kumimoji="0" lang="en-US" sz="1600" b="1" i="0" u="none" strike="noStrike" kern="1200" cap="none" spc="0" normalizeH="0" baseline="0" noProof="0" dirty="0" smtClean="0">
                <a:ln>
                  <a:noFill/>
                </a:ln>
                <a:solidFill>
                  <a:srgbClr val="008000"/>
                </a:solidFill>
                <a:effectLst/>
                <a:uLnTx/>
                <a:uFillTx/>
                <a:latin typeface="+mn-lt"/>
                <a:ea typeface="+mn-ea"/>
                <a:cs typeface="+mn-cs"/>
              </a:rPr>
              <a:t>Africa</a:t>
            </a:r>
          </a:p>
          <a:p>
            <a:pPr marL="342900" marR="0" lvl="0" indent="-342900" algn="l" defTabSz="914400" rtl="0" eaLnBrk="0" fontAlgn="base" latinLnBrk="0" hangingPunct="0">
              <a:lnSpc>
                <a:spcPct val="100000"/>
              </a:lnSpc>
              <a:spcBef>
                <a:spcPct val="20000"/>
              </a:spcBef>
              <a:spcAft>
                <a:spcPct val="0"/>
              </a:spcAft>
              <a:buClr>
                <a:srgbClr val="00B050"/>
              </a:buClr>
              <a:buSzTx/>
              <a:buFont typeface="Arial" charset="0"/>
              <a:buChar char="•"/>
              <a:tabLst/>
              <a:defRPr/>
            </a:pPr>
            <a:r>
              <a:rPr lang="en-US" sz="1600" dirty="0" smtClean="0">
                <a:solidFill>
                  <a:srgbClr val="008000"/>
                </a:solidFill>
                <a:latin typeface="+mn-lt"/>
                <a:cs typeface="+mn-cs"/>
              </a:rPr>
              <a:t>Senegal</a:t>
            </a:r>
          </a:p>
          <a:p>
            <a:pPr marL="342900" marR="0" lvl="0" indent="-342900" algn="l" defTabSz="914400" rtl="0" eaLnBrk="0" fontAlgn="base" latinLnBrk="0" hangingPunct="0">
              <a:lnSpc>
                <a:spcPct val="100000"/>
              </a:lnSpc>
              <a:spcBef>
                <a:spcPct val="20000"/>
              </a:spcBef>
              <a:spcAft>
                <a:spcPct val="0"/>
              </a:spcAft>
              <a:buClr>
                <a:srgbClr val="00B050"/>
              </a:buClr>
              <a:buSzTx/>
              <a:buFont typeface="Arial" charset="0"/>
              <a:buChar char="•"/>
              <a:tabLst/>
              <a:defRPr/>
            </a:pPr>
            <a:r>
              <a:rPr kumimoji="0" lang="en-US" sz="1600" b="0" i="0" u="none" strike="noStrike" kern="1200" cap="none" spc="0" normalizeH="0" baseline="0" noProof="0" dirty="0" smtClean="0">
                <a:ln>
                  <a:noFill/>
                </a:ln>
                <a:solidFill>
                  <a:srgbClr val="008000"/>
                </a:solidFill>
                <a:effectLst/>
                <a:uLnTx/>
                <a:uFillTx/>
                <a:latin typeface="+mn-lt"/>
                <a:ea typeface="+mn-ea"/>
                <a:cs typeface="+mn-cs"/>
              </a:rPr>
              <a:t>Eritrea</a:t>
            </a:r>
          </a:p>
          <a:p>
            <a:pPr marL="342900" indent="-342900" eaLnBrk="0" fontAlgn="base" hangingPunct="0">
              <a:spcBef>
                <a:spcPct val="20000"/>
              </a:spcBef>
              <a:spcAft>
                <a:spcPct val="0"/>
              </a:spcAft>
              <a:buClr>
                <a:srgbClr val="00B050"/>
              </a:buClr>
              <a:buFont typeface="Arial" charset="0"/>
              <a:buChar char="•"/>
              <a:defRPr/>
            </a:pPr>
            <a:r>
              <a:rPr lang="en-US" sz="1600" dirty="0" smtClean="0">
                <a:solidFill>
                  <a:srgbClr val="008000"/>
                </a:solidFill>
              </a:rPr>
              <a:t>Madagascar</a:t>
            </a:r>
          </a:p>
          <a:p>
            <a:pPr marL="342900" marR="0" lvl="0" indent="-342900" algn="l" defTabSz="914400" rtl="0" eaLnBrk="0" fontAlgn="base" latinLnBrk="0" hangingPunct="0">
              <a:lnSpc>
                <a:spcPct val="100000"/>
              </a:lnSpc>
              <a:spcBef>
                <a:spcPct val="20000"/>
              </a:spcBef>
              <a:spcAft>
                <a:spcPct val="0"/>
              </a:spcAft>
              <a:buClr>
                <a:srgbClr val="00B050"/>
              </a:buClr>
              <a:buSzTx/>
              <a:buFont typeface="Arial" charset="0"/>
              <a:buChar char="•"/>
              <a:tabLst/>
              <a:defRPr/>
            </a:pPr>
            <a:r>
              <a:rPr lang="en-US" sz="1600" dirty="0" smtClean="0">
                <a:solidFill>
                  <a:srgbClr val="008000"/>
                </a:solidFill>
              </a:rPr>
              <a:t>Mauritius</a:t>
            </a:r>
          </a:p>
          <a:p>
            <a:pPr marL="342900" marR="0" lvl="0" indent="-342900" algn="l" defTabSz="914400" rtl="0" eaLnBrk="0" fontAlgn="base" latinLnBrk="0" hangingPunct="0">
              <a:lnSpc>
                <a:spcPct val="100000"/>
              </a:lnSpc>
              <a:spcBef>
                <a:spcPct val="20000"/>
              </a:spcBef>
              <a:spcAft>
                <a:spcPct val="0"/>
              </a:spcAft>
              <a:buClr>
                <a:srgbClr val="00B050"/>
              </a:buClr>
              <a:buSzTx/>
              <a:buFont typeface="Arial" charset="0"/>
              <a:buChar char="•"/>
              <a:tabLst/>
              <a:defRPr/>
            </a:pPr>
            <a:r>
              <a:rPr lang="en-US" sz="1600" dirty="0" smtClean="0">
                <a:solidFill>
                  <a:srgbClr val="008000"/>
                </a:solidFill>
              </a:rPr>
              <a:t>Tanzania</a:t>
            </a:r>
            <a:endParaRPr kumimoji="0" lang="en-US" sz="1600" b="0" i="0" u="none" strike="noStrike" kern="1200" cap="none" spc="0" normalizeH="0" baseline="0" noProof="0" dirty="0" smtClean="0">
              <a:ln>
                <a:noFill/>
              </a:ln>
              <a:solidFill>
                <a:srgbClr val="008000"/>
              </a:solidFill>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
                <a:srgbClr val="00B050"/>
              </a:buClr>
              <a:buSzTx/>
              <a:tabLst/>
              <a:defRPr/>
            </a:pPr>
            <a:r>
              <a:rPr lang="en-US" sz="1600" b="1" dirty="0" smtClean="0">
                <a:solidFill>
                  <a:srgbClr val="008000"/>
                </a:solidFill>
                <a:latin typeface="+mn-lt"/>
                <a:cs typeface="+mn-cs"/>
              </a:rPr>
              <a:t>Asia</a:t>
            </a:r>
            <a:endParaRPr lang="en-US" sz="1600" b="1" dirty="0">
              <a:solidFill>
                <a:srgbClr val="008000"/>
              </a:solidFill>
              <a:latin typeface="+mn-lt"/>
              <a:cs typeface="+mn-cs"/>
            </a:endParaRPr>
          </a:p>
          <a:p>
            <a:pPr marL="342900" marR="0" lvl="0" indent="-342900" algn="l" defTabSz="914400" rtl="0" eaLnBrk="0" fontAlgn="base" latinLnBrk="0" hangingPunct="0">
              <a:lnSpc>
                <a:spcPct val="100000"/>
              </a:lnSpc>
              <a:spcBef>
                <a:spcPct val="20000"/>
              </a:spcBef>
              <a:spcAft>
                <a:spcPct val="0"/>
              </a:spcAft>
              <a:buClr>
                <a:srgbClr val="00B050"/>
              </a:buClr>
              <a:buSzTx/>
              <a:buFont typeface="Arial" charset="0"/>
              <a:buChar char="•"/>
              <a:tabLst/>
              <a:defRPr/>
            </a:pPr>
            <a:r>
              <a:rPr kumimoji="0" lang="en-US" sz="1600" b="0" i="0" u="none" strike="noStrike" kern="1200" cap="none" spc="0" normalizeH="0" baseline="0" noProof="0" dirty="0" smtClean="0">
                <a:ln>
                  <a:noFill/>
                </a:ln>
                <a:solidFill>
                  <a:srgbClr val="008000"/>
                </a:solidFill>
                <a:effectLst/>
                <a:uLnTx/>
                <a:uFillTx/>
                <a:latin typeface="+mn-lt"/>
                <a:ea typeface="+mn-ea"/>
                <a:cs typeface="+mn-cs"/>
              </a:rPr>
              <a:t>Maldives</a:t>
            </a:r>
          </a:p>
          <a:p>
            <a:pPr marL="342900" marR="0" lvl="0" indent="-342900" algn="l" defTabSz="914400" rtl="0" eaLnBrk="0" fontAlgn="base" latinLnBrk="0" hangingPunct="0">
              <a:lnSpc>
                <a:spcPct val="100000"/>
              </a:lnSpc>
              <a:spcBef>
                <a:spcPct val="20000"/>
              </a:spcBef>
              <a:spcAft>
                <a:spcPct val="0"/>
              </a:spcAft>
              <a:buClr>
                <a:srgbClr val="00B050"/>
              </a:buClr>
              <a:buSzTx/>
              <a:buFont typeface="Arial" charset="0"/>
              <a:buChar char="•"/>
              <a:tabLst/>
              <a:defRPr/>
            </a:pPr>
            <a:r>
              <a:rPr lang="en-US" sz="1600" dirty="0" smtClean="0">
                <a:solidFill>
                  <a:srgbClr val="008000"/>
                </a:solidFill>
                <a:latin typeface="+mn-lt"/>
                <a:cs typeface="+mn-cs"/>
              </a:rPr>
              <a:t>Mongolia</a:t>
            </a:r>
          </a:p>
          <a:p>
            <a:pPr marL="342900" marR="0" lvl="0" indent="-342900" algn="l" defTabSz="914400" rtl="0" eaLnBrk="0" fontAlgn="base" latinLnBrk="0" hangingPunct="0">
              <a:lnSpc>
                <a:spcPct val="100000"/>
              </a:lnSpc>
              <a:spcBef>
                <a:spcPct val="20000"/>
              </a:spcBef>
              <a:spcAft>
                <a:spcPct val="0"/>
              </a:spcAft>
              <a:buClr>
                <a:srgbClr val="00B050"/>
              </a:buClr>
              <a:buSzTx/>
              <a:buFont typeface="Arial" charset="0"/>
              <a:buChar char="•"/>
              <a:tabLst/>
              <a:defRPr/>
            </a:pPr>
            <a:r>
              <a:rPr kumimoji="0" lang="en-US" sz="1600" b="0" i="0" u="none" strike="noStrike" kern="1200" cap="none" spc="0" normalizeH="0" baseline="0" noProof="0" dirty="0" smtClean="0">
                <a:ln>
                  <a:noFill/>
                </a:ln>
                <a:solidFill>
                  <a:srgbClr val="008000"/>
                </a:solidFill>
                <a:effectLst/>
                <a:uLnTx/>
                <a:uFillTx/>
                <a:latin typeface="+mn-lt"/>
                <a:ea typeface="+mn-ea"/>
                <a:cs typeface="+mn-cs"/>
              </a:rPr>
              <a:t>Pakistan</a:t>
            </a:r>
          </a:p>
          <a:p>
            <a:pPr marL="342900" marR="0" lvl="0" indent="-342900" algn="l" defTabSz="914400" rtl="0" eaLnBrk="0" fontAlgn="base" latinLnBrk="0" hangingPunct="0">
              <a:lnSpc>
                <a:spcPct val="100000"/>
              </a:lnSpc>
              <a:spcBef>
                <a:spcPct val="20000"/>
              </a:spcBef>
              <a:spcAft>
                <a:spcPct val="0"/>
              </a:spcAft>
              <a:buClr>
                <a:srgbClr val="00B050"/>
              </a:buClr>
              <a:buSzTx/>
              <a:buFont typeface="Arial" charset="0"/>
              <a:buChar char="•"/>
              <a:tabLst/>
              <a:defRPr/>
            </a:pPr>
            <a:r>
              <a:rPr lang="en-US" sz="1600" dirty="0" smtClean="0">
                <a:solidFill>
                  <a:srgbClr val="008000"/>
                </a:solidFill>
                <a:latin typeface="+mn-lt"/>
                <a:cs typeface="+mn-cs"/>
              </a:rPr>
              <a:t>Turkmenistan</a:t>
            </a:r>
          </a:p>
          <a:p>
            <a:pPr marL="342900" marR="0" lvl="0" indent="-342900" algn="l" defTabSz="914400" rtl="0" eaLnBrk="0" fontAlgn="base" latinLnBrk="0" hangingPunct="0">
              <a:lnSpc>
                <a:spcPct val="100000"/>
              </a:lnSpc>
              <a:spcBef>
                <a:spcPct val="20000"/>
              </a:spcBef>
              <a:spcAft>
                <a:spcPct val="0"/>
              </a:spcAft>
              <a:buClr>
                <a:srgbClr val="00B050"/>
              </a:buClr>
              <a:buSzTx/>
              <a:tabLst/>
              <a:defRPr/>
            </a:pPr>
            <a:r>
              <a:rPr kumimoji="0" lang="en-US" sz="1600" b="1" i="0" u="none" strike="noStrike" kern="1200" cap="none" spc="0" normalizeH="0" baseline="0" noProof="0" dirty="0" smtClean="0">
                <a:ln>
                  <a:noFill/>
                </a:ln>
                <a:solidFill>
                  <a:srgbClr val="008000"/>
                </a:solidFill>
                <a:effectLst/>
                <a:uLnTx/>
                <a:uFillTx/>
                <a:latin typeface="+mn-lt"/>
                <a:ea typeface="+mn-ea"/>
                <a:cs typeface="+mn-cs"/>
              </a:rPr>
              <a:t>Eastern </a:t>
            </a:r>
            <a:r>
              <a:rPr lang="en-US" sz="1600" b="1" dirty="0" smtClean="0">
                <a:solidFill>
                  <a:srgbClr val="008000"/>
                </a:solidFill>
              </a:rPr>
              <a:t>Europe</a:t>
            </a:r>
          </a:p>
          <a:p>
            <a:pPr marL="342900" indent="-342900" eaLnBrk="0" fontAlgn="base" hangingPunct="0">
              <a:spcBef>
                <a:spcPct val="20000"/>
              </a:spcBef>
              <a:spcAft>
                <a:spcPct val="0"/>
              </a:spcAft>
              <a:buClr>
                <a:srgbClr val="00B050"/>
              </a:buClr>
              <a:buFont typeface="Arial" pitchFamily="34" charset="0"/>
              <a:buChar char="•"/>
              <a:defRPr/>
            </a:pPr>
            <a:r>
              <a:rPr lang="en-US" sz="1600" dirty="0" smtClean="0">
                <a:solidFill>
                  <a:srgbClr val="008000"/>
                </a:solidFill>
              </a:rPr>
              <a:t>Georgia</a:t>
            </a:r>
            <a:endParaRPr kumimoji="0" lang="en-US" sz="1600" b="1" i="0" u="none" strike="noStrike" kern="1200" cap="none" spc="0" normalizeH="0" baseline="0" noProof="0" dirty="0" smtClean="0">
              <a:ln>
                <a:noFill/>
              </a:ln>
              <a:solidFill>
                <a:srgbClr val="008000"/>
              </a:solidFill>
              <a:effectLst/>
              <a:uLnTx/>
              <a:uFillTx/>
              <a:latin typeface="+mn-lt"/>
              <a:ea typeface="+mn-ea"/>
              <a:cs typeface="+mn-cs"/>
            </a:endParaRPr>
          </a:p>
        </p:txBody>
      </p:sp>
      <p:sp>
        <p:nvSpPr>
          <p:cNvPr id="13" name="Rectangle 12"/>
          <p:cNvSpPr/>
          <p:nvPr/>
        </p:nvSpPr>
        <p:spPr>
          <a:xfrm>
            <a:off x="6705600" y="1981200"/>
            <a:ext cx="2057400" cy="2948499"/>
          </a:xfrm>
          <a:prstGeom prst="rect">
            <a:avLst/>
          </a:prstGeom>
        </p:spPr>
        <p:txBody>
          <a:bodyPr wrap="square">
            <a:spAutoFit/>
          </a:bodyPr>
          <a:lstStyle/>
          <a:p>
            <a:pPr lvl="0" eaLnBrk="0" fontAlgn="base" hangingPunct="0">
              <a:spcBef>
                <a:spcPct val="20000"/>
              </a:spcBef>
              <a:spcAft>
                <a:spcPct val="0"/>
              </a:spcAft>
              <a:buClr>
                <a:srgbClr val="00B050"/>
              </a:buClr>
              <a:defRPr/>
            </a:pPr>
            <a:r>
              <a:rPr lang="en-US" sz="1600" b="1" dirty="0" smtClean="0">
                <a:solidFill>
                  <a:srgbClr val="008000"/>
                </a:solidFill>
              </a:rPr>
              <a:t>Latin America and Caribbean</a:t>
            </a:r>
          </a:p>
          <a:p>
            <a:pPr marL="342900" indent="-342900" eaLnBrk="0" fontAlgn="base" hangingPunct="0">
              <a:spcBef>
                <a:spcPct val="20000"/>
              </a:spcBef>
              <a:spcAft>
                <a:spcPct val="0"/>
              </a:spcAft>
              <a:buClr>
                <a:srgbClr val="00B050"/>
              </a:buClr>
              <a:buFont typeface="Arial" charset="0"/>
              <a:buChar char="•"/>
              <a:defRPr/>
            </a:pPr>
            <a:r>
              <a:rPr lang="en-US" sz="1600" dirty="0" smtClean="0">
                <a:solidFill>
                  <a:srgbClr val="008000"/>
                </a:solidFill>
              </a:rPr>
              <a:t>Uruguay</a:t>
            </a:r>
          </a:p>
          <a:p>
            <a:pPr marL="342900" lvl="0" indent="-342900" eaLnBrk="0" fontAlgn="base" hangingPunct="0">
              <a:spcBef>
                <a:spcPct val="20000"/>
              </a:spcBef>
              <a:spcAft>
                <a:spcPct val="0"/>
              </a:spcAft>
              <a:buClr>
                <a:srgbClr val="00B050"/>
              </a:buClr>
              <a:buFont typeface="Arial" charset="0"/>
              <a:buChar char="•"/>
              <a:defRPr/>
            </a:pPr>
            <a:r>
              <a:rPr lang="en-US" sz="1600" dirty="0" smtClean="0">
                <a:solidFill>
                  <a:srgbClr val="008000"/>
                </a:solidFill>
              </a:rPr>
              <a:t>Ecuador</a:t>
            </a:r>
          </a:p>
          <a:p>
            <a:pPr marL="342900" lvl="0" indent="-342900" eaLnBrk="0" fontAlgn="base" hangingPunct="0">
              <a:spcBef>
                <a:spcPct val="20000"/>
              </a:spcBef>
              <a:spcAft>
                <a:spcPct val="0"/>
              </a:spcAft>
              <a:buClr>
                <a:srgbClr val="00B050"/>
              </a:buClr>
              <a:buFont typeface="Arial" charset="0"/>
              <a:buChar char="•"/>
              <a:defRPr/>
            </a:pPr>
            <a:r>
              <a:rPr lang="en-US" sz="1600" dirty="0" smtClean="0">
                <a:solidFill>
                  <a:srgbClr val="008000"/>
                </a:solidFill>
              </a:rPr>
              <a:t>Honduras</a:t>
            </a:r>
          </a:p>
          <a:p>
            <a:pPr marL="342900" lvl="0" indent="-342900" eaLnBrk="0" fontAlgn="base" hangingPunct="0">
              <a:spcBef>
                <a:spcPct val="20000"/>
              </a:spcBef>
              <a:spcAft>
                <a:spcPct val="0"/>
              </a:spcAft>
              <a:buClr>
                <a:srgbClr val="00B050"/>
              </a:buClr>
              <a:buFont typeface="Arial" charset="0"/>
              <a:buChar char="•"/>
              <a:defRPr/>
            </a:pPr>
            <a:r>
              <a:rPr lang="en-US" sz="1600" dirty="0" smtClean="0">
                <a:solidFill>
                  <a:srgbClr val="008000"/>
                </a:solidFill>
              </a:rPr>
              <a:t>Nicaragua</a:t>
            </a:r>
          </a:p>
          <a:p>
            <a:pPr marL="342900" lvl="0" indent="-342900" eaLnBrk="0" fontAlgn="base" hangingPunct="0">
              <a:spcBef>
                <a:spcPct val="20000"/>
              </a:spcBef>
              <a:spcAft>
                <a:spcPct val="0"/>
              </a:spcAft>
              <a:buClr>
                <a:srgbClr val="00B050"/>
              </a:buClr>
              <a:defRPr/>
            </a:pPr>
            <a:r>
              <a:rPr lang="en-US" sz="1600" b="1" dirty="0" smtClean="0">
                <a:solidFill>
                  <a:srgbClr val="008000"/>
                </a:solidFill>
              </a:rPr>
              <a:t>Pacific</a:t>
            </a:r>
          </a:p>
          <a:p>
            <a:pPr marL="342900" lvl="0" indent="-342900" eaLnBrk="0" fontAlgn="base" hangingPunct="0">
              <a:spcBef>
                <a:spcPct val="20000"/>
              </a:spcBef>
              <a:spcAft>
                <a:spcPct val="0"/>
              </a:spcAft>
              <a:buClr>
                <a:srgbClr val="00B050"/>
              </a:buClr>
              <a:buFont typeface="Arial" charset="0"/>
              <a:buChar char="•"/>
              <a:defRPr/>
            </a:pPr>
            <a:r>
              <a:rPr lang="en-US" sz="1600" dirty="0" smtClean="0">
                <a:solidFill>
                  <a:srgbClr val="008000"/>
                </a:solidFill>
              </a:rPr>
              <a:t>Cook Islands</a:t>
            </a:r>
          </a:p>
          <a:p>
            <a:pPr marL="342900" lvl="0" indent="-342900" eaLnBrk="0" fontAlgn="base" hangingPunct="0">
              <a:spcBef>
                <a:spcPct val="20000"/>
              </a:spcBef>
              <a:spcAft>
                <a:spcPct val="0"/>
              </a:spcAft>
              <a:buClr>
                <a:srgbClr val="00B050"/>
              </a:buClr>
              <a:buFont typeface="Arial" charset="0"/>
              <a:buChar char="•"/>
              <a:defRPr/>
            </a:pPr>
            <a:r>
              <a:rPr lang="en-US" sz="1600" dirty="0" smtClean="0">
                <a:solidFill>
                  <a:srgbClr val="008000"/>
                </a:solidFill>
              </a:rPr>
              <a:t>Samoa</a:t>
            </a:r>
          </a:p>
          <a:p>
            <a:pPr marL="342900" lvl="0" indent="-342900" eaLnBrk="0" fontAlgn="base" hangingPunct="0">
              <a:spcBef>
                <a:spcPct val="20000"/>
              </a:spcBef>
              <a:spcAft>
                <a:spcPct val="0"/>
              </a:spcAft>
              <a:buClr>
                <a:srgbClr val="00B050"/>
              </a:buClr>
              <a:buFont typeface="Arial" charset="0"/>
              <a:buChar char="•"/>
              <a:defRPr/>
            </a:pPr>
            <a:r>
              <a:rPr lang="en-US" sz="1600" dirty="0" smtClean="0">
                <a:solidFill>
                  <a:srgbClr val="008000"/>
                </a:solidFill>
              </a:rPr>
              <a:t>Solomon Islands</a:t>
            </a:r>
          </a:p>
        </p:txBody>
      </p:sp>
      <p:sp>
        <p:nvSpPr>
          <p:cNvPr id="14" name="Content Placeholder 2"/>
          <p:cNvSpPr txBox="1">
            <a:spLocks/>
          </p:cNvSpPr>
          <p:nvPr/>
        </p:nvSpPr>
        <p:spPr bwMode="auto">
          <a:xfrm>
            <a:off x="4648200" y="6019800"/>
            <a:ext cx="3429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0" fontAlgn="base" latinLnBrk="0" hangingPunct="0">
              <a:lnSpc>
                <a:spcPct val="100000"/>
              </a:lnSpc>
              <a:spcBef>
                <a:spcPct val="20000"/>
              </a:spcBef>
              <a:spcAft>
                <a:spcPct val="0"/>
              </a:spcAft>
              <a:buClr>
                <a:srgbClr val="00B050"/>
              </a:buClr>
              <a:buSzTx/>
              <a:tabLst/>
              <a:defRPr/>
            </a:pPr>
            <a:r>
              <a:rPr kumimoji="0" lang="en-US" sz="1600" b="1" i="0" u="none" strike="noStrike" kern="1200" cap="none" spc="0" normalizeH="0" baseline="0" noProof="0" dirty="0" smtClean="0">
                <a:ln>
                  <a:noFill/>
                </a:ln>
                <a:effectLst/>
                <a:uLnTx/>
                <a:uFillTx/>
                <a:latin typeface="+mn-lt"/>
                <a:ea typeface="+mn-ea"/>
                <a:cs typeface="+mn-cs"/>
              </a:rPr>
              <a:t>Also:</a:t>
            </a:r>
            <a:r>
              <a:rPr kumimoji="0" lang="en-US" sz="1600" b="1" i="0" u="none" strike="noStrike" kern="1200" cap="none" spc="0" normalizeH="0" noProof="0" dirty="0" smtClean="0">
                <a:ln>
                  <a:noFill/>
                </a:ln>
                <a:effectLst/>
                <a:uLnTx/>
                <a:uFillTx/>
                <a:latin typeface="+mn-lt"/>
                <a:ea typeface="+mn-ea"/>
                <a:cs typeface="+mn-cs"/>
              </a:rPr>
              <a:t> 10 endorsed project concepts</a:t>
            </a:r>
            <a:endParaRPr kumimoji="0" lang="en-US" sz="1600" b="1" i="0" u="none" strike="noStrike" kern="1200" cap="none" spc="0" normalizeH="0" baseline="0" noProof="0" dirty="0" smtClean="0">
              <a:ln>
                <a:noFill/>
              </a:ln>
              <a:effectLst/>
              <a:uLnTx/>
              <a:uFillTx/>
              <a:latin typeface="+mn-lt"/>
              <a:ea typeface="+mn-ea"/>
              <a:cs typeface="+mn-cs"/>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r>
              <a:rPr lang="en-US" sz="4000" dirty="0" smtClean="0"/>
              <a:t>The Adaptation Fund Project Portfolio</a:t>
            </a:r>
          </a:p>
        </p:txBody>
      </p:sp>
      <p:pic>
        <p:nvPicPr>
          <p:cNvPr id="5124" name="Picture 4"/>
          <p:cNvPicPr>
            <a:picLocks noChangeAspect="1" noChangeArrowheads="1"/>
          </p:cNvPicPr>
          <p:nvPr/>
        </p:nvPicPr>
        <p:blipFill>
          <a:blip r:embed="rId2" cstate="print"/>
          <a:srcRect/>
          <a:stretch>
            <a:fillRect/>
          </a:stretch>
        </p:blipFill>
        <p:spPr bwMode="auto">
          <a:xfrm>
            <a:off x="152400" y="5867400"/>
            <a:ext cx="1981200" cy="871538"/>
          </a:xfrm>
          <a:prstGeom prst="rect">
            <a:avLst/>
          </a:prstGeom>
          <a:noFill/>
          <a:ln w="9525">
            <a:noFill/>
            <a:miter lim="800000"/>
            <a:headEnd/>
            <a:tailEnd/>
          </a:ln>
        </p:spPr>
      </p:pic>
      <p:pic>
        <p:nvPicPr>
          <p:cNvPr id="5125" name="Picture 1"/>
          <p:cNvPicPr>
            <a:picLocks noChangeAspect="1" noChangeArrowheads="1"/>
          </p:cNvPicPr>
          <p:nvPr/>
        </p:nvPicPr>
        <p:blipFill>
          <a:blip r:embed="rId3" cstate="print"/>
          <a:srcRect l="22221" t="12383" r="27779" b="38092"/>
          <a:stretch>
            <a:fillRect/>
          </a:stretch>
        </p:blipFill>
        <p:spPr bwMode="auto">
          <a:xfrm>
            <a:off x="8077200" y="5783263"/>
            <a:ext cx="1066800" cy="947737"/>
          </a:xfrm>
          <a:prstGeom prst="rect">
            <a:avLst/>
          </a:prstGeom>
          <a:noFill/>
          <a:ln w="9525">
            <a:noFill/>
            <a:miter lim="800000"/>
            <a:headEnd/>
            <a:tailEnd/>
          </a:ln>
        </p:spPr>
      </p:pic>
      <p:cxnSp>
        <p:nvCxnSpPr>
          <p:cNvPr id="22" name="Straight Connector 21"/>
          <p:cNvCxnSpPr/>
          <p:nvPr/>
        </p:nvCxnSpPr>
        <p:spPr>
          <a:xfrm>
            <a:off x="1905000" y="6400800"/>
            <a:ext cx="6357938" cy="1588"/>
          </a:xfrm>
          <a:prstGeom prst="line">
            <a:avLst/>
          </a:prstGeom>
          <a:ln w="25400">
            <a:solidFill>
              <a:srgbClr val="B7E71F"/>
            </a:solidFill>
          </a:ln>
        </p:spPr>
        <p:style>
          <a:lnRef idx="1">
            <a:schemeClr val="accent1"/>
          </a:lnRef>
          <a:fillRef idx="0">
            <a:schemeClr val="accent1"/>
          </a:fillRef>
          <a:effectRef idx="0">
            <a:schemeClr val="accent1"/>
          </a:effectRef>
          <a:fontRef idx="minor">
            <a:schemeClr val="tx1"/>
          </a:fontRef>
        </p:style>
      </p:cxnSp>
      <p:graphicFrame>
        <p:nvGraphicFramePr>
          <p:cNvPr id="7" name="Chart 6"/>
          <p:cNvGraphicFramePr/>
          <p:nvPr/>
        </p:nvGraphicFramePr>
        <p:xfrm>
          <a:off x="1524000" y="1219200"/>
          <a:ext cx="6400800" cy="4876800"/>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057400"/>
            <a:ext cx="8229600" cy="1143000"/>
          </a:xfrm>
        </p:spPr>
        <p:txBody>
          <a:bodyPr>
            <a:noAutofit/>
          </a:bodyPr>
          <a:lstStyle/>
          <a:p>
            <a:r>
              <a:rPr lang="en-US" sz="4800" b="1" dirty="0" smtClean="0">
                <a:solidFill>
                  <a:srgbClr val="92D050"/>
                </a:solidFill>
                <a:effectLst>
                  <a:outerShdw blurRad="38100" dist="38100" dir="2700000" algn="tl">
                    <a:srgbClr val="000000">
                      <a:alpha val="43137"/>
                    </a:srgbClr>
                  </a:outerShdw>
                </a:effectLst>
              </a:rPr>
              <a:t>ANALYSIS OF CURRENT PORTFOLIO AND PIPELINE</a:t>
            </a:r>
          </a:p>
        </p:txBody>
      </p:sp>
      <p:pic>
        <p:nvPicPr>
          <p:cNvPr id="3" name="Picture 7"/>
          <p:cNvPicPr>
            <a:picLocks noChangeAspect="1" noChangeArrowheads="1"/>
          </p:cNvPicPr>
          <p:nvPr/>
        </p:nvPicPr>
        <p:blipFill>
          <a:blip r:embed="rId2" cstate="screen"/>
          <a:srcRect/>
          <a:stretch>
            <a:fillRect/>
          </a:stretch>
        </p:blipFill>
        <p:spPr bwMode="auto">
          <a:xfrm>
            <a:off x="304800" y="4038600"/>
            <a:ext cx="3081338" cy="2143125"/>
          </a:xfrm>
          <a:prstGeom prst="rect">
            <a:avLst/>
          </a:prstGeom>
          <a:noFill/>
          <a:ln w="9525">
            <a:noFill/>
            <a:miter lim="800000"/>
            <a:headEnd/>
            <a:tailEnd/>
          </a:ln>
        </p:spPr>
      </p:pic>
      <p:pic>
        <p:nvPicPr>
          <p:cNvPr id="4" name="Picture 8"/>
          <p:cNvPicPr>
            <a:picLocks noChangeAspect="1" noChangeArrowheads="1"/>
          </p:cNvPicPr>
          <p:nvPr/>
        </p:nvPicPr>
        <p:blipFill>
          <a:blip r:embed="rId3" cstate="screen"/>
          <a:srcRect/>
          <a:stretch>
            <a:fillRect/>
          </a:stretch>
        </p:blipFill>
        <p:spPr bwMode="auto">
          <a:xfrm>
            <a:off x="5410200" y="4038600"/>
            <a:ext cx="2743200" cy="2057400"/>
          </a:xfrm>
          <a:prstGeom prst="rect">
            <a:avLst/>
          </a:prstGeom>
          <a:noFill/>
          <a:ln w="9525">
            <a:noFill/>
            <a:miter lim="800000"/>
            <a:headEnd/>
            <a:tailEnd/>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86800" cy="1143000"/>
          </a:xfrm>
        </p:spPr>
        <p:txBody>
          <a:bodyPr>
            <a:noAutofit/>
          </a:bodyPr>
          <a:lstStyle/>
          <a:p>
            <a:r>
              <a:rPr lang="en-US" sz="4800" b="1" dirty="0" smtClean="0">
                <a:solidFill>
                  <a:srgbClr val="92D050"/>
                </a:solidFill>
                <a:effectLst>
                  <a:outerShdw blurRad="38100" dist="38100" dir="2700000" algn="tl">
                    <a:srgbClr val="000000">
                      <a:alpha val="43137"/>
                    </a:srgbClr>
                  </a:outerShdw>
                </a:effectLst>
              </a:rPr>
              <a:t>36 project/</a:t>
            </a:r>
            <a:r>
              <a:rPr lang="en-US" sz="4800" b="1" dirty="0" err="1" smtClean="0">
                <a:solidFill>
                  <a:srgbClr val="92D050"/>
                </a:solidFill>
                <a:effectLst>
                  <a:outerShdw blurRad="38100" dist="38100" dir="2700000" algn="tl">
                    <a:srgbClr val="000000">
                      <a:alpha val="43137"/>
                    </a:srgbClr>
                  </a:outerShdw>
                </a:effectLst>
              </a:rPr>
              <a:t>programme</a:t>
            </a:r>
            <a:r>
              <a:rPr lang="en-US" sz="4800" b="1" dirty="0" smtClean="0">
                <a:solidFill>
                  <a:srgbClr val="92D050"/>
                </a:solidFill>
                <a:effectLst>
                  <a:outerShdw blurRad="38100" dist="38100" dir="2700000" algn="tl">
                    <a:srgbClr val="000000">
                      <a:alpha val="43137"/>
                    </a:srgbClr>
                  </a:outerShdw>
                </a:effectLst>
              </a:rPr>
              <a:t> proposals</a:t>
            </a:r>
          </a:p>
        </p:txBody>
      </p:sp>
      <p:graphicFrame>
        <p:nvGraphicFramePr>
          <p:cNvPr id="4" name="Content Placeholder 3"/>
          <p:cNvGraphicFramePr>
            <a:graphicFrameLocks noGrp="1"/>
          </p:cNvGraphicFramePr>
          <p:nvPr>
            <p:ph idx="1"/>
          </p:nvPr>
        </p:nvGraphicFramePr>
        <p:xfrm>
          <a:off x="380999" y="3124200"/>
          <a:ext cx="8153401" cy="3250900"/>
        </p:xfrm>
        <a:graphic>
          <a:graphicData uri="http://schemas.openxmlformats.org/drawingml/2006/table">
            <a:tbl>
              <a:tblPr/>
              <a:tblGrid>
                <a:gridCol w="1294458"/>
                <a:gridCol w="1601143"/>
                <a:gridCol w="1828800"/>
                <a:gridCol w="1295400"/>
                <a:gridCol w="2133600"/>
              </a:tblGrid>
              <a:tr h="653523">
                <a:tc>
                  <a:txBody>
                    <a:bodyPr/>
                    <a:lstStyle/>
                    <a:p>
                      <a:pPr marL="0" marR="0">
                        <a:lnSpc>
                          <a:spcPct val="115000"/>
                        </a:lnSpc>
                        <a:spcBef>
                          <a:spcPts val="0"/>
                        </a:spcBef>
                        <a:spcAft>
                          <a:spcPts val="0"/>
                        </a:spcAft>
                      </a:pPr>
                      <a:r>
                        <a:rPr lang="en-US" sz="1200" dirty="0">
                          <a:solidFill>
                            <a:srgbClr val="000000"/>
                          </a:solidFill>
                          <a:latin typeface="Calibri"/>
                          <a:ea typeface="Times New Roman"/>
                        </a:rPr>
                        <a:t> </a:t>
                      </a:r>
                      <a:endParaRPr lang="en-US" sz="1200" dirty="0">
                        <a:latin typeface="Times New Roman"/>
                        <a:ea typeface="Times New Roman"/>
                      </a:endParaRPr>
                    </a:p>
                  </a:txBody>
                  <a:tcPr marL="42919" marR="4291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b="1" dirty="0">
                          <a:solidFill>
                            <a:srgbClr val="007635"/>
                          </a:solidFill>
                          <a:latin typeface="Calibri"/>
                          <a:ea typeface="Times New Roman"/>
                        </a:rPr>
                        <a:t>Endorsed concepts</a:t>
                      </a:r>
                      <a:endParaRPr lang="en-US" sz="1600" dirty="0">
                        <a:solidFill>
                          <a:srgbClr val="007635"/>
                        </a:solidFill>
                        <a:latin typeface="Times New Roman"/>
                        <a:ea typeface="Times New Roman"/>
                      </a:endParaRPr>
                    </a:p>
                  </a:txBody>
                  <a:tcPr marL="42919" marR="429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600" b="1" dirty="0">
                          <a:solidFill>
                            <a:srgbClr val="007635"/>
                          </a:solidFill>
                          <a:latin typeface="Calibri"/>
                          <a:ea typeface="Times New Roman"/>
                        </a:rPr>
                        <a:t>Concepts endorsed at first submission</a:t>
                      </a:r>
                      <a:endParaRPr lang="en-US" sz="1600" dirty="0">
                        <a:solidFill>
                          <a:srgbClr val="007635"/>
                        </a:solidFill>
                        <a:latin typeface="Times New Roman"/>
                        <a:ea typeface="Times New Roman"/>
                      </a:endParaRPr>
                    </a:p>
                  </a:txBody>
                  <a:tcPr marL="42919" marR="429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600" b="1" dirty="0">
                          <a:solidFill>
                            <a:schemeClr val="tx2">
                              <a:lumMod val="75000"/>
                            </a:schemeClr>
                          </a:solidFill>
                          <a:latin typeface="Calibri"/>
                          <a:ea typeface="Times New Roman"/>
                        </a:rPr>
                        <a:t>Approved proposals</a:t>
                      </a:r>
                      <a:endParaRPr lang="en-US" sz="1600" dirty="0">
                        <a:solidFill>
                          <a:schemeClr val="tx2">
                            <a:lumMod val="75000"/>
                          </a:schemeClr>
                        </a:solidFill>
                        <a:latin typeface="Times New Roman"/>
                        <a:ea typeface="Times New Roman"/>
                      </a:endParaRPr>
                    </a:p>
                  </a:txBody>
                  <a:tcPr marL="42919" marR="429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600" b="1" dirty="0">
                          <a:solidFill>
                            <a:schemeClr val="tx2">
                              <a:lumMod val="75000"/>
                            </a:schemeClr>
                          </a:solidFill>
                          <a:latin typeface="Calibri"/>
                          <a:ea typeface="Times New Roman"/>
                        </a:rPr>
                        <a:t>Proposals approved at first submission</a:t>
                      </a:r>
                      <a:endParaRPr lang="en-US" sz="1600" dirty="0">
                        <a:solidFill>
                          <a:schemeClr val="tx2">
                            <a:lumMod val="75000"/>
                          </a:schemeClr>
                        </a:solidFill>
                        <a:latin typeface="Times New Roman"/>
                        <a:ea typeface="Times New Roman"/>
                      </a:endParaRPr>
                    </a:p>
                  </a:txBody>
                  <a:tcPr marL="42919" marR="429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382147">
                <a:tc>
                  <a:txBody>
                    <a:bodyPr/>
                    <a:lstStyle/>
                    <a:p>
                      <a:pPr marL="0" marR="0">
                        <a:lnSpc>
                          <a:spcPct val="115000"/>
                        </a:lnSpc>
                        <a:spcBef>
                          <a:spcPts val="0"/>
                        </a:spcBef>
                        <a:spcAft>
                          <a:spcPts val="0"/>
                        </a:spcAft>
                      </a:pPr>
                      <a:r>
                        <a:rPr lang="en-US" sz="1600" b="1" dirty="0">
                          <a:solidFill>
                            <a:srgbClr val="000000"/>
                          </a:solidFill>
                          <a:latin typeface="Calibri"/>
                          <a:ea typeface="Times New Roman"/>
                        </a:rPr>
                        <a:t>Number</a:t>
                      </a:r>
                      <a:endParaRPr lang="en-US" sz="1600" dirty="0">
                        <a:latin typeface="Times New Roman"/>
                        <a:ea typeface="Times New Roman"/>
                      </a:endParaRPr>
                    </a:p>
                  </a:txBody>
                  <a:tcPr marL="42919" marR="4291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b="1" dirty="0">
                          <a:solidFill>
                            <a:srgbClr val="000000"/>
                          </a:solidFill>
                          <a:latin typeface="Calibri"/>
                          <a:ea typeface="Times New Roman"/>
                        </a:rPr>
                        <a:t>22</a:t>
                      </a:r>
                      <a:endParaRPr lang="en-US" sz="1800" b="1" dirty="0">
                        <a:latin typeface="Times New Roman"/>
                        <a:ea typeface="Times New Roman"/>
                      </a:endParaRPr>
                    </a:p>
                  </a:txBody>
                  <a:tcPr marL="42919" marR="4291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800" b="1" dirty="0">
                          <a:solidFill>
                            <a:srgbClr val="000000"/>
                          </a:solidFill>
                          <a:latin typeface="Calibri"/>
                          <a:ea typeface="Times New Roman"/>
                        </a:rPr>
                        <a:t>17</a:t>
                      </a:r>
                      <a:endParaRPr lang="en-US" sz="1800" b="1" dirty="0">
                        <a:latin typeface="Times New Roman"/>
                        <a:ea typeface="Times New Roman"/>
                      </a:endParaRPr>
                    </a:p>
                  </a:txBody>
                  <a:tcPr marL="42919" marR="4291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800" b="1" dirty="0" smtClean="0">
                          <a:solidFill>
                            <a:srgbClr val="000000"/>
                          </a:solidFill>
                          <a:latin typeface="Calibri"/>
                          <a:ea typeface="Times New Roman"/>
                        </a:rPr>
                        <a:t>11</a:t>
                      </a:r>
                      <a:endParaRPr lang="en-US" sz="1800" b="1" dirty="0">
                        <a:latin typeface="Times New Roman"/>
                        <a:ea typeface="Times New Roman"/>
                      </a:endParaRPr>
                    </a:p>
                  </a:txBody>
                  <a:tcPr marL="42919" marR="4291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800" b="1" dirty="0">
                          <a:solidFill>
                            <a:srgbClr val="000000"/>
                          </a:solidFill>
                          <a:latin typeface="Calibri"/>
                          <a:ea typeface="Times New Roman"/>
                        </a:rPr>
                        <a:t>7</a:t>
                      </a:r>
                      <a:endParaRPr lang="en-US" sz="1800" b="1" dirty="0">
                        <a:latin typeface="Times New Roman"/>
                        <a:ea typeface="Times New Roman"/>
                      </a:endParaRPr>
                    </a:p>
                  </a:txBody>
                  <a:tcPr marL="42919" marR="4291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608453">
                <a:tc>
                  <a:txBody>
                    <a:bodyPr/>
                    <a:lstStyle/>
                    <a:p>
                      <a:pPr marL="0" marR="0">
                        <a:lnSpc>
                          <a:spcPct val="115000"/>
                        </a:lnSpc>
                        <a:spcBef>
                          <a:spcPts val="0"/>
                        </a:spcBef>
                        <a:spcAft>
                          <a:spcPts val="0"/>
                        </a:spcAft>
                      </a:pPr>
                      <a:r>
                        <a:rPr lang="en-US" sz="1600" b="1" kern="1200" dirty="0" smtClean="0">
                          <a:solidFill>
                            <a:srgbClr val="000000"/>
                          </a:solidFill>
                          <a:latin typeface="Calibri"/>
                          <a:ea typeface="Times New Roman"/>
                          <a:cs typeface="+mn-cs"/>
                        </a:rPr>
                        <a:t>Total number submitted</a:t>
                      </a:r>
                      <a:endParaRPr lang="en-US" sz="1600" b="1" kern="1200" dirty="0">
                        <a:solidFill>
                          <a:srgbClr val="000000"/>
                        </a:solidFill>
                        <a:latin typeface="Calibri"/>
                        <a:ea typeface="Times New Roman"/>
                        <a:cs typeface="+mn-cs"/>
                      </a:endParaRPr>
                    </a:p>
                  </a:txBody>
                  <a:tcPr marL="42919" marR="4291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ctr">
                        <a:lnSpc>
                          <a:spcPct val="115000"/>
                        </a:lnSpc>
                        <a:spcBef>
                          <a:spcPts val="0"/>
                        </a:spcBef>
                        <a:spcAft>
                          <a:spcPts val="0"/>
                        </a:spcAft>
                      </a:pPr>
                      <a:r>
                        <a:rPr lang="en-US" sz="1800" b="1" dirty="0" smtClean="0">
                          <a:solidFill>
                            <a:schemeClr val="tx1"/>
                          </a:solidFill>
                          <a:latin typeface="+mn-lt"/>
                          <a:ea typeface="Times New Roman"/>
                        </a:rPr>
                        <a:t>32</a:t>
                      </a:r>
                      <a:endParaRPr lang="en-US" sz="1800" b="1" dirty="0">
                        <a:solidFill>
                          <a:schemeClr val="tx1"/>
                        </a:solidFill>
                        <a:latin typeface="+mn-lt"/>
                        <a:ea typeface="Times New Roman"/>
                      </a:endParaRPr>
                    </a:p>
                  </a:txBody>
                  <a:tcPr marL="42919" marR="4291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pPr marL="0" marR="0" algn="ctr">
                        <a:lnSpc>
                          <a:spcPct val="115000"/>
                        </a:lnSpc>
                        <a:spcBef>
                          <a:spcPts val="0"/>
                        </a:spcBef>
                        <a:spcAft>
                          <a:spcPts val="0"/>
                        </a:spcAft>
                      </a:pPr>
                      <a:endParaRPr lang="en-US" sz="1800" b="1" dirty="0">
                        <a:solidFill>
                          <a:srgbClr val="C00000"/>
                        </a:solidFill>
                        <a:latin typeface="Times New Roman"/>
                        <a:ea typeface="Times New Roman"/>
                      </a:endParaRPr>
                    </a:p>
                  </a:txBody>
                  <a:tcPr marL="42919" marR="4291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gridSpan="2">
                  <a:txBody>
                    <a:bodyPr/>
                    <a:lstStyle/>
                    <a:p>
                      <a:pPr marL="0" marR="0" algn="ctr">
                        <a:lnSpc>
                          <a:spcPct val="115000"/>
                        </a:lnSpc>
                        <a:spcBef>
                          <a:spcPts val="0"/>
                        </a:spcBef>
                        <a:spcAft>
                          <a:spcPts val="0"/>
                        </a:spcAft>
                      </a:pPr>
                      <a:r>
                        <a:rPr lang="en-US" sz="1800" b="1" dirty="0" smtClean="0">
                          <a:solidFill>
                            <a:schemeClr val="tx1"/>
                          </a:solidFill>
                          <a:latin typeface="+mn-lt"/>
                          <a:ea typeface="Times New Roman"/>
                        </a:rPr>
                        <a:t>18</a:t>
                      </a:r>
                      <a:endParaRPr lang="en-US" sz="1800" b="1" dirty="0">
                        <a:solidFill>
                          <a:schemeClr val="tx1"/>
                        </a:solidFill>
                        <a:latin typeface="+mn-lt"/>
                        <a:ea typeface="Times New Roman"/>
                      </a:endParaRPr>
                    </a:p>
                  </a:txBody>
                  <a:tcPr marL="42919" marR="4291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pPr marL="0" marR="0" algn="ctr">
                        <a:lnSpc>
                          <a:spcPct val="115000"/>
                        </a:lnSpc>
                        <a:spcBef>
                          <a:spcPts val="0"/>
                        </a:spcBef>
                        <a:spcAft>
                          <a:spcPts val="0"/>
                        </a:spcAft>
                      </a:pPr>
                      <a:endParaRPr lang="en-US" sz="1800" b="1" dirty="0">
                        <a:solidFill>
                          <a:srgbClr val="C00000"/>
                        </a:solidFill>
                        <a:latin typeface="Times New Roman"/>
                        <a:ea typeface="Times New Roman"/>
                      </a:endParaRPr>
                    </a:p>
                  </a:txBody>
                  <a:tcPr marL="42919" marR="4291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608453">
                <a:tc>
                  <a:txBody>
                    <a:bodyPr/>
                    <a:lstStyle/>
                    <a:p>
                      <a:pPr marL="0" marR="0">
                        <a:lnSpc>
                          <a:spcPct val="115000"/>
                        </a:lnSpc>
                        <a:spcBef>
                          <a:spcPts val="0"/>
                        </a:spcBef>
                        <a:spcAft>
                          <a:spcPts val="0"/>
                        </a:spcAft>
                      </a:pPr>
                      <a:r>
                        <a:rPr lang="en-US" sz="1600" b="1" dirty="0">
                          <a:solidFill>
                            <a:srgbClr val="000000"/>
                          </a:solidFill>
                          <a:latin typeface="Calibri"/>
                          <a:ea typeface="Times New Roman"/>
                        </a:rPr>
                        <a:t>% of total submitted</a:t>
                      </a:r>
                      <a:endParaRPr lang="en-US" sz="1600" dirty="0">
                        <a:latin typeface="Times New Roman"/>
                        <a:ea typeface="Times New Roman"/>
                      </a:endParaRPr>
                    </a:p>
                  </a:txBody>
                  <a:tcPr marL="42919" marR="4291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b="1" dirty="0">
                          <a:solidFill>
                            <a:schemeClr val="tx1"/>
                          </a:solidFill>
                          <a:latin typeface="Calibri"/>
                          <a:ea typeface="Times New Roman"/>
                        </a:rPr>
                        <a:t>65</a:t>
                      </a:r>
                      <a:endParaRPr lang="en-US" sz="1800" b="1" dirty="0">
                        <a:solidFill>
                          <a:schemeClr val="tx1"/>
                        </a:solidFill>
                        <a:latin typeface="Times New Roman"/>
                        <a:ea typeface="Times New Roman"/>
                      </a:endParaRPr>
                    </a:p>
                  </a:txBody>
                  <a:tcPr marL="42919" marR="4291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800" b="1" dirty="0">
                          <a:solidFill>
                            <a:schemeClr val="tx1"/>
                          </a:solidFill>
                          <a:latin typeface="Calibri"/>
                          <a:ea typeface="Times New Roman"/>
                        </a:rPr>
                        <a:t>50</a:t>
                      </a:r>
                      <a:endParaRPr lang="en-US" sz="1800" b="1" dirty="0">
                        <a:solidFill>
                          <a:schemeClr val="tx1"/>
                        </a:solidFill>
                        <a:latin typeface="Times New Roman"/>
                        <a:ea typeface="Times New Roman"/>
                      </a:endParaRPr>
                    </a:p>
                  </a:txBody>
                  <a:tcPr marL="42919" marR="4291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800" b="1" dirty="0" smtClean="0">
                          <a:solidFill>
                            <a:schemeClr val="tx1"/>
                          </a:solidFill>
                          <a:latin typeface="Calibri"/>
                          <a:ea typeface="Times New Roman"/>
                        </a:rPr>
                        <a:t>61</a:t>
                      </a:r>
                      <a:endParaRPr lang="en-US" sz="1800" b="1" dirty="0">
                        <a:solidFill>
                          <a:schemeClr val="tx1"/>
                        </a:solidFill>
                        <a:latin typeface="Times New Roman"/>
                        <a:ea typeface="Times New Roman"/>
                      </a:endParaRPr>
                    </a:p>
                  </a:txBody>
                  <a:tcPr marL="42919" marR="4291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800" b="1" dirty="0">
                          <a:solidFill>
                            <a:schemeClr val="tx1"/>
                          </a:solidFill>
                          <a:latin typeface="Calibri"/>
                          <a:ea typeface="Times New Roman"/>
                        </a:rPr>
                        <a:t>39</a:t>
                      </a:r>
                      <a:endParaRPr lang="en-US" sz="1800" b="1" dirty="0">
                        <a:solidFill>
                          <a:schemeClr val="tx1"/>
                        </a:solidFill>
                        <a:latin typeface="Times New Roman"/>
                        <a:ea typeface="Times New Roman"/>
                      </a:endParaRPr>
                    </a:p>
                  </a:txBody>
                  <a:tcPr marL="42919" marR="4291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998324">
                <a:tc>
                  <a:txBody>
                    <a:bodyPr/>
                    <a:lstStyle/>
                    <a:p>
                      <a:pPr marL="0" marR="0">
                        <a:lnSpc>
                          <a:spcPct val="115000"/>
                        </a:lnSpc>
                        <a:spcBef>
                          <a:spcPts val="0"/>
                        </a:spcBef>
                        <a:spcAft>
                          <a:spcPts val="0"/>
                        </a:spcAft>
                      </a:pPr>
                      <a:r>
                        <a:rPr lang="en-US" sz="1600" b="1" dirty="0">
                          <a:solidFill>
                            <a:srgbClr val="000000"/>
                          </a:solidFill>
                          <a:latin typeface="Calibri"/>
                          <a:ea typeface="Times New Roman"/>
                        </a:rPr>
                        <a:t>% of total endorsed</a:t>
                      </a:r>
                      <a:r>
                        <a:rPr lang="en-US" sz="1600" b="1" dirty="0" smtClean="0">
                          <a:solidFill>
                            <a:srgbClr val="000000"/>
                          </a:solidFill>
                          <a:latin typeface="Calibri"/>
                          <a:ea typeface="Times New Roman"/>
                        </a:rPr>
                        <a:t>/</a:t>
                      </a:r>
                    </a:p>
                    <a:p>
                      <a:pPr marL="0" marR="0">
                        <a:lnSpc>
                          <a:spcPct val="115000"/>
                        </a:lnSpc>
                        <a:spcBef>
                          <a:spcPts val="0"/>
                        </a:spcBef>
                        <a:spcAft>
                          <a:spcPts val="0"/>
                        </a:spcAft>
                      </a:pPr>
                      <a:r>
                        <a:rPr lang="en-US" sz="1600" b="1" dirty="0" smtClean="0">
                          <a:solidFill>
                            <a:srgbClr val="000000"/>
                          </a:solidFill>
                          <a:latin typeface="Calibri"/>
                          <a:ea typeface="Times New Roman"/>
                        </a:rPr>
                        <a:t>approved</a:t>
                      </a:r>
                      <a:endParaRPr lang="en-US" sz="1600" dirty="0">
                        <a:latin typeface="Times New Roman"/>
                        <a:ea typeface="Times New Roman"/>
                      </a:endParaRPr>
                    </a:p>
                  </a:txBody>
                  <a:tcPr marL="42919" marR="4291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dirty="0">
                          <a:solidFill>
                            <a:srgbClr val="000000"/>
                          </a:solidFill>
                          <a:latin typeface="Calibri"/>
                          <a:ea typeface="Times New Roman"/>
                        </a:rPr>
                        <a:t>-</a:t>
                      </a:r>
                      <a:endParaRPr lang="en-US" sz="1800" dirty="0">
                        <a:latin typeface="Times New Roman"/>
                        <a:ea typeface="Times New Roman"/>
                      </a:endParaRPr>
                    </a:p>
                  </a:txBody>
                  <a:tcPr marL="42919" marR="4291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800" b="1" dirty="0">
                          <a:solidFill>
                            <a:schemeClr val="tx1"/>
                          </a:solidFill>
                          <a:latin typeface="Calibri"/>
                          <a:ea typeface="Times New Roman"/>
                        </a:rPr>
                        <a:t>77</a:t>
                      </a:r>
                      <a:endParaRPr lang="en-US" sz="1800" b="1" dirty="0">
                        <a:solidFill>
                          <a:schemeClr val="tx1"/>
                        </a:solidFill>
                        <a:latin typeface="Times New Roman"/>
                        <a:ea typeface="Times New Roman"/>
                      </a:endParaRPr>
                    </a:p>
                  </a:txBody>
                  <a:tcPr marL="42919" marR="4291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800" b="1" dirty="0">
                          <a:solidFill>
                            <a:srgbClr val="000000"/>
                          </a:solidFill>
                          <a:latin typeface="Calibri"/>
                          <a:ea typeface="Times New Roman"/>
                        </a:rPr>
                        <a:t>-</a:t>
                      </a:r>
                      <a:endParaRPr lang="en-US" sz="1800" b="1" dirty="0">
                        <a:latin typeface="Times New Roman"/>
                        <a:ea typeface="Times New Roman"/>
                      </a:endParaRPr>
                    </a:p>
                  </a:txBody>
                  <a:tcPr marL="42919" marR="4291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800" b="1" dirty="0" smtClean="0">
                          <a:solidFill>
                            <a:schemeClr val="tx1"/>
                          </a:solidFill>
                          <a:latin typeface="Calibri"/>
                          <a:ea typeface="Times New Roman"/>
                        </a:rPr>
                        <a:t>64</a:t>
                      </a:r>
                      <a:endParaRPr lang="en-US" sz="1800" b="1" dirty="0">
                        <a:solidFill>
                          <a:schemeClr val="tx1"/>
                        </a:solidFill>
                        <a:latin typeface="Times New Roman"/>
                        <a:ea typeface="Times New Roman"/>
                      </a:endParaRPr>
                    </a:p>
                  </a:txBody>
                  <a:tcPr marL="42919" marR="4291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bl>
          </a:graphicData>
        </a:graphic>
      </p:graphicFrame>
      <p:sp>
        <p:nvSpPr>
          <p:cNvPr id="5" name="Rectangle 4"/>
          <p:cNvSpPr/>
          <p:nvPr/>
        </p:nvSpPr>
        <p:spPr>
          <a:xfrm>
            <a:off x="533401" y="1447800"/>
            <a:ext cx="8001000" cy="1646605"/>
          </a:xfrm>
          <a:prstGeom prst="rect">
            <a:avLst/>
          </a:prstGeom>
        </p:spPr>
        <p:txBody>
          <a:bodyPr wrap="square">
            <a:spAutoFit/>
          </a:bodyPr>
          <a:lstStyle/>
          <a:p>
            <a:pPr marL="225425" indent="-225425">
              <a:spcAft>
                <a:spcPts val="600"/>
              </a:spcAft>
              <a:buFont typeface="Arial" pitchFamily="34" charset="0"/>
              <a:buChar char="•"/>
            </a:pPr>
            <a:r>
              <a:rPr lang="en-GB" sz="2400" b="1" dirty="0" smtClean="0"/>
              <a:t> From June 2010 to September 2011, </a:t>
            </a:r>
            <a:r>
              <a:rPr lang="en-US" sz="2400" b="1" dirty="0" smtClean="0">
                <a:solidFill>
                  <a:srgbClr val="009900"/>
                </a:solidFill>
              </a:rPr>
              <a:t>32 concepts and 18 full proposals submitted</a:t>
            </a:r>
            <a:r>
              <a:rPr lang="en-GB" sz="2400" b="1" dirty="0" smtClean="0"/>
              <a:t>;</a:t>
            </a:r>
          </a:p>
          <a:p>
            <a:pPr marL="225425" indent="-225425">
              <a:spcAft>
                <a:spcPts val="600"/>
              </a:spcAft>
              <a:buFont typeface="Arial" pitchFamily="34" charset="0"/>
              <a:buChar char="•"/>
            </a:pPr>
            <a:r>
              <a:rPr lang="en-GB" sz="2400" b="1" dirty="0" smtClean="0"/>
              <a:t> Small-size projects and programmes window has never been used</a:t>
            </a:r>
            <a:endParaRPr lang="en-US" sz="2400" dirty="0"/>
          </a:p>
        </p:txBody>
      </p:sp>
      <p:pic>
        <p:nvPicPr>
          <p:cNvPr id="6" name="Picture 1"/>
          <p:cNvPicPr>
            <a:picLocks noChangeAspect="1" noChangeArrowheads="1"/>
          </p:cNvPicPr>
          <p:nvPr/>
        </p:nvPicPr>
        <p:blipFill>
          <a:blip r:embed="rId2" cstate="print"/>
          <a:srcRect l="22221" t="12383" r="27779" b="38092"/>
          <a:stretch>
            <a:fillRect/>
          </a:stretch>
        </p:blipFill>
        <p:spPr bwMode="auto">
          <a:xfrm>
            <a:off x="8077200" y="5834063"/>
            <a:ext cx="1066800" cy="947737"/>
          </a:xfrm>
          <a:prstGeom prst="rect">
            <a:avLst/>
          </a:prstGeom>
          <a:noFill/>
          <a:ln w="9525">
            <a:noFill/>
            <a:miter lim="800000"/>
            <a:headEnd/>
            <a:tailEnd/>
          </a:ln>
        </p:spPr>
      </p:pic>
      <p:cxnSp>
        <p:nvCxnSpPr>
          <p:cNvPr id="7" name="Straight Connector 6"/>
          <p:cNvCxnSpPr/>
          <p:nvPr/>
        </p:nvCxnSpPr>
        <p:spPr>
          <a:xfrm>
            <a:off x="0" y="6400800"/>
            <a:ext cx="8262938" cy="1588"/>
          </a:xfrm>
          <a:prstGeom prst="line">
            <a:avLst/>
          </a:prstGeom>
          <a:ln w="25400">
            <a:solidFill>
              <a:srgbClr val="B7E71F"/>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1"/>
          <p:cNvPicPr>
            <a:picLocks noChangeAspect="1" noChangeArrowheads="1"/>
          </p:cNvPicPr>
          <p:nvPr/>
        </p:nvPicPr>
        <p:blipFill>
          <a:blip r:embed="rId3" cstate="print"/>
          <a:srcRect l="22221" t="12383" r="27779" b="38092"/>
          <a:stretch>
            <a:fillRect/>
          </a:stretch>
        </p:blipFill>
        <p:spPr bwMode="auto">
          <a:xfrm>
            <a:off x="8077200" y="5783263"/>
            <a:ext cx="1066800" cy="947737"/>
          </a:xfrm>
          <a:prstGeom prst="rect">
            <a:avLst/>
          </a:prstGeom>
          <a:noFill/>
          <a:ln w="9525">
            <a:noFill/>
            <a:miter lim="800000"/>
            <a:headEnd/>
            <a:tailEnd/>
          </a:ln>
        </p:spPr>
      </p:pic>
      <p:sp>
        <p:nvSpPr>
          <p:cNvPr id="10243" name="Title 1"/>
          <p:cNvSpPr>
            <a:spLocks noGrp="1"/>
          </p:cNvSpPr>
          <p:nvPr>
            <p:ph type="title"/>
          </p:nvPr>
        </p:nvSpPr>
        <p:spPr/>
        <p:txBody>
          <a:bodyPr vert="horz" lIns="91440" tIns="45720" rIns="91440" bIns="45720" rtlCol="0" anchor="ctr">
            <a:noAutofit/>
          </a:bodyPr>
          <a:lstStyle/>
          <a:p>
            <a:r>
              <a:rPr lang="en-US" sz="4800" b="1" dirty="0" smtClean="0">
                <a:solidFill>
                  <a:srgbClr val="92D050"/>
                </a:solidFill>
                <a:effectLst>
                  <a:outerShdw blurRad="38100" dist="38100" dir="2700000" algn="tl">
                    <a:srgbClr val="000000">
                      <a:alpha val="43137"/>
                    </a:srgbClr>
                  </a:outerShdw>
                </a:effectLst>
              </a:rPr>
              <a:t>Variety of sectors</a:t>
            </a:r>
          </a:p>
        </p:txBody>
      </p:sp>
      <p:cxnSp>
        <p:nvCxnSpPr>
          <p:cNvPr id="16" name="Straight Connector 15"/>
          <p:cNvCxnSpPr/>
          <p:nvPr/>
        </p:nvCxnSpPr>
        <p:spPr>
          <a:xfrm>
            <a:off x="0" y="6400800"/>
            <a:ext cx="8262938" cy="1588"/>
          </a:xfrm>
          <a:prstGeom prst="line">
            <a:avLst/>
          </a:prstGeom>
          <a:ln w="25400">
            <a:solidFill>
              <a:srgbClr val="B7E71F"/>
            </a:solidFill>
          </a:ln>
        </p:spPr>
        <p:style>
          <a:lnRef idx="1">
            <a:schemeClr val="accent1"/>
          </a:lnRef>
          <a:fillRef idx="0">
            <a:schemeClr val="accent1"/>
          </a:fillRef>
          <a:effectRef idx="0">
            <a:schemeClr val="accent1"/>
          </a:effectRef>
          <a:fontRef idx="minor">
            <a:schemeClr val="tx1"/>
          </a:fontRef>
        </p:style>
      </p:cxnSp>
      <p:pic>
        <p:nvPicPr>
          <p:cNvPr id="57345" name="Chart 4"/>
          <p:cNvPicPr>
            <a:picLocks noChangeArrowheads="1"/>
          </p:cNvPicPr>
          <p:nvPr/>
        </p:nvPicPr>
        <p:blipFill>
          <a:blip r:embed="rId4" cstate="print"/>
          <a:srcRect b="-111"/>
          <a:stretch>
            <a:fillRect/>
          </a:stretch>
        </p:blipFill>
        <p:spPr bwMode="auto">
          <a:xfrm>
            <a:off x="914400" y="1752600"/>
            <a:ext cx="7086600" cy="4114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4"/>
          <p:cNvSpPr>
            <a:spLocks noGrp="1"/>
          </p:cNvSpPr>
          <p:nvPr>
            <p:ph type="title"/>
          </p:nvPr>
        </p:nvSpPr>
        <p:spPr>
          <a:xfrm>
            <a:off x="381000" y="274638"/>
            <a:ext cx="8458200" cy="1143000"/>
          </a:xfrm>
        </p:spPr>
        <p:txBody>
          <a:bodyPr vert="horz" lIns="91440" tIns="45720" rIns="91440" bIns="45720" rtlCol="0" anchor="ctr">
            <a:noAutofit/>
          </a:bodyPr>
          <a:lstStyle/>
          <a:p>
            <a:r>
              <a:rPr lang="en-US" b="1" dirty="0" smtClean="0">
                <a:solidFill>
                  <a:srgbClr val="92D050"/>
                </a:solidFill>
                <a:effectLst>
                  <a:outerShdw blurRad="38100" dist="38100" dir="2700000" algn="tl">
                    <a:srgbClr val="000000">
                      <a:alpha val="43137"/>
                    </a:srgbClr>
                  </a:outerShdw>
                </a:effectLst>
              </a:rPr>
              <a:t>Proposals by Implementing Entity</a:t>
            </a:r>
          </a:p>
        </p:txBody>
      </p:sp>
      <p:pic>
        <p:nvPicPr>
          <p:cNvPr id="11269" name="Picture 1"/>
          <p:cNvPicPr>
            <a:picLocks noChangeAspect="1" noChangeArrowheads="1"/>
          </p:cNvPicPr>
          <p:nvPr/>
        </p:nvPicPr>
        <p:blipFill>
          <a:blip r:embed="rId2" cstate="print"/>
          <a:srcRect l="22221" t="12383" r="27779" b="38092"/>
          <a:stretch>
            <a:fillRect/>
          </a:stretch>
        </p:blipFill>
        <p:spPr bwMode="auto">
          <a:xfrm>
            <a:off x="8077200" y="5783263"/>
            <a:ext cx="1066800" cy="947737"/>
          </a:xfrm>
          <a:prstGeom prst="rect">
            <a:avLst/>
          </a:prstGeom>
          <a:noFill/>
          <a:ln w="9525">
            <a:noFill/>
            <a:miter lim="800000"/>
            <a:headEnd/>
            <a:tailEnd/>
          </a:ln>
        </p:spPr>
      </p:pic>
      <p:cxnSp>
        <p:nvCxnSpPr>
          <p:cNvPr id="10" name="Straight Connector 9"/>
          <p:cNvCxnSpPr/>
          <p:nvPr/>
        </p:nvCxnSpPr>
        <p:spPr>
          <a:xfrm>
            <a:off x="0" y="6400800"/>
            <a:ext cx="8262938" cy="1588"/>
          </a:xfrm>
          <a:prstGeom prst="line">
            <a:avLst/>
          </a:prstGeom>
          <a:ln w="25400">
            <a:solidFill>
              <a:srgbClr val="B7E71F"/>
            </a:solidFill>
          </a:ln>
        </p:spPr>
        <p:style>
          <a:lnRef idx="1">
            <a:schemeClr val="accent1"/>
          </a:lnRef>
          <a:fillRef idx="0">
            <a:schemeClr val="accent1"/>
          </a:fillRef>
          <a:effectRef idx="0">
            <a:schemeClr val="accent1"/>
          </a:effectRef>
          <a:fontRef idx="minor">
            <a:schemeClr val="tx1"/>
          </a:fontRef>
        </p:style>
      </p:cxnSp>
      <p:graphicFrame>
        <p:nvGraphicFramePr>
          <p:cNvPr id="11" name="Content Placeholder 10"/>
          <p:cNvGraphicFramePr>
            <a:graphicFrameLocks noGrp="1"/>
          </p:cNvGraphicFramePr>
          <p:nvPr>
            <p:ph idx="1"/>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r>
              <a:rPr lang="en-US" sz="4400" dirty="0" smtClean="0"/>
              <a:t>Financing criteria (2)</a:t>
            </a:r>
          </a:p>
        </p:txBody>
      </p:sp>
      <p:sp>
        <p:nvSpPr>
          <p:cNvPr id="5123" name="Content Placeholder 2"/>
          <p:cNvSpPr>
            <a:spLocks noGrp="1"/>
          </p:cNvSpPr>
          <p:nvPr>
            <p:ph idx="1"/>
          </p:nvPr>
        </p:nvSpPr>
        <p:spPr/>
        <p:txBody>
          <a:bodyPr/>
          <a:lstStyle/>
          <a:p>
            <a:r>
              <a:rPr lang="en-US" dirty="0" smtClean="0"/>
              <a:t>Accommodation of different country circumstances: </a:t>
            </a:r>
            <a:r>
              <a:rPr lang="en-US" b="1" dirty="0" smtClean="0"/>
              <a:t>no prescribed sectors or approaches</a:t>
            </a:r>
          </a:p>
          <a:p>
            <a:r>
              <a:rPr lang="en-US" dirty="0" smtClean="0"/>
              <a:t>Focus on </a:t>
            </a:r>
            <a:r>
              <a:rPr lang="en-US" b="1" dirty="0" smtClean="0"/>
              <a:t>vulnerable communities</a:t>
            </a:r>
          </a:p>
          <a:p>
            <a:r>
              <a:rPr lang="en-US" dirty="0" smtClean="0"/>
              <a:t>All projects/</a:t>
            </a:r>
            <a:r>
              <a:rPr lang="en-US" dirty="0" err="1" smtClean="0"/>
              <a:t>programmes</a:t>
            </a:r>
            <a:r>
              <a:rPr lang="en-US" dirty="0" smtClean="0"/>
              <a:t> must include a </a:t>
            </a:r>
            <a:r>
              <a:rPr lang="en-US" b="1" dirty="0" smtClean="0"/>
              <a:t>knowledge component</a:t>
            </a:r>
          </a:p>
          <a:p>
            <a:r>
              <a:rPr lang="en-US" dirty="0" smtClean="0"/>
              <a:t>Temporary country cap: USD 10 million</a:t>
            </a:r>
          </a:p>
          <a:p>
            <a:r>
              <a:rPr lang="en-US" dirty="0" smtClean="0"/>
              <a:t>Temporary cap for MIE share of funds: 50%</a:t>
            </a:r>
          </a:p>
        </p:txBody>
      </p:sp>
      <p:pic>
        <p:nvPicPr>
          <p:cNvPr id="5124" name="Picture 4"/>
          <p:cNvPicPr>
            <a:picLocks noChangeAspect="1" noChangeArrowheads="1"/>
          </p:cNvPicPr>
          <p:nvPr/>
        </p:nvPicPr>
        <p:blipFill>
          <a:blip r:embed="rId2" cstate="print"/>
          <a:srcRect/>
          <a:stretch>
            <a:fillRect/>
          </a:stretch>
        </p:blipFill>
        <p:spPr bwMode="auto">
          <a:xfrm>
            <a:off x="152400" y="5867400"/>
            <a:ext cx="1981200" cy="871538"/>
          </a:xfrm>
          <a:prstGeom prst="rect">
            <a:avLst/>
          </a:prstGeom>
          <a:noFill/>
          <a:ln w="9525">
            <a:noFill/>
            <a:miter lim="800000"/>
            <a:headEnd/>
            <a:tailEnd/>
          </a:ln>
        </p:spPr>
      </p:pic>
      <p:pic>
        <p:nvPicPr>
          <p:cNvPr id="5125" name="Picture 1"/>
          <p:cNvPicPr>
            <a:picLocks noChangeAspect="1" noChangeArrowheads="1"/>
          </p:cNvPicPr>
          <p:nvPr/>
        </p:nvPicPr>
        <p:blipFill>
          <a:blip r:embed="rId3" cstate="print"/>
          <a:srcRect l="22221" t="12383" r="27779" b="38092"/>
          <a:stretch>
            <a:fillRect/>
          </a:stretch>
        </p:blipFill>
        <p:spPr bwMode="auto">
          <a:xfrm>
            <a:off x="8077200" y="5783263"/>
            <a:ext cx="1066800" cy="947737"/>
          </a:xfrm>
          <a:prstGeom prst="rect">
            <a:avLst/>
          </a:prstGeom>
          <a:noFill/>
          <a:ln w="9525">
            <a:noFill/>
            <a:miter lim="800000"/>
            <a:headEnd/>
            <a:tailEnd/>
          </a:ln>
        </p:spPr>
      </p:pic>
      <p:cxnSp>
        <p:nvCxnSpPr>
          <p:cNvPr id="22" name="Straight Connector 21"/>
          <p:cNvCxnSpPr/>
          <p:nvPr/>
        </p:nvCxnSpPr>
        <p:spPr>
          <a:xfrm>
            <a:off x="1905000" y="6400800"/>
            <a:ext cx="6357938" cy="1588"/>
          </a:xfrm>
          <a:prstGeom prst="line">
            <a:avLst/>
          </a:prstGeom>
          <a:ln w="25400">
            <a:solidFill>
              <a:srgbClr val="B7E71F"/>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457200" y="76200"/>
            <a:ext cx="8229600" cy="1143000"/>
          </a:xfrm>
        </p:spPr>
        <p:txBody>
          <a:bodyPr vert="horz" lIns="91440" tIns="45720" rIns="91440" bIns="45720" rtlCol="0" anchor="ctr">
            <a:noAutofit/>
          </a:bodyPr>
          <a:lstStyle/>
          <a:p>
            <a:pPr fontAlgn="auto">
              <a:spcAft>
                <a:spcPts val="0"/>
              </a:spcAft>
              <a:defRPr/>
            </a:pPr>
            <a:r>
              <a:rPr lang="en-US" b="1" dirty="0" smtClean="0">
                <a:solidFill>
                  <a:srgbClr val="92D050"/>
                </a:solidFill>
                <a:effectLst>
                  <a:outerShdw blurRad="38100" dist="38100" dir="2700000" algn="tl">
                    <a:srgbClr val="000000">
                      <a:alpha val="43137"/>
                    </a:srgbClr>
                  </a:outerShdw>
                </a:effectLst>
              </a:rPr>
              <a:t>Distribution by region</a:t>
            </a:r>
          </a:p>
        </p:txBody>
      </p:sp>
      <p:graphicFrame>
        <p:nvGraphicFramePr>
          <p:cNvPr id="7" name="Content Placeholder 6"/>
          <p:cNvGraphicFramePr>
            <a:graphicFrameLocks noGrp="1"/>
          </p:cNvGraphicFramePr>
          <p:nvPr>
            <p:ph idx="1"/>
          </p:nvPr>
        </p:nvGraphicFramePr>
        <p:xfrm>
          <a:off x="1295400" y="1524001"/>
          <a:ext cx="6858000" cy="3505200"/>
        </p:xfrm>
        <a:graphic>
          <a:graphicData uri="http://schemas.openxmlformats.org/drawingml/2006/chart">
            <c:chart xmlns:c="http://schemas.openxmlformats.org/drawingml/2006/chart" xmlns:r="http://schemas.openxmlformats.org/officeDocument/2006/relationships" r:id="rId3"/>
          </a:graphicData>
        </a:graphic>
      </p:graphicFrame>
      <p:pic>
        <p:nvPicPr>
          <p:cNvPr id="5" name="Picture 1"/>
          <p:cNvPicPr>
            <a:picLocks noChangeAspect="1" noChangeArrowheads="1"/>
          </p:cNvPicPr>
          <p:nvPr/>
        </p:nvPicPr>
        <p:blipFill>
          <a:blip r:embed="rId4" cstate="print"/>
          <a:srcRect l="22221" t="12383" r="27779" b="38092"/>
          <a:stretch>
            <a:fillRect/>
          </a:stretch>
        </p:blipFill>
        <p:spPr bwMode="auto">
          <a:xfrm>
            <a:off x="8077200" y="5783263"/>
            <a:ext cx="1066800" cy="947737"/>
          </a:xfrm>
          <a:prstGeom prst="rect">
            <a:avLst/>
          </a:prstGeom>
          <a:noFill/>
          <a:ln w="9525">
            <a:noFill/>
            <a:miter lim="800000"/>
            <a:headEnd/>
            <a:tailEnd/>
          </a:ln>
        </p:spPr>
      </p:pic>
      <p:cxnSp>
        <p:nvCxnSpPr>
          <p:cNvPr id="6" name="Straight Connector 5"/>
          <p:cNvCxnSpPr/>
          <p:nvPr/>
        </p:nvCxnSpPr>
        <p:spPr>
          <a:xfrm>
            <a:off x="0" y="6400800"/>
            <a:ext cx="8262938" cy="1588"/>
          </a:xfrm>
          <a:prstGeom prst="line">
            <a:avLst/>
          </a:prstGeom>
          <a:ln w="25400">
            <a:solidFill>
              <a:srgbClr val="B7E71F"/>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vert="horz" lIns="91440" tIns="45720" rIns="91440" bIns="45720" rtlCol="0" anchor="ctr">
            <a:noAutofit/>
          </a:bodyPr>
          <a:lstStyle/>
          <a:p>
            <a:pPr>
              <a:defRPr/>
            </a:pPr>
            <a:r>
              <a:rPr lang="en-US" b="1" dirty="0" smtClean="0">
                <a:solidFill>
                  <a:srgbClr val="92D050"/>
                </a:solidFill>
                <a:effectLst>
                  <a:outerShdw blurRad="38100" dist="38100" dir="2700000" algn="tl">
                    <a:srgbClr val="000000">
                      <a:alpha val="43137"/>
                    </a:srgbClr>
                  </a:outerShdw>
                </a:effectLst>
              </a:rPr>
              <a:t>Vulnerabilities identified</a:t>
            </a:r>
          </a:p>
        </p:txBody>
      </p:sp>
      <p:pic>
        <p:nvPicPr>
          <p:cNvPr id="52226" name="Chart 3"/>
          <p:cNvPicPr>
            <a:picLocks noGrp="1" noChangeArrowheads="1"/>
          </p:cNvPicPr>
          <p:nvPr>
            <p:ph idx="1"/>
          </p:nvPr>
        </p:nvPicPr>
        <p:blipFill>
          <a:blip r:embed="rId2" cstate="print"/>
          <a:srcRect/>
          <a:stretch>
            <a:fillRect/>
          </a:stretch>
        </p:blipFill>
        <p:spPr bwMode="auto">
          <a:xfrm>
            <a:off x="1143000" y="1600200"/>
            <a:ext cx="7010400" cy="4419600"/>
          </a:xfrm>
          <a:prstGeom prst="rect">
            <a:avLst/>
          </a:prstGeom>
          <a:noFill/>
          <a:ln w="9525">
            <a:noFill/>
            <a:miter lim="800000"/>
            <a:headEnd/>
            <a:tailEnd/>
          </a:ln>
        </p:spPr>
      </p:pic>
      <p:pic>
        <p:nvPicPr>
          <p:cNvPr id="4" name="Picture 1"/>
          <p:cNvPicPr>
            <a:picLocks noChangeAspect="1" noChangeArrowheads="1"/>
          </p:cNvPicPr>
          <p:nvPr/>
        </p:nvPicPr>
        <p:blipFill>
          <a:blip r:embed="rId3" cstate="print"/>
          <a:srcRect l="22221" t="12383" r="27779" b="38092"/>
          <a:stretch>
            <a:fillRect/>
          </a:stretch>
        </p:blipFill>
        <p:spPr bwMode="auto">
          <a:xfrm>
            <a:off x="8077200" y="5783263"/>
            <a:ext cx="1066800" cy="947737"/>
          </a:xfrm>
          <a:prstGeom prst="rect">
            <a:avLst/>
          </a:prstGeom>
          <a:noFill/>
          <a:ln w="9525">
            <a:noFill/>
            <a:miter lim="800000"/>
            <a:headEnd/>
            <a:tailEnd/>
          </a:ln>
        </p:spPr>
      </p:pic>
      <p:cxnSp>
        <p:nvCxnSpPr>
          <p:cNvPr id="5" name="Straight Connector 4"/>
          <p:cNvCxnSpPr/>
          <p:nvPr/>
        </p:nvCxnSpPr>
        <p:spPr>
          <a:xfrm>
            <a:off x="0" y="6400800"/>
            <a:ext cx="8262938" cy="1588"/>
          </a:xfrm>
          <a:prstGeom prst="line">
            <a:avLst/>
          </a:prstGeom>
          <a:ln w="25400">
            <a:solidFill>
              <a:srgbClr val="B7E71F"/>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vert="horz" lIns="91440" tIns="45720" rIns="91440" bIns="45720" rtlCol="0" anchor="ctr">
            <a:noAutofit/>
          </a:bodyPr>
          <a:lstStyle/>
          <a:p>
            <a:pPr>
              <a:defRPr/>
            </a:pPr>
            <a:r>
              <a:rPr lang="en-US" sz="4000" b="1" dirty="0" smtClean="0">
                <a:solidFill>
                  <a:srgbClr val="92D050"/>
                </a:solidFill>
                <a:effectLst>
                  <a:outerShdw blurRad="38100" dist="38100" dir="2700000" algn="tl">
                    <a:srgbClr val="000000">
                      <a:alpha val="43137"/>
                    </a:srgbClr>
                  </a:outerShdw>
                </a:effectLst>
              </a:rPr>
              <a:t>Review criteria with the most issues during the review process</a:t>
            </a:r>
          </a:p>
        </p:txBody>
      </p:sp>
      <p:sp>
        <p:nvSpPr>
          <p:cNvPr id="3" name="Content Placeholder 2"/>
          <p:cNvSpPr>
            <a:spLocks noGrp="1"/>
          </p:cNvSpPr>
          <p:nvPr>
            <p:ph idx="1"/>
          </p:nvPr>
        </p:nvSpPr>
        <p:spPr>
          <a:xfrm>
            <a:off x="457200" y="1600200"/>
            <a:ext cx="8229600" cy="5029200"/>
          </a:xfrm>
        </p:spPr>
        <p:txBody>
          <a:bodyPr>
            <a:normAutofit fontScale="77500" lnSpcReduction="20000"/>
          </a:bodyPr>
          <a:lstStyle/>
          <a:p>
            <a:pPr marL="514350" indent="-514350">
              <a:buFont typeface="+mj-lt"/>
              <a:buAutoNum type="arabicPeriod"/>
            </a:pPr>
            <a:r>
              <a:rPr lang="en-GB" dirty="0" smtClean="0"/>
              <a:t>Does the project / programme support </a:t>
            </a:r>
            <a:r>
              <a:rPr lang="en-GB" b="1" dirty="0" smtClean="0">
                <a:solidFill>
                  <a:srgbClr val="007635"/>
                </a:solidFill>
              </a:rPr>
              <a:t>concrete adaptation actions</a:t>
            </a:r>
            <a:r>
              <a:rPr lang="en-GB" dirty="0" smtClean="0"/>
              <a:t>?</a:t>
            </a:r>
          </a:p>
          <a:p>
            <a:pPr marL="514350" indent="-514350">
              <a:buFont typeface="+mj-lt"/>
              <a:buAutoNum type="arabicPeriod"/>
            </a:pPr>
            <a:r>
              <a:rPr lang="en-GB" dirty="0" smtClean="0"/>
              <a:t>Is the project / programme </a:t>
            </a:r>
            <a:r>
              <a:rPr lang="en-GB" b="1" dirty="0" smtClean="0">
                <a:solidFill>
                  <a:srgbClr val="007635"/>
                </a:solidFill>
              </a:rPr>
              <a:t>cost-effective</a:t>
            </a:r>
            <a:r>
              <a:rPr lang="en-GB" dirty="0" smtClean="0"/>
              <a:t>?</a:t>
            </a:r>
          </a:p>
          <a:p>
            <a:pPr marL="514350" indent="-514350">
              <a:buFont typeface="+mj-lt"/>
              <a:buAutoNum type="arabicPeriod"/>
            </a:pPr>
            <a:r>
              <a:rPr lang="en-GB" dirty="0" smtClean="0"/>
              <a:t>Does the project / programme provide </a:t>
            </a:r>
            <a:r>
              <a:rPr lang="en-GB" b="1" dirty="0" smtClean="0">
                <a:solidFill>
                  <a:srgbClr val="007635"/>
                </a:solidFill>
              </a:rPr>
              <a:t>economic, social and environmental benefits</a:t>
            </a:r>
            <a:r>
              <a:rPr lang="en-GB" dirty="0" smtClean="0"/>
              <a:t>, with particular reference to the most vulnerable communities, including gender considerations?</a:t>
            </a:r>
          </a:p>
          <a:p>
            <a:pPr marL="514350" indent="-514350">
              <a:buFont typeface="+mj-lt"/>
              <a:buAutoNum type="arabicPeriod"/>
            </a:pPr>
            <a:r>
              <a:rPr lang="en-GB" dirty="0" smtClean="0"/>
              <a:t>Is there </a:t>
            </a:r>
            <a:r>
              <a:rPr lang="en-GB" sz="3100" b="1" dirty="0" smtClean="0">
                <a:solidFill>
                  <a:srgbClr val="007635"/>
                </a:solidFill>
              </a:rPr>
              <a:t>duplication</a:t>
            </a:r>
            <a:r>
              <a:rPr lang="en-GB" dirty="0" smtClean="0"/>
              <a:t> of project with other funding sources?</a:t>
            </a:r>
          </a:p>
          <a:p>
            <a:pPr marL="514350" lvl="0" indent="-514350">
              <a:buFont typeface="+mj-lt"/>
              <a:buAutoNum type="arabicPeriod"/>
            </a:pPr>
            <a:r>
              <a:rPr lang="en-GB" dirty="0" smtClean="0"/>
              <a:t>Does the project / programme meet the </a:t>
            </a:r>
            <a:r>
              <a:rPr lang="en-GB" sz="3100" b="1" dirty="0" smtClean="0">
                <a:solidFill>
                  <a:srgbClr val="007635"/>
                </a:solidFill>
              </a:rPr>
              <a:t>relevant national technical standards</a:t>
            </a:r>
            <a:r>
              <a:rPr lang="en-GB" dirty="0" smtClean="0"/>
              <a:t>, where applicable?</a:t>
            </a:r>
            <a:endParaRPr lang="en-US" dirty="0" smtClean="0"/>
          </a:p>
          <a:p>
            <a:pPr marL="514350" indent="-514350">
              <a:buFont typeface="+mj-lt"/>
              <a:buAutoNum type="arabicPeriod"/>
            </a:pPr>
            <a:r>
              <a:rPr lang="en-GB" dirty="0" smtClean="0"/>
              <a:t>Has a </a:t>
            </a:r>
            <a:r>
              <a:rPr lang="en-GB" b="1" dirty="0" smtClean="0">
                <a:solidFill>
                  <a:srgbClr val="007635"/>
                </a:solidFill>
              </a:rPr>
              <a:t>consultative process </a:t>
            </a:r>
            <a:r>
              <a:rPr lang="en-GB" dirty="0" smtClean="0"/>
              <a:t>taken place, and has it involved all key stakeholders, and </a:t>
            </a:r>
            <a:r>
              <a:rPr lang="en-GB" b="1" dirty="0" smtClean="0">
                <a:solidFill>
                  <a:srgbClr val="007635"/>
                </a:solidFill>
              </a:rPr>
              <a:t>vulnerable groups</a:t>
            </a:r>
            <a:r>
              <a:rPr lang="en-GB" dirty="0" smtClean="0"/>
              <a:t>, including gender considerations?</a:t>
            </a:r>
          </a:p>
        </p:txBody>
      </p:sp>
      <p:pic>
        <p:nvPicPr>
          <p:cNvPr id="4" name="Picture 1"/>
          <p:cNvPicPr>
            <a:picLocks noChangeAspect="1" noChangeArrowheads="1"/>
          </p:cNvPicPr>
          <p:nvPr/>
        </p:nvPicPr>
        <p:blipFill>
          <a:blip r:embed="rId3" cstate="print"/>
          <a:srcRect l="22221" t="12383" r="27779" b="38092"/>
          <a:stretch>
            <a:fillRect/>
          </a:stretch>
        </p:blipFill>
        <p:spPr bwMode="auto">
          <a:xfrm>
            <a:off x="8077200" y="5783263"/>
            <a:ext cx="1066800" cy="947737"/>
          </a:xfrm>
          <a:prstGeom prst="rect">
            <a:avLst/>
          </a:prstGeom>
          <a:noFill/>
          <a:ln w="9525">
            <a:noFill/>
            <a:miter lim="800000"/>
            <a:headEnd/>
            <a:tailEnd/>
          </a:ln>
        </p:spPr>
      </p:pic>
      <p:cxnSp>
        <p:nvCxnSpPr>
          <p:cNvPr id="5" name="Straight Connector 4"/>
          <p:cNvCxnSpPr/>
          <p:nvPr/>
        </p:nvCxnSpPr>
        <p:spPr>
          <a:xfrm>
            <a:off x="0" y="6400800"/>
            <a:ext cx="8262938" cy="1588"/>
          </a:xfrm>
          <a:prstGeom prst="line">
            <a:avLst/>
          </a:prstGeom>
          <a:ln w="25400">
            <a:solidFill>
              <a:srgbClr val="B7E71F"/>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vert="horz" lIns="91440" tIns="45720" rIns="91440" bIns="45720" rtlCol="0" anchor="ctr">
            <a:noAutofit/>
          </a:bodyPr>
          <a:lstStyle/>
          <a:p>
            <a:pPr>
              <a:defRPr/>
            </a:pPr>
            <a:r>
              <a:rPr lang="en-US" sz="4000" b="1" dirty="0" smtClean="0">
                <a:solidFill>
                  <a:srgbClr val="92D050"/>
                </a:solidFill>
                <a:effectLst>
                  <a:outerShdw blurRad="38100" dist="38100" dir="2700000" algn="tl">
                    <a:srgbClr val="000000">
                      <a:alpha val="43137"/>
                    </a:srgbClr>
                  </a:outerShdw>
                </a:effectLst>
              </a:rPr>
              <a:t>Common issues related to “concreteness” criterion</a:t>
            </a:r>
          </a:p>
        </p:txBody>
      </p:sp>
      <p:sp>
        <p:nvSpPr>
          <p:cNvPr id="3" name="Content Placeholder 2"/>
          <p:cNvSpPr>
            <a:spLocks noGrp="1"/>
          </p:cNvSpPr>
          <p:nvPr>
            <p:ph idx="1"/>
          </p:nvPr>
        </p:nvSpPr>
        <p:spPr/>
        <p:txBody>
          <a:bodyPr>
            <a:normAutofit fontScale="92500" lnSpcReduction="20000"/>
          </a:bodyPr>
          <a:lstStyle/>
          <a:p>
            <a:pPr>
              <a:spcAft>
                <a:spcPts val="1200"/>
              </a:spcAft>
            </a:pPr>
            <a:r>
              <a:rPr lang="en-US" dirty="0" smtClean="0"/>
              <a:t>Lack of cohesion among the components of the project/</a:t>
            </a:r>
            <a:r>
              <a:rPr lang="en-US" dirty="0" err="1" smtClean="0"/>
              <a:t>programme</a:t>
            </a:r>
            <a:r>
              <a:rPr lang="en-US" dirty="0" smtClean="0"/>
              <a:t>, </a:t>
            </a:r>
          </a:p>
          <a:p>
            <a:pPr>
              <a:spcAft>
                <a:spcPts val="1200"/>
              </a:spcAft>
            </a:pPr>
            <a:r>
              <a:rPr lang="en-US" dirty="0" smtClean="0"/>
              <a:t>Difficulty of distinguishing between an adaptation project and a “business-as-usual” development project and, related to that issue,</a:t>
            </a:r>
          </a:p>
          <a:p>
            <a:pPr>
              <a:spcAft>
                <a:spcPts val="1200"/>
              </a:spcAft>
            </a:pPr>
            <a:r>
              <a:rPr lang="en-US" dirty="0" smtClean="0"/>
              <a:t>Non-climatic barriers to achieving the project objective that would not be taken into account and finally </a:t>
            </a:r>
          </a:p>
          <a:p>
            <a:pPr>
              <a:spcAft>
                <a:spcPts val="1200"/>
              </a:spcAft>
            </a:pPr>
            <a:r>
              <a:rPr lang="en-US" dirty="0" smtClean="0"/>
              <a:t>Proposed adaptation measures not being suited or adequate for the identified climate threats. </a:t>
            </a:r>
            <a:endParaRPr lang="en-US" dirty="0"/>
          </a:p>
        </p:txBody>
      </p:sp>
      <p:pic>
        <p:nvPicPr>
          <p:cNvPr id="4" name="Picture 1"/>
          <p:cNvPicPr>
            <a:picLocks noChangeAspect="1" noChangeArrowheads="1"/>
          </p:cNvPicPr>
          <p:nvPr/>
        </p:nvPicPr>
        <p:blipFill>
          <a:blip r:embed="rId3" cstate="print"/>
          <a:srcRect l="22221" t="12383" r="27779" b="38092"/>
          <a:stretch>
            <a:fillRect/>
          </a:stretch>
        </p:blipFill>
        <p:spPr bwMode="auto">
          <a:xfrm>
            <a:off x="8077200" y="5783263"/>
            <a:ext cx="1066800" cy="947737"/>
          </a:xfrm>
          <a:prstGeom prst="rect">
            <a:avLst/>
          </a:prstGeom>
          <a:noFill/>
          <a:ln w="9525">
            <a:noFill/>
            <a:miter lim="800000"/>
            <a:headEnd/>
            <a:tailEnd/>
          </a:ln>
        </p:spPr>
      </p:pic>
      <p:cxnSp>
        <p:nvCxnSpPr>
          <p:cNvPr id="5" name="Straight Connector 4"/>
          <p:cNvCxnSpPr/>
          <p:nvPr/>
        </p:nvCxnSpPr>
        <p:spPr>
          <a:xfrm>
            <a:off x="0" y="6400800"/>
            <a:ext cx="8262938" cy="1588"/>
          </a:xfrm>
          <a:prstGeom prst="line">
            <a:avLst/>
          </a:prstGeom>
          <a:ln w="25400">
            <a:solidFill>
              <a:srgbClr val="B7E71F"/>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92D050"/>
                </a:solidFill>
                <a:effectLst>
                  <a:outerShdw blurRad="38100" dist="38100" dir="2700000" algn="tl">
                    <a:srgbClr val="000000">
                      <a:alpha val="43137"/>
                    </a:srgbClr>
                  </a:outerShdw>
                </a:effectLst>
              </a:rPr>
              <a:t>LESSONS LEARNED</a:t>
            </a:r>
            <a:endParaRPr lang="en-US" dirty="0"/>
          </a:p>
        </p:txBody>
      </p:sp>
      <p:sp>
        <p:nvSpPr>
          <p:cNvPr id="3" name="Content Placeholder 2"/>
          <p:cNvSpPr>
            <a:spLocks noGrp="1"/>
          </p:cNvSpPr>
          <p:nvPr>
            <p:ph idx="1"/>
          </p:nvPr>
        </p:nvSpPr>
        <p:spPr>
          <a:xfrm>
            <a:off x="457200" y="1447800"/>
            <a:ext cx="8229600" cy="4953000"/>
          </a:xfrm>
        </p:spPr>
        <p:txBody>
          <a:bodyPr>
            <a:normAutofit fontScale="77500" lnSpcReduction="20000"/>
          </a:bodyPr>
          <a:lstStyle/>
          <a:p>
            <a:pPr>
              <a:spcAft>
                <a:spcPts val="1200"/>
              </a:spcAft>
            </a:pPr>
            <a:r>
              <a:rPr lang="en-GB" b="1" dirty="0" smtClean="0"/>
              <a:t>Approval/endorsement rate </a:t>
            </a:r>
            <a:r>
              <a:rPr lang="en-GB" dirty="0" smtClean="0"/>
              <a:t>is consistent with the strategic priorities of AF (swift processes and disbursements): </a:t>
            </a:r>
            <a:r>
              <a:rPr lang="en-GB" b="1" dirty="0" smtClean="0"/>
              <a:t>60-65%</a:t>
            </a:r>
          </a:p>
          <a:p>
            <a:pPr>
              <a:spcAft>
                <a:spcPts val="1200"/>
              </a:spcAft>
            </a:pPr>
            <a:r>
              <a:rPr lang="en-GB" dirty="0" smtClean="0"/>
              <a:t>Full proposals submitted through the </a:t>
            </a:r>
            <a:r>
              <a:rPr lang="en-GB" b="1" dirty="0" smtClean="0"/>
              <a:t>two-step process </a:t>
            </a:r>
            <a:r>
              <a:rPr lang="en-GB" dirty="0" smtClean="0"/>
              <a:t>are </a:t>
            </a:r>
            <a:r>
              <a:rPr lang="en-GB" b="1" dirty="0" smtClean="0"/>
              <a:t>more likely to get approved </a:t>
            </a:r>
            <a:r>
              <a:rPr lang="en-GB" dirty="0" smtClean="0"/>
              <a:t>than one-step;</a:t>
            </a:r>
          </a:p>
          <a:p>
            <a:pPr>
              <a:spcAft>
                <a:spcPts val="600"/>
              </a:spcAft>
            </a:pPr>
            <a:r>
              <a:rPr lang="en-GB" b="1" dirty="0" smtClean="0"/>
              <a:t>More guidance </a:t>
            </a:r>
            <a:r>
              <a:rPr lang="en-GB" dirty="0" smtClean="0"/>
              <a:t>is needed on: </a:t>
            </a:r>
          </a:p>
          <a:p>
            <a:pPr lvl="1">
              <a:spcAft>
                <a:spcPts val="600"/>
              </a:spcAft>
            </a:pPr>
            <a:r>
              <a:rPr lang="en-GB" dirty="0" smtClean="0"/>
              <a:t>How to determine the </a:t>
            </a:r>
            <a:r>
              <a:rPr lang="en-GB" b="1" dirty="0" smtClean="0"/>
              <a:t>concrete adaptation actions </a:t>
            </a:r>
            <a:r>
              <a:rPr lang="en-GB" dirty="0" smtClean="0"/>
              <a:t>that are needed when designing the project/programmes,</a:t>
            </a:r>
          </a:p>
          <a:p>
            <a:pPr lvl="1">
              <a:spcAft>
                <a:spcPts val="600"/>
              </a:spcAft>
            </a:pPr>
            <a:r>
              <a:rPr lang="en-GB" dirty="0" smtClean="0"/>
              <a:t>How to evaluate the </a:t>
            </a:r>
            <a:r>
              <a:rPr lang="en-GB" b="1" dirty="0" smtClean="0"/>
              <a:t>cost effectiveness, </a:t>
            </a:r>
            <a:endParaRPr lang="en-GB" dirty="0" smtClean="0"/>
          </a:p>
          <a:p>
            <a:pPr lvl="1">
              <a:spcAft>
                <a:spcPts val="600"/>
              </a:spcAft>
            </a:pPr>
            <a:r>
              <a:rPr lang="en-GB" dirty="0" smtClean="0"/>
              <a:t>The use of </a:t>
            </a:r>
            <a:r>
              <a:rPr lang="en-GB" b="1" dirty="0" smtClean="0"/>
              <a:t>relevant national technical standards </a:t>
            </a:r>
            <a:r>
              <a:rPr lang="en-GB" dirty="0" smtClean="0"/>
              <a:t>by the project and</a:t>
            </a:r>
          </a:p>
          <a:p>
            <a:pPr lvl="1">
              <a:spcAft>
                <a:spcPts val="600"/>
              </a:spcAft>
            </a:pPr>
            <a:r>
              <a:rPr lang="en-GB" dirty="0" smtClean="0"/>
              <a:t>How to handle the </a:t>
            </a:r>
            <a:r>
              <a:rPr lang="en-GB" b="1" dirty="0" smtClean="0"/>
              <a:t>consultation process </a:t>
            </a:r>
            <a:r>
              <a:rPr lang="en-GB" dirty="0" smtClean="0"/>
              <a:t>when preparing the proposal.</a:t>
            </a:r>
          </a:p>
        </p:txBody>
      </p:sp>
      <p:pic>
        <p:nvPicPr>
          <p:cNvPr id="4" name="Picture 1"/>
          <p:cNvPicPr>
            <a:picLocks noChangeAspect="1" noChangeArrowheads="1"/>
          </p:cNvPicPr>
          <p:nvPr/>
        </p:nvPicPr>
        <p:blipFill>
          <a:blip r:embed="rId2" cstate="print"/>
          <a:srcRect l="22221" t="12383" r="27779" b="38092"/>
          <a:stretch>
            <a:fillRect/>
          </a:stretch>
        </p:blipFill>
        <p:spPr bwMode="auto">
          <a:xfrm>
            <a:off x="8077200" y="5783263"/>
            <a:ext cx="1066800" cy="947737"/>
          </a:xfrm>
          <a:prstGeom prst="rect">
            <a:avLst/>
          </a:prstGeom>
          <a:noFill/>
          <a:ln w="9525">
            <a:noFill/>
            <a:miter lim="800000"/>
            <a:headEnd/>
            <a:tailEnd/>
          </a:ln>
        </p:spPr>
      </p:pic>
      <p:cxnSp>
        <p:nvCxnSpPr>
          <p:cNvPr id="5" name="Straight Connector 4"/>
          <p:cNvCxnSpPr/>
          <p:nvPr/>
        </p:nvCxnSpPr>
        <p:spPr>
          <a:xfrm>
            <a:off x="0" y="6400800"/>
            <a:ext cx="8262938" cy="1588"/>
          </a:xfrm>
          <a:prstGeom prst="line">
            <a:avLst/>
          </a:prstGeom>
          <a:ln w="25400">
            <a:solidFill>
              <a:srgbClr val="B7E71F"/>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vert="horz" lIns="91440" tIns="45720" rIns="91440" bIns="45720" rtlCol="0" anchor="ctr">
            <a:noAutofit/>
          </a:bodyPr>
          <a:lstStyle/>
          <a:p>
            <a:pPr>
              <a:defRPr/>
            </a:pPr>
            <a:r>
              <a:rPr lang="en-US" sz="4800" b="1" dirty="0" smtClean="0">
                <a:solidFill>
                  <a:srgbClr val="92D050"/>
                </a:solidFill>
                <a:effectLst>
                  <a:outerShdw blurRad="38100" dist="38100" dir="2700000" algn="tl">
                    <a:srgbClr val="000000">
                      <a:alpha val="43137"/>
                    </a:srgbClr>
                  </a:outerShdw>
                </a:effectLst>
              </a:rPr>
              <a:t>LESSONS LEARNED (2)</a:t>
            </a:r>
          </a:p>
        </p:txBody>
      </p:sp>
      <p:sp>
        <p:nvSpPr>
          <p:cNvPr id="3" name="Content Placeholder 2"/>
          <p:cNvSpPr>
            <a:spLocks noGrp="1"/>
          </p:cNvSpPr>
          <p:nvPr>
            <p:ph idx="1"/>
          </p:nvPr>
        </p:nvSpPr>
        <p:spPr>
          <a:xfrm>
            <a:off x="457200" y="1600200"/>
            <a:ext cx="4572000" cy="4953000"/>
          </a:xfrm>
        </p:spPr>
        <p:txBody>
          <a:bodyPr>
            <a:normAutofit fontScale="77500" lnSpcReduction="20000"/>
          </a:bodyPr>
          <a:lstStyle/>
          <a:p>
            <a:pPr marL="514350" indent="-514350">
              <a:spcAft>
                <a:spcPts val="600"/>
              </a:spcAft>
            </a:pPr>
            <a:r>
              <a:rPr lang="en-GB" sz="2800" b="1" dirty="0" smtClean="0"/>
              <a:t>NIEs</a:t>
            </a:r>
            <a:r>
              <a:rPr lang="en-GB" sz="2800" dirty="0" smtClean="0"/>
              <a:t> have a very </a:t>
            </a:r>
            <a:r>
              <a:rPr lang="en-GB" sz="2800" b="1" dirty="0" smtClean="0"/>
              <a:t>low share </a:t>
            </a:r>
            <a:r>
              <a:rPr lang="en-GB" sz="2800" dirty="0" smtClean="0"/>
              <a:t>of the proposals submitted;</a:t>
            </a:r>
          </a:p>
          <a:p>
            <a:pPr marL="914400" lvl="1" indent="-339725">
              <a:spcAft>
                <a:spcPts val="600"/>
              </a:spcAft>
            </a:pPr>
            <a:r>
              <a:rPr lang="en-GB" sz="2600" dirty="0" smtClean="0"/>
              <a:t>More NIEs are being accredited;</a:t>
            </a:r>
          </a:p>
          <a:p>
            <a:pPr marL="914400" lvl="1" indent="-339725">
              <a:spcAft>
                <a:spcPts val="600"/>
              </a:spcAft>
            </a:pPr>
            <a:r>
              <a:rPr lang="en-GB" sz="2600" dirty="0" smtClean="0"/>
              <a:t>Accreditation Toolkit;</a:t>
            </a:r>
          </a:p>
          <a:p>
            <a:pPr marL="914400" lvl="1" indent="-339725">
              <a:spcAft>
                <a:spcPts val="600"/>
              </a:spcAft>
            </a:pPr>
            <a:r>
              <a:rPr lang="en-GB" sz="2600" dirty="0" smtClean="0"/>
              <a:t>Cap of 50% on MIEs.</a:t>
            </a:r>
          </a:p>
          <a:p>
            <a:pPr marL="914400" lvl="1" indent="-339725">
              <a:spcAft>
                <a:spcPts val="600"/>
              </a:spcAft>
            </a:pPr>
            <a:endParaRPr lang="en-GB" sz="2600" dirty="0" smtClean="0"/>
          </a:p>
          <a:p>
            <a:pPr marL="514350" indent="-514350">
              <a:spcAft>
                <a:spcPts val="600"/>
              </a:spcAft>
            </a:pPr>
            <a:r>
              <a:rPr lang="en-GB" sz="2800" dirty="0" smtClean="0"/>
              <a:t>UNDP = 63% of all proposals submitted; </a:t>
            </a:r>
          </a:p>
          <a:p>
            <a:pPr marL="914400" lvl="1" indent="-339725">
              <a:spcAft>
                <a:spcPts val="600"/>
              </a:spcAft>
            </a:pPr>
            <a:r>
              <a:rPr lang="en-GB" sz="2400" dirty="0" smtClean="0"/>
              <a:t>Only 4 out of 9 MIEs have submitted proposals: lack of experience, interest, or willingness to give NIEs their chance?</a:t>
            </a:r>
          </a:p>
          <a:p>
            <a:pPr marL="914400" lvl="1" indent="-400050">
              <a:spcAft>
                <a:spcPts val="600"/>
              </a:spcAft>
            </a:pPr>
            <a:r>
              <a:rPr lang="en-GB" sz="2400" dirty="0" smtClean="0"/>
              <a:t>Need for more guidance on AF projects/programmes review criteria?</a:t>
            </a:r>
            <a:endParaRPr lang="en-GB" sz="2800" dirty="0" smtClean="0"/>
          </a:p>
          <a:p>
            <a:pPr marL="514350" indent="-514350"/>
            <a:endParaRPr lang="en-GB" sz="2800" dirty="0" smtClean="0"/>
          </a:p>
          <a:p>
            <a:pPr marL="514350" indent="-514350"/>
            <a:endParaRPr lang="en-GB" sz="2800" dirty="0" smtClean="0"/>
          </a:p>
        </p:txBody>
      </p:sp>
      <p:pic>
        <p:nvPicPr>
          <p:cNvPr id="4" name="Picture 3" descr="~1041570.jpg"/>
          <p:cNvPicPr>
            <a:picLocks noChangeAspect="1"/>
          </p:cNvPicPr>
          <p:nvPr/>
        </p:nvPicPr>
        <p:blipFill>
          <a:blip r:embed="rId2" cstate="print"/>
          <a:srcRect t="12426" r="56667" b="8669"/>
          <a:stretch>
            <a:fillRect/>
          </a:stretch>
        </p:blipFill>
        <p:spPr>
          <a:xfrm>
            <a:off x="5181600" y="1676400"/>
            <a:ext cx="3270552" cy="3962400"/>
          </a:xfrm>
          <a:prstGeom prst="rect">
            <a:avLst/>
          </a:prstGeom>
        </p:spPr>
      </p:pic>
      <p:pic>
        <p:nvPicPr>
          <p:cNvPr id="5" name="Picture 1"/>
          <p:cNvPicPr>
            <a:picLocks noChangeAspect="1" noChangeArrowheads="1"/>
          </p:cNvPicPr>
          <p:nvPr/>
        </p:nvPicPr>
        <p:blipFill>
          <a:blip r:embed="rId3" cstate="print"/>
          <a:srcRect l="22221" t="12383" r="27779" b="38092"/>
          <a:stretch>
            <a:fillRect/>
          </a:stretch>
        </p:blipFill>
        <p:spPr bwMode="auto">
          <a:xfrm>
            <a:off x="8077200" y="5783263"/>
            <a:ext cx="1066800" cy="947737"/>
          </a:xfrm>
          <a:prstGeom prst="rect">
            <a:avLst/>
          </a:prstGeom>
          <a:noFill/>
          <a:ln w="9525">
            <a:noFill/>
            <a:miter lim="800000"/>
            <a:headEnd/>
            <a:tailEnd/>
          </a:ln>
        </p:spPr>
      </p:pic>
      <p:cxnSp>
        <p:nvCxnSpPr>
          <p:cNvPr id="6" name="Straight Connector 5"/>
          <p:cNvCxnSpPr/>
          <p:nvPr/>
        </p:nvCxnSpPr>
        <p:spPr>
          <a:xfrm>
            <a:off x="0" y="6400800"/>
            <a:ext cx="8262938" cy="1588"/>
          </a:xfrm>
          <a:prstGeom prst="line">
            <a:avLst/>
          </a:prstGeom>
          <a:ln w="25400">
            <a:solidFill>
              <a:srgbClr val="B7E71F"/>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r>
              <a:rPr lang="en-US" sz="4400" dirty="0" smtClean="0"/>
              <a:t>Prerequisites for proposing project</a:t>
            </a:r>
          </a:p>
        </p:txBody>
      </p:sp>
      <p:sp>
        <p:nvSpPr>
          <p:cNvPr id="5123" name="Content Placeholder 2"/>
          <p:cNvSpPr>
            <a:spLocks noGrp="1"/>
          </p:cNvSpPr>
          <p:nvPr>
            <p:ph idx="1"/>
          </p:nvPr>
        </p:nvSpPr>
        <p:spPr/>
        <p:txBody>
          <a:bodyPr/>
          <a:lstStyle/>
          <a:p>
            <a:r>
              <a:rPr lang="en-US" dirty="0" smtClean="0"/>
              <a:t>Recipient country/countries eligibility</a:t>
            </a:r>
          </a:p>
          <a:p>
            <a:r>
              <a:rPr lang="en-US" dirty="0" smtClean="0"/>
              <a:t>Proposed by an accredited Implementing Entity (NIE / RIE / MIE)</a:t>
            </a:r>
          </a:p>
          <a:p>
            <a:r>
              <a:rPr lang="en-US" dirty="0" smtClean="0"/>
              <a:t>Proposal and access modality endorsed by the Designated Authority (DA)</a:t>
            </a:r>
          </a:p>
          <a:p>
            <a:r>
              <a:rPr lang="en-US" dirty="0" smtClean="0"/>
              <a:t>Country/</a:t>
            </a:r>
            <a:r>
              <a:rPr lang="en-US" dirty="0" err="1" smtClean="0"/>
              <a:t>ies</a:t>
            </a:r>
            <a:r>
              <a:rPr lang="en-US" dirty="0" smtClean="0"/>
              <a:t> did not receive funds up to country cap</a:t>
            </a:r>
          </a:p>
          <a:p>
            <a:r>
              <a:rPr lang="en-US" dirty="0" smtClean="0"/>
              <a:t>Proposal has to meet project review criteria</a:t>
            </a:r>
          </a:p>
        </p:txBody>
      </p:sp>
      <p:pic>
        <p:nvPicPr>
          <p:cNvPr id="5124" name="Picture 4"/>
          <p:cNvPicPr>
            <a:picLocks noChangeAspect="1" noChangeArrowheads="1"/>
          </p:cNvPicPr>
          <p:nvPr/>
        </p:nvPicPr>
        <p:blipFill>
          <a:blip r:embed="rId2" cstate="print"/>
          <a:srcRect/>
          <a:stretch>
            <a:fillRect/>
          </a:stretch>
        </p:blipFill>
        <p:spPr bwMode="auto">
          <a:xfrm>
            <a:off x="152400" y="5867400"/>
            <a:ext cx="1981200" cy="871538"/>
          </a:xfrm>
          <a:prstGeom prst="rect">
            <a:avLst/>
          </a:prstGeom>
          <a:noFill/>
          <a:ln w="9525">
            <a:noFill/>
            <a:miter lim="800000"/>
            <a:headEnd/>
            <a:tailEnd/>
          </a:ln>
        </p:spPr>
      </p:pic>
      <p:pic>
        <p:nvPicPr>
          <p:cNvPr id="5125" name="Picture 1"/>
          <p:cNvPicPr>
            <a:picLocks noChangeAspect="1" noChangeArrowheads="1"/>
          </p:cNvPicPr>
          <p:nvPr/>
        </p:nvPicPr>
        <p:blipFill>
          <a:blip r:embed="rId3" cstate="print"/>
          <a:srcRect l="22221" t="12383" r="27779" b="38092"/>
          <a:stretch>
            <a:fillRect/>
          </a:stretch>
        </p:blipFill>
        <p:spPr bwMode="auto">
          <a:xfrm>
            <a:off x="8077200" y="5783263"/>
            <a:ext cx="1066800" cy="947737"/>
          </a:xfrm>
          <a:prstGeom prst="rect">
            <a:avLst/>
          </a:prstGeom>
          <a:noFill/>
          <a:ln w="9525">
            <a:noFill/>
            <a:miter lim="800000"/>
            <a:headEnd/>
            <a:tailEnd/>
          </a:ln>
        </p:spPr>
      </p:pic>
      <p:cxnSp>
        <p:nvCxnSpPr>
          <p:cNvPr id="22" name="Straight Connector 21"/>
          <p:cNvCxnSpPr/>
          <p:nvPr/>
        </p:nvCxnSpPr>
        <p:spPr>
          <a:xfrm>
            <a:off x="1905000" y="6400800"/>
            <a:ext cx="6357938" cy="1588"/>
          </a:xfrm>
          <a:prstGeom prst="line">
            <a:avLst/>
          </a:prstGeom>
          <a:ln w="25400">
            <a:solidFill>
              <a:srgbClr val="B7E71F"/>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457200" y="0"/>
            <a:ext cx="8229600" cy="1143000"/>
          </a:xfrm>
        </p:spPr>
        <p:txBody>
          <a:bodyPr/>
          <a:lstStyle/>
          <a:p>
            <a:pPr eaLnBrk="1" hangingPunct="1"/>
            <a:r>
              <a:rPr lang="en-US" sz="4400" dirty="0" smtClean="0"/>
              <a:t>Financing Windows</a:t>
            </a:r>
          </a:p>
        </p:txBody>
      </p:sp>
      <p:sp>
        <p:nvSpPr>
          <p:cNvPr id="4" name="Content Placeholder 3"/>
          <p:cNvSpPr>
            <a:spLocks noGrp="1"/>
          </p:cNvSpPr>
          <p:nvPr>
            <p:ph idx="1"/>
          </p:nvPr>
        </p:nvSpPr>
        <p:spPr/>
        <p:txBody>
          <a:bodyPr/>
          <a:lstStyle/>
          <a:p>
            <a:r>
              <a:rPr lang="en-US" dirty="0" smtClean="0"/>
              <a:t>Parties may undertake adaptation activities under the following categories: </a:t>
            </a:r>
          </a:p>
          <a:p>
            <a:pPr marL="971550" lvl="1" indent="-514350">
              <a:buFont typeface="+mj-lt"/>
              <a:buAutoNum type="alphaLcParenR"/>
            </a:pPr>
            <a:r>
              <a:rPr lang="en-US" dirty="0" smtClean="0"/>
              <a:t>Small-size projects and </a:t>
            </a:r>
            <a:r>
              <a:rPr lang="en-US" dirty="0" err="1" smtClean="0"/>
              <a:t>programmes</a:t>
            </a:r>
            <a:r>
              <a:rPr lang="en-US" dirty="0" smtClean="0"/>
              <a:t> (proposals requesting up to $1 million);  and</a:t>
            </a:r>
          </a:p>
          <a:p>
            <a:pPr marL="971550" lvl="1" indent="-514350">
              <a:buFont typeface="+mj-lt"/>
              <a:buAutoNum type="alphaLcParenR"/>
            </a:pPr>
            <a:r>
              <a:rPr lang="en-US" dirty="0" smtClean="0"/>
              <a:t>Regular projects and </a:t>
            </a:r>
            <a:r>
              <a:rPr lang="en-US" dirty="0" err="1" smtClean="0"/>
              <a:t>programmes</a:t>
            </a:r>
            <a:r>
              <a:rPr lang="en-US" dirty="0" smtClean="0"/>
              <a:t> (proposals requesting over $1million).</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r>
              <a:rPr lang="en-US" sz="4400" dirty="0" smtClean="0"/>
              <a:t>Project/</a:t>
            </a:r>
            <a:r>
              <a:rPr lang="en-US" sz="4400" dirty="0" err="1" smtClean="0"/>
              <a:t>Programme</a:t>
            </a:r>
            <a:r>
              <a:rPr lang="en-US" sz="4400" dirty="0" smtClean="0"/>
              <a:t> Proposals</a:t>
            </a:r>
          </a:p>
        </p:txBody>
      </p:sp>
      <p:sp>
        <p:nvSpPr>
          <p:cNvPr id="5123" name="Content Placeholder 2"/>
          <p:cNvSpPr>
            <a:spLocks noGrp="1"/>
          </p:cNvSpPr>
          <p:nvPr>
            <p:ph idx="1"/>
          </p:nvPr>
        </p:nvSpPr>
        <p:spPr/>
        <p:txBody>
          <a:bodyPr/>
          <a:lstStyle/>
          <a:p>
            <a:r>
              <a:rPr lang="en-US" sz="2800" dirty="0" smtClean="0"/>
              <a:t>For projects/</a:t>
            </a:r>
            <a:r>
              <a:rPr lang="en-US" sz="2800" dirty="0" err="1" smtClean="0"/>
              <a:t>programmes</a:t>
            </a:r>
            <a:r>
              <a:rPr lang="en-US" sz="2800" dirty="0" smtClean="0"/>
              <a:t> larger than USD 1M, a choice of a one step (full proposal) or two step process (concept approval and project/</a:t>
            </a:r>
            <a:r>
              <a:rPr lang="en-US" sz="2800" dirty="0" err="1" smtClean="0"/>
              <a:t>programme</a:t>
            </a:r>
            <a:r>
              <a:rPr lang="en-US" sz="2800" dirty="0" smtClean="0"/>
              <a:t> document)</a:t>
            </a:r>
          </a:p>
          <a:p>
            <a:r>
              <a:rPr lang="en-US" sz="2800" dirty="0" smtClean="0"/>
              <a:t>For small-scale projects (below USD 1M) one-step process</a:t>
            </a:r>
          </a:p>
          <a:p>
            <a:r>
              <a:rPr lang="en-US" sz="2800" dirty="0" smtClean="0"/>
              <a:t>NIE proponents can get Project Formulation Grant for developing endorsed concepts to full proposals</a:t>
            </a:r>
          </a:p>
          <a:p>
            <a:r>
              <a:rPr lang="en-US" sz="2800" dirty="0" smtClean="0"/>
              <a:t>Deadline for proposals 9 weeks before AFB meetings</a:t>
            </a:r>
          </a:p>
        </p:txBody>
      </p:sp>
      <p:pic>
        <p:nvPicPr>
          <p:cNvPr id="5124" name="Picture 4"/>
          <p:cNvPicPr>
            <a:picLocks noChangeAspect="1" noChangeArrowheads="1"/>
          </p:cNvPicPr>
          <p:nvPr/>
        </p:nvPicPr>
        <p:blipFill>
          <a:blip r:embed="rId2" cstate="print"/>
          <a:srcRect/>
          <a:stretch>
            <a:fillRect/>
          </a:stretch>
        </p:blipFill>
        <p:spPr bwMode="auto">
          <a:xfrm>
            <a:off x="152400" y="5867400"/>
            <a:ext cx="1981200" cy="871538"/>
          </a:xfrm>
          <a:prstGeom prst="rect">
            <a:avLst/>
          </a:prstGeom>
          <a:noFill/>
          <a:ln w="9525">
            <a:noFill/>
            <a:miter lim="800000"/>
            <a:headEnd/>
            <a:tailEnd/>
          </a:ln>
        </p:spPr>
      </p:pic>
      <p:pic>
        <p:nvPicPr>
          <p:cNvPr id="5125" name="Picture 1"/>
          <p:cNvPicPr>
            <a:picLocks noChangeAspect="1" noChangeArrowheads="1"/>
          </p:cNvPicPr>
          <p:nvPr/>
        </p:nvPicPr>
        <p:blipFill>
          <a:blip r:embed="rId3" cstate="print"/>
          <a:srcRect l="22221" t="12383" r="27779" b="38092"/>
          <a:stretch>
            <a:fillRect/>
          </a:stretch>
        </p:blipFill>
        <p:spPr bwMode="auto">
          <a:xfrm>
            <a:off x="8077200" y="5783263"/>
            <a:ext cx="1066800" cy="947737"/>
          </a:xfrm>
          <a:prstGeom prst="rect">
            <a:avLst/>
          </a:prstGeom>
          <a:noFill/>
          <a:ln w="9525">
            <a:noFill/>
            <a:miter lim="800000"/>
            <a:headEnd/>
            <a:tailEnd/>
          </a:ln>
        </p:spPr>
      </p:pic>
      <p:cxnSp>
        <p:nvCxnSpPr>
          <p:cNvPr id="22" name="Straight Connector 21"/>
          <p:cNvCxnSpPr/>
          <p:nvPr/>
        </p:nvCxnSpPr>
        <p:spPr>
          <a:xfrm>
            <a:off x="1905000" y="6400800"/>
            <a:ext cx="6357938" cy="1588"/>
          </a:xfrm>
          <a:prstGeom prst="line">
            <a:avLst/>
          </a:prstGeom>
          <a:ln w="25400">
            <a:solidFill>
              <a:srgbClr val="B7E71F"/>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r>
              <a:rPr lang="en-US" sz="4400" dirty="0" smtClean="0"/>
              <a:t>Project Concept Required Content</a:t>
            </a:r>
          </a:p>
        </p:txBody>
      </p:sp>
      <p:sp>
        <p:nvSpPr>
          <p:cNvPr id="5123" name="Content Placeholder 2"/>
          <p:cNvSpPr>
            <a:spLocks noGrp="1"/>
          </p:cNvSpPr>
          <p:nvPr>
            <p:ph idx="1"/>
          </p:nvPr>
        </p:nvSpPr>
        <p:spPr/>
        <p:txBody>
          <a:bodyPr/>
          <a:lstStyle/>
          <a:p>
            <a:r>
              <a:rPr lang="en-US" dirty="0" smtClean="0"/>
              <a:t>All concept content areas also apply to fully-developed project documents </a:t>
            </a:r>
          </a:p>
          <a:p>
            <a:pPr lvl="1"/>
            <a:r>
              <a:rPr lang="en-US" dirty="0" smtClean="0"/>
              <a:t>more information is required at that stage</a:t>
            </a:r>
          </a:p>
          <a:p>
            <a:r>
              <a:rPr lang="en-US" dirty="0" smtClean="0"/>
              <a:t>Country Eligibility</a:t>
            </a:r>
          </a:p>
          <a:p>
            <a:pPr lvl="1"/>
            <a:r>
              <a:rPr lang="en-US" dirty="0" smtClean="0"/>
              <a:t>Country should be party to the Kyoto Protocol</a:t>
            </a:r>
          </a:p>
          <a:p>
            <a:pPr lvl="1"/>
            <a:r>
              <a:rPr lang="en-US" dirty="0" smtClean="0"/>
              <a:t>Country should be a developing country particularly vulnerable to the adverse effects of climate change (all non-Annex I </a:t>
            </a:r>
            <a:r>
              <a:rPr lang="en-US" smtClean="0"/>
              <a:t>countries qualify)</a:t>
            </a:r>
            <a:endParaRPr lang="en-US" dirty="0" smtClean="0"/>
          </a:p>
        </p:txBody>
      </p:sp>
      <p:pic>
        <p:nvPicPr>
          <p:cNvPr id="5124" name="Picture 4"/>
          <p:cNvPicPr>
            <a:picLocks noChangeAspect="1" noChangeArrowheads="1"/>
          </p:cNvPicPr>
          <p:nvPr/>
        </p:nvPicPr>
        <p:blipFill>
          <a:blip r:embed="rId2" cstate="print"/>
          <a:srcRect/>
          <a:stretch>
            <a:fillRect/>
          </a:stretch>
        </p:blipFill>
        <p:spPr bwMode="auto">
          <a:xfrm>
            <a:off x="152400" y="5867400"/>
            <a:ext cx="1981200" cy="871538"/>
          </a:xfrm>
          <a:prstGeom prst="rect">
            <a:avLst/>
          </a:prstGeom>
          <a:noFill/>
          <a:ln w="9525">
            <a:noFill/>
            <a:miter lim="800000"/>
            <a:headEnd/>
            <a:tailEnd/>
          </a:ln>
        </p:spPr>
      </p:pic>
      <p:pic>
        <p:nvPicPr>
          <p:cNvPr id="5125" name="Picture 1"/>
          <p:cNvPicPr>
            <a:picLocks noChangeAspect="1" noChangeArrowheads="1"/>
          </p:cNvPicPr>
          <p:nvPr/>
        </p:nvPicPr>
        <p:blipFill>
          <a:blip r:embed="rId3" cstate="print"/>
          <a:srcRect l="22221" t="12383" r="27779" b="38092"/>
          <a:stretch>
            <a:fillRect/>
          </a:stretch>
        </p:blipFill>
        <p:spPr bwMode="auto">
          <a:xfrm>
            <a:off x="8077200" y="5783263"/>
            <a:ext cx="1066800" cy="947737"/>
          </a:xfrm>
          <a:prstGeom prst="rect">
            <a:avLst/>
          </a:prstGeom>
          <a:noFill/>
          <a:ln w="9525">
            <a:noFill/>
            <a:miter lim="800000"/>
            <a:headEnd/>
            <a:tailEnd/>
          </a:ln>
        </p:spPr>
      </p:pic>
      <p:cxnSp>
        <p:nvCxnSpPr>
          <p:cNvPr id="22" name="Straight Connector 21"/>
          <p:cNvCxnSpPr/>
          <p:nvPr/>
        </p:nvCxnSpPr>
        <p:spPr>
          <a:xfrm>
            <a:off x="1905000" y="6400800"/>
            <a:ext cx="6357938" cy="1588"/>
          </a:xfrm>
          <a:prstGeom prst="line">
            <a:avLst/>
          </a:prstGeom>
          <a:ln w="25400">
            <a:solidFill>
              <a:srgbClr val="B7E71F"/>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r>
              <a:rPr lang="en-US" sz="4000" dirty="0" smtClean="0"/>
              <a:t>Project Concept Required Content (2)</a:t>
            </a:r>
          </a:p>
        </p:txBody>
      </p:sp>
      <p:sp>
        <p:nvSpPr>
          <p:cNvPr id="5123" name="Content Placeholder 2"/>
          <p:cNvSpPr>
            <a:spLocks noGrp="1"/>
          </p:cNvSpPr>
          <p:nvPr>
            <p:ph idx="1"/>
          </p:nvPr>
        </p:nvSpPr>
        <p:spPr/>
        <p:txBody>
          <a:bodyPr/>
          <a:lstStyle/>
          <a:p>
            <a:r>
              <a:rPr lang="en-US" dirty="0" smtClean="0"/>
              <a:t>Project Justification</a:t>
            </a:r>
          </a:p>
          <a:p>
            <a:pPr lvl="1"/>
            <a:r>
              <a:rPr lang="en-US" dirty="0" smtClean="0"/>
              <a:t>The project endorsed by the government through its Designated Authority</a:t>
            </a:r>
          </a:p>
          <a:p>
            <a:pPr lvl="1"/>
            <a:r>
              <a:rPr lang="en-US" dirty="0" smtClean="0"/>
              <a:t>The project / </a:t>
            </a:r>
            <a:r>
              <a:rPr lang="en-US" dirty="0" err="1" smtClean="0"/>
              <a:t>programme</a:t>
            </a:r>
            <a:r>
              <a:rPr lang="en-US" dirty="0" smtClean="0"/>
              <a:t> supports concrete adaptation actions to assist the country in addressing the adverse effects of climate change and builds in climate change resilience: description of activities</a:t>
            </a:r>
          </a:p>
        </p:txBody>
      </p:sp>
      <p:pic>
        <p:nvPicPr>
          <p:cNvPr id="5124" name="Picture 4"/>
          <p:cNvPicPr>
            <a:picLocks noChangeAspect="1" noChangeArrowheads="1"/>
          </p:cNvPicPr>
          <p:nvPr/>
        </p:nvPicPr>
        <p:blipFill>
          <a:blip r:embed="rId2" cstate="print"/>
          <a:srcRect/>
          <a:stretch>
            <a:fillRect/>
          </a:stretch>
        </p:blipFill>
        <p:spPr bwMode="auto">
          <a:xfrm>
            <a:off x="152400" y="5867400"/>
            <a:ext cx="1981200" cy="871538"/>
          </a:xfrm>
          <a:prstGeom prst="rect">
            <a:avLst/>
          </a:prstGeom>
          <a:noFill/>
          <a:ln w="9525">
            <a:noFill/>
            <a:miter lim="800000"/>
            <a:headEnd/>
            <a:tailEnd/>
          </a:ln>
        </p:spPr>
      </p:pic>
      <p:pic>
        <p:nvPicPr>
          <p:cNvPr id="5125" name="Picture 1"/>
          <p:cNvPicPr>
            <a:picLocks noChangeAspect="1" noChangeArrowheads="1"/>
          </p:cNvPicPr>
          <p:nvPr/>
        </p:nvPicPr>
        <p:blipFill>
          <a:blip r:embed="rId3" cstate="print"/>
          <a:srcRect l="22221" t="12383" r="27779" b="38092"/>
          <a:stretch>
            <a:fillRect/>
          </a:stretch>
        </p:blipFill>
        <p:spPr bwMode="auto">
          <a:xfrm>
            <a:off x="8077200" y="5783263"/>
            <a:ext cx="1066800" cy="947737"/>
          </a:xfrm>
          <a:prstGeom prst="rect">
            <a:avLst/>
          </a:prstGeom>
          <a:noFill/>
          <a:ln w="9525">
            <a:noFill/>
            <a:miter lim="800000"/>
            <a:headEnd/>
            <a:tailEnd/>
          </a:ln>
        </p:spPr>
      </p:pic>
      <p:cxnSp>
        <p:nvCxnSpPr>
          <p:cNvPr id="22" name="Straight Connector 21"/>
          <p:cNvCxnSpPr/>
          <p:nvPr/>
        </p:nvCxnSpPr>
        <p:spPr>
          <a:xfrm>
            <a:off x="1905000" y="6400800"/>
            <a:ext cx="6357938" cy="1588"/>
          </a:xfrm>
          <a:prstGeom prst="line">
            <a:avLst/>
          </a:prstGeom>
          <a:ln w="25400">
            <a:solidFill>
              <a:srgbClr val="B7E71F"/>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r>
              <a:rPr lang="en-US" sz="4000" dirty="0" smtClean="0"/>
              <a:t>Project Concept Required Content (3)</a:t>
            </a:r>
          </a:p>
        </p:txBody>
      </p:sp>
      <p:sp>
        <p:nvSpPr>
          <p:cNvPr id="5123" name="Content Placeholder 2"/>
          <p:cNvSpPr>
            <a:spLocks noGrp="1"/>
          </p:cNvSpPr>
          <p:nvPr>
            <p:ph idx="1"/>
          </p:nvPr>
        </p:nvSpPr>
        <p:spPr/>
        <p:txBody>
          <a:bodyPr/>
          <a:lstStyle/>
          <a:p>
            <a:r>
              <a:rPr lang="en-US" dirty="0" smtClean="0"/>
              <a:t>Project Justification (continued)</a:t>
            </a:r>
          </a:p>
          <a:p>
            <a:pPr lvl="1"/>
            <a:r>
              <a:rPr lang="en-US" dirty="0" smtClean="0"/>
              <a:t>The project / </a:t>
            </a:r>
            <a:r>
              <a:rPr lang="en-US" dirty="0" err="1" smtClean="0"/>
              <a:t>programme</a:t>
            </a:r>
            <a:r>
              <a:rPr lang="en-US" dirty="0" smtClean="0"/>
              <a:t> provides economic, social and environmental benefits, with particular reference to the most vulnerable communities, including gender considerations</a:t>
            </a:r>
          </a:p>
          <a:p>
            <a:pPr lvl="1"/>
            <a:r>
              <a:rPr lang="en-US" dirty="0" smtClean="0"/>
              <a:t>Cost-effectiveness of the project / </a:t>
            </a:r>
            <a:r>
              <a:rPr lang="en-US" dirty="0" err="1" smtClean="0"/>
              <a:t>programme</a:t>
            </a:r>
            <a:r>
              <a:rPr lang="en-US" dirty="0" smtClean="0"/>
              <a:t>: comparison to other possible interventions</a:t>
            </a:r>
          </a:p>
        </p:txBody>
      </p:sp>
      <p:pic>
        <p:nvPicPr>
          <p:cNvPr id="5124" name="Picture 4"/>
          <p:cNvPicPr>
            <a:picLocks noChangeAspect="1" noChangeArrowheads="1"/>
          </p:cNvPicPr>
          <p:nvPr/>
        </p:nvPicPr>
        <p:blipFill>
          <a:blip r:embed="rId2" cstate="print"/>
          <a:srcRect/>
          <a:stretch>
            <a:fillRect/>
          </a:stretch>
        </p:blipFill>
        <p:spPr bwMode="auto">
          <a:xfrm>
            <a:off x="152400" y="5867400"/>
            <a:ext cx="1981200" cy="871538"/>
          </a:xfrm>
          <a:prstGeom prst="rect">
            <a:avLst/>
          </a:prstGeom>
          <a:noFill/>
          <a:ln w="9525">
            <a:noFill/>
            <a:miter lim="800000"/>
            <a:headEnd/>
            <a:tailEnd/>
          </a:ln>
        </p:spPr>
      </p:pic>
      <p:pic>
        <p:nvPicPr>
          <p:cNvPr id="5125" name="Picture 1"/>
          <p:cNvPicPr>
            <a:picLocks noChangeAspect="1" noChangeArrowheads="1"/>
          </p:cNvPicPr>
          <p:nvPr/>
        </p:nvPicPr>
        <p:blipFill>
          <a:blip r:embed="rId3" cstate="print"/>
          <a:srcRect l="22221" t="12383" r="27779" b="38092"/>
          <a:stretch>
            <a:fillRect/>
          </a:stretch>
        </p:blipFill>
        <p:spPr bwMode="auto">
          <a:xfrm>
            <a:off x="8077200" y="5783263"/>
            <a:ext cx="1066800" cy="947737"/>
          </a:xfrm>
          <a:prstGeom prst="rect">
            <a:avLst/>
          </a:prstGeom>
          <a:noFill/>
          <a:ln w="9525">
            <a:noFill/>
            <a:miter lim="800000"/>
            <a:headEnd/>
            <a:tailEnd/>
          </a:ln>
        </p:spPr>
      </p:pic>
      <p:cxnSp>
        <p:nvCxnSpPr>
          <p:cNvPr id="22" name="Straight Connector 21"/>
          <p:cNvCxnSpPr/>
          <p:nvPr/>
        </p:nvCxnSpPr>
        <p:spPr>
          <a:xfrm>
            <a:off x="1905000" y="6400800"/>
            <a:ext cx="6357938" cy="1588"/>
          </a:xfrm>
          <a:prstGeom prst="line">
            <a:avLst/>
          </a:prstGeom>
          <a:ln w="25400">
            <a:solidFill>
              <a:srgbClr val="B7E71F"/>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theme/theme1.xml><?xml version="1.0" encoding="utf-8"?>
<a:theme xmlns:a="http://schemas.openxmlformats.org/drawingml/2006/main" name="Office Theme">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11493</TotalTime>
  <Words>1582</Words>
  <Application>Microsoft Office PowerPoint</Application>
  <PresentationFormat>On-screen Show (4:3)</PresentationFormat>
  <Paragraphs>222</Paragraphs>
  <Slides>35</Slides>
  <Notes>12</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35</vt:i4>
      </vt:variant>
    </vt:vector>
  </HeadingPairs>
  <TitlesOfParts>
    <vt:vector size="37" baseType="lpstr">
      <vt:lpstr>Office Theme</vt:lpstr>
      <vt:lpstr>Document</vt:lpstr>
      <vt:lpstr>Slide 1</vt:lpstr>
      <vt:lpstr>Financing criteria</vt:lpstr>
      <vt:lpstr>Financing criteria (2)</vt:lpstr>
      <vt:lpstr>Prerequisites for proposing project</vt:lpstr>
      <vt:lpstr>Financing Windows</vt:lpstr>
      <vt:lpstr>Project/Programme Proposals</vt:lpstr>
      <vt:lpstr>Project Concept Required Content</vt:lpstr>
      <vt:lpstr>Project Concept Required Content (2)</vt:lpstr>
      <vt:lpstr>Project Concept Required Content (3)</vt:lpstr>
      <vt:lpstr>Project Concept Required Content (4)</vt:lpstr>
      <vt:lpstr>Project Concept Required Content (5)</vt:lpstr>
      <vt:lpstr>Project Concept Required Content (6)</vt:lpstr>
      <vt:lpstr>Full Proposal Additional Content</vt:lpstr>
      <vt:lpstr>Full Proposal Additional Content (2)</vt:lpstr>
      <vt:lpstr>Provisions on project budget</vt:lpstr>
      <vt:lpstr>Important steps  in project development</vt:lpstr>
      <vt:lpstr>Slide 17</vt:lpstr>
      <vt:lpstr>Key Decisions</vt:lpstr>
      <vt:lpstr>Transfer of Funds</vt:lpstr>
      <vt:lpstr>AF Results Framework</vt:lpstr>
      <vt:lpstr>AF Results Framework (2)</vt:lpstr>
      <vt:lpstr>Alignment with AF results framework: example</vt:lpstr>
      <vt:lpstr>Project Reporting Process</vt:lpstr>
      <vt:lpstr>The Adaptation Fund Project Portfolio</vt:lpstr>
      <vt:lpstr>The Adaptation Fund Project Portfolio</vt:lpstr>
      <vt:lpstr>ANALYSIS OF CURRENT PORTFOLIO AND PIPELINE</vt:lpstr>
      <vt:lpstr>36 project/programme proposals</vt:lpstr>
      <vt:lpstr>Variety of sectors</vt:lpstr>
      <vt:lpstr>Proposals by Implementing Entity</vt:lpstr>
      <vt:lpstr>Distribution by region</vt:lpstr>
      <vt:lpstr>Vulnerabilities identified</vt:lpstr>
      <vt:lpstr>Review criteria with the most issues during the review process</vt:lpstr>
      <vt:lpstr>Common issues related to “concreteness” criterion</vt:lpstr>
      <vt:lpstr>LESSONS LEARNED</vt:lpstr>
      <vt:lpstr>LESSONS LEARNED (2)</vt:lpstr>
    </vt:vector>
  </TitlesOfParts>
  <Company>The World Bank Group</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Adaptation Fund</dc:title>
  <dc:subject>Adaptation Fund presentation</dc:subject>
  <dc:creator>Daouda</dc:creator>
  <dc:description>Generic presentation on the Adaptation Fund.</dc:description>
  <cp:lastModifiedBy>Marcelo Jordan</cp:lastModifiedBy>
  <cp:revision>892</cp:revision>
  <dcterms:created xsi:type="dcterms:W3CDTF">2009-04-13T14:29:12Z</dcterms:created>
  <dcterms:modified xsi:type="dcterms:W3CDTF">2012-03-02T16:12:13Z</dcterms:modified>
</cp:coreProperties>
</file>