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2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10B3D-8271-41FC-A60F-98CE6557C10E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D1A03-31C0-4CA8-8550-6C90E1E8C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6618E9-2AAF-49CD-AB6D-7F367CA38E7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CECAB5-02A3-4C37-8E52-0222EB53D9DC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B368-C721-449D-81D0-6A38747C9464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"/>
            <a:ext cx="3254375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990600" y="2590800"/>
            <a:ext cx="7162800" cy="3352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The </a:t>
            </a:r>
            <a:r>
              <a:rPr lang="fr-FR" b="1" dirty="0" err="1" smtClean="0">
                <a:solidFill>
                  <a:schemeClr val="tx1"/>
                </a:solidFill>
              </a:rPr>
              <a:t>Accreditation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Process</a:t>
            </a:r>
            <a:endParaRPr lang="fr-FR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20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March 19 - 21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 b="1" dirty="0" err="1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Manila</a:t>
            </a: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, The Philippines</a:t>
            </a: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42900"/>
            <a:ext cx="4762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I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37222"/>
            <a:ext cx="4724400" cy="664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1"/>
          <p:cNvPicPr>
            <a:picLocks noChangeAspect="1" noChangeArrowheads="1"/>
          </p:cNvPicPr>
          <p:nvPr/>
        </p:nvPicPr>
        <p:blipFill>
          <a:blip r:embed="rId3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Implementing Entities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8 National Implementing Entities accredited</a:t>
            </a:r>
            <a:r>
              <a:rPr lang="en-US" sz="2800" dirty="0" smtClean="0">
                <a:solidFill>
                  <a:srgbClr val="007033"/>
                </a:solidFill>
              </a:rPr>
              <a:t>: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Centre de </a:t>
            </a:r>
            <a:r>
              <a:rPr lang="en-US" sz="2400" dirty="0" err="1" smtClean="0"/>
              <a:t>Suivi</a:t>
            </a:r>
            <a:r>
              <a:rPr lang="en-US" sz="2400" dirty="0" smtClean="0"/>
              <a:t> </a:t>
            </a:r>
            <a:r>
              <a:rPr lang="en-US" sz="2400" dirty="0" err="1" smtClean="0"/>
              <a:t>Ecologique</a:t>
            </a:r>
            <a:r>
              <a:rPr lang="en-US" sz="2400" dirty="0" smtClean="0"/>
              <a:t> (Senegal)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Planning Institute of Jamaica (Jamaica)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err="1" smtClean="0"/>
              <a:t>Agencia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de </a:t>
            </a:r>
            <a:r>
              <a:rPr lang="en-US" sz="2400" dirty="0" err="1" smtClean="0"/>
              <a:t>Investigación</a:t>
            </a:r>
            <a:r>
              <a:rPr lang="en-US" sz="2400" dirty="0" smtClean="0"/>
              <a:t> e </a:t>
            </a:r>
            <a:r>
              <a:rPr lang="en-US" sz="2400" dirty="0" err="1" smtClean="0"/>
              <a:t>Innovación</a:t>
            </a:r>
            <a:r>
              <a:rPr lang="en-US" sz="2400" dirty="0" smtClean="0"/>
              <a:t> (Uruguay)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err="1" smtClean="0"/>
              <a:t>Fonds</a:t>
            </a:r>
            <a:r>
              <a:rPr lang="en-US" sz="2400" dirty="0" smtClean="0"/>
              <a:t> national pour </a:t>
            </a:r>
            <a:r>
              <a:rPr lang="en-US" sz="2400" dirty="0" err="1" smtClean="0"/>
              <a:t>l'environnement</a:t>
            </a:r>
            <a:r>
              <a:rPr lang="en-US" sz="2400" dirty="0" smtClean="0"/>
              <a:t> (Benin)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South African National Institute for Biodiversity (South Africa)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Protected Areas Conservation Trust (Belize)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Ministry of Natural Resources (Rwanda)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Ministry of Planning and International Cooperation (Jordan)</a:t>
            </a:r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1 Regional Implementing Entity</a:t>
            </a:r>
          </a:p>
          <a:p>
            <a:pPr marL="742950" lvl="2" indent="-276225">
              <a:buFont typeface="Courier New" pitchFamily="49" charset="0"/>
              <a:buChar char="o"/>
            </a:pPr>
            <a:r>
              <a:rPr lang="en-US" dirty="0" err="1" smtClean="0"/>
              <a:t>Banque</a:t>
            </a:r>
            <a:r>
              <a:rPr lang="en-US" dirty="0" smtClean="0"/>
              <a:t> </a:t>
            </a:r>
            <a:r>
              <a:rPr lang="en-US" dirty="0" err="1" smtClean="0"/>
              <a:t>Ouest</a:t>
            </a:r>
            <a:r>
              <a:rPr lang="en-US" dirty="0" smtClean="0"/>
              <a:t> </a:t>
            </a:r>
            <a:r>
              <a:rPr lang="en-US" dirty="0" err="1" smtClean="0"/>
              <a:t>Africaine</a:t>
            </a:r>
            <a:r>
              <a:rPr lang="en-US" dirty="0" smtClean="0"/>
              <a:t> de </a:t>
            </a:r>
            <a:r>
              <a:rPr lang="en-US" dirty="0" err="1" smtClean="0"/>
              <a:t>Développement</a:t>
            </a:r>
            <a:r>
              <a:rPr lang="en-US" dirty="0" smtClean="0"/>
              <a:t> (BOAD)</a:t>
            </a:r>
            <a:endParaRPr lang="en-US" b="1" dirty="0" smtClean="0">
              <a:solidFill>
                <a:srgbClr val="007033"/>
              </a:solidFill>
            </a:endParaRPr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10 </a:t>
            </a:r>
            <a:r>
              <a:rPr lang="en-US" sz="2800" b="1" dirty="0" smtClean="0">
                <a:solidFill>
                  <a:srgbClr val="007033"/>
                </a:solidFill>
              </a:rPr>
              <a:t>Multilateral Implementing Entities accredited</a:t>
            </a:r>
            <a:r>
              <a:rPr lang="en-US" sz="2800" dirty="0" smtClean="0">
                <a:solidFill>
                  <a:srgbClr val="007033"/>
                </a:solidFill>
              </a:rPr>
              <a:t>: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The World Bank, ADB, </a:t>
            </a:r>
            <a:r>
              <a:rPr lang="en-US" sz="2400" dirty="0" err="1" smtClean="0"/>
              <a:t>AfDB</a:t>
            </a:r>
            <a:r>
              <a:rPr lang="en-US" sz="2400" dirty="0" smtClean="0"/>
              <a:t>, IADB, UNDP, UNEP, IFAD, WFP, </a:t>
            </a:r>
            <a:r>
              <a:rPr lang="en-US" sz="2400" dirty="0" smtClean="0"/>
              <a:t>WMO, UNESCO</a:t>
            </a:r>
            <a:endParaRPr lang="en-US" sz="2800" dirty="0" smtClean="0"/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Swift</a:t>
            </a:r>
            <a:r>
              <a:rPr lang="en-US" sz="2800" dirty="0" smtClean="0"/>
              <a:t> accreditation process: can be done in </a:t>
            </a:r>
            <a:r>
              <a:rPr lang="en-US" sz="2800" b="1" dirty="0" smtClean="0">
                <a:solidFill>
                  <a:srgbClr val="007033"/>
                </a:solidFill>
              </a:rPr>
              <a:t>3 months</a:t>
            </a:r>
          </a:p>
          <a:p>
            <a:pPr eaLnBrk="1" hangingPunct="1"/>
            <a:endParaRPr lang="en-US" sz="2800" dirty="0" smtClean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5224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Direct Access Modality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600" dirty="0" smtClean="0"/>
              <a:t>Eligible Parties can submit their projects/</a:t>
            </a:r>
            <a:r>
              <a:rPr lang="en-US" sz="2600" dirty="0" err="1" smtClean="0"/>
              <a:t>programmes</a:t>
            </a:r>
            <a:r>
              <a:rPr lang="en-US" sz="2600" dirty="0" smtClean="0"/>
              <a:t> </a:t>
            </a:r>
            <a:r>
              <a:rPr lang="en-US" sz="2600" b="1" i="1" dirty="0" smtClean="0"/>
              <a:t>directly</a:t>
            </a:r>
            <a:r>
              <a:rPr lang="en-US" sz="2600" dirty="0" smtClean="0"/>
              <a:t> to the AFB </a:t>
            </a:r>
            <a:r>
              <a:rPr lang="en-US" sz="2600" b="1" i="1" dirty="0" smtClean="0"/>
              <a:t>through an accredited </a:t>
            </a:r>
            <a:r>
              <a:rPr lang="en-US" sz="2600" dirty="0" smtClean="0"/>
              <a:t>National Implementing Entity (</a:t>
            </a:r>
            <a:r>
              <a:rPr lang="en-US" sz="2600" b="1" i="1" dirty="0" smtClean="0"/>
              <a:t>NIE</a:t>
            </a:r>
            <a:r>
              <a:rPr lang="en-US" sz="2600" dirty="0" smtClean="0"/>
              <a:t>).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Multilateral Access Modality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Font typeface="Arial" charset="0"/>
              <a:buChar char="•"/>
            </a:pPr>
            <a:r>
              <a:rPr lang="en-US" sz="2600" dirty="0" smtClean="0"/>
              <a:t>Parties can submit their proposals through an </a:t>
            </a:r>
            <a:r>
              <a:rPr lang="en-US" sz="2600" b="1" i="1" dirty="0" smtClean="0"/>
              <a:t>accredited</a:t>
            </a:r>
            <a:r>
              <a:rPr lang="en-US" sz="2600" dirty="0" smtClean="0"/>
              <a:t> Multilateral Implementing Entity (</a:t>
            </a:r>
            <a:r>
              <a:rPr lang="en-US" sz="2600" b="1" i="1" dirty="0" smtClean="0"/>
              <a:t>MIE</a:t>
            </a:r>
            <a:r>
              <a:rPr lang="en-US" sz="2600" dirty="0" smtClean="0"/>
              <a:t>).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None/>
            </a:pPr>
            <a:r>
              <a:rPr lang="en-US" sz="3200" b="1" dirty="0" smtClean="0">
                <a:solidFill>
                  <a:srgbClr val="007033"/>
                </a:solidFill>
              </a:rPr>
              <a:t>Regional Access Modality</a:t>
            </a:r>
            <a:endParaRPr lang="en-US" sz="3200" dirty="0" smtClean="0"/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Font typeface="Arial" charset="0"/>
              <a:buChar char="•"/>
            </a:pPr>
            <a:r>
              <a:rPr lang="en-US" sz="2600" dirty="0" smtClean="0"/>
              <a:t>A group of Parties may also nominate </a:t>
            </a:r>
            <a:r>
              <a:rPr lang="en-US" sz="2600" b="1" i="1" dirty="0" smtClean="0"/>
              <a:t>regional and sub-regional entities</a:t>
            </a:r>
            <a:r>
              <a:rPr lang="en-US" sz="2600" dirty="0" smtClean="0"/>
              <a:t> (RIE) as implementing entities.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None/>
            </a:pPr>
            <a:endParaRPr lang="en-US" sz="2600" dirty="0" smtClean="0"/>
          </a:p>
        </p:txBody>
      </p:sp>
      <p:pic>
        <p:nvPicPr>
          <p:cNvPr id="9220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 (2)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NIE, RIE and MIE shall: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b="1" i="1" dirty="0" smtClean="0"/>
              <a:t>Meet the fiduciary standards </a:t>
            </a:r>
            <a:r>
              <a:rPr lang="en-US" sz="2600" dirty="0" smtClean="0"/>
              <a:t>established by the AFB: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Financial management and integrity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Institutional capacity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Transparency, self-investigative powers and anti-corruption measures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b="1" i="1" dirty="0" smtClean="0"/>
              <a:t>Bear full responsibility </a:t>
            </a:r>
            <a:r>
              <a:rPr lang="en-US" sz="2600" dirty="0" smtClean="0"/>
              <a:t>for the </a:t>
            </a:r>
            <a:r>
              <a:rPr lang="en-US" sz="2600" b="1" i="1" dirty="0" smtClean="0"/>
              <a:t>overall management </a:t>
            </a:r>
            <a:r>
              <a:rPr lang="en-US" sz="2600" dirty="0" smtClean="0"/>
              <a:t>of the projects and </a:t>
            </a:r>
            <a:r>
              <a:rPr lang="en-US" sz="2600" dirty="0" err="1" smtClean="0"/>
              <a:t>programmes</a:t>
            </a:r>
            <a:r>
              <a:rPr lang="en-US" sz="2600" dirty="0" smtClean="0"/>
              <a:t>; and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dirty="0" smtClean="0"/>
              <a:t>Carry out </a:t>
            </a:r>
            <a:r>
              <a:rPr lang="en-US" sz="2600" b="1" i="1" dirty="0" smtClean="0"/>
              <a:t>financial, monitoring and reporting responsibilities</a:t>
            </a:r>
            <a:r>
              <a:rPr lang="en-US" sz="2600" dirty="0" smtClean="0"/>
              <a:t>.</a:t>
            </a:r>
          </a:p>
        </p:txBody>
      </p:sp>
      <p:pic>
        <p:nvPicPr>
          <p:cNvPr id="10244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</a:t>
            </a:r>
            <a:endParaRPr lang="en-US" dirty="0" smtClean="0"/>
          </a:p>
        </p:txBody>
      </p:sp>
      <p:pic>
        <p:nvPicPr>
          <p:cNvPr id="11267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fig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371600"/>
            <a:ext cx="731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Accreditation Panel</a:t>
            </a:r>
            <a:endParaRPr lang="en-US" dirty="0" smtClean="0"/>
          </a:p>
        </p:txBody>
      </p:sp>
      <p:pic>
        <p:nvPicPr>
          <p:cNvPr id="11267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1295400"/>
            <a:ext cx="66294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accreditation?</a:t>
            </a:r>
            <a:endParaRPr lang="en-IN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b="1" dirty="0" smtClean="0"/>
              <a:t>To check and certify an organization’s capabilities for carrying out the required tasks for meeting the defined goals</a:t>
            </a:r>
          </a:p>
          <a:p>
            <a:r>
              <a:rPr lang="en-US" sz="2800" b="1" dirty="0" smtClean="0"/>
              <a:t>Required tasks include maintenance of accounts and preparation of financial statements, provisions for external and internal audit, procurement, project management and creating and maintaining an ethical and corruption-free environment </a:t>
            </a:r>
          </a:p>
          <a:p>
            <a:r>
              <a:rPr lang="en-IN" sz="2800" b="1" dirty="0" smtClean="0"/>
              <a:t>The goal is to successfully complete the projects within planned budget and time and also meet the objectives outlined in the project document</a:t>
            </a:r>
          </a:p>
          <a:p>
            <a:endParaRPr lang="en-IN" sz="2800" b="1" dirty="0" smtClean="0">
              <a:solidFill>
                <a:srgbClr val="FF0000"/>
              </a:solidFill>
            </a:endParaRPr>
          </a:p>
          <a:p>
            <a:endParaRPr lang="en-IN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Does the organization have appropriate processes and systems defined and documented to undertake the tasks and achieve the stated objectives? (refer previous slide)</a:t>
            </a:r>
          </a:p>
          <a:p>
            <a:r>
              <a:rPr lang="en-US" sz="2800" b="1" dirty="0" smtClean="0"/>
              <a:t>Does the organization have adequate checks and balances to monitor, control and report on the activities?</a:t>
            </a:r>
          </a:p>
          <a:p>
            <a:r>
              <a:rPr lang="en-US" sz="2800" b="1" dirty="0" smtClean="0"/>
              <a:t>Does the organization have adequate competence at various levels for implementing the processes and systems effectively and efficiently?</a:t>
            </a:r>
          </a:p>
          <a:p>
            <a:pPr>
              <a:buFont typeface="Arial" charset="0"/>
              <a:buNone/>
            </a:pPr>
            <a:endParaRPr lang="en-IN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Verifying capabilities</a:t>
            </a:r>
            <a:endParaRPr lang="en-IN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 for Accreditation</a:t>
            </a:r>
            <a:endParaRPr lang="en-IN" sz="40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The organization should be able to demonstrate/showcase capabilities in terms of policies/framework and give adequate evidence of experience in effectively carrying out the activities required</a:t>
            </a:r>
          </a:p>
          <a:p>
            <a:endParaRPr lang="en-IN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modalities: the Accreditation Process</a:t>
            </a:r>
            <a:endParaRPr 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0</a:t>
            </a:r>
            <a:r>
              <a:rPr lang="en-US" sz="2400" i="1" dirty="0" smtClean="0"/>
              <a:t>: </a:t>
            </a:r>
            <a:r>
              <a:rPr lang="en-US" sz="2400" dirty="0" smtClean="0"/>
              <a:t>The government appoints a Designated Authority. The DA must endorse the accreditation application of Implementing Entity and all IE project/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proposals.</a:t>
            </a:r>
            <a:endParaRPr lang="en-US" sz="2400" i="1" dirty="0" smtClean="0"/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1</a:t>
            </a:r>
            <a:r>
              <a:rPr lang="en-US" sz="2400" i="1" dirty="0" smtClean="0"/>
              <a:t>: </a:t>
            </a:r>
            <a:r>
              <a:rPr lang="en-US" sz="2400" dirty="0" smtClean="0"/>
              <a:t>Submit application: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Description of how the organization meets the specific required capabilities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Attachment of supporting documentation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2</a:t>
            </a:r>
            <a:r>
              <a:rPr lang="en-US" sz="2400" i="1" dirty="0" smtClean="0"/>
              <a:t>: </a:t>
            </a:r>
            <a:r>
              <a:rPr lang="en-US" sz="2400" dirty="0" smtClean="0"/>
              <a:t>Accreditation Panel Reviews Application. 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3</a:t>
            </a:r>
            <a:r>
              <a:rPr lang="en-US" sz="2400" i="1" dirty="0" smtClean="0"/>
              <a:t>: </a:t>
            </a:r>
            <a:r>
              <a:rPr lang="en-US" sz="2400" dirty="0" smtClean="0"/>
              <a:t>Panel can request additional information/clarification from organization. 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Might suggest to Board that an on-site visit is required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Might suggest that technical support needs to be provided to an applicant to improve its capacity in order to attain accreditation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4</a:t>
            </a:r>
            <a:r>
              <a:rPr lang="en-US" sz="2400" i="1" dirty="0" smtClean="0"/>
              <a:t>: </a:t>
            </a:r>
            <a:r>
              <a:rPr lang="en-US" sz="2400" dirty="0" smtClean="0"/>
              <a:t>Panel makes recommendation to AF Board.</a:t>
            </a:r>
            <a:endParaRPr lang="en-US" sz="2400" i="1" dirty="0" smtClean="0"/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5</a:t>
            </a:r>
            <a:r>
              <a:rPr lang="en-US" sz="2400" i="1" dirty="0" smtClean="0"/>
              <a:t>: </a:t>
            </a:r>
            <a:r>
              <a:rPr lang="en-US" sz="2400" dirty="0" smtClean="0"/>
              <a:t>AF Board makes final decision on accreditation of entity</a:t>
            </a:r>
            <a:endParaRPr lang="en-US" sz="2400" i="1" dirty="0" smtClean="0"/>
          </a:p>
        </p:txBody>
      </p:sp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550</Words>
  <Application>Microsoft Office PowerPoint</Application>
  <PresentationFormat>On-screen Show (4:3)</PresentationFormat>
  <Paragraphs>62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Access modalities</vt:lpstr>
      <vt:lpstr>Access modalities (2)</vt:lpstr>
      <vt:lpstr>Access modalities</vt:lpstr>
      <vt:lpstr>Accreditation Panel</vt:lpstr>
      <vt:lpstr>What is accreditation?</vt:lpstr>
      <vt:lpstr>Verifying capabilities</vt:lpstr>
      <vt:lpstr>Criteria for Accreditation</vt:lpstr>
      <vt:lpstr>Access modalities: the Accreditation Process</vt:lpstr>
      <vt:lpstr>Slide 10</vt:lpstr>
      <vt:lpstr>Implementing Entities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 Jordan</dc:creator>
  <cp:lastModifiedBy>Marcelo Jordan</cp:lastModifiedBy>
  <cp:revision>6</cp:revision>
  <dcterms:created xsi:type="dcterms:W3CDTF">2011-11-09T04:34:51Z</dcterms:created>
  <dcterms:modified xsi:type="dcterms:W3CDTF">2012-03-05T15:21:21Z</dcterms:modified>
</cp:coreProperties>
</file>