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handoutMasterIdLst>
    <p:handoutMasterId r:id="rId37"/>
  </p:handoutMasterIdLst>
  <p:sldIdLst>
    <p:sldId id="256" r:id="rId2"/>
    <p:sldId id="400" r:id="rId3"/>
    <p:sldId id="401" r:id="rId4"/>
    <p:sldId id="402" r:id="rId5"/>
    <p:sldId id="403" r:id="rId6"/>
    <p:sldId id="366" r:id="rId7"/>
    <p:sldId id="369" r:id="rId8"/>
    <p:sldId id="367" r:id="rId9"/>
    <p:sldId id="370" r:id="rId10"/>
    <p:sldId id="414" r:id="rId11"/>
    <p:sldId id="413" r:id="rId12"/>
    <p:sldId id="373" r:id="rId13"/>
    <p:sldId id="348" r:id="rId14"/>
    <p:sldId id="404" r:id="rId15"/>
    <p:sldId id="398" r:id="rId16"/>
    <p:sldId id="374" r:id="rId17"/>
    <p:sldId id="375" r:id="rId18"/>
    <p:sldId id="379" r:id="rId19"/>
    <p:sldId id="380" r:id="rId20"/>
    <p:sldId id="382" r:id="rId21"/>
    <p:sldId id="383" r:id="rId22"/>
    <p:sldId id="384" r:id="rId23"/>
    <p:sldId id="387" r:id="rId24"/>
    <p:sldId id="386" r:id="rId25"/>
    <p:sldId id="388" r:id="rId26"/>
    <p:sldId id="405" r:id="rId27"/>
    <p:sldId id="406" r:id="rId28"/>
    <p:sldId id="407" r:id="rId29"/>
    <p:sldId id="408" r:id="rId30"/>
    <p:sldId id="409" r:id="rId31"/>
    <p:sldId id="410" r:id="rId32"/>
    <p:sldId id="411" r:id="rId33"/>
    <p:sldId id="412" r:id="rId34"/>
    <p:sldId id="415" r:id="rId35"/>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AFDE18"/>
    <a:srgbClr val="FFFFE1"/>
    <a:srgbClr val="FFFFF3"/>
    <a:srgbClr val="FFFFCC"/>
    <a:srgbClr val="B7E7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94386" autoAdjust="0"/>
  </p:normalViewPr>
  <p:slideViewPr>
    <p:cSldViewPr>
      <p:cViewPr varScale="1">
        <p:scale>
          <a:sx n="62" d="100"/>
          <a:sy n="62" d="100"/>
        </p:scale>
        <p:origin x="-594" y="-90"/>
      </p:cViewPr>
      <p:guideLst>
        <p:guide orient="horz" pos="2160"/>
        <p:guide pos="2880"/>
      </p:guideLst>
    </p:cSldViewPr>
  </p:slideViewPr>
  <p:outlineViewPr>
    <p:cViewPr>
      <p:scale>
        <a:sx n="33" d="100"/>
        <a:sy n="33" d="100"/>
      </p:scale>
      <p:origin x="48" y="519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2136" y="-90"/>
      </p:cViewPr>
      <p:guideLst>
        <p:guide orient="horz" pos="3120"/>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a:latin typeface="Arial" charset="0"/>
                <a:cs typeface="Arial" charset="0"/>
              </a:defRPr>
            </a:lvl1pPr>
          </a:lstStyle>
          <a:p>
            <a:pPr>
              <a:defRPr/>
            </a:pPr>
            <a:fld id="{38596803-7CDB-4568-9753-86E037F47EAE}" type="datetimeFigureOut">
              <a:rPr lang="en-US"/>
              <a:pPr>
                <a:defRPr/>
              </a:pPr>
              <a:t>11/10/2011</a:t>
            </a:fld>
            <a:endParaRPr lang="en-US"/>
          </a:p>
        </p:txBody>
      </p:sp>
      <p:sp>
        <p:nvSpPr>
          <p:cNvPr id="4" name="Footer Placeholder 3"/>
          <p:cNvSpPr>
            <a:spLocks noGrp="1"/>
          </p:cNvSpPr>
          <p:nvPr>
            <p:ph type="ftr" sz="quarter" idx="2"/>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a:latin typeface="Arial" charset="0"/>
                <a:cs typeface="Arial" charset="0"/>
              </a:defRPr>
            </a:lvl1pPr>
          </a:lstStyle>
          <a:p>
            <a:pPr>
              <a:defRPr/>
            </a:pPr>
            <a:fld id="{5AE137AE-35F2-49B8-A43F-C602ED8325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a:latin typeface="Calibri" pitchFamily="34" charset="0"/>
                <a:cs typeface="Arial" charset="0"/>
              </a:defRPr>
            </a:lvl1pPr>
          </a:lstStyle>
          <a:p>
            <a:pPr>
              <a:defRPr/>
            </a:pPr>
            <a:fld id="{140D6745-C4BF-41DB-B030-9F641F7B3170}" type="datetimeFigureOut">
              <a:rPr lang="en-US"/>
              <a:pPr>
                <a:defRPr/>
              </a:pPr>
              <a:t>11/10/2011</a:t>
            </a:fld>
            <a:endParaRPr lang="en-US"/>
          </a:p>
        </p:txBody>
      </p:sp>
      <p:sp>
        <p:nvSpPr>
          <p:cNvPr id="4" name="Slide Image Placeholder 3"/>
          <p:cNvSpPr>
            <a:spLocks noGrp="1" noRot="1" noChangeAspect="1"/>
          </p:cNvSpPr>
          <p:nvPr>
            <p:ph type="sldImg" idx="2"/>
          </p:nvPr>
        </p:nvSpPr>
        <p:spPr>
          <a:xfrm>
            <a:off x="920750" y="741363"/>
            <a:ext cx="4953000" cy="3714750"/>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p:cNvSpPr>
            <a:spLocks noGrp="1"/>
          </p:cNvSpPr>
          <p:nvPr>
            <p:ph type="body" sz="quarter" idx="3"/>
          </p:nvPr>
        </p:nvSpPr>
        <p:spPr>
          <a:xfrm>
            <a:off x="679450" y="4705350"/>
            <a:ext cx="5435600" cy="4459288"/>
          </a:xfrm>
          <a:prstGeom prst="rect">
            <a:avLst/>
          </a:prstGeom>
        </p:spPr>
        <p:txBody>
          <a:bodyPr vert="horz" lIns="92953" tIns="46477" rIns="92953"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a:latin typeface="Calibri" pitchFamily="34" charset="0"/>
                <a:cs typeface="Arial" charset="0"/>
              </a:defRPr>
            </a:lvl1pPr>
          </a:lstStyle>
          <a:p>
            <a:pPr>
              <a:defRPr/>
            </a:pPr>
            <a:fld id="{7513C931-28BB-4F03-8422-14E8D0DB0A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666618E9-2AAF-49CD-AB6D-7F367CA38E7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171F8FB-753D-4406-8BD9-059F6DBAAED7}"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Slide Number Placeholder 3"/>
          <p:cNvSpPr>
            <a:spLocks noGrp="1"/>
          </p:cNvSpPr>
          <p:nvPr>
            <p:ph type="sldNum" sz="quarter" idx="5"/>
          </p:nvPr>
        </p:nvSpPr>
        <p:spPr bwMode="auto">
          <a:noFill/>
          <a:ln>
            <a:miter lim="800000"/>
            <a:headEnd/>
            <a:tailEnd/>
          </a:ln>
        </p:spPr>
        <p:txBody>
          <a:bodyPr/>
          <a:lstStyle/>
          <a:p>
            <a:fld id="{D9B4BC63-CB88-4EEE-A6A4-478F311217D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9156" name="Slide Number Placeholder 3"/>
          <p:cNvSpPr>
            <a:spLocks noGrp="1"/>
          </p:cNvSpPr>
          <p:nvPr>
            <p:ph type="sldNum" sz="quarter" idx="5"/>
          </p:nvPr>
        </p:nvSpPr>
        <p:spPr bwMode="auto">
          <a:noFill/>
          <a:ln>
            <a:miter lim="800000"/>
            <a:headEnd/>
            <a:tailEnd/>
          </a:ln>
        </p:spPr>
        <p:txBody>
          <a:bodyPr/>
          <a:lstStyle/>
          <a:p>
            <a:fld id="{5BF448C5-C69E-4105-88A0-589BA97414D8}"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0964" name="Slide Number Placeholder 3"/>
          <p:cNvSpPr>
            <a:spLocks noGrp="1"/>
          </p:cNvSpPr>
          <p:nvPr>
            <p:ph type="sldNum" sz="quarter" idx="5"/>
          </p:nvPr>
        </p:nvSpPr>
        <p:spPr bwMode="auto">
          <a:noFill/>
          <a:ln>
            <a:miter lim="800000"/>
            <a:headEnd/>
            <a:tailEnd/>
          </a:ln>
        </p:spPr>
        <p:txBody>
          <a:bodyPr/>
          <a:lstStyle/>
          <a:p>
            <a:fld id="{431C2D1B-B4F0-4D5B-8AA7-C28353066AD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z="2800" smtClean="0"/>
          </a:p>
        </p:txBody>
      </p:sp>
      <p:sp>
        <p:nvSpPr>
          <p:cNvPr id="41988" name="Slide Number Placeholder 3"/>
          <p:cNvSpPr>
            <a:spLocks noGrp="1"/>
          </p:cNvSpPr>
          <p:nvPr>
            <p:ph type="sldNum" sz="quarter" idx="5"/>
          </p:nvPr>
        </p:nvSpPr>
        <p:spPr bwMode="auto">
          <a:noFill/>
          <a:ln>
            <a:miter lim="800000"/>
            <a:headEnd/>
            <a:tailEnd/>
          </a:ln>
        </p:spPr>
        <p:txBody>
          <a:bodyPr/>
          <a:lstStyle/>
          <a:p>
            <a:fld id="{FE1C68D9-5798-4362-82D9-DDD8A960B51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13C931-28BB-4F03-8422-14E8D0DB0ABC}"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8372" name="Slide Number Placeholder 3"/>
          <p:cNvSpPr>
            <a:spLocks noGrp="1"/>
          </p:cNvSpPr>
          <p:nvPr>
            <p:ph type="sldNum" sz="quarter" idx="5"/>
          </p:nvPr>
        </p:nvSpPr>
        <p:spPr bwMode="auto">
          <a:noFill/>
          <a:ln>
            <a:miter lim="800000"/>
            <a:headEnd/>
            <a:tailEnd/>
          </a:ln>
        </p:spPr>
        <p:txBody>
          <a:bodyPr/>
          <a:lstStyle/>
          <a:p>
            <a:fld id="{79750E9E-C033-4E11-BB74-5E6E15BDF131}"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0D71822-DF64-4EF5-88AE-CBBD32305347}"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171F8FB-753D-4406-8BD9-059F6DBAAED7}"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4E979D-9EE1-4217-9773-1CA0CE9F35B4}" type="datetimeFigureOut">
              <a:rPr lang="en-US"/>
              <a:pPr>
                <a:defRPr/>
              </a:pPr>
              <a:t>11/10/2011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BF9C4-4E6A-4D88-B228-ABCF5892DF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F87DB-269B-400D-ABC2-C687469F01FA}" type="datetimeFigureOut">
              <a:rPr lang="en-US"/>
              <a:pPr>
                <a:defRPr/>
              </a:pPr>
              <a:t>11/10/2011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4BFCB-5CE3-42A3-B4A4-58E8C844C8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3586A1-C6F8-42C8-A7C1-52999D95B4D0}" type="datetimeFigureOut">
              <a:rPr lang="en-US"/>
              <a:pPr>
                <a:defRPr/>
              </a:pPr>
              <a:t>11/10/2011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5AF5F-D159-41C0-B149-6900A94A8C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6200" y="5943600"/>
            <a:ext cx="1828800" cy="804863"/>
          </a:xfrm>
          <a:prstGeom prst="rect">
            <a:avLst/>
          </a:prstGeom>
          <a:noFill/>
          <a:ln w="9525">
            <a:noFill/>
            <a:miter lim="800000"/>
            <a:headEnd/>
            <a:tailEnd/>
          </a:ln>
        </p:spPr>
      </p:pic>
      <p:pic>
        <p:nvPicPr>
          <p:cNvPr id="5" name="Picture 1"/>
          <p:cNvPicPr>
            <a:picLocks noChangeAspect="1" noChangeArrowheads="1"/>
          </p:cNvPicPr>
          <p:nvPr userDrawn="1"/>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userDrawn="1"/>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8229600" cy="1143000"/>
          </a:xfrm>
        </p:spPr>
        <p:txBody>
          <a:bodyPr/>
          <a:lstStyle>
            <a:lvl1pPr>
              <a:defRPr sz="5000" b="1">
                <a:solidFill>
                  <a:srgbClr val="007033"/>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5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2297C17C-E71A-4737-863E-7EDF5202EF30}" type="datetimeFigureOut">
              <a:rPr lang="en-US"/>
              <a:pPr>
                <a:defRPr/>
              </a:pPr>
              <a:t>11/10/2011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3280A1D-9598-4DD3-8083-095A1165B8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F61D41-B18A-4C9E-9483-874EADEFCB8D}" type="datetimeFigureOut">
              <a:rPr lang="en-US"/>
              <a:pPr>
                <a:defRPr/>
              </a:pPr>
              <a:t>11/10/2011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C3602-2939-42FF-A037-45C23C1139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29B706-53A2-46FC-A03B-CF023208FCEC}" type="datetimeFigureOut">
              <a:rPr lang="en-US"/>
              <a:pPr>
                <a:defRPr/>
              </a:pPr>
              <a:t>11/10/2011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19D306-0AC5-4CA4-9FC1-3B3158748C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BA7FB3-3274-4B0C-A48B-F5BB70107EA5}" type="datetimeFigureOut">
              <a:rPr lang="en-US"/>
              <a:pPr>
                <a:defRPr/>
              </a:pPr>
              <a:t>11/10/2011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62124-9438-4644-A280-A089BC7EE9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4837A2-C4F1-4400-AC71-52A14769B9CB}" type="datetimeFigureOut">
              <a:rPr lang="en-US"/>
              <a:pPr>
                <a:defRPr/>
              </a:pPr>
              <a:t>11/10/2011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45B8B-BDE2-481D-89AD-0892921ACD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47F838-E087-4AD7-A02B-B82EA266FCA2}" type="datetimeFigureOut">
              <a:rPr lang="en-US"/>
              <a:pPr>
                <a:defRPr/>
              </a:pPr>
              <a:t>11/10/2011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A90687-6521-45DD-8649-EE49538AFC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7A4E15-8015-48BB-A83D-B0C3BA0867A6}" type="datetimeFigureOut">
              <a:rPr lang="en-US"/>
              <a:pPr>
                <a:defRPr/>
              </a:pPr>
              <a:t>11/10/2011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4B58D7-397E-45A4-AF6B-4AE28688FF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9E9734-830F-4CC9-8B10-25EDA443A1CD}" type="datetimeFigureOut">
              <a:rPr lang="en-US"/>
              <a:pPr>
                <a:defRPr/>
              </a:pPr>
              <a:t>11/10/2011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83F43E-5C33-4025-A6A3-AA277FB909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1">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A413DDB5-D04B-4C3F-AA7D-5A3078E2086A}" type="datetimeFigureOut">
              <a:rPr lang="en-US"/>
              <a:pPr>
                <a:defRPr/>
              </a:pPr>
              <a:t>11/10/2011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3D315454-FBA6-4156-802B-828DFB7483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638800" y="228600"/>
            <a:ext cx="3254375" cy="2919413"/>
          </a:xfrm>
          <a:prstGeom prst="rect">
            <a:avLst/>
          </a:prstGeom>
          <a:noFill/>
          <a:ln w="9525">
            <a:noFill/>
            <a:miter lim="800000"/>
            <a:headEnd/>
            <a:tailEnd/>
          </a:ln>
        </p:spPr>
      </p:pic>
      <p:sp>
        <p:nvSpPr>
          <p:cNvPr id="2051" name="Subtitle 2"/>
          <p:cNvSpPr>
            <a:spLocks noGrp="1"/>
          </p:cNvSpPr>
          <p:nvPr>
            <p:ph type="subTitle" idx="1"/>
          </p:nvPr>
        </p:nvSpPr>
        <p:spPr>
          <a:xfrm>
            <a:off x="990600" y="2590800"/>
            <a:ext cx="7162800" cy="3352800"/>
          </a:xfrm>
        </p:spPr>
        <p:txBody>
          <a:bodyPr/>
          <a:lstStyle/>
          <a:p>
            <a:pPr>
              <a:spcBef>
                <a:spcPts val="600"/>
              </a:spcBef>
              <a:spcAft>
                <a:spcPts val="600"/>
              </a:spcAft>
              <a:defRPr/>
            </a:pPr>
            <a:r>
              <a:rPr lang="fr-FR" b="1" dirty="0" err="1" smtClean="0">
                <a:solidFill>
                  <a:schemeClr val="tx1"/>
                </a:solidFill>
              </a:rPr>
              <a:t>Pol</a:t>
            </a:r>
            <a:r>
              <a:rPr lang="fr-FR" b="1" dirty="0" err="1" smtClean="0">
                <a:solidFill>
                  <a:schemeClr val="tx1"/>
                </a:solidFill>
                <a:latin typeface="Arial"/>
                <a:cs typeface="Arial"/>
              </a:rPr>
              <a:t>íticas</a:t>
            </a:r>
            <a:r>
              <a:rPr lang="fr-FR" b="1" dirty="0" smtClean="0">
                <a:solidFill>
                  <a:schemeClr val="tx1"/>
                </a:solidFill>
                <a:latin typeface="Arial"/>
                <a:cs typeface="Arial"/>
              </a:rPr>
              <a:t> y </a:t>
            </a:r>
            <a:r>
              <a:rPr lang="fr-FR" b="1" dirty="0" smtClean="0">
                <a:solidFill>
                  <a:schemeClr val="tx1"/>
                </a:solidFill>
                <a:latin typeface="Arial"/>
                <a:cs typeface="Arial"/>
              </a:rPr>
              <a:t>Directrices </a:t>
            </a:r>
            <a:r>
              <a:rPr lang="fr-FR" b="1" dirty="0" err="1" smtClean="0">
                <a:solidFill>
                  <a:schemeClr val="tx1"/>
                </a:solidFill>
                <a:latin typeface="Arial"/>
                <a:cs typeface="Arial"/>
              </a:rPr>
              <a:t>Operativas</a:t>
            </a:r>
            <a:r>
              <a:rPr lang="fr-FR" b="1" dirty="0" smtClean="0">
                <a:solidFill>
                  <a:schemeClr val="tx1"/>
                </a:solidFill>
                <a:latin typeface="Arial"/>
                <a:cs typeface="Arial"/>
              </a:rPr>
              <a:t> </a:t>
            </a:r>
            <a:r>
              <a:rPr lang="fr-FR" b="1" dirty="0" err="1" smtClean="0">
                <a:solidFill>
                  <a:schemeClr val="tx1"/>
                </a:solidFill>
                <a:latin typeface="Arial"/>
                <a:cs typeface="Arial"/>
              </a:rPr>
              <a:t>del</a:t>
            </a:r>
            <a:r>
              <a:rPr lang="fr-FR" b="1" dirty="0" smtClean="0">
                <a:solidFill>
                  <a:schemeClr val="tx1"/>
                </a:solidFill>
                <a:latin typeface="Arial"/>
                <a:cs typeface="Arial"/>
              </a:rPr>
              <a:t> </a:t>
            </a:r>
            <a:r>
              <a:rPr lang="fr-FR" b="1" dirty="0" err="1" smtClean="0">
                <a:solidFill>
                  <a:schemeClr val="tx1"/>
                </a:solidFill>
                <a:latin typeface="Arial"/>
                <a:cs typeface="Arial"/>
              </a:rPr>
              <a:t>Fondo</a:t>
            </a:r>
            <a:r>
              <a:rPr lang="fr-FR" b="1" dirty="0" smtClean="0">
                <a:solidFill>
                  <a:schemeClr val="tx1"/>
                </a:solidFill>
                <a:latin typeface="Arial"/>
                <a:cs typeface="Arial"/>
              </a:rPr>
              <a:t> de </a:t>
            </a:r>
            <a:r>
              <a:rPr lang="fr-FR" b="1" dirty="0" err="1" smtClean="0">
                <a:solidFill>
                  <a:schemeClr val="tx1"/>
                </a:solidFill>
                <a:latin typeface="Arial"/>
                <a:cs typeface="Arial"/>
              </a:rPr>
              <a:t>Adaptación</a:t>
            </a:r>
            <a:endParaRPr lang="fr-FR" b="1" dirty="0" smtClean="0">
              <a:solidFill>
                <a:schemeClr val="tx1"/>
              </a:solidFill>
            </a:endParaRPr>
          </a:p>
          <a:p>
            <a:pPr eaLnBrk="1" hangingPunct="1">
              <a:lnSpc>
                <a:spcPct val="80000"/>
              </a:lnSpc>
              <a:defRPr/>
            </a:pPr>
            <a:endParaRPr lang="fr-FR" sz="2000" b="1" dirty="0" smtClean="0">
              <a:solidFill>
                <a:schemeClr val="bg1">
                  <a:lumMod val="50000"/>
                </a:schemeClr>
              </a:solidFill>
              <a:cs typeface="Arial" charset="0"/>
            </a:endParaRPr>
          </a:p>
          <a:p>
            <a:pPr eaLnBrk="1" hangingPunct="1">
              <a:lnSpc>
                <a:spcPct val="80000"/>
              </a:lnSpc>
              <a:defRPr/>
            </a:pPr>
            <a:r>
              <a:rPr lang="fr-FR" sz="2000" b="1" dirty="0" err="1" smtClean="0">
                <a:solidFill>
                  <a:schemeClr val="bg1">
                    <a:lumMod val="50000"/>
                  </a:schemeClr>
                </a:solidFill>
                <a:cs typeface="Arial" charset="0"/>
              </a:rPr>
              <a:t>Noviembre</a:t>
            </a:r>
            <a:r>
              <a:rPr lang="fr-FR" sz="2000" b="1" dirty="0" smtClean="0">
                <a:solidFill>
                  <a:schemeClr val="bg1">
                    <a:lumMod val="50000"/>
                  </a:schemeClr>
                </a:solidFill>
                <a:cs typeface="Arial" charset="0"/>
              </a:rPr>
              <a:t>, 10-12</a:t>
            </a:r>
          </a:p>
          <a:p>
            <a:pPr eaLnBrk="1" hangingPunct="1">
              <a:lnSpc>
                <a:spcPct val="80000"/>
              </a:lnSpc>
              <a:defRPr/>
            </a:pPr>
            <a:r>
              <a:rPr lang="fr-FR" sz="2000" b="1" dirty="0" smtClean="0">
                <a:solidFill>
                  <a:schemeClr val="bg1">
                    <a:lumMod val="50000"/>
                  </a:schemeClr>
                </a:solidFill>
                <a:cs typeface="Arial" charset="0"/>
              </a:rPr>
              <a:t>Ciudad de Panama, Panama</a:t>
            </a: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p:txBody>
      </p:sp>
      <p:pic>
        <p:nvPicPr>
          <p:cNvPr id="3076" name="Picture 4"/>
          <p:cNvPicPr>
            <a:picLocks noChangeAspect="1" noChangeArrowheads="1"/>
          </p:cNvPicPr>
          <p:nvPr/>
        </p:nvPicPr>
        <p:blipFill>
          <a:blip r:embed="rId4" cstate="print"/>
          <a:srcRect/>
          <a:stretch>
            <a:fillRect/>
          </a:stretch>
        </p:blipFill>
        <p:spPr bwMode="auto">
          <a:xfrm>
            <a:off x="533400" y="342900"/>
            <a:ext cx="4762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s-ES" sz="4800" dirty="0" smtClean="0">
                <a:solidFill>
                  <a:srgbClr val="92D050"/>
                </a:solidFill>
                <a:effectLst>
                  <a:outerShdw blurRad="38100" dist="38100" dir="2700000" algn="tl">
                    <a:srgbClr val="000000">
                      <a:alpha val="43137"/>
                    </a:srgbClr>
                  </a:outerShdw>
                </a:effectLst>
              </a:rPr>
              <a:t>Prioridades Estratégicas</a:t>
            </a:r>
            <a:endParaRPr lang="es-US" sz="4800" dirty="0" smtClean="0"/>
          </a:p>
        </p:txBody>
      </p:sp>
      <p:sp>
        <p:nvSpPr>
          <p:cNvPr id="5123" name="Content Placeholder 2"/>
          <p:cNvSpPr>
            <a:spLocks noGrp="1"/>
          </p:cNvSpPr>
          <p:nvPr>
            <p:ph idx="1"/>
          </p:nvPr>
        </p:nvSpPr>
        <p:spPr/>
        <p:txBody>
          <a:bodyPr>
            <a:normAutofit fontScale="92500" lnSpcReduction="20000"/>
          </a:bodyPr>
          <a:lstStyle/>
          <a:p>
            <a:r>
              <a:rPr lang="es-US" dirty="0" smtClean="0"/>
              <a:t>Finalidad: Financiar proyectos y programas de adaptación concretos que:</a:t>
            </a:r>
          </a:p>
          <a:p>
            <a:pPr lvl="1"/>
            <a:r>
              <a:rPr lang="es-ES" dirty="0" smtClean="0"/>
              <a:t>se lleven a cabo en los países en desarrollo que son Partes en el Protocolo de </a:t>
            </a:r>
            <a:r>
              <a:rPr lang="es-ES" dirty="0" err="1" smtClean="0"/>
              <a:t>Kyoto</a:t>
            </a:r>
            <a:r>
              <a:rPr lang="es-ES" dirty="0" smtClean="0"/>
              <a:t> (decisión 10/CP.7)</a:t>
            </a:r>
            <a:endParaRPr lang="es-US" dirty="0" smtClean="0"/>
          </a:p>
          <a:p>
            <a:pPr lvl="1"/>
            <a:r>
              <a:rPr lang="es-ES" dirty="0" smtClean="0"/>
              <a:t>sean impulsados ​​por los países y se basan en las necesidades, opiniones y prioridades de las Partes elegibles (1/CMP.3)</a:t>
            </a:r>
            <a:endParaRPr lang="es-US" dirty="0" smtClean="0"/>
          </a:p>
          <a:p>
            <a:pPr lvl="1"/>
            <a:r>
              <a:rPr lang="es-ES" dirty="0" smtClean="0"/>
              <a:t>tengan en cuenta, entre otras cosas, las estrategias nacionales de desarrollo sostenible, las estrategias de reducción de la pobreza, los Comités Nacionales, PNA y otros instrumentos pertinentes, cuando existan (5/CMP.2)</a:t>
            </a:r>
            <a:endParaRPr lang="es-US" dirty="0" smtClean="0"/>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1143000"/>
          </a:xfrm>
        </p:spPr>
        <p:txBody>
          <a:bodyPr/>
          <a:lstStyle/>
          <a:p>
            <a:pPr eaLnBrk="1" hangingPunct="1">
              <a:defRPr/>
            </a:pPr>
            <a:r>
              <a:rPr lang="es-ES" sz="4000" dirty="0" smtClean="0">
                <a:solidFill>
                  <a:srgbClr val="92D050"/>
                </a:solidFill>
                <a:effectLst>
                  <a:outerShdw blurRad="38100" dist="38100" dir="2700000" algn="tl">
                    <a:srgbClr val="000000">
                      <a:alpha val="43137"/>
                    </a:srgbClr>
                  </a:outerShdw>
                </a:effectLst>
              </a:rPr>
              <a:t>Prioridades Estratégicas</a:t>
            </a:r>
            <a:endParaRPr lang="es-AR" sz="4200" dirty="0" smtClean="0"/>
          </a:p>
        </p:txBody>
      </p:sp>
      <p:sp>
        <p:nvSpPr>
          <p:cNvPr id="28675" name="Content Placeholder 2"/>
          <p:cNvSpPr>
            <a:spLocks noGrp="1"/>
          </p:cNvSpPr>
          <p:nvPr>
            <p:ph idx="1"/>
          </p:nvPr>
        </p:nvSpPr>
        <p:spPr>
          <a:xfrm>
            <a:off x="457200" y="1295400"/>
            <a:ext cx="8229600" cy="5105400"/>
          </a:xfrm>
        </p:spPr>
        <p:txBody>
          <a:bodyPr/>
          <a:lstStyle/>
          <a:p>
            <a:pPr eaLnBrk="1" hangingPunct="1">
              <a:spcAft>
                <a:spcPts val="1200"/>
              </a:spcAft>
            </a:pPr>
            <a:r>
              <a:rPr lang="es-AR" sz="2400" b="1" i="1" smtClean="0"/>
              <a:t>La congruencia</a:t>
            </a:r>
            <a:r>
              <a:rPr lang="es-AR" sz="2400" smtClean="0"/>
              <a:t> con  las estrategias nacionales de desarrollo sostenible</a:t>
            </a:r>
          </a:p>
          <a:p>
            <a:pPr eaLnBrk="1" hangingPunct="1">
              <a:spcAft>
                <a:spcPts val="1200"/>
              </a:spcAft>
            </a:pPr>
            <a:r>
              <a:rPr lang="es-AR" sz="2400" smtClean="0"/>
              <a:t>Los </a:t>
            </a:r>
            <a:r>
              <a:rPr lang="es-AR" sz="2400" b="1" i="1" smtClean="0"/>
              <a:t>beneficios económicos, sociales y ambientales</a:t>
            </a:r>
            <a:endParaRPr lang="es-AR" sz="2400" smtClean="0"/>
          </a:p>
          <a:p>
            <a:pPr eaLnBrk="1" hangingPunct="1">
              <a:spcAft>
                <a:spcPts val="1200"/>
              </a:spcAft>
            </a:pPr>
            <a:r>
              <a:rPr lang="es-AR" sz="2400" smtClean="0"/>
              <a:t>El </a:t>
            </a:r>
            <a:r>
              <a:rPr lang="es-AR" sz="2400" b="1" i="1" smtClean="0"/>
              <a:t>cumplimiento </a:t>
            </a:r>
            <a:r>
              <a:rPr lang="es-AR" sz="2400" smtClean="0"/>
              <a:t>de las normas técnicas nacionales</a:t>
            </a:r>
          </a:p>
          <a:p>
            <a:pPr eaLnBrk="1" hangingPunct="1">
              <a:spcAft>
                <a:spcPts val="1200"/>
              </a:spcAft>
            </a:pPr>
            <a:r>
              <a:rPr lang="es-AR" sz="2400" smtClean="0"/>
              <a:t>La</a:t>
            </a:r>
            <a:r>
              <a:rPr lang="es-AR" sz="2400" b="1" i="1" smtClean="0"/>
              <a:t> eficacia en función del costo</a:t>
            </a:r>
          </a:p>
          <a:p>
            <a:pPr eaLnBrk="1" hangingPunct="1">
              <a:spcAft>
                <a:spcPts val="1200"/>
              </a:spcAft>
            </a:pPr>
            <a:r>
              <a:rPr lang="es-AR" sz="2400" smtClean="0"/>
              <a:t>Los</a:t>
            </a:r>
            <a:r>
              <a:rPr lang="es-AR" sz="2400" b="1" i="1" smtClean="0"/>
              <a:t> mecanismos</a:t>
            </a:r>
            <a:r>
              <a:rPr lang="es-AR" sz="2400" smtClean="0"/>
              <a:t> de gestión, gestión financiera y de los riesgos, seguimiento y evaluación, evaluación del impacto</a:t>
            </a:r>
          </a:p>
          <a:p>
            <a:pPr eaLnBrk="1" hangingPunct="1">
              <a:spcAft>
                <a:spcPts val="1200"/>
              </a:spcAft>
            </a:pPr>
            <a:r>
              <a:rPr lang="es-AR" sz="2400" b="1" i="1" smtClean="0"/>
              <a:t>Evitar  duplicaciones </a:t>
            </a:r>
            <a:r>
              <a:rPr lang="es-AR" sz="2400" smtClean="0"/>
              <a:t>con otras fuentes de financiamiento para proyectos de adaptación</a:t>
            </a:r>
          </a:p>
        </p:txBody>
      </p:sp>
      <p:pic>
        <p:nvPicPr>
          <p:cNvPr id="28676" name="Picture 1"/>
          <p:cNvPicPr>
            <a:picLocks noChangeAspect="1" noChangeArrowheads="1"/>
          </p:cNvPicPr>
          <p:nvPr/>
        </p:nvPicPr>
        <p:blipFill>
          <a:blip r:embed="rId3" cstate="print"/>
          <a:srcRect l="22221" t="12383" r="27779" b="38092"/>
          <a:stretch>
            <a:fillRect/>
          </a:stretch>
        </p:blipFill>
        <p:spPr bwMode="auto">
          <a:xfrm>
            <a:off x="8077200" y="58340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s-ES" sz="4400" dirty="0" smtClean="0">
                <a:solidFill>
                  <a:srgbClr val="92D050"/>
                </a:solidFill>
                <a:effectLst>
                  <a:outerShdw blurRad="38100" dist="38100" dir="2700000" algn="tl">
                    <a:srgbClr val="000000">
                      <a:alpha val="43137"/>
                    </a:srgbClr>
                  </a:outerShdw>
                </a:effectLst>
              </a:rPr>
              <a:t>Prioridades Estratégicas</a:t>
            </a:r>
            <a:endParaRPr lang="en-US" sz="4400" dirty="0" smtClean="0">
              <a:solidFill>
                <a:srgbClr val="92D050"/>
              </a:solidFill>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457200" y="1219200"/>
            <a:ext cx="8229600" cy="4876800"/>
          </a:xfrm>
        </p:spPr>
        <p:txBody>
          <a:bodyPr/>
          <a:lstStyle/>
          <a:p>
            <a:r>
              <a:rPr lang="es-ES" sz="2800" b="1" dirty="0" smtClean="0"/>
              <a:t>La decisión de asignación de recursos tomara en cuenta:</a:t>
            </a:r>
          </a:p>
          <a:p>
            <a:pPr lvl="1"/>
            <a:r>
              <a:rPr lang="es-ES" sz="2000" dirty="0" smtClean="0"/>
              <a:t>Nivel de vulnerabilidad; </a:t>
            </a:r>
          </a:p>
          <a:p>
            <a:pPr lvl="1"/>
            <a:r>
              <a:rPr lang="es-ES" sz="2000" dirty="0" smtClean="0"/>
              <a:t>Nivel de urgencia y riesgos emergentes de retrasos; </a:t>
            </a:r>
          </a:p>
          <a:p>
            <a:pPr lvl="1"/>
            <a:r>
              <a:rPr lang="es-ES" sz="2000" dirty="0" smtClean="0"/>
              <a:t>Asegurar acceso a financiamiento de manera balanceada y con equidad;</a:t>
            </a:r>
          </a:p>
          <a:p>
            <a:pPr lvl="1"/>
            <a:r>
              <a:rPr lang="es-ES" sz="2000" dirty="0" smtClean="0"/>
              <a:t>Lecciones aprendidas en el diseño e implementación; </a:t>
            </a:r>
          </a:p>
          <a:p>
            <a:pPr lvl="1"/>
            <a:r>
              <a:rPr lang="es-ES" sz="2000" dirty="0" smtClean="0"/>
              <a:t>Asegurar beneficios regionales colaterales en la medida de lo posible;</a:t>
            </a:r>
          </a:p>
          <a:p>
            <a:pPr lvl="1"/>
            <a:r>
              <a:rPr lang="es-ES" sz="2000" dirty="0" smtClean="0"/>
              <a:t>Maximizar beneficios multisectoriales e intersectoriales;</a:t>
            </a:r>
          </a:p>
          <a:p>
            <a:pPr lvl="1"/>
            <a:r>
              <a:rPr lang="es-ES" sz="2000" dirty="0" smtClean="0"/>
              <a:t>Capacidad adaptativa a los efectos adversos del cambio climático.</a:t>
            </a:r>
          </a:p>
        </p:txBody>
      </p:sp>
      <p:pic>
        <p:nvPicPr>
          <p:cNvPr id="13316"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z="4400" dirty="0" err="1" smtClean="0"/>
              <a:t>Decisiones</a:t>
            </a:r>
            <a:r>
              <a:rPr lang="en-US" sz="4400" dirty="0" smtClean="0"/>
              <a:t> Clave</a:t>
            </a:r>
          </a:p>
        </p:txBody>
      </p:sp>
      <p:sp>
        <p:nvSpPr>
          <p:cNvPr id="14339" name="Content Placeholder 2"/>
          <p:cNvSpPr>
            <a:spLocks noGrp="1"/>
          </p:cNvSpPr>
          <p:nvPr>
            <p:ph idx="1"/>
          </p:nvPr>
        </p:nvSpPr>
        <p:spPr>
          <a:xfrm>
            <a:off x="457200" y="1570038"/>
            <a:ext cx="8229600" cy="4678362"/>
          </a:xfrm>
        </p:spPr>
        <p:txBody>
          <a:bodyPr/>
          <a:lstStyle/>
          <a:p>
            <a:pPr marL="0" indent="0">
              <a:spcAft>
                <a:spcPts val="1800"/>
              </a:spcAft>
              <a:buFont typeface="Arial" charset="0"/>
              <a:buNone/>
            </a:pPr>
            <a:r>
              <a:rPr lang="es-ES" b="1" dirty="0" smtClean="0"/>
              <a:t>Hasta la fecha la Junta del Fondo de Adaptación ha adoptado las siguientes decisiones importantes:</a:t>
            </a:r>
          </a:p>
          <a:p>
            <a:pPr>
              <a:spcAft>
                <a:spcPts val="1800"/>
              </a:spcAft>
            </a:pPr>
            <a:r>
              <a:rPr lang="es-ES" sz="2400" dirty="0" err="1" smtClean="0"/>
              <a:t>Prioritizacion</a:t>
            </a:r>
            <a:r>
              <a:rPr lang="es-ES" sz="2400" dirty="0" smtClean="0"/>
              <a:t> de la modalidad de acceso directo</a:t>
            </a:r>
          </a:p>
          <a:p>
            <a:pPr>
              <a:spcAft>
                <a:spcPts val="1800"/>
              </a:spcAft>
            </a:pPr>
            <a:r>
              <a:rPr lang="es-ES" sz="2400" dirty="0" smtClean="0"/>
              <a:t>Limite máximo para asignación a las </a:t>
            </a:r>
            <a:r>
              <a:rPr lang="es-ES" sz="2400" dirty="0" err="1" smtClean="0"/>
              <a:t>MIEs</a:t>
            </a:r>
            <a:r>
              <a:rPr lang="es-ES" sz="2400" dirty="0" smtClean="0"/>
              <a:t> </a:t>
            </a:r>
            <a:r>
              <a:rPr lang="es-ES" sz="2400" dirty="0" smtClean="0">
                <a:sym typeface="Wingdings" pitchFamily="2" charset="2"/>
              </a:rPr>
              <a:t> 50% de las decisiones acumuladas de financiamiento</a:t>
            </a:r>
          </a:p>
          <a:p>
            <a:pPr>
              <a:spcAft>
                <a:spcPts val="1800"/>
              </a:spcAft>
            </a:pPr>
            <a:r>
              <a:rPr lang="es-ES" sz="2400" dirty="0" smtClean="0">
                <a:sym typeface="Wingdings" pitchFamily="2" charset="2"/>
              </a:rPr>
              <a:t>Oportunidad de recibir un apoyo para formulación del proyecto  $30k</a:t>
            </a:r>
          </a:p>
        </p:txBody>
      </p:sp>
      <p:pic>
        <p:nvPicPr>
          <p:cNvPr id="14340"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s-AR" sz="3200" dirty="0" smtClean="0"/>
              <a:t>Acceso al financiamiento del FA: Estructura de las entidades de implementación</a:t>
            </a:r>
          </a:p>
        </p:txBody>
      </p:sp>
      <p:sp>
        <p:nvSpPr>
          <p:cNvPr id="15363" name="Content Placeholder 2"/>
          <p:cNvSpPr>
            <a:spLocks noGrp="1"/>
          </p:cNvSpPr>
          <p:nvPr>
            <p:ph idx="1"/>
          </p:nvPr>
        </p:nvSpPr>
        <p:spPr>
          <a:xfrm>
            <a:off x="457200" y="1447800"/>
            <a:ext cx="8229600" cy="4876800"/>
          </a:xfrm>
        </p:spPr>
        <p:txBody>
          <a:bodyPr/>
          <a:lstStyle/>
          <a:p>
            <a:pPr eaLnBrk="1" hangingPunct="1">
              <a:lnSpc>
                <a:spcPct val="90000"/>
              </a:lnSpc>
              <a:spcAft>
                <a:spcPts val="1200"/>
              </a:spcAft>
              <a:buFont typeface="Arial" charset="0"/>
              <a:buNone/>
            </a:pPr>
            <a:r>
              <a:rPr lang="es-AR" sz="2000" b="1" smtClean="0">
                <a:solidFill>
                  <a:srgbClr val="007033"/>
                </a:solidFill>
              </a:rPr>
              <a:t>Modalidad de acceso directo</a:t>
            </a:r>
          </a:p>
          <a:p>
            <a:pPr eaLnBrk="1" hangingPunct="1">
              <a:lnSpc>
                <a:spcPct val="90000"/>
              </a:lnSpc>
              <a:spcAft>
                <a:spcPts val="1200"/>
              </a:spcAft>
            </a:pPr>
            <a:r>
              <a:rPr lang="es-AR" sz="2000" smtClean="0"/>
              <a:t>Las Partes que cumplan los debidos requisitos pueden presentar sus proyectos </a:t>
            </a:r>
            <a:r>
              <a:rPr lang="es-AR" sz="2000" b="1" i="1" smtClean="0"/>
              <a:t>directamente</a:t>
            </a:r>
            <a:r>
              <a:rPr lang="es-AR" sz="2000" smtClean="0"/>
              <a:t> a la JFA </a:t>
            </a:r>
            <a:r>
              <a:rPr lang="es-AR" sz="2000" b="1" i="1" smtClean="0"/>
              <a:t>a través de </a:t>
            </a:r>
            <a:r>
              <a:rPr lang="es-AR" sz="2000" smtClean="0"/>
              <a:t>una  entidad de implementación nacional </a:t>
            </a:r>
            <a:r>
              <a:rPr lang="es-AR" sz="2000" b="1" i="1" smtClean="0"/>
              <a:t>(EIN) acreditada. </a:t>
            </a:r>
            <a:endParaRPr lang="es-AR" sz="2000" b="1" smtClean="0"/>
          </a:p>
          <a:p>
            <a:pPr eaLnBrk="1" hangingPunct="1">
              <a:lnSpc>
                <a:spcPct val="90000"/>
              </a:lnSpc>
              <a:spcAft>
                <a:spcPts val="2400"/>
              </a:spcAft>
            </a:pPr>
            <a:r>
              <a:rPr lang="es-AR" sz="2000" smtClean="0"/>
              <a:t>Un grupo de Partes también puede nominar como entidades de implementación a </a:t>
            </a:r>
            <a:r>
              <a:rPr lang="es-AR" sz="2000" b="1" i="1" smtClean="0"/>
              <a:t>entidades regionales y subregionales</a:t>
            </a:r>
            <a:r>
              <a:rPr lang="es-AR" sz="2000" smtClean="0"/>
              <a:t> en lugar de EIN. </a:t>
            </a:r>
          </a:p>
          <a:p>
            <a:pPr eaLnBrk="1" hangingPunct="1">
              <a:lnSpc>
                <a:spcPct val="90000"/>
              </a:lnSpc>
              <a:spcAft>
                <a:spcPts val="2400"/>
              </a:spcAft>
              <a:buFont typeface="Arial" charset="0"/>
              <a:buNone/>
            </a:pPr>
            <a:r>
              <a:rPr lang="es-AR" sz="2000" b="1" smtClean="0">
                <a:solidFill>
                  <a:srgbClr val="007033"/>
                </a:solidFill>
              </a:rPr>
              <a:t>Modalidad de acceso a través de una EIM</a:t>
            </a:r>
          </a:p>
          <a:p>
            <a:pPr marL="342900" lvl="1" indent="-342900" eaLnBrk="1" hangingPunct="1">
              <a:lnSpc>
                <a:spcPct val="90000"/>
              </a:lnSpc>
              <a:spcAft>
                <a:spcPts val="1200"/>
              </a:spcAft>
              <a:buClr>
                <a:srgbClr val="00B050"/>
              </a:buClr>
              <a:buFont typeface="Arial" charset="0"/>
              <a:buChar char="•"/>
            </a:pPr>
            <a:r>
              <a:rPr lang="es-AR" sz="2000" smtClean="0"/>
              <a:t>Las Partes pueden presentar sus propuestas a través de una entidad de implementación multilateral (</a:t>
            </a:r>
            <a:r>
              <a:rPr lang="es-AR" sz="2000" b="1" i="1" smtClean="0"/>
              <a:t>EIM</a:t>
            </a:r>
            <a:r>
              <a:rPr lang="es-AR" sz="2000" smtClean="0"/>
              <a:t>) </a:t>
            </a:r>
            <a:r>
              <a:rPr lang="es-AR" sz="2000" b="1" i="1" smtClean="0"/>
              <a:t>acreditada</a:t>
            </a:r>
          </a:p>
        </p:txBody>
      </p:sp>
      <p:pic>
        <p:nvPicPr>
          <p:cNvPr id="15364"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76200"/>
            <a:ext cx="8534400" cy="990600"/>
          </a:xfrm>
        </p:spPr>
        <p:txBody>
          <a:bodyPr/>
          <a:lstStyle/>
          <a:p>
            <a:pPr eaLnBrk="1" hangingPunct="1"/>
            <a:r>
              <a:rPr lang="es-ES" sz="4400" dirty="0" smtClean="0"/>
              <a:t>Acceso a los recursos del Fondo de Adaptación</a:t>
            </a:r>
          </a:p>
        </p:txBody>
      </p: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17412" name="Picture 5"/>
          <p:cNvPicPr>
            <a:picLocks noChangeAspect="1" noChangeArrowheads="1"/>
          </p:cNvPicPr>
          <p:nvPr/>
        </p:nvPicPr>
        <p:blipFill>
          <a:blip r:embed="rId2" cstate="print"/>
          <a:srcRect/>
          <a:stretch>
            <a:fillRect/>
          </a:stretch>
        </p:blipFill>
        <p:spPr bwMode="auto">
          <a:xfrm>
            <a:off x="533400" y="1295400"/>
            <a:ext cx="78422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4400" dirty="0" err="1" smtClean="0"/>
              <a:t>Autoridad</a:t>
            </a:r>
            <a:r>
              <a:rPr lang="en-US" sz="4400" dirty="0" smtClean="0"/>
              <a:t> </a:t>
            </a:r>
            <a:r>
              <a:rPr lang="en-US" sz="4400" dirty="0" err="1" smtClean="0"/>
              <a:t>Nacional</a:t>
            </a:r>
            <a:r>
              <a:rPr lang="en-US" sz="4400" dirty="0" smtClean="0"/>
              <a:t> </a:t>
            </a:r>
            <a:r>
              <a:rPr lang="en-US" sz="4400" dirty="0" err="1" smtClean="0"/>
              <a:t>Designada</a:t>
            </a:r>
            <a:endParaRPr lang="en-US" sz="4400" dirty="0" smtClean="0"/>
          </a:p>
        </p:txBody>
      </p:sp>
      <p:sp>
        <p:nvSpPr>
          <p:cNvPr id="15363" name="Content Placeholder 2"/>
          <p:cNvSpPr>
            <a:spLocks noGrp="1"/>
          </p:cNvSpPr>
          <p:nvPr>
            <p:ph idx="1"/>
          </p:nvPr>
        </p:nvSpPr>
        <p:spPr>
          <a:xfrm>
            <a:off x="304800" y="1600200"/>
            <a:ext cx="8610600" cy="3886200"/>
          </a:xfrm>
        </p:spPr>
        <p:txBody>
          <a:bodyPr/>
          <a:lstStyle/>
          <a:p>
            <a:pPr>
              <a:spcAft>
                <a:spcPts val="1800"/>
              </a:spcAft>
              <a:buNone/>
            </a:pPr>
            <a:r>
              <a:rPr lang="en-US" sz="2000" dirty="0" smtClean="0"/>
              <a:t>Institutional background:</a:t>
            </a:r>
            <a:endParaRPr lang="en-US" sz="2000" dirty="0" smtClean="0"/>
          </a:p>
          <a:p>
            <a:pPr>
              <a:spcAft>
                <a:spcPts val="1800"/>
              </a:spcAft>
            </a:pPr>
            <a:r>
              <a:rPr lang="en-US" sz="2000" dirty="0" smtClean="0"/>
              <a:t>Each Party shall designate and communicate to the secretariat the authority that will represent the government of such Party in its relations with the Board and its secretariat. </a:t>
            </a:r>
          </a:p>
          <a:p>
            <a:pPr>
              <a:spcAft>
                <a:spcPts val="1800"/>
              </a:spcAft>
            </a:pPr>
            <a:r>
              <a:rPr lang="en-US" sz="2000" dirty="0" smtClean="0"/>
              <a:t>The Designated Authority shall be </a:t>
            </a:r>
            <a:r>
              <a:rPr lang="en-US" sz="2000" b="1" u="sng" dirty="0" smtClean="0"/>
              <a:t>an officer </a:t>
            </a:r>
            <a:r>
              <a:rPr lang="en-US" sz="2000" dirty="0" smtClean="0"/>
              <a:t>within the Party’s government administration. </a:t>
            </a:r>
          </a:p>
          <a:p>
            <a:pPr>
              <a:spcAft>
                <a:spcPts val="1800"/>
              </a:spcAft>
            </a:pPr>
            <a:r>
              <a:rPr lang="en-US" sz="2000" dirty="0" smtClean="0"/>
              <a:t>The communication to the secretariat shall be made in writing and signed by either a Minister, an authority at cabinet level, or the Ambassador of the Party.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4400" dirty="0" err="1" smtClean="0"/>
              <a:t>Autoridad</a:t>
            </a:r>
            <a:r>
              <a:rPr lang="en-US" sz="4400" dirty="0" smtClean="0"/>
              <a:t> </a:t>
            </a:r>
            <a:r>
              <a:rPr lang="en-US" sz="4400" dirty="0" err="1" smtClean="0"/>
              <a:t>Designada</a:t>
            </a:r>
            <a:r>
              <a:rPr lang="en-US" sz="4400" dirty="0" smtClean="0"/>
              <a:t>(cont</a:t>
            </a:r>
            <a:r>
              <a:rPr lang="en-US" sz="4400" dirty="0" smtClean="0"/>
              <a:t>.)</a:t>
            </a:r>
          </a:p>
        </p:txBody>
      </p:sp>
      <p:sp>
        <p:nvSpPr>
          <p:cNvPr id="15363" name="Content Placeholder 2"/>
          <p:cNvSpPr>
            <a:spLocks noGrp="1"/>
          </p:cNvSpPr>
          <p:nvPr>
            <p:ph idx="1"/>
          </p:nvPr>
        </p:nvSpPr>
        <p:spPr>
          <a:xfrm>
            <a:off x="304800" y="1600200"/>
            <a:ext cx="8610600" cy="3886200"/>
          </a:xfrm>
        </p:spPr>
        <p:txBody>
          <a:bodyPr/>
          <a:lstStyle/>
          <a:p>
            <a:pPr>
              <a:spcAft>
                <a:spcPts val="1800"/>
              </a:spcAft>
            </a:pPr>
            <a:r>
              <a:rPr lang="en-US" sz="2400" dirty="0" smtClean="0"/>
              <a:t>The main responsibility of the Designated Authority is the endorsement on behalf of the national government of: </a:t>
            </a:r>
          </a:p>
          <a:p>
            <a:pPr marL="914400" lvl="1" indent="-457200">
              <a:spcAft>
                <a:spcPts val="1800"/>
              </a:spcAft>
              <a:buFont typeface="+mj-lt"/>
              <a:buAutoNum type="alphaLcParenR"/>
            </a:pPr>
            <a:r>
              <a:rPr lang="en-US" sz="2000" b="1" u="sng" dirty="0" smtClean="0"/>
              <a:t>accreditation applications as National Implementing Entities </a:t>
            </a:r>
            <a:r>
              <a:rPr lang="en-US" sz="2000" dirty="0" smtClean="0"/>
              <a:t>submitted by national entities; </a:t>
            </a:r>
          </a:p>
          <a:p>
            <a:pPr marL="914400" lvl="1" indent="-457200">
              <a:spcAft>
                <a:spcPts val="1800"/>
              </a:spcAft>
              <a:buFont typeface="+mj-lt"/>
              <a:buAutoNum type="alphaLcParenR"/>
            </a:pPr>
            <a:r>
              <a:rPr lang="en-US" sz="2000" b="1" u="sng" dirty="0" smtClean="0"/>
              <a:t>accreditation applications as Regional or Sub-regional Implementing Entities</a:t>
            </a:r>
            <a:r>
              <a:rPr lang="en-US" sz="2000" dirty="0" smtClean="0"/>
              <a:t> submitted by regional or sub-regional entities; and </a:t>
            </a:r>
          </a:p>
          <a:p>
            <a:pPr marL="914400" lvl="1" indent="-457200">
              <a:spcAft>
                <a:spcPts val="1800"/>
              </a:spcAft>
              <a:buFont typeface="+mj-lt"/>
              <a:buAutoNum type="alphaLcParenR"/>
            </a:pPr>
            <a:r>
              <a:rPr lang="en-US" sz="2000" dirty="0" smtClean="0"/>
              <a:t>projects and </a:t>
            </a:r>
            <a:r>
              <a:rPr lang="en-US" sz="2000" dirty="0" err="1" smtClean="0"/>
              <a:t>programmes</a:t>
            </a:r>
            <a:r>
              <a:rPr lang="en-US" sz="2000" dirty="0" smtClean="0"/>
              <a:t> proposed by the implementing entities, either national, regional, </a:t>
            </a:r>
            <a:r>
              <a:rPr lang="en-US" sz="2000" dirty="0" err="1" smtClean="0"/>
              <a:t>subregional</a:t>
            </a:r>
            <a:r>
              <a:rPr lang="en-US" sz="2000" dirty="0" smtClean="0"/>
              <a:t>, or multilateral.</a:t>
            </a:r>
          </a:p>
        </p:txBody>
      </p:sp>
      <p:sp>
        <p:nvSpPr>
          <p:cNvPr id="4" name="Striped Right Arrow 3"/>
          <p:cNvSpPr/>
          <p:nvPr/>
        </p:nvSpPr>
        <p:spPr>
          <a:xfrm>
            <a:off x="1676400" y="5181600"/>
            <a:ext cx="2133600" cy="106680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14800" y="5105400"/>
            <a:ext cx="3962400" cy="1219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Identification of an appropriate NIE candidate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La </a:t>
            </a:r>
            <a:r>
              <a:rPr lang="en-US" dirty="0" err="1" smtClean="0"/>
              <a:t>Autoridad</a:t>
            </a:r>
            <a:r>
              <a:rPr lang="en-US" dirty="0" smtClean="0"/>
              <a:t> </a:t>
            </a:r>
            <a:r>
              <a:rPr lang="en-US" dirty="0" err="1" smtClean="0"/>
              <a:t>Designada</a:t>
            </a:r>
            <a:r>
              <a:rPr lang="en-US" dirty="0" smtClean="0"/>
              <a:t> </a:t>
            </a:r>
            <a:r>
              <a:rPr lang="en-US" dirty="0" err="1" smtClean="0"/>
              <a:t>es</a:t>
            </a:r>
            <a:r>
              <a:rPr lang="en-US" dirty="0" smtClean="0"/>
              <a:t>:</a:t>
            </a:r>
          </a:p>
        </p:txBody>
      </p:sp>
      <p:sp>
        <p:nvSpPr>
          <p:cNvPr id="4099" name="Content Placeholder 2"/>
          <p:cNvSpPr>
            <a:spLocks noGrp="1"/>
          </p:cNvSpPr>
          <p:nvPr>
            <p:ph idx="1"/>
          </p:nvPr>
        </p:nvSpPr>
        <p:spPr/>
        <p:txBody>
          <a:bodyPr/>
          <a:lstStyle/>
          <a:p>
            <a:r>
              <a:rPr lang="es-ES" dirty="0" smtClean="0"/>
              <a:t>Es el punto focal con la Junta del Fondo de Adaptación y la Secretaria de la Junta</a:t>
            </a:r>
          </a:p>
          <a:p>
            <a:r>
              <a:rPr lang="es-ES" dirty="0" smtClean="0"/>
              <a:t>Responsable para ratificar la elección de las modalidades de acceso:</a:t>
            </a:r>
          </a:p>
          <a:p>
            <a:pPr lvl="1"/>
            <a:r>
              <a:rPr lang="es-ES" dirty="0" smtClean="0"/>
              <a:t>NIE, MIE o RIE?</a:t>
            </a:r>
          </a:p>
          <a:p>
            <a:pPr lvl="1"/>
            <a:r>
              <a:rPr lang="es-ES" dirty="0" smtClean="0"/>
              <a:t>Cual entidad es la mas adecuada?</a:t>
            </a:r>
          </a:p>
          <a:p>
            <a:pPr lvl="1"/>
            <a:r>
              <a:rPr lang="es-ES" dirty="0" smtClean="0"/>
              <a:t>Si NIE, cual entidad en el país cumple mejor los criterios fiduciarios?</a:t>
            </a:r>
          </a:p>
        </p:txBody>
      </p:sp>
      <p:pic>
        <p:nvPicPr>
          <p:cNvPr id="4100"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4101"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s-ES" dirty="0" smtClean="0"/>
              <a:t>Responsable de ratificar/aprobar cada proyecto/programa enviado al Fondo de Adaptación a nombre del país:</a:t>
            </a:r>
          </a:p>
          <a:p>
            <a:pPr lvl="1"/>
            <a:r>
              <a:rPr lang="es-ES" dirty="0" smtClean="0"/>
              <a:t>Asegura comprensión de las urgencias y necesidades locales</a:t>
            </a:r>
          </a:p>
          <a:p>
            <a:pPr lvl="1"/>
            <a:r>
              <a:rPr lang="es-ES" dirty="0" smtClean="0"/>
              <a:t>Conocimiento de la estrategias y políticas de adaptación</a:t>
            </a:r>
          </a:p>
          <a:p>
            <a:pPr lvl="1"/>
            <a:r>
              <a:rPr lang="es-ES" dirty="0" smtClean="0"/>
              <a:t>Conocimiento de otras actividades de adaptación con el objetivo de evitar duplicidad</a:t>
            </a:r>
          </a:p>
        </p:txBody>
      </p:sp>
      <p:pic>
        <p:nvPicPr>
          <p:cNvPr id="5124"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28600"/>
            <a:ext cx="8229600" cy="1143000"/>
          </a:xfrm>
        </p:spPr>
        <p:txBody>
          <a:bodyPr/>
          <a:lstStyle/>
          <a:p>
            <a:r>
              <a:rPr lang="en-US" dirty="0" smtClean="0"/>
              <a:t>La </a:t>
            </a:r>
            <a:r>
              <a:rPr lang="en-US" dirty="0" err="1" smtClean="0"/>
              <a:t>Autoridad</a:t>
            </a:r>
            <a:r>
              <a:rPr lang="en-US" dirty="0" smtClean="0"/>
              <a:t> </a:t>
            </a:r>
            <a:r>
              <a:rPr lang="en-US" dirty="0" err="1" smtClean="0"/>
              <a:t>Designada</a:t>
            </a:r>
            <a:r>
              <a:rPr lang="en-US" dirty="0" smtClean="0"/>
              <a:t> </a:t>
            </a:r>
            <a:r>
              <a:rPr lang="en-US" dirty="0" err="1" smtClean="0"/>
              <a:t>es</a:t>
            </a:r>
            <a:r>
              <a:rPr lang="en-US"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s-AR" dirty="0" smtClean="0"/>
              <a:t>El Fondo de Adaptación (FA)</a:t>
            </a:r>
          </a:p>
        </p:txBody>
      </p:sp>
      <p:sp>
        <p:nvSpPr>
          <p:cNvPr id="5123" name="Content Placeholder 2"/>
          <p:cNvSpPr>
            <a:spLocks noGrp="1"/>
          </p:cNvSpPr>
          <p:nvPr>
            <p:ph idx="1"/>
          </p:nvPr>
        </p:nvSpPr>
        <p:spPr/>
        <p:txBody>
          <a:bodyPr/>
          <a:lstStyle/>
          <a:p>
            <a:pPr eaLnBrk="1" hangingPunct="1">
              <a:buFont typeface="Arial" charset="0"/>
              <a:buNone/>
            </a:pPr>
            <a:r>
              <a:rPr lang="es-AR" sz="3600" b="1" smtClean="0">
                <a:solidFill>
                  <a:srgbClr val="007033"/>
                </a:solidFill>
              </a:rPr>
              <a:t>Un mecanismo financiero innovador:</a:t>
            </a:r>
          </a:p>
          <a:p>
            <a:pPr eaLnBrk="1" hangingPunct="1">
              <a:spcAft>
                <a:spcPts val="1200"/>
              </a:spcAft>
              <a:buFont typeface="Calibri" pitchFamily="34" charset="0"/>
              <a:buAutoNum type="arabicPeriod"/>
            </a:pPr>
            <a:r>
              <a:rPr lang="es-AR" sz="2800" b="1" smtClean="0"/>
              <a:t>Organo rector</a:t>
            </a:r>
            <a:r>
              <a:rPr lang="es-AR" sz="2800" smtClean="0"/>
              <a:t>: representación equitativa y equilibrada de las Partes en el Protocolo de Kyoto (PK)</a:t>
            </a:r>
          </a:p>
          <a:p>
            <a:pPr eaLnBrk="1" hangingPunct="1">
              <a:spcAft>
                <a:spcPts val="1200"/>
              </a:spcAft>
              <a:buFont typeface="Calibri" pitchFamily="34" charset="0"/>
              <a:buAutoNum type="arabicPeriod"/>
            </a:pPr>
            <a:r>
              <a:rPr lang="es-AR" sz="2800" b="1" smtClean="0"/>
              <a:t>Acceso directo </a:t>
            </a:r>
            <a:r>
              <a:rPr lang="es-AR" sz="2800" smtClean="0"/>
              <a:t>a los recursos del FA por los países que reúnen los requisitos </a:t>
            </a:r>
          </a:p>
          <a:p>
            <a:pPr eaLnBrk="1" hangingPunct="1">
              <a:spcAft>
                <a:spcPts val="1200"/>
              </a:spcAft>
              <a:buFont typeface="Calibri" pitchFamily="34" charset="0"/>
              <a:buAutoNum type="arabicPeriod"/>
            </a:pPr>
            <a:r>
              <a:rPr lang="es-AR" sz="2800" b="1" smtClean="0"/>
              <a:t>Nueva fuente de financiamiento</a:t>
            </a:r>
            <a:r>
              <a:rPr lang="es-AR" sz="2800" smtClean="0"/>
              <a:t>: gravamen internacional del </a:t>
            </a:r>
            <a:r>
              <a:rPr lang="es-AR" sz="2800" b="1" smtClean="0">
                <a:solidFill>
                  <a:srgbClr val="007033"/>
                </a:solidFill>
              </a:rPr>
              <a:t>2%</a:t>
            </a:r>
            <a:r>
              <a:rPr lang="es-AR" sz="2800" smtClean="0"/>
              <a:t> de las RCE producidas  por los proyectos del MDL</a:t>
            </a:r>
          </a:p>
        </p:txBody>
      </p:sp>
      <p:cxnSp>
        <p:nvCxnSpPr>
          <p:cNvPr id="15" name="Straight Connector 14"/>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5125"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42" name="Straight Connector 41"/>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447800"/>
            <a:ext cx="8229600" cy="4525963"/>
          </a:xfrm>
        </p:spPr>
        <p:txBody>
          <a:bodyPr/>
          <a:lstStyle/>
          <a:p>
            <a:r>
              <a:rPr lang="es-ES" dirty="0" smtClean="0"/>
              <a:t>Responsable de monitorear la implementación del proyecto/programa:</a:t>
            </a:r>
          </a:p>
          <a:p>
            <a:pPr lvl="1"/>
            <a:r>
              <a:rPr lang="es-ES" dirty="0" smtClean="0"/>
              <a:t>Revisar los reportes intermedios</a:t>
            </a:r>
          </a:p>
          <a:p>
            <a:pPr lvl="1"/>
            <a:r>
              <a:rPr lang="es-ES" dirty="0" smtClean="0"/>
              <a:t>Asegurar que el gobierno </a:t>
            </a:r>
            <a:r>
              <a:rPr lang="es-ES" dirty="0" err="1" smtClean="0"/>
              <a:t>matiene</a:t>
            </a:r>
            <a:r>
              <a:rPr lang="es-ES" dirty="0" smtClean="0"/>
              <a:t> la aprobación</a:t>
            </a:r>
          </a:p>
          <a:p>
            <a:pPr lvl="2"/>
            <a:r>
              <a:rPr lang="es-ES" dirty="0" smtClean="0"/>
              <a:t>De la Entidad Implementadora</a:t>
            </a:r>
          </a:p>
          <a:p>
            <a:pPr lvl="2"/>
            <a:r>
              <a:rPr lang="es-ES" dirty="0" smtClean="0"/>
              <a:t>El proyecto/programa bajo implementación</a:t>
            </a:r>
          </a:p>
          <a:p>
            <a:r>
              <a:rPr lang="es-ES" dirty="0" smtClean="0"/>
              <a:t>Capacidad de retirar la aprobación y cancelar la implementación del proyecto/programa y la vigencia de la Entidad Implementadora</a:t>
            </a:r>
          </a:p>
          <a:p>
            <a:pPr lvl="1"/>
            <a:endParaRPr lang="en-US" dirty="0" smtClean="0"/>
          </a:p>
        </p:txBody>
      </p:sp>
      <p:pic>
        <p:nvPicPr>
          <p:cNvPr id="7172"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7173"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28600"/>
            <a:ext cx="8229600" cy="1143000"/>
          </a:xfrm>
        </p:spPr>
        <p:txBody>
          <a:bodyPr/>
          <a:lstStyle/>
          <a:p>
            <a:r>
              <a:rPr lang="en-US" dirty="0" smtClean="0"/>
              <a:t>La </a:t>
            </a:r>
            <a:r>
              <a:rPr lang="en-US" dirty="0" err="1" smtClean="0"/>
              <a:t>Autoridad</a:t>
            </a:r>
            <a:r>
              <a:rPr lang="en-US" dirty="0" smtClean="0"/>
              <a:t> </a:t>
            </a:r>
            <a:r>
              <a:rPr lang="en-US" dirty="0" err="1" smtClean="0"/>
              <a:t>Designada</a:t>
            </a:r>
            <a:r>
              <a:rPr lang="en-US" dirty="0" smtClean="0"/>
              <a:t> </a:t>
            </a:r>
            <a:r>
              <a:rPr lang="en-US" dirty="0" err="1" smtClean="0"/>
              <a:t>es</a:t>
            </a:r>
            <a:r>
              <a:rPr lang="en-US"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r>
              <a:rPr lang="es-ES" dirty="0" smtClean="0"/>
              <a:t>Una persona, no una organización</a:t>
            </a:r>
          </a:p>
          <a:p>
            <a:pPr lvl="1"/>
            <a:r>
              <a:rPr lang="es-ES" dirty="0" smtClean="0"/>
              <a:t>Claridad en la autoridad</a:t>
            </a:r>
          </a:p>
          <a:p>
            <a:r>
              <a:rPr lang="es-ES" dirty="0" smtClean="0"/>
              <a:t>Especialmente designada para esta tarea</a:t>
            </a:r>
          </a:p>
          <a:p>
            <a:pPr lvl="1"/>
            <a:r>
              <a:rPr lang="es-ES" dirty="0" smtClean="0"/>
              <a:t>No automáticamente por otros puntos focales, p.ej. GEF, DNA, etc.</a:t>
            </a:r>
          </a:p>
          <a:p>
            <a:r>
              <a:rPr lang="es-ES" dirty="0" smtClean="0"/>
              <a:t>Requiere suficiente autoridad dentro del gobierno a fin de cumplir estas funciones. </a:t>
            </a:r>
          </a:p>
        </p:txBody>
      </p:sp>
      <p:pic>
        <p:nvPicPr>
          <p:cNvPr id="8196"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8197"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28600"/>
            <a:ext cx="8229600" cy="1143000"/>
          </a:xfrm>
        </p:spPr>
        <p:txBody>
          <a:bodyPr/>
          <a:lstStyle/>
          <a:p>
            <a:r>
              <a:rPr lang="en-US" dirty="0" smtClean="0"/>
              <a:t>La </a:t>
            </a:r>
            <a:r>
              <a:rPr lang="en-US" dirty="0" err="1" smtClean="0"/>
              <a:t>Autoridad</a:t>
            </a:r>
            <a:r>
              <a:rPr lang="en-US" dirty="0" smtClean="0"/>
              <a:t> </a:t>
            </a:r>
            <a:r>
              <a:rPr lang="en-US" dirty="0" err="1" smtClean="0"/>
              <a:t>Designada</a:t>
            </a:r>
            <a:r>
              <a:rPr lang="en-US" dirty="0" smtClean="0"/>
              <a:t> </a:t>
            </a:r>
            <a:r>
              <a:rPr lang="en-US" dirty="0" err="1" smtClean="0"/>
              <a:t>es</a:t>
            </a:r>
            <a:r>
              <a:rPr lang="en-US"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s-US" dirty="0" smtClean="0"/>
              <a:t>Nominación de una AD</a:t>
            </a:r>
          </a:p>
        </p:txBody>
      </p:sp>
      <p:sp>
        <p:nvSpPr>
          <p:cNvPr id="9219" name="Content Placeholder 2"/>
          <p:cNvSpPr>
            <a:spLocks noGrp="1"/>
          </p:cNvSpPr>
          <p:nvPr>
            <p:ph idx="1"/>
          </p:nvPr>
        </p:nvSpPr>
        <p:spPr/>
        <p:txBody>
          <a:bodyPr/>
          <a:lstStyle/>
          <a:p>
            <a:r>
              <a:rPr lang="es-ES" sz="2800" dirty="0" smtClean="0"/>
              <a:t>La Junta del FA envió una invitación oficial a todos los países elegibles para que nominaran sus </a:t>
            </a:r>
            <a:r>
              <a:rPr lang="es-ES" sz="2800" dirty="0" err="1" smtClean="0"/>
              <a:t>ADs</a:t>
            </a:r>
            <a:r>
              <a:rPr lang="es-ES" sz="2800" dirty="0" smtClean="0"/>
              <a:t>.</a:t>
            </a:r>
          </a:p>
          <a:p>
            <a:r>
              <a:rPr lang="es-ES" sz="2800" dirty="0" smtClean="0"/>
              <a:t>Debe </a:t>
            </a:r>
            <a:r>
              <a:rPr lang="es-ES" sz="2800" dirty="0" smtClean="0"/>
              <a:t>ser enviada una carta, y preferiblemente por email, comunicando la designación y firmada por el ministro, secretario o embajador a la Secretaría del Fondo de Adaptación. </a:t>
            </a:r>
          </a:p>
          <a:p>
            <a:r>
              <a:rPr lang="es-ES" sz="2800" dirty="0" smtClean="0"/>
              <a:t>NO es necesaria la aprobación por parte de la Junta del Fondo de Adaptación</a:t>
            </a:r>
            <a:r>
              <a:rPr lang="es-ES" sz="2800" dirty="0" smtClean="0"/>
              <a:t>.</a:t>
            </a:r>
            <a:endParaRPr lang="es-ES" sz="2800" dirty="0" smtClean="0"/>
          </a:p>
        </p:txBody>
      </p:sp>
      <p:pic>
        <p:nvPicPr>
          <p:cNvPr id="9220"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9221"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err="1" smtClean="0"/>
              <a:t>Cuando</a:t>
            </a:r>
            <a:r>
              <a:rPr lang="en-US" dirty="0" smtClean="0"/>
              <a:t> </a:t>
            </a:r>
            <a:r>
              <a:rPr lang="en-US" dirty="0" err="1" smtClean="0"/>
              <a:t>nominar</a:t>
            </a:r>
            <a:r>
              <a:rPr lang="en-US" dirty="0" smtClean="0"/>
              <a:t> a la AD?</a:t>
            </a:r>
          </a:p>
        </p:txBody>
      </p:sp>
      <p:sp>
        <p:nvSpPr>
          <p:cNvPr id="12291" name="Content Placeholder 2"/>
          <p:cNvSpPr>
            <a:spLocks noGrp="1"/>
          </p:cNvSpPr>
          <p:nvPr>
            <p:ph idx="1"/>
          </p:nvPr>
        </p:nvSpPr>
        <p:spPr>
          <a:xfrm>
            <a:off x="457200" y="1295400"/>
            <a:ext cx="8229600" cy="4525963"/>
          </a:xfrm>
        </p:spPr>
        <p:txBody>
          <a:bodyPr/>
          <a:lstStyle/>
          <a:p>
            <a:r>
              <a:rPr lang="es-ES" dirty="0" smtClean="0"/>
              <a:t>Incluso si no hay un plan concreto para desarrollar un proyecto de adaptación en el país, el tener una AD nominada asegura que el país este listo para aprobar entidades implementadoras e ideas de proyectos.</a:t>
            </a:r>
          </a:p>
          <a:p>
            <a:r>
              <a:rPr lang="es-ES" dirty="0" smtClean="0"/>
              <a:t>Identificar y nominar a la AD puede tomar cierto tiempo</a:t>
            </a:r>
          </a:p>
          <a:p>
            <a:r>
              <a:rPr lang="es-ES" dirty="0" smtClean="0"/>
              <a:t>Sin embargo, una vez nominada, no representa una carga adicional</a:t>
            </a:r>
            <a:endParaRPr lang="es-ES" dirty="0" smtClean="0"/>
          </a:p>
        </p:txBody>
      </p:sp>
      <p:pic>
        <p:nvPicPr>
          <p:cNvPr id="12292"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12293"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ADs </a:t>
            </a:r>
            <a:r>
              <a:rPr lang="en-US" dirty="0" err="1" smtClean="0"/>
              <a:t>listadas</a:t>
            </a:r>
            <a:r>
              <a:rPr lang="en-US" dirty="0" smtClean="0"/>
              <a:t> en la </a:t>
            </a:r>
            <a:r>
              <a:rPr lang="en-US" dirty="0" err="1" smtClean="0"/>
              <a:t>Pagina</a:t>
            </a:r>
            <a:r>
              <a:rPr lang="en-US" dirty="0" smtClean="0"/>
              <a:t> Web</a:t>
            </a:r>
          </a:p>
        </p:txBody>
      </p:sp>
      <p:pic>
        <p:nvPicPr>
          <p:cNvPr id="11267" name="Picture 4"/>
          <p:cNvPicPr>
            <a:picLocks noChangeAspect="1" noChangeArrowheads="1"/>
          </p:cNvPicPr>
          <p:nvPr/>
        </p:nvPicPr>
        <p:blipFill>
          <a:blip r:embed="rId2" cstate="print"/>
          <a:srcRect/>
          <a:stretch>
            <a:fillRect/>
          </a:stretch>
        </p:blipFill>
        <p:spPr bwMode="auto">
          <a:xfrm>
            <a:off x="152400" y="5867400"/>
            <a:ext cx="1981200" cy="871538"/>
          </a:xfrm>
          <a:prstGeom prst="rect">
            <a:avLst/>
          </a:prstGeom>
          <a:noFill/>
          <a:ln w="9525">
            <a:noFill/>
            <a:miter lim="800000"/>
            <a:headEnd/>
            <a:tailEnd/>
          </a:ln>
        </p:spPr>
      </p:pic>
      <p:pic>
        <p:nvPicPr>
          <p:cNvPr id="11268"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11270" name="Picture 2"/>
          <p:cNvPicPr>
            <a:picLocks noGrp="1" noChangeAspect="1" noChangeArrowheads="1"/>
          </p:cNvPicPr>
          <p:nvPr>
            <p:ph idx="1"/>
          </p:nvPr>
        </p:nvPicPr>
        <p:blipFill>
          <a:blip r:embed="rId4" cstate="print"/>
          <a:srcRect/>
          <a:stretch>
            <a:fillRect/>
          </a:stretch>
        </p:blipFill>
        <p:spPr>
          <a:xfrm>
            <a:off x="1314450" y="1341438"/>
            <a:ext cx="6610350" cy="452596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err="1" smtClean="0"/>
              <a:t>Proceso</a:t>
            </a:r>
            <a:r>
              <a:rPr lang="en-US" dirty="0" smtClean="0"/>
              <a:t> de </a:t>
            </a:r>
            <a:r>
              <a:rPr lang="en-US" dirty="0" err="1" smtClean="0"/>
              <a:t>nominacion</a:t>
            </a:r>
            <a:endParaRPr lang="en-US" dirty="0" smtClean="0"/>
          </a:p>
        </p:txBody>
      </p:sp>
      <p:pic>
        <p:nvPicPr>
          <p:cNvPr id="13315" name="Content Placeholder 7" descr="DA Flow chart.JPG"/>
          <p:cNvPicPr>
            <a:picLocks noGrp="1" noChangeAspect="1"/>
          </p:cNvPicPr>
          <p:nvPr>
            <p:ph idx="1"/>
          </p:nvPr>
        </p:nvPicPr>
        <p:blipFill>
          <a:blip r:embed="rId2" cstate="print"/>
          <a:srcRect/>
          <a:stretch>
            <a:fillRect/>
          </a:stretch>
        </p:blipFill>
        <p:spPr>
          <a:xfrm>
            <a:off x="457200" y="1524000"/>
            <a:ext cx="8293100" cy="3352800"/>
          </a:xfrm>
        </p:spPr>
      </p:pic>
      <p:pic>
        <p:nvPicPr>
          <p:cNvPr id="13316" name="Picture 4"/>
          <p:cNvPicPr>
            <a:picLocks noChangeAspect="1" noChangeArrowheads="1"/>
          </p:cNvPicPr>
          <p:nvPr/>
        </p:nvPicPr>
        <p:blipFill>
          <a:blip r:embed="rId3" cstate="print"/>
          <a:srcRect/>
          <a:stretch>
            <a:fillRect/>
          </a:stretch>
        </p:blipFill>
        <p:spPr bwMode="auto">
          <a:xfrm>
            <a:off x="152400" y="5867400"/>
            <a:ext cx="1981200" cy="871538"/>
          </a:xfrm>
          <a:prstGeom prst="rect">
            <a:avLst/>
          </a:prstGeom>
          <a:noFill/>
          <a:ln w="9525">
            <a:noFill/>
            <a:miter lim="800000"/>
            <a:headEnd/>
            <a:tailEnd/>
          </a:ln>
        </p:spPr>
      </p:pic>
      <p:pic>
        <p:nvPicPr>
          <p:cNvPr id="13317" name="Picture 1"/>
          <p:cNvPicPr>
            <a:picLocks noChangeAspect="1" noChangeArrowheads="1"/>
          </p:cNvPicPr>
          <p:nvPr/>
        </p:nvPicPr>
        <p:blipFill>
          <a:blip r:embed="rId4"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13319" name="TextBox 8"/>
          <p:cNvSpPr txBox="1">
            <a:spLocks noChangeArrowheads="1"/>
          </p:cNvSpPr>
          <p:nvPr/>
        </p:nvSpPr>
        <p:spPr bwMode="auto">
          <a:xfrm>
            <a:off x="2362200" y="5715000"/>
            <a:ext cx="5772150" cy="369888"/>
          </a:xfrm>
          <a:prstGeom prst="rect">
            <a:avLst/>
          </a:prstGeom>
          <a:noFill/>
          <a:ln w="9525">
            <a:noFill/>
            <a:miter lim="800000"/>
            <a:headEnd/>
            <a:tailEnd/>
          </a:ln>
        </p:spPr>
        <p:txBody>
          <a:bodyPr wrap="none">
            <a:spAutoFit/>
          </a:bodyPr>
          <a:lstStyle/>
          <a:p>
            <a:r>
              <a:rPr lang="en-US"/>
              <a:t>Note: More information in the NIE Accreditation Toolkit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524000"/>
          </a:xfrm>
        </p:spPr>
        <p:txBody>
          <a:bodyPr/>
          <a:lstStyle/>
          <a:p>
            <a:pPr eaLnBrk="1" hangingPunct="1"/>
            <a:r>
              <a:rPr lang="es-US" sz="4000" dirty="0" smtClean="0"/>
              <a:t>Identificación de la EIN: </a:t>
            </a:r>
            <a:r>
              <a:rPr lang="es-US" sz="4000" dirty="0" smtClean="0"/>
              <a:t>Observaciones hasta la fecha</a:t>
            </a:r>
            <a:endParaRPr lang="es-US" sz="4000" dirty="0" smtClean="0"/>
          </a:p>
        </p:txBody>
      </p:sp>
      <p:sp>
        <p:nvSpPr>
          <p:cNvPr id="5123" name="Rectangle 3"/>
          <p:cNvSpPr>
            <a:spLocks noGrp="1" noChangeArrowheads="1"/>
          </p:cNvSpPr>
          <p:nvPr>
            <p:ph type="body" idx="1"/>
          </p:nvPr>
        </p:nvSpPr>
        <p:spPr>
          <a:xfrm>
            <a:off x="914400" y="1600200"/>
            <a:ext cx="7543800" cy="4419600"/>
          </a:xfrm>
        </p:spPr>
        <p:txBody>
          <a:bodyPr/>
          <a:lstStyle/>
          <a:p>
            <a:pPr eaLnBrk="1" hangingPunct="1"/>
            <a:r>
              <a:rPr lang="en-IN" sz="2400" dirty="0" smtClean="0"/>
              <a:t>En </a:t>
            </a:r>
            <a:r>
              <a:rPr lang="en-IN" sz="2400" dirty="0" err="1" smtClean="0"/>
              <a:t>ocasiones</a:t>
            </a:r>
            <a:r>
              <a:rPr lang="en-IN" sz="2400" dirty="0" smtClean="0"/>
              <a:t> </a:t>
            </a:r>
            <a:r>
              <a:rPr lang="en-IN" sz="2400" dirty="0" err="1" smtClean="0"/>
              <a:t>es</a:t>
            </a:r>
            <a:r>
              <a:rPr lang="en-IN" sz="2400" dirty="0" smtClean="0"/>
              <a:t> </a:t>
            </a:r>
            <a:r>
              <a:rPr lang="en-IN" sz="2400" dirty="0" err="1" smtClean="0"/>
              <a:t>evidente</a:t>
            </a:r>
            <a:r>
              <a:rPr lang="en-IN" sz="2400" dirty="0" smtClean="0"/>
              <a:t> la </a:t>
            </a:r>
            <a:r>
              <a:rPr lang="en-IN" sz="2400" dirty="0" err="1" smtClean="0"/>
              <a:t>ausencia</a:t>
            </a:r>
            <a:r>
              <a:rPr lang="en-IN" sz="2400" dirty="0" smtClean="0"/>
              <a:t> de un </a:t>
            </a:r>
            <a:r>
              <a:rPr lang="en-IN" sz="2400" dirty="0" err="1" smtClean="0"/>
              <a:t>proceso</a:t>
            </a:r>
            <a:r>
              <a:rPr lang="en-IN" sz="2400" dirty="0" smtClean="0"/>
              <a:t> </a:t>
            </a:r>
            <a:r>
              <a:rPr lang="en-IN" sz="2400" dirty="0" err="1" smtClean="0"/>
              <a:t>sólido</a:t>
            </a:r>
            <a:r>
              <a:rPr lang="en-IN" sz="2400" dirty="0" smtClean="0"/>
              <a:t> </a:t>
            </a:r>
            <a:r>
              <a:rPr lang="en-IN" sz="2400" dirty="0" err="1" smtClean="0"/>
              <a:t>para</a:t>
            </a:r>
            <a:r>
              <a:rPr lang="en-IN" sz="2400" dirty="0" smtClean="0"/>
              <a:t> </a:t>
            </a:r>
            <a:r>
              <a:rPr lang="en-IN" sz="2400" dirty="0" err="1" smtClean="0"/>
              <a:t>llevar</a:t>
            </a:r>
            <a:r>
              <a:rPr lang="en-IN" sz="2400" dirty="0" smtClean="0"/>
              <a:t> a </a:t>
            </a:r>
            <a:r>
              <a:rPr lang="en-IN" sz="2400" dirty="0" err="1" smtClean="0"/>
              <a:t>cabo</a:t>
            </a:r>
            <a:r>
              <a:rPr lang="en-IN" sz="2400" dirty="0" smtClean="0"/>
              <a:t> la </a:t>
            </a:r>
            <a:r>
              <a:rPr lang="en-IN" sz="2400" dirty="0" err="1" smtClean="0"/>
              <a:t>selección</a:t>
            </a:r>
            <a:r>
              <a:rPr lang="en-IN" sz="2400" dirty="0" smtClean="0"/>
              <a:t> de </a:t>
            </a:r>
            <a:r>
              <a:rPr lang="en-IN" sz="2400" dirty="0" err="1" smtClean="0"/>
              <a:t>las</a:t>
            </a:r>
            <a:r>
              <a:rPr lang="en-IN" sz="2400" dirty="0" smtClean="0"/>
              <a:t> </a:t>
            </a:r>
            <a:r>
              <a:rPr lang="en-IN" sz="2400" dirty="0" err="1" smtClean="0"/>
              <a:t>Entidades</a:t>
            </a:r>
            <a:r>
              <a:rPr lang="en-IN" sz="2400" dirty="0" smtClean="0"/>
              <a:t> de </a:t>
            </a:r>
            <a:r>
              <a:rPr lang="en-IN" sz="2400" dirty="0" err="1" smtClean="0"/>
              <a:t>Implementación</a:t>
            </a:r>
            <a:r>
              <a:rPr lang="en-IN" sz="2400" dirty="0" smtClean="0"/>
              <a:t> </a:t>
            </a:r>
            <a:r>
              <a:rPr lang="en-IN" sz="2400" dirty="0" err="1" smtClean="0"/>
              <a:t>Nacional</a:t>
            </a:r>
            <a:r>
              <a:rPr lang="en-IN" sz="2400" dirty="0" smtClean="0"/>
              <a:t> </a:t>
            </a:r>
            <a:r>
              <a:rPr lang="en-IN" sz="2400" dirty="0" err="1" smtClean="0"/>
              <a:t>apropiadas</a:t>
            </a:r>
            <a:r>
              <a:rPr lang="en-IN" sz="2400" dirty="0" smtClean="0"/>
              <a:t>.</a:t>
            </a:r>
          </a:p>
          <a:p>
            <a:pPr eaLnBrk="1" hangingPunct="1"/>
            <a:r>
              <a:rPr lang="en-IN" sz="2400" dirty="0" smtClean="0"/>
              <a:t>No se </a:t>
            </a:r>
            <a:r>
              <a:rPr lang="en-IN" sz="2400" dirty="0" err="1" smtClean="0"/>
              <a:t>otorga</a:t>
            </a:r>
            <a:r>
              <a:rPr lang="en-IN" sz="2400" dirty="0" smtClean="0"/>
              <a:t> al </a:t>
            </a:r>
            <a:r>
              <a:rPr lang="en-IN" sz="2400" dirty="0" err="1" smtClean="0"/>
              <a:t>Estandar</a:t>
            </a:r>
            <a:r>
              <a:rPr lang="en-IN" sz="2400" dirty="0" smtClean="0"/>
              <a:t> </a:t>
            </a:r>
            <a:r>
              <a:rPr lang="en-IN" sz="2400" dirty="0" err="1" smtClean="0"/>
              <a:t>Fiduciario</a:t>
            </a:r>
            <a:r>
              <a:rPr lang="en-IN" sz="2400" dirty="0" smtClean="0"/>
              <a:t> la </a:t>
            </a:r>
            <a:r>
              <a:rPr lang="en-IN" sz="2400" dirty="0" err="1" smtClean="0"/>
              <a:t>consideración</a:t>
            </a:r>
            <a:r>
              <a:rPr lang="en-IN" sz="2400" dirty="0" smtClean="0"/>
              <a:t> </a:t>
            </a:r>
            <a:r>
              <a:rPr lang="en-IN" sz="2400" dirty="0" err="1" smtClean="0"/>
              <a:t>adecuada</a:t>
            </a:r>
            <a:r>
              <a:rPr lang="en-IN" sz="2400" dirty="0" smtClean="0"/>
              <a:t> </a:t>
            </a:r>
            <a:r>
              <a:rPr lang="en-IN" sz="2400" dirty="0" err="1" smtClean="0"/>
              <a:t>durante</a:t>
            </a:r>
            <a:r>
              <a:rPr lang="en-IN" sz="2400" dirty="0" smtClean="0"/>
              <a:t> el </a:t>
            </a:r>
            <a:r>
              <a:rPr lang="en-IN" sz="2400" dirty="0" err="1" smtClean="0"/>
              <a:t>proceso</a:t>
            </a:r>
            <a:r>
              <a:rPr lang="en-IN" sz="2400" dirty="0" smtClean="0"/>
              <a:t> de </a:t>
            </a:r>
            <a:r>
              <a:rPr lang="en-IN" sz="2400" dirty="0" err="1" smtClean="0"/>
              <a:t>selección</a:t>
            </a:r>
            <a:r>
              <a:rPr lang="en-IN" sz="2400" dirty="0" smtClean="0"/>
              <a:t>.</a:t>
            </a:r>
          </a:p>
          <a:p>
            <a:pPr eaLnBrk="1" hangingPunct="1"/>
            <a:r>
              <a:rPr lang="en-IN" sz="2400" dirty="0" smtClean="0"/>
              <a:t>No hay </a:t>
            </a:r>
            <a:r>
              <a:rPr lang="en-IN" sz="2400" dirty="0" err="1" smtClean="0"/>
              <a:t>una</a:t>
            </a:r>
            <a:r>
              <a:rPr lang="en-IN" sz="2400" dirty="0" smtClean="0"/>
              <a:t> </a:t>
            </a:r>
            <a:r>
              <a:rPr lang="en-IN" sz="2400" dirty="0" err="1" smtClean="0"/>
              <a:t>debida</a:t>
            </a:r>
            <a:r>
              <a:rPr lang="en-IN" sz="2400" dirty="0" smtClean="0"/>
              <a:t> </a:t>
            </a:r>
            <a:r>
              <a:rPr lang="en-IN" sz="2400" dirty="0" err="1" smtClean="0"/>
              <a:t>atención</a:t>
            </a:r>
            <a:r>
              <a:rPr lang="en-IN" sz="2400" dirty="0" smtClean="0"/>
              <a:t> a la </a:t>
            </a:r>
            <a:r>
              <a:rPr lang="en-IN" sz="2400" dirty="0" err="1" smtClean="0"/>
              <a:t>verificación</a:t>
            </a:r>
            <a:r>
              <a:rPr lang="en-IN" sz="2400" dirty="0" smtClean="0"/>
              <a:t>.</a:t>
            </a:r>
          </a:p>
          <a:p>
            <a:pPr eaLnBrk="1" hangingPunct="1"/>
            <a:r>
              <a:rPr lang="en-IN" sz="2400" dirty="0" smtClean="0"/>
              <a:t>La </a:t>
            </a:r>
            <a:r>
              <a:rPr lang="en-IN" sz="2400" dirty="0" err="1" smtClean="0"/>
              <a:t>atención</a:t>
            </a:r>
            <a:r>
              <a:rPr lang="en-IN" sz="2400" dirty="0" smtClean="0"/>
              <a:t> se </a:t>
            </a:r>
            <a:r>
              <a:rPr lang="en-IN" sz="2400" dirty="0" err="1" smtClean="0"/>
              <a:t>centra</a:t>
            </a:r>
            <a:r>
              <a:rPr lang="en-IN" sz="2400" dirty="0" smtClean="0"/>
              <a:t> </a:t>
            </a:r>
            <a:r>
              <a:rPr lang="en-IN" sz="2400" dirty="0" err="1" smtClean="0"/>
              <a:t>principalmente</a:t>
            </a:r>
            <a:r>
              <a:rPr lang="en-IN" sz="2400" dirty="0" smtClean="0"/>
              <a:t> en el </a:t>
            </a:r>
            <a:r>
              <a:rPr lang="en-IN" sz="2400" dirty="0" err="1" smtClean="0"/>
              <a:t>manejo</a:t>
            </a:r>
            <a:r>
              <a:rPr lang="en-IN" sz="2400" dirty="0" smtClean="0"/>
              <a:t> de </a:t>
            </a:r>
            <a:r>
              <a:rPr lang="en-IN" sz="2400" dirty="0" err="1" smtClean="0"/>
              <a:t>fondos</a:t>
            </a:r>
            <a:r>
              <a:rPr lang="en-IN" sz="2400" dirty="0" smtClean="0"/>
              <a:t> de </a:t>
            </a:r>
            <a:r>
              <a:rPr lang="en-IN" sz="2400" dirty="0" err="1" smtClean="0"/>
              <a:t>donantes</a:t>
            </a:r>
            <a:r>
              <a:rPr lang="en-IN" sz="2400" dirty="0" smtClean="0"/>
              <a:t>/</a:t>
            </a:r>
            <a:r>
              <a:rPr lang="en-IN" sz="2400" dirty="0" err="1" smtClean="0"/>
              <a:t>préstamos</a:t>
            </a:r>
            <a:r>
              <a:rPr lang="en-IN" sz="2400" dirty="0" smtClean="0"/>
              <a:t> </a:t>
            </a:r>
            <a:r>
              <a:rPr lang="en-IN" sz="2400" dirty="0" err="1" smtClean="0"/>
              <a:t>internacionales</a:t>
            </a:r>
            <a:r>
              <a:rPr lang="en-IN" sz="2400" dirty="0" smtClean="0"/>
              <a:t> </a:t>
            </a:r>
            <a:r>
              <a:rPr lang="en-IN" sz="2400" dirty="0" err="1" smtClean="0"/>
              <a:t>otorgando</a:t>
            </a:r>
            <a:r>
              <a:rPr lang="en-IN" sz="2400" dirty="0" smtClean="0"/>
              <a:t> </a:t>
            </a:r>
            <a:r>
              <a:rPr lang="en-IN" sz="2400" dirty="0" err="1" smtClean="0"/>
              <a:t>una</a:t>
            </a:r>
            <a:r>
              <a:rPr lang="en-IN" sz="2400" dirty="0" smtClean="0"/>
              <a:t> </a:t>
            </a:r>
            <a:r>
              <a:rPr lang="en-IN" sz="2400" dirty="0" err="1" smtClean="0"/>
              <a:t>baja</a:t>
            </a:r>
            <a:r>
              <a:rPr lang="en-IN" sz="2400" dirty="0" smtClean="0"/>
              <a:t> </a:t>
            </a:r>
            <a:r>
              <a:rPr lang="en-IN" sz="2400" dirty="0" err="1" smtClean="0"/>
              <a:t>prioridad</a:t>
            </a:r>
            <a:r>
              <a:rPr lang="en-IN" sz="2400" dirty="0" smtClean="0"/>
              <a:t> a </a:t>
            </a:r>
            <a:r>
              <a:rPr lang="en-IN" sz="2400" dirty="0" err="1" smtClean="0"/>
              <a:t>las</a:t>
            </a:r>
            <a:r>
              <a:rPr lang="en-IN" sz="2400" dirty="0" smtClean="0"/>
              <a:t> </a:t>
            </a:r>
            <a:r>
              <a:rPr lang="en-IN" sz="2400" dirty="0" err="1" smtClean="0"/>
              <a:t>capacidades</a:t>
            </a:r>
            <a:r>
              <a:rPr lang="en-IN" sz="2400" dirty="0" smtClean="0"/>
              <a:t> de la </a:t>
            </a:r>
            <a:r>
              <a:rPr lang="en-IN" sz="2400" dirty="0" err="1" smtClean="0"/>
              <a:t>administración</a:t>
            </a:r>
            <a:r>
              <a:rPr lang="en-IN" sz="2400" dirty="0" smtClean="0"/>
              <a:t> del </a:t>
            </a:r>
            <a:r>
              <a:rPr lang="en-IN" sz="2400" dirty="0" err="1" smtClean="0"/>
              <a:t>proyecto</a:t>
            </a:r>
            <a:r>
              <a:rPr lang="en-IN" sz="2400" dirty="0" smtClean="0"/>
              <a:t>.</a:t>
            </a:r>
          </a:p>
          <a:p>
            <a:pPr eaLnBrk="1" hangingPunct="1">
              <a:buFont typeface="Arial" charset="0"/>
              <a:buNone/>
            </a:pPr>
            <a:endParaRPr lang="en-IN" sz="2400" dirty="0" smtClean="0"/>
          </a:p>
          <a:p>
            <a:pPr eaLnBrk="1" hangingPunct="1"/>
            <a:endParaRPr lang="en-GB" sz="2400" b="1" dirty="0" smtClean="0"/>
          </a:p>
          <a:p>
            <a:pPr eaLnBrk="1" hangingPunct="1"/>
            <a:endParaRPr lang="en-GB" sz="2400" dirty="0" smtClean="0"/>
          </a:p>
          <a:p>
            <a:pPr eaLnBrk="1" hangingPunct="1">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524000"/>
          </a:xfrm>
        </p:spPr>
        <p:txBody>
          <a:bodyPr/>
          <a:lstStyle/>
          <a:p>
            <a:pPr eaLnBrk="1" hangingPunct="1"/>
            <a:r>
              <a:rPr lang="en-GB" sz="4000" smtClean="0"/>
              <a:t>El papel de las Entidades de Implementación Nacionales</a:t>
            </a:r>
          </a:p>
        </p:txBody>
      </p:sp>
      <p:sp>
        <p:nvSpPr>
          <p:cNvPr id="6147" name="Rectangle 3"/>
          <p:cNvSpPr>
            <a:spLocks noGrp="1" noChangeArrowheads="1"/>
          </p:cNvSpPr>
          <p:nvPr>
            <p:ph type="body" idx="1"/>
          </p:nvPr>
        </p:nvSpPr>
        <p:spPr>
          <a:xfrm>
            <a:off x="1066800" y="1676400"/>
            <a:ext cx="7543800" cy="4343400"/>
          </a:xfrm>
        </p:spPr>
        <p:txBody>
          <a:bodyPr/>
          <a:lstStyle/>
          <a:p>
            <a:pPr eaLnBrk="1" hangingPunct="1"/>
            <a:r>
              <a:rPr lang="en-GB" sz="2800" dirty="0" smtClean="0"/>
              <a:t>El </a:t>
            </a:r>
            <a:r>
              <a:rPr lang="en-GB" sz="2800" dirty="0" err="1" smtClean="0"/>
              <a:t>Párrafo</a:t>
            </a:r>
            <a:r>
              <a:rPr lang="en-GB" sz="2800" dirty="0" smtClean="0"/>
              <a:t> 27 de </a:t>
            </a:r>
            <a:r>
              <a:rPr lang="en-GB" sz="2800" dirty="0" err="1" smtClean="0"/>
              <a:t>las</a:t>
            </a:r>
            <a:r>
              <a:rPr lang="en-GB" sz="2800" dirty="0" smtClean="0"/>
              <a:t> </a:t>
            </a:r>
            <a:r>
              <a:rPr lang="en-GB" sz="2800" dirty="0" err="1" smtClean="0"/>
              <a:t>Políticas</a:t>
            </a:r>
            <a:r>
              <a:rPr lang="en-GB" sz="2800" dirty="0" smtClean="0"/>
              <a:t> </a:t>
            </a:r>
            <a:r>
              <a:rPr lang="en-GB" sz="2800" dirty="0" err="1" smtClean="0"/>
              <a:t>Operacionales</a:t>
            </a:r>
            <a:r>
              <a:rPr lang="en-GB" sz="2800" dirty="0" smtClean="0"/>
              <a:t> y </a:t>
            </a:r>
            <a:r>
              <a:rPr lang="en-GB" sz="2800" dirty="0" err="1" smtClean="0"/>
              <a:t>Directrices</a:t>
            </a:r>
            <a:r>
              <a:rPr lang="en-GB" sz="2800" dirty="0" smtClean="0"/>
              <a:t> </a:t>
            </a:r>
            <a:r>
              <a:rPr lang="en-GB" sz="2800" dirty="0" err="1" smtClean="0"/>
              <a:t>para</a:t>
            </a:r>
            <a:r>
              <a:rPr lang="en-GB" sz="2800" dirty="0" smtClean="0"/>
              <a:t> </a:t>
            </a:r>
            <a:r>
              <a:rPr lang="en-GB" sz="2800" dirty="0" err="1" smtClean="0"/>
              <a:t>que</a:t>
            </a:r>
            <a:r>
              <a:rPr lang="en-GB" sz="2800" dirty="0" smtClean="0"/>
              <a:t> </a:t>
            </a:r>
            <a:r>
              <a:rPr lang="en-GB" sz="2800" dirty="0" err="1" smtClean="0"/>
              <a:t>las</a:t>
            </a:r>
            <a:r>
              <a:rPr lang="en-GB" sz="2800" dirty="0" smtClean="0"/>
              <a:t> </a:t>
            </a:r>
            <a:r>
              <a:rPr lang="en-GB" sz="2800" dirty="0" err="1" smtClean="0"/>
              <a:t>partes</a:t>
            </a:r>
            <a:r>
              <a:rPr lang="en-GB" sz="2800" dirty="0" smtClean="0"/>
              <a:t> </a:t>
            </a:r>
            <a:r>
              <a:rPr lang="en-GB" sz="2800" dirty="0" err="1" smtClean="0"/>
              <a:t>puedan</a:t>
            </a:r>
            <a:r>
              <a:rPr lang="en-GB" sz="2800" dirty="0" smtClean="0"/>
              <a:t> </a:t>
            </a:r>
            <a:r>
              <a:rPr lang="en-GB" sz="2800" dirty="0" err="1" smtClean="0"/>
              <a:t>accesar</a:t>
            </a:r>
            <a:r>
              <a:rPr lang="en-GB" sz="2800" dirty="0" smtClean="0"/>
              <a:t> los </a:t>
            </a:r>
            <a:r>
              <a:rPr lang="en-GB" sz="2800" dirty="0" err="1" smtClean="0"/>
              <a:t>recursos</a:t>
            </a:r>
            <a:r>
              <a:rPr lang="en-GB" sz="2800" dirty="0" smtClean="0"/>
              <a:t> del </a:t>
            </a:r>
            <a:r>
              <a:rPr lang="en-GB" sz="2800" dirty="0" err="1" smtClean="0"/>
              <a:t>Fondo</a:t>
            </a:r>
            <a:r>
              <a:rPr lang="en-GB" sz="2800" dirty="0" smtClean="0"/>
              <a:t> de </a:t>
            </a:r>
            <a:r>
              <a:rPr lang="en-GB" sz="2800" dirty="0" err="1" smtClean="0"/>
              <a:t>Adaptación</a:t>
            </a:r>
            <a:r>
              <a:rPr lang="en-GB" sz="2800" dirty="0" smtClean="0"/>
              <a:t> </a:t>
            </a:r>
            <a:r>
              <a:rPr lang="en-GB" sz="2800" dirty="0" err="1" smtClean="0"/>
              <a:t>claramente</a:t>
            </a:r>
            <a:r>
              <a:rPr lang="en-GB" sz="2800" dirty="0" smtClean="0"/>
              <a:t> define el </a:t>
            </a:r>
            <a:r>
              <a:rPr lang="en-GB" sz="2800" dirty="0" err="1" smtClean="0"/>
              <a:t>papel</a:t>
            </a:r>
            <a:r>
              <a:rPr lang="en-GB" sz="2800" dirty="0" smtClean="0"/>
              <a:t> de </a:t>
            </a:r>
            <a:r>
              <a:rPr lang="en-GB" sz="2800" dirty="0" err="1" smtClean="0"/>
              <a:t>las</a:t>
            </a:r>
            <a:r>
              <a:rPr lang="en-GB" sz="2800" dirty="0" smtClean="0"/>
              <a:t> EIN. </a:t>
            </a:r>
          </a:p>
          <a:p>
            <a:pPr eaLnBrk="1" hangingPunct="1"/>
            <a:r>
              <a:rPr lang="en-GB" sz="2800" dirty="0" smtClean="0"/>
              <a:t>Las EINs </a:t>
            </a:r>
            <a:r>
              <a:rPr lang="en-GB" sz="2800" dirty="0" err="1" smtClean="0"/>
              <a:t>asumirán</a:t>
            </a:r>
            <a:r>
              <a:rPr lang="en-GB" sz="2800" dirty="0" smtClean="0"/>
              <a:t> la total </a:t>
            </a:r>
            <a:r>
              <a:rPr lang="en-GB" sz="2800" dirty="0" err="1" smtClean="0"/>
              <a:t>responsabilidad</a:t>
            </a:r>
            <a:r>
              <a:rPr lang="en-GB" sz="2800" dirty="0" smtClean="0"/>
              <a:t> de la </a:t>
            </a:r>
            <a:r>
              <a:rPr lang="en-GB" sz="2800" dirty="0" err="1" smtClean="0"/>
              <a:t>administración</a:t>
            </a:r>
            <a:r>
              <a:rPr lang="en-GB" sz="2800" dirty="0" smtClean="0"/>
              <a:t> del </a:t>
            </a:r>
            <a:r>
              <a:rPr lang="en-GB" sz="2800" dirty="0" err="1" smtClean="0"/>
              <a:t>proyecto</a:t>
            </a:r>
            <a:r>
              <a:rPr lang="en-GB" sz="2800" dirty="0" smtClean="0"/>
              <a:t> y los </a:t>
            </a:r>
            <a:r>
              <a:rPr lang="en-GB" sz="2800" dirty="0" err="1" smtClean="0"/>
              <a:t>programas</a:t>
            </a:r>
            <a:r>
              <a:rPr lang="en-GB" sz="2800" dirty="0" smtClean="0"/>
              <a:t>.</a:t>
            </a:r>
          </a:p>
          <a:p>
            <a:pPr eaLnBrk="1" hangingPunct="1"/>
            <a:r>
              <a:rPr lang="en-GB" sz="2800" dirty="0" smtClean="0"/>
              <a:t>Las EINs </a:t>
            </a:r>
            <a:r>
              <a:rPr lang="en-GB" sz="2800" dirty="0" err="1" smtClean="0"/>
              <a:t>asumirán</a:t>
            </a:r>
            <a:r>
              <a:rPr lang="en-GB" sz="2800" dirty="0" smtClean="0"/>
              <a:t> </a:t>
            </a:r>
            <a:r>
              <a:rPr lang="en-GB" sz="2800" dirty="0" err="1" smtClean="0"/>
              <a:t>toda</a:t>
            </a:r>
            <a:r>
              <a:rPr lang="en-GB" sz="2800" dirty="0" smtClean="0"/>
              <a:t> la </a:t>
            </a:r>
            <a:r>
              <a:rPr lang="en-GB" sz="2800" dirty="0" err="1" smtClean="0"/>
              <a:t>responsabilidad</a:t>
            </a:r>
            <a:r>
              <a:rPr lang="en-GB" sz="2800" dirty="0" smtClean="0"/>
              <a:t> </a:t>
            </a:r>
            <a:r>
              <a:rPr lang="en-GB" sz="2800" dirty="0" err="1" smtClean="0"/>
              <a:t>financiera</a:t>
            </a:r>
            <a:r>
              <a:rPr lang="en-GB" sz="2800" dirty="0" smtClean="0"/>
              <a:t>, de </a:t>
            </a:r>
            <a:r>
              <a:rPr lang="en-GB" sz="2800" dirty="0" err="1" smtClean="0"/>
              <a:t>monitoreo</a:t>
            </a:r>
            <a:r>
              <a:rPr lang="en-GB" sz="2800" dirty="0" smtClean="0"/>
              <a:t> y de </a:t>
            </a:r>
            <a:r>
              <a:rPr lang="en-GB" sz="2800" dirty="0" err="1" smtClean="0"/>
              <a:t>preparación</a:t>
            </a:r>
            <a:r>
              <a:rPr lang="en-GB" sz="2800" dirty="0" smtClean="0"/>
              <a:t> de </a:t>
            </a:r>
            <a:r>
              <a:rPr lang="en-GB" sz="2800" dirty="0" err="1" smtClean="0"/>
              <a:t>reportes</a:t>
            </a:r>
            <a:r>
              <a:rPr lang="en-GB" sz="2800" dirty="0" smtClean="0"/>
              <a:t>.</a:t>
            </a:r>
          </a:p>
          <a:p>
            <a:pPr eaLnBrk="1" hangingPunct="1"/>
            <a:endParaRPr lang="en-GB" sz="2800" dirty="0" smtClean="0"/>
          </a:p>
          <a:p>
            <a:pPr eaLnBrk="1" hangingPunct="1">
              <a:buFont typeface="Wingdings" pitchFamily="2" charset="2"/>
              <a:buNone/>
            </a:pPr>
            <a:endParaRPr lang="en-GB"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524000"/>
          </a:xfrm>
        </p:spPr>
        <p:txBody>
          <a:bodyPr/>
          <a:lstStyle/>
          <a:p>
            <a:r>
              <a:rPr lang="en-US" sz="4000" smtClean="0"/>
              <a:t>¿Qué es la acreditación?</a:t>
            </a:r>
            <a:endParaRPr lang="en-IN" sz="4000" smtClean="0"/>
          </a:p>
        </p:txBody>
      </p:sp>
      <p:sp>
        <p:nvSpPr>
          <p:cNvPr id="7171" name="Content Placeholder 2"/>
          <p:cNvSpPr>
            <a:spLocks noGrp="1"/>
          </p:cNvSpPr>
          <p:nvPr>
            <p:ph idx="1"/>
          </p:nvPr>
        </p:nvSpPr>
        <p:spPr>
          <a:xfrm>
            <a:off x="533400" y="1447800"/>
            <a:ext cx="8229600" cy="4983163"/>
          </a:xfrm>
        </p:spPr>
        <p:txBody>
          <a:bodyPr/>
          <a:lstStyle/>
          <a:p>
            <a:r>
              <a:rPr lang="en-IN" sz="2400" u="sng" dirty="0" err="1" smtClean="0"/>
              <a:t>Verificar</a:t>
            </a:r>
            <a:r>
              <a:rPr lang="en-IN" sz="2400" u="sng" dirty="0" smtClean="0"/>
              <a:t> y </a:t>
            </a:r>
            <a:r>
              <a:rPr lang="en-IN" sz="2400" u="sng" dirty="0" err="1" smtClean="0"/>
              <a:t>certificar</a:t>
            </a:r>
            <a:r>
              <a:rPr lang="en-IN" sz="2400" u="sng" dirty="0" smtClean="0"/>
              <a:t> </a:t>
            </a:r>
            <a:r>
              <a:rPr lang="en-IN" sz="2400" dirty="0" smtClean="0"/>
              <a:t>la </a:t>
            </a:r>
            <a:r>
              <a:rPr lang="en-IN" sz="2400" dirty="0" err="1" smtClean="0"/>
              <a:t>capacidad</a:t>
            </a:r>
            <a:r>
              <a:rPr lang="en-IN" sz="2400" dirty="0" smtClean="0"/>
              <a:t> de la </a:t>
            </a:r>
            <a:r>
              <a:rPr lang="en-IN" sz="2400" dirty="0" err="1" smtClean="0"/>
              <a:t>organización</a:t>
            </a:r>
            <a:r>
              <a:rPr lang="en-IN" sz="2400" dirty="0" smtClean="0"/>
              <a:t> </a:t>
            </a:r>
            <a:r>
              <a:rPr lang="en-IN" sz="2400" dirty="0" err="1" smtClean="0"/>
              <a:t>para</a:t>
            </a:r>
            <a:r>
              <a:rPr lang="en-IN" sz="2400" dirty="0" smtClean="0"/>
              <a:t> </a:t>
            </a:r>
            <a:r>
              <a:rPr lang="en-IN" sz="2400" dirty="0" err="1" smtClean="0"/>
              <a:t>llevar</a:t>
            </a:r>
            <a:r>
              <a:rPr lang="en-IN" sz="2400" dirty="0" smtClean="0"/>
              <a:t> a </a:t>
            </a:r>
            <a:r>
              <a:rPr lang="en-IN" sz="2400" dirty="0" err="1" smtClean="0"/>
              <a:t>cabo</a:t>
            </a:r>
            <a:r>
              <a:rPr lang="en-IN" sz="2400" dirty="0" smtClean="0"/>
              <a:t> </a:t>
            </a:r>
            <a:r>
              <a:rPr lang="en-IN" sz="2400" dirty="0" err="1" smtClean="0"/>
              <a:t>las</a:t>
            </a:r>
            <a:r>
              <a:rPr lang="en-IN" sz="2400" dirty="0" smtClean="0"/>
              <a:t> </a:t>
            </a:r>
            <a:r>
              <a:rPr lang="en-IN" sz="2400" dirty="0" err="1" smtClean="0"/>
              <a:t>tareas</a:t>
            </a:r>
            <a:r>
              <a:rPr lang="en-IN" sz="2400" dirty="0" smtClean="0"/>
              <a:t> </a:t>
            </a:r>
            <a:r>
              <a:rPr lang="en-IN" sz="2400" dirty="0" err="1" smtClean="0"/>
              <a:t>requeridas</a:t>
            </a:r>
            <a:r>
              <a:rPr lang="en-IN" sz="2400" dirty="0" smtClean="0"/>
              <a:t> </a:t>
            </a:r>
            <a:r>
              <a:rPr lang="en-IN" sz="2400" dirty="0" err="1" smtClean="0"/>
              <a:t>para</a:t>
            </a:r>
            <a:r>
              <a:rPr lang="en-IN" sz="2400" dirty="0" smtClean="0"/>
              <a:t> </a:t>
            </a:r>
            <a:r>
              <a:rPr lang="en-IN" sz="2400" dirty="0" err="1" smtClean="0"/>
              <a:t>alcanzar</a:t>
            </a:r>
            <a:r>
              <a:rPr lang="en-IN" sz="2400" dirty="0" smtClean="0"/>
              <a:t> los </a:t>
            </a:r>
            <a:r>
              <a:rPr lang="en-IN" sz="2400" dirty="0" err="1" smtClean="0"/>
              <a:t>objetivos</a:t>
            </a:r>
            <a:r>
              <a:rPr lang="en-IN" sz="2400" dirty="0" smtClean="0"/>
              <a:t> </a:t>
            </a:r>
            <a:r>
              <a:rPr lang="en-IN" sz="2400" dirty="0" err="1" smtClean="0"/>
              <a:t>definidos</a:t>
            </a:r>
            <a:r>
              <a:rPr lang="en-IN" sz="2400" dirty="0" smtClean="0"/>
              <a:t>.</a:t>
            </a:r>
          </a:p>
          <a:p>
            <a:r>
              <a:rPr lang="en-IN" sz="2400" dirty="0" smtClean="0"/>
              <a:t>Las </a:t>
            </a:r>
            <a:r>
              <a:rPr lang="en-IN" sz="2400" dirty="0" err="1" smtClean="0"/>
              <a:t>tareas</a:t>
            </a:r>
            <a:r>
              <a:rPr lang="en-IN" sz="2400" dirty="0" smtClean="0"/>
              <a:t> </a:t>
            </a:r>
            <a:r>
              <a:rPr lang="en-IN" sz="2400" dirty="0" err="1" smtClean="0"/>
              <a:t>requeridas</a:t>
            </a:r>
            <a:r>
              <a:rPr lang="en-IN" sz="2400" dirty="0" smtClean="0"/>
              <a:t> </a:t>
            </a:r>
            <a:r>
              <a:rPr lang="en-IN" sz="2400" dirty="0" err="1" smtClean="0"/>
              <a:t>incluyen</a:t>
            </a:r>
            <a:r>
              <a:rPr lang="en-IN" sz="2400" dirty="0" smtClean="0"/>
              <a:t> </a:t>
            </a:r>
            <a:r>
              <a:rPr lang="en-IN" sz="2400" dirty="0" err="1" smtClean="0"/>
              <a:t>una</a:t>
            </a:r>
            <a:r>
              <a:rPr lang="en-IN" sz="2400" dirty="0" smtClean="0"/>
              <a:t> </a:t>
            </a:r>
            <a:r>
              <a:rPr lang="en-IN" sz="2400" dirty="0" err="1" smtClean="0"/>
              <a:t>adecuada</a:t>
            </a:r>
            <a:r>
              <a:rPr lang="en-IN" sz="2400" dirty="0" smtClean="0"/>
              <a:t> </a:t>
            </a:r>
            <a:r>
              <a:rPr lang="en-IN" sz="2400" dirty="0" err="1" smtClean="0"/>
              <a:t>contabilidad</a:t>
            </a:r>
            <a:r>
              <a:rPr lang="en-IN" sz="2400" dirty="0" smtClean="0"/>
              <a:t> </a:t>
            </a:r>
            <a:r>
              <a:rPr lang="en-IN" sz="2400" dirty="0" smtClean="0"/>
              <a:t>y </a:t>
            </a:r>
            <a:r>
              <a:rPr lang="en-IN" sz="2400" dirty="0" err="1" smtClean="0"/>
              <a:t>disponibilidad</a:t>
            </a:r>
            <a:r>
              <a:rPr lang="en-IN" sz="2400" dirty="0" smtClean="0"/>
              <a:t> de </a:t>
            </a:r>
            <a:r>
              <a:rPr lang="en-IN" sz="2400" dirty="0" err="1" smtClean="0"/>
              <a:t>estados</a:t>
            </a:r>
            <a:r>
              <a:rPr lang="en-IN" sz="2400" dirty="0" smtClean="0"/>
              <a:t> </a:t>
            </a:r>
            <a:r>
              <a:rPr lang="en-IN" sz="2400" dirty="0" err="1" smtClean="0"/>
              <a:t>financieros</a:t>
            </a:r>
            <a:r>
              <a:rPr lang="en-IN" sz="2400" dirty="0" smtClean="0"/>
              <a:t>, </a:t>
            </a:r>
            <a:r>
              <a:rPr lang="en-IN" sz="2400" dirty="0" err="1" smtClean="0"/>
              <a:t>hacer</a:t>
            </a:r>
            <a:r>
              <a:rPr lang="en-IN" sz="2400" dirty="0" smtClean="0"/>
              <a:t> los </a:t>
            </a:r>
            <a:r>
              <a:rPr lang="en-IN" sz="2400" dirty="0" err="1" smtClean="0"/>
              <a:t>arreglos</a:t>
            </a:r>
            <a:r>
              <a:rPr lang="en-IN" sz="2400" dirty="0" smtClean="0"/>
              <a:t> </a:t>
            </a:r>
            <a:r>
              <a:rPr lang="en-IN" sz="2400" dirty="0" err="1" smtClean="0"/>
              <a:t>para</a:t>
            </a:r>
            <a:r>
              <a:rPr lang="en-IN" sz="2400" dirty="0" smtClean="0"/>
              <a:t> la </a:t>
            </a:r>
            <a:r>
              <a:rPr lang="en-IN" sz="2400" dirty="0" err="1" smtClean="0"/>
              <a:t>auditoría</a:t>
            </a:r>
            <a:r>
              <a:rPr lang="en-IN" sz="2400" dirty="0" smtClean="0"/>
              <a:t> </a:t>
            </a:r>
            <a:r>
              <a:rPr lang="en-IN" sz="2400" dirty="0" err="1" smtClean="0"/>
              <a:t>externa</a:t>
            </a:r>
            <a:r>
              <a:rPr lang="en-IN" sz="2400" dirty="0" smtClean="0"/>
              <a:t> e </a:t>
            </a:r>
            <a:r>
              <a:rPr lang="en-IN" sz="2400" dirty="0" err="1" smtClean="0"/>
              <a:t>interna</a:t>
            </a:r>
            <a:r>
              <a:rPr lang="en-IN" sz="2400" dirty="0" smtClean="0"/>
              <a:t>, </a:t>
            </a:r>
            <a:r>
              <a:rPr lang="en-IN" sz="2400" dirty="0" err="1" smtClean="0"/>
              <a:t>sistema</a:t>
            </a:r>
            <a:r>
              <a:rPr lang="en-IN" sz="2400" dirty="0" smtClean="0"/>
              <a:t> de </a:t>
            </a:r>
            <a:r>
              <a:rPr lang="en-IN" sz="2400" dirty="0" err="1" smtClean="0"/>
              <a:t>adquisiciones</a:t>
            </a:r>
            <a:r>
              <a:rPr lang="en-IN" sz="2400" dirty="0" smtClean="0"/>
              <a:t>, la </a:t>
            </a:r>
            <a:r>
              <a:rPr lang="en-IN" sz="2400" dirty="0" err="1" smtClean="0"/>
              <a:t>administración</a:t>
            </a:r>
            <a:r>
              <a:rPr lang="en-IN" sz="2400" dirty="0" smtClean="0"/>
              <a:t> del </a:t>
            </a:r>
            <a:r>
              <a:rPr lang="en-IN" sz="2400" dirty="0" err="1" smtClean="0"/>
              <a:t>proyecto</a:t>
            </a:r>
            <a:r>
              <a:rPr lang="en-IN" sz="2400" dirty="0" smtClean="0"/>
              <a:t> y </a:t>
            </a:r>
            <a:r>
              <a:rPr lang="en-IN" sz="2400" dirty="0" err="1" smtClean="0"/>
              <a:t>crear</a:t>
            </a:r>
            <a:r>
              <a:rPr lang="en-IN" sz="2400" dirty="0" smtClean="0"/>
              <a:t> y </a:t>
            </a:r>
            <a:r>
              <a:rPr lang="en-IN" sz="2400" dirty="0" err="1" smtClean="0"/>
              <a:t>mantener</a:t>
            </a:r>
            <a:r>
              <a:rPr lang="en-IN" sz="2400" dirty="0" smtClean="0"/>
              <a:t> un </a:t>
            </a:r>
            <a:r>
              <a:rPr lang="en-IN" sz="2400" dirty="0" err="1" smtClean="0"/>
              <a:t>ambiente</a:t>
            </a:r>
            <a:r>
              <a:rPr lang="en-IN" sz="2400" dirty="0" smtClean="0"/>
              <a:t> </a:t>
            </a:r>
            <a:r>
              <a:rPr lang="en-IN" sz="2400" dirty="0" err="1" smtClean="0"/>
              <a:t>ético</a:t>
            </a:r>
            <a:r>
              <a:rPr lang="en-IN" sz="2400" dirty="0" smtClean="0"/>
              <a:t> y </a:t>
            </a:r>
            <a:r>
              <a:rPr lang="en-IN" sz="2400" dirty="0" err="1" smtClean="0"/>
              <a:t>libre</a:t>
            </a:r>
            <a:r>
              <a:rPr lang="en-IN" sz="2400" dirty="0" smtClean="0"/>
              <a:t> de </a:t>
            </a:r>
            <a:r>
              <a:rPr lang="en-IN" sz="2400" dirty="0" err="1" smtClean="0"/>
              <a:t>corrupción</a:t>
            </a:r>
            <a:r>
              <a:rPr lang="en-IN" sz="2400" dirty="0" smtClean="0"/>
              <a:t>.</a:t>
            </a:r>
          </a:p>
          <a:p>
            <a:r>
              <a:rPr lang="en-IN" sz="2400" dirty="0" smtClean="0"/>
              <a:t>El </a:t>
            </a:r>
            <a:r>
              <a:rPr lang="en-IN" sz="2400" dirty="0" err="1" smtClean="0"/>
              <a:t>objetivo</a:t>
            </a:r>
            <a:r>
              <a:rPr lang="en-IN" sz="2400" dirty="0" smtClean="0"/>
              <a:t> </a:t>
            </a:r>
            <a:r>
              <a:rPr lang="en-IN" sz="2400" dirty="0" err="1" smtClean="0"/>
              <a:t>es</a:t>
            </a:r>
            <a:r>
              <a:rPr lang="en-IN" sz="2400" dirty="0" smtClean="0"/>
              <a:t> </a:t>
            </a:r>
            <a:r>
              <a:rPr lang="en-IN" sz="2400" dirty="0" err="1" smtClean="0"/>
              <a:t>completar</a:t>
            </a:r>
            <a:r>
              <a:rPr lang="en-IN" sz="2400" dirty="0" smtClean="0"/>
              <a:t> los </a:t>
            </a:r>
            <a:r>
              <a:rPr lang="en-IN" sz="2400" dirty="0" err="1" smtClean="0"/>
              <a:t>proyectos</a:t>
            </a:r>
            <a:r>
              <a:rPr lang="en-IN" sz="2400" dirty="0" smtClean="0"/>
              <a:t> de </a:t>
            </a:r>
            <a:r>
              <a:rPr lang="en-IN" sz="2400" dirty="0" err="1" smtClean="0"/>
              <a:t>manera</a:t>
            </a:r>
            <a:r>
              <a:rPr lang="en-IN" sz="2400" dirty="0" smtClean="0"/>
              <a:t> </a:t>
            </a:r>
            <a:r>
              <a:rPr lang="en-IN" sz="2400" dirty="0" err="1" smtClean="0"/>
              <a:t>exitosa</a:t>
            </a:r>
            <a:r>
              <a:rPr lang="en-IN" sz="2400" dirty="0" smtClean="0"/>
              <a:t> </a:t>
            </a:r>
            <a:r>
              <a:rPr lang="en-IN" sz="2400" dirty="0" err="1" smtClean="0"/>
              <a:t>dentro</a:t>
            </a:r>
            <a:r>
              <a:rPr lang="en-IN" sz="2400" dirty="0" smtClean="0"/>
              <a:t> del </a:t>
            </a:r>
            <a:r>
              <a:rPr lang="en-IN" sz="2400" dirty="0" err="1" smtClean="0"/>
              <a:t>presupuesto</a:t>
            </a:r>
            <a:r>
              <a:rPr lang="en-IN" sz="2400" dirty="0" smtClean="0"/>
              <a:t> y </a:t>
            </a:r>
            <a:r>
              <a:rPr lang="en-IN" sz="2400" dirty="0" err="1" smtClean="0"/>
              <a:t>tiempo</a:t>
            </a:r>
            <a:r>
              <a:rPr lang="en-IN" sz="2400" dirty="0" smtClean="0"/>
              <a:t> </a:t>
            </a:r>
            <a:r>
              <a:rPr lang="en-IN" sz="2400" dirty="0" err="1" smtClean="0"/>
              <a:t>planeados</a:t>
            </a:r>
            <a:r>
              <a:rPr lang="en-IN" sz="2400" dirty="0" smtClean="0"/>
              <a:t> al </a:t>
            </a:r>
            <a:r>
              <a:rPr lang="en-IN" sz="2400" dirty="0" err="1" smtClean="0"/>
              <a:t>igual</a:t>
            </a:r>
            <a:r>
              <a:rPr lang="en-IN" sz="2400" dirty="0" smtClean="0"/>
              <a:t> </a:t>
            </a:r>
            <a:r>
              <a:rPr lang="en-IN" sz="2400" dirty="0" err="1" smtClean="0"/>
              <a:t>que</a:t>
            </a:r>
            <a:r>
              <a:rPr lang="en-IN" sz="2400" dirty="0" smtClean="0"/>
              <a:t> </a:t>
            </a:r>
            <a:r>
              <a:rPr lang="en-IN" sz="2400" dirty="0" err="1" smtClean="0"/>
              <a:t>alcanzar</a:t>
            </a:r>
            <a:r>
              <a:rPr lang="en-IN" sz="2400" dirty="0" smtClean="0"/>
              <a:t> los </a:t>
            </a:r>
            <a:r>
              <a:rPr lang="en-IN" sz="2400" dirty="0" err="1" smtClean="0"/>
              <a:t>objetivos</a:t>
            </a:r>
            <a:r>
              <a:rPr lang="en-IN" sz="2400" dirty="0" smtClean="0"/>
              <a:t> </a:t>
            </a:r>
            <a:r>
              <a:rPr lang="en-IN" sz="2400" dirty="0" err="1" smtClean="0"/>
              <a:t>señalados</a:t>
            </a:r>
            <a:r>
              <a:rPr lang="en-IN" sz="2400" dirty="0" smtClean="0"/>
              <a:t> en el </a:t>
            </a:r>
            <a:r>
              <a:rPr lang="en-IN" sz="2400" dirty="0" err="1" smtClean="0"/>
              <a:t>documento</a:t>
            </a:r>
            <a:r>
              <a:rPr lang="en-IN" sz="2400" dirty="0" smtClean="0"/>
              <a:t> del </a:t>
            </a:r>
            <a:r>
              <a:rPr lang="en-IN" sz="2400" dirty="0" err="1" smtClean="0"/>
              <a:t>proyecto</a:t>
            </a:r>
            <a:r>
              <a:rPr lang="en-IN" sz="2400" dirty="0" smtClean="0"/>
              <a:t>.</a:t>
            </a:r>
          </a:p>
          <a:p>
            <a:endParaRPr lang="en-IN" sz="2400" b="1" dirty="0" smtClean="0">
              <a:solidFill>
                <a:srgbClr val="FF0000"/>
              </a:solidFill>
            </a:endParaRPr>
          </a:p>
          <a:p>
            <a:endParaRPr lang="en-IN"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1524000"/>
          </a:xfrm>
        </p:spPr>
        <p:txBody>
          <a:bodyPr/>
          <a:lstStyle/>
          <a:p>
            <a:r>
              <a:rPr lang="en-US" sz="4000" smtClean="0"/>
              <a:t>Verificación de las capacidades</a:t>
            </a:r>
            <a:endParaRPr lang="en-IN" sz="4000" smtClean="0"/>
          </a:p>
        </p:txBody>
      </p:sp>
      <p:sp>
        <p:nvSpPr>
          <p:cNvPr id="8195" name="Content Placeholder 2"/>
          <p:cNvSpPr>
            <a:spLocks noGrp="1"/>
          </p:cNvSpPr>
          <p:nvPr>
            <p:ph idx="1"/>
          </p:nvPr>
        </p:nvSpPr>
        <p:spPr>
          <a:xfrm>
            <a:off x="533400" y="1798638"/>
            <a:ext cx="8229600" cy="4525962"/>
          </a:xfrm>
        </p:spPr>
        <p:txBody>
          <a:bodyPr/>
          <a:lstStyle/>
          <a:p>
            <a:r>
              <a:rPr lang="en-US" sz="2400" b="1" dirty="0" smtClean="0"/>
              <a:t>¿</a:t>
            </a:r>
            <a:r>
              <a:rPr lang="en-US" sz="2400" b="1" dirty="0" err="1" smtClean="0"/>
              <a:t>Cuenta</a:t>
            </a:r>
            <a:r>
              <a:rPr lang="en-US" sz="2400" b="1" dirty="0" smtClean="0"/>
              <a:t> la </a:t>
            </a:r>
            <a:r>
              <a:rPr lang="en-US" sz="2400" b="1" dirty="0" err="1" smtClean="0"/>
              <a:t>organización</a:t>
            </a:r>
            <a:r>
              <a:rPr lang="en-US" sz="2400" b="1" dirty="0" smtClean="0"/>
              <a:t> con </a:t>
            </a:r>
            <a:r>
              <a:rPr lang="en-US" sz="2400" b="1" dirty="0" err="1" smtClean="0"/>
              <a:t>procesos</a:t>
            </a:r>
            <a:r>
              <a:rPr lang="en-US" sz="2400" b="1" dirty="0" smtClean="0"/>
              <a:t> </a:t>
            </a:r>
            <a:r>
              <a:rPr lang="en-US" sz="2400" b="1" dirty="0" err="1" smtClean="0"/>
              <a:t>adecuados</a:t>
            </a:r>
            <a:r>
              <a:rPr lang="en-US" sz="2400" b="1" dirty="0" smtClean="0"/>
              <a:t> y </a:t>
            </a:r>
            <a:r>
              <a:rPr lang="en-US" sz="2400" b="1" dirty="0" err="1" smtClean="0"/>
              <a:t>sistemas</a:t>
            </a:r>
            <a:r>
              <a:rPr lang="en-US" sz="2400" b="1" dirty="0" smtClean="0"/>
              <a:t> </a:t>
            </a:r>
            <a:r>
              <a:rPr lang="en-US" sz="2400" b="1" dirty="0" err="1" smtClean="0"/>
              <a:t>definidos</a:t>
            </a:r>
            <a:r>
              <a:rPr lang="en-US" sz="2400" b="1" dirty="0" smtClean="0"/>
              <a:t> y </a:t>
            </a:r>
            <a:r>
              <a:rPr lang="en-US" sz="2400" b="1" dirty="0" err="1" smtClean="0"/>
              <a:t>documentados</a:t>
            </a:r>
            <a:r>
              <a:rPr lang="en-US" sz="2400" b="1" dirty="0" smtClean="0"/>
              <a:t> </a:t>
            </a:r>
            <a:r>
              <a:rPr lang="en-US" sz="2400" b="1" dirty="0" err="1" smtClean="0"/>
              <a:t>para</a:t>
            </a:r>
            <a:r>
              <a:rPr lang="en-US" sz="2400" b="1" dirty="0" smtClean="0"/>
              <a:t> </a:t>
            </a:r>
            <a:r>
              <a:rPr lang="en-US" sz="2400" b="1" dirty="0" err="1" smtClean="0"/>
              <a:t>llevar</a:t>
            </a:r>
            <a:r>
              <a:rPr lang="en-US" sz="2400" b="1" dirty="0" smtClean="0"/>
              <a:t> a </a:t>
            </a:r>
            <a:r>
              <a:rPr lang="en-US" sz="2400" b="1" dirty="0" err="1" smtClean="0"/>
              <a:t>cabo</a:t>
            </a:r>
            <a:r>
              <a:rPr lang="en-US" sz="2400" b="1" dirty="0" smtClean="0"/>
              <a:t> </a:t>
            </a:r>
            <a:r>
              <a:rPr lang="en-US" sz="2400" b="1" dirty="0" err="1" smtClean="0"/>
              <a:t>las</a:t>
            </a:r>
            <a:r>
              <a:rPr lang="en-US" sz="2400" b="1" dirty="0" smtClean="0"/>
              <a:t> </a:t>
            </a:r>
            <a:r>
              <a:rPr lang="en-US" sz="2400" b="1" dirty="0" err="1" smtClean="0"/>
              <a:t>tareas</a:t>
            </a:r>
            <a:r>
              <a:rPr lang="en-US" sz="2400" b="1" dirty="0" smtClean="0"/>
              <a:t> y </a:t>
            </a:r>
            <a:r>
              <a:rPr lang="en-US" sz="2400" b="1" dirty="0" err="1" smtClean="0"/>
              <a:t>alcanzar</a:t>
            </a:r>
            <a:r>
              <a:rPr lang="en-US" sz="2400" b="1" dirty="0" smtClean="0"/>
              <a:t> los </a:t>
            </a:r>
            <a:r>
              <a:rPr lang="en-US" sz="2400" b="1" dirty="0" err="1" smtClean="0"/>
              <a:t>objetivos</a:t>
            </a:r>
            <a:r>
              <a:rPr lang="en-US" sz="2400" b="1" dirty="0" smtClean="0"/>
              <a:t> </a:t>
            </a:r>
            <a:r>
              <a:rPr lang="en-US" sz="2400" b="1" dirty="0" err="1" smtClean="0"/>
              <a:t>señalados</a:t>
            </a:r>
            <a:r>
              <a:rPr lang="en-US" sz="2400" b="1" dirty="0" smtClean="0"/>
              <a:t>? (</a:t>
            </a:r>
            <a:r>
              <a:rPr lang="en-US" sz="2400" b="1" dirty="0" err="1" smtClean="0"/>
              <a:t>ver</a:t>
            </a:r>
            <a:r>
              <a:rPr lang="en-US" sz="2400" b="1" dirty="0" smtClean="0"/>
              <a:t> </a:t>
            </a:r>
            <a:r>
              <a:rPr lang="en-US" sz="2400" b="1" dirty="0" err="1" smtClean="0"/>
              <a:t>diapostiva</a:t>
            </a:r>
            <a:r>
              <a:rPr lang="en-US" sz="2400" b="1" dirty="0" smtClean="0"/>
              <a:t> anterior)</a:t>
            </a:r>
          </a:p>
          <a:p>
            <a:r>
              <a:rPr lang="en-US" sz="2400" b="1" dirty="0" smtClean="0"/>
              <a:t>¿</a:t>
            </a:r>
            <a:r>
              <a:rPr lang="en-US" sz="2400" b="1" dirty="0" err="1" smtClean="0"/>
              <a:t>Cuenta</a:t>
            </a:r>
            <a:r>
              <a:rPr lang="en-US" sz="2400" b="1" dirty="0" smtClean="0"/>
              <a:t> la </a:t>
            </a:r>
            <a:r>
              <a:rPr lang="en-US" sz="2400" b="1" dirty="0" err="1" smtClean="0"/>
              <a:t>organización</a:t>
            </a:r>
            <a:r>
              <a:rPr lang="en-US" sz="2400" b="1" dirty="0" smtClean="0"/>
              <a:t> con </a:t>
            </a:r>
            <a:r>
              <a:rPr lang="en-US" sz="2400" b="1" dirty="0" err="1" smtClean="0"/>
              <a:t>revisiones</a:t>
            </a:r>
            <a:r>
              <a:rPr lang="en-US" sz="2400" b="1" dirty="0" smtClean="0"/>
              <a:t> y balances </a:t>
            </a:r>
            <a:r>
              <a:rPr lang="en-US" sz="2400" b="1" dirty="0" err="1" smtClean="0"/>
              <a:t>para</a:t>
            </a:r>
            <a:r>
              <a:rPr lang="en-US" sz="2400" b="1" dirty="0" smtClean="0"/>
              <a:t> </a:t>
            </a:r>
            <a:r>
              <a:rPr lang="en-US" sz="2400" b="1" dirty="0" err="1" smtClean="0"/>
              <a:t>monitorear</a:t>
            </a:r>
            <a:r>
              <a:rPr lang="en-US" sz="2400" b="1" dirty="0" smtClean="0"/>
              <a:t>, </a:t>
            </a:r>
            <a:r>
              <a:rPr lang="en-US" sz="2400" b="1" dirty="0" err="1" smtClean="0"/>
              <a:t>controlar</a:t>
            </a:r>
            <a:r>
              <a:rPr lang="en-US" sz="2400" b="1" dirty="0" smtClean="0"/>
              <a:t> y </a:t>
            </a:r>
            <a:r>
              <a:rPr lang="en-US" sz="2400" b="1" dirty="0" err="1" smtClean="0"/>
              <a:t>reportar</a:t>
            </a:r>
            <a:r>
              <a:rPr lang="en-US" sz="2400" b="1" dirty="0" smtClean="0"/>
              <a:t> </a:t>
            </a:r>
            <a:r>
              <a:rPr lang="en-US" sz="2400" b="1" dirty="0" err="1" smtClean="0"/>
              <a:t>sobre</a:t>
            </a:r>
            <a:r>
              <a:rPr lang="en-US" sz="2400" b="1" dirty="0" smtClean="0"/>
              <a:t> </a:t>
            </a:r>
            <a:r>
              <a:rPr lang="en-US" sz="2400" b="1" dirty="0" err="1" smtClean="0"/>
              <a:t>las</a:t>
            </a:r>
            <a:r>
              <a:rPr lang="en-US" sz="2400" b="1" dirty="0" smtClean="0"/>
              <a:t> </a:t>
            </a:r>
            <a:r>
              <a:rPr lang="en-US" sz="2400" b="1" dirty="0" err="1" smtClean="0"/>
              <a:t>actividades</a:t>
            </a:r>
            <a:r>
              <a:rPr lang="en-US" sz="2400" b="1" dirty="0" smtClean="0"/>
              <a:t>?</a:t>
            </a:r>
          </a:p>
          <a:p>
            <a:r>
              <a:rPr lang="en-US" sz="2400" b="1" dirty="0" smtClean="0"/>
              <a:t>¿</a:t>
            </a:r>
            <a:r>
              <a:rPr lang="en-US" sz="2400" b="1" dirty="0" err="1" smtClean="0"/>
              <a:t>Cuenta</a:t>
            </a:r>
            <a:r>
              <a:rPr lang="en-US" sz="2400" b="1" dirty="0" smtClean="0"/>
              <a:t> la </a:t>
            </a:r>
            <a:r>
              <a:rPr lang="en-US" sz="2400" b="1" dirty="0" err="1" smtClean="0"/>
              <a:t>organización</a:t>
            </a:r>
            <a:r>
              <a:rPr lang="en-US" sz="2400" b="1" dirty="0" smtClean="0"/>
              <a:t> con la </a:t>
            </a:r>
            <a:r>
              <a:rPr lang="en-US" sz="2400" b="1" dirty="0" err="1" smtClean="0"/>
              <a:t>capacidad</a:t>
            </a:r>
            <a:r>
              <a:rPr lang="en-US" sz="2400" b="1" dirty="0" smtClean="0"/>
              <a:t> </a:t>
            </a:r>
            <a:r>
              <a:rPr lang="en-US" sz="2400" b="1" dirty="0" err="1" smtClean="0"/>
              <a:t>adecuada</a:t>
            </a:r>
            <a:r>
              <a:rPr lang="en-US" sz="2400" b="1" dirty="0" smtClean="0"/>
              <a:t> en los </a:t>
            </a:r>
            <a:r>
              <a:rPr lang="en-US" sz="2400" b="1" dirty="0" err="1" smtClean="0"/>
              <a:t>diversos</a:t>
            </a:r>
            <a:r>
              <a:rPr lang="en-US" sz="2400" b="1" dirty="0" smtClean="0"/>
              <a:t> </a:t>
            </a:r>
            <a:r>
              <a:rPr lang="en-US" sz="2400" b="1" dirty="0" err="1" smtClean="0"/>
              <a:t>niveles</a:t>
            </a:r>
            <a:r>
              <a:rPr lang="en-US" sz="2400" b="1" dirty="0" smtClean="0"/>
              <a:t> </a:t>
            </a:r>
            <a:r>
              <a:rPr lang="en-US" sz="2400" b="1" dirty="0" err="1" smtClean="0"/>
              <a:t>para</a:t>
            </a:r>
            <a:r>
              <a:rPr lang="en-US" sz="2400" b="1" dirty="0" smtClean="0"/>
              <a:t> </a:t>
            </a:r>
            <a:r>
              <a:rPr lang="en-US" sz="2400" b="1" dirty="0" err="1" smtClean="0"/>
              <a:t>implementar</a:t>
            </a:r>
            <a:r>
              <a:rPr lang="en-US" sz="2400" b="1" dirty="0" smtClean="0"/>
              <a:t> los </a:t>
            </a:r>
            <a:r>
              <a:rPr lang="en-US" sz="2400" b="1" dirty="0" err="1" smtClean="0"/>
              <a:t>procesos</a:t>
            </a:r>
            <a:r>
              <a:rPr lang="en-US" sz="2400" b="1" dirty="0" smtClean="0"/>
              <a:t> y </a:t>
            </a:r>
            <a:r>
              <a:rPr lang="en-US" sz="2400" b="1" dirty="0" err="1" smtClean="0"/>
              <a:t>sistemas</a:t>
            </a:r>
            <a:r>
              <a:rPr lang="en-US" sz="2400" b="1" dirty="0" smtClean="0"/>
              <a:t> de </a:t>
            </a:r>
            <a:r>
              <a:rPr lang="en-US" sz="2400" b="1" dirty="0" err="1" smtClean="0"/>
              <a:t>manera</a:t>
            </a:r>
            <a:r>
              <a:rPr lang="en-US" sz="2400" b="1" dirty="0" smtClean="0"/>
              <a:t> </a:t>
            </a:r>
            <a:r>
              <a:rPr lang="en-US" sz="2400" b="1" dirty="0" err="1" smtClean="0"/>
              <a:t>eficaz</a:t>
            </a:r>
            <a:r>
              <a:rPr lang="en-US" sz="2400" b="1" dirty="0" smtClean="0"/>
              <a:t> y </a:t>
            </a:r>
            <a:r>
              <a:rPr lang="en-US" sz="2400" b="1" dirty="0" err="1" smtClean="0"/>
              <a:t>eficiente</a:t>
            </a:r>
            <a:r>
              <a:rPr lang="en-US" sz="2400" b="1" dirty="0" smtClean="0"/>
              <a:t>?</a:t>
            </a:r>
          </a:p>
          <a:p>
            <a:pPr>
              <a:buFont typeface="Arial" charset="0"/>
              <a:buNone/>
            </a:pPr>
            <a:endParaRPr lang="en-IN" sz="2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s-AR" sz="4400" dirty="0" smtClean="0"/>
              <a:t>Situación actual: Financiamiento</a:t>
            </a:r>
          </a:p>
        </p:txBody>
      </p:sp>
      <p:sp>
        <p:nvSpPr>
          <p:cNvPr id="14339" name="Content Placeholder 2"/>
          <p:cNvSpPr>
            <a:spLocks noGrp="1"/>
          </p:cNvSpPr>
          <p:nvPr>
            <p:ph idx="1"/>
          </p:nvPr>
        </p:nvSpPr>
        <p:spPr>
          <a:xfrm>
            <a:off x="457200" y="1371600"/>
            <a:ext cx="8229600" cy="5029200"/>
          </a:xfrm>
        </p:spPr>
        <p:txBody>
          <a:bodyPr/>
          <a:lstStyle/>
          <a:p>
            <a:pPr eaLnBrk="1" hangingPunct="1"/>
            <a:r>
              <a:rPr lang="es-AR" sz="2000" b="1" smtClean="0"/>
              <a:t>Al 30 de junio de 2011:</a:t>
            </a:r>
          </a:p>
          <a:p>
            <a:pPr lvl="1" eaLnBrk="1" hangingPunct="1"/>
            <a:r>
              <a:rPr lang="es-AR" sz="2000" smtClean="0"/>
              <a:t>Fondos en fideicomiso </a:t>
            </a:r>
            <a:r>
              <a:rPr lang="es-AR" sz="2000" b="1" i="1" smtClean="0">
                <a:solidFill>
                  <a:srgbClr val="007033"/>
                </a:solidFill>
              </a:rPr>
              <a:t>US$228,4 millones</a:t>
            </a:r>
            <a:endParaRPr lang="es-AR" sz="2000" smtClean="0"/>
          </a:p>
          <a:p>
            <a:pPr lvl="1" eaLnBrk="1" hangingPunct="1"/>
            <a:r>
              <a:rPr lang="es-AR" sz="2000" smtClean="0"/>
              <a:t>Financiamiento disponible </a:t>
            </a:r>
            <a:r>
              <a:rPr lang="es-AR" sz="2000" b="1" i="1" smtClean="0">
                <a:solidFill>
                  <a:srgbClr val="007033"/>
                </a:solidFill>
              </a:rPr>
              <a:t>US$171,6 millones</a:t>
            </a:r>
          </a:p>
          <a:p>
            <a:pPr eaLnBrk="1" hangingPunct="1">
              <a:spcBef>
                <a:spcPts val="1800"/>
              </a:spcBef>
            </a:pPr>
            <a:r>
              <a:rPr lang="es-AR" sz="2000" b="1" smtClean="0"/>
              <a:t>Las Partes incluidas en el Anexo 1 aportan financiamiento adicional: </a:t>
            </a:r>
          </a:p>
          <a:p>
            <a:pPr lvl="1" eaLnBrk="1" hangingPunct="1"/>
            <a:r>
              <a:rPr lang="es-AR" sz="2000" smtClean="0"/>
              <a:t>España </a:t>
            </a:r>
            <a:r>
              <a:rPr lang="es-AR" sz="2000" b="1" i="1" smtClean="0">
                <a:solidFill>
                  <a:srgbClr val="007033"/>
                </a:solidFill>
              </a:rPr>
              <a:t>€45M</a:t>
            </a:r>
            <a:r>
              <a:rPr lang="es-AR" sz="2000" smtClean="0"/>
              <a:t>, Mónaco </a:t>
            </a:r>
            <a:r>
              <a:rPr lang="es-AR" sz="2000" b="1" i="1" smtClean="0">
                <a:solidFill>
                  <a:srgbClr val="007033"/>
                </a:solidFill>
              </a:rPr>
              <a:t>€10k</a:t>
            </a:r>
            <a:r>
              <a:rPr lang="es-AR" sz="2000" smtClean="0"/>
              <a:t>, Alemania </a:t>
            </a:r>
            <a:r>
              <a:rPr lang="es-AR" sz="2000" b="1" i="1" smtClean="0">
                <a:solidFill>
                  <a:srgbClr val="007033"/>
                </a:solidFill>
              </a:rPr>
              <a:t>€10M</a:t>
            </a:r>
            <a:r>
              <a:rPr lang="es-AR" sz="2000" smtClean="0"/>
              <a:t>, Suecia </a:t>
            </a:r>
            <a:r>
              <a:rPr lang="es-AR" sz="2000" b="1" i="1" smtClean="0">
                <a:solidFill>
                  <a:srgbClr val="007033"/>
                </a:solidFill>
              </a:rPr>
              <a:t>SK</a:t>
            </a:r>
            <a:r>
              <a:rPr lang="es-AR" sz="2000" b="1" i="1" smtClean="0"/>
              <a:t>r</a:t>
            </a:r>
            <a:r>
              <a:rPr lang="es-AR" sz="2000" b="1" i="1" smtClean="0">
                <a:solidFill>
                  <a:srgbClr val="FF0000"/>
                </a:solidFill>
              </a:rPr>
              <a:t> </a:t>
            </a:r>
            <a:r>
              <a:rPr lang="es-AR" sz="2000" b="1" i="1" smtClean="0">
                <a:solidFill>
                  <a:srgbClr val="007033"/>
                </a:solidFill>
              </a:rPr>
              <a:t>100M</a:t>
            </a:r>
          </a:p>
          <a:p>
            <a:pPr lvl="1" eaLnBrk="1" hangingPunct="1"/>
            <a:r>
              <a:rPr lang="es-AR" sz="2000" smtClean="0"/>
              <a:t>Promesas de contribuciones: Australia </a:t>
            </a:r>
            <a:r>
              <a:rPr lang="es-AR" sz="2000" b="1" i="1" smtClean="0">
                <a:solidFill>
                  <a:srgbClr val="007033"/>
                </a:solidFill>
              </a:rPr>
              <a:t>AU$15M</a:t>
            </a:r>
            <a:r>
              <a:rPr lang="es-AR" sz="2000" smtClean="0"/>
              <a:t>, Región de Bruselas</a:t>
            </a:r>
            <a:r>
              <a:rPr lang="es-AR" sz="2000" smtClean="0">
                <a:solidFill>
                  <a:srgbClr val="FF0000"/>
                </a:solidFill>
              </a:rPr>
              <a:t>-</a:t>
            </a:r>
            <a:r>
              <a:rPr lang="es-AR" sz="2000" smtClean="0"/>
              <a:t>Capital </a:t>
            </a:r>
            <a:r>
              <a:rPr lang="es-AR" sz="2000" b="1" i="1" smtClean="0">
                <a:solidFill>
                  <a:srgbClr val="007033"/>
                </a:solidFill>
              </a:rPr>
              <a:t>€1M</a:t>
            </a:r>
          </a:p>
          <a:p>
            <a:pPr eaLnBrk="1" hangingPunct="1"/>
            <a:r>
              <a:rPr lang="es-AR" sz="2000" b="1" smtClean="0"/>
              <a:t>Fondos asignados hasta el 16 de septiembre de 2011: </a:t>
            </a:r>
            <a:r>
              <a:rPr lang="es-AR" sz="2000" b="1" i="1" smtClean="0">
                <a:solidFill>
                  <a:srgbClr val="007033"/>
                </a:solidFill>
              </a:rPr>
              <a:t>US$69,7M</a:t>
            </a:r>
            <a:r>
              <a:rPr lang="es-AR" sz="2000" b="1" smtClean="0"/>
              <a:t> </a:t>
            </a:r>
            <a:endParaRPr lang="es-AR" sz="2000" b="1" i="1" smtClean="0">
              <a:solidFill>
                <a:srgbClr val="007033"/>
              </a:solidFill>
            </a:endParaRPr>
          </a:p>
          <a:p>
            <a:pPr eaLnBrk="1" hangingPunct="1">
              <a:spcBef>
                <a:spcPts val="1800"/>
              </a:spcBef>
            </a:pPr>
            <a:r>
              <a:rPr lang="es-AR" sz="2000" b="1" smtClean="0"/>
              <a:t>Estimación de fondos disponibles a fines de  2012:</a:t>
            </a:r>
          </a:p>
          <a:p>
            <a:pPr lvl="1" eaLnBrk="1" hangingPunct="1"/>
            <a:r>
              <a:rPr lang="es-AR" sz="2000" smtClean="0"/>
              <a:t>Estimación mediana </a:t>
            </a:r>
            <a:r>
              <a:rPr lang="es-AR" sz="2000" b="1" i="1" smtClean="0">
                <a:solidFill>
                  <a:srgbClr val="007033"/>
                </a:solidFill>
              </a:rPr>
              <a:t>US$373M </a:t>
            </a:r>
            <a:r>
              <a:rPr lang="es-AR" sz="2000" smtClean="0"/>
              <a:t>(a la baja: 315M; al alza: 440M) </a:t>
            </a:r>
          </a:p>
        </p:txBody>
      </p:sp>
      <p:cxnSp>
        <p:nvCxnSpPr>
          <p:cNvPr id="15" name="Straight Connector 14"/>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14341"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42" name="Straight Connector 41"/>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524000"/>
          </a:xfrm>
        </p:spPr>
        <p:txBody>
          <a:bodyPr/>
          <a:lstStyle/>
          <a:p>
            <a:r>
              <a:rPr lang="en-US" sz="4000" smtClean="0"/>
              <a:t>Criterios para la acreditación</a:t>
            </a:r>
            <a:endParaRPr lang="en-IN" sz="4000" smtClean="0"/>
          </a:p>
        </p:txBody>
      </p:sp>
      <p:sp>
        <p:nvSpPr>
          <p:cNvPr id="9219" name="Content Placeholder 2"/>
          <p:cNvSpPr>
            <a:spLocks noGrp="1"/>
          </p:cNvSpPr>
          <p:nvPr>
            <p:ph idx="1"/>
          </p:nvPr>
        </p:nvSpPr>
        <p:spPr>
          <a:xfrm>
            <a:off x="533400" y="1646238"/>
            <a:ext cx="8229600" cy="4525962"/>
          </a:xfrm>
        </p:spPr>
        <p:txBody>
          <a:bodyPr/>
          <a:lstStyle/>
          <a:p>
            <a:r>
              <a:rPr lang="en-US" sz="2800" b="1" smtClean="0"/>
              <a:t>La organización deberá poder demostrar sus capacidades en términos de marcos de política y proporcionar evidencia adecuada de que cuenta con la experiencia para llevar a cabo con eficacia las actividades requeridas.</a:t>
            </a:r>
          </a:p>
          <a:p>
            <a:endParaRPr lang="en-IN"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524000"/>
          </a:xfrm>
        </p:spPr>
        <p:txBody>
          <a:bodyPr/>
          <a:lstStyle/>
          <a:p>
            <a:r>
              <a:rPr lang="en-US" sz="4000" smtClean="0"/>
              <a:t>Selección de una EIN potencial</a:t>
            </a:r>
            <a:endParaRPr lang="en-IN" sz="4000" smtClean="0"/>
          </a:p>
        </p:txBody>
      </p:sp>
      <p:sp>
        <p:nvSpPr>
          <p:cNvPr id="10243" name="Content Placeholder 2"/>
          <p:cNvSpPr>
            <a:spLocks noGrp="1"/>
          </p:cNvSpPr>
          <p:nvPr>
            <p:ph idx="1"/>
          </p:nvPr>
        </p:nvSpPr>
        <p:spPr>
          <a:xfrm>
            <a:off x="533400" y="1722438"/>
            <a:ext cx="8229600" cy="4525962"/>
          </a:xfrm>
        </p:spPr>
        <p:txBody>
          <a:bodyPr/>
          <a:lstStyle/>
          <a:p>
            <a:r>
              <a:rPr lang="en-US" sz="2800" b="1" smtClean="0"/>
              <a:t>La selección deberá realizarse a través de un proceso definido y no en base a una decisión única.</a:t>
            </a:r>
          </a:p>
          <a:p>
            <a:r>
              <a:rPr lang="en-US" sz="2800" b="1" smtClean="0"/>
              <a:t>La Autoridad Designada debe jugar un papel fundamental en todo el proceso.</a:t>
            </a:r>
            <a:endParaRPr lang="en-IN" sz="28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524000"/>
          </a:xfrm>
        </p:spPr>
        <p:txBody>
          <a:bodyPr/>
          <a:lstStyle/>
          <a:p>
            <a:r>
              <a:rPr lang="en-US" sz="4000" smtClean="0"/>
              <a:t>Proceso sugerido</a:t>
            </a:r>
            <a:endParaRPr lang="en-IN" sz="4000" smtClean="0"/>
          </a:p>
        </p:txBody>
      </p:sp>
      <p:sp>
        <p:nvSpPr>
          <p:cNvPr id="11267" name="Content Placeholder 2"/>
          <p:cNvSpPr>
            <a:spLocks noGrp="1"/>
          </p:cNvSpPr>
          <p:nvPr>
            <p:ph idx="1"/>
          </p:nvPr>
        </p:nvSpPr>
        <p:spPr>
          <a:xfrm>
            <a:off x="685800" y="1600200"/>
            <a:ext cx="8153400" cy="5334000"/>
          </a:xfrm>
        </p:spPr>
        <p:txBody>
          <a:bodyPr/>
          <a:lstStyle/>
          <a:p>
            <a:r>
              <a:rPr lang="en-IN" sz="2400" b="1" smtClean="0"/>
              <a:t>La Autoridad Designada (AD) establecerá un Comité de Selección de 2 o 3 personas.</a:t>
            </a:r>
          </a:p>
          <a:p>
            <a:r>
              <a:rPr lang="en-IN" sz="2400" b="1" smtClean="0"/>
              <a:t>Con base en los requerimientos del Estándar Fiduciario, la AD deberá identificar varias EIN potenciales.</a:t>
            </a:r>
          </a:p>
          <a:p>
            <a:r>
              <a:rPr lang="en-IN" sz="2400" b="1" smtClean="0"/>
              <a:t>Con base en una evaluación preliminar, preparará una lista corta de 2 o 3 entidades adecuadas.</a:t>
            </a:r>
          </a:p>
          <a:p>
            <a:r>
              <a:rPr lang="en-IN" sz="2400" b="1" smtClean="0"/>
              <a:t>Otorgará la debida atención a las entidades de la lista corta.</a:t>
            </a:r>
          </a:p>
          <a:p>
            <a:r>
              <a:rPr lang="en-IN" sz="2400" b="1" smtClean="0"/>
              <a:t>Identificará brechas relativas a los Estándares Fiduciarios para las entidades seleccionadas.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524000"/>
          </a:xfrm>
        </p:spPr>
        <p:txBody>
          <a:bodyPr/>
          <a:lstStyle/>
          <a:p>
            <a:r>
              <a:rPr lang="en-US" sz="4000" smtClean="0"/>
              <a:t>Proceso sugerido …… continúa</a:t>
            </a:r>
            <a:endParaRPr lang="en-IN" sz="4000" smtClean="0"/>
          </a:p>
        </p:txBody>
      </p:sp>
      <p:sp>
        <p:nvSpPr>
          <p:cNvPr id="12291" name="Content Placeholder 2"/>
          <p:cNvSpPr>
            <a:spLocks noGrp="1"/>
          </p:cNvSpPr>
          <p:nvPr>
            <p:ph idx="1"/>
          </p:nvPr>
        </p:nvSpPr>
        <p:spPr>
          <a:xfrm>
            <a:off x="762000" y="1600200"/>
            <a:ext cx="8077200" cy="5257800"/>
          </a:xfrm>
        </p:spPr>
        <p:txBody>
          <a:bodyPr/>
          <a:lstStyle/>
          <a:p>
            <a:r>
              <a:rPr lang="en-IN" sz="2400" b="1" smtClean="0"/>
              <a:t>Examinará el potencial de cada entidad para eliminar las brechas.</a:t>
            </a:r>
          </a:p>
          <a:p>
            <a:r>
              <a:rPr lang="en-IN" sz="2400" b="1" smtClean="0"/>
              <a:t>Seleccionará la entidad más apropiada.</a:t>
            </a:r>
          </a:p>
          <a:p>
            <a:r>
              <a:rPr lang="en-IN" sz="2400" b="1" smtClean="0"/>
              <a:t>Trabajará con la entidad para solucionar las brechas.</a:t>
            </a:r>
          </a:p>
          <a:p>
            <a:r>
              <a:rPr lang="en-IN" sz="2400" b="1" smtClean="0"/>
              <a:t>Trabajará con la entidad para completar la solicitud de acreditación y la documentación de apoyo.</a:t>
            </a:r>
          </a:p>
          <a:p>
            <a:r>
              <a:rPr lang="en-IN" sz="2400" b="1" smtClean="0"/>
              <a:t>Verificará la solicitud final antes de su presentación al Fondo de Adaptación.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Thank you! Gracias!</a:t>
            </a:r>
          </a:p>
        </p:txBody>
      </p:sp>
      <p:pic>
        <p:nvPicPr>
          <p:cNvPr id="24579" name="Picture 3"/>
          <p:cNvPicPr>
            <a:picLocks noChangeAspect="1" noChangeArrowheads="1"/>
          </p:cNvPicPr>
          <p:nvPr/>
        </p:nvPicPr>
        <p:blipFill>
          <a:blip r:embed="rId2" cstate="print"/>
          <a:srcRect l="20354" t="23077" r="22115" b="12564"/>
          <a:stretch>
            <a:fillRect/>
          </a:stretch>
        </p:blipFill>
        <p:spPr bwMode="auto">
          <a:xfrm>
            <a:off x="0" y="1600200"/>
            <a:ext cx="4800600" cy="3405188"/>
          </a:xfrm>
          <a:prstGeom prst="rect">
            <a:avLst/>
          </a:prstGeom>
          <a:noFill/>
          <a:ln w="9525">
            <a:noFill/>
            <a:miter lim="800000"/>
            <a:headEnd/>
            <a:tailEnd/>
          </a:ln>
        </p:spPr>
      </p:pic>
      <p:pic>
        <p:nvPicPr>
          <p:cNvPr id="24581" name="Picture 4"/>
          <p:cNvPicPr>
            <a:picLocks noChangeAspect="1" noChangeArrowheads="1"/>
          </p:cNvPicPr>
          <p:nvPr/>
        </p:nvPicPr>
        <p:blipFill>
          <a:blip r:embed="rId3" cstate="print"/>
          <a:srcRect l="50160" t="26410" r="20833" b="51282"/>
          <a:stretch>
            <a:fillRect/>
          </a:stretch>
        </p:blipFill>
        <p:spPr bwMode="auto">
          <a:xfrm>
            <a:off x="3810000" y="3352800"/>
            <a:ext cx="1139825" cy="5429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30625" t="24000" r="36250" b="13000"/>
          <a:stretch>
            <a:fillRect/>
          </a:stretch>
        </p:blipFill>
        <p:spPr bwMode="auto">
          <a:xfrm>
            <a:off x="5410200" y="1676400"/>
            <a:ext cx="3430210" cy="4077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1143000"/>
          </a:xfrm>
        </p:spPr>
        <p:txBody>
          <a:bodyPr/>
          <a:lstStyle/>
          <a:p>
            <a:pPr>
              <a:defRPr/>
            </a:pPr>
            <a:r>
              <a:rPr lang="en-US" dirty="0" smtClean="0"/>
              <a:t>Organización institucional</a:t>
            </a:r>
          </a:p>
        </p:txBody>
      </p:sp>
      <p:sp>
        <p:nvSpPr>
          <p:cNvPr id="6147" name="Content Placeholder 2"/>
          <p:cNvSpPr>
            <a:spLocks noGrp="1"/>
          </p:cNvSpPr>
          <p:nvPr>
            <p:ph idx="1"/>
          </p:nvPr>
        </p:nvSpPr>
        <p:spPr/>
        <p:txBody>
          <a:bodyPr/>
          <a:lstStyle/>
          <a:p>
            <a:r>
              <a:rPr lang="en-US" sz="2800" smtClean="0"/>
              <a:t>Secretaría: el FMAM (provisionalmente)</a:t>
            </a:r>
          </a:p>
          <a:p>
            <a:r>
              <a:rPr lang="en-US" sz="2800" smtClean="0"/>
              <a:t>Administrador fiduciario: el Banco Mundial (provisionalmente)</a:t>
            </a:r>
          </a:p>
          <a:p>
            <a:pPr>
              <a:buFont typeface="Arial" charset="0"/>
              <a:buNone/>
            </a:pPr>
            <a:r>
              <a:rPr lang="en-US" sz="2000" smtClean="0"/>
              <a:t>	Las Partes en el PK  decidieron que esta organización institucional provisional se revisaría en 2011</a:t>
            </a:r>
          </a:p>
        </p:txBody>
      </p:sp>
      <p:sp>
        <p:nvSpPr>
          <p:cNvPr id="5" name="Oval 4"/>
          <p:cNvSpPr/>
          <p:nvPr/>
        </p:nvSpPr>
        <p:spPr>
          <a:xfrm>
            <a:off x="1219200" y="3670300"/>
            <a:ext cx="990600"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CP/RP</a:t>
            </a:r>
          </a:p>
        </p:txBody>
      </p:sp>
      <p:sp>
        <p:nvSpPr>
          <p:cNvPr id="9" name="Oval 8"/>
          <p:cNvSpPr/>
          <p:nvPr/>
        </p:nvSpPr>
        <p:spPr>
          <a:xfrm>
            <a:off x="1219200" y="5105400"/>
            <a:ext cx="914400"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JFA</a:t>
            </a:r>
          </a:p>
        </p:txBody>
      </p:sp>
      <p:sp>
        <p:nvSpPr>
          <p:cNvPr id="12" name="Right Arrow 11"/>
          <p:cNvSpPr/>
          <p:nvPr/>
        </p:nvSpPr>
        <p:spPr>
          <a:xfrm>
            <a:off x="2667000" y="51816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 name="Right Arrow 12"/>
          <p:cNvSpPr/>
          <p:nvPr/>
        </p:nvSpPr>
        <p:spPr>
          <a:xfrm>
            <a:off x="1676400" y="4635500"/>
            <a:ext cx="4603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 name="Down Arrow 13"/>
          <p:cNvSpPr/>
          <p:nvPr/>
        </p:nvSpPr>
        <p:spPr>
          <a:xfrm>
            <a:off x="1676400" y="4724400"/>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21" name="Right Arrow 20"/>
          <p:cNvSpPr/>
          <p:nvPr/>
        </p:nvSpPr>
        <p:spPr>
          <a:xfrm>
            <a:off x="2667000" y="57912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22" name="Rectangle 21"/>
          <p:cNvSpPr/>
          <p:nvPr/>
        </p:nvSpPr>
        <p:spPr>
          <a:xfrm>
            <a:off x="3886200" y="4876800"/>
            <a:ext cx="3429000" cy="457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Secretaría (FMAM, provisionalmente</a:t>
            </a:r>
            <a:r>
              <a:rPr lang="en-US" sz="1600" dirty="0"/>
              <a:t>)</a:t>
            </a:r>
          </a:p>
        </p:txBody>
      </p:sp>
      <p:sp>
        <p:nvSpPr>
          <p:cNvPr id="23" name="Rectangle 22"/>
          <p:cNvSpPr/>
          <p:nvPr/>
        </p:nvSpPr>
        <p:spPr>
          <a:xfrm>
            <a:off x="3886200" y="5638800"/>
            <a:ext cx="35052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Administrador fiduciario (Banco Mundial, provisionalmente</a:t>
            </a:r>
            <a:r>
              <a:rPr lang="en-US" dirty="0"/>
              <a:t>)</a:t>
            </a:r>
          </a:p>
        </p:txBody>
      </p:sp>
      <p:pic>
        <p:nvPicPr>
          <p:cNvPr id="6156" name="Picture 1"/>
          <p:cNvPicPr>
            <a:picLocks noChangeAspect="1" noChangeArrowheads="1"/>
          </p:cNvPicPr>
          <p:nvPr/>
        </p:nvPicPr>
        <p:blipFill>
          <a:blip r:embed="rId3" cstate="print"/>
          <a:srcRect l="22221" t="12383" r="27779" b="38092"/>
          <a:stretch>
            <a:fillRect/>
          </a:stretch>
        </p:blipFill>
        <p:spPr bwMode="auto">
          <a:xfrm>
            <a:off x="8001000" y="5783263"/>
            <a:ext cx="1143000" cy="947737"/>
          </a:xfrm>
          <a:prstGeom prst="rect">
            <a:avLst/>
          </a:prstGeom>
          <a:noFill/>
          <a:ln w="9525">
            <a:noFill/>
            <a:miter lim="800000"/>
            <a:headEnd/>
            <a:tailEnd/>
          </a:ln>
        </p:spPr>
      </p:pic>
      <p:cxnSp>
        <p:nvCxnSpPr>
          <p:cNvPr id="16" name="Straight Connector 15"/>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defRPr/>
            </a:pPr>
            <a:r>
              <a:rPr lang="es-AR" sz="4800" dirty="0" smtClean="0"/>
              <a:t>Órgano rector: La Junta del FA</a:t>
            </a:r>
          </a:p>
        </p:txBody>
      </p:sp>
      <p:sp>
        <p:nvSpPr>
          <p:cNvPr id="7171" name="Content Placeholder 2"/>
          <p:cNvSpPr>
            <a:spLocks noGrp="1"/>
          </p:cNvSpPr>
          <p:nvPr>
            <p:ph idx="1"/>
          </p:nvPr>
        </p:nvSpPr>
        <p:spPr>
          <a:xfrm>
            <a:off x="457200" y="1600200"/>
            <a:ext cx="8229600" cy="4038600"/>
          </a:xfrm>
        </p:spPr>
        <p:txBody>
          <a:bodyPr/>
          <a:lstStyle/>
          <a:p>
            <a:pPr>
              <a:spcAft>
                <a:spcPts val="2400"/>
              </a:spcAft>
            </a:pPr>
            <a:r>
              <a:rPr lang="es-AR" sz="2000" smtClean="0"/>
              <a:t>La </a:t>
            </a:r>
            <a:r>
              <a:rPr lang="es-AR" sz="2000" b="1" smtClean="0">
                <a:solidFill>
                  <a:srgbClr val="007033"/>
                </a:solidFill>
              </a:rPr>
              <a:t>Junta</a:t>
            </a:r>
            <a:r>
              <a:rPr lang="es-AR" sz="2000" smtClean="0"/>
              <a:t> está integrada por </a:t>
            </a:r>
            <a:r>
              <a:rPr lang="es-AR" sz="2000" b="1" smtClean="0">
                <a:solidFill>
                  <a:srgbClr val="007033"/>
                </a:solidFill>
              </a:rPr>
              <a:t>16 miembros </a:t>
            </a:r>
            <a:r>
              <a:rPr lang="es-AR" sz="2000" smtClean="0"/>
              <a:t>y sus </a:t>
            </a:r>
            <a:r>
              <a:rPr lang="es-AR" sz="2000" b="1" smtClean="0">
                <a:solidFill>
                  <a:srgbClr val="007033"/>
                </a:solidFill>
              </a:rPr>
              <a:t>miembros suplentes </a:t>
            </a:r>
            <a:r>
              <a:rPr lang="es-AR" sz="2000" smtClean="0"/>
              <a:t>en representación de las Partes</a:t>
            </a:r>
          </a:p>
          <a:p>
            <a:pPr>
              <a:spcAft>
                <a:spcPts val="2400"/>
              </a:spcAft>
            </a:pPr>
            <a:r>
              <a:rPr lang="es-AR" sz="2000" b="1" smtClean="0">
                <a:solidFill>
                  <a:srgbClr val="007033"/>
                </a:solidFill>
              </a:rPr>
              <a:t>Capacidad  jurídica</a:t>
            </a:r>
            <a:r>
              <a:rPr lang="es-AR" sz="2000" smtClean="0"/>
              <a:t> conferida por Alemania en febrero de 2011: permite celebrar convenios con entidades de implementación</a:t>
            </a:r>
          </a:p>
          <a:p>
            <a:pPr>
              <a:spcAft>
                <a:spcPts val="2400"/>
              </a:spcAft>
            </a:pPr>
            <a:r>
              <a:rPr lang="es-AR" sz="2000" b="1" smtClean="0">
                <a:solidFill>
                  <a:srgbClr val="007033"/>
                </a:solidFill>
              </a:rPr>
              <a:t>Órganos subsidiarios:</a:t>
            </a:r>
          </a:p>
          <a:p>
            <a:pPr lvl="1">
              <a:spcAft>
                <a:spcPts val="600"/>
              </a:spcAft>
            </a:pPr>
            <a:r>
              <a:rPr lang="es-AR" sz="2000" smtClean="0"/>
              <a:t>Comité de Examen de Proyectos y Programas </a:t>
            </a:r>
            <a:r>
              <a:rPr lang="es-AR" sz="2000" b="1" i="1" smtClean="0"/>
              <a:t>(CEPP)</a:t>
            </a:r>
          </a:p>
          <a:p>
            <a:pPr lvl="1">
              <a:spcAft>
                <a:spcPts val="600"/>
              </a:spcAft>
            </a:pPr>
            <a:r>
              <a:rPr lang="es-AR" sz="2000" smtClean="0"/>
              <a:t>Comité de Ética y Finanzas </a:t>
            </a:r>
            <a:r>
              <a:rPr lang="es-AR" sz="2000" b="1" i="1" smtClean="0"/>
              <a:t>(CEF)</a:t>
            </a:r>
          </a:p>
          <a:p>
            <a:pPr lvl="1">
              <a:spcAft>
                <a:spcPts val="600"/>
              </a:spcAft>
            </a:pPr>
            <a:r>
              <a:rPr lang="es-AR" sz="2000" smtClean="0"/>
              <a:t>Panel de Acreditación </a:t>
            </a:r>
            <a:r>
              <a:rPr lang="es-AR" sz="2000" b="1" i="1" smtClean="0"/>
              <a:t>(PA)</a:t>
            </a:r>
          </a:p>
          <a:p>
            <a:pPr eaLnBrk="1" hangingPunct="1">
              <a:spcAft>
                <a:spcPts val="1800"/>
              </a:spcAft>
              <a:buFont typeface="Arial" charset="0"/>
              <a:buNone/>
            </a:pPr>
            <a:endParaRPr lang="es-AR" sz="2500" smtClean="0"/>
          </a:p>
        </p:txBody>
      </p:sp>
      <p:cxnSp>
        <p:nvCxnSpPr>
          <p:cNvPr id="15" name="Straight Connector 14"/>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7173"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p:nvCxnSpPr>
        <p:spPr>
          <a:xfrm>
            <a:off x="0" y="62484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n-US" sz="4400" dirty="0" err="1" smtClean="0">
                <a:solidFill>
                  <a:srgbClr val="92D050"/>
                </a:solidFill>
                <a:effectLst>
                  <a:outerShdw blurRad="38100" dist="38100" dir="2700000" algn="tl">
                    <a:srgbClr val="000000">
                      <a:alpha val="43137"/>
                    </a:srgbClr>
                  </a:outerShdw>
                </a:effectLst>
              </a:rPr>
              <a:t>Definiciones</a:t>
            </a:r>
            <a:endParaRPr lang="en-US" sz="4400" dirty="0" smtClean="0">
              <a:solidFill>
                <a:srgbClr val="92D050"/>
              </a:solidFill>
              <a:effectLst>
                <a:outerShdw blurRad="38100" dist="38100" dir="2700000" algn="tl">
                  <a:srgbClr val="000000">
                    <a:alpha val="43137"/>
                  </a:srgbClr>
                </a:outerShdw>
              </a:effectLst>
            </a:endParaRPr>
          </a:p>
        </p:txBody>
      </p:sp>
      <p:sp>
        <p:nvSpPr>
          <p:cNvPr id="7171" name="Content Placeholder 2"/>
          <p:cNvSpPr>
            <a:spLocks noGrp="1"/>
          </p:cNvSpPr>
          <p:nvPr>
            <p:ph idx="1"/>
          </p:nvPr>
        </p:nvSpPr>
        <p:spPr>
          <a:xfrm>
            <a:off x="457200" y="1447800"/>
            <a:ext cx="8229600" cy="4876800"/>
          </a:xfrm>
        </p:spPr>
        <p:txBody>
          <a:bodyPr/>
          <a:lstStyle/>
          <a:p>
            <a:pPr eaLnBrk="1" hangingPunct="1">
              <a:lnSpc>
                <a:spcPct val="90000"/>
              </a:lnSpc>
              <a:spcAft>
                <a:spcPts val="600"/>
              </a:spcAft>
              <a:buFont typeface="Arial" charset="0"/>
              <a:buNone/>
            </a:pPr>
            <a:r>
              <a:rPr lang="en-US" b="1" dirty="0" err="1" smtClean="0">
                <a:solidFill>
                  <a:srgbClr val="007033"/>
                </a:solidFill>
              </a:rPr>
              <a:t>Projectos</a:t>
            </a:r>
            <a:r>
              <a:rPr lang="en-US" b="1" dirty="0" smtClean="0">
                <a:solidFill>
                  <a:srgbClr val="007033"/>
                </a:solidFill>
              </a:rPr>
              <a:t> y </a:t>
            </a:r>
            <a:r>
              <a:rPr lang="en-US" b="1" dirty="0" err="1" smtClean="0">
                <a:solidFill>
                  <a:srgbClr val="007033"/>
                </a:solidFill>
              </a:rPr>
              <a:t>programas</a:t>
            </a:r>
            <a:endParaRPr lang="en-US" b="1" dirty="0" smtClean="0">
              <a:solidFill>
                <a:srgbClr val="007033"/>
              </a:solidFill>
            </a:endParaRPr>
          </a:p>
          <a:p>
            <a:r>
              <a:rPr lang="es-ES" sz="2400" dirty="0" smtClean="0"/>
              <a:t>Un proyecto/programa concreto de adaptación esta definido como un conjunto de actividades orientadas a enfrentar los impactos adversos y riesgos emergentes del cambio climático. Las actividades deberán orientarse a generar resultados visibles y tangibles en la practica mediante la reducción de la vulnerabilidad e incrementando la capacidad adaptativa de los sistemas humanos y naturales para responder a los impactos del cambio climático, incluyendo variabilidad climática.  Los proyectos/programas de adaptación pueden ser implementados a nivel comunitario, regional y transfronterizo.</a:t>
            </a:r>
          </a:p>
        </p:txBody>
      </p:sp>
      <p:pic>
        <p:nvPicPr>
          <p:cNvPr id="7172"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19458" name="Title 1"/>
          <p:cNvSpPr>
            <a:spLocks noGrp="1"/>
          </p:cNvSpPr>
          <p:nvPr>
            <p:ph type="title"/>
          </p:nvPr>
        </p:nvSpPr>
        <p:spPr>
          <a:xfrm>
            <a:off x="457200" y="152400"/>
            <a:ext cx="8229600" cy="1143000"/>
          </a:xfrm>
        </p:spPr>
        <p:txBody>
          <a:bodyPr/>
          <a:lstStyle/>
          <a:p>
            <a:pPr eaLnBrk="1" hangingPunct="1">
              <a:defRPr/>
            </a:pPr>
            <a:r>
              <a:rPr lang="en-US" sz="4400" dirty="0" err="1" smtClean="0">
                <a:solidFill>
                  <a:srgbClr val="92D050"/>
                </a:solidFill>
                <a:effectLst>
                  <a:outerShdw blurRad="38100" dist="38100" dir="2700000" algn="tl">
                    <a:srgbClr val="000000">
                      <a:alpha val="43137"/>
                    </a:srgbClr>
                  </a:outerShdw>
                </a:effectLst>
              </a:rPr>
              <a:t>Definiciones</a:t>
            </a:r>
            <a:endParaRPr lang="en-US" sz="4400" dirty="0" smtClean="0">
              <a:solidFill>
                <a:srgbClr val="92D050"/>
              </a:solidFill>
              <a:effectLst>
                <a:outerShdw blurRad="38100" dist="38100" dir="2700000" algn="tl">
                  <a:srgbClr val="000000">
                    <a:alpha val="43137"/>
                  </a:srgbClr>
                </a:outerShdw>
              </a:effectLst>
            </a:endParaRPr>
          </a:p>
        </p:txBody>
      </p:sp>
      <p:sp>
        <p:nvSpPr>
          <p:cNvPr id="8196" name="Content Placeholder 2"/>
          <p:cNvSpPr>
            <a:spLocks noGrp="1"/>
          </p:cNvSpPr>
          <p:nvPr>
            <p:ph idx="1"/>
          </p:nvPr>
        </p:nvSpPr>
        <p:spPr>
          <a:xfrm>
            <a:off x="381000" y="1219200"/>
            <a:ext cx="8534400" cy="4876800"/>
          </a:xfrm>
        </p:spPr>
        <p:txBody>
          <a:bodyPr/>
          <a:lstStyle/>
          <a:p>
            <a:pPr eaLnBrk="1" hangingPunct="1">
              <a:lnSpc>
                <a:spcPct val="90000"/>
              </a:lnSpc>
              <a:spcAft>
                <a:spcPts val="600"/>
              </a:spcAft>
              <a:buFont typeface="Arial" charset="0"/>
              <a:buNone/>
            </a:pPr>
            <a:r>
              <a:rPr lang="en-US" b="1" dirty="0" err="1" smtClean="0">
                <a:solidFill>
                  <a:srgbClr val="007033"/>
                </a:solidFill>
              </a:rPr>
              <a:t>Proyectos</a:t>
            </a:r>
            <a:r>
              <a:rPr lang="en-US" b="1" dirty="0" smtClean="0">
                <a:solidFill>
                  <a:srgbClr val="007033"/>
                </a:solidFill>
              </a:rPr>
              <a:t> y </a:t>
            </a:r>
            <a:r>
              <a:rPr lang="en-US" b="1" dirty="0" err="1" smtClean="0">
                <a:solidFill>
                  <a:srgbClr val="007033"/>
                </a:solidFill>
              </a:rPr>
              <a:t>programas</a:t>
            </a:r>
            <a:endParaRPr lang="en-US" b="1" dirty="0" smtClean="0">
              <a:solidFill>
                <a:srgbClr val="007033"/>
              </a:solidFill>
            </a:endParaRPr>
          </a:p>
          <a:p>
            <a:r>
              <a:rPr lang="es-ES" sz="2400" dirty="0" smtClean="0"/>
              <a:t>Los proyectos y programas se refieren a actividades con objetivo(s) especifico(s) y resultado(s) concreto(s) que sean medibles, capaces de ser monitoreados y verificables.</a:t>
            </a:r>
          </a:p>
          <a:p>
            <a:r>
              <a:rPr lang="es-ES" sz="2400" dirty="0" smtClean="0"/>
              <a:t>Un programa de adaptación es un proceso, plan o enfoque para enfrentar los impactos del cambio climático, cuyo alcance es mas amplio al de un proyecto individual.</a:t>
            </a:r>
          </a:p>
          <a:p>
            <a:r>
              <a:rPr lang="es-ES" sz="2400" dirty="0" smtClean="0"/>
              <a:t>Las Partes pueden llevar adelante actividades de adaptación bajo las siguientes categorías:</a:t>
            </a:r>
          </a:p>
          <a:p>
            <a:pPr lvl="1"/>
            <a:r>
              <a:rPr lang="es-ES" sz="1700" dirty="0" smtClean="0"/>
              <a:t>Proyectos/programes de pequeña escala (propuestas solicitando hasta $1 millón); y</a:t>
            </a:r>
          </a:p>
          <a:p>
            <a:pPr lvl="1"/>
            <a:r>
              <a:rPr lang="es-ES" sz="1700" dirty="0" smtClean="0"/>
              <a:t>Proyectos y programas regulares (propuestas solicitando mas de $1 millón).</a:t>
            </a:r>
          </a:p>
        </p:txBody>
      </p:sp>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s-ES" sz="4400" dirty="0" smtClean="0">
                <a:solidFill>
                  <a:srgbClr val="92D050"/>
                </a:solidFill>
                <a:effectLst>
                  <a:outerShdw blurRad="38100" dist="38100" dir="2700000" algn="tl">
                    <a:srgbClr val="000000">
                      <a:alpha val="43137"/>
                    </a:srgbClr>
                  </a:outerShdw>
                </a:effectLst>
              </a:rPr>
              <a:t>Prioridades Estratégicas</a:t>
            </a:r>
          </a:p>
        </p:txBody>
      </p:sp>
      <p:sp>
        <p:nvSpPr>
          <p:cNvPr id="9219" name="Content Placeholder 2"/>
          <p:cNvSpPr>
            <a:spLocks noGrp="1"/>
          </p:cNvSpPr>
          <p:nvPr>
            <p:ph idx="1"/>
          </p:nvPr>
        </p:nvSpPr>
        <p:spPr>
          <a:xfrm>
            <a:off x="457200" y="1447800"/>
            <a:ext cx="8229600" cy="4876800"/>
          </a:xfrm>
        </p:spPr>
        <p:txBody>
          <a:bodyPr/>
          <a:lstStyle/>
          <a:p>
            <a:pPr>
              <a:spcAft>
                <a:spcPts val="600"/>
              </a:spcAft>
            </a:pPr>
            <a:r>
              <a:rPr lang="es-ES" b="1" dirty="0" smtClean="0"/>
              <a:t>Fondo de Adaptación</a:t>
            </a:r>
            <a:r>
              <a:rPr lang="es-ES" dirty="0" smtClean="0"/>
              <a:t>:</a:t>
            </a:r>
          </a:p>
          <a:p>
            <a:pPr lvl="1"/>
            <a:r>
              <a:rPr lang="es-ES" dirty="0" smtClean="0"/>
              <a:t>Asistir a los países en desarrollo, Partes del Protocolo de </a:t>
            </a:r>
            <a:r>
              <a:rPr lang="es-ES" dirty="0" err="1" smtClean="0"/>
              <a:t>Kyoto</a:t>
            </a:r>
            <a:r>
              <a:rPr lang="es-ES" dirty="0" smtClean="0"/>
              <a:t>, que son particularmente vulnerables a los efectos adversos del cambio climático, en compensar los costos de adaptación.</a:t>
            </a:r>
          </a:p>
          <a:p>
            <a:pPr lvl="1"/>
            <a:r>
              <a:rPr lang="es-ES" dirty="0" smtClean="0"/>
              <a:t>Financiar proyectos/programas concretos de adaptación que sean promovidos por los mismos países y se basen en sus necesidades especificas.</a:t>
            </a:r>
            <a:endParaRPr lang="es-ES" sz="2200" dirty="0" smtClean="0"/>
          </a:p>
        </p:txBody>
      </p:sp>
      <p:pic>
        <p:nvPicPr>
          <p:cNvPr id="9220"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s-ES" sz="4400" dirty="0" smtClean="0">
                <a:solidFill>
                  <a:srgbClr val="92D050"/>
                </a:solidFill>
                <a:effectLst>
                  <a:outerShdw blurRad="38100" dist="38100" dir="2700000" algn="tl">
                    <a:srgbClr val="000000">
                      <a:alpha val="43137"/>
                    </a:srgbClr>
                  </a:outerShdw>
                </a:effectLst>
              </a:rPr>
              <a:t>Prioridades Estratégicas</a:t>
            </a:r>
            <a:endParaRPr lang="en-US" sz="4400" dirty="0" smtClean="0">
              <a:solidFill>
                <a:srgbClr val="92D050"/>
              </a:solidFill>
              <a:effectLst>
                <a:outerShdw blurRad="38100" dist="38100" dir="2700000" algn="tl">
                  <a:srgbClr val="000000">
                    <a:alpha val="43137"/>
                  </a:srgbClr>
                </a:outerShdw>
              </a:effectLst>
            </a:endParaRPr>
          </a:p>
        </p:txBody>
      </p:sp>
      <p:sp>
        <p:nvSpPr>
          <p:cNvPr id="10243" name="Content Placeholder 2"/>
          <p:cNvSpPr>
            <a:spLocks noGrp="1"/>
          </p:cNvSpPr>
          <p:nvPr>
            <p:ph idx="1"/>
          </p:nvPr>
        </p:nvSpPr>
        <p:spPr>
          <a:xfrm>
            <a:off x="457200" y="1447800"/>
            <a:ext cx="8229600" cy="4876800"/>
          </a:xfrm>
        </p:spPr>
        <p:txBody>
          <a:bodyPr/>
          <a:lstStyle/>
          <a:p>
            <a:pPr>
              <a:spcAft>
                <a:spcPts val="600"/>
              </a:spcAft>
            </a:pPr>
            <a:r>
              <a:rPr lang="es-ES" b="1" dirty="0" smtClean="0"/>
              <a:t>Fondo de Adaptación </a:t>
            </a:r>
            <a:r>
              <a:rPr lang="en-US" dirty="0" smtClean="0"/>
              <a:t>:</a:t>
            </a:r>
          </a:p>
          <a:p>
            <a:pPr lvl="1">
              <a:spcAft>
                <a:spcPts val="1000"/>
              </a:spcAft>
            </a:pPr>
            <a:r>
              <a:rPr lang="es-ES" dirty="0" smtClean="0"/>
              <a:t>Énfasis particular en las comunidades mas vulnerables;</a:t>
            </a:r>
          </a:p>
          <a:p>
            <a:pPr lvl="1">
              <a:spcAft>
                <a:spcPts val="1000"/>
              </a:spcAft>
            </a:pPr>
            <a:r>
              <a:rPr lang="es-ES" dirty="0" smtClean="0"/>
              <a:t>Al desarrollar los proyectos/programas a ser financiados, los países elegibles deberán considerar información incluida en los reportes del IPCC e información generada bajo el programa de trabajo de Nairobi sobre impactos, vulnerabilidad y adaptación al cambio climático.</a:t>
            </a:r>
            <a:endParaRPr lang="es-ES" sz="2600" dirty="0" smtClean="0"/>
          </a:p>
        </p:txBody>
      </p:sp>
      <p:pic>
        <p:nvPicPr>
          <p:cNvPr id="10244"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11703</TotalTime>
  <Words>2012</Words>
  <Application>Microsoft Office PowerPoint</Application>
  <PresentationFormat>On-screen Show (4:3)</PresentationFormat>
  <Paragraphs>181</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El Fondo de Adaptación (FA)</vt:lpstr>
      <vt:lpstr>Situación actual: Financiamiento</vt:lpstr>
      <vt:lpstr>Organización institucional</vt:lpstr>
      <vt:lpstr>Órgano rector: La Junta del FA</vt:lpstr>
      <vt:lpstr>Definiciones</vt:lpstr>
      <vt:lpstr>Definiciones</vt:lpstr>
      <vt:lpstr>Prioridades Estratégicas</vt:lpstr>
      <vt:lpstr>Prioridades Estratégicas</vt:lpstr>
      <vt:lpstr>Prioridades Estratégicas</vt:lpstr>
      <vt:lpstr>Prioridades Estratégicas</vt:lpstr>
      <vt:lpstr>Prioridades Estratégicas</vt:lpstr>
      <vt:lpstr>Decisiones Clave</vt:lpstr>
      <vt:lpstr>Acceso al financiamiento del FA: Estructura de las entidades de implementación</vt:lpstr>
      <vt:lpstr>Acceso a los recursos del Fondo de Adaptación</vt:lpstr>
      <vt:lpstr>Autoridad Nacional Designada</vt:lpstr>
      <vt:lpstr>Autoridad Designada(cont.)</vt:lpstr>
      <vt:lpstr>La Autoridad Designada es:</vt:lpstr>
      <vt:lpstr>La Autoridad Designada es:</vt:lpstr>
      <vt:lpstr>La Autoridad Designada es:</vt:lpstr>
      <vt:lpstr>La Autoridad Designada es:</vt:lpstr>
      <vt:lpstr>Nominación de una AD</vt:lpstr>
      <vt:lpstr>Cuando nominar a la AD?</vt:lpstr>
      <vt:lpstr>ADs listadas en la Pagina Web</vt:lpstr>
      <vt:lpstr>Proceso de nominacion</vt:lpstr>
      <vt:lpstr>Identificación de la EIN: Observaciones hasta la fecha</vt:lpstr>
      <vt:lpstr>El papel de las Entidades de Implementación Nacionales</vt:lpstr>
      <vt:lpstr>¿Qué es la acreditación?</vt:lpstr>
      <vt:lpstr>Verificación de las capacidades</vt:lpstr>
      <vt:lpstr>Criterios para la acreditación</vt:lpstr>
      <vt:lpstr>Selección de una EIN potencial</vt:lpstr>
      <vt:lpstr>Proceso sugerido</vt:lpstr>
      <vt:lpstr>Proceso sugerido …… continúa</vt:lpstr>
      <vt:lpstr>Thank you! Gracias!</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Adaptation Fund</dc:title>
  <dc:subject>Adaptation Fund presentation</dc:subject>
  <dc:creator>Daouda</dc:creator>
  <dc:description>Generic presentation on the Adaptation Fund.</dc:description>
  <cp:lastModifiedBy>Marcelo Jordan</cp:lastModifiedBy>
  <cp:revision>843</cp:revision>
  <dcterms:created xsi:type="dcterms:W3CDTF">2009-04-13T14:29:12Z</dcterms:created>
  <dcterms:modified xsi:type="dcterms:W3CDTF">2011-11-10T19:18:21Z</dcterms:modified>
</cp:coreProperties>
</file>