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65" r:id="rId3"/>
    <p:sldId id="261" r:id="rId4"/>
    <p:sldId id="266" r:id="rId5"/>
    <p:sldId id="267" r:id="rId6"/>
    <p:sldId id="263"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66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10B3D-8271-41FC-A60F-98CE6557C10E}" type="datetimeFigureOut">
              <a:rPr lang="en-US" smtClean="0"/>
              <a:pPr/>
              <a:t>11/10/2011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ED1A03-31C0-4CA8-8550-6C90E1E8C3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8" name="Slide Number Placeholder 3"/>
          <p:cNvSpPr>
            <a:spLocks noGrp="1"/>
          </p:cNvSpPr>
          <p:nvPr>
            <p:ph type="sldNum" sz="quarter" idx="5"/>
          </p:nvPr>
        </p:nvSpPr>
        <p:spPr bwMode="auto">
          <a:noFill/>
          <a:ln>
            <a:miter lim="800000"/>
            <a:headEnd/>
            <a:tailEnd/>
          </a:ln>
        </p:spPr>
        <p:txBody>
          <a:bodyPr/>
          <a:lstStyle/>
          <a:p>
            <a:fld id="{666618E9-2AAF-49CD-AB6D-7F367CA38E7F}"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50180" name="Slide Number Placeholder 3"/>
          <p:cNvSpPr>
            <a:spLocks noGrp="1"/>
          </p:cNvSpPr>
          <p:nvPr>
            <p:ph type="sldNum" sz="quarter" idx="5"/>
          </p:nvPr>
        </p:nvSpPr>
        <p:spPr bwMode="auto">
          <a:noFill/>
          <a:ln>
            <a:miter lim="800000"/>
            <a:headEnd/>
            <a:tailEnd/>
          </a:ln>
        </p:spPr>
        <p:txBody>
          <a:bodyPr/>
          <a:lstStyle/>
          <a:p>
            <a:fld id="{E083CD69-31ED-4F86-A95F-AF1E8A33552F}"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a:lstStyle/>
          <a:p>
            <a:fld id="{25CECAB5-02A3-4C37-8E52-0222EB53D9DC}" type="slidenum">
              <a:rPr lang="en-US"/>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19B368-C721-449D-81D0-6A38747C9464}"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D52CF0-6A7D-4D49-B788-734BEAD3CE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19B368-C721-449D-81D0-6A38747C9464}" type="datetimeFigureOut">
              <a:rPr lang="en-US" smtClean="0"/>
              <a:pPr/>
              <a:t>11/10/2011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D52CF0-6A7D-4D49-B788-734BEAD3CE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hyperlink" Target="http://www.adaptationfund.org/NIE/toolki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adaptation-fund.org/NIE/toolki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noChangeArrowheads="1"/>
          </p:cNvPicPr>
          <p:nvPr/>
        </p:nvPicPr>
        <p:blipFill>
          <a:blip r:embed="rId3" cstate="print"/>
          <a:srcRect/>
          <a:stretch>
            <a:fillRect/>
          </a:stretch>
        </p:blipFill>
        <p:spPr bwMode="auto">
          <a:xfrm>
            <a:off x="5638800" y="228600"/>
            <a:ext cx="3254375" cy="2919413"/>
          </a:xfrm>
          <a:prstGeom prst="rect">
            <a:avLst/>
          </a:prstGeom>
          <a:noFill/>
          <a:ln w="9525">
            <a:noFill/>
            <a:miter lim="800000"/>
            <a:headEnd/>
            <a:tailEnd/>
          </a:ln>
        </p:spPr>
      </p:pic>
      <p:sp>
        <p:nvSpPr>
          <p:cNvPr id="2051" name="Subtitle 2"/>
          <p:cNvSpPr>
            <a:spLocks noGrp="1"/>
          </p:cNvSpPr>
          <p:nvPr>
            <p:ph type="subTitle" idx="1"/>
          </p:nvPr>
        </p:nvSpPr>
        <p:spPr>
          <a:xfrm>
            <a:off x="990600" y="2590800"/>
            <a:ext cx="7162800" cy="3352800"/>
          </a:xfrm>
        </p:spPr>
        <p:txBody>
          <a:bodyPr/>
          <a:lstStyle/>
          <a:p>
            <a:pPr>
              <a:spcBef>
                <a:spcPts val="600"/>
              </a:spcBef>
              <a:spcAft>
                <a:spcPts val="600"/>
              </a:spcAft>
              <a:defRPr/>
            </a:pPr>
            <a:r>
              <a:rPr lang="fr-FR" b="1" dirty="0" smtClean="0">
                <a:solidFill>
                  <a:schemeClr val="tx1"/>
                </a:solidFill>
              </a:rPr>
              <a:t>El </a:t>
            </a:r>
            <a:r>
              <a:rPr lang="fr-FR" b="1" dirty="0" err="1" smtClean="0">
                <a:solidFill>
                  <a:schemeClr val="tx1"/>
                </a:solidFill>
              </a:rPr>
              <a:t>Proceso</a:t>
            </a:r>
            <a:r>
              <a:rPr lang="fr-FR" b="1" dirty="0" smtClean="0">
                <a:solidFill>
                  <a:schemeClr val="tx1"/>
                </a:solidFill>
              </a:rPr>
              <a:t> de </a:t>
            </a:r>
            <a:r>
              <a:rPr lang="fr-FR" b="1" dirty="0" err="1" smtClean="0">
                <a:solidFill>
                  <a:schemeClr val="tx1"/>
                </a:solidFill>
              </a:rPr>
              <a:t>Acreditacion</a:t>
            </a:r>
            <a:endParaRPr lang="fr-FR" b="1" dirty="0" smtClean="0">
              <a:solidFill>
                <a:schemeClr val="tx1"/>
              </a:solidFill>
            </a:endParaRPr>
          </a:p>
          <a:p>
            <a:pPr eaLnBrk="1" hangingPunct="1">
              <a:lnSpc>
                <a:spcPct val="80000"/>
              </a:lnSpc>
              <a:defRPr/>
            </a:pPr>
            <a:endParaRPr lang="fr-FR" sz="2000" b="1" dirty="0" smtClean="0">
              <a:solidFill>
                <a:schemeClr val="bg1">
                  <a:lumMod val="50000"/>
                </a:schemeClr>
              </a:solidFill>
              <a:cs typeface="Arial" charset="0"/>
            </a:endParaRPr>
          </a:p>
          <a:p>
            <a:pPr eaLnBrk="1" hangingPunct="1">
              <a:lnSpc>
                <a:spcPct val="80000"/>
              </a:lnSpc>
              <a:defRPr/>
            </a:pPr>
            <a:r>
              <a:rPr lang="fr-FR" sz="2000" b="1" dirty="0" err="1" smtClean="0">
                <a:solidFill>
                  <a:schemeClr val="bg1">
                    <a:lumMod val="50000"/>
                  </a:schemeClr>
                </a:solidFill>
                <a:cs typeface="Arial" charset="0"/>
              </a:rPr>
              <a:t>Noviembre</a:t>
            </a:r>
            <a:r>
              <a:rPr lang="fr-FR" sz="2000" b="1" dirty="0" smtClean="0">
                <a:solidFill>
                  <a:schemeClr val="bg1">
                    <a:lumMod val="50000"/>
                  </a:schemeClr>
                </a:solidFill>
                <a:cs typeface="Arial" charset="0"/>
              </a:rPr>
              <a:t> 10-12</a:t>
            </a:r>
          </a:p>
          <a:p>
            <a:pPr eaLnBrk="1" hangingPunct="1">
              <a:lnSpc>
                <a:spcPct val="80000"/>
              </a:lnSpc>
              <a:defRPr/>
            </a:pPr>
            <a:r>
              <a:rPr lang="fr-FR" sz="2000" b="1" dirty="0" smtClean="0">
                <a:solidFill>
                  <a:schemeClr val="bg1">
                    <a:lumMod val="50000"/>
                  </a:schemeClr>
                </a:solidFill>
                <a:cs typeface="Arial" charset="0"/>
              </a:rPr>
              <a:t>Panama City, Panama</a:t>
            </a:r>
          </a:p>
          <a:p>
            <a:pPr eaLnBrk="1" hangingPunct="1">
              <a:lnSpc>
                <a:spcPct val="200000"/>
              </a:lnSpc>
              <a:spcAft>
                <a:spcPts val="1200"/>
              </a:spcAft>
              <a:defRPr/>
            </a:pPr>
            <a:endParaRPr lang="fr-FR" sz="4000" dirty="0" smtClean="0">
              <a:solidFill>
                <a:srgbClr val="898989"/>
              </a:solidFill>
            </a:endParaRPr>
          </a:p>
          <a:p>
            <a:pPr eaLnBrk="1" hangingPunct="1">
              <a:lnSpc>
                <a:spcPct val="200000"/>
              </a:lnSpc>
              <a:spcAft>
                <a:spcPts val="1200"/>
              </a:spcAft>
              <a:defRPr/>
            </a:pPr>
            <a:endParaRPr lang="fr-FR" sz="4000" dirty="0" smtClean="0">
              <a:solidFill>
                <a:srgbClr val="898989"/>
              </a:solidFill>
            </a:endParaRPr>
          </a:p>
          <a:p>
            <a:pPr eaLnBrk="1" hangingPunct="1">
              <a:lnSpc>
                <a:spcPct val="200000"/>
              </a:lnSpc>
              <a:spcAft>
                <a:spcPts val="1200"/>
              </a:spcAft>
              <a:defRPr/>
            </a:pPr>
            <a:endParaRPr lang="fr-FR" sz="4000" dirty="0" smtClean="0">
              <a:solidFill>
                <a:srgbClr val="898989"/>
              </a:solidFill>
            </a:endParaRPr>
          </a:p>
          <a:p>
            <a:pPr eaLnBrk="1" hangingPunct="1">
              <a:lnSpc>
                <a:spcPct val="200000"/>
              </a:lnSpc>
              <a:spcAft>
                <a:spcPts val="1200"/>
              </a:spcAft>
              <a:defRPr/>
            </a:pPr>
            <a:endParaRPr lang="fr-FR" sz="4000" dirty="0" smtClean="0">
              <a:solidFill>
                <a:srgbClr val="898989"/>
              </a:solidFill>
            </a:endParaRPr>
          </a:p>
          <a:p>
            <a:pPr eaLnBrk="1" hangingPunct="1">
              <a:lnSpc>
                <a:spcPct val="200000"/>
              </a:lnSpc>
              <a:spcAft>
                <a:spcPts val="1200"/>
              </a:spcAft>
              <a:defRPr/>
            </a:pPr>
            <a:endParaRPr lang="fr-FR" sz="4000" dirty="0" smtClean="0">
              <a:solidFill>
                <a:srgbClr val="898989"/>
              </a:solidFill>
            </a:endParaRPr>
          </a:p>
        </p:txBody>
      </p:sp>
      <p:pic>
        <p:nvPicPr>
          <p:cNvPr id="3076" name="Picture 4"/>
          <p:cNvPicPr>
            <a:picLocks noChangeAspect="1" noChangeArrowheads="1"/>
          </p:cNvPicPr>
          <p:nvPr/>
        </p:nvPicPr>
        <p:blipFill>
          <a:blip r:embed="rId4" cstate="print"/>
          <a:srcRect/>
          <a:stretch>
            <a:fillRect/>
          </a:stretch>
        </p:blipFill>
        <p:spPr bwMode="auto">
          <a:xfrm>
            <a:off x="533400" y="342900"/>
            <a:ext cx="4762500" cy="209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1371600"/>
          </a:xfrm>
        </p:spPr>
        <p:txBody>
          <a:bodyPr>
            <a:normAutofit fontScale="90000"/>
          </a:bodyPr>
          <a:lstStyle/>
          <a:p>
            <a:pPr eaLnBrk="1" hangingPunct="1"/>
            <a:r>
              <a:rPr lang="en-US" sz="4000" smtClean="0">
                <a:solidFill>
                  <a:srgbClr val="00B050"/>
                </a:solidFill>
                <a:latin typeface="Century Gothic" pitchFamily="34" charset="0"/>
              </a:rPr>
              <a:t/>
            </a:r>
            <a:br>
              <a:rPr lang="en-US" sz="4000" smtClean="0">
                <a:solidFill>
                  <a:srgbClr val="00B050"/>
                </a:solidFill>
                <a:latin typeface="Century Gothic" pitchFamily="34" charset="0"/>
              </a:rPr>
            </a:br>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7171" name="Rectangle 3"/>
          <p:cNvSpPr>
            <a:spLocks noGrp="1" noChangeArrowheads="1"/>
          </p:cNvSpPr>
          <p:nvPr>
            <p:ph type="body" idx="1"/>
          </p:nvPr>
        </p:nvSpPr>
        <p:spPr>
          <a:xfrm>
            <a:off x="838200" y="1676400"/>
            <a:ext cx="7696200" cy="5029200"/>
          </a:xfrm>
        </p:spPr>
        <p:txBody>
          <a:bodyPr/>
          <a:lstStyle/>
          <a:p>
            <a:r>
              <a:rPr lang="en-US" sz="2400" b="1" smtClean="0"/>
              <a:t>Se han desarrollado dos módulos interactivos para ayudar a que las entidades se acrediten ante el Fondo de Adaptación.</a:t>
            </a:r>
          </a:p>
          <a:p>
            <a:r>
              <a:rPr lang="en-US" sz="2400" b="1" smtClean="0"/>
              <a:t>El primero se puede accesar a través de </a:t>
            </a:r>
            <a:r>
              <a:rPr lang="en-US" sz="2400" b="1" smtClean="0">
                <a:hlinkClick r:id="rId2"/>
              </a:rPr>
              <a:t>www.adaptationfund.org/NIE/toolkit</a:t>
            </a:r>
            <a:r>
              <a:rPr lang="en-US" sz="2400" b="1" smtClean="0"/>
              <a:t>, y el segundo por un USB que proporciona la Junta de la Secretaría del Fondo de Adaptación.</a:t>
            </a:r>
          </a:p>
          <a:p>
            <a:pPr eaLnBrk="1" hangingPunct="1"/>
            <a:endParaRPr lang="en-GB" sz="2400" b="1"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5240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381000" y="1524000"/>
            <a:ext cx="8610600" cy="5029200"/>
          </a:xfrm>
        </p:spPr>
        <p:txBody>
          <a:bodyPr/>
          <a:lstStyle/>
          <a:p>
            <a:pPr marL="0" indent="0">
              <a:buFont typeface="Arial" charset="0"/>
              <a:buNone/>
            </a:pPr>
            <a:r>
              <a:rPr lang="en-US" sz="2000" u="sng" smtClean="0">
                <a:solidFill>
                  <a:srgbClr val="FF3300"/>
                </a:solidFill>
                <a:latin typeface="Palatino Linotype" pitchFamily="18" charset="0"/>
              </a:rPr>
              <a:t>Aspectos del Toolkit</a:t>
            </a:r>
          </a:p>
          <a:p>
            <a:pPr marL="0" indent="0">
              <a:buFontTx/>
              <a:buChar char="•"/>
            </a:pPr>
            <a:r>
              <a:rPr lang="en-US" sz="2000" smtClean="0">
                <a:latin typeface="Palatino Linotype" pitchFamily="18" charset="0"/>
              </a:rPr>
              <a:t> Ayuda a los países a entender el proceso de acreditación</a:t>
            </a:r>
          </a:p>
          <a:p>
            <a:pPr marL="0" indent="0">
              <a:buFontTx/>
              <a:buChar char="•"/>
            </a:pPr>
            <a:r>
              <a:rPr lang="en-US" sz="2000" smtClean="0">
                <a:latin typeface="Palatino Linotype" pitchFamily="18" charset="0"/>
              </a:rPr>
              <a:t> Ofrece una guía paso a paso para preparar y presentar una solicitud de acreditación</a:t>
            </a:r>
          </a:p>
          <a:p>
            <a:pPr marL="0" indent="0">
              <a:buFontTx/>
              <a:buChar char="•"/>
            </a:pPr>
            <a:r>
              <a:rPr lang="en-US" sz="2000" smtClean="0">
                <a:latin typeface="Palatino Linotype" pitchFamily="18" charset="0"/>
              </a:rPr>
              <a:t>Proporciona asistencia en línea sobre los estándares requeridos por el Fondo de Adaptación</a:t>
            </a:r>
          </a:p>
          <a:p>
            <a:pPr marL="0" indent="0">
              <a:buFontTx/>
              <a:buChar char="•"/>
            </a:pPr>
            <a:r>
              <a:rPr lang="en-US" sz="2000" smtClean="0">
                <a:latin typeface="Palatino Linotype" pitchFamily="18" charset="0"/>
              </a:rPr>
              <a:t>Proporciona estudios de caso y ejemplos de hojas de revisión de solicitudes de acreditación completadas y en proceso</a:t>
            </a:r>
          </a:p>
          <a:p>
            <a:pPr marL="0" indent="0">
              <a:buFontTx/>
              <a:buChar char="•"/>
            </a:pPr>
            <a:r>
              <a:rPr lang="en-US" sz="2000" smtClean="0">
                <a:latin typeface="Palatino Linotype" pitchFamily="18" charset="0"/>
              </a:rPr>
              <a:t>Proporciona acceso a un número de herramientas para asegurar que el proceso de acreditación de una EIN se complete de manera exitosa</a:t>
            </a:r>
          </a:p>
          <a:p>
            <a:pPr marL="0" indent="0" eaLnBrk="1" hangingPunct="1"/>
            <a:endParaRPr lang="en-GB"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9219" name="Rectangle 3"/>
          <p:cNvSpPr>
            <a:spLocks noGrp="1" noChangeArrowheads="1"/>
          </p:cNvSpPr>
          <p:nvPr>
            <p:ph type="body" idx="1"/>
          </p:nvPr>
        </p:nvSpPr>
        <p:spPr>
          <a:xfrm>
            <a:off x="762000" y="1524000"/>
            <a:ext cx="7772400" cy="5181600"/>
          </a:xfrm>
        </p:spPr>
        <p:txBody>
          <a:bodyPr/>
          <a:lstStyle/>
          <a:p>
            <a:r>
              <a:rPr lang="en-US" sz="2000" smtClean="0">
                <a:latin typeface="Palatino Linotype" pitchFamily="18" charset="0"/>
              </a:rPr>
              <a:t>Fácil navegación a través de Internet</a:t>
            </a:r>
          </a:p>
          <a:p>
            <a:r>
              <a:rPr lang="en-US" sz="2000" smtClean="0">
                <a:latin typeface="Palatino Linotype" pitchFamily="18" charset="0"/>
              </a:rPr>
              <a:t>Material de referencia para la acreditación de una EIN en un sólo lugar</a:t>
            </a:r>
          </a:p>
          <a:p>
            <a:r>
              <a:rPr lang="en-US" sz="2000" smtClean="0">
                <a:latin typeface="Palatino Linotype" pitchFamily="18" charset="0"/>
              </a:rPr>
              <a:t>Un mapa de ruta fácil que permite generar una lista de verificación para asegurar que se anexan todos los documentos de apoyo</a:t>
            </a:r>
          </a:p>
          <a:p>
            <a:r>
              <a:rPr lang="en-US" sz="2000" smtClean="0">
                <a:latin typeface="Palatino Linotype" pitchFamily="18" charset="0"/>
              </a:rPr>
              <a:t>Explicación de los requerimientos básicos y la terminología</a:t>
            </a:r>
          </a:p>
          <a:p>
            <a:r>
              <a:rPr lang="en-US" sz="2000" smtClean="0">
                <a:latin typeface="Palatino Linotype" pitchFamily="18" charset="0"/>
              </a:rPr>
              <a:t>Un formato de solicitud en línea y una lista para facilitar la presentación</a:t>
            </a:r>
          </a:p>
          <a:p>
            <a:r>
              <a:rPr lang="en-US" sz="2000" smtClean="0">
                <a:latin typeface="Palatino Linotype" pitchFamily="18" charset="0"/>
              </a:rPr>
              <a:t>Una lista de verificación para asegurar que se anexen todos los documentos que se requieren que incluye una alerta si faltan algunos</a:t>
            </a:r>
          </a:p>
          <a:p>
            <a:r>
              <a:rPr lang="en-US" sz="2000" smtClean="0">
                <a:latin typeface="Palatino Linotype" pitchFamily="18" charset="0"/>
              </a:rPr>
              <a:t>La versión electrónica estará disponible a través de un USB</a:t>
            </a:r>
          </a:p>
          <a:p>
            <a:endParaRPr lang="en-US" sz="2000" smtClean="0">
              <a:latin typeface="Palatino Linotype" pitchFamily="18" charset="0"/>
            </a:endParaRPr>
          </a:p>
          <a:p>
            <a:pPr eaLnBrk="1" hangingPunct="1"/>
            <a:endParaRPr lang="en-GB"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152400" y="1219200"/>
            <a:ext cx="8839200" cy="5029200"/>
          </a:xfrm>
        </p:spPr>
        <p:txBody>
          <a:bodyPr/>
          <a:lstStyle/>
          <a:p>
            <a:pPr marL="381000" indent="-381000">
              <a:lnSpc>
                <a:spcPct val="90000"/>
              </a:lnSpc>
              <a:buFont typeface="Arial" charset="0"/>
              <a:buNone/>
            </a:pPr>
            <a:r>
              <a:rPr lang="en-US" sz="2000" u="sng" smtClean="0">
                <a:solidFill>
                  <a:srgbClr val="FF3300"/>
                </a:solidFill>
                <a:latin typeface="Palatino Linotype" pitchFamily="18" charset="0"/>
              </a:rPr>
              <a:t>Cómo empezar</a:t>
            </a:r>
          </a:p>
          <a:p>
            <a:pPr marL="381000" indent="-381000">
              <a:lnSpc>
                <a:spcPct val="90000"/>
              </a:lnSpc>
              <a:buFont typeface="Arial" charset="0"/>
              <a:buAutoNum type="arabicPeriod"/>
            </a:pPr>
            <a:r>
              <a:rPr lang="en-US" sz="2000" smtClean="0">
                <a:latin typeface="Palatino Linotype" pitchFamily="18" charset="0"/>
              </a:rPr>
              <a:t>Escribir la dirección </a:t>
            </a:r>
            <a:r>
              <a:rPr lang="en-US" sz="2000" smtClean="0">
                <a:latin typeface="Palatino Linotype" pitchFamily="18" charset="0"/>
                <a:hlinkClick r:id="rId2"/>
              </a:rPr>
              <a:t>www.adaptation-fund.org/NIE/toolkit</a:t>
            </a:r>
            <a:r>
              <a:rPr lang="en-US" sz="2000" smtClean="0">
                <a:latin typeface="Palatino Linotype" pitchFamily="18" charset="0"/>
              </a:rPr>
              <a:t> en su motor de busqueda o hacer click en el ícono del toolkit en el directorio del USB. El toolkit permite navegar en todos los buscadores, incluyendo Internet Explorer, Firefox y Safari.</a:t>
            </a:r>
          </a:p>
          <a:p>
            <a:pPr marL="381000" indent="-381000">
              <a:lnSpc>
                <a:spcPct val="90000"/>
              </a:lnSpc>
              <a:buFont typeface="Arial" charset="0"/>
              <a:buAutoNum type="arabicPeriod"/>
            </a:pPr>
            <a:r>
              <a:rPr lang="en-US" sz="2000" smtClean="0">
                <a:latin typeface="Palatino Linotype" pitchFamily="18" charset="0"/>
              </a:rPr>
              <a:t>Se pedirá que se seleccione una de dos opciones de búsqueda: modo básico o guiado. El modo básico ofrece todo el contenido de búsqueda a su conveniencia. El modo guiado ofrece contenido en una manera secuencial controlada. Favor de seleccionar una de estas dos opciones.</a:t>
            </a:r>
          </a:p>
          <a:p>
            <a:pPr marL="381000" indent="-381000">
              <a:lnSpc>
                <a:spcPct val="90000"/>
              </a:lnSpc>
              <a:buFont typeface="Arial" charset="0"/>
              <a:buAutoNum type="arabicPeriod"/>
            </a:pPr>
            <a:endParaRPr lang="en-US" sz="2000" smtClean="0">
              <a:latin typeface="Palatino Linotype" pitchFamily="18" charset="0"/>
            </a:endParaRPr>
          </a:p>
          <a:p>
            <a:pPr marL="381000" indent="-381000">
              <a:lnSpc>
                <a:spcPct val="90000"/>
              </a:lnSpc>
              <a:buFont typeface="Arial" charset="0"/>
              <a:buNone/>
            </a:pPr>
            <a:r>
              <a:rPr lang="en-US" sz="2000" u="sng" smtClean="0">
                <a:latin typeface="Palatino Linotype" pitchFamily="18" charset="0"/>
              </a:rPr>
              <a:t>Tomar nota que</a:t>
            </a:r>
            <a:r>
              <a:rPr lang="en-US" sz="2000" smtClean="0">
                <a:latin typeface="Palatino Linotype" pitchFamily="18" charset="0"/>
              </a:rPr>
              <a:t>: El toolkit está diseñado para guiarlo a través de los diversos procesos de acreditación de la EIN y, por lo tanto, sigue una lógica lineal. Se aconseja que la primera vez que accese el toolkit se escoja el modo guiado. Sin embargo, ambas opciones están disponibles para su conveniencia.</a:t>
            </a:r>
          </a:p>
          <a:p>
            <a:pPr marL="381000" indent="-381000" eaLnBrk="1" hangingPunct="1">
              <a:lnSpc>
                <a:spcPct val="90000"/>
              </a:lnSpc>
            </a:pPr>
            <a:endParaRPr lang="en-GB" sz="2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685800" y="1447800"/>
            <a:ext cx="7696200" cy="5029200"/>
          </a:xfrm>
        </p:spPr>
        <p:txBody>
          <a:bodyPr/>
          <a:lstStyle/>
          <a:p>
            <a:pPr marL="0" indent="0" eaLnBrk="1" hangingPunct="1">
              <a:buFont typeface="Arial" charset="0"/>
              <a:buNone/>
            </a:pPr>
            <a:r>
              <a:rPr lang="en-US" sz="2400" smtClean="0">
                <a:latin typeface="Palatino Linotype" pitchFamily="18" charset="0"/>
              </a:rPr>
              <a:t>3. Una vez que haya completado los 2 módulos, puede escoger: un cuestionario opcional para comprobar sus conocimientos, el formato de solicitud de la EIN y una lista de verificación de los documentos necesarios que su país debe presentar junto con el formato de solicitud.</a:t>
            </a:r>
          </a:p>
          <a:p>
            <a:pPr marL="0" indent="0" eaLnBrk="1" hangingPunct="1"/>
            <a:endParaRPr lang="en-GB"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0"/>
            <a:ext cx="8229600" cy="1371600"/>
          </a:xfrm>
        </p:spPr>
        <p:txBody>
          <a:bodyPr/>
          <a:lstStyle/>
          <a:p>
            <a:pPr eaLnBrk="1" hangingPunct="1"/>
            <a:r>
              <a:rPr lang="en-US" sz="4000" smtClean="0">
                <a:solidFill>
                  <a:srgbClr val="00B050"/>
                </a:solidFill>
                <a:latin typeface="Century Gothic" pitchFamily="34" charset="0"/>
              </a:rPr>
              <a:t>Toolkit de Acreditación</a:t>
            </a:r>
            <a:endParaRPr lang="en-GB" sz="4000" smtClean="0"/>
          </a:p>
        </p:txBody>
      </p:sp>
      <p:sp>
        <p:nvSpPr>
          <p:cNvPr id="6147" name="Rectangle 3"/>
          <p:cNvSpPr>
            <a:spLocks noGrp="1" noChangeArrowheads="1"/>
          </p:cNvSpPr>
          <p:nvPr>
            <p:ph type="body" idx="1"/>
          </p:nvPr>
        </p:nvSpPr>
        <p:spPr>
          <a:xfrm>
            <a:off x="533400" y="1676400"/>
            <a:ext cx="8305800" cy="5029200"/>
          </a:xfrm>
        </p:spPr>
        <p:txBody>
          <a:bodyPr/>
          <a:lstStyle/>
          <a:p>
            <a:pPr marL="457200" indent="-457200">
              <a:buFont typeface="Arial" charset="0"/>
              <a:buNone/>
            </a:pPr>
            <a:r>
              <a:rPr lang="en-US" sz="2000" u="sng" smtClean="0">
                <a:solidFill>
                  <a:srgbClr val="FF3300"/>
                </a:solidFill>
                <a:latin typeface="Palatino Linotype" pitchFamily="18" charset="0"/>
              </a:rPr>
              <a:t>Sección de Herramientas</a:t>
            </a:r>
          </a:p>
          <a:p>
            <a:pPr marL="457200" indent="-457200">
              <a:buFont typeface="Arial" charset="0"/>
              <a:buAutoNum type="arabicPeriod"/>
            </a:pPr>
            <a:r>
              <a:rPr lang="en-US" sz="2000" smtClean="0">
                <a:latin typeface="Palatino Linotype" pitchFamily="18" charset="0"/>
              </a:rPr>
              <a:t>Comparte el toolkit utilizando Facebook, Twitter y correo electrónico.</a:t>
            </a:r>
          </a:p>
          <a:p>
            <a:pPr marL="457200" indent="-457200">
              <a:buFont typeface="Arial" charset="0"/>
              <a:buAutoNum type="arabicPeriod"/>
            </a:pPr>
            <a:r>
              <a:rPr lang="en-US" sz="2000" smtClean="0">
                <a:latin typeface="Palatino Linotype" pitchFamily="18" charset="0"/>
              </a:rPr>
              <a:t>Ajusta el tipo de letra del paquete al tamaño de la pantalla.</a:t>
            </a:r>
          </a:p>
          <a:p>
            <a:pPr marL="457200" indent="-457200">
              <a:buFont typeface="Arial" charset="0"/>
              <a:buAutoNum type="arabicPeriod"/>
            </a:pPr>
            <a:r>
              <a:rPr lang="en-US" sz="2000" smtClean="0">
                <a:latin typeface="Palatino Linotype" pitchFamily="18" charset="0"/>
              </a:rPr>
              <a:t>Cambia los modos de búsqueda de guiado a básico y vice versa.</a:t>
            </a:r>
          </a:p>
          <a:p>
            <a:pPr marL="457200" indent="-457200">
              <a:buFont typeface="Arial" charset="0"/>
              <a:buAutoNum type="arabicPeriod"/>
            </a:pPr>
            <a:r>
              <a:rPr lang="en-US" sz="2000" smtClean="0">
                <a:latin typeface="Palatino Linotype" pitchFamily="18" charset="0"/>
              </a:rPr>
              <a:t>Descarga el toolkit como un archivo PDF para facilitar el acceso.</a:t>
            </a:r>
          </a:p>
          <a:p>
            <a:pPr marL="457200" indent="-457200">
              <a:buFont typeface="Arial" charset="0"/>
              <a:buAutoNum type="arabicPeriod"/>
            </a:pPr>
            <a:r>
              <a:rPr lang="en-US" sz="2000" smtClean="0">
                <a:latin typeface="Palatino Linotype" pitchFamily="18" charset="0"/>
              </a:rPr>
              <a:t>Accesa todos los documentos autorizados, aprobados por la Junta del Fondo de Adaptación, relacionados con el proceso de acreditación.</a:t>
            </a:r>
          </a:p>
          <a:p>
            <a:pPr marL="457200" indent="-457200" eaLnBrk="1" hangingPunct="1"/>
            <a:endParaRPr lang="en-GB" sz="20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533400" y="1524000"/>
            <a:ext cx="8064500" cy="5105400"/>
          </a:xfrm>
        </p:spPr>
        <p:txBody>
          <a:bodyPr/>
          <a:lstStyle/>
          <a:p>
            <a:pPr marL="381000" indent="-381000">
              <a:lnSpc>
                <a:spcPct val="80000"/>
              </a:lnSpc>
              <a:buFont typeface="Arial" charset="0"/>
              <a:buNone/>
            </a:pPr>
            <a:r>
              <a:rPr lang="en-US" sz="2000" u="sng" smtClean="0">
                <a:solidFill>
                  <a:srgbClr val="FF3300"/>
                </a:solidFill>
                <a:latin typeface="Palatino Linotype" pitchFamily="18" charset="0"/>
              </a:rPr>
              <a:t>Características del toolkit</a:t>
            </a:r>
          </a:p>
          <a:p>
            <a:pPr marL="381000" indent="-381000">
              <a:lnSpc>
                <a:spcPct val="80000"/>
              </a:lnSpc>
              <a:buFont typeface="Arial" charset="0"/>
              <a:buAutoNum type="arabicPeriod"/>
            </a:pPr>
            <a:r>
              <a:rPr lang="en-US" sz="2000" smtClean="0">
                <a:latin typeface="Palatino Linotype" pitchFamily="18" charset="0"/>
              </a:rPr>
              <a:t>Dos módulos separados para destacar los diferentes procesos necesarios para completar el proceso de acreditación para los países;</a:t>
            </a:r>
          </a:p>
          <a:p>
            <a:pPr marL="381000" indent="-381000">
              <a:lnSpc>
                <a:spcPct val="80000"/>
              </a:lnSpc>
              <a:buFont typeface="Arial" charset="0"/>
              <a:buAutoNum type="arabicPeriod"/>
            </a:pPr>
            <a:r>
              <a:rPr lang="en-US" sz="2000" smtClean="0">
                <a:latin typeface="Palatino Linotype" pitchFamily="18" charset="0"/>
              </a:rPr>
              <a:t>Los ejemplos en la sección de estándares del tookit se basan en evaluaciones en curso y anteriores de solicitudes reales y por lo tanto proporcionan una buena base para preparar un proceso de solicitud;</a:t>
            </a:r>
          </a:p>
          <a:p>
            <a:pPr marL="381000" indent="-381000">
              <a:lnSpc>
                <a:spcPct val="80000"/>
              </a:lnSpc>
              <a:buFont typeface="Arial" charset="0"/>
              <a:buAutoNum type="arabicPeriod"/>
            </a:pPr>
            <a:r>
              <a:rPr lang="en-US" sz="2000" smtClean="0">
                <a:latin typeface="Palatino Linotype" pitchFamily="18" charset="0"/>
              </a:rPr>
              <a:t>Los estudios de caso también se basan en ejemplos reales;</a:t>
            </a:r>
          </a:p>
          <a:p>
            <a:pPr marL="381000" indent="-381000">
              <a:lnSpc>
                <a:spcPct val="80000"/>
              </a:lnSpc>
              <a:buFont typeface="Arial" charset="0"/>
              <a:buAutoNum type="arabicPeriod"/>
            </a:pPr>
            <a:r>
              <a:rPr lang="en-US" sz="2000" smtClean="0">
                <a:latin typeface="Palatino Linotype" pitchFamily="18" charset="0"/>
              </a:rPr>
              <a:t>Un cuestionario que no se compartirá con nadie;</a:t>
            </a:r>
          </a:p>
          <a:p>
            <a:pPr marL="381000" indent="-381000">
              <a:lnSpc>
                <a:spcPct val="80000"/>
              </a:lnSpc>
              <a:buFont typeface="Arial" charset="0"/>
              <a:buAutoNum type="arabicPeriod"/>
            </a:pPr>
            <a:r>
              <a:rPr lang="en-US" sz="2000" smtClean="0">
                <a:latin typeface="Palatino Linotype" pitchFamily="18" charset="0"/>
              </a:rPr>
              <a:t>Una vez completada, la solicitud en línea puede imprimirse o guardarse como un archivo PDF para enviarse a la Secretaría;</a:t>
            </a:r>
          </a:p>
          <a:p>
            <a:pPr marL="381000" indent="-381000">
              <a:lnSpc>
                <a:spcPct val="80000"/>
              </a:lnSpc>
              <a:buFont typeface="Arial" charset="0"/>
              <a:buAutoNum type="arabicPeriod"/>
            </a:pPr>
            <a:r>
              <a:rPr lang="en-US" sz="2000" smtClean="0">
                <a:latin typeface="Palatino Linotype" pitchFamily="18" charset="0"/>
              </a:rPr>
              <a:t>Una lista de verificación de documentos que ayuda al usuario a recopilar los documentos de apoyo para la solicitud y advierte si los documentos no son anexados.  </a:t>
            </a:r>
          </a:p>
          <a:p>
            <a:pPr marL="381000" indent="-381000">
              <a:lnSpc>
                <a:spcPct val="80000"/>
              </a:lnSpc>
              <a:buFont typeface="Arial" charset="0"/>
              <a:buNone/>
            </a:pPr>
            <a:endParaRPr lang="en-US" sz="2000" smtClean="0">
              <a:latin typeface="Palatino Linotype" pitchFamily="18" charset="0"/>
            </a:endParaRPr>
          </a:p>
          <a:p>
            <a:pPr marL="381000" indent="-381000" eaLnBrk="1" hangingPunct="1">
              <a:lnSpc>
                <a:spcPct val="80000"/>
              </a:lnSpc>
            </a:pPr>
            <a:endParaRPr lang="en-GB" sz="20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5240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457200" y="1371600"/>
            <a:ext cx="8229600" cy="5029200"/>
          </a:xfrm>
        </p:spPr>
        <p:txBody>
          <a:bodyPr/>
          <a:lstStyle/>
          <a:p>
            <a:pPr marL="0" indent="0">
              <a:buFont typeface="Arial" charset="0"/>
              <a:buNone/>
            </a:pPr>
            <a:r>
              <a:rPr lang="en-US" sz="2000" u="sng" smtClean="0">
                <a:solidFill>
                  <a:srgbClr val="FF3300"/>
                </a:solidFill>
                <a:latin typeface="Palatino Linotype" pitchFamily="18" charset="0"/>
              </a:rPr>
              <a:t>Resúmen del Proceso de Acreditación</a:t>
            </a:r>
          </a:p>
          <a:p>
            <a:pPr marL="0" indent="0">
              <a:buFontTx/>
              <a:buChar char="•"/>
            </a:pPr>
            <a:r>
              <a:rPr lang="en-US" sz="2000" smtClean="0">
                <a:latin typeface="Palatino Linotype" pitchFamily="18" charset="0"/>
              </a:rPr>
              <a:t>Una de las características innovadoras del Fondo de Adaptación es el acceso directo para los países elegibles. Para poder otorgar el acceso directo, el Fondo de Adaptación requiere que las entidades legales nacionales nominadas por los países reúnan los estándares fiduciarios adoptados por la Junta y que se acrediten como Entidades de Implementación Nacional.</a:t>
            </a:r>
          </a:p>
          <a:p>
            <a:pPr marL="0" indent="0">
              <a:buFontTx/>
              <a:buChar char="•"/>
            </a:pPr>
            <a:r>
              <a:rPr lang="en-US" sz="2000" smtClean="0">
                <a:latin typeface="Palatino Linotype" pitchFamily="18" charset="0"/>
              </a:rPr>
              <a:t>Cualquier organización que implementará proyectos del Fondo de Adaptación deberá presentar una solicitud de acreditación proporcionando documentación que compruebe que cumple con los estándares fiduciarios del Fondo de Adaptación, tales como:</a:t>
            </a:r>
          </a:p>
          <a:p>
            <a:pPr marL="0" indent="0" algn="ctr"/>
            <a:endParaRPr lang="en-US" sz="2000" b="1" smtClean="0">
              <a:solidFill>
                <a:srgbClr val="C00000"/>
              </a:solidFill>
              <a:latin typeface="Palatino Linotype" pitchFamily="18" charset="0"/>
            </a:endParaRPr>
          </a:p>
          <a:p>
            <a:pPr marL="0" indent="0" algn="ctr"/>
            <a:r>
              <a:rPr lang="en-US" sz="2000" b="1" smtClean="0">
                <a:solidFill>
                  <a:srgbClr val="C00000"/>
                </a:solidFill>
                <a:latin typeface="Palatino Linotype" pitchFamily="18" charset="0"/>
              </a:rPr>
              <a:t>Integridad Financiera y Administración;</a:t>
            </a:r>
          </a:p>
          <a:p>
            <a:pPr marL="0" indent="0" algn="ctr"/>
            <a:r>
              <a:rPr lang="en-US" sz="2000" b="1" smtClean="0">
                <a:solidFill>
                  <a:srgbClr val="C00000"/>
                </a:solidFill>
                <a:latin typeface="Palatino Linotype" pitchFamily="18" charset="0"/>
              </a:rPr>
              <a:t>Capacidad Institucional;</a:t>
            </a:r>
          </a:p>
          <a:p>
            <a:pPr marL="0" indent="0" algn="ctr"/>
            <a:r>
              <a:rPr lang="en-US" sz="2000" b="1" smtClean="0">
                <a:solidFill>
                  <a:srgbClr val="C00000"/>
                </a:solidFill>
                <a:latin typeface="Palatino Linotype" pitchFamily="18" charset="0"/>
              </a:rPr>
              <a:t>Transparencia y Facultades de auto-investigación</a:t>
            </a:r>
          </a:p>
          <a:p>
            <a:pPr marL="0" indent="0" algn="ctr">
              <a:buFont typeface="Arial" charset="0"/>
              <a:buNone/>
            </a:pPr>
            <a:endParaRPr lang="en-US" sz="2000" b="1" smtClean="0">
              <a:solidFill>
                <a:srgbClr val="C00000"/>
              </a:solidFill>
              <a:latin typeface="Palatino Linotype" pitchFamily="18" charset="0"/>
            </a:endParaRPr>
          </a:p>
          <a:p>
            <a:pPr marL="0" indent="0" algn="ctr">
              <a:buFont typeface="Arial" charset="0"/>
              <a:buNone/>
            </a:pPr>
            <a:endParaRPr lang="en-US" sz="2000" b="1" smtClean="0">
              <a:solidFill>
                <a:srgbClr val="C00000"/>
              </a:solidFill>
              <a:latin typeface="Palatino Linotype" pitchFamily="18" charset="0"/>
            </a:endParaRPr>
          </a:p>
          <a:p>
            <a:pPr marL="0" indent="0" algn="ctr" eaLnBrk="1" hangingPunct="1"/>
            <a:endParaRPr lang="en-GB"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228600"/>
            <a:ext cx="8839200" cy="6477000"/>
          </a:xfrm>
        </p:spPr>
        <p:txBody>
          <a:bodyPr/>
          <a:lstStyle/>
          <a:p>
            <a:r>
              <a:rPr lang="en-US" b="1" u="sng" dirty="0" smtClean="0">
                <a:solidFill>
                  <a:schemeClr val="tx1"/>
                </a:solidFill>
              </a:rPr>
              <a:t>Overall Process</a:t>
            </a:r>
          </a:p>
          <a:p>
            <a:endParaRPr lang="fr-CH" dirty="0"/>
          </a:p>
        </p:txBody>
      </p:sp>
      <p:sp>
        <p:nvSpPr>
          <p:cNvPr id="4" name="Rounded Rectangle 3"/>
          <p:cNvSpPr/>
          <p:nvPr/>
        </p:nvSpPr>
        <p:spPr>
          <a:xfrm>
            <a:off x="3813463" y="1066800"/>
            <a:ext cx="2514600" cy="8382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Adaptation Fund Board Secretariat (AFBSEC)</a:t>
            </a:r>
            <a:endParaRPr lang="fr-CH" dirty="0">
              <a:solidFill>
                <a:schemeClr val="tx1"/>
              </a:solidFill>
            </a:endParaRPr>
          </a:p>
        </p:txBody>
      </p:sp>
      <p:sp>
        <p:nvSpPr>
          <p:cNvPr id="5" name="Oval 4"/>
          <p:cNvSpPr/>
          <p:nvPr/>
        </p:nvSpPr>
        <p:spPr>
          <a:xfrm>
            <a:off x="3657600" y="2514600"/>
            <a:ext cx="2743199"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Accreditation</a:t>
            </a:r>
          </a:p>
          <a:p>
            <a:pPr algn="ctr"/>
            <a:r>
              <a:rPr lang="en-US" sz="2400" dirty="0" smtClean="0">
                <a:solidFill>
                  <a:schemeClr val="tx1"/>
                </a:solidFill>
              </a:rPr>
              <a:t>Panel (AP)</a:t>
            </a:r>
            <a:endParaRPr lang="fr-CH" sz="2400" dirty="0">
              <a:solidFill>
                <a:schemeClr val="tx1"/>
              </a:solidFill>
            </a:endParaRPr>
          </a:p>
        </p:txBody>
      </p:sp>
      <p:sp>
        <p:nvSpPr>
          <p:cNvPr id="6" name="Flowchart: Off-page Connector 5"/>
          <p:cNvSpPr/>
          <p:nvPr/>
        </p:nvSpPr>
        <p:spPr>
          <a:xfrm>
            <a:off x="7315200" y="2514600"/>
            <a:ext cx="1524000" cy="1600200"/>
          </a:xfrm>
          <a:prstGeom prst="flowChartOffpageConnector">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smtClean="0">
                <a:solidFill>
                  <a:schemeClr val="tx1"/>
                </a:solidFill>
                <a:latin typeface="Palatino Linotype" pitchFamily="18" charset="0"/>
              </a:rPr>
              <a:t>Fiduciary Standards</a:t>
            </a:r>
          </a:p>
          <a:p>
            <a:pPr algn="ctr"/>
            <a:r>
              <a:rPr lang="en-US" b="1" dirty="0" smtClean="0">
                <a:solidFill>
                  <a:schemeClr val="tx1"/>
                </a:solidFill>
                <a:latin typeface="Palatino Linotype" pitchFamily="18" charset="0"/>
              </a:rPr>
              <a:t>-------</a:t>
            </a:r>
          </a:p>
          <a:p>
            <a:pPr algn="ctr"/>
            <a:r>
              <a:rPr lang="en-US" b="1" dirty="0" smtClean="0">
                <a:solidFill>
                  <a:schemeClr val="tx1"/>
                </a:solidFill>
                <a:latin typeface="Palatino Linotype" pitchFamily="18" charset="0"/>
              </a:rPr>
              <a:t>3  AREAS </a:t>
            </a:r>
            <a:endParaRPr lang="fr-CH" b="1" dirty="0">
              <a:solidFill>
                <a:schemeClr val="tx1"/>
              </a:solidFill>
            </a:endParaRPr>
          </a:p>
        </p:txBody>
      </p:sp>
      <p:sp>
        <p:nvSpPr>
          <p:cNvPr id="7" name="Round Same Side Corner Rectangle 6"/>
          <p:cNvSpPr/>
          <p:nvPr/>
        </p:nvSpPr>
        <p:spPr>
          <a:xfrm>
            <a:off x="3429000" y="4648200"/>
            <a:ext cx="1371600" cy="4572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YES</a:t>
            </a:r>
            <a:endParaRPr lang="fr-CH" dirty="0"/>
          </a:p>
        </p:txBody>
      </p:sp>
      <p:sp>
        <p:nvSpPr>
          <p:cNvPr id="8" name="Round Same Side Corner Rectangle 7"/>
          <p:cNvSpPr/>
          <p:nvPr/>
        </p:nvSpPr>
        <p:spPr>
          <a:xfrm>
            <a:off x="5410200" y="4641273"/>
            <a:ext cx="1371600" cy="45720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a:t>
            </a:r>
            <a:endParaRPr lang="fr-CH" dirty="0"/>
          </a:p>
        </p:txBody>
      </p:sp>
      <p:sp>
        <p:nvSpPr>
          <p:cNvPr id="9" name="Rounded Rectangle 8"/>
          <p:cNvSpPr/>
          <p:nvPr/>
        </p:nvSpPr>
        <p:spPr>
          <a:xfrm>
            <a:off x="3962402" y="5791200"/>
            <a:ext cx="2514598"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Adaptation Fund Board</a:t>
            </a:r>
            <a:endParaRPr lang="fr-CH" sz="2400" dirty="0">
              <a:solidFill>
                <a:schemeClr val="tx1"/>
              </a:solidFill>
            </a:endParaRPr>
          </a:p>
        </p:txBody>
      </p:sp>
      <p:sp>
        <p:nvSpPr>
          <p:cNvPr id="10" name="Dodecagon 9"/>
          <p:cNvSpPr/>
          <p:nvPr/>
        </p:nvSpPr>
        <p:spPr>
          <a:xfrm>
            <a:off x="533400" y="748145"/>
            <a:ext cx="1828800" cy="1790700"/>
          </a:xfrm>
          <a:prstGeom prst="dodecagon">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6000" b="1" dirty="0" smtClean="0">
                <a:solidFill>
                  <a:schemeClr val="tx1"/>
                </a:solidFill>
              </a:rPr>
              <a:t>NIE</a:t>
            </a:r>
            <a:endParaRPr lang="fr-CH" sz="6000" b="1" dirty="0">
              <a:solidFill>
                <a:schemeClr val="tx1"/>
              </a:solidFill>
            </a:endParaRPr>
          </a:p>
        </p:txBody>
      </p:sp>
      <p:cxnSp>
        <p:nvCxnSpPr>
          <p:cNvPr id="12" name="Straight Arrow Connector 11"/>
          <p:cNvCxnSpPr/>
          <p:nvPr/>
        </p:nvCxnSpPr>
        <p:spPr>
          <a:xfrm>
            <a:off x="2362200" y="1508815"/>
            <a:ext cx="1447800" cy="151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5" idx="6"/>
          </p:cNvCxnSpPr>
          <p:nvPr/>
        </p:nvCxnSpPr>
        <p:spPr>
          <a:xfrm>
            <a:off x="6400799" y="3086100"/>
            <a:ext cx="91440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800600" y="5105400"/>
            <a:ext cx="26670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endCxn id="9" idx="0"/>
          </p:cNvCxnSpPr>
          <p:nvPr/>
        </p:nvCxnSpPr>
        <p:spPr>
          <a:xfrm flipH="1">
            <a:off x="5219701" y="5105400"/>
            <a:ext cx="19050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3962401" y="3546764"/>
            <a:ext cx="405244" cy="11014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5652655" y="3546764"/>
            <a:ext cx="595745" cy="11014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a:off x="4927023" y="1880755"/>
            <a:ext cx="0" cy="6338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5" idx="6"/>
          </p:cNvCxnSpPr>
          <p:nvPr/>
        </p:nvCxnSpPr>
        <p:spPr>
          <a:xfrm>
            <a:off x="6400799" y="3086100"/>
            <a:ext cx="914401"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286000" y="1505969"/>
            <a:ext cx="1600200" cy="400110"/>
          </a:xfrm>
          <a:prstGeom prst="rect">
            <a:avLst/>
          </a:prstGeom>
          <a:noFill/>
        </p:spPr>
        <p:txBody>
          <a:bodyPr wrap="square" rtlCol="0">
            <a:spAutoFit/>
          </a:bodyPr>
          <a:lstStyle/>
          <a:p>
            <a:r>
              <a:rPr lang="en-US" sz="2000" dirty="0" smtClean="0"/>
              <a:t>APPLICATION</a:t>
            </a:r>
            <a:endParaRPr lang="fr-CH" sz="2000" dirty="0"/>
          </a:p>
        </p:txBody>
      </p:sp>
      <p:sp>
        <p:nvSpPr>
          <p:cNvPr id="60" name="TextBox 59"/>
          <p:cNvSpPr txBox="1"/>
          <p:nvPr/>
        </p:nvSpPr>
        <p:spPr>
          <a:xfrm>
            <a:off x="4367645" y="2013011"/>
            <a:ext cx="1066800" cy="369332"/>
          </a:xfrm>
          <a:prstGeom prst="rect">
            <a:avLst/>
          </a:prstGeom>
          <a:noFill/>
        </p:spPr>
        <p:txBody>
          <a:bodyPr wrap="square" rtlCol="0">
            <a:spAutoFit/>
          </a:bodyPr>
          <a:lstStyle/>
          <a:p>
            <a:r>
              <a:rPr lang="en-US" dirty="0" smtClean="0"/>
              <a:t>EXAMINE</a:t>
            </a:r>
            <a:endParaRPr lang="fr-CH" dirty="0"/>
          </a:p>
        </p:txBody>
      </p:sp>
      <p:sp>
        <p:nvSpPr>
          <p:cNvPr id="62" name="TextBox 61"/>
          <p:cNvSpPr txBox="1"/>
          <p:nvPr/>
        </p:nvSpPr>
        <p:spPr>
          <a:xfrm>
            <a:off x="6705600" y="2128404"/>
            <a:ext cx="152400" cy="1938992"/>
          </a:xfrm>
          <a:prstGeom prst="rect">
            <a:avLst/>
          </a:prstGeom>
          <a:noFill/>
        </p:spPr>
        <p:txBody>
          <a:bodyPr wrap="square" rtlCol="0">
            <a:spAutoFit/>
          </a:bodyPr>
          <a:lstStyle/>
          <a:p>
            <a:r>
              <a:rPr lang="en-US" sz="2000" b="1" dirty="0" smtClean="0">
                <a:solidFill>
                  <a:srgbClr val="FF0000"/>
                </a:solidFill>
              </a:rPr>
              <a:t>REVIEW</a:t>
            </a:r>
            <a:endParaRPr lang="fr-CH" sz="2000" b="1" dirty="0">
              <a:solidFill>
                <a:srgbClr val="FF0000"/>
              </a:solidFill>
            </a:endParaRPr>
          </a:p>
        </p:txBody>
      </p:sp>
    </p:spTree>
    <p:extLst>
      <p:ext uri="{BB962C8B-B14F-4D97-AF65-F5344CB8AC3E}">
        <p14:creationId xmlns="" xmlns:p14="http://schemas.microsoft.com/office/powerpoint/2010/main" val="2011839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458200" cy="6400799"/>
          </a:xfrm>
        </p:spPr>
        <p:txBody>
          <a:bodyPr>
            <a:normAutofit/>
          </a:bodyPr>
          <a:lstStyle/>
          <a:p>
            <a:pPr>
              <a:defRPr/>
            </a:pPr>
            <a:r>
              <a:rPr lang="en-US" b="1" dirty="0" smtClean="0">
                <a:solidFill>
                  <a:srgbClr val="C00000"/>
                </a:solidFill>
                <a:latin typeface="Palatino Linotype" pitchFamily="18" charset="0"/>
              </a:rPr>
              <a:t/>
            </a:r>
            <a:br>
              <a:rPr lang="en-US" b="1" dirty="0" smtClean="0">
                <a:solidFill>
                  <a:srgbClr val="C00000"/>
                </a:solidFill>
                <a:latin typeface="Palatino Linotype" pitchFamily="18" charset="0"/>
              </a:rPr>
            </a:br>
            <a:r>
              <a:rPr lang="en-US" b="1" dirty="0">
                <a:solidFill>
                  <a:srgbClr val="C00000"/>
                </a:solidFill>
                <a:latin typeface="Palatino Linotype" pitchFamily="18" charset="0"/>
              </a:rPr>
              <a:t/>
            </a:r>
            <a:br>
              <a:rPr lang="en-US" b="1" dirty="0">
                <a:solidFill>
                  <a:srgbClr val="C00000"/>
                </a:solidFill>
                <a:latin typeface="Palatino Linotype" pitchFamily="18" charset="0"/>
              </a:rPr>
            </a:br>
            <a:r>
              <a:rPr lang="en-US" b="1" dirty="0" smtClean="0">
                <a:solidFill>
                  <a:srgbClr val="C00000"/>
                </a:solidFill>
                <a:latin typeface="Palatino Linotype" pitchFamily="18" charset="0"/>
              </a:rPr>
              <a:t/>
            </a:r>
            <a:br>
              <a:rPr lang="en-US" b="1" dirty="0" smtClean="0">
                <a:solidFill>
                  <a:srgbClr val="C00000"/>
                </a:solidFill>
                <a:latin typeface="Palatino Linotype" pitchFamily="18" charset="0"/>
              </a:rPr>
            </a:br>
            <a:r>
              <a:rPr lang="en-US" sz="3200" b="1" dirty="0" smtClean="0">
                <a:solidFill>
                  <a:srgbClr val="C00000"/>
                </a:solidFill>
                <a:latin typeface="Palatino Linotype" pitchFamily="18" charset="0"/>
              </a:rPr>
              <a:t>1. </a:t>
            </a:r>
            <a:r>
              <a:rPr lang="es-ES" sz="3200" b="1" dirty="0" smtClean="0">
                <a:solidFill>
                  <a:srgbClr val="C00000"/>
                </a:solidFill>
                <a:latin typeface="Palatino Linotype" pitchFamily="18" charset="0"/>
              </a:rPr>
              <a:t>Integridad financiera y administración;</a:t>
            </a:r>
            <a:br>
              <a:rPr lang="es-ES" sz="3200" b="1" dirty="0" smtClean="0">
                <a:solidFill>
                  <a:srgbClr val="C00000"/>
                </a:solidFill>
                <a:latin typeface="Palatino Linotype" pitchFamily="18" charset="0"/>
              </a:rPr>
            </a:br>
            <a:r>
              <a:rPr lang="es-ES" sz="3200" b="1" dirty="0" smtClean="0">
                <a:solidFill>
                  <a:srgbClr val="C00000"/>
                </a:solidFill>
                <a:latin typeface="Palatino Linotype" pitchFamily="18" charset="0"/>
              </a:rPr>
              <a:t/>
            </a:r>
            <a:br>
              <a:rPr lang="es-ES" sz="3200" b="1" dirty="0" smtClean="0">
                <a:solidFill>
                  <a:srgbClr val="C00000"/>
                </a:solidFill>
                <a:latin typeface="Palatino Linotype" pitchFamily="18" charset="0"/>
              </a:rPr>
            </a:br>
            <a:r>
              <a:rPr lang="es-ES" sz="3200" b="1" dirty="0" smtClean="0">
                <a:solidFill>
                  <a:srgbClr val="C00000"/>
                </a:solidFill>
                <a:latin typeface="Palatino Linotype" pitchFamily="18" charset="0"/>
              </a:rPr>
              <a:t>2. </a:t>
            </a:r>
            <a:r>
              <a:rPr lang="es-ES" sz="3200" b="1" dirty="0" smtClean="0">
                <a:solidFill>
                  <a:srgbClr val="C00000"/>
                </a:solidFill>
                <a:latin typeface="Palatino Linotype" pitchFamily="18" charset="0"/>
              </a:rPr>
              <a:t>Capacidad institucional</a:t>
            </a:r>
            <a:r>
              <a:rPr lang="es-ES" sz="3200" b="1" dirty="0" smtClean="0">
                <a:solidFill>
                  <a:srgbClr val="C00000"/>
                </a:solidFill>
                <a:latin typeface="Palatino Linotype" pitchFamily="18" charset="0"/>
              </a:rPr>
              <a:t>; </a:t>
            </a:r>
            <a:br>
              <a:rPr lang="es-ES" sz="3200" b="1" dirty="0" smtClean="0">
                <a:solidFill>
                  <a:srgbClr val="C00000"/>
                </a:solidFill>
                <a:latin typeface="Palatino Linotype" pitchFamily="18" charset="0"/>
              </a:rPr>
            </a:br>
            <a:r>
              <a:rPr lang="es-ES" sz="3200" b="1" dirty="0" smtClean="0">
                <a:solidFill>
                  <a:srgbClr val="C00000"/>
                </a:solidFill>
                <a:latin typeface="Palatino Linotype" pitchFamily="18" charset="0"/>
              </a:rPr>
              <a:t/>
            </a:r>
            <a:br>
              <a:rPr lang="es-ES" sz="3200" b="1" dirty="0" smtClean="0">
                <a:solidFill>
                  <a:srgbClr val="C00000"/>
                </a:solidFill>
                <a:latin typeface="Palatino Linotype" pitchFamily="18" charset="0"/>
              </a:rPr>
            </a:br>
            <a:r>
              <a:rPr lang="es-ES" sz="3200" b="1" dirty="0" smtClean="0">
                <a:solidFill>
                  <a:srgbClr val="C00000"/>
                </a:solidFill>
                <a:latin typeface="Palatino Linotype" pitchFamily="18" charset="0"/>
              </a:rPr>
              <a:t>3. Transparencia y capacidad </a:t>
            </a:r>
            <a:r>
              <a:rPr lang="es-ES" sz="3200" b="1" dirty="0" smtClean="0">
                <a:solidFill>
                  <a:srgbClr val="C00000"/>
                </a:solidFill>
                <a:latin typeface="Palatino Linotype" pitchFamily="18" charset="0"/>
              </a:rPr>
              <a:t>de auto-investigación</a:t>
            </a:r>
            <a:r>
              <a:rPr lang="en-US" sz="3200" b="1" dirty="0" smtClean="0">
                <a:solidFill>
                  <a:srgbClr val="C00000"/>
                </a:solidFill>
                <a:latin typeface="Palatino Linotype" pitchFamily="18" charset="0"/>
              </a:rPr>
              <a:t>.</a:t>
            </a:r>
            <a:r>
              <a:rPr lang="en-US" sz="3200" b="1" dirty="0">
                <a:solidFill>
                  <a:srgbClr val="C00000"/>
                </a:solidFill>
                <a:latin typeface="Palatino Linotype" pitchFamily="18" charset="0"/>
              </a:rPr>
              <a:t/>
            </a:r>
            <a:br>
              <a:rPr lang="en-US" sz="3200" b="1" dirty="0">
                <a:solidFill>
                  <a:srgbClr val="C00000"/>
                </a:solidFill>
                <a:latin typeface="Palatino Linotype" pitchFamily="18" charset="0"/>
              </a:rPr>
            </a:br>
            <a:endParaRPr lang="fr-CH" sz="3200" dirty="0"/>
          </a:p>
        </p:txBody>
      </p:sp>
      <p:sp>
        <p:nvSpPr>
          <p:cNvPr id="5" name="Flowchart: Off-page Connector 4"/>
          <p:cNvSpPr/>
          <p:nvPr/>
        </p:nvSpPr>
        <p:spPr>
          <a:xfrm>
            <a:off x="1905000" y="304800"/>
            <a:ext cx="4343400" cy="2362200"/>
          </a:xfrm>
          <a:prstGeom prst="flowChartOffpageConnector">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200" b="1" dirty="0" err="1" smtClean="0">
                <a:solidFill>
                  <a:schemeClr val="tx1"/>
                </a:solidFill>
                <a:latin typeface="Palatino Linotype" pitchFamily="18" charset="0"/>
              </a:rPr>
              <a:t>Normas</a:t>
            </a:r>
            <a:r>
              <a:rPr lang="en-US" sz="3200" b="1" dirty="0" smtClean="0">
                <a:solidFill>
                  <a:schemeClr val="tx1"/>
                </a:solidFill>
                <a:latin typeface="Palatino Linotype" pitchFamily="18" charset="0"/>
              </a:rPr>
              <a:t> </a:t>
            </a:r>
            <a:r>
              <a:rPr lang="en-US" sz="3200" b="1" dirty="0" err="1" smtClean="0">
                <a:solidFill>
                  <a:schemeClr val="tx1"/>
                </a:solidFill>
                <a:latin typeface="Palatino Linotype" pitchFamily="18" charset="0"/>
              </a:rPr>
              <a:t>fiduciarias</a:t>
            </a:r>
            <a:endParaRPr lang="en-US" sz="3200" b="1" dirty="0" smtClean="0">
              <a:solidFill>
                <a:schemeClr val="tx1"/>
              </a:solidFill>
              <a:latin typeface="Palatino Linotype" pitchFamily="18" charset="0"/>
            </a:endParaRPr>
          </a:p>
          <a:p>
            <a:pPr algn="ctr"/>
            <a:r>
              <a:rPr lang="en-US" sz="3200" b="1" dirty="0" smtClean="0">
                <a:solidFill>
                  <a:srgbClr val="FF0000"/>
                </a:solidFill>
                <a:latin typeface="Palatino Linotype" pitchFamily="18" charset="0"/>
              </a:rPr>
              <a:t>----</a:t>
            </a:r>
          </a:p>
          <a:p>
            <a:pPr algn="ctr"/>
            <a:r>
              <a:rPr lang="en-US" sz="3200" b="1" dirty="0" smtClean="0">
                <a:solidFill>
                  <a:srgbClr val="FF0000"/>
                </a:solidFill>
                <a:latin typeface="Palatino Linotype" pitchFamily="18" charset="0"/>
              </a:rPr>
              <a:t>REVIEW</a:t>
            </a:r>
            <a:endParaRPr lang="fr-CH" sz="3200" b="1" dirty="0">
              <a:solidFill>
                <a:srgbClr val="FF0000"/>
              </a:solidFill>
            </a:endParaRPr>
          </a:p>
        </p:txBody>
      </p:sp>
    </p:spTree>
    <p:extLst>
      <p:ext uri="{BB962C8B-B14F-4D97-AF65-F5344CB8AC3E}">
        <p14:creationId xmlns="" xmlns:p14="http://schemas.microsoft.com/office/powerpoint/2010/main" val="316455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6200"/>
            <a:ext cx="8229600" cy="1143000"/>
          </a:xfrm>
        </p:spPr>
        <p:txBody>
          <a:bodyPr>
            <a:normAutofit fontScale="90000"/>
          </a:bodyPr>
          <a:lstStyle/>
          <a:p>
            <a:pPr eaLnBrk="1" hangingPunct="1">
              <a:defRPr/>
            </a:pPr>
            <a:r>
              <a:rPr lang="es-AR" sz="4400" dirty="0" smtClean="0"/>
              <a:t>Acceso al financiamiento </a:t>
            </a:r>
            <a:br>
              <a:rPr lang="es-AR" sz="4400" dirty="0" smtClean="0"/>
            </a:br>
            <a:r>
              <a:rPr lang="es-AR" sz="4400" dirty="0" smtClean="0"/>
              <a:t>del FA</a:t>
            </a:r>
          </a:p>
        </p:txBody>
      </p:sp>
      <p:sp>
        <p:nvSpPr>
          <p:cNvPr id="16387" name="Content Placeholder 2"/>
          <p:cNvSpPr>
            <a:spLocks noGrp="1"/>
          </p:cNvSpPr>
          <p:nvPr>
            <p:ph idx="1"/>
          </p:nvPr>
        </p:nvSpPr>
        <p:spPr>
          <a:xfrm>
            <a:off x="457200" y="1600200"/>
            <a:ext cx="8229600" cy="4800600"/>
          </a:xfrm>
        </p:spPr>
        <p:txBody>
          <a:bodyPr/>
          <a:lstStyle/>
          <a:p>
            <a:pPr eaLnBrk="1" hangingPunct="1">
              <a:spcAft>
                <a:spcPts val="600"/>
              </a:spcAft>
              <a:buFont typeface="Arial" charset="0"/>
              <a:buNone/>
            </a:pPr>
            <a:r>
              <a:rPr lang="es-AR" sz="2000" b="1" smtClean="0">
                <a:solidFill>
                  <a:srgbClr val="007033"/>
                </a:solidFill>
              </a:rPr>
              <a:t>Las EIN y EIM deberán:</a:t>
            </a:r>
          </a:p>
          <a:p>
            <a:pPr eaLnBrk="1" hangingPunct="1">
              <a:spcAft>
                <a:spcPts val="600"/>
              </a:spcAft>
              <a:buFont typeface="Calibri" pitchFamily="34" charset="0"/>
              <a:buAutoNum type="alphaLcPeriod"/>
            </a:pPr>
            <a:r>
              <a:rPr lang="es-AR" sz="2000" b="1" i="1" smtClean="0"/>
              <a:t>Cumplir las normas fiduciarias </a:t>
            </a:r>
            <a:r>
              <a:rPr lang="es-AR" sz="2000" smtClean="0"/>
              <a:t>establecidas por la JFA:</a:t>
            </a:r>
          </a:p>
          <a:p>
            <a:pPr marL="914400" lvl="1" indent="-514350" eaLnBrk="1" hangingPunct="1">
              <a:spcAft>
                <a:spcPts val="600"/>
              </a:spcAft>
              <a:buFontTx/>
              <a:buChar char="-"/>
            </a:pPr>
            <a:r>
              <a:rPr lang="es-AR" sz="2000" smtClean="0"/>
              <a:t>Gestión e integridad financieras</a:t>
            </a:r>
          </a:p>
          <a:p>
            <a:pPr marL="914400" lvl="1" indent="-514350" eaLnBrk="1" hangingPunct="1">
              <a:spcAft>
                <a:spcPts val="600"/>
              </a:spcAft>
              <a:buFontTx/>
              <a:buChar char="-"/>
            </a:pPr>
            <a:r>
              <a:rPr lang="es-AR" sz="2000" smtClean="0"/>
              <a:t>Capacidad institucional</a:t>
            </a:r>
          </a:p>
          <a:p>
            <a:pPr marL="914400" lvl="1" indent="-514350" eaLnBrk="1" hangingPunct="1">
              <a:spcAft>
                <a:spcPts val="600"/>
              </a:spcAft>
              <a:buFontTx/>
              <a:buChar char="-"/>
            </a:pPr>
            <a:r>
              <a:rPr lang="es-AR" sz="2000" smtClean="0"/>
              <a:t>Transparencia, facultades de autoinvestigación y medidas de lucha contra la corrupción</a:t>
            </a:r>
          </a:p>
          <a:p>
            <a:pPr eaLnBrk="1" hangingPunct="1">
              <a:spcAft>
                <a:spcPts val="600"/>
              </a:spcAft>
              <a:buFont typeface="Calibri" pitchFamily="34" charset="0"/>
              <a:buAutoNum type="alphaLcPeriod"/>
            </a:pPr>
            <a:r>
              <a:rPr lang="es-AR" sz="2000" b="1" i="1" smtClean="0"/>
              <a:t>Asumir plena responsabilidad </a:t>
            </a:r>
            <a:r>
              <a:rPr lang="es-AR" sz="2000" smtClean="0"/>
              <a:t>por la </a:t>
            </a:r>
            <a:r>
              <a:rPr lang="es-AR" sz="2000" b="1" i="1" smtClean="0"/>
              <a:t>administración general </a:t>
            </a:r>
            <a:r>
              <a:rPr lang="es-AR" sz="2000" smtClean="0"/>
              <a:t> de los proyectos y programas</a:t>
            </a:r>
            <a:endParaRPr lang="es-AR" sz="2000" smtClean="0">
              <a:solidFill>
                <a:srgbClr val="FF0000"/>
              </a:solidFill>
            </a:endParaRPr>
          </a:p>
          <a:p>
            <a:pPr eaLnBrk="1" hangingPunct="1">
              <a:spcAft>
                <a:spcPts val="600"/>
              </a:spcAft>
              <a:buFont typeface="Calibri" pitchFamily="34" charset="0"/>
              <a:buAutoNum type="alphaLcPeriod"/>
            </a:pPr>
            <a:r>
              <a:rPr lang="es-AR" sz="2000" smtClean="0"/>
              <a:t>Asumir  </a:t>
            </a:r>
            <a:r>
              <a:rPr lang="es-AR" sz="2000" b="1" i="1" smtClean="0"/>
              <a:t>responsabilidades financieras, y de seguimiento y presentación de informes</a:t>
            </a:r>
            <a:r>
              <a:rPr lang="es-AR" sz="2000" smtClean="0"/>
              <a:t>.</a:t>
            </a:r>
          </a:p>
        </p:txBody>
      </p:sp>
      <p:pic>
        <p:nvPicPr>
          <p:cNvPr id="16388"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8" name="Straight Connector 7"/>
          <p:cNvCxnSpPr/>
          <p:nvPr/>
        </p:nvCxnSpPr>
        <p:spPr>
          <a:xfrm>
            <a:off x="0" y="1371600"/>
            <a:ext cx="9144000"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10600" cy="6400799"/>
          </a:xfrm>
        </p:spPr>
        <p:txBody>
          <a:bodyPr>
            <a:normAutofit/>
          </a:bodyPr>
          <a:lstStyle/>
          <a:p>
            <a:r>
              <a:rPr lang="es-US" sz="3600" b="1" u="sng" dirty="0" smtClean="0">
                <a:solidFill>
                  <a:srgbClr val="FF0000"/>
                </a:solidFill>
              </a:rPr>
              <a:t>EXAMEN</a:t>
            </a:r>
            <a:br>
              <a:rPr lang="es-US" sz="3600" b="1" u="sng" dirty="0" smtClean="0">
                <a:solidFill>
                  <a:srgbClr val="FF0000"/>
                </a:solidFill>
              </a:rPr>
            </a:br>
            <a:r>
              <a:rPr lang="es-US" sz="3600" dirty="0" smtClean="0"/>
              <a:t>Analizar – Evaluar </a:t>
            </a:r>
            <a:r>
              <a:rPr lang="es-US" sz="3600" dirty="0" smtClean="0"/>
              <a:t>–Escrutinio–Examinar-Preguntar </a:t>
            </a:r>
            <a:r>
              <a:rPr lang="es-US" sz="3600" dirty="0" smtClean="0"/>
              <a:t>– Investigar – Referencias cruzadas</a:t>
            </a:r>
            <a:br>
              <a:rPr lang="es-US" sz="3600" dirty="0" smtClean="0"/>
            </a:br>
            <a:r>
              <a:rPr lang="es-US" sz="3600" dirty="0" smtClean="0"/>
              <a:t/>
            </a:r>
            <a:br>
              <a:rPr lang="es-US" sz="3600" dirty="0" smtClean="0"/>
            </a:br>
            <a:r>
              <a:rPr lang="es-US" sz="3600" b="1" u="sng" dirty="0" smtClean="0">
                <a:solidFill>
                  <a:srgbClr val="00B050"/>
                </a:solidFill>
              </a:rPr>
              <a:t>CONCLUSION</a:t>
            </a:r>
            <a:r>
              <a:rPr lang="es-US" sz="3600" dirty="0" smtClean="0"/>
              <a:t/>
            </a:r>
            <a:br>
              <a:rPr lang="es-US" sz="3600" dirty="0" smtClean="0"/>
            </a:br>
            <a:r>
              <a:rPr lang="es-US" sz="3600" dirty="0" smtClean="0"/>
              <a:t>Competencia – Capacidad -- Eficacia – Eficiencia – Estructura Organizacional – Continuidad -- Integridad</a:t>
            </a:r>
            <a:br>
              <a:rPr lang="es-US" sz="3600" dirty="0" smtClean="0"/>
            </a:br>
            <a:r>
              <a:rPr lang="es-US" sz="3600" dirty="0" smtClean="0"/>
              <a:t> </a:t>
            </a:r>
            <a:endParaRPr lang="es-US" sz="3600" dirty="0"/>
          </a:p>
        </p:txBody>
      </p:sp>
    </p:spTree>
    <p:extLst>
      <p:ext uri="{BB962C8B-B14F-4D97-AF65-F5344CB8AC3E}">
        <p14:creationId xmlns="" xmlns:p14="http://schemas.microsoft.com/office/powerpoint/2010/main" val="870124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defRPr/>
            </a:pPr>
            <a:r>
              <a:rPr lang="en-US" b="1" dirty="0" smtClean="0">
                <a:solidFill>
                  <a:srgbClr val="92D050"/>
                </a:solidFill>
                <a:effectLst>
                  <a:outerShdw blurRad="38100" dist="38100" dir="2700000" algn="tl">
                    <a:srgbClr val="000000">
                      <a:alpha val="43137"/>
                    </a:srgbClr>
                  </a:outerShdw>
                </a:effectLst>
              </a:rPr>
              <a:t>El Panel de </a:t>
            </a:r>
            <a:r>
              <a:rPr lang="en-US" b="1" dirty="0" err="1" smtClean="0">
                <a:solidFill>
                  <a:srgbClr val="92D050"/>
                </a:solidFill>
                <a:effectLst>
                  <a:outerShdw blurRad="38100" dist="38100" dir="2700000" algn="tl">
                    <a:srgbClr val="000000">
                      <a:alpha val="43137"/>
                    </a:srgbClr>
                  </a:outerShdw>
                </a:effectLst>
              </a:rPr>
              <a:t>Acreditacion</a:t>
            </a:r>
            <a:endParaRPr lang="en-US" dirty="0" smtClean="0"/>
          </a:p>
        </p:txBody>
      </p:sp>
      <p:pic>
        <p:nvPicPr>
          <p:cNvPr id="11267" name="Picture 1"/>
          <p:cNvPicPr>
            <a:picLocks noChangeAspect="1" noChangeArrowheads="1"/>
          </p:cNvPicPr>
          <p:nvPr/>
        </p:nvPicPr>
        <p:blipFill>
          <a:blip r:embed="rId2"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8" name="Straight Connector 7"/>
          <p:cNvCxnSpPr/>
          <p:nvPr/>
        </p:nvCxnSpPr>
        <p:spPr>
          <a:xfrm>
            <a:off x="0" y="12176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pic>
        <p:nvPicPr>
          <p:cNvPr id="9" name="Picture 8" descr="photo.JPG"/>
          <p:cNvPicPr>
            <a:picLocks noChangeAspect="1"/>
          </p:cNvPicPr>
          <p:nvPr/>
        </p:nvPicPr>
        <p:blipFill>
          <a:blip r:embed="rId3" cstate="print"/>
          <a:stretch>
            <a:fillRect/>
          </a:stretch>
        </p:blipFill>
        <p:spPr>
          <a:xfrm>
            <a:off x="1143000" y="1295400"/>
            <a:ext cx="6629400" cy="49720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52400"/>
            <a:ext cx="8229600" cy="1143000"/>
          </a:xfrm>
        </p:spPr>
        <p:txBody>
          <a:bodyPr/>
          <a:lstStyle/>
          <a:p>
            <a:pPr eaLnBrk="1" hangingPunct="1">
              <a:defRPr/>
            </a:pPr>
            <a:r>
              <a:rPr lang="es-AR" sz="4400" dirty="0" smtClean="0"/>
              <a:t>El proceso de acreditación</a:t>
            </a:r>
          </a:p>
        </p:txBody>
      </p:sp>
      <p:sp>
        <p:nvSpPr>
          <p:cNvPr id="20483" name="Content Placeholder 2"/>
          <p:cNvSpPr>
            <a:spLocks noGrp="1"/>
          </p:cNvSpPr>
          <p:nvPr>
            <p:ph idx="1"/>
          </p:nvPr>
        </p:nvSpPr>
        <p:spPr>
          <a:xfrm>
            <a:off x="457200" y="1447800"/>
            <a:ext cx="8229600" cy="4876800"/>
          </a:xfrm>
        </p:spPr>
        <p:txBody>
          <a:bodyPr/>
          <a:lstStyle/>
          <a:p>
            <a:pPr>
              <a:lnSpc>
                <a:spcPct val="80000"/>
              </a:lnSpc>
            </a:pPr>
            <a:r>
              <a:rPr lang="es-AR" sz="1800" b="1" i="1" smtClean="0">
                <a:solidFill>
                  <a:srgbClr val="007033"/>
                </a:solidFill>
              </a:rPr>
              <a:t>Paso 0</a:t>
            </a:r>
            <a:r>
              <a:rPr lang="es-AR" sz="1800" i="1" smtClean="0"/>
              <a:t>: </a:t>
            </a:r>
            <a:r>
              <a:rPr lang="es-AR" sz="1800" smtClean="0"/>
              <a:t>El Gobierno informa a la secretaria del FA el nombre de su Autoridad Designada (AD). La AD  debe ratificar la solicitud de acreditación de EIN.</a:t>
            </a:r>
            <a:endParaRPr lang="es-AR" sz="1800" i="1" smtClean="0"/>
          </a:p>
          <a:p>
            <a:pPr>
              <a:lnSpc>
                <a:spcPct val="80000"/>
              </a:lnSpc>
            </a:pPr>
            <a:r>
              <a:rPr lang="es-AR" sz="1800" b="1" i="1" smtClean="0">
                <a:solidFill>
                  <a:srgbClr val="007033"/>
                </a:solidFill>
              </a:rPr>
              <a:t>Paso 1</a:t>
            </a:r>
            <a:r>
              <a:rPr lang="es-AR" sz="1800" i="1" smtClean="0"/>
              <a:t>: </a:t>
            </a:r>
            <a:r>
              <a:rPr lang="es-AR" sz="1800" smtClean="0"/>
              <a:t>Presentación de la solicitud de acreditación:</a:t>
            </a:r>
          </a:p>
          <a:p>
            <a:pPr marL="971550" lvl="1" indent="-514350">
              <a:lnSpc>
                <a:spcPct val="80000"/>
              </a:lnSpc>
              <a:buFont typeface="Calibri" pitchFamily="34" charset="0"/>
              <a:buAutoNum type="alphaLcPeriod"/>
            </a:pPr>
            <a:r>
              <a:rPr lang="es-AR" sz="1800" smtClean="0"/>
              <a:t>Formulario de acreditación completo con descripción de cómo la organización reúne las capacidades específicas requeridas (normas fiduciarias)</a:t>
            </a:r>
          </a:p>
          <a:p>
            <a:pPr marL="971550" lvl="1" indent="-514350">
              <a:lnSpc>
                <a:spcPct val="80000"/>
              </a:lnSpc>
              <a:buFont typeface="Calibri" pitchFamily="34" charset="0"/>
              <a:buAutoNum type="alphaLcPeriod"/>
            </a:pPr>
            <a:r>
              <a:rPr lang="es-AR" sz="1800" smtClean="0"/>
              <a:t>Envío simultáneo de la documentación de apoyo</a:t>
            </a:r>
          </a:p>
          <a:p>
            <a:pPr>
              <a:lnSpc>
                <a:spcPct val="80000"/>
              </a:lnSpc>
            </a:pPr>
            <a:r>
              <a:rPr lang="es-AR" sz="1800" b="1" i="1" smtClean="0">
                <a:solidFill>
                  <a:srgbClr val="007033"/>
                </a:solidFill>
              </a:rPr>
              <a:t>Paso 2</a:t>
            </a:r>
            <a:r>
              <a:rPr lang="es-AR" sz="1800" i="1" smtClean="0"/>
              <a:t>: </a:t>
            </a:r>
            <a:r>
              <a:rPr lang="es-AR" sz="1800" smtClean="0"/>
              <a:t>El Panel de Acreditación examina la solicitud. </a:t>
            </a:r>
          </a:p>
          <a:p>
            <a:pPr>
              <a:lnSpc>
                <a:spcPct val="80000"/>
              </a:lnSpc>
            </a:pPr>
            <a:r>
              <a:rPr lang="es-AR" sz="1800" b="1" i="1" smtClean="0">
                <a:solidFill>
                  <a:srgbClr val="007033"/>
                </a:solidFill>
              </a:rPr>
              <a:t>Paso 3</a:t>
            </a:r>
            <a:r>
              <a:rPr lang="es-AR" sz="1800" i="1" smtClean="0"/>
              <a:t>: </a:t>
            </a:r>
            <a:r>
              <a:rPr lang="es-AR" sz="1800" smtClean="0"/>
              <a:t>El Panel de Acreditación puede solicitar información adicional/aclaraciones a la organización. </a:t>
            </a:r>
          </a:p>
          <a:p>
            <a:pPr marL="971550" lvl="1" indent="-514350">
              <a:lnSpc>
                <a:spcPct val="80000"/>
              </a:lnSpc>
              <a:buFont typeface="Calibri" pitchFamily="34" charset="0"/>
              <a:buAutoNum type="alphaLcPeriod"/>
            </a:pPr>
            <a:r>
              <a:rPr lang="es-AR" sz="1800" smtClean="0"/>
              <a:t>Puede señalar a la Junta la necesidad de realizar una visita sobre el terreno o de observar a la organización</a:t>
            </a:r>
          </a:p>
          <a:p>
            <a:pPr marL="971550" lvl="1" indent="-514350">
              <a:lnSpc>
                <a:spcPct val="80000"/>
              </a:lnSpc>
              <a:buFont typeface="Calibri" pitchFamily="34" charset="0"/>
              <a:buAutoNum type="alphaLcPeriod"/>
            </a:pPr>
            <a:r>
              <a:rPr lang="es-AR" sz="1800" smtClean="0"/>
              <a:t>Puede señalar la necesidad de suministrar apoyo técnico a un solicitante para que este pueda mejorar su capacidad para lograr la acreditación</a:t>
            </a:r>
          </a:p>
          <a:p>
            <a:pPr>
              <a:lnSpc>
                <a:spcPct val="80000"/>
              </a:lnSpc>
            </a:pPr>
            <a:r>
              <a:rPr lang="es-AR" sz="1800" b="1" i="1" smtClean="0">
                <a:solidFill>
                  <a:srgbClr val="007033"/>
                </a:solidFill>
              </a:rPr>
              <a:t>Paso 4</a:t>
            </a:r>
            <a:r>
              <a:rPr lang="es-AR" sz="1800" i="1" smtClean="0"/>
              <a:t>: </a:t>
            </a:r>
            <a:r>
              <a:rPr lang="es-AR" sz="1800" smtClean="0"/>
              <a:t>El Panel de Acreditación formula una recomendación a la Junta del FA.</a:t>
            </a:r>
            <a:endParaRPr lang="es-AR" sz="1800" i="1" smtClean="0"/>
          </a:p>
          <a:p>
            <a:pPr>
              <a:lnSpc>
                <a:spcPct val="80000"/>
              </a:lnSpc>
            </a:pPr>
            <a:r>
              <a:rPr lang="es-AR" sz="1800" b="1" i="1" smtClean="0">
                <a:solidFill>
                  <a:srgbClr val="007033"/>
                </a:solidFill>
              </a:rPr>
              <a:t>Paso 5</a:t>
            </a:r>
            <a:r>
              <a:rPr lang="es-AR" sz="1800" i="1" smtClean="0"/>
              <a:t>: </a:t>
            </a:r>
            <a:r>
              <a:rPr lang="es-AR" sz="1800" smtClean="0"/>
              <a:t>La Junta del FA adopta una decisión definitiva sobre la acreditación de la entidad</a:t>
            </a:r>
            <a:endParaRPr lang="es-AR" sz="1800" i="1" smtClean="0"/>
          </a:p>
        </p:txBody>
      </p:sp>
      <p:pic>
        <p:nvPicPr>
          <p:cNvPr id="20484" name="Picture 1"/>
          <p:cNvPicPr>
            <a:picLocks noChangeAspect="1" noChangeArrowheads="1"/>
          </p:cNvPicPr>
          <p:nvPr/>
        </p:nvPicPr>
        <p:blipFill>
          <a:blip r:embed="rId2"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8" name="Straight Connector 7"/>
          <p:cNvCxnSpPr/>
          <p:nvPr/>
        </p:nvCxnSpPr>
        <p:spPr>
          <a:xfrm>
            <a:off x="0" y="12176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1"/>
          <p:cNvPicPr>
            <a:picLocks noChangeAspect="1" noChangeArrowheads="1"/>
          </p:cNvPicPr>
          <p:nvPr/>
        </p:nvPicPr>
        <p:blipFill>
          <a:blip r:embed="rId2" cstate="print"/>
          <a:srcRect l="22221" t="12383" r="27779" b="38092"/>
          <a:stretch>
            <a:fillRect/>
          </a:stretch>
        </p:blipFill>
        <p:spPr bwMode="auto">
          <a:xfrm>
            <a:off x="8077200" y="5783263"/>
            <a:ext cx="1066800" cy="947737"/>
          </a:xfrm>
          <a:prstGeom prst="rect">
            <a:avLst/>
          </a:prstGeom>
          <a:noFill/>
          <a:ln w="9525">
            <a:noFill/>
            <a:miter lim="800000"/>
            <a:headEnd/>
            <a:tailEnd/>
          </a:ln>
        </p:spPr>
      </p:pic>
      <p:cxnSp>
        <p:nvCxnSpPr>
          <p:cNvPr id="8" name="Straight Connector 7"/>
          <p:cNvCxnSpPr/>
          <p:nvPr/>
        </p:nvCxnSpPr>
        <p:spPr>
          <a:xfrm>
            <a:off x="0" y="12176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pic>
        <p:nvPicPr>
          <p:cNvPr id="11" name="Picture 10" descr="NIE.png"/>
          <p:cNvPicPr>
            <a:picLocks noChangeAspect="1"/>
          </p:cNvPicPr>
          <p:nvPr/>
        </p:nvPicPr>
        <p:blipFill>
          <a:blip r:embed="rId3" cstate="print"/>
          <a:stretch>
            <a:fillRect/>
          </a:stretch>
        </p:blipFill>
        <p:spPr>
          <a:xfrm>
            <a:off x="2057400" y="137222"/>
            <a:ext cx="4724400" cy="664457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7" name="Picture 1"/>
          <p:cNvPicPr>
            <a:picLocks noChangeAspect="1" noChangeArrowheads="1"/>
          </p:cNvPicPr>
          <p:nvPr/>
        </p:nvPicPr>
        <p:blipFill>
          <a:blip r:embed="rId3" cstate="print"/>
          <a:srcRect l="22221" t="12383" r="27779" b="38092"/>
          <a:stretch>
            <a:fillRect/>
          </a:stretch>
        </p:blipFill>
        <p:spPr bwMode="auto">
          <a:xfrm>
            <a:off x="8077200" y="5783263"/>
            <a:ext cx="1066800" cy="947737"/>
          </a:xfrm>
          <a:prstGeom prst="rect">
            <a:avLst/>
          </a:prstGeom>
          <a:noFill/>
          <a:ln w="9525">
            <a:noFill/>
            <a:miter lim="800000"/>
            <a:headEnd/>
            <a:tailEnd/>
          </a:ln>
        </p:spPr>
      </p:pic>
      <p:sp>
        <p:nvSpPr>
          <p:cNvPr id="26626" name="Title 1"/>
          <p:cNvSpPr>
            <a:spLocks noGrp="1"/>
          </p:cNvSpPr>
          <p:nvPr>
            <p:ph type="title"/>
          </p:nvPr>
        </p:nvSpPr>
        <p:spPr>
          <a:xfrm>
            <a:off x="457200" y="152400"/>
            <a:ext cx="8229600" cy="1143000"/>
          </a:xfrm>
        </p:spPr>
        <p:txBody>
          <a:bodyPr>
            <a:normAutofit/>
          </a:bodyPr>
          <a:lstStyle/>
          <a:p>
            <a:pPr>
              <a:defRPr/>
            </a:pPr>
            <a:r>
              <a:rPr lang="en-US" b="1" dirty="0" err="1" smtClean="0">
                <a:solidFill>
                  <a:srgbClr val="92D050"/>
                </a:solidFill>
                <a:effectLst>
                  <a:outerShdw blurRad="38100" dist="38100" dir="2700000" algn="tl">
                    <a:srgbClr val="000000">
                      <a:alpha val="43137"/>
                    </a:srgbClr>
                  </a:outerShdw>
                </a:effectLst>
              </a:rPr>
              <a:t>Entidades</a:t>
            </a:r>
            <a:r>
              <a:rPr lang="en-US" b="1" dirty="0" smtClean="0">
                <a:solidFill>
                  <a:srgbClr val="92D050"/>
                </a:solidFill>
                <a:effectLst>
                  <a:outerShdw blurRad="38100" dist="38100" dir="2700000" algn="tl">
                    <a:srgbClr val="000000">
                      <a:alpha val="43137"/>
                    </a:srgbClr>
                  </a:outerShdw>
                </a:effectLst>
              </a:rPr>
              <a:t> de </a:t>
            </a:r>
            <a:r>
              <a:rPr lang="en-US" b="1" dirty="0" err="1" smtClean="0">
                <a:solidFill>
                  <a:srgbClr val="92D050"/>
                </a:solidFill>
                <a:effectLst>
                  <a:outerShdw blurRad="38100" dist="38100" dir="2700000" algn="tl">
                    <a:srgbClr val="000000">
                      <a:alpha val="43137"/>
                    </a:srgbClr>
                  </a:outerShdw>
                </a:effectLst>
              </a:rPr>
              <a:t>Implementacion</a:t>
            </a:r>
            <a:endParaRPr lang="en-US" dirty="0" smtClean="0"/>
          </a:p>
        </p:txBody>
      </p:sp>
      <p:sp>
        <p:nvSpPr>
          <p:cNvPr id="13315" name="Content Placeholder 2"/>
          <p:cNvSpPr>
            <a:spLocks noGrp="1"/>
          </p:cNvSpPr>
          <p:nvPr>
            <p:ph idx="1"/>
          </p:nvPr>
        </p:nvSpPr>
        <p:spPr>
          <a:xfrm>
            <a:off x="457200" y="1676400"/>
            <a:ext cx="8077200" cy="4876800"/>
          </a:xfrm>
        </p:spPr>
        <p:txBody>
          <a:bodyPr>
            <a:normAutofit fontScale="92500" lnSpcReduction="20000"/>
          </a:bodyPr>
          <a:lstStyle/>
          <a:p>
            <a:pPr eaLnBrk="1" hangingPunct="1"/>
            <a:r>
              <a:rPr lang="en-US" sz="2800" b="1" dirty="0" smtClean="0">
                <a:solidFill>
                  <a:srgbClr val="007033"/>
                </a:solidFill>
              </a:rPr>
              <a:t>6 National Implementing Entities accredited</a:t>
            </a:r>
            <a:r>
              <a:rPr lang="en-US" sz="2800" dirty="0" smtClean="0">
                <a:solidFill>
                  <a:srgbClr val="007033"/>
                </a:solidFill>
              </a:rPr>
              <a:t>:</a:t>
            </a:r>
          </a:p>
          <a:p>
            <a:pPr lvl="1" eaLnBrk="1" hangingPunct="1">
              <a:buFont typeface="Courier New" pitchFamily="49" charset="0"/>
              <a:buChar char="o"/>
            </a:pPr>
            <a:r>
              <a:rPr lang="en-US" sz="2400" dirty="0" smtClean="0"/>
              <a:t>Centre de </a:t>
            </a:r>
            <a:r>
              <a:rPr lang="en-US" sz="2400" dirty="0" err="1" smtClean="0"/>
              <a:t>Suivi</a:t>
            </a:r>
            <a:r>
              <a:rPr lang="en-US" sz="2400" dirty="0" smtClean="0"/>
              <a:t> </a:t>
            </a:r>
            <a:r>
              <a:rPr lang="en-US" sz="2400" dirty="0" err="1" smtClean="0"/>
              <a:t>Ecologique</a:t>
            </a:r>
            <a:r>
              <a:rPr lang="en-US" sz="2400" dirty="0" smtClean="0"/>
              <a:t> (Senegal)</a:t>
            </a:r>
          </a:p>
          <a:p>
            <a:pPr lvl="1" eaLnBrk="1" hangingPunct="1">
              <a:buFont typeface="Courier New" pitchFamily="49" charset="0"/>
              <a:buChar char="o"/>
            </a:pPr>
            <a:r>
              <a:rPr lang="en-US" sz="2400" dirty="0" smtClean="0"/>
              <a:t>Planning Institute of Jamaica (Jamaica)</a:t>
            </a:r>
          </a:p>
          <a:p>
            <a:pPr lvl="1" eaLnBrk="1" hangingPunct="1">
              <a:buFont typeface="Courier New" pitchFamily="49" charset="0"/>
              <a:buChar char="o"/>
            </a:pPr>
            <a:r>
              <a:rPr lang="en-US" sz="2400" dirty="0" err="1" smtClean="0"/>
              <a:t>Agencia</a:t>
            </a:r>
            <a:r>
              <a:rPr lang="en-US" sz="2400" dirty="0" smtClean="0"/>
              <a:t> </a:t>
            </a:r>
            <a:r>
              <a:rPr lang="en-US" sz="2400" dirty="0" err="1" smtClean="0"/>
              <a:t>Nacional</a:t>
            </a:r>
            <a:r>
              <a:rPr lang="en-US" sz="2400" dirty="0" smtClean="0"/>
              <a:t> de </a:t>
            </a:r>
            <a:r>
              <a:rPr lang="en-US" sz="2400" dirty="0" err="1" smtClean="0"/>
              <a:t>Investigación</a:t>
            </a:r>
            <a:r>
              <a:rPr lang="en-US" sz="2400" dirty="0" smtClean="0"/>
              <a:t> e </a:t>
            </a:r>
            <a:r>
              <a:rPr lang="en-US" sz="2400" dirty="0" err="1" smtClean="0"/>
              <a:t>Innovación</a:t>
            </a:r>
            <a:r>
              <a:rPr lang="en-US" sz="2400" dirty="0" smtClean="0"/>
              <a:t> (Uruguay)</a:t>
            </a:r>
          </a:p>
          <a:p>
            <a:pPr lvl="1">
              <a:buFont typeface="Courier New" pitchFamily="49" charset="0"/>
              <a:buChar char="o"/>
            </a:pPr>
            <a:r>
              <a:rPr lang="en-US" sz="2400" dirty="0" err="1" smtClean="0"/>
              <a:t>Fonds</a:t>
            </a:r>
            <a:r>
              <a:rPr lang="en-US" sz="2400" dirty="0" smtClean="0"/>
              <a:t> national pour </a:t>
            </a:r>
            <a:r>
              <a:rPr lang="en-US" sz="2400" dirty="0" err="1" smtClean="0"/>
              <a:t>l'environnement</a:t>
            </a:r>
            <a:r>
              <a:rPr lang="en-US" sz="2400" dirty="0" smtClean="0"/>
              <a:t> (Benin)</a:t>
            </a:r>
          </a:p>
          <a:p>
            <a:pPr lvl="1">
              <a:buFont typeface="Courier New" pitchFamily="49" charset="0"/>
              <a:buChar char="o"/>
            </a:pPr>
            <a:r>
              <a:rPr lang="en-US" sz="2400" dirty="0" smtClean="0"/>
              <a:t>South African National Institute for Biodiversity (South Africa)</a:t>
            </a:r>
          </a:p>
          <a:p>
            <a:pPr lvl="1">
              <a:buFont typeface="Courier New" pitchFamily="49" charset="0"/>
              <a:buChar char="o"/>
            </a:pPr>
            <a:r>
              <a:rPr lang="en-US" sz="2400" dirty="0" smtClean="0"/>
              <a:t>Protected Areas Conservation Trust (Belize)</a:t>
            </a:r>
          </a:p>
          <a:p>
            <a:pPr eaLnBrk="1" hangingPunct="1"/>
            <a:r>
              <a:rPr lang="en-US" sz="2800" b="1" dirty="0" smtClean="0">
                <a:solidFill>
                  <a:srgbClr val="007033"/>
                </a:solidFill>
              </a:rPr>
              <a:t>1 Regional Implementing Entity</a:t>
            </a:r>
          </a:p>
          <a:p>
            <a:pPr marL="742950" lvl="2" indent="-276225">
              <a:buFont typeface="Courier New" pitchFamily="49" charset="0"/>
              <a:buChar char="o"/>
            </a:pPr>
            <a:r>
              <a:rPr lang="en-US" dirty="0" err="1" smtClean="0"/>
              <a:t>Banque</a:t>
            </a:r>
            <a:r>
              <a:rPr lang="en-US" dirty="0" smtClean="0"/>
              <a:t> </a:t>
            </a:r>
            <a:r>
              <a:rPr lang="en-US" dirty="0" err="1" smtClean="0"/>
              <a:t>Ouest</a:t>
            </a:r>
            <a:r>
              <a:rPr lang="en-US" dirty="0" smtClean="0"/>
              <a:t> </a:t>
            </a:r>
            <a:r>
              <a:rPr lang="en-US" dirty="0" err="1" smtClean="0"/>
              <a:t>Africaine</a:t>
            </a:r>
            <a:r>
              <a:rPr lang="en-US" dirty="0" smtClean="0"/>
              <a:t> de </a:t>
            </a:r>
            <a:r>
              <a:rPr lang="en-US" dirty="0" err="1" smtClean="0"/>
              <a:t>Développement</a:t>
            </a:r>
            <a:r>
              <a:rPr lang="en-US" dirty="0" smtClean="0"/>
              <a:t> (BOAD)</a:t>
            </a:r>
            <a:endParaRPr lang="en-US" b="1" dirty="0" smtClean="0">
              <a:solidFill>
                <a:srgbClr val="007033"/>
              </a:solidFill>
            </a:endParaRPr>
          </a:p>
          <a:p>
            <a:pPr eaLnBrk="1" hangingPunct="1"/>
            <a:r>
              <a:rPr lang="en-US" sz="2800" b="1" dirty="0" smtClean="0">
                <a:solidFill>
                  <a:srgbClr val="007033"/>
                </a:solidFill>
              </a:rPr>
              <a:t>9 Multilateral Implementing Entities accredited</a:t>
            </a:r>
            <a:r>
              <a:rPr lang="en-US" sz="2800" dirty="0" smtClean="0">
                <a:solidFill>
                  <a:srgbClr val="007033"/>
                </a:solidFill>
              </a:rPr>
              <a:t>:</a:t>
            </a:r>
          </a:p>
          <a:p>
            <a:pPr lvl="1" eaLnBrk="1" hangingPunct="1">
              <a:buFont typeface="Courier New" pitchFamily="49" charset="0"/>
              <a:buChar char="o"/>
            </a:pPr>
            <a:r>
              <a:rPr lang="en-US" sz="2400" dirty="0" smtClean="0"/>
              <a:t>The World Bank, ADB, </a:t>
            </a:r>
            <a:r>
              <a:rPr lang="en-US" sz="2400" dirty="0" err="1" smtClean="0"/>
              <a:t>AfDB</a:t>
            </a:r>
            <a:r>
              <a:rPr lang="en-US" sz="2400" dirty="0" smtClean="0"/>
              <a:t>, IADB, UNDP, UNEP, IFAD, WFP, WMO</a:t>
            </a:r>
            <a:endParaRPr lang="en-US" sz="2800" dirty="0" smtClean="0"/>
          </a:p>
          <a:p>
            <a:pPr eaLnBrk="1" hangingPunct="1"/>
            <a:r>
              <a:rPr lang="en-US" sz="2800" b="1" dirty="0" smtClean="0">
                <a:solidFill>
                  <a:srgbClr val="007033"/>
                </a:solidFill>
              </a:rPr>
              <a:t>Swift</a:t>
            </a:r>
            <a:r>
              <a:rPr lang="en-US" sz="2800" dirty="0" smtClean="0"/>
              <a:t> accreditation process: can be done in </a:t>
            </a:r>
            <a:r>
              <a:rPr lang="en-US" sz="2800" b="1" dirty="0" smtClean="0">
                <a:solidFill>
                  <a:srgbClr val="007033"/>
                </a:solidFill>
              </a:rPr>
              <a:t>3 months</a:t>
            </a:r>
          </a:p>
          <a:p>
            <a:pPr eaLnBrk="1" hangingPunct="1"/>
            <a:endParaRPr lang="en-US" sz="2800" dirty="0" smtClean="0"/>
          </a:p>
        </p:txBody>
      </p:sp>
      <p:cxnSp>
        <p:nvCxnSpPr>
          <p:cNvPr id="15" name="Straight Connector 14"/>
          <p:cNvCxnSpPr/>
          <p:nvPr/>
        </p:nvCxnSpPr>
        <p:spPr>
          <a:xfrm>
            <a:off x="0" y="1522413"/>
            <a:ext cx="9144000" cy="1587"/>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0" y="6400800"/>
            <a:ext cx="8262938" cy="1588"/>
          </a:xfrm>
          <a:prstGeom prst="line">
            <a:avLst/>
          </a:prstGeom>
          <a:ln w="25400">
            <a:solidFill>
              <a:srgbClr val="B7E71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1066800" y="1600200"/>
            <a:ext cx="7696200" cy="5029200"/>
          </a:xfrm>
        </p:spPr>
        <p:txBody>
          <a:bodyPr/>
          <a:lstStyle/>
          <a:p>
            <a:pPr marL="0" indent="0" algn="ctr" eaLnBrk="1" hangingPunct="1">
              <a:buFont typeface="Arial" charset="0"/>
              <a:buNone/>
            </a:pPr>
            <a:r>
              <a:rPr lang="en-US" sz="4000" b="1" smtClean="0">
                <a:solidFill>
                  <a:srgbClr val="007033"/>
                </a:solidFill>
                <a:latin typeface="Palatino Linotype" pitchFamily="18" charset="0"/>
              </a:rPr>
              <a:t>Entendiendo el Toolkit para la acreditación y su uso</a:t>
            </a:r>
          </a:p>
          <a:p>
            <a:pPr marL="0" indent="0" eaLnBrk="1" hangingPunct="1"/>
            <a:endParaRPr lang="en-GB"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1371600"/>
          </a:xfrm>
        </p:spPr>
        <p:txBody>
          <a:bodyPr/>
          <a:lstStyle/>
          <a:p>
            <a:r>
              <a:rPr lang="en-US" sz="4000" smtClean="0">
                <a:solidFill>
                  <a:srgbClr val="00B050"/>
                </a:solidFill>
                <a:latin typeface="Century Gothic" pitchFamily="34" charset="0"/>
              </a:rPr>
              <a:t>Toolkit de Acreditación</a:t>
            </a:r>
          </a:p>
        </p:txBody>
      </p:sp>
      <p:sp>
        <p:nvSpPr>
          <p:cNvPr id="6147" name="Rectangle 3"/>
          <p:cNvSpPr>
            <a:spLocks noGrp="1" noChangeArrowheads="1"/>
          </p:cNvSpPr>
          <p:nvPr>
            <p:ph type="body" idx="1"/>
          </p:nvPr>
        </p:nvSpPr>
        <p:spPr>
          <a:xfrm>
            <a:off x="609600" y="1600200"/>
            <a:ext cx="7696200" cy="5029200"/>
          </a:xfrm>
        </p:spPr>
        <p:txBody>
          <a:bodyPr/>
          <a:lstStyle/>
          <a:p>
            <a:pPr marL="0" indent="0" algn="ctr" eaLnBrk="1" hangingPunct="1">
              <a:buFont typeface="Arial" charset="0"/>
              <a:buNone/>
            </a:pPr>
            <a:r>
              <a:rPr lang="en-US" sz="4000" b="1" smtClean="0">
                <a:solidFill>
                  <a:srgbClr val="007033"/>
                </a:solidFill>
                <a:latin typeface="Palatino Linotype" pitchFamily="18" charset="0"/>
              </a:rPr>
              <a:t>Esta es una guía práctica para ayudar a los países en el proceso de acreditación de su Entidad de Implementación Nacional (EIN)</a:t>
            </a:r>
          </a:p>
          <a:p>
            <a:pPr marL="0" indent="0" algn="ctr" eaLnBrk="1" hangingPunct="1"/>
            <a:endParaRPr lang="en-GB" sz="4000" b="1" smtClean="0">
              <a:solidFill>
                <a:srgbClr val="007033"/>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28600"/>
            <a:ext cx="8229600" cy="1371600"/>
          </a:xfrm>
        </p:spPr>
        <p:txBody>
          <a:bodyPr/>
          <a:lstStyle/>
          <a:p>
            <a:pPr eaLnBrk="1" hangingPunct="1"/>
            <a:r>
              <a:rPr lang="en-US" sz="4000" smtClean="0">
                <a:solidFill>
                  <a:srgbClr val="00B050"/>
                </a:solidFill>
                <a:latin typeface="Century Gothic" pitchFamily="34" charset="0"/>
              </a:rPr>
              <a:t>Toolkit de Acreditación</a:t>
            </a:r>
            <a:br>
              <a:rPr lang="en-US" sz="4000" smtClean="0">
                <a:solidFill>
                  <a:srgbClr val="00B050"/>
                </a:solidFill>
                <a:latin typeface="Century Gothic" pitchFamily="34" charset="0"/>
              </a:rPr>
            </a:br>
            <a:endParaRPr lang="en-GB" sz="4000" smtClean="0"/>
          </a:p>
        </p:txBody>
      </p:sp>
      <p:sp>
        <p:nvSpPr>
          <p:cNvPr id="6147" name="Rectangle 3"/>
          <p:cNvSpPr>
            <a:spLocks noGrp="1" noChangeArrowheads="1"/>
          </p:cNvSpPr>
          <p:nvPr>
            <p:ph type="body" idx="1"/>
          </p:nvPr>
        </p:nvSpPr>
        <p:spPr>
          <a:xfrm>
            <a:off x="381000" y="1524000"/>
            <a:ext cx="8458200" cy="5029200"/>
          </a:xfrm>
        </p:spPr>
        <p:txBody>
          <a:bodyPr/>
          <a:lstStyle/>
          <a:p>
            <a:pPr marL="0" indent="0">
              <a:lnSpc>
                <a:spcPct val="80000"/>
              </a:lnSpc>
              <a:buFont typeface="Arial" charset="0"/>
              <a:buNone/>
            </a:pPr>
            <a:r>
              <a:rPr lang="en-GB" sz="2000" smtClean="0">
                <a:latin typeface="Palatino Linotype" pitchFamily="18" charset="0"/>
              </a:rPr>
              <a:t>Este toolkit incluye varias herramientas y recursos para que los países los utilizen al iniciar el proceso de acreditación para una EIN, e incluye formatos, estudios de caso prácticos y ayuda paso a paso para asegurar una conclusión exitosa del proceso de acreditación. Este toolkit está diseñado principalmente para el uso de las instituciones y el personal de</a:t>
            </a:r>
            <a:r>
              <a:rPr lang="en-US" sz="2000" smtClean="0">
                <a:latin typeface="Palatino Linotype" pitchFamily="18" charset="0"/>
              </a:rPr>
              <a:t>:</a:t>
            </a:r>
          </a:p>
          <a:p>
            <a:pPr marL="0" indent="0">
              <a:lnSpc>
                <a:spcPct val="80000"/>
              </a:lnSpc>
            </a:pPr>
            <a:endParaRPr lang="en-US" sz="2000" smtClean="0">
              <a:solidFill>
                <a:srgbClr val="C00000"/>
              </a:solidFill>
              <a:latin typeface="Palatino Linotype" pitchFamily="18" charset="0"/>
            </a:endParaRPr>
          </a:p>
          <a:p>
            <a:pPr marL="0" indent="0">
              <a:lnSpc>
                <a:spcPct val="80000"/>
              </a:lnSpc>
              <a:buFont typeface="Arial" charset="0"/>
              <a:buNone/>
            </a:pPr>
            <a:r>
              <a:rPr lang="en-US" sz="2000" smtClean="0">
                <a:solidFill>
                  <a:srgbClr val="C00000"/>
                </a:solidFill>
                <a:latin typeface="Palatino Linotype" pitchFamily="18" charset="0"/>
              </a:rPr>
              <a:t>1. Autoridades Designadas </a:t>
            </a:r>
          </a:p>
          <a:p>
            <a:pPr marL="0" indent="0">
              <a:lnSpc>
                <a:spcPct val="80000"/>
              </a:lnSpc>
              <a:buFont typeface="Arial" charset="0"/>
              <a:buNone/>
            </a:pPr>
            <a:r>
              <a:rPr lang="en-US" sz="2000" smtClean="0">
                <a:solidFill>
                  <a:srgbClr val="C00000"/>
                </a:solidFill>
                <a:latin typeface="Palatino Linotype" pitchFamily="18" charset="0"/>
              </a:rPr>
              <a:t>2. EINs potenciales</a:t>
            </a:r>
          </a:p>
          <a:p>
            <a:pPr marL="0" indent="0">
              <a:lnSpc>
                <a:spcPct val="80000"/>
              </a:lnSpc>
              <a:buFont typeface="Arial" charset="0"/>
              <a:buNone/>
            </a:pPr>
            <a:r>
              <a:rPr lang="en-US" sz="2000" smtClean="0">
                <a:solidFill>
                  <a:srgbClr val="C00000"/>
                </a:solidFill>
                <a:latin typeface="Palatino Linotype" pitchFamily="18" charset="0"/>
              </a:rPr>
              <a:t>3. Funcionarios de gobierno</a:t>
            </a:r>
          </a:p>
          <a:p>
            <a:pPr marL="0" indent="0">
              <a:lnSpc>
                <a:spcPct val="80000"/>
              </a:lnSpc>
              <a:buFont typeface="Arial" charset="0"/>
              <a:buNone/>
            </a:pPr>
            <a:r>
              <a:rPr lang="en-US" sz="2000" smtClean="0">
                <a:solidFill>
                  <a:srgbClr val="C00000"/>
                </a:solidFill>
                <a:latin typeface="Palatino Linotype" pitchFamily="18" charset="0"/>
              </a:rPr>
              <a:t>4. Sociedad civil</a:t>
            </a:r>
          </a:p>
          <a:p>
            <a:pPr marL="0" indent="0">
              <a:lnSpc>
                <a:spcPct val="80000"/>
              </a:lnSpc>
              <a:buFont typeface="Arial" charset="0"/>
              <a:buNone/>
            </a:pPr>
            <a:r>
              <a:rPr lang="en-US" sz="2000" smtClean="0">
                <a:solidFill>
                  <a:srgbClr val="C00000"/>
                </a:solidFill>
                <a:latin typeface="Palatino Linotype" pitchFamily="18" charset="0"/>
              </a:rPr>
              <a:t>5. Agencias multilaterales (que apoyan con la diseminación de información sobre el proceso de acreditación).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1276</Words>
  <Application>Microsoft Office PowerPoint</Application>
  <PresentationFormat>On-screen Show (4:3)</PresentationFormat>
  <Paragraphs>123</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Acceso al financiamiento  del FA</vt:lpstr>
      <vt:lpstr>El Panel de Acreditacion</vt:lpstr>
      <vt:lpstr>El proceso de acreditación</vt:lpstr>
      <vt:lpstr>Slide 5</vt:lpstr>
      <vt:lpstr>Entidades de Implementacion</vt:lpstr>
      <vt:lpstr>Slide 7</vt:lpstr>
      <vt:lpstr>Toolkit de Acreditación</vt:lpstr>
      <vt:lpstr>Toolkit de Acreditación </vt:lpstr>
      <vt:lpstr> Toolkit de Acreditación </vt:lpstr>
      <vt:lpstr>Toolkit de Acreditación </vt:lpstr>
      <vt:lpstr>Toolkit de Acreditación </vt:lpstr>
      <vt:lpstr>Toolkit de Acreditación </vt:lpstr>
      <vt:lpstr>Toolkit de Acreditación </vt:lpstr>
      <vt:lpstr>Toolkit de Acreditación</vt:lpstr>
      <vt:lpstr>Toolkit de Acreditación </vt:lpstr>
      <vt:lpstr>Toolkit de Acreditación </vt:lpstr>
      <vt:lpstr>Slide 18</vt:lpstr>
      <vt:lpstr>   1. Integridad financiera y administración;  2. Capacidad institucional;   3. Transparencia y capacidad de auto-investigación. </vt:lpstr>
      <vt:lpstr>EXAMEN Analizar – Evaluar –Escrutinio–Examinar-Preguntar – Investigar – Referencias cruzadas  CONCLUSION Competencia – Capacidad -- Eficacia – Eficiencia – Estructura Organizacional – Continuidad -- Integridad  </vt:lpstr>
    </vt:vector>
  </TitlesOfParts>
  <Company>The World Bank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Marcelo Jordan</dc:creator>
  <cp:lastModifiedBy>Marcelo Jordan</cp:lastModifiedBy>
  <cp:revision>7</cp:revision>
  <dcterms:created xsi:type="dcterms:W3CDTF">2011-11-09T04:34:51Z</dcterms:created>
  <dcterms:modified xsi:type="dcterms:W3CDTF">2011-11-10T19:26:47Z</dcterms:modified>
</cp:coreProperties>
</file>