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7" r:id="rId2"/>
    <p:sldId id="259" r:id="rId3"/>
    <p:sldId id="260" r:id="rId4"/>
    <p:sldId id="261" r:id="rId5"/>
    <p:sldId id="276"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7" r:id="rId19"/>
    <p:sldId id="278" r:id="rId20"/>
    <p:sldId id="274" r:id="rId21"/>
    <p:sldId id="275" r:id="rId22"/>
    <p:sldId id="279" r:id="rId23"/>
    <p:sldId id="28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16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wb309727\Documents\AFB%20marketing\Regional%20workshops\projec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wb309727\Documents\AFB%20marketing\Regional%20workshops\projects.xlsx"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file:///C:\Users\WB67018\Documents\AF\Communications\projects%20pie%20charts.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s-ES" sz="1800" b="1" i="0" u="none" strike="noStrike" baseline="0" dirty="0" smtClean="0"/>
              <a:t>Proyectos / programas financiados, por región, de 05 de septiembre 2011</a:t>
            </a:r>
            <a:endParaRPr lang="en-US" dirty="0"/>
          </a:p>
        </c:rich>
      </c:tx>
      <c:layout>
        <c:manualLayout>
          <c:xMode val="edge"/>
          <c:yMode val="edge"/>
          <c:x val="0.12756702287214106"/>
          <c:y val="1.6836195965366937E-2"/>
        </c:manualLayout>
      </c:layout>
    </c:title>
    <c:plotArea>
      <c:layout/>
      <c:doughnutChart>
        <c:varyColors val="1"/>
        <c:ser>
          <c:idx val="0"/>
          <c:order val="0"/>
          <c:explosion val="25"/>
          <c:dLbls>
            <c:dLbl>
              <c:idx val="0"/>
              <c:tx>
                <c:rich>
                  <a:bodyPr/>
                  <a:lstStyle/>
                  <a:p>
                    <a:pPr marL="0" marR="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prstClr val="black"/>
                        </a:solidFill>
                        <a:latin typeface="+mn-lt"/>
                        <a:ea typeface="+mn-ea"/>
                        <a:cs typeface="+mn-cs"/>
                      </a:defRPr>
                    </a:pPr>
                    <a:r>
                      <a:rPr lang="es-US" sz="1200" b="0" i="0" baseline="0" dirty="0" smtClean="0"/>
                      <a:t>África</a:t>
                    </a:r>
                  </a:p>
                  <a:p>
                    <a:pPr marL="0" marR="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prstClr val="black"/>
                        </a:solidFill>
                        <a:latin typeface="+mn-lt"/>
                        <a:ea typeface="+mn-ea"/>
                        <a:cs typeface="+mn-cs"/>
                      </a:defRPr>
                    </a:pPr>
                    <a:endParaRPr lang="en-US" dirty="0"/>
                  </a:p>
                </c:rich>
              </c:tx>
              <c:spPr/>
              <c:showCatName val="1"/>
            </c:dLbl>
            <c:dLbl>
              <c:idx val="1"/>
              <c:tx>
                <c:rich>
                  <a:bodyPr/>
                  <a:lstStyle/>
                  <a:p>
                    <a:r>
                      <a:rPr lang="es-US" sz="1200" b="0" i="0" baseline="0" smtClean="0"/>
                      <a:t>Pacificó</a:t>
                    </a:r>
                    <a:endParaRPr lang="es-US" sz="1200" b="0" i="0" baseline="0"/>
                  </a:p>
                </c:rich>
              </c:tx>
              <c:showCatName val="1"/>
            </c:dLbl>
            <c:dLbl>
              <c:idx val="2"/>
              <c:tx>
                <c:rich>
                  <a:bodyPr/>
                  <a:lstStyle/>
                  <a:p>
                    <a:r>
                      <a:rPr lang="en-US" smtClean="0"/>
                      <a:t>ALC</a:t>
                    </a:r>
                    <a:endParaRPr lang="en-US" dirty="0"/>
                  </a:p>
                </c:rich>
              </c:tx>
              <c:showCatName val="1"/>
            </c:dLbl>
            <c:dLbl>
              <c:idx val="3"/>
              <c:tx>
                <c:rich>
                  <a:bodyPr/>
                  <a:lstStyle/>
                  <a:p>
                    <a:r>
                      <a:rPr lang="en-US" sz="1200" dirty="0"/>
                      <a:t>Asia</a:t>
                    </a:r>
                  </a:p>
                </c:rich>
              </c:tx>
              <c:showCatName val="1"/>
            </c:dLbl>
            <c:showCatName val="1"/>
            <c:showLeaderLines val="1"/>
          </c:dLbls>
          <c:cat>
            <c:strRef>
              <c:f>Projects!$D$15:$D$18</c:f>
              <c:strCache>
                <c:ptCount val="4"/>
                <c:pt idx="0">
                  <c:v>Africa</c:v>
                </c:pt>
                <c:pt idx="1">
                  <c:v>Pacific</c:v>
                </c:pt>
                <c:pt idx="2">
                  <c:v>LAC</c:v>
                </c:pt>
                <c:pt idx="3">
                  <c:v>Asia</c:v>
                </c:pt>
              </c:strCache>
            </c:strRef>
          </c:cat>
          <c:val>
            <c:numRef>
              <c:f>Projects!$E$15:$E$18</c:f>
              <c:numCache>
                <c:formatCode>General</c:formatCode>
                <c:ptCount val="4"/>
                <c:pt idx="0">
                  <c:v>2</c:v>
                </c:pt>
                <c:pt idx="1">
                  <c:v>1</c:v>
                </c:pt>
                <c:pt idx="2">
                  <c:v>3</c:v>
                </c:pt>
                <c:pt idx="3">
                  <c:v>4</c:v>
                </c:pt>
              </c:numCache>
            </c:numRef>
          </c:val>
        </c:ser>
        <c:dLbls>
          <c:showCatName val="1"/>
        </c:dLbls>
        <c:firstSliceAng val="0"/>
        <c:holeSize val="50"/>
      </c:doughnutChart>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endParaRPr lang="es-ES" sz="1600" dirty="0" smtClean="0"/>
          </a:p>
          <a:p>
            <a:pPr>
              <a:defRPr/>
            </a:pPr>
            <a:r>
              <a:rPr lang="es-ES" sz="1600" dirty="0" smtClean="0"/>
              <a:t>Sectores de los proyectos financiados / programas, de 05 de septiembre 2011</a:t>
            </a:r>
            <a:endParaRPr lang="es-ES" sz="1600" dirty="0"/>
          </a:p>
        </c:rich>
      </c:tx>
    </c:title>
    <c:view3D>
      <c:rotX val="30"/>
      <c:perspective val="30"/>
    </c:view3D>
    <c:plotArea>
      <c:layout/>
      <c:pie3DChart>
        <c:varyColors val="1"/>
        <c:ser>
          <c:idx val="0"/>
          <c:order val="0"/>
          <c:dLbls>
            <c:dLbl>
              <c:idx val="1"/>
              <c:tx>
                <c:rich>
                  <a:bodyPr/>
                  <a:lstStyle/>
                  <a:p>
                    <a:r>
                      <a:rPr lang="es-ES" sz="1400" b="1" i="0" u="none" strike="noStrike" baseline="0" dirty="0" smtClean="0"/>
                      <a:t>La reducción de desastres</a:t>
                    </a:r>
                    <a:r>
                      <a:rPr lang="en-US" sz="1400" dirty="0" smtClean="0"/>
                      <a:t>, </a:t>
                    </a:r>
                    <a:r>
                      <a:rPr lang="en-US" sz="1400" dirty="0"/>
                      <a:t>1</a:t>
                    </a:r>
                  </a:p>
                </c:rich>
              </c:tx>
              <c:showVal val="1"/>
              <c:showCatName val="1"/>
            </c:dLbl>
            <c:dLbl>
              <c:idx val="2"/>
              <c:tx>
                <c:rich>
                  <a:bodyPr/>
                  <a:lstStyle/>
                  <a:p>
                    <a:r>
                      <a:rPr lang="es-ES" sz="1600" b="1" i="0" u="none" strike="noStrike" baseline="0" dirty="0" smtClean="0"/>
                      <a:t>La adaptación basada en los ecosistemas</a:t>
                    </a:r>
                    <a:r>
                      <a:rPr lang="en-US" dirty="0" smtClean="0"/>
                      <a:t>, </a:t>
                    </a:r>
                    <a:r>
                      <a:rPr lang="en-US" dirty="0"/>
                      <a:t>1</a:t>
                    </a:r>
                  </a:p>
                </c:rich>
              </c:tx>
              <c:showVal val="1"/>
              <c:showCatName val="1"/>
            </c:dLbl>
            <c:dLbl>
              <c:idx val="3"/>
              <c:tx>
                <c:rich>
                  <a:bodyPr/>
                  <a:lstStyle/>
                  <a:p>
                    <a:r>
                      <a:rPr lang="en-US" smtClean="0"/>
                      <a:t>Costero, </a:t>
                    </a:r>
                    <a:r>
                      <a:rPr lang="en-US" dirty="0"/>
                      <a:t>1</a:t>
                    </a:r>
                  </a:p>
                </c:rich>
              </c:tx>
              <c:showVal val="1"/>
              <c:showCatName val="1"/>
            </c:dLbl>
            <c:dLbl>
              <c:idx val="4"/>
              <c:tx>
                <c:rich>
                  <a:bodyPr/>
                  <a:lstStyle/>
                  <a:p>
                    <a:r>
                      <a:rPr lang="en-US" dirty="0" err="1" smtClean="0"/>
                      <a:t>Gesti</a:t>
                    </a:r>
                    <a:r>
                      <a:rPr lang="es-US" sz="1600" b="1" i="0" u="none" strike="noStrike" baseline="0" dirty="0" smtClean="0"/>
                      <a:t>ó</a:t>
                    </a:r>
                    <a:r>
                      <a:rPr lang="en-US" dirty="0" smtClean="0"/>
                      <a:t>n del </a:t>
                    </a:r>
                    <a:r>
                      <a:rPr lang="en-US" dirty="0" err="1" smtClean="0"/>
                      <a:t>agua</a:t>
                    </a:r>
                    <a:r>
                      <a:rPr lang="en-US" dirty="0" smtClean="0"/>
                      <a:t>, </a:t>
                    </a:r>
                    <a:r>
                      <a:rPr lang="en-US" dirty="0"/>
                      <a:t>4</a:t>
                    </a:r>
                  </a:p>
                </c:rich>
              </c:tx>
              <c:showVal val="1"/>
              <c:showCatName val="1"/>
            </c:dLbl>
            <c:dLbl>
              <c:idx val="5"/>
              <c:tx>
                <c:rich>
                  <a:bodyPr/>
                  <a:lstStyle/>
                  <a:p>
                    <a:r>
                      <a:rPr lang="en-US" dirty="0" err="1" smtClean="0"/>
                      <a:t>Alimento</a:t>
                    </a:r>
                    <a:r>
                      <a:rPr lang="en-US" dirty="0" smtClean="0"/>
                      <a:t>, </a:t>
                    </a:r>
                    <a:r>
                      <a:rPr lang="en-US" dirty="0"/>
                      <a:t>2</a:t>
                    </a:r>
                  </a:p>
                </c:rich>
              </c:tx>
              <c:showVal val="1"/>
              <c:showCatName val="1"/>
            </c:dLbl>
            <c:txPr>
              <a:bodyPr/>
              <a:lstStyle/>
              <a:p>
                <a:pPr>
                  <a:defRPr sz="1600" b="1" i="0" baseline="0"/>
                </a:pPr>
                <a:endParaRPr lang="en-US"/>
              </a:p>
            </c:txPr>
            <c:showVal val="1"/>
            <c:showCatName val="1"/>
            <c:showLeaderLines val="1"/>
          </c:dLbls>
          <c:cat>
            <c:strRef>
              <c:f>Projects!$D$22:$D$27</c:f>
              <c:strCache>
                <c:ptCount val="6"/>
                <c:pt idx="0">
                  <c:v>Rural</c:v>
                </c:pt>
                <c:pt idx="1">
                  <c:v>DRR</c:v>
                </c:pt>
                <c:pt idx="2">
                  <c:v>EBA</c:v>
                </c:pt>
                <c:pt idx="3">
                  <c:v>Coastal</c:v>
                </c:pt>
                <c:pt idx="4">
                  <c:v>Water</c:v>
                </c:pt>
                <c:pt idx="5">
                  <c:v>Food</c:v>
                </c:pt>
              </c:strCache>
            </c:strRef>
          </c:cat>
          <c:val>
            <c:numRef>
              <c:f>Projects!$E$22:$E$27</c:f>
              <c:numCache>
                <c:formatCode>General</c:formatCode>
                <c:ptCount val="6"/>
                <c:pt idx="0">
                  <c:v>1</c:v>
                </c:pt>
                <c:pt idx="1">
                  <c:v>1</c:v>
                </c:pt>
                <c:pt idx="2">
                  <c:v>1</c:v>
                </c:pt>
                <c:pt idx="3">
                  <c:v>1</c:v>
                </c:pt>
                <c:pt idx="4">
                  <c:v>4</c:v>
                </c:pt>
                <c:pt idx="5">
                  <c:v>2</c:v>
                </c:pt>
              </c:numCache>
            </c:numRef>
          </c:val>
        </c:ser>
        <c:dLbls>
          <c:showVal val="1"/>
          <c:showCatName val="1"/>
        </c:dLbls>
      </c:pie3DChart>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en-US" sz="1600" b="1" i="0" baseline="0" dirty="0" err="1" smtClean="0"/>
              <a:t>Sectores</a:t>
            </a:r>
            <a:r>
              <a:rPr lang="en-US" sz="1600" b="1" i="0" baseline="0" dirty="0" smtClean="0"/>
              <a:t> de los </a:t>
            </a:r>
            <a:r>
              <a:rPr lang="en-US" sz="1600" b="1" i="0" baseline="0" dirty="0" err="1" smtClean="0"/>
              <a:t>conceptos</a:t>
            </a:r>
            <a:r>
              <a:rPr lang="en-US" sz="1600" b="1" i="0" baseline="0" dirty="0" smtClean="0"/>
              <a:t> </a:t>
            </a:r>
            <a:r>
              <a:rPr lang="en-US" sz="1600" b="1" i="0" baseline="0" dirty="0" err="1" smtClean="0"/>
              <a:t>aprobados</a:t>
            </a:r>
            <a:r>
              <a:rPr lang="en-US" sz="1600" b="1" i="0" baseline="0" dirty="0" smtClean="0"/>
              <a:t>, de </a:t>
            </a:r>
            <a:r>
              <a:rPr lang="en-US" sz="1600" b="1" i="0" baseline="0" dirty="0"/>
              <a:t>1 Aug 2011</a:t>
            </a:r>
            <a:endParaRPr lang="en-US" sz="1600" dirty="0"/>
          </a:p>
        </c:rich>
      </c:tx>
    </c:title>
    <c:view3D>
      <c:rotX val="30"/>
      <c:perspective val="30"/>
    </c:view3D>
    <c:plotArea>
      <c:layout/>
      <c:pie3DChart>
        <c:varyColors val="1"/>
        <c:ser>
          <c:idx val="0"/>
          <c:order val="0"/>
          <c:dLbls>
            <c:dLbl>
              <c:idx val="1"/>
              <c:tx>
                <c:rich>
                  <a:bodyPr/>
                  <a:lstStyle/>
                  <a:p>
                    <a:r>
                      <a:rPr lang="es-ES" sz="1800" b="1" i="0" u="none" strike="noStrike" baseline="0" smtClean="0"/>
                      <a:t>La reducción de desastres</a:t>
                    </a:r>
                    <a:r>
                      <a:rPr lang="en-US" smtClean="0"/>
                      <a:t>, </a:t>
                    </a:r>
                    <a:r>
                      <a:rPr lang="en-US" dirty="0"/>
                      <a:t>4</a:t>
                    </a:r>
                  </a:p>
                </c:rich>
              </c:tx>
              <c:showVal val="1"/>
              <c:showCatName val="1"/>
            </c:dLbl>
            <c:dLbl>
              <c:idx val="2"/>
              <c:tx>
                <c:rich>
                  <a:bodyPr/>
                  <a:lstStyle/>
                  <a:p>
                    <a:r>
                      <a:rPr lang="es-ES" sz="1800" b="1" i="0" u="none" strike="noStrike" baseline="0" dirty="0" smtClean="0">
                        <a:solidFill>
                          <a:schemeClr val="tx1"/>
                        </a:solidFill>
                      </a:rPr>
                      <a:t>La adaptación basada en los ecosistemas</a:t>
                    </a:r>
                    <a:r>
                      <a:rPr lang="en-US" dirty="0" smtClean="0">
                        <a:solidFill>
                          <a:schemeClr val="tx1"/>
                        </a:solidFill>
                      </a:rPr>
                      <a:t>, </a:t>
                    </a:r>
                    <a:r>
                      <a:rPr lang="en-US" dirty="0">
                        <a:solidFill>
                          <a:schemeClr val="tx1"/>
                        </a:solidFill>
                      </a:rPr>
                      <a:t>1</a:t>
                    </a:r>
                  </a:p>
                </c:rich>
              </c:tx>
              <c:showVal val="1"/>
              <c:showCatName val="1"/>
            </c:dLbl>
            <c:dLbl>
              <c:idx val="4"/>
              <c:tx>
                <c:rich>
                  <a:bodyPr/>
                  <a:lstStyle/>
                  <a:p>
                    <a:r>
                      <a:rPr lang="en-US" smtClean="0"/>
                      <a:t>Infrastructura, </a:t>
                    </a:r>
                    <a:r>
                      <a:rPr lang="en-US" dirty="0"/>
                      <a:t>1</a:t>
                    </a:r>
                  </a:p>
                </c:rich>
              </c:tx>
              <c:showVal val="1"/>
              <c:showCatName val="1"/>
            </c:dLbl>
            <c:dLbl>
              <c:idx val="5"/>
              <c:tx>
                <c:rich>
                  <a:bodyPr/>
                  <a:lstStyle/>
                  <a:p>
                    <a:r>
                      <a:rPr lang="en-US" smtClean="0"/>
                      <a:t>Agricultura, </a:t>
                    </a:r>
                    <a:r>
                      <a:rPr lang="en-US"/>
                      <a:t>3</a:t>
                    </a:r>
                  </a:p>
                </c:rich>
              </c:tx>
              <c:showVal val="1"/>
              <c:showCatName val="1"/>
            </c:dLbl>
            <c:txPr>
              <a:bodyPr/>
              <a:lstStyle/>
              <a:p>
                <a:pPr>
                  <a:defRPr sz="1800" b="1">
                    <a:solidFill>
                      <a:schemeClr val="bg1"/>
                    </a:solidFill>
                  </a:defRPr>
                </a:pPr>
                <a:endParaRPr lang="en-US"/>
              </a:p>
            </c:txPr>
            <c:showVal val="1"/>
            <c:showCatName val="1"/>
            <c:showLeaderLines val="1"/>
          </c:dLbls>
          <c:cat>
            <c:strRef>
              <c:f>Concepts!$D$25:$D$30</c:f>
              <c:strCache>
                <c:ptCount val="6"/>
                <c:pt idx="0">
                  <c:v>Rural</c:v>
                </c:pt>
                <c:pt idx="1">
                  <c:v>DRR</c:v>
                </c:pt>
                <c:pt idx="2">
                  <c:v>EBA</c:v>
                </c:pt>
                <c:pt idx="3">
                  <c:v>Multi</c:v>
                </c:pt>
                <c:pt idx="4">
                  <c:v>Infrastructure</c:v>
                </c:pt>
                <c:pt idx="5">
                  <c:v>Agriculture</c:v>
                </c:pt>
              </c:strCache>
            </c:strRef>
          </c:cat>
          <c:val>
            <c:numRef>
              <c:f>Concepts!$E$25:$E$30</c:f>
              <c:numCache>
                <c:formatCode>General</c:formatCode>
                <c:ptCount val="6"/>
                <c:pt idx="0">
                  <c:v>2</c:v>
                </c:pt>
                <c:pt idx="1">
                  <c:v>4</c:v>
                </c:pt>
                <c:pt idx="2">
                  <c:v>1</c:v>
                </c:pt>
                <c:pt idx="3">
                  <c:v>1</c:v>
                </c:pt>
                <c:pt idx="4">
                  <c:v>1</c:v>
                </c:pt>
                <c:pt idx="5">
                  <c:v>3</c:v>
                </c:pt>
              </c:numCache>
            </c:numRef>
          </c:val>
        </c:ser>
        <c:dLbls>
          <c:showVal val="1"/>
          <c:showCatName val="1"/>
        </c:dLbls>
      </c:pie3DChart>
    </c:plotArea>
    <c:plotVisOnly val="1"/>
  </c:chart>
  <c:externalData r:id="rId2"/>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0A19B3-F18E-420C-BD18-343B4C3DD32B}" type="datetimeFigureOut">
              <a:rPr lang="en-US" smtClean="0"/>
              <a:pPr/>
              <a:t>11/10/2011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ADF86C-9035-4CF8-92D4-3CB3660D283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p:spPr>
      </p:sp>
      <p:sp>
        <p:nvSpPr>
          <p:cNvPr id="71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172" name="Slide Number Placeholder 3"/>
          <p:cNvSpPr>
            <a:spLocks noGrp="1"/>
          </p:cNvSpPr>
          <p:nvPr>
            <p:ph type="sldNum" sz="quarter" idx="5"/>
          </p:nvPr>
        </p:nvSpPr>
        <p:spPr bwMode="auto">
          <a:noFill/>
          <a:ln>
            <a:miter lim="800000"/>
            <a:headEnd/>
            <a:tailEnd/>
          </a:ln>
        </p:spPr>
        <p:txBody>
          <a:bodyPr/>
          <a:lstStyle/>
          <a:p>
            <a:fld id="{8EF6D3FB-E5C2-40F9-9108-2752539A7BFA}"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1748" name="Slide Number Placeholder 3"/>
          <p:cNvSpPr>
            <a:spLocks noGrp="1"/>
          </p:cNvSpPr>
          <p:nvPr>
            <p:ph type="sldNum" sz="quarter" idx="5"/>
          </p:nvPr>
        </p:nvSpPr>
        <p:spPr bwMode="auto">
          <a:noFill/>
          <a:ln>
            <a:miter lim="800000"/>
            <a:headEnd/>
            <a:tailEnd/>
          </a:ln>
        </p:spPr>
        <p:txBody>
          <a:bodyPr/>
          <a:lstStyle/>
          <a:p>
            <a:fld id="{6171F8FB-753D-4406-8BD9-059F6DBAAED7}" type="slidenum">
              <a:rPr lang="en-US" smtClean="0"/>
              <a:pPr/>
              <a:t>5</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0724" name="Slide Number Placeholder 3"/>
          <p:cNvSpPr>
            <a:spLocks noGrp="1"/>
          </p:cNvSpPr>
          <p:nvPr>
            <p:ph type="sldNum" sz="quarter" idx="5"/>
          </p:nvPr>
        </p:nvSpPr>
        <p:spPr bwMode="auto">
          <a:noFill/>
          <a:ln>
            <a:miter lim="800000"/>
            <a:headEnd/>
            <a:tailEnd/>
          </a:ln>
        </p:spPr>
        <p:txBody>
          <a:bodyPr/>
          <a:lstStyle/>
          <a:p>
            <a:fld id="{C0D71822-DF64-4EF5-88AE-CBBD32305347}" type="slidenum">
              <a:rPr lang="en-US" smtClean="0"/>
              <a:pPr/>
              <a:t>18</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4820" name="Slide Number Placeholder 3"/>
          <p:cNvSpPr>
            <a:spLocks noGrp="1"/>
          </p:cNvSpPr>
          <p:nvPr>
            <p:ph type="sldNum" sz="quarter" idx="5"/>
          </p:nvPr>
        </p:nvSpPr>
        <p:spPr bwMode="auto">
          <a:noFill/>
          <a:ln>
            <a:miter lim="800000"/>
            <a:headEnd/>
            <a:tailEnd/>
          </a:ln>
        </p:spPr>
        <p:txBody>
          <a:bodyPr/>
          <a:lstStyle/>
          <a:p>
            <a:fld id="{90CC5B5E-03EE-4407-8F76-E5841B41DE47}" type="slidenum">
              <a:rPr lang="en-US" smtClean="0"/>
              <a:pPr/>
              <a:t>19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5C9836D-2F23-4811-84B5-EE59EB35695C}" type="datetimeFigureOut">
              <a:rPr lang="en-US" smtClean="0"/>
              <a:pPr/>
              <a:t>11/10/2011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163260-DC82-4026-9D50-E5012413642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C9836D-2F23-4811-84B5-EE59EB35695C}" type="datetimeFigureOut">
              <a:rPr lang="en-US" smtClean="0"/>
              <a:pPr/>
              <a:t>11/10/2011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163260-DC82-4026-9D50-E5012413642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C9836D-2F23-4811-84B5-EE59EB35695C}" type="datetimeFigureOut">
              <a:rPr lang="en-US" smtClean="0"/>
              <a:pPr/>
              <a:t>11/10/2011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163260-DC82-4026-9D50-E5012413642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C9836D-2F23-4811-84B5-EE59EB35695C}" type="datetimeFigureOut">
              <a:rPr lang="en-US" smtClean="0"/>
              <a:pPr/>
              <a:t>11/10/2011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163260-DC82-4026-9D50-E5012413642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C9836D-2F23-4811-84B5-EE59EB35695C}" type="datetimeFigureOut">
              <a:rPr lang="en-US" smtClean="0"/>
              <a:pPr/>
              <a:t>11/10/2011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163260-DC82-4026-9D50-E5012413642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C9836D-2F23-4811-84B5-EE59EB35695C}" type="datetimeFigureOut">
              <a:rPr lang="en-US" smtClean="0"/>
              <a:pPr/>
              <a:t>11/10/2011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163260-DC82-4026-9D50-E5012413642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5C9836D-2F23-4811-84B5-EE59EB35695C}" type="datetimeFigureOut">
              <a:rPr lang="en-US" smtClean="0"/>
              <a:pPr/>
              <a:t>11/10/2011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163260-DC82-4026-9D50-E5012413642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5C9836D-2F23-4811-84B5-EE59EB35695C}" type="datetimeFigureOut">
              <a:rPr lang="en-US" smtClean="0"/>
              <a:pPr/>
              <a:t>11/10/2011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163260-DC82-4026-9D50-E5012413642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C9836D-2F23-4811-84B5-EE59EB35695C}" type="datetimeFigureOut">
              <a:rPr lang="en-US" smtClean="0"/>
              <a:pPr/>
              <a:t>11/10/2011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163260-DC82-4026-9D50-E5012413642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C9836D-2F23-4811-84B5-EE59EB35695C}" type="datetimeFigureOut">
              <a:rPr lang="en-US" smtClean="0"/>
              <a:pPr/>
              <a:t>11/10/2011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163260-DC82-4026-9D50-E5012413642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C9836D-2F23-4811-84B5-EE59EB35695C}" type="datetimeFigureOut">
              <a:rPr lang="en-US" smtClean="0"/>
              <a:pPr/>
              <a:t>11/10/2011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163260-DC82-4026-9D50-E5012413642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C9836D-2F23-4811-84B5-EE59EB35695C}" type="datetimeFigureOut">
              <a:rPr lang="en-US" smtClean="0"/>
              <a:pPr/>
              <a:t>11/10/2011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163260-DC82-4026-9D50-E5012413642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3" cstate="print"/>
          <a:srcRect/>
          <a:stretch>
            <a:fillRect/>
          </a:stretch>
        </p:blipFill>
        <p:spPr bwMode="auto">
          <a:xfrm>
            <a:off x="5638800" y="228600"/>
            <a:ext cx="3254375" cy="2919413"/>
          </a:xfrm>
          <a:prstGeom prst="rect">
            <a:avLst/>
          </a:prstGeom>
          <a:noFill/>
          <a:ln w="9525">
            <a:noFill/>
            <a:miter lim="800000"/>
            <a:headEnd/>
            <a:tailEnd/>
          </a:ln>
        </p:spPr>
      </p:pic>
      <p:sp>
        <p:nvSpPr>
          <p:cNvPr id="3075" name="Subtitle 2"/>
          <p:cNvSpPr>
            <a:spLocks noGrp="1"/>
          </p:cNvSpPr>
          <p:nvPr>
            <p:ph type="subTitle" idx="1"/>
          </p:nvPr>
        </p:nvSpPr>
        <p:spPr>
          <a:xfrm>
            <a:off x="990600" y="2590800"/>
            <a:ext cx="7162800" cy="2895600"/>
          </a:xfrm>
        </p:spPr>
        <p:txBody>
          <a:bodyPr/>
          <a:lstStyle/>
          <a:p>
            <a:pPr>
              <a:spcBef>
                <a:spcPts val="600"/>
              </a:spcBef>
              <a:spcAft>
                <a:spcPts val="600"/>
              </a:spcAft>
            </a:pPr>
            <a:endParaRPr lang="es-US" sz="2800" b="1" smtClean="0">
              <a:solidFill>
                <a:schemeClr val="tx1"/>
              </a:solidFill>
            </a:endParaRPr>
          </a:p>
          <a:p>
            <a:pPr eaLnBrk="1" hangingPunct="1">
              <a:lnSpc>
                <a:spcPct val="200000"/>
              </a:lnSpc>
              <a:spcAft>
                <a:spcPts val="1200"/>
              </a:spcAft>
            </a:pPr>
            <a:endParaRPr lang="es-US" sz="4000" smtClean="0">
              <a:solidFill>
                <a:srgbClr val="898989"/>
              </a:solidFill>
            </a:endParaRPr>
          </a:p>
          <a:p>
            <a:pPr eaLnBrk="1" hangingPunct="1">
              <a:lnSpc>
                <a:spcPct val="200000"/>
              </a:lnSpc>
              <a:spcAft>
                <a:spcPts val="1200"/>
              </a:spcAft>
            </a:pPr>
            <a:endParaRPr lang="es-US" sz="4000" smtClean="0">
              <a:solidFill>
                <a:srgbClr val="898989"/>
              </a:solidFill>
            </a:endParaRPr>
          </a:p>
          <a:p>
            <a:pPr eaLnBrk="1" hangingPunct="1">
              <a:lnSpc>
                <a:spcPct val="200000"/>
              </a:lnSpc>
              <a:spcAft>
                <a:spcPts val="1200"/>
              </a:spcAft>
            </a:pPr>
            <a:endParaRPr lang="es-US" sz="4000" smtClean="0">
              <a:solidFill>
                <a:srgbClr val="898989"/>
              </a:solidFill>
            </a:endParaRPr>
          </a:p>
          <a:p>
            <a:pPr eaLnBrk="1" hangingPunct="1">
              <a:lnSpc>
                <a:spcPct val="200000"/>
              </a:lnSpc>
              <a:spcAft>
                <a:spcPts val="1200"/>
              </a:spcAft>
            </a:pPr>
            <a:endParaRPr lang="es-US" sz="4000" smtClean="0">
              <a:solidFill>
                <a:srgbClr val="898989"/>
              </a:solidFill>
            </a:endParaRPr>
          </a:p>
          <a:p>
            <a:pPr eaLnBrk="1" hangingPunct="1">
              <a:lnSpc>
                <a:spcPct val="200000"/>
              </a:lnSpc>
              <a:spcAft>
                <a:spcPts val="1200"/>
              </a:spcAft>
            </a:pPr>
            <a:endParaRPr lang="es-US" sz="4000" smtClean="0">
              <a:solidFill>
                <a:srgbClr val="898989"/>
              </a:solidFill>
            </a:endParaRPr>
          </a:p>
        </p:txBody>
      </p:sp>
      <p:pic>
        <p:nvPicPr>
          <p:cNvPr id="3076" name="Picture 4"/>
          <p:cNvPicPr>
            <a:picLocks noChangeAspect="1" noChangeArrowheads="1"/>
          </p:cNvPicPr>
          <p:nvPr/>
        </p:nvPicPr>
        <p:blipFill>
          <a:blip r:embed="rId4" cstate="print"/>
          <a:srcRect/>
          <a:stretch>
            <a:fillRect/>
          </a:stretch>
        </p:blipFill>
        <p:spPr bwMode="auto">
          <a:xfrm>
            <a:off x="533400" y="342900"/>
            <a:ext cx="4762500" cy="2095500"/>
          </a:xfrm>
          <a:prstGeom prst="rect">
            <a:avLst/>
          </a:prstGeom>
          <a:noFill/>
          <a:ln w="9525">
            <a:noFill/>
            <a:miter lim="800000"/>
            <a:headEnd/>
            <a:tailEnd/>
          </a:ln>
        </p:spPr>
      </p:pic>
      <p:sp>
        <p:nvSpPr>
          <p:cNvPr id="3077" name="TextBox 4"/>
          <p:cNvSpPr txBox="1">
            <a:spLocks noChangeArrowheads="1"/>
          </p:cNvSpPr>
          <p:nvPr/>
        </p:nvSpPr>
        <p:spPr bwMode="auto">
          <a:xfrm>
            <a:off x="0" y="2895600"/>
            <a:ext cx="9144000" cy="3447098"/>
          </a:xfrm>
          <a:prstGeom prst="rect">
            <a:avLst/>
          </a:prstGeom>
          <a:noFill/>
          <a:ln w="9525">
            <a:noFill/>
            <a:miter lim="800000"/>
            <a:headEnd/>
            <a:tailEnd/>
          </a:ln>
        </p:spPr>
        <p:txBody>
          <a:bodyPr>
            <a:spAutoFit/>
          </a:bodyPr>
          <a:lstStyle/>
          <a:p>
            <a:pPr algn="ctr"/>
            <a:r>
              <a:rPr lang="es-US" sz="4000" b="1" dirty="0" smtClean="0">
                <a:solidFill>
                  <a:srgbClr val="007033"/>
                </a:solidFill>
              </a:rPr>
              <a:t>Ciclo de los proyectos/programas del FA y Proceso de aprobación </a:t>
            </a:r>
          </a:p>
          <a:p>
            <a:pPr algn="ctr"/>
            <a:endParaRPr lang="es-US" sz="4000" b="1" dirty="0" smtClean="0">
              <a:solidFill>
                <a:srgbClr val="007033"/>
              </a:solidFill>
            </a:endParaRPr>
          </a:p>
          <a:p>
            <a:pPr algn="ctr">
              <a:buFont typeface="Wingdings" pitchFamily="2" charset="2"/>
              <a:buNone/>
            </a:pPr>
            <a:r>
              <a:rPr lang="es-US" sz="4000" b="1" dirty="0" smtClean="0">
                <a:solidFill>
                  <a:srgbClr val="007033"/>
                </a:solidFill>
              </a:rPr>
              <a:t>Ciudad de Panamá, Panamá</a:t>
            </a:r>
          </a:p>
          <a:p>
            <a:pPr algn="ctr">
              <a:buFont typeface="Wingdings" pitchFamily="2" charset="2"/>
              <a:buNone/>
            </a:pPr>
            <a:r>
              <a:rPr lang="es-US" sz="4000" b="1" dirty="0" smtClean="0">
                <a:solidFill>
                  <a:srgbClr val="007033"/>
                </a:solidFill>
              </a:rPr>
              <a:t>10-12 </a:t>
            </a:r>
            <a:r>
              <a:rPr lang="es-US" sz="4000" b="1" dirty="0" err="1" smtClean="0">
                <a:solidFill>
                  <a:srgbClr val="007033"/>
                </a:solidFill>
              </a:rPr>
              <a:t>Nov</a:t>
            </a:r>
            <a:r>
              <a:rPr lang="es-US" sz="4000" b="1" dirty="0" smtClean="0">
                <a:solidFill>
                  <a:srgbClr val="007033"/>
                </a:solidFill>
              </a:rPr>
              <a:t>, 2011</a:t>
            </a:r>
          </a:p>
          <a:p>
            <a:endParaRPr lang="es-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idx="1"/>
          </p:nvPr>
        </p:nvSpPr>
        <p:spPr/>
        <p:txBody>
          <a:bodyPr>
            <a:normAutofit fontScale="92500" lnSpcReduction="20000"/>
          </a:bodyPr>
          <a:lstStyle/>
          <a:p>
            <a:r>
              <a:rPr lang="es-US" dirty="0" smtClean="0"/>
              <a:t>Justificación del proyecto/programa (cont.)</a:t>
            </a:r>
          </a:p>
          <a:p>
            <a:pPr lvl="1"/>
            <a:r>
              <a:rPr lang="es-US" dirty="0" smtClean="0"/>
              <a:t>Se ajusta el proyecto/programa a las estrategias nacionales o </a:t>
            </a:r>
            <a:r>
              <a:rPr lang="es-US" dirty="0" err="1" smtClean="0"/>
              <a:t>subnacionales</a:t>
            </a:r>
            <a:r>
              <a:rPr lang="es-US" dirty="0" smtClean="0"/>
              <a:t> de desarrollo sostenible, incluidos, cuando correspondan, los planes nacionales o </a:t>
            </a:r>
            <a:r>
              <a:rPr lang="es-US" dirty="0" err="1" smtClean="0"/>
              <a:t>subnacionales</a:t>
            </a:r>
            <a:r>
              <a:rPr lang="es-US" dirty="0" smtClean="0"/>
              <a:t> de desarrollo, las estrategias de reducción de la pobreza, las comunicaciones nacionales o los programas nacionales de adaptación, u otros instrumentos pertinentes?</a:t>
            </a:r>
          </a:p>
          <a:p>
            <a:pPr lvl="1"/>
            <a:r>
              <a:rPr lang="es-US" dirty="0" smtClean="0"/>
              <a:t>Se ajusta el proyecto/programa a las normas técnicas nacionales pertinentes, cuando corresponda? p. ej. </a:t>
            </a:r>
            <a:r>
              <a:rPr lang="es-ES" dirty="0" smtClean="0"/>
              <a:t>evaluación del impacto ambiental, códigos de construcción</a:t>
            </a:r>
            <a:endParaRPr lang="es-US" dirty="0" smtClean="0"/>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p:nvPr>
        </p:nvSpPr>
        <p:spPr>
          <a:xfrm>
            <a:off x="457200" y="274638"/>
            <a:ext cx="8229600" cy="1143000"/>
          </a:xfrm>
        </p:spPr>
        <p:txBody>
          <a:bodyPr>
            <a:normAutofit fontScale="90000"/>
          </a:bodyPr>
          <a:lstStyle/>
          <a:p>
            <a:r>
              <a:rPr lang="es-US" sz="4000" dirty="0" smtClean="0"/>
              <a:t>Los conceptos – El contenido Necesario(4)</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r>
              <a:rPr lang="es-US" sz="4000" dirty="0" smtClean="0"/>
              <a:t>Los conceptos – El contenido Necesario(5)</a:t>
            </a:r>
          </a:p>
        </p:txBody>
      </p:sp>
      <p:sp>
        <p:nvSpPr>
          <p:cNvPr id="5123" name="Content Placeholder 2"/>
          <p:cNvSpPr>
            <a:spLocks noGrp="1"/>
          </p:cNvSpPr>
          <p:nvPr>
            <p:ph idx="1"/>
          </p:nvPr>
        </p:nvSpPr>
        <p:spPr/>
        <p:txBody>
          <a:bodyPr>
            <a:normAutofit fontScale="92500" lnSpcReduction="10000"/>
          </a:bodyPr>
          <a:lstStyle/>
          <a:p>
            <a:r>
              <a:rPr lang="es-US" dirty="0" smtClean="0"/>
              <a:t>Justificación del proyecto/programa (cont.)</a:t>
            </a:r>
          </a:p>
          <a:p>
            <a:pPr lvl="1"/>
            <a:r>
              <a:rPr lang="es-US" dirty="0" smtClean="0"/>
              <a:t>No existe duplicación del proyecto/programa con otras fuentes de financiamiento</a:t>
            </a:r>
          </a:p>
          <a:p>
            <a:pPr lvl="1"/>
            <a:r>
              <a:rPr lang="es-US" dirty="0" smtClean="0"/>
              <a:t>El proyecto/programa tiene un componente de gestión del aprendizaje y los conocimientos para captar las enseñanzas y difundirlas</a:t>
            </a:r>
          </a:p>
          <a:p>
            <a:pPr lvl="1"/>
            <a:r>
              <a:rPr lang="es-US" dirty="0" smtClean="0"/>
              <a:t>El proyecto/programa ha sido desarrollado a través de un proceso consultivo, incluida la lista de interesados consultados (comunidades vulnerables y mujeres), que se llevo a cabo durante la preparación del proyecto/programa</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r>
              <a:rPr lang="es-US" sz="4000" dirty="0" smtClean="0"/>
              <a:t>Los conceptos – El contenido Necesario(6)</a:t>
            </a:r>
          </a:p>
        </p:txBody>
      </p:sp>
      <p:sp>
        <p:nvSpPr>
          <p:cNvPr id="5123" name="Content Placeholder 2"/>
          <p:cNvSpPr>
            <a:spLocks noGrp="1"/>
          </p:cNvSpPr>
          <p:nvPr>
            <p:ph idx="1"/>
          </p:nvPr>
        </p:nvSpPr>
        <p:spPr/>
        <p:txBody>
          <a:bodyPr>
            <a:normAutofit/>
          </a:bodyPr>
          <a:lstStyle/>
          <a:p>
            <a:r>
              <a:rPr lang="es-US" dirty="0" smtClean="0"/>
              <a:t>Justificación del proyecto/programa (cont.)</a:t>
            </a:r>
          </a:p>
          <a:p>
            <a:pPr lvl="1"/>
            <a:r>
              <a:rPr lang="es-US" dirty="0" smtClean="0"/>
              <a:t>El proyecto/programa brinda justificación del financiamiento solicitado, en particular sobre la base del costo total de la adaptación </a:t>
            </a:r>
          </a:p>
          <a:p>
            <a:pPr lvl="1"/>
            <a:r>
              <a:rPr lang="es-ES" dirty="0" smtClean="0"/>
              <a:t>El proyecto / programa se alinea con el marco de resultados del Fondo de Adaptación</a:t>
            </a:r>
          </a:p>
          <a:p>
            <a:pPr lvl="1"/>
            <a:r>
              <a:rPr lang="es-ES" dirty="0" smtClean="0"/>
              <a:t>La sostenibilidad de los resultados del proyecto / programa se tienen en cuenta para su diseño</a:t>
            </a:r>
            <a:endParaRPr lang="es-US" dirty="0" smtClean="0"/>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r>
              <a:rPr lang="es-US" sz="4400" dirty="0" smtClean="0"/>
              <a:t>Propuestas completas – Contenido adicional</a:t>
            </a:r>
            <a:endParaRPr lang="es-US" sz="4000" dirty="0" smtClean="0"/>
          </a:p>
        </p:txBody>
      </p:sp>
      <p:sp>
        <p:nvSpPr>
          <p:cNvPr id="5123" name="Content Placeholder 2"/>
          <p:cNvSpPr>
            <a:spLocks noGrp="1"/>
          </p:cNvSpPr>
          <p:nvPr>
            <p:ph idx="1"/>
          </p:nvPr>
        </p:nvSpPr>
        <p:spPr/>
        <p:txBody>
          <a:bodyPr>
            <a:normAutofit/>
          </a:bodyPr>
          <a:lstStyle/>
          <a:p>
            <a:r>
              <a:rPr lang="es-US" dirty="0" smtClean="0"/>
              <a:t>Mecanismos de Ejecución </a:t>
            </a:r>
          </a:p>
          <a:p>
            <a:pPr lvl="1"/>
            <a:r>
              <a:rPr lang="es-US" dirty="0" smtClean="0"/>
              <a:t>Los mecanismos de ejecución adecuados </a:t>
            </a:r>
          </a:p>
          <a:p>
            <a:pPr lvl="1"/>
            <a:r>
              <a:rPr lang="es-US" dirty="0" smtClean="0"/>
              <a:t>Las medidas de gestión financiera y de los riesgos del proyecto/programa</a:t>
            </a:r>
          </a:p>
          <a:p>
            <a:pPr lvl="1"/>
            <a:r>
              <a:rPr lang="es-US" dirty="0" smtClean="0"/>
              <a:t>Los mecanismos y plan de seguimiento y evaluación, incluido su presupuesto</a:t>
            </a:r>
          </a:p>
          <a:p>
            <a:pPr lvl="1"/>
            <a:r>
              <a:rPr lang="es-US" dirty="0" smtClean="0"/>
              <a:t>Un marco de resultados de la propuesta de proyecto/programa, con inclusión de hitos, metas, e indicadores, </a:t>
            </a:r>
            <a:r>
              <a:rPr lang="es-ES" dirty="0" smtClean="0"/>
              <a:t>desglosados ​​por </a:t>
            </a:r>
            <a:r>
              <a:rPr lang="es-ES" dirty="0" err="1" smtClean="0"/>
              <a:t>categoria</a:t>
            </a:r>
            <a:endParaRPr lang="es-US" dirty="0" smtClean="0"/>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r>
              <a:rPr lang="es-US" sz="4000" dirty="0" smtClean="0"/>
              <a:t>Propuestas completas – Contenido adicional(2)</a:t>
            </a:r>
          </a:p>
        </p:txBody>
      </p:sp>
      <p:sp>
        <p:nvSpPr>
          <p:cNvPr id="5123" name="Content Placeholder 2"/>
          <p:cNvSpPr>
            <a:spLocks noGrp="1"/>
          </p:cNvSpPr>
          <p:nvPr>
            <p:ph idx="1"/>
          </p:nvPr>
        </p:nvSpPr>
        <p:spPr>
          <a:xfrm>
            <a:off x="457200" y="1600201"/>
            <a:ext cx="8229600" cy="4343400"/>
          </a:xfrm>
        </p:spPr>
        <p:txBody>
          <a:bodyPr>
            <a:normAutofit fontScale="92500"/>
          </a:bodyPr>
          <a:lstStyle/>
          <a:p>
            <a:r>
              <a:rPr lang="es-ES" dirty="0" smtClean="0"/>
              <a:t>La información acumulada durante el desarrollo del proyecto</a:t>
            </a:r>
          </a:p>
          <a:p>
            <a:pPr lvl="1"/>
            <a:r>
              <a:rPr lang="es-US" dirty="0" smtClean="0"/>
              <a:t>Resultados del proceso consultivo con interesados</a:t>
            </a:r>
          </a:p>
          <a:p>
            <a:pPr lvl="1"/>
            <a:r>
              <a:rPr lang="es-US" dirty="0" smtClean="0"/>
              <a:t>Resultados de evaluaciones de preparación, si existe</a:t>
            </a:r>
          </a:p>
          <a:p>
            <a:pPr lvl="1"/>
            <a:r>
              <a:rPr lang="es-ES" dirty="0" smtClean="0"/>
              <a:t>Información más detallada sobre todos los aspectos técnicos y operativos del proyecto </a:t>
            </a:r>
          </a:p>
          <a:p>
            <a:pPr lvl="1"/>
            <a:r>
              <a:rPr lang="en-US" dirty="0" err="1" smtClean="0"/>
              <a:t>Calendario</a:t>
            </a:r>
            <a:r>
              <a:rPr lang="en-US" dirty="0" smtClean="0"/>
              <a:t> de </a:t>
            </a:r>
            <a:r>
              <a:rPr lang="en-US" dirty="0" err="1" smtClean="0"/>
              <a:t>desembolsos</a:t>
            </a:r>
            <a:endParaRPr lang="en-US" dirty="0" smtClean="0"/>
          </a:p>
          <a:p>
            <a:r>
              <a:rPr lang="es-ES" dirty="0" smtClean="0"/>
              <a:t>Documentos adicionales pertinentes como anexos</a:t>
            </a:r>
            <a:endParaRPr lang="es-US" dirty="0" smtClean="0"/>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74638"/>
            <a:ext cx="8229600" cy="792162"/>
          </a:xfrm>
        </p:spPr>
        <p:txBody>
          <a:bodyPr>
            <a:normAutofit fontScale="90000"/>
          </a:bodyPr>
          <a:lstStyle/>
          <a:p>
            <a:r>
              <a:rPr lang="es-ES" sz="4000" dirty="0" smtClean="0"/>
              <a:t/>
            </a:r>
            <a:br>
              <a:rPr lang="es-ES" sz="4000" dirty="0" smtClean="0"/>
            </a:br>
            <a:r>
              <a:rPr lang="es-ES" sz="4000" dirty="0" smtClean="0"/>
              <a:t>Disposiciones sobre el presupuesto del proyecto</a:t>
            </a:r>
            <a:endParaRPr lang="es-ES" sz="4000" dirty="0"/>
          </a:p>
        </p:txBody>
      </p:sp>
      <p:sp>
        <p:nvSpPr>
          <p:cNvPr id="5123" name="Content Placeholder 2"/>
          <p:cNvSpPr>
            <a:spLocks noGrp="1"/>
          </p:cNvSpPr>
          <p:nvPr>
            <p:ph idx="1"/>
          </p:nvPr>
        </p:nvSpPr>
        <p:spPr/>
        <p:txBody>
          <a:bodyPr>
            <a:normAutofit fontScale="85000" lnSpcReduction="10000"/>
          </a:bodyPr>
          <a:lstStyle/>
          <a:p>
            <a:r>
              <a:rPr lang="es-ES" dirty="0" smtClean="0"/>
              <a:t>El financiamiento solicitado del proyecto debe estar dentro del tope del país: en la actualidad USD 10 M</a:t>
            </a:r>
          </a:p>
          <a:p>
            <a:r>
              <a:rPr lang="es-ES" dirty="0" smtClean="0"/>
              <a:t>La comisión por administración del ciclo del proyecto cobrada por la entidad de implementación debe ser igual o inferior a 8,5 por ciento del total del presupuesto del proyecto/programa antes de la comisión</a:t>
            </a:r>
          </a:p>
          <a:p>
            <a:r>
              <a:rPr lang="es-ES" dirty="0" smtClean="0"/>
              <a:t>Los costos de la ejecución del proyecto/programa deben ser igual o inferior a 9,5 por ciento del total del presupuesto del proyecto/programa antes de la comisión </a:t>
            </a:r>
            <a:endParaRPr lang="es-US" dirty="0" smtClean="0"/>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r>
              <a:rPr lang="es-ES" dirty="0" smtClean="0"/>
              <a:t>Pasos importantes en el desarrollo de proyectos</a:t>
            </a:r>
            <a:endParaRPr lang="es-US" sz="4000" dirty="0" smtClean="0"/>
          </a:p>
        </p:txBody>
      </p:sp>
      <p:sp>
        <p:nvSpPr>
          <p:cNvPr id="5123" name="Content Placeholder 2"/>
          <p:cNvSpPr>
            <a:spLocks noGrp="1"/>
          </p:cNvSpPr>
          <p:nvPr>
            <p:ph idx="1"/>
          </p:nvPr>
        </p:nvSpPr>
        <p:spPr>
          <a:xfrm>
            <a:off x="457200" y="1600200"/>
            <a:ext cx="8305800" cy="4419600"/>
          </a:xfrm>
        </p:spPr>
        <p:txBody>
          <a:bodyPr>
            <a:normAutofit fontScale="85000" lnSpcReduction="10000"/>
          </a:bodyPr>
          <a:lstStyle/>
          <a:p>
            <a:r>
              <a:rPr lang="es-ES" dirty="0" smtClean="0"/>
              <a:t>Adquisición de información adecuada sobre el desafío de la adaptación y otros factores</a:t>
            </a:r>
          </a:p>
          <a:p>
            <a:r>
              <a:rPr lang="es-ES" dirty="0" smtClean="0"/>
              <a:t>Asegurar el alineamiento con las estrategias y las planes nacionales</a:t>
            </a:r>
          </a:p>
          <a:p>
            <a:r>
              <a:rPr lang="es-ES" dirty="0" smtClean="0"/>
              <a:t>Evitar el solapamiento o duplicación con otros proyectos similares</a:t>
            </a:r>
          </a:p>
          <a:p>
            <a:r>
              <a:rPr lang="es-ES" dirty="0" smtClean="0"/>
              <a:t>Asegurar el alineamiento con el marco de resultados del FA</a:t>
            </a:r>
          </a:p>
          <a:p>
            <a:r>
              <a:rPr lang="es-ES" dirty="0" smtClean="0"/>
              <a:t>Consultas adecuadas con las comunidades vulnerables y las mujeres (por la propuesta completa)</a:t>
            </a:r>
            <a:endParaRPr lang="es-US" dirty="0" smtClean="0"/>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cstate="print"/>
          <a:srcRect/>
          <a:stretch>
            <a:fillRect/>
          </a:stretch>
        </p:blipFill>
        <p:spPr bwMode="auto">
          <a:xfrm>
            <a:off x="152400" y="5494337"/>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410200"/>
            <a:ext cx="1066800" cy="947737"/>
          </a:xfrm>
          <a:prstGeom prst="rect">
            <a:avLst/>
          </a:prstGeom>
          <a:noFill/>
          <a:ln w="9525">
            <a:noFill/>
            <a:miter lim="800000"/>
            <a:headEnd/>
            <a:tailEnd/>
          </a:ln>
        </p:spPr>
      </p:pic>
      <p:cxnSp>
        <p:nvCxnSpPr>
          <p:cNvPr id="22" name="Straight Connector 21"/>
          <p:cNvCxnSpPr/>
          <p:nvPr/>
        </p:nvCxnSpPr>
        <p:spPr>
          <a:xfrm>
            <a:off x="1905000" y="6027737"/>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4" cstate="print"/>
          <a:srcRect/>
          <a:stretch>
            <a:fillRect/>
          </a:stretch>
        </p:blipFill>
        <p:spPr bwMode="auto">
          <a:xfrm>
            <a:off x="1143000" y="381000"/>
            <a:ext cx="7086600" cy="5269523"/>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0"/>
            <a:ext cx="8229600" cy="1143000"/>
          </a:xfrm>
        </p:spPr>
        <p:txBody>
          <a:bodyPr/>
          <a:lstStyle/>
          <a:p>
            <a:pPr eaLnBrk="1" hangingPunct="1"/>
            <a:r>
              <a:rPr lang="es-US" sz="4400" dirty="0" smtClean="0"/>
              <a:t>Decisiones Claves</a:t>
            </a:r>
          </a:p>
        </p:txBody>
      </p:sp>
      <p:sp>
        <p:nvSpPr>
          <p:cNvPr id="14339" name="Content Placeholder 2"/>
          <p:cNvSpPr>
            <a:spLocks noGrp="1"/>
          </p:cNvSpPr>
          <p:nvPr>
            <p:ph idx="1"/>
          </p:nvPr>
        </p:nvSpPr>
        <p:spPr>
          <a:xfrm>
            <a:off x="457200" y="1570038"/>
            <a:ext cx="8229600" cy="4678362"/>
          </a:xfrm>
        </p:spPr>
        <p:txBody>
          <a:bodyPr/>
          <a:lstStyle/>
          <a:p>
            <a:pPr>
              <a:spcAft>
                <a:spcPts val="1800"/>
              </a:spcAft>
              <a:buFont typeface="Arial" charset="0"/>
              <a:buNone/>
            </a:pPr>
            <a:r>
              <a:rPr lang="es-US" b="1" dirty="0" smtClean="0"/>
              <a:t>Adopción de las siguientes decisiones:</a:t>
            </a:r>
          </a:p>
          <a:p>
            <a:pPr>
              <a:spcAft>
                <a:spcPts val="1800"/>
              </a:spcAft>
            </a:pPr>
            <a:r>
              <a:rPr lang="es-US" sz="2400" dirty="0" smtClean="0"/>
              <a:t>Gestión basada en resultados and El Marco de Resultados Estratégicos</a:t>
            </a:r>
          </a:p>
          <a:p>
            <a:pPr>
              <a:spcAft>
                <a:spcPts val="1800"/>
              </a:spcAft>
            </a:pPr>
            <a:r>
              <a:rPr lang="es-US" sz="2400" dirty="0" smtClean="0"/>
              <a:t>El Marco de monitorio y evaluación y guías para examen final </a:t>
            </a:r>
          </a:p>
          <a:p>
            <a:pPr>
              <a:spcAft>
                <a:spcPts val="1800"/>
              </a:spcAft>
            </a:pPr>
            <a:r>
              <a:rPr lang="es-US" sz="2400" dirty="0" smtClean="0"/>
              <a:t>El Marco estratégico para el gestión de aprendizaje</a:t>
            </a:r>
          </a:p>
          <a:p>
            <a:pPr>
              <a:spcAft>
                <a:spcPts val="1800"/>
              </a:spcAft>
            </a:pPr>
            <a:r>
              <a:rPr lang="es-US" sz="2400" dirty="0" smtClean="0"/>
              <a:t>Project </a:t>
            </a:r>
            <a:r>
              <a:rPr lang="es-US" sz="2400" dirty="0" err="1" smtClean="0"/>
              <a:t>Formulation</a:t>
            </a:r>
            <a:r>
              <a:rPr lang="es-US" sz="2400" dirty="0" smtClean="0"/>
              <a:t> </a:t>
            </a:r>
            <a:r>
              <a:rPr lang="es-US" sz="2400" dirty="0" err="1" smtClean="0"/>
              <a:t>Grant</a:t>
            </a:r>
            <a:endParaRPr lang="es-US" sz="2400" dirty="0" smtClean="0"/>
          </a:p>
        </p:txBody>
      </p:sp>
      <p:pic>
        <p:nvPicPr>
          <p:cNvPr id="14340"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sp>
        <p:nvSpPr>
          <p:cNvPr id="3075" name="Title 1"/>
          <p:cNvSpPr>
            <a:spLocks noGrp="1"/>
          </p:cNvSpPr>
          <p:nvPr>
            <p:ph type="title"/>
          </p:nvPr>
        </p:nvSpPr>
        <p:spPr>
          <a:xfrm>
            <a:off x="457200" y="76200"/>
            <a:ext cx="8229600" cy="1143000"/>
          </a:xfrm>
        </p:spPr>
        <p:txBody>
          <a:bodyPr>
            <a:normAutofit/>
          </a:bodyPr>
          <a:lstStyle/>
          <a:p>
            <a:pPr>
              <a:defRPr/>
            </a:pPr>
            <a:r>
              <a:rPr lang="en-US" sz="4800" dirty="0" err="1" smtClean="0">
                <a:solidFill>
                  <a:srgbClr val="92D050"/>
                </a:solidFill>
                <a:effectLst>
                  <a:outerShdw blurRad="38100" dist="38100" dir="2700000" algn="tl">
                    <a:srgbClr val="000000">
                      <a:alpha val="43137"/>
                    </a:srgbClr>
                  </a:outerShdw>
                </a:effectLst>
              </a:rPr>
              <a:t>Transferencia</a:t>
            </a:r>
            <a:r>
              <a:rPr lang="en-US" sz="4800" dirty="0" smtClean="0">
                <a:solidFill>
                  <a:srgbClr val="92D050"/>
                </a:solidFill>
                <a:effectLst>
                  <a:outerShdw blurRad="38100" dist="38100" dir="2700000" algn="tl">
                    <a:srgbClr val="000000">
                      <a:alpha val="43137"/>
                    </a:srgbClr>
                  </a:outerShdw>
                </a:effectLst>
              </a:rPr>
              <a:t> de los </a:t>
            </a:r>
            <a:r>
              <a:rPr lang="en-US" sz="4800" dirty="0" err="1" smtClean="0">
                <a:solidFill>
                  <a:srgbClr val="92D050"/>
                </a:solidFill>
                <a:effectLst>
                  <a:outerShdw blurRad="38100" dist="38100" dir="2700000" algn="tl">
                    <a:srgbClr val="000000">
                      <a:alpha val="43137"/>
                    </a:srgbClr>
                  </a:outerShdw>
                </a:effectLst>
              </a:rPr>
              <a:t>fondos</a:t>
            </a:r>
            <a:r>
              <a:rPr lang="en-US" sz="4800" dirty="0" smtClean="0">
                <a:solidFill>
                  <a:srgbClr val="92D050"/>
                </a:solidFill>
                <a:effectLst>
                  <a:outerShdw blurRad="38100" dist="38100" dir="2700000" algn="tl">
                    <a:srgbClr val="000000">
                      <a:alpha val="43137"/>
                    </a:srgbClr>
                  </a:outerShdw>
                </a:effectLst>
              </a:rPr>
              <a:t> </a:t>
            </a:r>
          </a:p>
        </p:txBody>
      </p:sp>
      <p:sp>
        <p:nvSpPr>
          <p:cNvPr id="3076" name="Content Placeholder 2"/>
          <p:cNvSpPr>
            <a:spLocks noGrp="1"/>
          </p:cNvSpPr>
          <p:nvPr>
            <p:ph idx="1"/>
          </p:nvPr>
        </p:nvSpPr>
        <p:spPr>
          <a:xfrm>
            <a:off x="457200" y="1447800"/>
            <a:ext cx="8229600" cy="4648200"/>
          </a:xfrm>
        </p:spPr>
        <p:txBody>
          <a:bodyPr>
            <a:normAutofit fontScale="70000" lnSpcReduction="20000"/>
          </a:bodyPr>
          <a:lstStyle/>
          <a:p>
            <a:pPr>
              <a:lnSpc>
                <a:spcPct val="110000"/>
              </a:lnSpc>
              <a:spcBef>
                <a:spcPts val="0"/>
              </a:spcBef>
              <a:defRPr/>
            </a:pPr>
            <a:r>
              <a:rPr lang="es-ES" b="1" dirty="0" smtClean="0"/>
              <a:t>Donaciones para la formulación de proyectos y programas </a:t>
            </a:r>
          </a:p>
          <a:p>
            <a:pPr lvl="1">
              <a:lnSpc>
                <a:spcPct val="110000"/>
              </a:lnSpc>
              <a:spcBef>
                <a:spcPts val="0"/>
              </a:spcBef>
              <a:defRPr/>
            </a:pPr>
            <a:r>
              <a:rPr lang="es-ES" dirty="0" smtClean="0"/>
              <a:t>Las EIN proponentes de proyectos o programas pueden presentar, junto con la idea del proyecto, una solicitud de donación para la formulación de proyectos y programas </a:t>
            </a:r>
            <a:r>
              <a:rPr lang="en-US" dirty="0" smtClean="0"/>
              <a:t>. </a:t>
            </a:r>
            <a:r>
              <a:rPr lang="es-ES" dirty="0" smtClean="0"/>
              <a:t>Solo puede otorgarse una donación de este tipo si la idea del proyecto o del programa ya ha sido presentada y ratificada. </a:t>
            </a:r>
            <a:endParaRPr lang="en-US" dirty="0" smtClean="0"/>
          </a:p>
          <a:p>
            <a:pPr>
              <a:lnSpc>
                <a:spcPct val="110000"/>
              </a:lnSpc>
              <a:spcBef>
                <a:spcPts val="0"/>
              </a:spcBef>
              <a:defRPr/>
            </a:pPr>
            <a:r>
              <a:rPr lang="es-ES" dirty="0" smtClean="0"/>
              <a:t>Los fondos están comprometidos con la aprobación de la propuesta. Una vez que el acuerdo legal está firmado, el Fideicomisario transferirá los fondos por la instrucción escrita de la Junta. Los fondos se transfieren por tramos basado en el calendario de desembolsos, con hitos en un plazo determinado presentarse con la propuesta completa</a:t>
            </a:r>
          </a:p>
          <a:p>
            <a:pPr>
              <a:lnSpc>
                <a:spcPct val="110000"/>
              </a:lnSpc>
              <a:spcBef>
                <a:spcPts val="0"/>
              </a:spcBef>
              <a:defRPr/>
            </a:pPr>
            <a:r>
              <a:rPr lang="es-ES" dirty="0" smtClean="0"/>
              <a:t>La Junta podrá pedir un examen del progreso de la implementación antes de cada transferencia de tramo (o de suspender la transferencia de fondos)</a:t>
            </a:r>
            <a:endParaRPr lang="en-US" dirty="0" smtClean="0"/>
          </a:p>
        </p:txBody>
      </p:sp>
      <p:cxnSp>
        <p:nvCxnSpPr>
          <p:cNvPr id="9" name="Straight Connector 8"/>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s-ES" dirty="0"/>
              <a:t>C</a:t>
            </a:r>
            <a:r>
              <a:rPr lang="es-ES" dirty="0" smtClean="0"/>
              <a:t>riterios de financiación</a:t>
            </a:r>
            <a:endParaRPr lang="es-US" sz="4400" dirty="0" smtClean="0"/>
          </a:p>
        </p:txBody>
      </p:sp>
      <p:sp>
        <p:nvSpPr>
          <p:cNvPr id="5123" name="Content Placeholder 2"/>
          <p:cNvSpPr>
            <a:spLocks noGrp="1"/>
          </p:cNvSpPr>
          <p:nvPr>
            <p:ph idx="1"/>
          </p:nvPr>
        </p:nvSpPr>
        <p:spPr/>
        <p:txBody>
          <a:bodyPr>
            <a:normAutofit fontScale="85000" lnSpcReduction="20000"/>
          </a:bodyPr>
          <a:lstStyle/>
          <a:p>
            <a:pPr>
              <a:spcAft>
                <a:spcPts val="1800"/>
              </a:spcAft>
            </a:pPr>
            <a:r>
              <a:rPr lang="es-AR" dirty="0" smtClean="0"/>
              <a:t>Se concede financiamiento </a:t>
            </a:r>
            <a:r>
              <a:rPr lang="es-AR" b="1" i="1" dirty="0" smtClean="0"/>
              <a:t>para cubrir  íntegramente los costos  de la adaptación  </a:t>
            </a:r>
            <a:r>
              <a:rPr lang="es-AR" dirty="0" smtClean="0"/>
              <a:t>en proyectos y programas  orientados a abordar los efectos adversos del cambio climático</a:t>
            </a:r>
          </a:p>
          <a:p>
            <a:r>
              <a:rPr lang="es-AR" dirty="0" smtClean="0"/>
              <a:t>El FA financia proyectos / programas cuyo objetivo principal y expreso sea </a:t>
            </a:r>
            <a:r>
              <a:rPr lang="es-AR" b="1" i="1" dirty="0" smtClean="0"/>
              <a:t>adaptarse y </a:t>
            </a:r>
            <a:r>
              <a:rPr lang="es-ES" b="1" i="1" dirty="0" smtClean="0"/>
              <a:t>aumentar la </a:t>
            </a:r>
            <a:r>
              <a:rPr lang="es-ES" b="1" i="1" dirty="0" err="1" smtClean="0"/>
              <a:t>resiliencia</a:t>
            </a:r>
            <a:r>
              <a:rPr lang="es-ES" b="1" i="1" dirty="0" smtClean="0"/>
              <a:t> al cambio climático</a:t>
            </a:r>
            <a:endParaRPr lang="es-AR" b="1" i="1" dirty="0" smtClean="0"/>
          </a:p>
          <a:p>
            <a:endParaRPr lang="es-US" b="1" dirty="0" smtClean="0"/>
          </a:p>
          <a:p>
            <a:pPr>
              <a:spcAft>
                <a:spcPts val="1800"/>
              </a:spcAft>
            </a:pPr>
            <a:r>
              <a:rPr lang="es-AR" dirty="0" smtClean="0"/>
              <a:t>Los proyectos / programas deben ser </a:t>
            </a:r>
            <a:r>
              <a:rPr lang="es-AR" b="1" i="1" dirty="0" smtClean="0"/>
              <a:t>concretos</a:t>
            </a:r>
            <a:r>
              <a:rPr lang="es-AR" dirty="0" smtClean="0"/>
              <a:t>: discusiones en curso sobre la definición, énfasis en el impacto de los proyectos / programas </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r>
              <a:rPr lang="es-ES" sz="4000" dirty="0" smtClean="0"/>
              <a:t>El Portafolio de Proyectos del Fondo de Adaptación </a:t>
            </a:r>
            <a:endParaRPr lang="es-US" sz="4000" dirty="0" smtClean="0"/>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graphicFrame>
        <p:nvGraphicFramePr>
          <p:cNvPr id="8" name="Content Placeholder 7"/>
          <p:cNvGraphicFramePr>
            <a:graphicFrameLocks noGrp="1"/>
          </p:cNvGraphicFramePr>
          <p:nvPr>
            <p:ph idx="1"/>
          </p:nvPr>
        </p:nvGraphicFramePr>
        <p:xfrm>
          <a:off x="457200" y="1600200"/>
          <a:ext cx="4267200" cy="4525963"/>
        </p:xfrm>
        <a:graphic>
          <a:graphicData uri="http://schemas.openxmlformats.org/drawingml/2006/chart">
            <c:chart xmlns:c="http://schemas.openxmlformats.org/drawingml/2006/chart" xmlns:r="http://schemas.openxmlformats.org/officeDocument/2006/relationships" r:id="rId4"/>
          </a:graphicData>
        </a:graphic>
      </p:graphicFrame>
      <p:sp>
        <p:nvSpPr>
          <p:cNvPr id="9" name="Content Placeholder 2"/>
          <p:cNvSpPr txBox="1">
            <a:spLocks/>
          </p:cNvSpPr>
          <p:nvPr/>
        </p:nvSpPr>
        <p:spPr bwMode="auto">
          <a:xfrm>
            <a:off x="5029200" y="1600200"/>
            <a:ext cx="3124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00B050"/>
              </a:buClr>
              <a:buSzTx/>
              <a:tabLst/>
              <a:defRPr/>
            </a:pPr>
            <a:r>
              <a:rPr kumimoji="0" lang="es-US" b="1" i="0" u="none" strike="noStrike" kern="1200" cap="none" spc="0" normalizeH="0" baseline="0" noProof="0" dirty="0" smtClean="0">
                <a:ln>
                  <a:noFill/>
                </a:ln>
                <a:solidFill>
                  <a:schemeClr val="tx1"/>
                </a:solidFill>
                <a:effectLst/>
                <a:uLnTx/>
                <a:uFillTx/>
                <a:latin typeface="+mn-lt"/>
                <a:ea typeface="+mn-ea"/>
                <a:cs typeface="+mn-cs"/>
              </a:rPr>
              <a:t>África</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lang="es-US" dirty="0" smtClean="0">
                <a:latin typeface="+mn-lt"/>
                <a:cs typeface="+mn-cs"/>
              </a:rPr>
              <a:t>Senegal</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kumimoji="0" lang="es-US" b="0" i="0" u="none" strike="noStrike" kern="1200" cap="none" spc="0" normalizeH="0" baseline="0" noProof="0" dirty="0" smtClean="0">
                <a:ln>
                  <a:noFill/>
                </a:ln>
                <a:solidFill>
                  <a:schemeClr val="tx1"/>
                </a:solidFill>
                <a:effectLst/>
                <a:uLnTx/>
                <a:uFillTx/>
                <a:latin typeface="+mn-lt"/>
                <a:ea typeface="+mn-ea"/>
                <a:cs typeface="+mn-cs"/>
              </a:rPr>
              <a:t>Eritrea</a:t>
            </a:r>
          </a:p>
          <a:p>
            <a:pPr marL="342900" marR="0" lvl="0" indent="-342900" algn="l" defTabSz="914400" rtl="0" eaLnBrk="0" fontAlgn="base" latinLnBrk="0" hangingPunct="0">
              <a:lnSpc>
                <a:spcPct val="100000"/>
              </a:lnSpc>
              <a:spcBef>
                <a:spcPct val="20000"/>
              </a:spcBef>
              <a:spcAft>
                <a:spcPct val="0"/>
              </a:spcAft>
              <a:buClr>
                <a:srgbClr val="00B050"/>
              </a:buClr>
              <a:buSzTx/>
              <a:tabLst/>
              <a:defRPr/>
            </a:pPr>
            <a:r>
              <a:rPr lang="es-US" b="1" dirty="0" smtClean="0">
                <a:latin typeface="+mn-lt"/>
                <a:cs typeface="+mn-cs"/>
              </a:rPr>
              <a:t>Asia</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kumimoji="0" lang="es-US" b="0" i="0" u="none" strike="noStrike" kern="1200" cap="none" spc="0" normalizeH="0" baseline="0" noProof="0" dirty="0" smtClean="0">
                <a:ln>
                  <a:noFill/>
                </a:ln>
                <a:solidFill>
                  <a:schemeClr val="tx1"/>
                </a:solidFill>
                <a:effectLst/>
                <a:uLnTx/>
                <a:uFillTx/>
                <a:latin typeface="+mn-lt"/>
                <a:ea typeface="+mn-ea"/>
                <a:cs typeface="+mn-cs"/>
              </a:rPr>
              <a:t>Maldivas</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lang="es-US" dirty="0" smtClean="0">
                <a:latin typeface="+mn-lt"/>
                <a:cs typeface="+mn-cs"/>
              </a:rPr>
              <a:t>Mongolia</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kumimoji="0" lang="es-US" b="0" i="0" u="none" strike="noStrike" kern="1200" cap="none" spc="0" normalizeH="0" baseline="0" noProof="0" dirty="0" smtClean="0">
                <a:ln>
                  <a:noFill/>
                </a:ln>
                <a:solidFill>
                  <a:schemeClr val="tx1"/>
                </a:solidFill>
                <a:effectLst/>
                <a:uLnTx/>
                <a:uFillTx/>
                <a:latin typeface="+mn-lt"/>
                <a:ea typeface="+mn-ea"/>
                <a:cs typeface="+mn-cs"/>
              </a:rPr>
              <a:t>Pakistán</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lang="es-US" dirty="0" smtClean="0">
                <a:latin typeface="+mn-lt"/>
                <a:cs typeface="+mn-cs"/>
              </a:rPr>
              <a:t>Turkmenistán</a:t>
            </a:r>
          </a:p>
          <a:p>
            <a:pPr marL="342900" marR="0" lvl="0" indent="-342900" algn="l" defTabSz="914400" rtl="0" eaLnBrk="0" fontAlgn="base" latinLnBrk="0" hangingPunct="0">
              <a:lnSpc>
                <a:spcPct val="100000"/>
              </a:lnSpc>
              <a:spcBef>
                <a:spcPct val="20000"/>
              </a:spcBef>
              <a:spcAft>
                <a:spcPct val="0"/>
              </a:spcAft>
              <a:buClr>
                <a:srgbClr val="00B050"/>
              </a:buClr>
              <a:buSzTx/>
              <a:tabLst/>
              <a:defRPr/>
            </a:pPr>
            <a:r>
              <a:rPr kumimoji="0" lang="es-US" b="1" i="0" u="none" strike="noStrike" kern="1200" cap="none" spc="0" normalizeH="0" baseline="0" noProof="0" dirty="0" smtClean="0">
                <a:ln>
                  <a:noFill/>
                </a:ln>
                <a:solidFill>
                  <a:schemeClr val="tx1"/>
                </a:solidFill>
                <a:effectLst/>
                <a:uLnTx/>
                <a:uFillTx/>
                <a:latin typeface="+mn-lt"/>
                <a:ea typeface="+mn-ea"/>
                <a:cs typeface="+mn-cs"/>
              </a:rPr>
              <a:t>América Latina y el Caribe</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kumimoji="0" lang="es-US" b="0" i="0" u="none" strike="noStrike" kern="1200" cap="none" spc="0" normalizeH="0" baseline="0" noProof="0" dirty="0" smtClean="0">
                <a:ln>
                  <a:noFill/>
                </a:ln>
                <a:solidFill>
                  <a:schemeClr val="tx1"/>
                </a:solidFill>
                <a:effectLst/>
                <a:uLnTx/>
                <a:uFillTx/>
                <a:latin typeface="+mn-lt"/>
                <a:ea typeface="+mn-ea"/>
                <a:cs typeface="+mn-cs"/>
              </a:rPr>
              <a:t>Ecuador</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lang="es-US" dirty="0" smtClean="0">
                <a:latin typeface="+mn-lt"/>
                <a:cs typeface="+mn-cs"/>
              </a:rPr>
              <a:t>Honduras</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kumimoji="0" lang="es-US" b="0" i="0" u="none" strike="noStrike" kern="1200" cap="none" spc="0" normalizeH="0" baseline="0" noProof="0" dirty="0" smtClean="0">
                <a:ln>
                  <a:noFill/>
                </a:ln>
                <a:solidFill>
                  <a:schemeClr val="tx1"/>
                </a:solidFill>
                <a:effectLst/>
                <a:uLnTx/>
                <a:uFillTx/>
                <a:latin typeface="+mn-lt"/>
                <a:ea typeface="+mn-ea"/>
                <a:cs typeface="+mn-cs"/>
              </a:rPr>
              <a:t>Nicaragua</a:t>
            </a:r>
          </a:p>
          <a:p>
            <a:pPr marL="342900" marR="0" lvl="0" indent="-342900" algn="l" defTabSz="914400" rtl="0" eaLnBrk="0" fontAlgn="base" latinLnBrk="0" hangingPunct="0">
              <a:lnSpc>
                <a:spcPct val="100000"/>
              </a:lnSpc>
              <a:spcBef>
                <a:spcPct val="20000"/>
              </a:spcBef>
              <a:spcAft>
                <a:spcPct val="0"/>
              </a:spcAft>
              <a:buClr>
                <a:srgbClr val="00B050"/>
              </a:buClr>
              <a:buSzTx/>
              <a:tabLst/>
              <a:defRPr/>
            </a:pPr>
            <a:r>
              <a:rPr kumimoji="0" lang="es-US" b="1" i="0" u="none" strike="noStrike" kern="1200" cap="none" spc="0" normalizeH="0" baseline="0" noProof="0" dirty="0" smtClean="0">
                <a:ln>
                  <a:noFill/>
                </a:ln>
                <a:solidFill>
                  <a:schemeClr val="tx1"/>
                </a:solidFill>
                <a:effectLst/>
                <a:uLnTx/>
                <a:uFillTx/>
                <a:latin typeface="+mn-lt"/>
                <a:ea typeface="+mn-ea"/>
                <a:cs typeface="+mn-cs"/>
              </a:rPr>
              <a:t>Pacificó</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kumimoji="0" lang="es-US" b="0" i="0" u="none" strike="noStrike" kern="1200" cap="none" spc="0" normalizeH="0" baseline="0" noProof="0" dirty="0" smtClean="0">
                <a:ln>
                  <a:noFill/>
                </a:ln>
                <a:solidFill>
                  <a:schemeClr val="tx1"/>
                </a:solidFill>
                <a:effectLst/>
                <a:uLnTx/>
                <a:uFillTx/>
                <a:latin typeface="+mn-lt"/>
                <a:ea typeface="+mn-ea"/>
                <a:cs typeface="+mn-cs"/>
              </a:rPr>
              <a:t>Las Islas Salomón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r>
              <a:rPr lang="es-ES" sz="4000" dirty="0" smtClean="0"/>
              <a:t>El Portafolio de Proyectos del Fondo de Adaptación </a:t>
            </a:r>
            <a:endParaRPr lang="es-US" sz="4000" dirty="0" smtClean="0"/>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graphicFrame>
        <p:nvGraphicFramePr>
          <p:cNvPr id="12" name="Chart 11"/>
          <p:cNvGraphicFramePr/>
          <p:nvPr/>
        </p:nvGraphicFramePr>
        <p:xfrm>
          <a:off x="838200" y="1447800"/>
          <a:ext cx="7391400" cy="43434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76200"/>
            <a:ext cx="8229600" cy="1143000"/>
          </a:xfrm>
        </p:spPr>
        <p:txBody>
          <a:bodyPr/>
          <a:lstStyle/>
          <a:p>
            <a:r>
              <a:rPr lang="en-US" sz="4600" dirty="0" err="1" smtClean="0"/>
              <a:t>Conceptos</a:t>
            </a:r>
            <a:r>
              <a:rPr lang="en-US" sz="4600" dirty="0" smtClean="0"/>
              <a:t>  </a:t>
            </a:r>
            <a:r>
              <a:rPr lang="en-US" sz="4600" dirty="0" err="1" smtClean="0"/>
              <a:t>aprobados</a:t>
            </a:r>
            <a:r>
              <a:rPr lang="en-US" sz="4600" dirty="0" smtClean="0"/>
              <a:t> </a:t>
            </a:r>
            <a:r>
              <a:rPr lang="en-US" sz="4600" dirty="0" err="1" smtClean="0"/>
              <a:t>por</a:t>
            </a:r>
            <a:r>
              <a:rPr lang="en-US" sz="4600" dirty="0" smtClean="0"/>
              <a:t> sector</a:t>
            </a: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err="1" smtClean="0"/>
              <a:t>Proyectos</a:t>
            </a:r>
            <a:r>
              <a:rPr lang="en-US" dirty="0" smtClean="0"/>
              <a:t>/</a:t>
            </a:r>
            <a:r>
              <a:rPr lang="en-US" dirty="0" err="1" smtClean="0"/>
              <a:t>programas</a:t>
            </a:r>
            <a:r>
              <a:rPr lang="en-US" dirty="0" smtClean="0"/>
              <a:t> </a:t>
            </a:r>
            <a:r>
              <a:rPr lang="en-US" dirty="0" err="1" smtClean="0"/>
              <a:t>por</a:t>
            </a:r>
            <a:r>
              <a:rPr lang="en-US" dirty="0" smtClean="0"/>
              <a:t> region</a:t>
            </a:r>
          </a:p>
        </p:txBody>
      </p:sp>
      <p:pic>
        <p:nvPicPr>
          <p:cNvPr id="21507" name="Picture 2"/>
          <p:cNvPicPr>
            <a:picLocks noChangeAspect="1" noChangeArrowheads="1"/>
          </p:cNvPicPr>
          <p:nvPr/>
        </p:nvPicPr>
        <p:blipFill>
          <a:blip r:embed="rId2" cstate="print"/>
          <a:srcRect l="2917" t="17778" r="25417" b="11111"/>
          <a:stretch>
            <a:fillRect/>
          </a:stretch>
        </p:blipFill>
        <p:spPr bwMode="auto">
          <a:xfrm>
            <a:off x="0" y="1219200"/>
            <a:ext cx="9147175" cy="56388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s-ES" dirty="0" smtClean="0"/>
              <a:t>Criterios de financiación</a:t>
            </a:r>
            <a:r>
              <a:rPr lang="es-US" sz="4400" dirty="0" smtClean="0"/>
              <a:t>(2)</a:t>
            </a:r>
          </a:p>
        </p:txBody>
      </p:sp>
      <p:sp>
        <p:nvSpPr>
          <p:cNvPr id="5123" name="Content Placeholder 2"/>
          <p:cNvSpPr>
            <a:spLocks noGrp="1"/>
          </p:cNvSpPr>
          <p:nvPr>
            <p:ph idx="1"/>
          </p:nvPr>
        </p:nvSpPr>
        <p:spPr/>
        <p:txBody>
          <a:bodyPr>
            <a:normAutofit fontScale="92500" lnSpcReduction="20000"/>
          </a:bodyPr>
          <a:lstStyle/>
          <a:p>
            <a:pPr>
              <a:lnSpc>
                <a:spcPct val="120000"/>
              </a:lnSpc>
              <a:spcBef>
                <a:spcPts val="0"/>
              </a:spcBef>
            </a:pPr>
            <a:r>
              <a:rPr lang="es-AR" dirty="0" smtClean="0"/>
              <a:t>Atención a las diferentes circunstancias de los países: </a:t>
            </a:r>
            <a:r>
              <a:rPr lang="es-AR" b="1" i="1" dirty="0" smtClean="0"/>
              <a:t>no hay sectores  ni enfoques preestablecidos</a:t>
            </a:r>
          </a:p>
          <a:p>
            <a:pPr>
              <a:lnSpc>
                <a:spcPct val="120000"/>
              </a:lnSpc>
              <a:spcBef>
                <a:spcPts val="0"/>
              </a:spcBef>
            </a:pPr>
            <a:r>
              <a:rPr lang="es-US" dirty="0" smtClean="0"/>
              <a:t>Prioridad para </a:t>
            </a:r>
            <a:r>
              <a:rPr lang="es-US" b="1" dirty="0" smtClean="0"/>
              <a:t>comunidades vulnerables</a:t>
            </a:r>
          </a:p>
          <a:p>
            <a:r>
              <a:rPr lang="es-ES" dirty="0" smtClean="0"/>
              <a:t>Todos los proyectos / programas deben incluir un componente de </a:t>
            </a:r>
            <a:r>
              <a:rPr lang="es-ES" b="1" dirty="0" smtClean="0"/>
              <a:t>gestión del aprendizaje</a:t>
            </a:r>
          </a:p>
          <a:p>
            <a:r>
              <a:rPr lang="es-AR" b="1" dirty="0" smtClean="0"/>
              <a:t>Tope temporal máximo por país</a:t>
            </a:r>
            <a:r>
              <a:rPr lang="es-AR" dirty="0" smtClean="0"/>
              <a:t> de </a:t>
            </a:r>
            <a:r>
              <a:rPr lang="es-AR" b="1" dirty="0" smtClean="0"/>
              <a:t>USD 10 M</a:t>
            </a:r>
            <a:r>
              <a:rPr lang="es-AR" dirty="0" smtClean="0"/>
              <a:t>. No hay un tope por proyecto/programa.</a:t>
            </a:r>
            <a:endParaRPr lang="es-AR" b="1" dirty="0" smtClean="0"/>
          </a:p>
          <a:p>
            <a:r>
              <a:rPr lang="es-AR" b="1" dirty="0" smtClean="0"/>
              <a:t>Tope temporal máximo por la porción de los fondos para EIM: 50%</a:t>
            </a:r>
            <a:endParaRPr lang="es-US" dirty="0" smtClean="0"/>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r>
              <a:rPr lang="es-US" sz="4400" dirty="0" smtClean="0"/>
              <a:t>Prerrequisitos para proponer proyectos o programas</a:t>
            </a:r>
          </a:p>
        </p:txBody>
      </p:sp>
      <p:sp>
        <p:nvSpPr>
          <p:cNvPr id="5123" name="Content Placeholder 2"/>
          <p:cNvSpPr>
            <a:spLocks noGrp="1"/>
          </p:cNvSpPr>
          <p:nvPr>
            <p:ph idx="1"/>
          </p:nvPr>
        </p:nvSpPr>
        <p:spPr/>
        <p:txBody>
          <a:bodyPr>
            <a:normAutofit fontScale="92500" lnSpcReduction="10000"/>
          </a:bodyPr>
          <a:lstStyle/>
          <a:p>
            <a:r>
              <a:rPr lang="es-US" dirty="0" smtClean="0"/>
              <a:t>Elegibilidad del país beneficiario</a:t>
            </a:r>
          </a:p>
          <a:p>
            <a:r>
              <a:rPr lang="es-US" dirty="0" smtClean="0"/>
              <a:t>Estar propuesto por una entidad de implementación acreditada (EIN / EIR / EIM)</a:t>
            </a:r>
          </a:p>
          <a:p>
            <a:r>
              <a:rPr lang="es-US" dirty="0" smtClean="0"/>
              <a:t>Propuesta y modalidad de acceso deben ser aprobadas por la Autoridad Designada (AD)</a:t>
            </a:r>
          </a:p>
          <a:p>
            <a:r>
              <a:rPr lang="es-US" dirty="0" smtClean="0"/>
              <a:t>País(es) no han recibido fondos hasta el tope de país</a:t>
            </a:r>
          </a:p>
          <a:p>
            <a:r>
              <a:rPr lang="es-US" dirty="0" smtClean="0"/>
              <a:t>Propuesta tiene que cumplir con los criterios de examen de los proyectos</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0"/>
            <a:ext cx="8229600" cy="1143000"/>
          </a:xfrm>
        </p:spPr>
        <p:txBody>
          <a:bodyPr/>
          <a:lstStyle/>
          <a:p>
            <a:pPr eaLnBrk="1" hangingPunct="1"/>
            <a:r>
              <a:rPr lang="es-US" sz="4400" dirty="0" smtClean="0"/>
              <a:t>Servicios</a:t>
            </a:r>
            <a:r>
              <a:rPr lang="es-US" dirty="0" smtClean="0"/>
              <a:t> de financiamiento </a:t>
            </a:r>
            <a:endParaRPr lang="es-US" sz="4400" dirty="0" smtClean="0"/>
          </a:p>
        </p:txBody>
      </p:sp>
      <p:sp>
        <p:nvSpPr>
          <p:cNvPr id="4" name="Content Placeholder 3"/>
          <p:cNvSpPr>
            <a:spLocks noGrp="1"/>
          </p:cNvSpPr>
          <p:nvPr>
            <p:ph idx="1"/>
          </p:nvPr>
        </p:nvSpPr>
        <p:spPr/>
        <p:txBody>
          <a:bodyPr/>
          <a:lstStyle/>
          <a:p>
            <a:r>
              <a:rPr lang="es-US" dirty="0" smtClean="0"/>
              <a:t>Las Partes podrán realizar  actividades de adaptación que encuadren en las siguientes </a:t>
            </a:r>
            <a:r>
              <a:rPr lang="es-US" dirty="0" err="1" smtClean="0"/>
              <a:t>categorias</a:t>
            </a:r>
            <a:r>
              <a:rPr lang="es-US" dirty="0" smtClean="0"/>
              <a:t>: </a:t>
            </a:r>
          </a:p>
          <a:p>
            <a:pPr marL="971550" lvl="1" indent="-514350">
              <a:buFont typeface="+mj-lt"/>
              <a:buAutoNum type="alphaLcParenR"/>
            </a:pPr>
            <a:r>
              <a:rPr lang="es-US" dirty="0" smtClean="0"/>
              <a:t>proyectos /programas </a:t>
            </a:r>
            <a:r>
              <a:rPr lang="es-US" b="1" dirty="0" smtClean="0"/>
              <a:t>pequeños </a:t>
            </a:r>
            <a:r>
              <a:rPr lang="es-US" dirty="0" smtClean="0"/>
              <a:t>(propuestas de menos de USD $1 millón);  y</a:t>
            </a:r>
          </a:p>
          <a:p>
            <a:pPr marL="971550" lvl="1" indent="-514350">
              <a:buFont typeface="+mj-lt"/>
              <a:buAutoNum type="alphaLcParenR"/>
            </a:pPr>
            <a:r>
              <a:rPr lang="es-US" dirty="0" smtClean="0"/>
              <a:t>proyectos /programas </a:t>
            </a:r>
            <a:r>
              <a:rPr lang="es-US" b="1" dirty="0" smtClean="0"/>
              <a:t>mayores </a:t>
            </a:r>
            <a:r>
              <a:rPr lang="es-US" dirty="0" smtClean="0"/>
              <a:t>(propuestas completas, mas de USD $1 millón).</a:t>
            </a:r>
            <a:endParaRPr lang="es-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r>
              <a:rPr lang="es-US" sz="4400" dirty="0" smtClean="0"/>
              <a:t>Las propuestas de proyectos/programas</a:t>
            </a:r>
          </a:p>
        </p:txBody>
      </p:sp>
      <p:sp>
        <p:nvSpPr>
          <p:cNvPr id="5123" name="Content Placeholder 2"/>
          <p:cNvSpPr>
            <a:spLocks noGrp="1"/>
          </p:cNvSpPr>
          <p:nvPr>
            <p:ph idx="1"/>
          </p:nvPr>
        </p:nvSpPr>
        <p:spPr>
          <a:xfrm>
            <a:off x="457200" y="1600201"/>
            <a:ext cx="8229600" cy="4267200"/>
          </a:xfrm>
        </p:spPr>
        <p:txBody>
          <a:bodyPr>
            <a:normAutofit fontScale="85000" lnSpcReduction="20000"/>
          </a:bodyPr>
          <a:lstStyle/>
          <a:p>
            <a:pPr>
              <a:spcAft>
                <a:spcPts val="600"/>
              </a:spcAft>
            </a:pPr>
            <a:r>
              <a:rPr lang="es-AR" sz="2800" dirty="0" smtClean="0"/>
              <a:t>En el caso de </a:t>
            </a:r>
            <a:r>
              <a:rPr lang="es-AR" sz="2800" b="1" dirty="0" smtClean="0"/>
              <a:t>proyectos /programas de más de USD 1M</a:t>
            </a:r>
            <a:r>
              <a:rPr lang="es-AR" sz="2800" dirty="0" smtClean="0"/>
              <a:t>, se puede optar por un proceso de </a:t>
            </a:r>
            <a:r>
              <a:rPr lang="es-AR" sz="2800" b="1" dirty="0" smtClean="0"/>
              <a:t>una etapa </a:t>
            </a:r>
            <a:r>
              <a:rPr lang="es-AR" sz="2800" dirty="0" smtClean="0"/>
              <a:t>(propuesta completa) o </a:t>
            </a:r>
            <a:r>
              <a:rPr lang="es-AR" sz="2800" b="1" dirty="0" smtClean="0"/>
              <a:t>dos etapas</a:t>
            </a:r>
            <a:r>
              <a:rPr lang="es-AR" sz="2800" dirty="0" smtClean="0"/>
              <a:t> (aprobación del concepto de proyecto/programa y documento del proyecto)</a:t>
            </a:r>
          </a:p>
          <a:p>
            <a:pPr>
              <a:spcAft>
                <a:spcPts val="600"/>
              </a:spcAft>
            </a:pPr>
            <a:r>
              <a:rPr lang="es-AR" sz="2800" dirty="0" smtClean="0"/>
              <a:t>En el caso de proyectos /programas </a:t>
            </a:r>
            <a:r>
              <a:rPr lang="es-AR" sz="2800" b="1" dirty="0" smtClean="0"/>
              <a:t>pequeños</a:t>
            </a:r>
            <a:r>
              <a:rPr lang="es-AR" sz="2800" dirty="0" smtClean="0"/>
              <a:t> (de menos de USD 1M) se sigue el proceso de </a:t>
            </a:r>
            <a:r>
              <a:rPr lang="es-AR" sz="2800" b="1" dirty="0" smtClean="0"/>
              <a:t>una etapa</a:t>
            </a:r>
            <a:endParaRPr lang="es-AR" sz="2800" dirty="0" smtClean="0"/>
          </a:p>
          <a:p>
            <a:pPr>
              <a:spcAft>
                <a:spcPts val="600"/>
              </a:spcAft>
            </a:pPr>
            <a:r>
              <a:rPr lang="es-AR" sz="2800" dirty="0" smtClean="0"/>
              <a:t>Las EIN que propongan proyectos/programas pueden obtener una </a:t>
            </a:r>
            <a:r>
              <a:rPr lang="es-AR" sz="2800" b="1" dirty="0" smtClean="0"/>
              <a:t>donación para la formulación de proyectos /programas </a:t>
            </a:r>
            <a:r>
              <a:rPr lang="es-AR" sz="2800" dirty="0" smtClean="0"/>
              <a:t>para desarrollar un concepto de proyecto/programa ratificado y convertirlo en una propuesta plenamente elaborada</a:t>
            </a:r>
          </a:p>
          <a:p>
            <a:pPr>
              <a:spcAft>
                <a:spcPts val="600"/>
              </a:spcAft>
            </a:pPr>
            <a:r>
              <a:rPr lang="es-AR" sz="2800" dirty="0" smtClean="0"/>
              <a:t>Las propuestas deben presentarse </a:t>
            </a:r>
            <a:r>
              <a:rPr lang="es-AR" sz="2800" b="1" dirty="0" smtClean="0"/>
              <a:t>por lo menos 9 semanas antes </a:t>
            </a:r>
            <a:r>
              <a:rPr lang="es-AR" sz="2800" dirty="0" smtClean="0"/>
              <a:t>de una reunión de la Junta</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r>
              <a:rPr lang="es-US" sz="4400" dirty="0" smtClean="0"/>
              <a:t>Los conceptos – El contenido Necesario</a:t>
            </a:r>
          </a:p>
        </p:txBody>
      </p:sp>
      <p:sp>
        <p:nvSpPr>
          <p:cNvPr id="5123" name="Content Placeholder 2"/>
          <p:cNvSpPr>
            <a:spLocks noGrp="1"/>
          </p:cNvSpPr>
          <p:nvPr>
            <p:ph idx="1"/>
          </p:nvPr>
        </p:nvSpPr>
        <p:spPr>
          <a:xfrm>
            <a:off x="457200" y="1600201"/>
            <a:ext cx="8229600" cy="4267200"/>
          </a:xfrm>
        </p:spPr>
        <p:txBody>
          <a:bodyPr>
            <a:normAutofit fontScale="92500"/>
          </a:bodyPr>
          <a:lstStyle/>
          <a:p>
            <a:r>
              <a:rPr lang="es-ES" dirty="0" smtClean="0"/>
              <a:t>Todas las áreas que se requieren en los conceptos también se aplican a las propuestas completas</a:t>
            </a:r>
            <a:endParaRPr lang="es-ES" dirty="0"/>
          </a:p>
          <a:p>
            <a:pPr lvl="1"/>
            <a:r>
              <a:rPr lang="es-ES" dirty="0" smtClean="0"/>
              <a:t>Pero se requiere más información para propuestas completas</a:t>
            </a:r>
          </a:p>
          <a:p>
            <a:r>
              <a:rPr lang="es-ES" dirty="0" smtClean="0"/>
              <a:t>Elegibilidad de los países</a:t>
            </a:r>
          </a:p>
          <a:p>
            <a:pPr lvl="1"/>
            <a:r>
              <a:rPr lang="es-ES" dirty="0" smtClean="0"/>
              <a:t>País debe ser Parte en el Protocolo de </a:t>
            </a:r>
            <a:r>
              <a:rPr lang="es-ES" dirty="0" err="1" smtClean="0"/>
              <a:t>Kyoto</a:t>
            </a:r>
            <a:endParaRPr lang="es-ES" dirty="0"/>
          </a:p>
          <a:p>
            <a:pPr lvl="1"/>
            <a:r>
              <a:rPr lang="es-ES" dirty="0" smtClean="0"/>
              <a:t>País debe ser un país en desarrollo particularmente vulnerable a los efectos adversos del cambio climático (todos los países no-Anexo I califican)</a:t>
            </a:r>
            <a:endParaRPr lang="es-US" dirty="0" smtClean="0"/>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r>
              <a:rPr lang="es-US" sz="4000" dirty="0" smtClean="0"/>
              <a:t>Los conceptos – El contenido Necesario(2)</a:t>
            </a:r>
          </a:p>
        </p:txBody>
      </p:sp>
      <p:sp>
        <p:nvSpPr>
          <p:cNvPr id="5123" name="Content Placeholder 2"/>
          <p:cNvSpPr>
            <a:spLocks noGrp="1"/>
          </p:cNvSpPr>
          <p:nvPr>
            <p:ph idx="1"/>
          </p:nvPr>
        </p:nvSpPr>
        <p:spPr/>
        <p:txBody>
          <a:bodyPr>
            <a:normAutofit/>
          </a:bodyPr>
          <a:lstStyle/>
          <a:p>
            <a:r>
              <a:rPr lang="es-US" dirty="0" smtClean="0"/>
              <a:t>Justificación del proyecto/programa</a:t>
            </a:r>
          </a:p>
          <a:p>
            <a:pPr lvl="1"/>
            <a:r>
              <a:rPr lang="es-US" dirty="0" smtClean="0"/>
              <a:t>Proyecto/programa </a:t>
            </a:r>
            <a:r>
              <a:rPr lang="es-US" dirty="0" err="1" smtClean="0"/>
              <a:t>aprobabo</a:t>
            </a:r>
            <a:r>
              <a:rPr lang="es-US" dirty="0" smtClean="0"/>
              <a:t> por la Autoridad Designada (AD) en nombre del gobierno nacional</a:t>
            </a:r>
          </a:p>
          <a:p>
            <a:pPr lvl="1"/>
            <a:r>
              <a:rPr lang="es-US" dirty="0" smtClean="0"/>
              <a:t>El proyecto/programa apoya</a:t>
            </a:r>
            <a:r>
              <a:rPr lang="es-US" dirty="0" smtClean="0">
                <a:solidFill>
                  <a:srgbClr val="FF0000"/>
                </a:solidFill>
              </a:rPr>
              <a:t> </a:t>
            </a:r>
            <a:r>
              <a:rPr lang="es-US" dirty="0" smtClean="0"/>
              <a:t>las actividades concretas de adaptación que </a:t>
            </a:r>
            <a:r>
              <a:rPr lang="es-AR" dirty="0" smtClean="0"/>
              <a:t>aborden los efectos adversos del cambio climático y aumenta la capacidad de </a:t>
            </a:r>
            <a:r>
              <a:rPr lang="es-US" dirty="0" smtClean="0"/>
              <a:t>adaptación</a:t>
            </a:r>
            <a:r>
              <a:rPr lang="es-AR" dirty="0" smtClean="0"/>
              <a:t> al cambio climático</a:t>
            </a:r>
            <a:r>
              <a:rPr lang="es-US" dirty="0" smtClean="0"/>
              <a:t>: descripción de las actividades</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r>
              <a:rPr lang="es-US" sz="4000" dirty="0" smtClean="0"/>
              <a:t>Los conceptos – El contenido Necesario(3)</a:t>
            </a:r>
          </a:p>
        </p:txBody>
      </p:sp>
      <p:sp>
        <p:nvSpPr>
          <p:cNvPr id="5123" name="Content Placeholder 2"/>
          <p:cNvSpPr>
            <a:spLocks noGrp="1"/>
          </p:cNvSpPr>
          <p:nvPr>
            <p:ph idx="1"/>
          </p:nvPr>
        </p:nvSpPr>
        <p:spPr/>
        <p:txBody>
          <a:bodyPr>
            <a:normAutofit/>
          </a:bodyPr>
          <a:lstStyle/>
          <a:p>
            <a:r>
              <a:rPr lang="es-US" dirty="0" smtClean="0"/>
              <a:t>Justificación del proyecto/programa (cont.)</a:t>
            </a:r>
          </a:p>
          <a:p>
            <a:pPr lvl="1"/>
            <a:r>
              <a:rPr lang="es-US" dirty="0" smtClean="0"/>
              <a:t>El proyecto/programa proporciona beneficios económicos, sociales y ambientales, especialmente para las comunidades m</a:t>
            </a:r>
            <a:r>
              <a:rPr lang="es-AR" dirty="0" smtClean="0"/>
              <a:t>á</a:t>
            </a:r>
            <a:r>
              <a:rPr lang="es-US" dirty="0" smtClean="0"/>
              <a:t>s vulnerables , incluyendo las consideraciones de género</a:t>
            </a:r>
          </a:p>
          <a:p>
            <a:pPr lvl="1"/>
            <a:r>
              <a:rPr lang="es-US" dirty="0" smtClean="0"/>
              <a:t>La eficacia en función de los costos del proyecto/programa propuesto: comparación con otras intervenciones posibles </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821</TotalTime>
  <Words>1352</Words>
  <Application>Microsoft Office PowerPoint</Application>
  <PresentationFormat>On-screen Show (4:3)</PresentationFormat>
  <Paragraphs>135</Paragraphs>
  <Slides>23</Slides>
  <Notes>4</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Slide 1</vt:lpstr>
      <vt:lpstr>Criterios de financiación</vt:lpstr>
      <vt:lpstr>Criterios de financiación(2)</vt:lpstr>
      <vt:lpstr>Prerrequisitos para proponer proyectos o programas</vt:lpstr>
      <vt:lpstr>Servicios de financiamiento </vt:lpstr>
      <vt:lpstr>Las propuestas de proyectos/programas</vt:lpstr>
      <vt:lpstr>Los conceptos – El contenido Necesario</vt:lpstr>
      <vt:lpstr>Los conceptos – El contenido Necesario(2)</vt:lpstr>
      <vt:lpstr>Los conceptos – El contenido Necesario(3)</vt:lpstr>
      <vt:lpstr>Los conceptos – El contenido Necesario(4)</vt:lpstr>
      <vt:lpstr>Los conceptos – El contenido Necesario(5)</vt:lpstr>
      <vt:lpstr>Los conceptos – El contenido Necesario(6)</vt:lpstr>
      <vt:lpstr>Propuestas completas – Contenido adicional</vt:lpstr>
      <vt:lpstr>Propuestas completas – Contenido adicional(2)</vt:lpstr>
      <vt:lpstr> Disposiciones sobre el presupuesto del proyecto</vt:lpstr>
      <vt:lpstr>Pasos importantes en el desarrollo de proyectos</vt:lpstr>
      <vt:lpstr>Slide 17</vt:lpstr>
      <vt:lpstr>Decisiones Claves</vt:lpstr>
      <vt:lpstr>Transferencia de los fondos </vt:lpstr>
      <vt:lpstr>El Portafolio de Proyectos del Fondo de Adaptación </vt:lpstr>
      <vt:lpstr>El Portafolio de Proyectos del Fondo de Adaptación </vt:lpstr>
      <vt:lpstr>Conceptos  aprobados por sector</vt:lpstr>
      <vt:lpstr>Proyectos/programas por region</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WB359033</dc:creator>
  <cp:lastModifiedBy>wb359033</cp:lastModifiedBy>
  <cp:revision>73</cp:revision>
  <dcterms:created xsi:type="dcterms:W3CDTF">2011-11-02T15:19:39Z</dcterms:created>
  <dcterms:modified xsi:type="dcterms:W3CDTF">2011-11-10T06:01:20Z</dcterms:modified>
</cp:coreProperties>
</file>