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2" r:id="rId3"/>
    <p:sldId id="276" r:id="rId4"/>
    <p:sldId id="267" r:id="rId5"/>
    <p:sldId id="268" r:id="rId6"/>
    <p:sldId id="270" r:id="rId7"/>
    <p:sldId id="269" r:id="rId8"/>
    <p:sldId id="259" r:id="rId9"/>
    <p:sldId id="261" r:id="rId10"/>
    <p:sldId id="262" r:id="rId11"/>
    <p:sldId id="264" r:id="rId12"/>
    <p:sldId id="265" r:id="rId13"/>
    <p:sldId id="273" r:id="rId14"/>
    <p:sldId id="274" r:id="rId15"/>
    <p:sldId id="275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5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72DAA-62C0-4198-81B9-A6BA2C848029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5B5F56-A8BC-403C-8EB1-DEEFBB58AA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2C6B7-6CB7-467B-A1D1-F00BC8D39C11}" type="datetimeFigureOut">
              <a:rPr lang="en-BZ" smtClean="0"/>
              <a:pPr/>
              <a:t>23/04/2012</a:t>
            </a:fld>
            <a:endParaRPr lang="en-B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B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FFCC3-50FC-44A6-8B76-BC968E353AB2}" type="slidenum">
              <a:rPr lang="en-BZ" smtClean="0"/>
              <a:pPr/>
              <a:t>‹#›</a:t>
            </a:fld>
            <a:endParaRPr lang="en-B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F237E12-131D-4D9C-9C3C-8D773E1B28B0}" type="datetimeFigureOut">
              <a:rPr lang="en-US" smtClean="0"/>
              <a:pPr/>
              <a:t>4/23/2012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B2B5193-C682-4B5E-A962-B0A110C4F93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304800"/>
          </a:xfrm>
        </p:spPr>
        <p:txBody>
          <a:bodyPr>
            <a:normAutofit fontScale="90000"/>
          </a:bodyPr>
          <a:lstStyle/>
          <a:p>
            <a:r>
              <a:rPr lang="en-US" cap="none" dirty="0" smtClean="0">
                <a:solidFill>
                  <a:schemeClr val="tx2">
                    <a:lumMod val="25000"/>
                  </a:schemeClr>
                </a:solidFill>
              </a:rPr>
              <a:t>Protected Areas Conservation Trust’s (PACT) Accreditation to the Adaptation Fund Board:  The </a:t>
            </a:r>
            <a:r>
              <a:rPr lang="en-US" cap="none" dirty="0" smtClean="0">
                <a:solidFill>
                  <a:schemeClr val="tx2">
                    <a:lumMod val="25000"/>
                  </a:schemeClr>
                </a:solidFill>
              </a:rPr>
              <a:t>Process and experience.</a:t>
            </a:r>
            <a:r>
              <a:rPr lang="en-US" cap="none" dirty="0" smtClean="0"/>
              <a:t/>
            </a:r>
            <a:br>
              <a:rPr lang="en-US" cap="none" dirty="0" smtClean="0"/>
            </a:b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0" y="4572000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By:</a:t>
            </a: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  <a:t>Kerry Belisle (PACT)</a:t>
            </a:r>
            <a:br>
              <a:rPr lang="en-US" sz="2000" dirty="0" smtClean="0">
                <a:solidFill>
                  <a:schemeClr val="accent4">
                    <a:lumMod val="50000"/>
                  </a:schemeClr>
                </a:solidFill>
              </a:rPr>
            </a:br>
            <a:endParaRPr lang="en-B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693724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Risk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1828800"/>
            <a:ext cx="7013448" cy="4267200"/>
          </a:xfrm>
        </p:spPr>
        <p:txBody>
          <a:bodyPr>
            <a:normAutofit/>
          </a:bodyPr>
          <a:lstStyle/>
          <a:p>
            <a:r>
              <a:rPr lang="en-US" dirty="0" smtClean="0"/>
              <a:t>PACT Endowment</a:t>
            </a:r>
          </a:p>
          <a:p>
            <a:r>
              <a:rPr lang="en-US" dirty="0" smtClean="0"/>
              <a:t>Investment and use of funds</a:t>
            </a:r>
          </a:p>
          <a:p>
            <a:r>
              <a:rPr lang="en-US" dirty="0" smtClean="0"/>
              <a:t>Grant counterpart funding</a:t>
            </a:r>
          </a:p>
          <a:p>
            <a:r>
              <a:rPr lang="en-US" dirty="0" smtClean="0"/>
              <a:t>Organizational capacity assessment</a:t>
            </a:r>
          </a:p>
          <a:p>
            <a:r>
              <a:rPr lang="en-US" dirty="0" smtClean="0"/>
              <a:t>Logical framework</a:t>
            </a:r>
          </a:p>
          <a:p>
            <a:r>
              <a:rPr lang="en-US" dirty="0" smtClean="0"/>
              <a:t>Stakeholder participation/ publicity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914400"/>
            <a:ext cx="6937248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828800" y="2057400"/>
            <a:ext cx="6937248" cy="4038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 process produced several areas of strengthening </a:t>
            </a:r>
            <a:endParaRPr lang="en-US" dirty="0"/>
          </a:p>
          <a:p>
            <a:pPr>
              <a:buNone/>
            </a:pPr>
            <a:r>
              <a:rPr lang="en-US" dirty="0" smtClean="0"/>
              <a:t>Recommendations:</a:t>
            </a:r>
          </a:p>
          <a:p>
            <a:pPr lvl="1"/>
            <a:r>
              <a:rPr lang="en-US" dirty="0" smtClean="0"/>
              <a:t>Development of an internal audit function</a:t>
            </a:r>
          </a:p>
          <a:p>
            <a:pPr lvl="2"/>
            <a:r>
              <a:rPr lang="en-US" dirty="0" smtClean="0"/>
              <a:t>Finance committee charter has been adjusted</a:t>
            </a:r>
          </a:p>
          <a:p>
            <a:pPr lvl="2"/>
            <a:r>
              <a:rPr lang="en-US" dirty="0" smtClean="0"/>
              <a:t>Risk management should be separate and focused part of various manuals</a:t>
            </a:r>
          </a:p>
          <a:p>
            <a:r>
              <a:rPr lang="en-US" dirty="0" smtClean="0"/>
              <a:t>Adopt policies to address wrongdoing/fraud</a:t>
            </a:r>
          </a:p>
          <a:p>
            <a:r>
              <a:rPr lang="en-US" dirty="0" smtClean="0"/>
              <a:t>Public zero tolerance tone</a:t>
            </a:r>
          </a:p>
          <a:p>
            <a:r>
              <a:rPr lang="en-US" dirty="0" smtClean="0"/>
              <a:t>Internal capacity to investigate and address fraud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838200"/>
            <a:ext cx="7013448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General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981200"/>
            <a:ext cx="7089648" cy="4114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Existence of policy is not assumed to  demonstrate proper execution or effectiveness</a:t>
            </a:r>
          </a:p>
          <a:p>
            <a:endParaRPr lang="en-US" dirty="0" smtClean="0"/>
          </a:p>
          <a:p>
            <a:r>
              <a:rPr lang="en-US" dirty="0" smtClean="0"/>
              <a:t>Independent external review and public disclosures are important</a:t>
            </a:r>
          </a:p>
          <a:p>
            <a:endParaRPr lang="en-US" dirty="0" smtClean="0"/>
          </a:p>
          <a:p>
            <a:r>
              <a:rPr lang="en-US" dirty="0" smtClean="0"/>
              <a:t>Willingness to adjust and strengthen controls is necessary at the top.</a:t>
            </a:r>
          </a:p>
          <a:p>
            <a:endParaRPr lang="en-US" dirty="0" smtClean="0"/>
          </a:p>
          <a:p>
            <a:r>
              <a:rPr lang="en-US" dirty="0" smtClean="0"/>
              <a:t>Process requires extensive and detailed disclosure. 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838200"/>
            <a:ext cx="7165848" cy="609600"/>
          </a:xfrm>
        </p:spPr>
        <p:txBody>
          <a:bodyPr>
            <a:normAutofit fontScale="90000"/>
          </a:bodyPr>
          <a:lstStyle/>
          <a:p>
            <a:r>
              <a:rPr lang="en-BZ" dirty="0" smtClean="0"/>
              <a:t>Adaptation Projects</a:t>
            </a:r>
            <a:endParaRPr lang="en-B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2286000"/>
            <a:ext cx="7013448" cy="3810000"/>
          </a:xfrm>
        </p:spPr>
        <p:txBody>
          <a:bodyPr>
            <a:normAutofit lnSpcReduction="10000"/>
          </a:bodyPr>
          <a:lstStyle/>
          <a:p>
            <a:r>
              <a:rPr lang="en-BZ" b="1" dirty="0" smtClean="0"/>
              <a:t>Belize Marine Conservation and Climate Adaptation Project</a:t>
            </a:r>
          </a:p>
          <a:p>
            <a:r>
              <a:rPr lang="en-BZ" dirty="0" smtClean="0"/>
              <a:t>Expansion and enforcement of MPA/no take zones</a:t>
            </a:r>
          </a:p>
          <a:p>
            <a:r>
              <a:rPr lang="en-BZ" dirty="0" smtClean="0"/>
              <a:t>Promote alternative livelihood projects for affected</a:t>
            </a:r>
          </a:p>
          <a:p>
            <a:r>
              <a:rPr lang="en-BZ" dirty="0" smtClean="0"/>
              <a:t>Improving capacity and awareness of importance of reef health </a:t>
            </a:r>
          </a:p>
          <a:p>
            <a:endParaRPr lang="en-BZ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6937248" cy="609600"/>
          </a:xfrm>
        </p:spPr>
        <p:txBody>
          <a:bodyPr>
            <a:normAutofit fontScale="90000"/>
          </a:bodyPr>
          <a:lstStyle/>
          <a:p>
            <a:r>
              <a:rPr lang="en-BZ" dirty="0" smtClean="0"/>
              <a:t>Conclusion </a:t>
            </a:r>
            <a:endParaRPr lang="en-B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828800"/>
            <a:ext cx="7089648" cy="4267200"/>
          </a:xfrm>
        </p:spPr>
        <p:txBody>
          <a:bodyPr/>
          <a:lstStyle/>
          <a:p>
            <a:r>
              <a:rPr lang="en-BZ" dirty="0" smtClean="0"/>
              <a:t>Accreditation of PACT by the AFB is noteworthy for the following reasons:</a:t>
            </a:r>
          </a:p>
          <a:p>
            <a:pPr lvl="1"/>
            <a:r>
              <a:rPr lang="en-BZ" dirty="0" smtClean="0"/>
              <a:t>Increase image of PACT globally</a:t>
            </a:r>
          </a:p>
          <a:p>
            <a:pPr lvl="1"/>
            <a:r>
              <a:rPr lang="en-BZ" dirty="0" smtClean="0"/>
              <a:t>Brings notable distinction to the region/country</a:t>
            </a:r>
          </a:p>
          <a:p>
            <a:pPr lvl="1"/>
            <a:r>
              <a:rPr lang="en-BZ" dirty="0" smtClean="0"/>
              <a:t>Allows PACT to leverage additional resources</a:t>
            </a:r>
          </a:p>
          <a:p>
            <a:pPr lvl="1"/>
            <a:r>
              <a:rPr lang="en-BZ" dirty="0" smtClean="0"/>
              <a:t>PACT fiduciary/grant management capabilities strengthened</a:t>
            </a:r>
          </a:p>
          <a:p>
            <a:pPr lvl="1"/>
            <a:r>
              <a:rPr lang="en-BZ" dirty="0" smtClean="0"/>
              <a:t>Improved national stakeholder confidence in PACT </a:t>
            </a:r>
            <a:endParaRPr lang="en-B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en-BZ" dirty="0" smtClean="0"/>
          </a:p>
          <a:p>
            <a:pPr algn="ctr">
              <a:buNone/>
            </a:pPr>
            <a:endParaRPr lang="en-BZ" dirty="0" smtClean="0"/>
          </a:p>
          <a:p>
            <a:pPr algn="ctr">
              <a:buNone/>
            </a:pPr>
            <a:r>
              <a:rPr lang="en-BZ" sz="6000" dirty="0" smtClean="0"/>
              <a:t>THANK YOU ! </a:t>
            </a:r>
            <a:endParaRPr lang="en-BZ" sz="6000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0"/>
            <a:ext cx="701344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Overview of PACT</a:t>
            </a:r>
            <a:endParaRPr lang="en-B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1905000"/>
            <a:ext cx="7013448" cy="4191000"/>
          </a:xfrm>
        </p:spPr>
        <p:txBody>
          <a:bodyPr>
            <a:normAutofit lnSpcReduction="10000"/>
          </a:bodyPr>
          <a:lstStyle/>
          <a:p>
            <a:r>
              <a:rPr lang="en-BZ" b="1" dirty="0" smtClean="0"/>
              <a:t>PACT </a:t>
            </a:r>
            <a:r>
              <a:rPr lang="en-BZ" dirty="0" smtClean="0"/>
              <a:t>is a statutory body established in 1995</a:t>
            </a:r>
          </a:p>
          <a:p>
            <a:r>
              <a:rPr lang="en-BZ" b="1" dirty="0" smtClean="0"/>
              <a:t>PACT </a:t>
            </a:r>
            <a:r>
              <a:rPr lang="en-BZ" dirty="0" smtClean="0"/>
              <a:t>– has an annual operational budget of USD 2.25M </a:t>
            </a:r>
          </a:p>
          <a:p>
            <a:r>
              <a:rPr lang="en-BZ" dirty="0" smtClean="0"/>
              <a:t>Revenue is earned from a conservation fee and cruise tourist head tax</a:t>
            </a:r>
          </a:p>
          <a:p>
            <a:r>
              <a:rPr lang="en-BZ" dirty="0" smtClean="0"/>
              <a:t>Funds are used to finance various local projects </a:t>
            </a:r>
          </a:p>
          <a:p>
            <a:pPr lvl="1"/>
            <a:r>
              <a:rPr lang="en-BZ" dirty="0" smtClean="0"/>
              <a:t>How those projects are funded</a:t>
            </a:r>
            <a:endParaRPr lang="en-B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762000"/>
            <a:ext cx="701344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Process and Timeline</a:t>
            </a:r>
            <a:endParaRPr lang="en-B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1905000"/>
            <a:ext cx="7013448" cy="4191000"/>
          </a:xfrm>
        </p:spPr>
        <p:txBody>
          <a:bodyPr>
            <a:normAutofit/>
          </a:bodyPr>
          <a:lstStyle/>
          <a:p>
            <a:r>
              <a:rPr lang="en-BZ" b="1" dirty="0" smtClean="0"/>
              <a:t>October 6 2009 </a:t>
            </a:r>
            <a:r>
              <a:rPr lang="en-BZ" dirty="0" smtClean="0"/>
              <a:t>– AFB invitation to nominate NIEs</a:t>
            </a:r>
          </a:p>
          <a:p>
            <a:r>
              <a:rPr lang="en-BZ" b="1" dirty="0" smtClean="0"/>
              <a:t>April 8 2010 </a:t>
            </a:r>
            <a:r>
              <a:rPr lang="en-BZ" dirty="0" smtClean="0"/>
              <a:t>– AFB invitation to nominate Designated Authority (DA)</a:t>
            </a:r>
          </a:p>
          <a:p>
            <a:r>
              <a:rPr lang="en-BZ" dirty="0" smtClean="0"/>
              <a:t>Ministry of Natural Resources and Environment (MNRE) focal point for UNFCCC</a:t>
            </a:r>
          </a:p>
          <a:p>
            <a:r>
              <a:rPr lang="en-BZ" dirty="0" smtClean="0"/>
              <a:t>MNRE obtained Cabinet decision endorsing PACT as NIE</a:t>
            </a:r>
          </a:p>
          <a:p>
            <a:pPr lvl="1"/>
            <a:endParaRPr lang="en-BZ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914400"/>
            <a:ext cx="7165848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Process and Timeline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981200"/>
            <a:ext cx="7089648" cy="4114800"/>
          </a:xfrm>
          <a:noFill/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May 11 </a:t>
            </a:r>
            <a:r>
              <a:rPr lang="en-US" dirty="0" smtClean="0"/>
              <a:t>Endorsement of PACT as NIE </a:t>
            </a:r>
          </a:p>
          <a:p>
            <a:endParaRPr lang="en-US" dirty="0" smtClean="0"/>
          </a:p>
          <a:p>
            <a:r>
              <a:rPr lang="en-US" b="1" dirty="0" smtClean="0"/>
              <a:t>June 22 </a:t>
            </a:r>
            <a:r>
              <a:rPr lang="en-US" dirty="0" smtClean="0"/>
              <a:t>Formal application by PACT to be NIE</a:t>
            </a:r>
          </a:p>
          <a:p>
            <a:endParaRPr lang="en-US" dirty="0" smtClean="0"/>
          </a:p>
          <a:p>
            <a:r>
              <a:rPr lang="en-US" b="1" dirty="0" smtClean="0"/>
              <a:t>July 11 </a:t>
            </a:r>
            <a:r>
              <a:rPr lang="en-US" dirty="0" smtClean="0"/>
              <a:t>Formal information request by AFB</a:t>
            </a:r>
          </a:p>
          <a:p>
            <a:endParaRPr lang="en-US" dirty="0" smtClean="0"/>
          </a:p>
          <a:p>
            <a:r>
              <a:rPr lang="en-US" b="1" dirty="0" smtClean="0"/>
              <a:t>Aug 9</a:t>
            </a:r>
            <a:r>
              <a:rPr lang="en-US" dirty="0" smtClean="0"/>
              <a:t> Teleconference with AFB</a:t>
            </a:r>
          </a:p>
          <a:p>
            <a:endParaRPr lang="en-US" dirty="0" smtClean="0"/>
          </a:p>
          <a:p>
            <a:r>
              <a:rPr lang="en-US" b="1" dirty="0" smtClean="0"/>
              <a:t>Sep 19 </a:t>
            </a:r>
            <a:r>
              <a:rPr lang="en-US" dirty="0" smtClean="0"/>
              <a:t>Notification to PACT of accreditation by the AF Board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990600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Accreditation Process – Our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52600" y="2057400"/>
            <a:ext cx="7013448" cy="4038600"/>
          </a:xfrm>
          <a:noFill/>
        </p:spPr>
        <p:txBody>
          <a:bodyPr>
            <a:normAutofit/>
          </a:bodyPr>
          <a:lstStyle/>
          <a:p>
            <a:r>
              <a:rPr lang="en-US" b="1" dirty="0" smtClean="0"/>
              <a:t>Senior and middle mgmt. process review:</a:t>
            </a:r>
          </a:p>
          <a:p>
            <a:pPr lvl="1"/>
            <a:r>
              <a:rPr lang="en-US" dirty="0" smtClean="0"/>
              <a:t>Deep organizational introspection</a:t>
            </a:r>
          </a:p>
          <a:p>
            <a:pPr lvl="1"/>
            <a:r>
              <a:rPr lang="en-US" dirty="0" smtClean="0"/>
              <a:t>Recruit Board of Directors support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Enlisted organization –wide support</a:t>
            </a:r>
          </a:p>
          <a:p>
            <a:pPr lvl="1"/>
            <a:r>
              <a:rPr lang="en-US" dirty="0" smtClean="0"/>
              <a:t>Provided </a:t>
            </a:r>
            <a:r>
              <a:rPr lang="en-US" b="1" u="sng" dirty="0" smtClean="0"/>
              <a:t>all </a:t>
            </a:r>
            <a:r>
              <a:rPr lang="en-US" dirty="0" smtClean="0"/>
              <a:t>requested data</a:t>
            </a:r>
          </a:p>
          <a:p>
            <a:pPr lvl="1"/>
            <a:r>
              <a:rPr lang="en-US" dirty="0" smtClean="0"/>
              <a:t>Team review of each question to understand the request and formulate our best approach 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838200"/>
            <a:ext cx="708964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Required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905000"/>
            <a:ext cx="7089648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Legal status and mandate </a:t>
            </a:r>
          </a:p>
          <a:p>
            <a:r>
              <a:rPr lang="en-US" dirty="0" smtClean="0"/>
              <a:t>Audited Financials &amp; Management Letter</a:t>
            </a:r>
          </a:p>
          <a:p>
            <a:r>
              <a:rPr lang="en-US" dirty="0" smtClean="0"/>
              <a:t>Project files</a:t>
            </a:r>
          </a:p>
          <a:p>
            <a:r>
              <a:rPr lang="en-US" dirty="0" smtClean="0"/>
              <a:t>Finance Committee Terms of Reference</a:t>
            </a:r>
          </a:p>
          <a:p>
            <a:r>
              <a:rPr lang="en-US" dirty="0" smtClean="0"/>
              <a:t>Accounting Software </a:t>
            </a:r>
          </a:p>
          <a:p>
            <a:r>
              <a:rPr lang="en-US" dirty="0" smtClean="0"/>
              <a:t>Manuals </a:t>
            </a:r>
            <a:r>
              <a:rPr lang="en-US" sz="2400" dirty="0" smtClean="0"/>
              <a:t>(accounting, procurement, grants, board)</a:t>
            </a:r>
          </a:p>
          <a:p>
            <a:r>
              <a:rPr lang="en-US" dirty="0" smtClean="0"/>
              <a:t>Budgets</a:t>
            </a:r>
          </a:p>
          <a:p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914400"/>
            <a:ext cx="7089648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Controls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828800"/>
            <a:ext cx="7089648" cy="4267200"/>
          </a:xfrm>
          <a:noFill/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Key features</a:t>
            </a:r>
            <a:r>
              <a:rPr lang="en-US" dirty="0" smtClean="0"/>
              <a:t>: </a:t>
            </a:r>
          </a:p>
          <a:p>
            <a:r>
              <a:rPr lang="en-US" sz="2600" dirty="0" smtClean="0"/>
              <a:t>Documentation</a:t>
            </a:r>
          </a:p>
          <a:p>
            <a:r>
              <a:rPr lang="en-US" sz="2600" dirty="0" smtClean="0"/>
              <a:t>External review</a:t>
            </a:r>
          </a:p>
          <a:p>
            <a:r>
              <a:rPr lang="en-US" sz="2600" dirty="0" smtClean="0"/>
              <a:t>Public disclosure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Approved Annual Budgets</a:t>
            </a:r>
          </a:p>
          <a:p>
            <a:pPr lvl="2"/>
            <a:r>
              <a:rPr lang="en-US" dirty="0" smtClean="0"/>
              <a:t>Required by law</a:t>
            </a:r>
          </a:p>
          <a:p>
            <a:pPr lvl="2"/>
            <a:r>
              <a:rPr lang="en-US" dirty="0" smtClean="0"/>
              <a:t>Quarterly internal board subcommittee review</a:t>
            </a:r>
          </a:p>
          <a:p>
            <a:pPr lvl="2"/>
            <a:r>
              <a:rPr lang="en-US" dirty="0" smtClean="0"/>
              <a:t>Annual external audits</a:t>
            </a:r>
          </a:p>
          <a:p>
            <a:pPr lvl="2"/>
            <a:r>
              <a:rPr lang="en-US" dirty="0" smtClean="0"/>
              <a:t>Public documentation annually    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914400"/>
            <a:ext cx="7165848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Additional Control Features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905000"/>
            <a:ext cx="7089648" cy="4191000"/>
          </a:xfrm>
          <a:noFill/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Independent external evaluation:</a:t>
            </a:r>
          </a:p>
          <a:p>
            <a:pPr>
              <a:buNone/>
            </a:pPr>
            <a:endParaRPr lang="en-US" dirty="0" smtClean="0"/>
          </a:p>
          <a:p>
            <a:pPr lvl="1"/>
            <a:r>
              <a:rPr lang="en-US" dirty="0" smtClean="0"/>
              <a:t>Large grants evaluation – 3 years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National Strategic PACT plan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ACT-ppTempl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8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914400"/>
            <a:ext cx="6861048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Anti - Corruption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676400" y="1676400"/>
            <a:ext cx="7089648" cy="4419600"/>
          </a:xfrm>
        </p:spPr>
        <p:txBody>
          <a:bodyPr>
            <a:normAutofit fontScale="92500" lnSpcReduction="10000"/>
          </a:bodyPr>
          <a:lstStyle/>
          <a:p>
            <a:pPr lvl="1">
              <a:buNone/>
            </a:pPr>
            <a:r>
              <a:rPr lang="en-US" b="1" dirty="0" smtClean="0"/>
              <a:t>Evidence of anti-corruption efforts</a:t>
            </a:r>
          </a:p>
          <a:p>
            <a:pPr lvl="2"/>
            <a:r>
              <a:rPr lang="en-US" dirty="0" smtClean="0"/>
              <a:t>Review of all fraud cases in last five years</a:t>
            </a:r>
          </a:p>
          <a:p>
            <a:pPr lvl="3"/>
            <a:r>
              <a:rPr lang="en-US" dirty="0" smtClean="0"/>
              <a:t>Include minutes of meetings</a:t>
            </a:r>
          </a:p>
          <a:p>
            <a:pPr lvl="2"/>
            <a:r>
              <a:rPr lang="en-US" dirty="0" smtClean="0"/>
              <a:t>Compliance with Finance and Audit Act and Office of  Contractor General</a:t>
            </a:r>
          </a:p>
          <a:p>
            <a:pPr lvl="3">
              <a:buNone/>
            </a:pPr>
            <a:endParaRPr lang="en-US" dirty="0" smtClean="0"/>
          </a:p>
          <a:p>
            <a:pPr lvl="3"/>
            <a:endParaRPr lang="en-US" dirty="0" smtClean="0"/>
          </a:p>
          <a:p>
            <a:pPr lvl="1">
              <a:buNone/>
            </a:pPr>
            <a:r>
              <a:rPr lang="en-US" dirty="0" smtClean="0"/>
              <a:t>Review of procedures addressing :</a:t>
            </a:r>
          </a:p>
          <a:p>
            <a:pPr lvl="2"/>
            <a:r>
              <a:rPr lang="en-US" dirty="0" smtClean="0"/>
              <a:t>Conflict of interest</a:t>
            </a:r>
          </a:p>
          <a:p>
            <a:pPr lvl="2"/>
            <a:r>
              <a:rPr lang="en-US" dirty="0" smtClean="0"/>
              <a:t>Code of ethics / misconduct</a:t>
            </a:r>
          </a:p>
          <a:p>
            <a:pPr lvl="2"/>
            <a:endParaRPr lang="en-US" dirty="0" smtClean="0"/>
          </a:p>
          <a:p>
            <a:pPr lvl="1">
              <a:buNone/>
            </a:pPr>
            <a:r>
              <a:rPr lang="en-US" dirty="0" smtClean="0"/>
              <a:t>Capacity for self investigation and address </a:t>
            </a:r>
          </a:p>
          <a:p>
            <a:pPr lvl="2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pPr lvl="3"/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general pact presentation</Template>
  <TotalTime>1031</TotalTime>
  <Words>512</Words>
  <Application>Microsoft Office PowerPoint</Application>
  <PresentationFormat>On-screen Show (4:3)</PresentationFormat>
  <Paragraphs>117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Median</vt:lpstr>
      <vt:lpstr>Protected Areas Conservation Trust’s (PACT) Accreditation to the Adaptation Fund Board:  The Process and experience. </vt:lpstr>
      <vt:lpstr> Overview of PACT</vt:lpstr>
      <vt:lpstr>The Process and Timeline</vt:lpstr>
      <vt:lpstr>The Process and Timeline cont.</vt:lpstr>
      <vt:lpstr>Accreditation Process – Our approach </vt:lpstr>
      <vt:lpstr>Required Documentation</vt:lpstr>
      <vt:lpstr>Financial Controls </vt:lpstr>
      <vt:lpstr>Additional Control Features</vt:lpstr>
      <vt:lpstr>Anti - Corruption</vt:lpstr>
      <vt:lpstr>Risk Mitigation</vt:lpstr>
      <vt:lpstr>Recommendations</vt:lpstr>
      <vt:lpstr>General Notes</vt:lpstr>
      <vt:lpstr>Adaptation Projects</vt:lpstr>
      <vt:lpstr>Conclusion 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Kerry Belisle</dc:creator>
  <cp:lastModifiedBy>KBelisle</cp:lastModifiedBy>
  <cp:revision>110</cp:revision>
  <dcterms:created xsi:type="dcterms:W3CDTF">2011-11-07T15:55:59Z</dcterms:created>
  <dcterms:modified xsi:type="dcterms:W3CDTF">2012-04-23T16:22:54Z</dcterms:modified>
</cp:coreProperties>
</file>