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6" r:id="rId4"/>
    <p:sldId id="257" r:id="rId5"/>
    <p:sldId id="258" r:id="rId6"/>
    <p:sldId id="259" r:id="rId7"/>
    <p:sldId id="260" r:id="rId8"/>
    <p:sldId id="261" r:id="rId9"/>
    <p:sldId id="262" r:id="rId10"/>
    <p:sldId id="263" r:id="rId11"/>
    <p:sldId id="265" r:id="rId12"/>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748833-159C-4A17-A9C2-1FA060BEAB7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A0184D62-4886-472D-9DBE-4C329DF44F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C60C8363-7FDE-41C2-974F-9D29B69AC66E}"/>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5" name="Marcador de pie de página 4">
            <a:extLst>
              <a:ext uri="{FF2B5EF4-FFF2-40B4-BE49-F238E27FC236}">
                <a16:creationId xmlns:a16="http://schemas.microsoft.com/office/drawing/2014/main" id="{D6343B0D-C75E-436D-A1B9-7ECFD656DE95}"/>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4F2C8222-8563-49ED-9A41-03C9B5EADA36}"/>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140947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F331C0-750F-4B0D-8DA0-60B089087E04}"/>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0FD3C6FA-941D-4F5C-B0DA-BF4D2B6D219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CB42614F-FC16-41BF-B66B-7A80675F59AE}"/>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5" name="Marcador de pie de página 4">
            <a:extLst>
              <a:ext uri="{FF2B5EF4-FFF2-40B4-BE49-F238E27FC236}">
                <a16:creationId xmlns:a16="http://schemas.microsoft.com/office/drawing/2014/main" id="{E9EBA4E7-B6F8-4DD1-8009-D49CBE4D8186}"/>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863D5AE9-BAC6-48D6-A90F-44C1BAF515C1}"/>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966757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97857C4-8F9C-45D7-9ED8-644C69FFC09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B3000CF3-1E7F-4965-A32D-3C9F20F3ECD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29A5D921-CD6F-4474-98FA-381ED65C9535}"/>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5" name="Marcador de pie de página 4">
            <a:extLst>
              <a:ext uri="{FF2B5EF4-FFF2-40B4-BE49-F238E27FC236}">
                <a16:creationId xmlns:a16="http://schemas.microsoft.com/office/drawing/2014/main" id="{91D5D9B2-48AB-4CEA-8A82-F8691469E6E1}"/>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C2B4E5FA-705F-4ACA-BCEA-6AE31C7A317E}"/>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253359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C394AF-EE63-4D03-AB87-DB0C28E62A49}"/>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071070D5-9A00-439C-962E-54D082F5CC9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ABEAA3FC-588B-4896-9E4F-071DEF37F140}"/>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5" name="Marcador de pie de página 4">
            <a:extLst>
              <a:ext uri="{FF2B5EF4-FFF2-40B4-BE49-F238E27FC236}">
                <a16:creationId xmlns:a16="http://schemas.microsoft.com/office/drawing/2014/main" id="{80AE0A8E-0EF4-4EA8-A017-DC49DFF41CC2}"/>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1A20CFE8-1412-41D6-A853-5B45FDC7F005}"/>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91574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869034-C60B-4887-AEA9-8268CA88AEC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B480D394-3064-45AE-8B01-9885DB1F08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385A3E5-6D6F-47BB-A832-A2DF39689C2A}"/>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5" name="Marcador de pie de página 4">
            <a:extLst>
              <a:ext uri="{FF2B5EF4-FFF2-40B4-BE49-F238E27FC236}">
                <a16:creationId xmlns:a16="http://schemas.microsoft.com/office/drawing/2014/main" id="{71111E3B-BD32-4D67-B056-8A016B73BAF3}"/>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B0DE57FD-861B-44E6-A41F-409F5E1B47C3}"/>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207842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41033B-5BB5-491A-8719-F07A1B193183}"/>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948FB6D9-C309-4377-B0AA-206E274D75F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3BFC0036-51AC-461D-983F-B8EE9150EF5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A10A3937-6CD9-4C57-8BA7-A09F3105B1A5}"/>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6" name="Marcador de pie de página 5">
            <a:extLst>
              <a:ext uri="{FF2B5EF4-FFF2-40B4-BE49-F238E27FC236}">
                <a16:creationId xmlns:a16="http://schemas.microsoft.com/office/drawing/2014/main" id="{D73D55B4-9145-438B-8805-8D3494DA6B03}"/>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B6CB1BDD-149E-4DEB-A79E-C7ABC64E3E02}"/>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2306765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9863CE-25C1-4742-9DCA-844C1743FD7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FABED2F8-43DD-4025-8456-AF2ADB329B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4E6EC4D-B352-495E-A7EC-865F3344CC2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73331F39-C101-4981-A1E5-C2702B34C2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A44AFDF-A852-4472-8BAD-C79B96F7BC7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8F4F877C-B81A-4B59-B08E-8EC600DCF308}"/>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8" name="Marcador de pie de página 7">
            <a:extLst>
              <a:ext uri="{FF2B5EF4-FFF2-40B4-BE49-F238E27FC236}">
                <a16:creationId xmlns:a16="http://schemas.microsoft.com/office/drawing/2014/main" id="{47C8C539-652C-43A6-8A3E-AFC00662C7DD}"/>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D488586C-1355-4D58-B4C1-3731DB10E08B}"/>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1729123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073B74-9B65-4706-993A-566E2AAE2CF2}"/>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BFDBE8C5-6AE4-4003-A108-1C728CEE9DC6}"/>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4" name="Marcador de pie de página 3">
            <a:extLst>
              <a:ext uri="{FF2B5EF4-FFF2-40B4-BE49-F238E27FC236}">
                <a16:creationId xmlns:a16="http://schemas.microsoft.com/office/drawing/2014/main" id="{5BB8762F-6D4A-48C4-98A9-86D122F50EA9}"/>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BEE50BA6-9AFB-44E1-917B-B35EFCA0CE1A}"/>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114863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D0CE82D-468C-4E05-9F4F-0D55EB6ACC79}"/>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3" name="Marcador de pie de página 2">
            <a:extLst>
              <a:ext uri="{FF2B5EF4-FFF2-40B4-BE49-F238E27FC236}">
                <a16:creationId xmlns:a16="http://schemas.microsoft.com/office/drawing/2014/main" id="{7ECC4886-62C1-4022-BEE3-07506821B632}"/>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617DB887-B4C5-4879-9E7C-34B73C64F7E1}"/>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1884305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683432-80F7-42C7-A4E5-6B9A2FD1B7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D874D812-3C79-4B65-ABFE-6A7ED6A669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260F525C-59A7-4A46-B479-0EE78FFBAC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8F61319-FAB1-4CAD-B353-324167D33EA8}"/>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6" name="Marcador de pie de página 5">
            <a:extLst>
              <a:ext uri="{FF2B5EF4-FFF2-40B4-BE49-F238E27FC236}">
                <a16:creationId xmlns:a16="http://schemas.microsoft.com/office/drawing/2014/main" id="{F4B6B7A7-5BF3-4FD0-AD15-6537B98B5D0F}"/>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FC3D4BB2-2FF3-4B9F-BB45-0431DAE2E4A3}"/>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1839785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18CD54-F677-4E11-BA42-08BFF523BC4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7E818B05-8A07-458B-BAED-55DBF0A40D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C980CBD4-85CA-4685-B4EC-C7EB45C5B7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0E309E0-FB69-44D1-AA91-DF22B2EF819D}"/>
              </a:ext>
            </a:extLst>
          </p:cNvPr>
          <p:cNvSpPr>
            <a:spLocks noGrp="1"/>
          </p:cNvSpPr>
          <p:nvPr>
            <p:ph type="dt" sz="half" idx="10"/>
          </p:nvPr>
        </p:nvSpPr>
        <p:spPr/>
        <p:txBody>
          <a:bodyPr/>
          <a:lstStyle/>
          <a:p>
            <a:fld id="{3534EEC8-DE02-4F12-8F64-DACA30C561E3}" type="datetimeFigureOut">
              <a:rPr lang="en-US" smtClean="0"/>
              <a:t>6/5/2019</a:t>
            </a:fld>
            <a:endParaRPr lang="en-US"/>
          </a:p>
        </p:txBody>
      </p:sp>
      <p:sp>
        <p:nvSpPr>
          <p:cNvPr id="6" name="Marcador de pie de página 5">
            <a:extLst>
              <a:ext uri="{FF2B5EF4-FFF2-40B4-BE49-F238E27FC236}">
                <a16:creationId xmlns:a16="http://schemas.microsoft.com/office/drawing/2014/main" id="{41FA18A6-F2A9-4B99-9549-B2FC3F83758A}"/>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6D9E9539-34D3-426F-BD75-447EFD3FF317}"/>
              </a:ext>
            </a:extLst>
          </p:cNvPr>
          <p:cNvSpPr>
            <a:spLocks noGrp="1"/>
          </p:cNvSpPr>
          <p:nvPr>
            <p:ph type="sldNum" sz="quarter" idx="12"/>
          </p:nvPr>
        </p:nvSpPr>
        <p:spPr/>
        <p:txBody>
          <a:bodyPr/>
          <a:lstStyle/>
          <a:p>
            <a:fld id="{907211EC-0105-4CFA-850A-8DBE4A6E820C}" type="slidenum">
              <a:rPr lang="en-US" smtClean="0"/>
              <a:t>‹Nº›</a:t>
            </a:fld>
            <a:endParaRPr lang="en-US"/>
          </a:p>
        </p:txBody>
      </p:sp>
    </p:spTree>
    <p:extLst>
      <p:ext uri="{BB962C8B-B14F-4D97-AF65-F5344CB8AC3E}">
        <p14:creationId xmlns:p14="http://schemas.microsoft.com/office/powerpoint/2010/main" val="2616097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7072B5A-BF3B-4ED6-8132-543A274669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2249BDA1-A836-4F1F-90D3-A1D35BB775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CF85ECF9-D00C-46AF-8AF1-EAC0780E85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4EEC8-DE02-4F12-8F64-DACA30C561E3}" type="datetimeFigureOut">
              <a:rPr lang="en-US" smtClean="0"/>
              <a:t>6/5/2019</a:t>
            </a:fld>
            <a:endParaRPr lang="en-US"/>
          </a:p>
        </p:txBody>
      </p:sp>
      <p:sp>
        <p:nvSpPr>
          <p:cNvPr id="5" name="Marcador de pie de página 4">
            <a:extLst>
              <a:ext uri="{FF2B5EF4-FFF2-40B4-BE49-F238E27FC236}">
                <a16:creationId xmlns:a16="http://schemas.microsoft.com/office/drawing/2014/main" id="{19845511-8BF2-4A29-BEBC-C820C97520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a:extLst>
              <a:ext uri="{FF2B5EF4-FFF2-40B4-BE49-F238E27FC236}">
                <a16:creationId xmlns:a16="http://schemas.microsoft.com/office/drawing/2014/main" id="{F1555E2A-DC6D-45D1-927F-5A75466593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211EC-0105-4CFA-850A-8DBE4A6E820C}" type="slidenum">
              <a:rPr lang="en-US" smtClean="0"/>
              <a:t>‹Nº›</a:t>
            </a:fld>
            <a:endParaRPr lang="en-US"/>
          </a:p>
        </p:txBody>
      </p:sp>
    </p:spTree>
    <p:extLst>
      <p:ext uri="{BB962C8B-B14F-4D97-AF65-F5344CB8AC3E}">
        <p14:creationId xmlns:p14="http://schemas.microsoft.com/office/powerpoint/2010/main" val="3890525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8D2A65-908A-4397-A2F3-D4C48ED4D9BD}"/>
              </a:ext>
            </a:extLst>
          </p:cNvPr>
          <p:cNvSpPr>
            <a:spLocks noGrp="1"/>
          </p:cNvSpPr>
          <p:nvPr>
            <p:ph type="ctrTitle"/>
          </p:nvPr>
        </p:nvSpPr>
        <p:spPr/>
        <p:txBody>
          <a:bodyPr>
            <a:normAutofit fontScale="90000"/>
          </a:bodyPr>
          <a:lstStyle/>
          <a:p>
            <a:br>
              <a:rPr lang="en-US" dirty="0"/>
            </a:br>
            <a:r>
              <a:rPr lang="en-US" dirty="0"/>
              <a:t>Overview of CPDAE Action Plan </a:t>
            </a:r>
          </a:p>
        </p:txBody>
      </p:sp>
      <p:sp>
        <p:nvSpPr>
          <p:cNvPr id="3" name="Subtítulo 2">
            <a:extLst>
              <a:ext uri="{FF2B5EF4-FFF2-40B4-BE49-F238E27FC236}">
                <a16:creationId xmlns:a16="http://schemas.microsoft.com/office/drawing/2014/main" id="{28B6AD21-F9B7-4863-95A2-9ED6B14148AB}"/>
              </a:ext>
            </a:extLst>
          </p:cNvPr>
          <p:cNvSpPr>
            <a:spLocks noGrp="1"/>
          </p:cNvSpPr>
          <p:nvPr>
            <p:ph type="subTitle" idx="1"/>
          </p:nvPr>
        </p:nvSpPr>
        <p:spPr/>
        <p:txBody>
          <a:bodyPr/>
          <a:lstStyle/>
          <a:p>
            <a:r>
              <a:rPr lang="en-US" dirty="0"/>
              <a:t>Durban June 6</a:t>
            </a:r>
            <a:r>
              <a:rPr lang="en-US" baseline="30000" dirty="0"/>
              <a:t>th</a:t>
            </a:r>
            <a:r>
              <a:rPr lang="en-US" dirty="0"/>
              <a:t>, 2019</a:t>
            </a:r>
          </a:p>
        </p:txBody>
      </p:sp>
    </p:spTree>
    <p:extLst>
      <p:ext uri="{BB962C8B-B14F-4D97-AF65-F5344CB8AC3E}">
        <p14:creationId xmlns:p14="http://schemas.microsoft.com/office/powerpoint/2010/main" val="1284428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DDA4F8-0966-491B-8F2D-DAC0326C9157}"/>
              </a:ext>
            </a:extLst>
          </p:cNvPr>
          <p:cNvSpPr>
            <a:spLocks noGrp="1"/>
          </p:cNvSpPr>
          <p:nvPr>
            <p:ph type="title"/>
          </p:nvPr>
        </p:nvSpPr>
        <p:spPr/>
        <p:txBody>
          <a:bodyPr/>
          <a:lstStyle/>
          <a:p>
            <a:r>
              <a:rPr lang="en-US" dirty="0"/>
              <a:t>CPDAE annual meeting</a:t>
            </a:r>
          </a:p>
        </p:txBody>
      </p:sp>
      <p:sp>
        <p:nvSpPr>
          <p:cNvPr id="3" name="Marcador de contenido 2">
            <a:extLst>
              <a:ext uri="{FF2B5EF4-FFF2-40B4-BE49-F238E27FC236}">
                <a16:creationId xmlns:a16="http://schemas.microsoft.com/office/drawing/2014/main" id="{2FE610CA-B86C-477D-B708-46DEC71BDE81}"/>
              </a:ext>
            </a:extLst>
          </p:cNvPr>
          <p:cNvSpPr>
            <a:spLocks noGrp="1"/>
          </p:cNvSpPr>
          <p:nvPr>
            <p:ph idx="1"/>
          </p:nvPr>
        </p:nvSpPr>
        <p:spPr/>
        <p:txBody>
          <a:bodyPr/>
          <a:lstStyle/>
          <a:p>
            <a:r>
              <a:rPr lang="en-US" dirty="0"/>
              <a:t>An annual meeting to analyze the CPDAE plan, charter and to choose the countries that will be part of the Committee.</a:t>
            </a:r>
          </a:p>
        </p:txBody>
      </p:sp>
    </p:spTree>
    <p:extLst>
      <p:ext uri="{BB962C8B-B14F-4D97-AF65-F5344CB8AC3E}">
        <p14:creationId xmlns:p14="http://schemas.microsoft.com/office/powerpoint/2010/main" val="2003460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68BF222F-29A3-475F-AC17-E364F51ED912}"/>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086964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56FE2-28EF-4CBE-A1B1-8643C1289D92}"/>
              </a:ext>
            </a:extLst>
          </p:cNvPr>
          <p:cNvSpPr>
            <a:spLocks noGrp="1"/>
          </p:cNvSpPr>
          <p:nvPr>
            <p:ph type="title"/>
          </p:nvPr>
        </p:nvSpPr>
        <p:spPr>
          <a:xfrm>
            <a:off x="838200" y="3018873"/>
            <a:ext cx="10515600" cy="1325563"/>
          </a:xfrm>
        </p:spPr>
        <p:txBody>
          <a:bodyPr>
            <a:normAutofit fontScale="90000"/>
          </a:bodyPr>
          <a:lstStyle/>
          <a:p>
            <a:r>
              <a:rPr lang="en-US" b="1" dirty="0"/>
              <a:t>CPDAE Purpose:</a:t>
            </a:r>
            <a:r>
              <a:rPr lang="en-US" dirty="0"/>
              <a:t> The purpose of the CPDAE is to </a:t>
            </a:r>
            <a:r>
              <a:rPr lang="en-US" b="1" dirty="0"/>
              <a:t>provide an avenue</a:t>
            </a:r>
            <a:r>
              <a:rPr lang="en-US" dirty="0"/>
              <a:t> for </a:t>
            </a:r>
            <a:r>
              <a:rPr lang="en-US" u="sng" dirty="0"/>
              <a:t>knowledge exchange</a:t>
            </a:r>
            <a:r>
              <a:rPr lang="en-US" dirty="0"/>
              <a:t>, </a:t>
            </a:r>
            <a:r>
              <a:rPr lang="en-US" u="sng" dirty="0"/>
              <a:t>learning</a:t>
            </a:r>
            <a:r>
              <a:rPr lang="en-US" dirty="0"/>
              <a:t> and </a:t>
            </a:r>
            <a:r>
              <a:rPr lang="en-US" u="sng" dirty="0"/>
              <a:t>experience sharing</a:t>
            </a:r>
            <a:r>
              <a:rPr lang="en-US" dirty="0"/>
              <a:t>, </a:t>
            </a:r>
            <a:r>
              <a:rPr lang="en-US" u="sng" dirty="0"/>
              <a:t>collaboration</a:t>
            </a:r>
            <a:r>
              <a:rPr lang="en-US" dirty="0"/>
              <a:t> and </a:t>
            </a:r>
            <a:r>
              <a:rPr lang="en-US" b="1" dirty="0"/>
              <a:t>peer support </a:t>
            </a:r>
            <a:r>
              <a:rPr lang="en-US" dirty="0"/>
              <a:t>within the community of national implementing entities (NIEs) and DAEs involved in the programming of climate change adaptation and mitigation finance, so as </a:t>
            </a:r>
            <a:r>
              <a:rPr lang="en-US" b="1" dirty="0"/>
              <a:t>to increase the effectiveness of entities in accessing resources </a:t>
            </a:r>
            <a:r>
              <a:rPr lang="en-US" dirty="0"/>
              <a:t>and implementing adaptation and mitigation projects and </a:t>
            </a:r>
            <a:r>
              <a:rPr lang="en-US" dirty="0" err="1"/>
              <a:t>programmes</a:t>
            </a:r>
            <a:r>
              <a:rPr lang="en-US" dirty="0"/>
              <a:t> through direct access.</a:t>
            </a:r>
            <a:br>
              <a:rPr lang="es-PE" dirty="0"/>
            </a:br>
            <a:endParaRPr lang="en-US" dirty="0"/>
          </a:p>
        </p:txBody>
      </p:sp>
    </p:spTree>
    <p:extLst>
      <p:ext uri="{BB962C8B-B14F-4D97-AF65-F5344CB8AC3E}">
        <p14:creationId xmlns:p14="http://schemas.microsoft.com/office/powerpoint/2010/main" val="3823170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3E52FB-8DE5-4583-876B-472761FD50AA}"/>
              </a:ext>
            </a:extLst>
          </p:cNvPr>
          <p:cNvSpPr>
            <a:spLocks noGrp="1"/>
          </p:cNvSpPr>
          <p:nvPr>
            <p:ph type="title"/>
          </p:nvPr>
        </p:nvSpPr>
        <p:spPr>
          <a:xfrm>
            <a:off x="838200" y="1637334"/>
            <a:ext cx="10515600" cy="4047849"/>
          </a:xfrm>
        </p:spPr>
        <p:txBody>
          <a:bodyPr/>
          <a:lstStyle/>
          <a:p>
            <a:pPr algn="ctr"/>
            <a:r>
              <a:rPr lang="en-US" dirty="0"/>
              <a:t>This is a </a:t>
            </a:r>
            <a:r>
              <a:rPr lang="en-US" b="1" dirty="0"/>
              <a:t>proposal</a:t>
            </a:r>
            <a:r>
              <a:rPr lang="en-US" dirty="0"/>
              <a:t> of CPDAE Action Plan just for the consideration of the members </a:t>
            </a:r>
          </a:p>
        </p:txBody>
      </p:sp>
    </p:spTree>
    <p:extLst>
      <p:ext uri="{BB962C8B-B14F-4D97-AF65-F5344CB8AC3E}">
        <p14:creationId xmlns:p14="http://schemas.microsoft.com/office/powerpoint/2010/main" val="406713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E39C9E-5A0C-4506-A53F-67CFC7B9E76B}"/>
              </a:ext>
            </a:extLst>
          </p:cNvPr>
          <p:cNvSpPr>
            <a:spLocks noGrp="1"/>
          </p:cNvSpPr>
          <p:nvPr>
            <p:ph type="title"/>
          </p:nvPr>
        </p:nvSpPr>
        <p:spPr/>
        <p:txBody>
          <a:bodyPr>
            <a:normAutofit fontScale="90000"/>
          </a:bodyPr>
          <a:lstStyle/>
          <a:p>
            <a:r>
              <a:rPr lang="en-US" dirty="0"/>
              <a:t>Development of an </a:t>
            </a:r>
            <a:r>
              <a:rPr lang="en-US" b="1" dirty="0"/>
              <a:t>online platform </a:t>
            </a:r>
            <a:r>
              <a:rPr lang="en-US" dirty="0"/>
              <a:t>with a closed forum for experience sharing and discussions.</a:t>
            </a:r>
          </a:p>
        </p:txBody>
      </p:sp>
      <p:sp>
        <p:nvSpPr>
          <p:cNvPr id="3" name="Marcador de contenido 2">
            <a:extLst>
              <a:ext uri="{FF2B5EF4-FFF2-40B4-BE49-F238E27FC236}">
                <a16:creationId xmlns:a16="http://schemas.microsoft.com/office/drawing/2014/main" id="{7A0C5AA1-412C-4D72-B701-E28BD5AE3C56}"/>
              </a:ext>
            </a:extLst>
          </p:cNvPr>
          <p:cNvSpPr>
            <a:spLocks noGrp="1"/>
          </p:cNvSpPr>
          <p:nvPr>
            <p:ph idx="1"/>
          </p:nvPr>
        </p:nvSpPr>
        <p:spPr/>
        <p:txBody>
          <a:bodyPr/>
          <a:lstStyle/>
          <a:p>
            <a:r>
              <a:rPr lang="en-US" dirty="0"/>
              <a:t>It is about having a platform that will be composed of various groups which will allow DAEs to have a </a:t>
            </a:r>
            <a:r>
              <a:rPr lang="en-US" b="1" dirty="0"/>
              <a:t>private space for communication and sharing of material among themselves</a:t>
            </a:r>
            <a:r>
              <a:rPr lang="en-US" dirty="0"/>
              <a:t>, while also providing a space for public exchange</a:t>
            </a:r>
          </a:p>
        </p:txBody>
      </p:sp>
    </p:spTree>
    <p:extLst>
      <p:ext uri="{BB962C8B-B14F-4D97-AF65-F5344CB8AC3E}">
        <p14:creationId xmlns:p14="http://schemas.microsoft.com/office/powerpoint/2010/main" val="2251968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AAD85-8476-4281-B32F-3CB8057B65B1}"/>
              </a:ext>
            </a:extLst>
          </p:cNvPr>
          <p:cNvSpPr>
            <a:spLocks noGrp="1"/>
          </p:cNvSpPr>
          <p:nvPr>
            <p:ph type="title"/>
          </p:nvPr>
        </p:nvSpPr>
        <p:spPr/>
        <p:txBody>
          <a:bodyPr>
            <a:normAutofit fontScale="90000"/>
          </a:bodyPr>
          <a:lstStyle/>
          <a:p>
            <a:r>
              <a:rPr lang="en-US" dirty="0"/>
              <a:t>Develop an </a:t>
            </a:r>
            <a:r>
              <a:rPr lang="en-US" b="1" dirty="0"/>
              <a:t>online hub/Pavilion </a:t>
            </a:r>
            <a:r>
              <a:rPr lang="en-US" dirty="0"/>
              <a:t>for sharing toolkits and lessons learnt on project development, implementation, M&amp;E and sharing lessons.</a:t>
            </a:r>
          </a:p>
        </p:txBody>
      </p:sp>
      <p:sp>
        <p:nvSpPr>
          <p:cNvPr id="3" name="Marcador de contenido 2">
            <a:extLst>
              <a:ext uri="{FF2B5EF4-FFF2-40B4-BE49-F238E27FC236}">
                <a16:creationId xmlns:a16="http://schemas.microsoft.com/office/drawing/2014/main" id="{6FC5C73C-B6A7-46B2-A5E1-0C3C38F52E71}"/>
              </a:ext>
            </a:extLst>
          </p:cNvPr>
          <p:cNvSpPr>
            <a:spLocks noGrp="1"/>
          </p:cNvSpPr>
          <p:nvPr>
            <p:ph idx="1"/>
          </p:nvPr>
        </p:nvSpPr>
        <p:spPr/>
        <p:txBody>
          <a:bodyPr/>
          <a:lstStyle/>
          <a:p>
            <a:r>
              <a:rPr lang="en-US" dirty="0"/>
              <a:t>This will strengthen DAEs to work closely together and saving financial resources through </a:t>
            </a:r>
            <a:r>
              <a:rPr lang="en-US" b="1" u="sng" dirty="0"/>
              <a:t>developing similar toolkits and guideline documents which exist in other countries</a:t>
            </a:r>
            <a:r>
              <a:rPr lang="en-US" dirty="0"/>
              <a:t>. This will give DAEs an opportunity to refine and enhance existing toolkits to their country needs. </a:t>
            </a:r>
          </a:p>
        </p:txBody>
      </p:sp>
    </p:spTree>
    <p:extLst>
      <p:ext uri="{BB962C8B-B14F-4D97-AF65-F5344CB8AC3E}">
        <p14:creationId xmlns:p14="http://schemas.microsoft.com/office/powerpoint/2010/main" val="1916677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AB6528-FF48-425E-A9DA-758206C56BBC}"/>
              </a:ext>
            </a:extLst>
          </p:cNvPr>
          <p:cNvSpPr>
            <a:spLocks noGrp="1"/>
          </p:cNvSpPr>
          <p:nvPr>
            <p:ph type="title"/>
          </p:nvPr>
        </p:nvSpPr>
        <p:spPr>
          <a:xfrm>
            <a:off x="838200" y="1706908"/>
            <a:ext cx="10515600" cy="1325563"/>
          </a:xfrm>
        </p:spPr>
        <p:txBody>
          <a:bodyPr>
            <a:normAutofit fontScale="90000"/>
          </a:bodyPr>
          <a:lstStyle/>
          <a:p>
            <a:r>
              <a:rPr lang="en-US" dirty="0"/>
              <a:t>Development of a capacity building and training of trainers programs with training modules in several languages on the themes relevant to DAEs, with a focus on direct access (accreditation), concept note and funding proposal development, project development, and monitoring and evaluation of projects. </a:t>
            </a:r>
            <a:br>
              <a:rPr lang="es-PE" dirty="0"/>
            </a:br>
            <a:endParaRPr lang="en-US" dirty="0"/>
          </a:p>
        </p:txBody>
      </p:sp>
      <p:sp>
        <p:nvSpPr>
          <p:cNvPr id="3" name="Marcador de contenido 2">
            <a:extLst>
              <a:ext uri="{FF2B5EF4-FFF2-40B4-BE49-F238E27FC236}">
                <a16:creationId xmlns:a16="http://schemas.microsoft.com/office/drawing/2014/main" id="{6CD1D2F2-139E-4E8C-84AE-A50C104E3086}"/>
              </a:ext>
            </a:extLst>
          </p:cNvPr>
          <p:cNvSpPr>
            <a:spLocks noGrp="1"/>
          </p:cNvSpPr>
          <p:nvPr>
            <p:ph idx="1"/>
          </p:nvPr>
        </p:nvSpPr>
        <p:spPr>
          <a:xfrm>
            <a:off x="838200" y="4389922"/>
            <a:ext cx="10515600" cy="1772340"/>
          </a:xfrm>
        </p:spPr>
        <p:txBody>
          <a:bodyPr/>
          <a:lstStyle/>
          <a:p>
            <a:r>
              <a:rPr lang="en-US" dirty="0"/>
              <a:t>These programs would support the capacity within DAEs themselves, as well as the development of a roster of certified experts to support national institutions with the accreditation and project development process.</a:t>
            </a:r>
          </a:p>
        </p:txBody>
      </p:sp>
    </p:spTree>
    <p:extLst>
      <p:ext uri="{BB962C8B-B14F-4D97-AF65-F5344CB8AC3E}">
        <p14:creationId xmlns:p14="http://schemas.microsoft.com/office/powerpoint/2010/main" val="1562876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AC03AA-BA69-44E9-8EDB-C219903B7374}"/>
              </a:ext>
            </a:extLst>
          </p:cNvPr>
          <p:cNvSpPr>
            <a:spLocks noGrp="1"/>
          </p:cNvSpPr>
          <p:nvPr>
            <p:ph type="title"/>
          </p:nvPr>
        </p:nvSpPr>
        <p:spPr/>
        <p:txBody>
          <a:bodyPr/>
          <a:lstStyle/>
          <a:p>
            <a:r>
              <a:rPr lang="en-US" dirty="0"/>
              <a:t>Organization of regional or sub-regional forums, training events and global workshops.</a:t>
            </a:r>
          </a:p>
        </p:txBody>
      </p:sp>
      <p:sp>
        <p:nvSpPr>
          <p:cNvPr id="3" name="Marcador de contenido 2">
            <a:extLst>
              <a:ext uri="{FF2B5EF4-FFF2-40B4-BE49-F238E27FC236}">
                <a16:creationId xmlns:a16="http://schemas.microsoft.com/office/drawing/2014/main" id="{37849281-FF8A-42BF-B234-0BC32A707837}"/>
              </a:ext>
            </a:extLst>
          </p:cNvPr>
          <p:cNvSpPr>
            <a:spLocks noGrp="1"/>
          </p:cNvSpPr>
          <p:nvPr>
            <p:ph idx="1"/>
          </p:nvPr>
        </p:nvSpPr>
        <p:spPr/>
        <p:txBody>
          <a:bodyPr/>
          <a:lstStyle/>
          <a:p>
            <a:r>
              <a:rPr lang="en-US" dirty="0"/>
              <a:t>These meetings will allow both for </a:t>
            </a:r>
            <a:r>
              <a:rPr lang="en-US" b="1" dirty="0"/>
              <a:t>a direct exchange of experiences </a:t>
            </a:r>
            <a:r>
              <a:rPr lang="en-US" dirty="0"/>
              <a:t>among DAEs, and </a:t>
            </a:r>
            <a:r>
              <a:rPr lang="en-US" b="1" dirty="0"/>
              <a:t>the development of a true community of practitioners</a:t>
            </a:r>
            <a:r>
              <a:rPr lang="en-US" dirty="0"/>
              <a:t>, and would provide a platform for gathering of organized feedback and suggestions from DAEs to inform the board and secretariats of the climate funds, and the UNFCCC COP negotiators.</a:t>
            </a:r>
          </a:p>
        </p:txBody>
      </p:sp>
    </p:spTree>
    <p:extLst>
      <p:ext uri="{BB962C8B-B14F-4D97-AF65-F5344CB8AC3E}">
        <p14:creationId xmlns:p14="http://schemas.microsoft.com/office/powerpoint/2010/main" val="1809833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5BC90A-93CB-4449-B79B-DD547760966E}"/>
              </a:ext>
            </a:extLst>
          </p:cNvPr>
          <p:cNvSpPr>
            <a:spLocks noGrp="1"/>
          </p:cNvSpPr>
          <p:nvPr>
            <p:ph type="title"/>
          </p:nvPr>
        </p:nvSpPr>
        <p:spPr/>
        <p:txBody>
          <a:bodyPr>
            <a:normAutofit fontScale="90000"/>
          </a:bodyPr>
          <a:lstStyle/>
          <a:p>
            <a:r>
              <a:rPr lang="en-US" dirty="0"/>
              <a:t>Support for bilateral cooperation between DAEs, or between DAEs and future accredited entities. </a:t>
            </a:r>
          </a:p>
        </p:txBody>
      </p:sp>
      <p:sp>
        <p:nvSpPr>
          <p:cNvPr id="3" name="Marcador de contenido 2">
            <a:extLst>
              <a:ext uri="{FF2B5EF4-FFF2-40B4-BE49-F238E27FC236}">
                <a16:creationId xmlns:a16="http://schemas.microsoft.com/office/drawing/2014/main" id="{38AFDB7C-CF69-48C1-B7A2-0A6AEF8008E5}"/>
              </a:ext>
            </a:extLst>
          </p:cNvPr>
          <p:cNvSpPr>
            <a:spLocks noGrp="1"/>
          </p:cNvSpPr>
          <p:nvPr>
            <p:ph idx="1"/>
          </p:nvPr>
        </p:nvSpPr>
        <p:spPr/>
        <p:txBody>
          <a:bodyPr/>
          <a:lstStyle/>
          <a:p>
            <a:r>
              <a:rPr lang="en-US" dirty="0"/>
              <a:t>The aim is to enable DAEs to </a:t>
            </a:r>
            <a:r>
              <a:rPr lang="en-US" b="1" dirty="0"/>
              <a:t>work directly in partnership with each other</a:t>
            </a:r>
            <a:r>
              <a:rPr lang="en-US" dirty="0"/>
              <a:t>, or </a:t>
            </a:r>
            <a:r>
              <a:rPr lang="en-US" b="1" dirty="0"/>
              <a:t>with national institutions </a:t>
            </a:r>
            <a:r>
              <a:rPr lang="en-US" dirty="0"/>
              <a:t>that are in the process of applying for accreditation, to share experiences, collaborate on capacity building initiatives and development of joint concept notes and funding proposals.</a:t>
            </a:r>
          </a:p>
        </p:txBody>
      </p:sp>
    </p:spTree>
    <p:extLst>
      <p:ext uri="{BB962C8B-B14F-4D97-AF65-F5344CB8AC3E}">
        <p14:creationId xmlns:p14="http://schemas.microsoft.com/office/powerpoint/2010/main" val="3735359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893520-2718-431B-A037-F5598AB02604}"/>
              </a:ext>
            </a:extLst>
          </p:cNvPr>
          <p:cNvSpPr>
            <a:spLocks noGrp="1"/>
          </p:cNvSpPr>
          <p:nvPr>
            <p:ph type="title"/>
          </p:nvPr>
        </p:nvSpPr>
        <p:spPr/>
        <p:txBody>
          <a:bodyPr/>
          <a:lstStyle/>
          <a:p>
            <a:r>
              <a:rPr lang="en-US" dirty="0"/>
              <a:t>Communication and press releases every 3 months </a:t>
            </a:r>
          </a:p>
        </p:txBody>
      </p:sp>
      <p:sp>
        <p:nvSpPr>
          <p:cNvPr id="3" name="Marcador de contenido 2">
            <a:extLst>
              <a:ext uri="{FF2B5EF4-FFF2-40B4-BE49-F238E27FC236}">
                <a16:creationId xmlns:a16="http://schemas.microsoft.com/office/drawing/2014/main" id="{C84FF74F-ABCF-45EA-BF63-7025B6CE2548}"/>
              </a:ext>
            </a:extLst>
          </p:cNvPr>
          <p:cNvSpPr>
            <a:spLocks noGrp="1"/>
          </p:cNvSpPr>
          <p:nvPr>
            <p:ph idx="1"/>
          </p:nvPr>
        </p:nvSpPr>
        <p:spPr/>
        <p:txBody>
          <a:bodyPr/>
          <a:lstStyle/>
          <a:p>
            <a:r>
              <a:rPr lang="en-US" dirty="0"/>
              <a:t>The Bulletin allows the DAES to share knowledge in a constant basis, and to hear from each other, ideas and actions implemented.</a:t>
            </a:r>
          </a:p>
        </p:txBody>
      </p:sp>
    </p:spTree>
    <p:extLst>
      <p:ext uri="{BB962C8B-B14F-4D97-AF65-F5344CB8AC3E}">
        <p14:creationId xmlns:p14="http://schemas.microsoft.com/office/powerpoint/2010/main" val="21822825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485</Words>
  <Application>Microsoft Office PowerPoint</Application>
  <PresentationFormat>Panorámica</PresentationFormat>
  <Paragraphs>18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Calibri Light</vt:lpstr>
      <vt:lpstr>Tema de Office</vt:lpstr>
      <vt:lpstr> Overview of CPDAE Action Plan </vt:lpstr>
      <vt:lpstr>CPDAE Purpose: The purpose of the CPDAE is to provide an avenue for knowledge exchange, learning and experience sharing, collaboration and peer support within the community of national implementing entities (NIEs) and DAEs involved in the programming of climate change adaptation and mitigation finance, so as to increase the effectiveness of entities in accessing resources and implementing adaptation and mitigation projects and programmes through direct access. </vt:lpstr>
      <vt:lpstr>This is a proposal of CPDAE Action Plan just for the consideration of the members </vt:lpstr>
      <vt:lpstr>Development of an online platform with a closed forum for experience sharing and discussions.</vt:lpstr>
      <vt:lpstr>Develop an online hub/Pavilion for sharing toolkits and lessons learnt on project development, implementation, M&amp;E and sharing lessons.</vt:lpstr>
      <vt:lpstr>Development of a capacity building and training of trainers programs with training modules in several languages on the themes relevant to DAEs, with a focus on direct access (accreditation), concept note and funding proposal development, project development, and monitoring and evaluation of projects.  </vt:lpstr>
      <vt:lpstr>Organization of regional or sub-regional forums, training events and global workshops.</vt:lpstr>
      <vt:lpstr>Support for bilateral cooperation between DAEs, or between DAEs and future accredited entities. </vt:lpstr>
      <vt:lpstr>Communication and press releases every 3 months </vt:lpstr>
      <vt:lpstr>CPDAE annual meeting</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PROFONANPE</dc:creator>
  <cp:lastModifiedBy>PROFONANPE</cp:lastModifiedBy>
  <cp:revision>12</cp:revision>
  <dcterms:created xsi:type="dcterms:W3CDTF">2019-06-04T20:39:02Z</dcterms:created>
  <dcterms:modified xsi:type="dcterms:W3CDTF">2019-06-05T17:55:52Z</dcterms:modified>
</cp:coreProperties>
</file>