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showGuides="1">
      <p:cViewPr>
        <p:scale>
          <a:sx n="50" d="100"/>
          <a:sy n="50" d="100"/>
        </p:scale>
        <p:origin x="472" y="2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89DC74-18F4-4246-A4DB-ECF575A5EB52}" type="doc">
      <dgm:prSet loTypeId="urn:microsoft.com/office/officeart/2008/layout/VerticalCurvedList" loCatId="list" qsTypeId="urn:microsoft.com/office/officeart/2005/8/quickstyle/3d2" qsCatId="3D" csTypeId="urn:microsoft.com/office/officeart/2005/8/colors/colorful5" csCatId="colorful" phldr="1"/>
      <dgm:spPr/>
      <dgm:t>
        <a:bodyPr/>
        <a:lstStyle/>
        <a:p>
          <a:endParaRPr lang="es-MX"/>
        </a:p>
      </dgm:t>
    </dgm:pt>
    <dgm:pt modelId="{CBDB3554-8611-4024-8DF2-E1B117548F31}">
      <dgm:prSet phldrT="[Texto]"/>
      <dgm:spPr/>
      <dgm:t>
        <a:bodyPr/>
        <a:lstStyle/>
        <a:p>
          <a:r>
            <a:rPr lang="en-US" dirty="0"/>
            <a:t>Living document </a:t>
          </a:r>
          <a:endParaRPr lang="es-MX" dirty="0"/>
        </a:p>
      </dgm:t>
    </dgm:pt>
    <dgm:pt modelId="{A7EEA3A7-530B-4194-B70F-262CE7DB820D}" type="parTrans" cxnId="{AC69FAA4-1AE9-40A5-98A2-B45355062A27}">
      <dgm:prSet/>
      <dgm:spPr/>
      <dgm:t>
        <a:bodyPr/>
        <a:lstStyle/>
        <a:p>
          <a:endParaRPr lang="es-MX"/>
        </a:p>
      </dgm:t>
    </dgm:pt>
    <dgm:pt modelId="{3927C9EC-BA7F-4A75-B1BF-26D2C035BAB1}" type="sibTrans" cxnId="{AC69FAA4-1AE9-40A5-98A2-B45355062A27}">
      <dgm:prSet/>
      <dgm:spPr/>
      <dgm:t>
        <a:bodyPr/>
        <a:lstStyle/>
        <a:p>
          <a:endParaRPr lang="es-MX"/>
        </a:p>
      </dgm:t>
    </dgm:pt>
    <dgm:pt modelId="{9EFF9F38-B40E-44B4-8E6C-C1B8AFE4574A}">
      <dgm:prSet phldrT="[Texto]"/>
      <dgm:spPr/>
      <dgm:t>
        <a:bodyPr/>
        <a:lstStyle/>
        <a:p>
          <a:r>
            <a:rPr lang="en-US" dirty="0"/>
            <a:t>Provides guidelines which Direct Access Entities (DAEs) and community members agree </a:t>
          </a:r>
          <a:endParaRPr lang="es-MX" dirty="0"/>
        </a:p>
      </dgm:t>
    </dgm:pt>
    <dgm:pt modelId="{6BE2AB6D-80F7-44F4-B408-6C88BC300710}" type="parTrans" cxnId="{5BAEDCE4-0ABC-4C5F-9D07-B45341853DC8}">
      <dgm:prSet/>
      <dgm:spPr/>
      <dgm:t>
        <a:bodyPr/>
        <a:lstStyle/>
        <a:p>
          <a:endParaRPr lang="es-MX"/>
        </a:p>
      </dgm:t>
    </dgm:pt>
    <dgm:pt modelId="{3563F458-8550-4A83-9868-CDC3BE15A7D4}" type="sibTrans" cxnId="{5BAEDCE4-0ABC-4C5F-9D07-B45341853DC8}">
      <dgm:prSet/>
      <dgm:spPr/>
      <dgm:t>
        <a:bodyPr/>
        <a:lstStyle/>
        <a:p>
          <a:endParaRPr lang="es-MX"/>
        </a:p>
      </dgm:t>
    </dgm:pt>
    <dgm:pt modelId="{66174E6C-B0B0-4772-9BB3-D48D8F28BA81}">
      <dgm:prSet phldrT="[Texto]"/>
      <dgm:spPr/>
      <dgm:t>
        <a:bodyPr/>
        <a:lstStyle/>
        <a:p>
          <a:r>
            <a:rPr lang="en-US" dirty="0"/>
            <a:t>ground rules, expectations and the purpose for the group’s existence</a:t>
          </a:r>
          <a:endParaRPr lang="es-MX" dirty="0"/>
        </a:p>
      </dgm:t>
    </dgm:pt>
    <dgm:pt modelId="{48D50E48-608A-43CA-AF3E-9987255829DE}" type="parTrans" cxnId="{1753BC3F-A493-4423-9B21-86803DB7328D}">
      <dgm:prSet/>
      <dgm:spPr/>
      <dgm:t>
        <a:bodyPr/>
        <a:lstStyle/>
        <a:p>
          <a:endParaRPr lang="es-MX"/>
        </a:p>
      </dgm:t>
    </dgm:pt>
    <dgm:pt modelId="{F9317CD9-C4F5-47BB-9874-CBE81D3A43A7}" type="sibTrans" cxnId="{1753BC3F-A493-4423-9B21-86803DB7328D}">
      <dgm:prSet/>
      <dgm:spPr/>
      <dgm:t>
        <a:bodyPr/>
        <a:lstStyle/>
        <a:p>
          <a:endParaRPr lang="es-MX"/>
        </a:p>
      </dgm:t>
    </dgm:pt>
    <dgm:pt modelId="{86295A92-A2E1-40E0-8BC5-BE480FC902DE}">
      <dgm:prSet/>
      <dgm:spPr/>
      <dgm:t>
        <a:bodyPr/>
        <a:lstStyle/>
        <a:p>
          <a:r>
            <a:rPr lang="en-US" dirty="0"/>
            <a:t>contains information and key points needed to develop a successful community of practice</a:t>
          </a:r>
          <a:endParaRPr lang="es-MX" dirty="0"/>
        </a:p>
      </dgm:t>
    </dgm:pt>
    <dgm:pt modelId="{73A00774-F76C-4823-ADC2-27735B0F26D5}" type="parTrans" cxnId="{C96F2953-0A01-4462-95A5-4BB0CBF855D3}">
      <dgm:prSet/>
      <dgm:spPr/>
      <dgm:t>
        <a:bodyPr/>
        <a:lstStyle/>
        <a:p>
          <a:endParaRPr lang="es-MX"/>
        </a:p>
      </dgm:t>
    </dgm:pt>
    <dgm:pt modelId="{3A4AFDB4-03A2-463A-9ACA-5BEB71342D67}" type="sibTrans" cxnId="{C96F2953-0A01-4462-95A5-4BB0CBF855D3}">
      <dgm:prSet/>
      <dgm:spPr/>
      <dgm:t>
        <a:bodyPr/>
        <a:lstStyle/>
        <a:p>
          <a:endParaRPr lang="es-MX"/>
        </a:p>
      </dgm:t>
    </dgm:pt>
    <dgm:pt modelId="{F9BC6858-4F36-4C68-B4FD-7A0F1C10F016}" type="pres">
      <dgm:prSet presAssocID="{E389DC74-18F4-4246-A4DB-ECF575A5EB52}" presName="Name0" presStyleCnt="0">
        <dgm:presLayoutVars>
          <dgm:chMax val="7"/>
          <dgm:chPref val="7"/>
          <dgm:dir/>
        </dgm:presLayoutVars>
      </dgm:prSet>
      <dgm:spPr/>
    </dgm:pt>
    <dgm:pt modelId="{6BD414F5-0345-4A40-B843-D8B84BC0C51D}" type="pres">
      <dgm:prSet presAssocID="{E389DC74-18F4-4246-A4DB-ECF575A5EB52}" presName="Name1" presStyleCnt="0"/>
      <dgm:spPr/>
    </dgm:pt>
    <dgm:pt modelId="{B02B03E9-9A75-4C90-9CCE-E6EC800BBE03}" type="pres">
      <dgm:prSet presAssocID="{E389DC74-18F4-4246-A4DB-ECF575A5EB52}" presName="cycle" presStyleCnt="0"/>
      <dgm:spPr/>
    </dgm:pt>
    <dgm:pt modelId="{9208B539-5424-4E91-8460-7F00E373F0D0}" type="pres">
      <dgm:prSet presAssocID="{E389DC74-18F4-4246-A4DB-ECF575A5EB52}" presName="srcNode" presStyleLbl="node1" presStyleIdx="0" presStyleCnt="4"/>
      <dgm:spPr/>
    </dgm:pt>
    <dgm:pt modelId="{91F29C65-7BFE-4D96-92D7-BFDA64456096}" type="pres">
      <dgm:prSet presAssocID="{E389DC74-18F4-4246-A4DB-ECF575A5EB52}" presName="conn" presStyleLbl="parChTrans1D2" presStyleIdx="0" presStyleCnt="1"/>
      <dgm:spPr/>
    </dgm:pt>
    <dgm:pt modelId="{C0A9B581-BC69-4EF3-8999-1264E79D2D2A}" type="pres">
      <dgm:prSet presAssocID="{E389DC74-18F4-4246-A4DB-ECF575A5EB52}" presName="extraNode" presStyleLbl="node1" presStyleIdx="0" presStyleCnt="4"/>
      <dgm:spPr/>
    </dgm:pt>
    <dgm:pt modelId="{49E7540B-6A88-40E0-B64F-5C4182AB3BB0}" type="pres">
      <dgm:prSet presAssocID="{E389DC74-18F4-4246-A4DB-ECF575A5EB52}" presName="dstNode" presStyleLbl="node1" presStyleIdx="0" presStyleCnt="4"/>
      <dgm:spPr/>
    </dgm:pt>
    <dgm:pt modelId="{1D7915D4-764D-4740-ACAA-1B191D76A835}" type="pres">
      <dgm:prSet presAssocID="{CBDB3554-8611-4024-8DF2-E1B117548F31}" presName="text_1" presStyleLbl="node1" presStyleIdx="0" presStyleCnt="4">
        <dgm:presLayoutVars>
          <dgm:bulletEnabled val="1"/>
        </dgm:presLayoutVars>
      </dgm:prSet>
      <dgm:spPr/>
    </dgm:pt>
    <dgm:pt modelId="{BFFBEF6C-9720-4478-8039-6FA789CC0DF2}" type="pres">
      <dgm:prSet presAssocID="{CBDB3554-8611-4024-8DF2-E1B117548F31}" presName="accent_1" presStyleCnt="0"/>
      <dgm:spPr/>
    </dgm:pt>
    <dgm:pt modelId="{0B6F8AA5-FB83-4978-84EA-2B8C72DBBC16}" type="pres">
      <dgm:prSet presAssocID="{CBDB3554-8611-4024-8DF2-E1B117548F31}" presName="accentRepeatNode" presStyleLbl="solidFgAcc1" presStyleIdx="0" presStyleCnt="4"/>
      <dgm:spPr/>
    </dgm:pt>
    <dgm:pt modelId="{45ADD60D-E857-4886-842F-7966177FA7A9}" type="pres">
      <dgm:prSet presAssocID="{9EFF9F38-B40E-44B4-8E6C-C1B8AFE4574A}" presName="text_2" presStyleLbl="node1" presStyleIdx="1" presStyleCnt="4">
        <dgm:presLayoutVars>
          <dgm:bulletEnabled val="1"/>
        </dgm:presLayoutVars>
      </dgm:prSet>
      <dgm:spPr/>
    </dgm:pt>
    <dgm:pt modelId="{E9B2A1BD-DEFC-4A6D-9119-5D71BF6B60A1}" type="pres">
      <dgm:prSet presAssocID="{9EFF9F38-B40E-44B4-8E6C-C1B8AFE4574A}" presName="accent_2" presStyleCnt="0"/>
      <dgm:spPr/>
    </dgm:pt>
    <dgm:pt modelId="{8EEC1434-2740-41FA-B2E5-967801685C26}" type="pres">
      <dgm:prSet presAssocID="{9EFF9F38-B40E-44B4-8E6C-C1B8AFE4574A}" presName="accentRepeatNode" presStyleLbl="solidFgAcc1" presStyleIdx="1" presStyleCnt="4"/>
      <dgm:spPr/>
    </dgm:pt>
    <dgm:pt modelId="{5C1FEB55-53C9-42CB-B313-9751B441E485}" type="pres">
      <dgm:prSet presAssocID="{66174E6C-B0B0-4772-9BB3-D48D8F28BA81}" presName="text_3" presStyleLbl="node1" presStyleIdx="2" presStyleCnt="4">
        <dgm:presLayoutVars>
          <dgm:bulletEnabled val="1"/>
        </dgm:presLayoutVars>
      </dgm:prSet>
      <dgm:spPr/>
    </dgm:pt>
    <dgm:pt modelId="{740999A6-5B99-48BC-9528-FDD4F97F8B72}" type="pres">
      <dgm:prSet presAssocID="{66174E6C-B0B0-4772-9BB3-D48D8F28BA81}" presName="accent_3" presStyleCnt="0"/>
      <dgm:spPr/>
    </dgm:pt>
    <dgm:pt modelId="{BB9B4868-BE7E-4D1E-AC24-85FA42F7BC76}" type="pres">
      <dgm:prSet presAssocID="{66174E6C-B0B0-4772-9BB3-D48D8F28BA81}" presName="accentRepeatNode" presStyleLbl="solidFgAcc1" presStyleIdx="2" presStyleCnt="4"/>
      <dgm:spPr/>
    </dgm:pt>
    <dgm:pt modelId="{5354BA76-07FF-4D1E-8F4A-1E7E90CEC6D7}" type="pres">
      <dgm:prSet presAssocID="{86295A92-A2E1-40E0-8BC5-BE480FC902DE}" presName="text_4" presStyleLbl="node1" presStyleIdx="3" presStyleCnt="4">
        <dgm:presLayoutVars>
          <dgm:bulletEnabled val="1"/>
        </dgm:presLayoutVars>
      </dgm:prSet>
      <dgm:spPr/>
    </dgm:pt>
    <dgm:pt modelId="{32C7FD70-9254-42B3-A66C-299A71169ADA}" type="pres">
      <dgm:prSet presAssocID="{86295A92-A2E1-40E0-8BC5-BE480FC902DE}" presName="accent_4" presStyleCnt="0"/>
      <dgm:spPr/>
    </dgm:pt>
    <dgm:pt modelId="{FAC4FBD5-2165-4E29-95A5-37B9F8CE8B48}" type="pres">
      <dgm:prSet presAssocID="{86295A92-A2E1-40E0-8BC5-BE480FC902DE}" presName="accentRepeatNode" presStyleLbl="solidFgAcc1" presStyleIdx="3" presStyleCnt="4"/>
      <dgm:spPr/>
    </dgm:pt>
  </dgm:ptLst>
  <dgm:cxnLst>
    <dgm:cxn modelId="{1753BC3F-A493-4423-9B21-86803DB7328D}" srcId="{E389DC74-18F4-4246-A4DB-ECF575A5EB52}" destId="{66174E6C-B0B0-4772-9BB3-D48D8F28BA81}" srcOrd="2" destOrd="0" parTransId="{48D50E48-608A-43CA-AF3E-9987255829DE}" sibTransId="{F9317CD9-C4F5-47BB-9874-CBE81D3A43A7}"/>
    <dgm:cxn modelId="{6A34DA40-4E21-4588-A68E-89F342C5F726}" type="presOf" srcId="{3927C9EC-BA7F-4A75-B1BF-26D2C035BAB1}" destId="{91F29C65-7BFE-4D96-92D7-BFDA64456096}" srcOrd="0" destOrd="0" presId="urn:microsoft.com/office/officeart/2008/layout/VerticalCurvedList"/>
    <dgm:cxn modelId="{443DE150-0D5B-4000-AC79-293310070DDB}" type="presOf" srcId="{CBDB3554-8611-4024-8DF2-E1B117548F31}" destId="{1D7915D4-764D-4740-ACAA-1B191D76A835}" srcOrd="0" destOrd="0" presId="urn:microsoft.com/office/officeart/2008/layout/VerticalCurvedList"/>
    <dgm:cxn modelId="{58531C53-A77B-4C73-9083-479D32F36D75}" type="presOf" srcId="{E389DC74-18F4-4246-A4DB-ECF575A5EB52}" destId="{F9BC6858-4F36-4C68-B4FD-7A0F1C10F016}" srcOrd="0" destOrd="0" presId="urn:microsoft.com/office/officeart/2008/layout/VerticalCurvedList"/>
    <dgm:cxn modelId="{C96F2953-0A01-4462-95A5-4BB0CBF855D3}" srcId="{E389DC74-18F4-4246-A4DB-ECF575A5EB52}" destId="{86295A92-A2E1-40E0-8BC5-BE480FC902DE}" srcOrd="3" destOrd="0" parTransId="{73A00774-F76C-4823-ADC2-27735B0F26D5}" sibTransId="{3A4AFDB4-03A2-463A-9ACA-5BEB71342D67}"/>
    <dgm:cxn modelId="{0546628E-7AA3-40C1-8F3D-925C3EF7671C}" type="presOf" srcId="{86295A92-A2E1-40E0-8BC5-BE480FC902DE}" destId="{5354BA76-07FF-4D1E-8F4A-1E7E90CEC6D7}" srcOrd="0" destOrd="0" presId="urn:microsoft.com/office/officeart/2008/layout/VerticalCurvedList"/>
    <dgm:cxn modelId="{AC69FAA4-1AE9-40A5-98A2-B45355062A27}" srcId="{E389DC74-18F4-4246-A4DB-ECF575A5EB52}" destId="{CBDB3554-8611-4024-8DF2-E1B117548F31}" srcOrd="0" destOrd="0" parTransId="{A7EEA3A7-530B-4194-B70F-262CE7DB820D}" sibTransId="{3927C9EC-BA7F-4A75-B1BF-26D2C035BAB1}"/>
    <dgm:cxn modelId="{9610D9A5-0E6E-4F4E-BED7-C4677E6713D8}" type="presOf" srcId="{66174E6C-B0B0-4772-9BB3-D48D8F28BA81}" destId="{5C1FEB55-53C9-42CB-B313-9751B441E485}" srcOrd="0" destOrd="0" presId="urn:microsoft.com/office/officeart/2008/layout/VerticalCurvedList"/>
    <dgm:cxn modelId="{5BAEDCE4-0ABC-4C5F-9D07-B45341853DC8}" srcId="{E389DC74-18F4-4246-A4DB-ECF575A5EB52}" destId="{9EFF9F38-B40E-44B4-8E6C-C1B8AFE4574A}" srcOrd="1" destOrd="0" parTransId="{6BE2AB6D-80F7-44F4-B408-6C88BC300710}" sibTransId="{3563F458-8550-4A83-9868-CDC3BE15A7D4}"/>
    <dgm:cxn modelId="{B47D61ED-184D-4861-9844-EFFDD4A5E9BD}" type="presOf" srcId="{9EFF9F38-B40E-44B4-8E6C-C1B8AFE4574A}" destId="{45ADD60D-E857-4886-842F-7966177FA7A9}" srcOrd="0" destOrd="0" presId="urn:microsoft.com/office/officeart/2008/layout/VerticalCurvedList"/>
    <dgm:cxn modelId="{40172BE4-B968-4BB9-B1B7-63EDD1D59F3D}" type="presParOf" srcId="{F9BC6858-4F36-4C68-B4FD-7A0F1C10F016}" destId="{6BD414F5-0345-4A40-B843-D8B84BC0C51D}" srcOrd="0" destOrd="0" presId="urn:microsoft.com/office/officeart/2008/layout/VerticalCurvedList"/>
    <dgm:cxn modelId="{D8064D04-8B9F-48F8-AF6B-626AA5E07A79}" type="presParOf" srcId="{6BD414F5-0345-4A40-B843-D8B84BC0C51D}" destId="{B02B03E9-9A75-4C90-9CCE-E6EC800BBE03}" srcOrd="0" destOrd="0" presId="urn:microsoft.com/office/officeart/2008/layout/VerticalCurvedList"/>
    <dgm:cxn modelId="{15A501B3-A18B-4407-BEA9-2FC452723ECD}" type="presParOf" srcId="{B02B03E9-9A75-4C90-9CCE-E6EC800BBE03}" destId="{9208B539-5424-4E91-8460-7F00E373F0D0}" srcOrd="0" destOrd="0" presId="urn:microsoft.com/office/officeart/2008/layout/VerticalCurvedList"/>
    <dgm:cxn modelId="{05AF862E-E447-4654-AB2C-2FBC6992BD36}" type="presParOf" srcId="{B02B03E9-9A75-4C90-9CCE-E6EC800BBE03}" destId="{91F29C65-7BFE-4D96-92D7-BFDA64456096}" srcOrd="1" destOrd="0" presId="urn:microsoft.com/office/officeart/2008/layout/VerticalCurvedList"/>
    <dgm:cxn modelId="{B59FDA0E-FF34-4378-BF67-470BEEE42FCB}" type="presParOf" srcId="{B02B03E9-9A75-4C90-9CCE-E6EC800BBE03}" destId="{C0A9B581-BC69-4EF3-8999-1264E79D2D2A}" srcOrd="2" destOrd="0" presId="urn:microsoft.com/office/officeart/2008/layout/VerticalCurvedList"/>
    <dgm:cxn modelId="{461A8E94-AF4B-4BE6-B580-2250F5129255}" type="presParOf" srcId="{B02B03E9-9A75-4C90-9CCE-E6EC800BBE03}" destId="{49E7540B-6A88-40E0-B64F-5C4182AB3BB0}" srcOrd="3" destOrd="0" presId="urn:microsoft.com/office/officeart/2008/layout/VerticalCurvedList"/>
    <dgm:cxn modelId="{0E69093C-FB9D-4884-89C5-CCEA29CD6D2D}" type="presParOf" srcId="{6BD414F5-0345-4A40-B843-D8B84BC0C51D}" destId="{1D7915D4-764D-4740-ACAA-1B191D76A835}" srcOrd="1" destOrd="0" presId="urn:microsoft.com/office/officeart/2008/layout/VerticalCurvedList"/>
    <dgm:cxn modelId="{8DF68DB3-7166-4477-B4FA-32286673A830}" type="presParOf" srcId="{6BD414F5-0345-4A40-B843-D8B84BC0C51D}" destId="{BFFBEF6C-9720-4478-8039-6FA789CC0DF2}" srcOrd="2" destOrd="0" presId="urn:microsoft.com/office/officeart/2008/layout/VerticalCurvedList"/>
    <dgm:cxn modelId="{D54A3FAC-DC9E-4398-B4D4-35741B001A47}" type="presParOf" srcId="{BFFBEF6C-9720-4478-8039-6FA789CC0DF2}" destId="{0B6F8AA5-FB83-4978-84EA-2B8C72DBBC16}" srcOrd="0" destOrd="0" presId="urn:microsoft.com/office/officeart/2008/layout/VerticalCurvedList"/>
    <dgm:cxn modelId="{E4E3B2B4-AC33-49F9-B7D7-CCF6831611DA}" type="presParOf" srcId="{6BD414F5-0345-4A40-B843-D8B84BC0C51D}" destId="{45ADD60D-E857-4886-842F-7966177FA7A9}" srcOrd="3" destOrd="0" presId="urn:microsoft.com/office/officeart/2008/layout/VerticalCurvedList"/>
    <dgm:cxn modelId="{B2AD0D5E-FCF5-446E-A624-5F12665D60DA}" type="presParOf" srcId="{6BD414F5-0345-4A40-B843-D8B84BC0C51D}" destId="{E9B2A1BD-DEFC-4A6D-9119-5D71BF6B60A1}" srcOrd="4" destOrd="0" presId="urn:microsoft.com/office/officeart/2008/layout/VerticalCurvedList"/>
    <dgm:cxn modelId="{C9ECB11D-88CB-4A87-A817-97E586200439}" type="presParOf" srcId="{E9B2A1BD-DEFC-4A6D-9119-5D71BF6B60A1}" destId="{8EEC1434-2740-41FA-B2E5-967801685C26}" srcOrd="0" destOrd="0" presId="urn:microsoft.com/office/officeart/2008/layout/VerticalCurvedList"/>
    <dgm:cxn modelId="{98A3E061-00C4-41C7-8A84-22773D7B784D}" type="presParOf" srcId="{6BD414F5-0345-4A40-B843-D8B84BC0C51D}" destId="{5C1FEB55-53C9-42CB-B313-9751B441E485}" srcOrd="5" destOrd="0" presId="urn:microsoft.com/office/officeart/2008/layout/VerticalCurvedList"/>
    <dgm:cxn modelId="{282AFD95-1945-415E-8272-250AF4C56B4A}" type="presParOf" srcId="{6BD414F5-0345-4A40-B843-D8B84BC0C51D}" destId="{740999A6-5B99-48BC-9528-FDD4F97F8B72}" srcOrd="6" destOrd="0" presId="urn:microsoft.com/office/officeart/2008/layout/VerticalCurvedList"/>
    <dgm:cxn modelId="{63F5FFB3-FAC0-4E22-8D85-638C8182BF7F}" type="presParOf" srcId="{740999A6-5B99-48BC-9528-FDD4F97F8B72}" destId="{BB9B4868-BE7E-4D1E-AC24-85FA42F7BC76}" srcOrd="0" destOrd="0" presId="urn:microsoft.com/office/officeart/2008/layout/VerticalCurvedList"/>
    <dgm:cxn modelId="{22F77BBA-0AE4-45FC-B031-140E53B0E2D9}" type="presParOf" srcId="{6BD414F5-0345-4A40-B843-D8B84BC0C51D}" destId="{5354BA76-07FF-4D1E-8F4A-1E7E90CEC6D7}" srcOrd="7" destOrd="0" presId="urn:microsoft.com/office/officeart/2008/layout/VerticalCurvedList"/>
    <dgm:cxn modelId="{2E532C9B-4C7C-4527-A45F-DE0018C6678C}" type="presParOf" srcId="{6BD414F5-0345-4A40-B843-D8B84BC0C51D}" destId="{32C7FD70-9254-42B3-A66C-299A71169ADA}" srcOrd="8" destOrd="0" presId="urn:microsoft.com/office/officeart/2008/layout/VerticalCurvedList"/>
    <dgm:cxn modelId="{C4037920-278C-40CB-BB10-FF037559628D}" type="presParOf" srcId="{32C7FD70-9254-42B3-A66C-299A71169ADA}" destId="{FAC4FBD5-2165-4E29-95A5-37B9F8CE8B4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FB3089-2C97-41E8-9B3C-046833E24A6D}" type="doc">
      <dgm:prSet loTypeId="urn:microsoft.com/office/officeart/2005/8/layout/vProcess5" loCatId="process" qsTypeId="urn:microsoft.com/office/officeart/2005/8/quickstyle/3d2" qsCatId="3D" csTypeId="urn:microsoft.com/office/officeart/2005/8/colors/colorful5" csCatId="colorful" phldr="1"/>
      <dgm:spPr/>
      <dgm:t>
        <a:bodyPr/>
        <a:lstStyle/>
        <a:p>
          <a:endParaRPr lang="es-MX"/>
        </a:p>
      </dgm:t>
    </dgm:pt>
    <dgm:pt modelId="{27E36C5E-6E79-488F-9535-973201E3C883}">
      <dgm:prSet custT="1"/>
      <dgm:spPr/>
      <dgm:t>
        <a:bodyPr/>
        <a:lstStyle/>
        <a:p>
          <a:pPr>
            <a:buFont typeface="Symbol" panose="05050102010706020507" pitchFamily="18" charset="2"/>
            <a:buChar char=""/>
          </a:pPr>
          <a:r>
            <a:rPr lang="en-US" sz="1800"/>
            <a:t>Development of an online platform for experience sharing;</a:t>
          </a:r>
          <a:endParaRPr lang="es-MX" sz="1800"/>
        </a:p>
      </dgm:t>
    </dgm:pt>
    <dgm:pt modelId="{7CDCEF6A-0DCF-4807-A3B4-5EF2B62A5E56}" type="parTrans" cxnId="{5D34F20F-D5B7-4F81-8B3B-04FA016F598D}">
      <dgm:prSet/>
      <dgm:spPr/>
      <dgm:t>
        <a:bodyPr/>
        <a:lstStyle/>
        <a:p>
          <a:endParaRPr lang="es-MX" sz="1800"/>
        </a:p>
      </dgm:t>
    </dgm:pt>
    <dgm:pt modelId="{D665C08D-D38C-41DB-B5D0-A8E674417428}" type="sibTrans" cxnId="{5D34F20F-D5B7-4F81-8B3B-04FA016F598D}">
      <dgm:prSet custT="1"/>
      <dgm:spPr/>
      <dgm:t>
        <a:bodyPr/>
        <a:lstStyle/>
        <a:p>
          <a:endParaRPr lang="es-MX" sz="1800"/>
        </a:p>
      </dgm:t>
    </dgm:pt>
    <dgm:pt modelId="{9574B5E0-A419-416E-87DA-CF75C4AAD1B1}">
      <dgm:prSet custT="1"/>
      <dgm:spPr/>
      <dgm:t>
        <a:bodyPr/>
        <a:lstStyle/>
        <a:p>
          <a:pPr>
            <a:buFont typeface="Symbol" panose="05050102010706020507" pitchFamily="18" charset="2"/>
            <a:buChar char=""/>
          </a:pPr>
          <a:r>
            <a:rPr lang="en-US" sz="1800" dirty="0"/>
            <a:t>Development of a capacity building, with a focus on direct access (through accreditation), project development, and monitoring and evaluation of projects;</a:t>
          </a:r>
          <a:endParaRPr lang="es-MX" sz="1800" dirty="0"/>
        </a:p>
      </dgm:t>
    </dgm:pt>
    <dgm:pt modelId="{3C9997EF-7F09-40EC-85ED-3E87EED3D66A}" type="parTrans" cxnId="{4922EE17-ADCB-4620-8F6B-226E12336D3A}">
      <dgm:prSet/>
      <dgm:spPr/>
      <dgm:t>
        <a:bodyPr/>
        <a:lstStyle/>
        <a:p>
          <a:endParaRPr lang="es-MX" sz="1800"/>
        </a:p>
      </dgm:t>
    </dgm:pt>
    <dgm:pt modelId="{9113D553-3B4C-4391-8FD0-51E97E1E985E}" type="sibTrans" cxnId="{4922EE17-ADCB-4620-8F6B-226E12336D3A}">
      <dgm:prSet custT="1"/>
      <dgm:spPr/>
      <dgm:t>
        <a:bodyPr/>
        <a:lstStyle/>
        <a:p>
          <a:endParaRPr lang="es-MX" sz="1800"/>
        </a:p>
      </dgm:t>
    </dgm:pt>
    <dgm:pt modelId="{B8243DF3-8FB7-41B0-84FB-295868A2E2B2}">
      <dgm:prSet custT="1"/>
      <dgm:spPr/>
      <dgm:t>
        <a:bodyPr/>
        <a:lstStyle/>
        <a:p>
          <a:pPr>
            <a:buFont typeface="Symbol" panose="05050102010706020507" pitchFamily="18" charset="2"/>
            <a:buChar char=""/>
          </a:pPr>
          <a:r>
            <a:rPr lang="en-US" sz="1800" dirty="0"/>
            <a:t>Support for bilateral cooperation between DAEs, or between DAEs and future accredited entities. </a:t>
          </a:r>
          <a:endParaRPr lang="es-MX" sz="1800" dirty="0"/>
        </a:p>
      </dgm:t>
    </dgm:pt>
    <dgm:pt modelId="{7F6D25B5-BF14-4827-90C9-DD6E56650A6D}" type="parTrans" cxnId="{DA11E39F-87F1-4382-AD3A-34E00AA6807B}">
      <dgm:prSet/>
      <dgm:spPr/>
      <dgm:t>
        <a:bodyPr/>
        <a:lstStyle/>
        <a:p>
          <a:endParaRPr lang="es-MX" sz="1800"/>
        </a:p>
      </dgm:t>
    </dgm:pt>
    <dgm:pt modelId="{092EF925-73F2-48D1-999C-62D7DD11357B}" type="sibTrans" cxnId="{DA11E39F-87F1-4382-AD3A-34E00AA6807B}">
      <dgm:prSet/>
      <dgm:spPr/>
      <dgm:t>
        <a:bodyPr/>
        <a:lstStyle/>
        <a:p>
          <a:endParaRPr lang="es-MX" sz="1800"/>
        </a:p>
      </dgm:t>
    </dgm:pt>
    <dgm:pt modelId="{9AF0ADF4-ED58-457F-81B1-76EF3AD289AD}" type="pres">
      <dgm:prSet presAssocID="{E7FB3089-2C97-41E8-9B3C-046833E24A6D}" presName="outerComposite" presStyleCnt="0">
        <dgm:presLayoutVars>
          <dgm:chMax val="5"/>
          <dgm:dir/>
          <dgm:resizeHandles val="exact"/>
        </dgm:presLayoutVars>
      </dgm:prSet>
      <dgm:spPr/>
    </dgm:pt>
    <dgm:pt modelId="{EC99FAD7-518A-4A6D-B214-81028EF68490}" type="pres">
      <dgm:prSet presAssocID="{E7FB3089-2C97-41E8-9B3C-046833E24A6D}" presName="dummyMaxCanvas" presStyleCnt="0">
        <dgm:presLayoutVars/>
      </dgm:prSet>
      <dgm:spPr/>
    </dgm:pt>
    <dgm:pt modelId="{2E11BE3B-D15F-45C3-B8B8-46DFB317EC4A}" type="pres">
      <dgm:prSet presAssocID="{E7FB3089-2C97-41E8-9B3C-046833E24A6D}" presName="ThreeNodes_1" presStyleLbl="node1" presStyleIdx="0" presStyleCnt="3">
        <dgm:presLayoutVars>
          <dgm:bulletEnabled val="1"/>
        </dgm:presLayoutVars>
      </dgm:prSet>
      <dgm:spPr/>
    </dgm:pt>
    <dgm:pt modelId="{76BCA581-BFBD-47E3-898A-DCF823A16246}" type="pres">
      <dgm:prSet presAssocID="{E7FB3089-2C97-41E8-9B3C-046833E24A6D}" presName="ThreeNodes_2" presStyleLbl="node1" presStyleIdx="1" presStyleCnt="3">
        <dgm:presLayoutVars>
          <dgm:bulletEnabled val="1"/>
        </dgm:presLayoutVars>
      </dgm:prSet>
      <dgm:spPr/>
    </dgm:pt>
    <dgm:pt modelId="{66ED8567-11A1-40D5-8C76-31A5AE8A1A5C}" type="pres">
      <dgm:prSet presAssocID="{E7FB3089-2C97-41E8-9B3C-046833E24A6D}" presName="ThreeNodes_3" presStyleLbl="node1" presStyleIdx="2" presStyleCnt="3">
        <dgm:presLayoutVars>
          <dgm:bulletEnabled val="1"/>
        </dgm:presLayoutVars>
      </dgm:prSet>
      <dgm:spPr/>
    </dgm:pt>
    <dgm:pt modelId="{01243FC9-E4A4-4AB9-8049-3A4E3AF8FEFC}" type="pres">
      <dgm:prSet presAssocID="{E7FB3089-2C97-41E8-9B3C-046833E24A6D}" presName="ThreeConn_1-2" presStyleLbl="fgAccFollowNode1" presStyleIdx="0" presStyleCnt="2">
        <dgm:presLayoutVars>
          <dgm:bulletEnabled val="1"/>
        </dgm:presLayoutVars>
      </dgm:prSet>
      <dgm:spPr/>
    </dgm:pt>
    <dgm:pt modelId="{7B45F287-E6B9-4243-83B1-CBF55EDB7D2E}" type="pres">
      <dgm:prSet presAssocID="{E7FB3089-2C97-41E8-9B3C-046833E24A6D}" presName="ThreeConn_2-3" presStyleLbl="fgAccFollowNode1" presStyleIdx="1" presStyleCnt="2">
        <dgm:presLayoutVars>
          <dgm:bulletEnabled val="1"/>
        </dgm:presLayoutVars>
      </dgm:prSet>
      <dgm:spPr/>
    </dgm:pt>
    <dgm:pt modelId="{A71E36EA-67BB-4256-832A-C6AC3E47281B}" type="pres">
      <dgm:prSet presAssocID="{E7FB3089-2C97-41E8-9B3C-046833E24A6D}" presName="ThreeNodes_1_text" presStyleLbl="node1" presStyleIdx="2" presStyleCnt="3">
        <dgm:presLayoutVars>
          <dgm:bulletEnabled val="1"/>
        </dgm:presLayoutVars>
      </dgm:prSet>
      <dgm:spPr/>
    </dgm:pt>
    <dgm:pt modelId="{B8E2BACC-3C6A-426F-8574-9E274C8D8E34}" type="pres">
      <dgm:prSet presAssocID="{E7FB3089-2C97-41E8-9B3C-046833E24A6D}" presName="ThreeNodes_2_text" presStyleLbl="node1" presStyleIdx="2" presStyleCnt="3">
        <dgm:presLayoutVars>
          <dgm:bulletEnabled val="1"/>
        </dgm:presLayoutVars>
      </dgm:prSet>
      <dgm:spPr/>
    </dgm:pt>
    <dgm:pt modelId="{FE17FFD1-A413-420F-882F-3DA7268AFE8A}" type="pres">
      <dgm:prSet presAssocID="{E7FB3089-2C97-41E8-9B3C-046833E24A6D}" presName="ThreeNodes_3_text" presStyleLbl="node1" presStyleIdx="2" presStyleCnt="3">
        <dgm:presLayoutVars>
          <dgm:bulletEnabled val="1"/>
        </dgm:presLayoutVars>
      </dgm:prSet>
      <dgm:spPr/>
    </dgm:pt>
  </dgm:ptLst>
  <dgm:cxnLst>
    <dgm:cxn modelId="{5D34F20F-D5B7-4F81-8B3B-04FA016F598D}" srcId="{E7FB3089-2C97-41E8-9B3C-046833E24A6D}" destId="{27E36C5E-6E79-488F-9535-973201E3C883}" srcOrd="0" destOrd="0" parTransId="{7CDCEF6A-0DCF-4807-A3B4-5EF2B62A5E56}" sibTransId="{D665C08D-D38C-41DB-B5D0-A8E674417428}"/>
    <dgm:cxn modelId="{4922EE17-ADCB-4620-8F6B-226E12336D3A}" srcId="{E7FB3089-2C97-41E8-9B3C-046833E24A6D}" destId="{9574B5E0-A419-416E-87DA-CF75C4AAD1B1}" srcOrd="1" destOrd="0" parTransId="{3C9997EF-7F09-40EC-85ED-3E87EED3D66A}" sibTransId="{9113D553-3B4C-4391-8FD0-51E97E1E985E}"/>
    <dgm:cxn modelId="{F64C971C-E1D6-4A4B-B862-4FD16C4A17C2}" type="presOf" srcId="{9574B5E0-A419-416E-87DA-CF75C4AAD1B1}" destId="{76BCA581-BFBD-47E3-898A-DCF823A16246}" srcOrd="0" destOrd="0" presId="urn:microsoft.com/office/officeart/2005/8/layout/vProcess5"/>
    <dgm:cxn modelId="{94249236-AF35-4C0A-AFA8-4F32470E6366}" type="presOf" srcId="{27E36C5E-6E79-488F-9535-973201E3C883}" destId="{2E11BE3B-D15F-45C3-B8B8-46DFB317EC4A}" srcOrd="0" destOrd="0" presId="urn:microsoft.com/office/officeart/2005/8/layout/vProcess5"/>
    <dgm:cxn modelId="{A8C77168-AC2B-4605-AE0D-B9E0B20BCCAB}" type="presOf" srcId="{9113D553-3B4C-4391-8FD0-51E97E1E985E}" destId="{7B45F287-E6B9-4243-83B1-CBF55EDB7D2E}" srcOrd="0" destOrd="0" presId="urn:microsoft.com/office/officeart/2005/8/layout/vProcess5"/>
    <dgm:cxn modelId="{D394374A-5765-43AC-B9FD-AE999C3335C9}" type="presOf" srcId="{E7FB3089-2C97-41E8-9B3C-046833E24A6D}" destId="{9AF0ADF4-ED58-457F-81B1-76EF3AD289AD}" srcOrd="0" destOrd="0" presId="urn:microsoft.com/office/officeart/2005/8/layout/vProcess5"/>
    <dgm:cxn modelId="{DA11E39F-87F1-4382-AD3A-34E00AA6807B}" srcId="{E7FB3089-2C97-41E8-9B3C-046833E24A6D}" destId="{B8243DF3-8FB7-41B0-84FB-295868A2E2B2}" srcOrd="2" destOrd="0" parTransId="{7F6D25B5-BF14-4827-90C9-DD6E56650A6D}" sibTransId="{092EF925-73F2-48D1-999C-62D7DD11357B}"/>
    <dgm:cxn modelId="{363D70A8-5E90-4C8F-A12A-D8D3A0C4FBB0}" type="presOf" srcId="{9574B5E0-A419-416E-87DA-CF75C4AAD1B1}" destId="{B8E2BACC-3C6A-426F-8574-9E274C8D8E34}" srcOrd="1" destOrd="0" presId="urn:microsoft.com/office/officeart/2005/8/layout/vProcess5"/>
    <dgm:cxn modelId="{9E9EB9AD-B54D-4D71-A1FE-36C21BDF4FDE}" type="presOf" srcId="{D665C08D-D38C-41DB-B5D0-A8E674417428}" destId="{01243FC9-E4A4-4AB9-8049-3A4E3AF8FEFC}" srcOrd="0" destOrd="0" presId="urn:microsoft.com/office/officeart/2005/8/layout/vProcess5"/>
    <dgm:cxn modelId="{F9BD46B3-96B7-493D-A92F-E98E9F19CEB3}" type="presOf" srcId="{27E36C5E-6E79-488F-9535-973201E3C883}" destId="{A71E36EA-67BB-4256-832A-C6AC3E47281B}" srcOrd="1" destOrd="0" presId="urn:microsoft.com/office/officeart/2005/8/layout/vProcess5"/>
    <dgm:cxn modelId="{54BFC8D7-F668-4243-9963-7671389397FD}" type="presOf" srcId="{B8243DF3-8FB7-41B0-84FB-295868A2E2B2}" destId="{66ED8567-11A1-40D5-8C76-31A5AE8A1A5C}" srcOrd="0" destOrd="0" presId="urn:microsoft.com/office/officeart/2005/8/layout/vProcess5"/>
    <dgm:cxn modelId="{31E69EF1-0A28-4EB6-8D6F-5F52C93501AC}" type="presOf" srcId="{B8243DF3-8FB7-41B0-84FB-295868A2E2B2}" destId="{FE17FFD1-A413-420F-882F-3DA7268AFE8A}" srcOrd="1" destOrd="0" presId="urn:microsoft.com/office/officeart/2005/8/layout/vProcess5"/>
    <dgm:cxn modelId="{9D5646A3-385E-4B99-9112-1E738906F482}" type="presParOf" srcId="{9AF0ADF4-ED58-457F-81B1-76EF3AD289AD}" destId="{EC99FAD7-518A-4A6D-B214-81028EF68490}" srcOrd="0" destOrd="0" presId="urn:microsoft.com/office/officeart/2005/8/layout/vProcess5"/>
    <dgm:cxn modelId="{CBB753FD-6CFE-4E72-8D7A-6EB4C9153D04}" type="presParOf" srcId="{9AF0ADF4-ED58-457F-81B1-76EF3AD289AD}" destId="{2E11BE3B-D15F-45C3-B8B8-46DFB317EC4A}" srcOrd="1" destOrd="0" presId="urn:microsoft.com/office/officeart/2005/8/layout/vProcess5"/>
    <dgm:cxn modelId="{A6D0B835-9409-431B-86D5-8AB45B95B589}" type="presParOf" srcId="{9AF0ADF4-ED58-457F-81B1-76EF3AD289AD}" destId="{76BCA581-BFBD-47E3-898A-DCF823A16246}" srcOrd="2" destOrd="0" presId="urn:microsoft.com/office/officeart/2005/8/layout/vProcess5"/>
    <dgm:cxn modelId="{02A59E27-570E-45C6-885B-D2B55388E942}" type="presParOf" srcId="{9AF0ADF4-ED58-457F-81B1-76EF3AD289AD}" destId="{66ED8567-11A1-40D5-8C76-31A5AE8A1A5C}" srcOrd="3" destOrd="0" presId="urn:microsoft.com/office/officeart/2005/8/layout/vProcess5"/>
    <dgm:cxn modelId="{1433FFBE-5F82-4656-8CD4-8021FE921F84}" type="presParOf" srcId="{9AF0ADF4-ED58-457F-81B1-76EF3AD289AD}" destId="{01243FC9-E4A4-4AB9-8049-3A4E3AF8FEFC}" srcOrd="4" destOrd="0" presId="urn:microsoft.com/office/officeart/2005/8/layout/vProcess5"/>
    <dgm:cxn modelId="{C23C7723-EF9C-4060-BCCD-549D02BABE91}" type="presParOf" srcId="{9AF0ADF4-ED58-457F-81B1-76EF3AD289AD}" destId="{7B45F287-E6B9-4243-83B1-CBF55EDB7D2E}" srcOrd="5" destOrd="0" presId="urn:microsoft.com/office/officeart/2005/8/layout/vProcess5"/>
    <dgm:cxn modelId="{1A8109EA-AB7F-4887-A559-D62029D686A7}" type="presParOf" srcId="{9AF0ADF4-ED58-457F-81B1-76EF3AD289AD}" destId="{A71E36EA-67BB-4256-832A-C6AC3E47281B}" srcOrd="6" destOrd="0" presId="urn:microsoft.com/office/officeart/2005/8/layout/vProcess5"/>
    <dgm:cxn modelId="{0E8602C5-E0A0-4D55-ADCD-EE3D7A84BA8C}" type="presParOf" srcId="{9AF0ADF4-ED58-457F-81B1-76EF3AD289AD}" destId="{B8E2BACC-3C6A-426F-8574-9E274C8D8E34}" srcOrd="7" destOrd="0" presId="urn:microsoft.com/office/officeart/2005/8/layout/vProcess5"/>
    <dgm:cxn modelId="{CF82D282-68C5-4C21-8E23-B2AC3E82CC71}" type="presParOf" srcId="{9AF0ADF4-ED58-457F-81B1-76EF3AD289AD}" destId="{FE17FFD1-A413-420F-882F-3DA7268AFE8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F29C65-7BFE-4D96-92D7-BFDA64456096}">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D7915D4-764D-4740-ACAA-1B191D76A835}">
      <dsp:nvSpPr>
        <dsp:cNvPr id="0" name=""/>
        <dsp:cNvSpPr/>
      </dsp:nvSpPr>
      <dsp:spPr>
        <a:xfrm>
          <a:off x="610504" y="416587"/>
          <a:ext cx="6058880" cy="83360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61676"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Living document </a:t>
          </a:r>
          <a:endParaRPr lang="es-MX" sz="2000" kern="1200" dirty="0"/>
        </a:p>
      </dsp:txBody>
      <dsp:txXfrm>
        <a:off x="610504" y="416587"/>
        <a:ext cx="6058880" cy="833607"/>
      </dsp:txXfrm>
    </dsp:sp>
    <dsp:sp modelId="{0B6F8AA5-FB83-4978-84EA-2B8C72DBBC16}">
      <dsp:nvSpPr>
        <dsp:cNvPr id="0" name=""/>
        <dsp:cNvSpPr/>
      </dsp:nvSpPr>
      <dsp:spPr>
        <a:xfrm>
          <a:off x="89500" y="312386"/>
          <a:ext cx="1042009" cy="1042009"/>
        </a:xfrm>
        <a:prstGeom prst="ellipse">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45ADD60D-E857-4886-842F-7966177FA7A9}">
      <dsp:nvSpPr>
        <dsp:cNvPr id="0" name=""/>
        <dsp:cNvSpPr/>
      </dsp:nvSpPr>
      <dsp:spPr>
        <a:xfrm>
          <a:off x="1088431" y="1667215"/>
          <a:ext cx="5580953" cy="833607"/>
        </a:xfrm>
        <a:prstGeom prst="rect">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61676"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Provides guidelines which Direct Access Entities (DAEs) and community members agree </a:t>
          </a:r>
          <a:endParaRPr lang="es-MX" sz="2000" kern="1200" dirty="0"/>
        </a:p>
      </dsp:txBody>
      <dsp:txXfrm>
        <a:off x="1088431" y="1667215"/>
        <a:ext cx="5580953" cy="833607"/>
      </dsp:txXfrm>
    </dsp:sp>
    <dsp:sp modelId="{8EEC1434-2740-41FA-B2E5-967801685C26}">
      <dsp:nvSpPr>
        <dsp:cNvPr id="0" name=""/>
        <dsp:cNvSpPr/>
      </dsp:nvSpPr>
      <dsp:spPr>
        <a:xfrm>
          <a:off x="567426" y="1563014"/>
          <a:ext cx="1042009" cy="1042009"/>
        </a:xfrm>
        <a:prstGeom prst="ellipse">
          <a:avLst/>
        </a:prstGeom>
        <a:solidFill>
          <a:schemeClr val="lt1">
            <a:hueOff val="0"/>
            <a:satOff val="0"/>
            <a:lumOff val="0"/>
            <a:alphaOff val="0"/>
          </a:schemeClr>
        </a:solidFill>
        <a:ln w="6350" cap="flat" cmpd="sng" algn="ctr">
          <a:solidFill>
            <a:schemeClr val="accent5">
              <a:hueOff val="-2252848"/>
              <a:satOff val="-5806"/>
              <a:lumOff val="-3922"/>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C1FEB55-53C9-42CB-B313-9751B441E485}">
      <dsp:nvSpPr>
        <dsp:cNvPr id="0" name=""/>
        <dsp:cNvSpPr/>
      </dsp:nvSpPr>
      <dsp:spPr>
        <a:xfrm>
          <a:off x="1088431" y="2917843"/>
          <a:ext cx="5580953" cy="833607"/>
        </a:xfrm>
        <a:prstGeom prst="rect">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61676"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ground rules, expectations and the purpose for the group’s existence</a:t>
          </a:r>
          <a:endParaRPr lang="es-MX" sz="2000" kern="1200" dirty="0"/>
        </a:p>
      </dsp:txBody>
      <dsp:txXfrm>
        <a:off x="1088431" y="2917843"/>
        <a:ext cx="5580953" cy="833607"/>
      </dsp:txXfrm>
    </dsp:sp>
    <dsp:sp modelId="{BB9B4868-BE7E-4D1E-AC24-85FA42F7BC76}">
      <dsp:nvSpPr>
        <dsp:cNvPr id="0" name=""/>
        <dsp:cNvSpPr/>
      </dsp:nvSpPr>
      <dsp:spPr>
        <a:xfrm>
          <a:off x="567426" y="2813642"/>
          <a:ext cx="1042009" cy="1042009"/>
        </a:xfrm>
        <a:prstGeom prst="ellipse">
          <a:avLst/>
        </a:prstGeom>
        <a:solidFill>
          <a:schemeClr val="lt1">
            <a:hueOff val="0"/>
            <a:satOff val="0"/>
            <a:lumOff val="0"/>
            <a:alphaOff val="0"/>
          </a:schemeClr>
        </a:solidFill>
        <a:ln w="6350" cap="flat" cmpd="sng" algn="ctr">
          <a:solidFill>
            <a:schemeClr val="accent5">
              <a:hueOff val="-4505695"/>
              <a:satOff val="-11613"/>
              <a:lumOff val="-7843"/>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354BA76-07FF-4D1E-8F4A-1E7E90CEC6D7}">
      <dsp:nvSpPr>
        <dsp:cNvPr id="0" name=""/>
        <dsp:cNvSpPr/>
      </dsp:nvSpPr>
      <dsp:spPr>
        <a:xfrm>
          <a:off x="610504" y="4168472"/>
          <a:ext cx="6058880" cy="833607"/>
        </a:xfrm>
        <a:prstGeom prst="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61676"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contains information and key points needed to develop a successful community of practice</a:t>
          </a:r>
          <a:endParaRPr lang="es-MX" sz="2000" kern="1200" dirty="0"/>
        </a:p>
      </dsp:txBody>
      <dsp:txXfrm>
        <a:off x="610504" y="4168472"/>
        <a:ext cx="6058880" cy="833607"/>
      </dsp:txXfrm>
    </dsp:sp>
    <dsp:sp modelId="{FAC4FBD5-2165-4E29-95A5-37B9F8CE8B48}">
      <dsp:nvSpPr>
        <dsp:cNvPr id="0" name=""/>
        <dsp:cNvSpPr/>
      </dsp:nvSpPr>
      <dsp:spPr>
        <a:xfrm>
          <a:off x="89500" y="4064271"/>
          <a:ext cx="1042009" cy="1042009"/>
        </a:xfrm>
        <a:prstGeom prst="ellipse">
          <a:avLst/>
        </a:prstGeom>
        <a:solidFill>
          <a:schemeClr val="lt1">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11BE3B-D15F-45C3-B8B8-46DFB317EC4A}">
      <dsp:nvSpPr>
        <dsp:cNvPr id="0" name=""/>
        <dsp:cNvSpPr/>
      </dsp:nvSpPr>
      <dsp:spPr>
        <a:xfrm>
          <a:off x="0" y="0"/>
          <a:ext cx="5431427" cy="151678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Symbol" panose="05050102010706020507" pitchFamily="18" charset="2"/>
            <a:buNone/>
          </a:pPr>
          <a:r>
            <a:rPr lang="en-US" sz="1800" kern="1200"/>
            <a:t>Development of an online platform for experience sharing;</a:t>
          </a:r>
          <a:endParaRPr lang="es-MX" sz="1800" kern="1200"/>
        </a:p>
      </dsp:txBody>
      <dsp:txXfrm>
        <a:off x="44425" y="44425"/>
        <a:ext cx="3794695" cy="1427938"/>
      </dsp:txXfrm>
    </dsp:sp>
    <dsp:sp modelId="{76BCA581-BFBD-47E3-898A-DCF823A16246}">
      <dsp:nvSpPr>
        <dsp:cNvPr id="0" name=""/>
        <dsp:cNvSpPr/>
      </dsp:nvSpPr>
      <dsp:spPr>
        <a:xfrm>
          <a:off x="479243" y="1769585"/>
          <a:ext cx="5431427" cy="1516788"/>
        </a:xfrm>
        <a:prstGeom prst="roundRect">
          <a:avLst>
            <a:gd name="adj" fmla="val 10000"/>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Symbol" panose="05050102010706020507" pitchFamily="18" charset="2"/>
            <a:buNone/>
          </a:pPr>
          <a:r>
            <a:rPr lang="en-US" sz="1800" kern="1200" dirty="0"/>
            <a:t>Development of a capacity building, with a focus on direct access (through accreditation), project development, and monitoring and evaluation of projects;</a:t>
          </a:r>
          <a:endParaRPr lang="es-MX" sz="1800" kern="1200" dirty="0"/>
        </a:p>
      </dsp:txBody>
      <dsp:txXfrm>
        <a:off x="523668" y="1814010"/>
        <a:ext cx="3877421" cy="1427938"/>
      </dsp:txXfrm>
    </dsp:sp>
    <dsp:sp modelId="{66ED8567-11A1-40D5-8C76-31A5AE8A1A5C}">
      <dsp:nvSpPr>
        <dsp:cNvPr id="0" name=""/>
        <dsp:cNvSpPr/>
      </dsp:nvSpPr>
      <dsp:spPr>
        <a:xfrm>
          <a:off x="958487" y="3539171"/>
          <a:ext cx="5431427" cy="1516788"/>
        </a:xfrm>
        <a:prstGeom prst="roundRect">
          <a:avLst>
            <a:gd name="adj" fmla="val 10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Symbol" panose="05050102010706020507" pitchFamily="18" charset="2"/>
            <a:buNone/>
          </a:pPr>
          <a:r>
            <a:rPr lang="en-US" sz="1800" kern="1200" dirty="0"/>
            <a:t>Support for bilateral cooperation between DAEs, or between DAEs and future accredited entities. </a:t>
          </a:r>
          <a:endParaRPr lang="es-MX" sz="1800" kern="1200" dirty="0"/>
        </a:p>
      </dsp:txBody>
      <dsp:txXfrm>
        <a:off x="1002912" y="3583596"/>
        <a:ext cx="3877421" cy="1427938"/>
      </dsp:txXfrm>
    </dsp:sp>
    <dsp:sp modelId="{01243FC9-E4A4-4AB9-8049-3A4E3AF8FEFC}">
      <dsp:nvSpPr>
        <dsp:cNvPr id="0" name=""/>
        <dsp:cNvSpPr/>
      </dsp:nvSpPr>
      <dsp:spPr>
        <a:xfrm>
          <a:off x="4445515" y="1150230"/>
          <a:ext cx="985912" cy="985912"/>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s-MX" sz="1800" kern="1200"/>
        </a:p>
      </dsp:txBody>
      <dsp:txXfrm>
        <a:off x="4667345" y="1150230"/>
        <a:ext cx="542252" cy="741899"/>
      </dsp:txXfrm>
    </dsp:sp>
    <dsp:sp modelId="{7B45F287-E6B9-4243-83B1-CBF55EDB7D2E}">
      <dsp:nvSpPr>
        <dsp:cNvPr id="0" name=""/>
        <dsp:cNvSpPr/>
      </dsp:nvSpPr>
      <dsp:spPr>
        <a:xfrm>
          <a:off x="4924759" y="2909704"/>
          <a:ext cx="985912" cy="985912"/>
        </a:xfrm>
        <a:prstGeom prst="downArrow">
          <a:avLst>
            <a:gd name="adj1" fmla="val 55000"/>
            <a:gd name="adj2" fmla="val 45000"/>
          </a:avLst>
        </a:prstGeom>
        <a:solidFill>
          <a:schemeClr val="accent5">
            <a:tint val="40000"/>
            <a:alpha val="90000"/>
            <a:hueOff val="-6739762"/>
            <a:satOff val="-22832"/>
            <a:lumOff val="-2928"/>
            <a:alphaOff val="0"/>
          </a:schemeClr>
        </a:solidFill>
        <a:ln w="6350" cap="flat" cmpd="sng" algn="ctr">
          <a:solidFill>
            <a:schemeClr val="accent5">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s-MX" sz="1800" kern="1200"/>
        </a:p>
      </dsp:txBody>
      <dsp:txXfrm>
        <a:off x="5146589" y="2909704"/>
        <a:ext cx="542252" cy="74189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13680-C5B3-412E-8F18-CC12E1CD0A2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4B7AB87D-34C5-4294-A30A-249BD05494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4504B539-3AC7-484E-B33C-EA7570E893B1}"/>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5" name="Marcador de pie de página 4">
            <a:extLst>
              <a:ext uri="{FF2B5EF4-FFF2-40B4-BE49-F238E27FC236}">
                <a16:creationId xmlns:a16="http://schemas.microsoft.com/office/drawing/2014/main" id="{2BB025DD-5E93-4F1E-9281-EB1F44B1A31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0D9493D-3D1B-46D2-A92C-117241177722}"/>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2366875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13A947-2F82-432B-A0FA-25F841FD90B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2730AF0-5A00-490A-9B43-9B4539596B3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5B328A8-1CD1-4E63-9684-DDA945F0FB80}"/>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5" name="Marcador de pie de página 4">
            <a:extLst>
              <a:ext uri="{FF2B5EF4-FFF2-40B4-BE49-F238E27FC236}">
                <a16:creationId xmlns:a16="http://schemas.microsoft.com/office/drawing/2014/main" id="{1B703E99-222E-4816-B6DF-DB157A3471F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7CBF31C-C146-4629-B437-83DC840CD283}"/>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162094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15822F-DE23-4643-8FE8-3AE57985D30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5428421-F1BC-4568-89FC-C01C6726756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0CECA57-60DB-49C7-AE64-C772E694474A}"/>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5" name="Marcador de pie de página 4">
            <a:extLst>
              <a:ext uri="{FF2B5EF4-FFF2-40B4-BE49-F238E27FC236}">
                <a16:creationId xmlns:a16="http://schemas.microsoft.com/office/drawing/2014/main" id="{010F85B2-D0CD-4488-9D0F-C982DF6E613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CBB35E2-7F34-4B90-BDFD-8E76007F14A3}"/>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2063556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CB9FB-4808-4B30-93B0-BD3DC39D3A5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4E13EEE-E97A-4EC2-A3E9-7806940D4A3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B85E6B7-AA91-4D6B-970B-936E98018508}"/>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5" name="Marcador de pie de página 4">
            <a:extLst>
              <a:ext uri="{FF2B5EF4-FFF2-40B4-BE49-F238E27FC236}">
                <a16:creationId xmlns:a16="http://schemas.microsoft.com/office/drawing/2014/main" id="{489737D3-1209-4322-B796-6322303AD25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063D703-DA23-4A5C-B945-0E4B1CD6A437}"/>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1120849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83174A-2779-43AA-9EB0-8ABE8A92F89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E723CCD-2788-478B-B42E-B578F64997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A4DF4C1-4618-4256-8B25-504BA41C2786}"/>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5" name="Marcador de pie de página 4">
            <a:extLst>
              <a:ext uri="{FF2B5EF4-FFF2-40B4-BE49-F238E27FC236}">
                <a16:creationId xmlns:a16="http://schemas.microsoft.com/office/drawing/2014/main" id="{E5F15482-7A1B-4FFE-BA5E-C70662C27B4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074A49E-F182-487A-9FD4-D450BD2B92A8}"/>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246452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E23A21-5AD3-4D1C-AE0D-E42379F1316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B5FACFF-F07D-443B-9F7A-7E68DDD387D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285C992-01E7-4917-9F76-07CBF9E2131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5B5AD534-4C1F-4A41-BC9D-59B8468D8E73}"/>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6" name="Marcador de pie de página 5">
            <a:extLst>
              <a:ext uri="{FF2B5EF4-FFF2-40B4-BE49-F238E27FC236}">
                <a16:creationId xmlns:a16="http://schemas.microsoft.com/office/drawing/2014/main" id="{AA05F7D0-F15D-4593-8030-048F3735D40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5C3062B-9853-4E08-ADAB-9204DAAE4A27}"/>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315224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6FC8AB-10E0-4D2D-B5DA-E65A33B4CEC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817E8BC-7359-41AC-B33B-B90E55568C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96B31A6-34D8-45D6-9551-B1395806FC5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3F1F73F-B074-46CA-B3CC-2DDC4E5831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6ADB463-7E08-4119-8F66-27C7308627E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5DCAC8B4-A4F3-4F2C-8862-EB96E4E91AFB}"/>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8" name="Marcador de pie de página 7">
            <a:extLst>
              <a:ext uri="{FF2B5EF4-FFF2-40B4-BE49-F238E27FC236}">
                <a16:creationId xmlns:a16="http://schemas.microsoft.com/office/drawing/2014/main" id="{ECF6CB7E-F37F-4E67-A292-D4DF9482FB00}"/>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7410A4BC-7987-44B5-BEAF-21A4B0485919}"/>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346165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63125A-99AF-4D86-A5B7-337377F9C74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2571F418-9304-4901-A104-6AEC2ED0230C}"/>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4" name="Marcador de pie de página 3">
            <a:extLst>
              <a:ext uri="{FF2B5EF4-FFF2-40B4-BE49-F238E27FC236}">
                <a16:creationId xmlns:a16="http://schemas.microsoft.com/office/drawing/2014/main" id="{08095B6A-CA8E-4110-AC64-24A92C07769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33462EB-FDB4-4372-BF5C-679CEECFAAE0}"/>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554786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5F012B5-2182-46EC-B68B-A4FECAB51810}"/>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3" name="Marcador de pie de página 2">
            <a:extLst>
              <a:ext uri="{FF2B5EF4-FFF2-40B4-BE49-F238E27FC236}">
                <a16:creationId xmlns:a16="http://schemas.microsoft.com/office/drawing/2014/main" id="{FBF6C41F-F0A6-42DD-84A9-EBE0C284CEE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3E1F2ED4-F1EB-462B-ACFF-55ADEBE2853C}"/>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4112284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DA2D46-92B1-4EAF-9244-6421BE66998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847ACF3-9642-48CF-9875-78099C3245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B3A9A31E-B225-41BC-BBA7-20720F84AE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4F182FE-D569-4694-A33A-37EEF6D5B17F}"/>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6" name="Marcador de pie de página 5">
            <a:extLst>
              <a:ext uri="{FF2B5EF4-FFF2-40B4-BE49-F238E27FC236}">
                <a16:creationId xmlns:a16="http://schemas.microsoft.com/office/drawing/2014/main" id="{DB538564-9378-49B5-B395-2E345C8D8F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9E11818-89AF-4500-B06D-4FF6850D23CE}"/>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896866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35E1F0-08ED-41A6-908C-A2C830C94D2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E2BC7823-85D7-4BE6-8C76-73222479C6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CB851200-A897-489F-821F-55E8A8B4E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D10CE16-3FB5-4866-8850-E010EE5D5C43}"/>
              </a:ext>
            </a:extLst>
          </p:cNvPr>
          <p:cNvSpPr>
            <a:spLocks noGrp="1"/>
          </p:cNvSpPr>
          <p:nvPr>
            <p:ph type="dt" sz="half" idx="10"/>
          </p:nvPr>
        </p:nvSpPr>
        <p:spPr/>
        <p:txBody>
          <a:bodyPr/>
          <a:lstStyle/>
          <a:p>
            <a:fld id="{15C1796E-DEDE-488C-B500-E1A8B01AEFD4}" type="datetimeFigureOut">
              <a:rPr lang="es-MX" smtClean="0"/>
              <a:t>04/06/2019</a:t>
            </a:fld>
            <a:endParaRPr lang="es-MX"/>
          </a:p>
        </p:txBody>
      </p:sp>
      <p:sp>
        <p:nvSpPr>
          <p:cNvPr id="6" name="Marcador de pie de página 5">
            <a:extLst>
              <a:ext uri="{FF2B5EF4-FFF2-40B4-BE49-F238E27FC236}">
                <a16:creationId xmlns:a16="http://schemas.microsoft.com/office/drawing/2014/main" id="{7041EFEF-5F11-4D4C-8250-F7F83375484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AE08015-3952-4A37-850B-457E9E006BD6}"/>
              </a:ext>
            </a:extLst>
          </p:cNvPr>
          <p:cNvSpPr>
            <a:spLocks noGrp="1"/>
          </p:cNvSpPr>
          <p:nvPr>
            <p:ph type="sldNum" sz="quarter" idx="12"/>
          </p:nvPr>
        </p:nvSpPr>
        <p:spPr/>
        <p:txBody>
          <a:bodyPr/>
          <a:lstStyle/>
          <a:p>
            <a:fld id="{FE94DAC5-EA11-42F3-BCE3-ED85B0A2EA86}" type="slidenum">
              <a:rPr lang="es-MX" smtClean="0"/>
              <a:t>‹Nº›</a:t>
            </a:fld>
            <a:endParaRPr lang="es-MX"/>
          </a:p>
        </p:txBody>
      </p:sp>
    </p:spTree>
    <p:extLst>
      <p:ext uri="{BB962C8B-B14F-4D97-AF65-F5344CB8AC3E}">
        <p14:creationId xmlns:p14="http://schemas.microsoft.com/office/powerpoint/2010/main" val="1473218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317AE9B-BE3B-4FBE-B341-7D09D9470D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65E6612-13A6-4BCB-AADE-A21CD53F09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7671A6D-FD1A-4C65-A1A7-B9C7C9A38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C1796E-DEDE-488C-B500-E1A8B01AEFD4}" type="datetimeFigureOut">
              <a:rPr lang="es-MX" smtClean="0"/>
              <a:t>04/06/2019</a:t>
            </a:fld>
            <a:endParaRPr lang="es-MX"/>
          </a:p>
        </p:txBody>
      </p:sp>
      <p:sp>
        <p:nvSpPr>
          <p:cNvPr id="5" name="Marcador de pie de página 4">
            <a:extLst>
              <a:ext uri="{FF2B5EF4-FFF2-40B4-BE49-F238E27FC236}">
                <a16:creationId xmlns:a16="http://schemas.microsoft.com/office/drawing/2014/main" id="{5992F476-5691-42F1-87DA-FF471E949C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791C0B68-392A-40A0-A516-DEEFD6B3E5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4DAC5-EA11-42F3-BCE3-ED85B0A2EA86}" type="slidenum">
              <a:rPr lang="es-MX" smtClean="0"/>
              <a:t>‹Nº›</a:t>
            </a:fld>
            <a:endParaRPr lang="es-MX"/>
          </a:p>
        </p:txBody>
      </p:sp>
    </p:spTree>
    <p:extLst>
      <p:ext uri="{BB962C8B-B14F-4D97-AF65-F5344CB8AC3E}">
        <p14:creationId xmlns:p14="http://schemas.microsoft.com/office/powerpoint/2010/main" val="1623422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40663B-D7F4-4C8C-8F52-BB605F4CB81F}"/>
              </a:ext>
            </a:extLst>
          </p:cNvPr>
          <p:cNvSpPr>
            <a:spLocks noGrp="1"/>
          </p:cNvSpPr>
          <p:nvPr>
            <p:ph type="ctrTitle"/>
          </p:nvPr>
        </p:nvSpPr>
        <p:spPr/>
        <p:txBody>
          <a:bodyPr>
            <a:normAutofit fontScale="90000"/>
          </a:bodyPr>
          <a:lstStyle/>
          <a:p>
            <a:r>
              <a:rPr lang="en-US" b="1" dirty="0"/>
              <a:t>Draft Charter </a:t>
            </a:r>
            <a:br>
              <a:rPr lang="es-MX" dirty="0"/>
            </a:br>
            <a:r>
              <a:rPr lang="en-US" b="1" dirty="0"/>
              <a:t>Community of Practice for Direct Access Entities </a:t>
            </a:r>
            <a:endParaRPr lang="es-MX" dirty="0"/>
          </a:p>
        </p:txBody>
      </p:sp>
      <p:sp>
        <p:nvSpPr>
          <p:cNvPr id="3" name="Subtítulo 2">
            <a:extLst>
              <a:ext uri="{FF2B5EF4-FFF2-40B4-BE49-F238E27FC236}">
                <a16:creationId xmlns:a16="http://schemas.microsoft.com/office/drawing/2014/main" id="{3D0497D8-72A1-465B-9E2C-B62D849CE343}"/>
              </a:ext>
            </a:extLst>
          </p:cNvPr>
          <p:cNvSpPr>
            <a:spLocks noGrp="1"/>
          </p:cNvSpPr>
          <p:nvPr>
            <p:ph type="subTitle" idx="1"/>
          </p:nvPr>
        </p:nvSpPr>
        <p:spPr/>
        <p:txBody>
          <a:bodyPr anchor="ctr">
            <a:normAutofit/>
          </a:bodyPr>
          <a:lstStyle/>
          <a:p>
            <a:r>
              <a:rPr lang="en-US" sz="3200" dirty="0"/>
              <a:t>General Overview</a:t>
            </a:r>
            <a:endParaRPr lang="es-MX" sz="3200" dirty="0"/>
          </a:p>
        </p:txBody>
      </p:sp>
      <p:pic>
        <p:nvPicPr>
          <p:cNvPr id="4" name="Imagen 3">
            <a:extLst>
              <a:ext uri="{FF2B5EF4-FFF2-40B4-BE49-F238E27FC236}">
                <a16:creationId xmlns:a16="http://schemas.microsoft.com/office/drawing/2014/main" id="{797EF518-03DB-4C11-8C81-AD355C32A0C1}"/>
              </a:ext>
            </a:extLst>
          </p:cNvPr>
          <p:cNvPicPr>
            <a:picLocks noChangeAspect="1"/>
          </p:cNvPicPr>
          <p:nvPr/>
        </p:nvPicPr>
        <p:blipFill rotWithShape="1">
          <a:blip r:embed="rId2"/>
          <a:srcRect l="15674" t="18427" r="34446" b="79209"/>
          <a:stretch/>
        </p:blipFill>
        <p:spPr>
          <a:xfrm>
            <a:off x="0" y="-20548"/>
            <a:ext cx="12205091" cy="325347"/>
          </a:xfrm>
          <a:prstGeom prst="rect">
            <a:avLst/>
          </a:prstGeom>
        </p:spPr>
      </p:pic>
      <p:pic>
        <p:nvPicPr>
          <p:cNvPr id="5" name="Imagen 4">
            <a:extLst>
              <a:ext uri="{FF2B5EF4-FFF2-40B4-BE49-F238E27FC236}">
                <a16:creationId xmlns:a16="http://schemas.microsoft.com/office/drawing/2014/main" id="{8D3B4DB8-C56E-4399-B8C0-0944267D4275}"/>
              </a:ext>
            </a:extLst>
          </p:cNvPr>
          <p:cNvPicPr>
            <a:picLocks noChangeAspect="1"/>
          </p:cNvPicPr>
          <p:nvPr/>
        </p:nvPicPr>
        <p:blipFill rotWithShape="1">
          <a:blip r:embed="rId2"/>
          <a:srcRect l="15674" t="18427" r="34446" b="79209"/>
          <a:stretch/>
        </p:blipFill>
        <p:spPr>
          <a:xfrm>
            <a:off x="0" y="6695326"/>
            <a:ext cx="12205091" cy="325347"/>
          </a:xfrm>
          <a:prstGeom prst="rect">
            <a:avLst/>
          </a:prstGeom>
        </p:spPr>
      </p:pic>
    </p:spTree>
    <p:extLst>
      <p:ext uri="{BB962C8B-B14F-4D97-AF65-F5344CB8AC3E}">
        <p14:creationId xmlns:p14="http://schemas.microsoft.com/office/powerpoint/2010/main" val="2954441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a:extLst>
              <a:ext uri="{FF2B5EF4-FFF2-40B4-BE49-F238E27FC236}">
                <a16:creationId xmlns:a16="http://schemas.microsoft.com/office/drawing/2014/main" id="{EDAC03E1-C059-417B-B725-0F728CAEE340}"/>
              </a:ext>
            </a:extLst>
          </p:cNvPr>
          <p:cNvGraphicFramePr>
            <a:graphicFrameLocks noGrp="1"/>
          </p:cNvGraphicFramePr>
          <p:nvPr>
            <p:extLst>
              <p:ext uri="{D42A27DB-BD31-4B8C-83A1-F6EECF244321}">
                <p14:modId xmlns:p14="http://schemas.microsoft.com/office/powerpoint/2010/main" val="847570414"/>
              </p:ext>
            </p:extLst>
          </p:nvPr>
        </p:nvGraphicFramePr>
        <p:xfrm>
          <a:off x="88900" y="25301"/>
          <a:ext cx="12014200" cy="6639017"/>
        </p:xfrm>
        <a:graphic>
          <a:graphicData uri="http://schemas.openxmlformats.org/drawingml/2006/table">
            <a:tbl>
              <a:tblPr firstRow="1" firstCol="1" bandRow="1">
                <a:tableStyleId>{F5AB1C69-6EDB-4FF4-983F-18BD219EF322}</a:tableStyleId>
              </a:tblPr>
              <a:tblGrid>
                <a:gridCol w="2697725">
                  <a:extLst>
                    <a:ext uri="{9D8B030D-6E8A-4147-A177-3AD203B41FA5}">
                      <a16:colId xmlns:a16="http://schemas.microsoft.com/office/drawing/2014/main" val="2307559242"/>
                    </a:ext>
                  </a:extLst>
                </a:gridCol>
                <a:gridCol w="2846327">
                  <a:extLst>
                    <a:ext uri="{9D8B030D-6E8A-4147-A177-3AD203B41FA5}">
                      <a16:colId xmlns:a16="http://schemas.microsoft.com/office/drawing/2014/main" val="1855372528"/>
                    </a:ext>
                  </a:extLst>
                </a:gridCol>
                <a:gridCol w="3160773">
                  <a:extLst>
                    <a:ext uri="{9D8B030D-6E8A-4147-A177-3AD203B41FA5}">
                      <a16:colId xmlns:a16="http://schemas.microsoft.com/office/drawing/2014/main" val="914010177"/>
                    </a:ext>
                  </a:extLst>
                </a:gridCol>
                <a:gridCol w="3309375">
                  <a:extLst>
                    <a:ext uri="{9D8B030D-6E8A-4147-A177-3AD203B41FA5}">
                      <a16:colId xmlns:a16="http://schemas.microsoft.com/office/drawing/2014/main" val="1973553656"/>
                    </a:ext>
                  </a:extLst>
                </a:gridCol>
              </a:tblGrid>
              <a:tr h="270974">
                <a:tc>
                  <a:txBody>
                    <a:bodyPr/>
                    <a:lstStyle/>
                    <a:p>
                      <a:pPr algn="just">
                        <a:lnSpc>
                          <a:spcPct val="107000"/>
                        </a:lnSpc>
                        <a:spcAft>
                          <a:spcPts val="0"/>
                        </a:spcAft>
                      </a:pPr>
                      <a:r>
                        <a:rPr lang="en-US" sz="1500" dirty="0">
                          <a:effectLst/>
                        </a:rPr>
                        <a:t>Stakeholder Responsible </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algn="just">
                        <a:lnSpc>
                          <a:spcPct val="107000"/>
                        </a:lnSpc>
                        <a:spcAft>
                          <a:spcPts val="0"/>
                        </a:spcAft>
                      </a:pPr>
                      <a:r>
                        <a:rPr lang="en-US" sz="1500">
                          <a:effectLst/>
                        </a:rPr>
                        <a:t>Approach</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algn="just">
                        <a:lnSpc>
                          <a:spcPct val="107000"/>
                        </a:lnSpc>
                        <a:spcAft>
                          <a:spcPts val="0"/>
                        </a:spcAft>
                      </a:pPr>
                      <a:r>
                        <a:rPr lang="en-US" sz="1500">
                          <a:effectLst/>
                        </a:rPr>
                        <a:t>Output </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algn="just">
                        <a:lnSpc>
                          <a:spcPct val="107000"/>
                        </a:lnSpc>
                        <a:spcAft>
                          <a:spcPts val="0"/>
                        </a:spcAft>
                      </a:pPr>
                      <a:r>
                        <a:rPr lang="en-US" sz="1500">
                          <a:effectLst/>
                        </a:rPr>
                        <a:t>Outcome </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extLst>
                  <a:ext uri="{0D108BD9-81ED-4DB2-BD59-A6C34878D82A}">
                    <a16:rowId xmlns:a16="http://schemas.microsoft.com/office/drawing/2014/main" val="3145513484"/>
                  </a:ext>
                </a:extLst>
              </a:tr>
              <a:tr h="1790850">
                <a:tc>
                  <a:txBody>
                    <a:bodyPr/>
                    <a:lstStyle/>
                    <a:p>
                      <a:pPr algn="just">
                        <a:lnSpc>
                          <a:spcPct val="107000"/>
                        </a:lnSpc>
                        <a:spcAft>
                          <a:spcPts val="0"/>
                        </a:spcAft>
                      </a:pPr>
                      <a:r>
                        <a:rPr lang="en-US" sz="1500" dirty="0">
                          <a:effectLst/>
                        </a:rPr>
                        <a:t>NIE/DAE members of community of practice or dedicated NIE/DAE subgroup, </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algn="just">
                        <a:lnSpc>
                          <a:spcPct val="107000"/>
                        </a:lnSpc>
                        <a:spcAft>
                          <a:spcPts val="0"/>
                        </a:spcAft>
                      </a:pPr>
                      <a:r>
                        <a:rPr lang="en-US" sz="1500" dirty="0">
                          <a:effectLst/>
                        </a:rPr>
                        <a:t>Agreement on Community of Practice areas of collaboration, tools and management roles</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dirty="0">
                          <a:effectLst/>
                        </a:rPr>
                        <a:t>Management support systems and tools created and identified</a:t>
                      </a:r>
                      <a:endParaRPr lang="es-MX" sz="1500" dirty="0">
                        <a:effectLst/>
                      </a:endParaRPr>
                    </a:p>
                    <a:p>
                      <a:pPr marL="342900" lvl="0" indent="-342900" algn="just">
                        <a:lnSpc>
                          <a:spcPct val="107000"/>
                        </a:lnSpc>
                        <a:spcAft>
                          <a:spcPts val="0"/>
                        </a:spcAft>
                        <a:buFont typeface="Symbol" panose="05050102010706020507" pitchFamily="18" charset="2"/>
                        <a:buChar char=""/>
                      </a:pPr>
                      <a:r>
                        <a:rPr lang="en-US" sz="1500" dirty="0">
                          <a:effectLst/>
                        </a:rPr>
                        <a:t>Roles and responsibilities of members agreed upon</a:t>
                      </a:r>
                      <a:endParaRPr lang="es-MX" sz="1500" dirty="0">
                        <a:effectLst/>
                      </a:endParaRPr>
                    </a:p>
                    <a:p>
                      <a:pPr marL="342900" lvl="0" indent="-342900" algn="just">
                        <a:lnSpc>
                          <a:spcPct val="107000"/>
                        </a:lnSpc>
                        <a:spcAft>
                          <a:spcPts val="0"/>
                        </a:spcAft>
                        <a:buFont typeface="Symbol" panose="05050102010706020507" pitchFamily="18" charset="2"/>
                        <a:buChar char=""/>
                      </a:pPr>
                      <a:r>
                        <a:rPr lang="en-US" sz="1500" dirty="0">
                          <a:effectLst/>
                        </a:rPr>
                        <a:t>Online platform structured according to agreed areas of collaboration</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a:effectLst/>
                        </a:rPr>
                        <a:t>Enabling environment for a successful community of practice created</a:t>
                      </a:r>
                      <a:endParaRPr lang="es-MX" sz="1500">
                        <a:effectLst/>
                      </a:endParaRPr>
                    </a:p>
                    <a:p>
                      <a:pPr marL="342900" lvl="0" indent="-342900" algn="just">
                        <a:lnSpc>
                          <a:spcPct val="107000"/>
                        </a:lnSpc>
                        <a:spcAft>
                          <a:spcPts val="0"/>
                        </a:spcAft>
                        <a:buFont typeface="Symbol" panose="05050102010706020507" pitchFamily="18" charset="2"/>
                        <a:buChar char=""/>
                      </a:pPr>
                      <a:r>
                        <a:rPr lang="en-US" sz="1500">
                          <a:effectLst/>
                        </a:rPr>
                        <a:t>Management roles identified</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extLst>
                  <a:ext uri="{0D108BD9-81ED-4DB2-BD59-A6C34878D82A}">
                    <a16:rowId xmlns:a16="http://schemas.microsoft.com/office/drawing/2014/main" val="1587995756"/>
                  </a:ext>
                </a:extLst>
              </a:tr>
              <a:tr h="1275902">
                <a:tc rowSpan="3">
                  <a:txBody>
                    <a:bodyPr/>
                    <a:lstStyle/>
                    <a:p>
                      <a:pPr algn="just">
                        <a:lnSpc>
                          <a:spcPct val="107000"/>
                        </a:lnSpc>
                        <a:spcAft>
                          <a:spcPts val="0"/>
                        </a:spcAft>
                      </a:pPr>
                      <a:r>
                        <a:rPr lang="en-US" sz="1500">
                          <a:effectLst/>
                        </a:rPr>
                        <a:t>Members of community of practice </a:t>
                      </a:r>
                      <a:endParaRPr lang="es-MX" sz="1500">
                        <a:effectLst/>
                      </a:endParaRPr>
                    </a:p>
                    <a:p>
                      <a:pPr algn="just">
                        <a:lnSpc>
                          <a:spcPct val="107000"/>
                        </a:lnSpc>
                        <a:spcAft>
                          <a:spcPts val="0"/>
                        </a:spcAft>
                      </a:pPr>
                      <a:r>
                        <a:rPr lang="en-US" sz="1500">
                          <a:effectLst/>
                        </a:rPr>
                        <a:t> </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algn="just">
                        <a:lnSpc>
                          <a:spcPct val="107000"/>
                        </a:lnSpc>
                        <a:spcAft>
                          <a:spcPts val="0"/>
                        </a:spcAft>
                      </a:pPr>
                      <a:r>
                        <a:rPr lang="en-US" sz="1500">
                          <a:effectLst/>
                        </a:rPr>
                        <a:t>Open discussions describing the benefits, responsibilities, risk, constraints and challenges to implementing a community of practice</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dirty="0">
                          <a:effectLst/>
                        </a:rPr>
                        <a:t>Socialization of community of practice concept</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dirty="0">
                          <a:effectLst/>
                        </a:rPr>
                        <a:t>Socialization/ a successfully functioning community showing benefits of membership to NIEs/DAEs and external parties.</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extLst>
                  <a:ext uri="{0D108BD9-81ED-4DB2-BD59-A6C34878D82A}">
                    <a16:rowId xmlns:a16="http://schemas.microsoft.com/office/drawing/2014/main" val="2291786052"/>
                  </a:ext>
                </a:extLst>
              </a:tr>
              <a:tr h="1018429">
                <a:tc vMerge="1">
                  <a:txBody>
                    <a:bodyPr/>
                    <a:lstStyle/>
                    <a:p>
                      <a:endParaRPr lang="es-MX"/>
                    </a:p>
                  </a:txBody>
                  <a:tcPr/>
                </a:tc>
                <a:tc>
                  <a:txBody>
                    <a:bodyPr/>
                    <a:lstStyle/>
                    <a:p>
                      <a:pPr algn="just">
                        <a:lnSpc>
                          <a:spcPct val="107000"/>
                        </a:lnSpc>
                        <a:spcAft>
                          <a:spcPts val="0"/>
                        </a:spcAft>
                      </a:pPr>
                      <a:r>
                        <a:rPr lang="en-US" sz="1500" dirty="0">
                          <a:effectLst/>
                        </a:rPr>
                        <a:t>Charter: created and socialized, take in feedback and educate members on charter and community of practice </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a:effectLst/>
                        </a:rPr>
                        <a:t>First draft of community charter developed </a:t>
                      </a:r>
                      <a:endParaRPr lang="es-MX" sz="1500">
                        <a:effectLst/>
                      </a:endParaRPr>
                    </a:p>
                    <a:p>
                      <a:pPr marL="342900" lvl="0" indent="-342900" algn="just">
                        <a:lnSpc>
                          <a:spcPct val="107000"/>
                        </a:lnSpc>
                        <a:spcAft>
                          <a:spcPts val="0"/>
                        </a:spcAft>
                        <a:buFont typeface="Symbol" panose="05050102010706020507" pitchFamily="18" charset="2"/>
                        <a:buChar char=""/>
                      </a:pPr>
                      <a:r>
                        <a:rPr lang="en-US" sz="1500">
                          <a:effectLst/>
                        </a:rPr>
                        <a:t>Identify changes needed to charter </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dirty="0">
                          <a:effectLst/>
                        </a:rPr>
                        <a:t>Communication tools chosen </a:t>
                      </a:r>
                      <a:endParaRPr lang="es-MX" sz="1500" dirty="0">
                        <a:effectLst/>
                      </a:endParaRPr>
                    </a:p>
                    <a:p>
                      <a:pPr marL="342900" lvl="0" indent="-342900" algn="just">
                        <a:lnSpc>
                          <a:spcPct val="107000"/>
                        </a:lnSpc>
                        <a:spcAft>
                          <a:spcPts val="0"/>
                        </a:spcAft>
                        <a:buFont typeface="Symbol" panose="05050102010706020507" pitchFamily="18" charset="2"/>
                        <a:buChar char=""/>
                      </a:pPr>
                      <a:r>
                        <a:rPr lang="en-US" sz="1500" dirty="0">
                          <a:effectLst/>
                        </a:rPr>
                        <a:t>Revised version of charter signed by members</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extLst>
                  <a:ext uri="{0D108BD9-81ED-4DB2-BD59-A6C34878D82A}">
                    <a16:rowId xmlns:a16="http://schemas.microsoft.com/office/drawing/2014/main" val="1977349143"/>
                  </a:ext>
                </a:extLst>
              </a:tr>
              <a:tr h="760954">
                <a:tc vMerge="1">
                  <a:txBody>
                    <a:bodyPr/>
                    <a:lstStyle/>
                    <a:p>
                      <a:endParaRPr lang="es-MX"/>
                    </a:p>
                  </a:txBody>
                  <a:tcPr/>
                </a:tc>
                <a:tc>
                  <a:txBody>
                    <a:bodyPr/>
                    <a:lstStyle/>
                    <a:p>
                      <a:pPr algn="just">
                        <a:lnSpc>
                          <a:spcPct val="107000"/>
                        </a:lnSpc>
                        <a:spcAft>
                          <a:spcPts val="0"/>
                        </a:spcAft>
                      </a:pPr>
                      <a:r>
                        <a:rPr lang="en-US" sz="1500">
                          <a:effectLst/>
                        </a:rPr>
                        <a:t>Collaboration online community of practice members</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dirty="0">
                          <a:effectLst/>
                        </a:rPr>
                        <a:t>set up roles, creating sub groups, facilitating discussions, encouraging knowledge sharing </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285750" indent="-285750" algn="just">
                        <a:lnSpc>
                          <a:spcPct val="107000"/>
                        </a:lnSpc>
                        <a:spcAft>
                          <a:spcPts val="0"/>
                        </a:spcAft>
                        <a:buFont typeface="Arial" panose="020B0604020202020204" pitchFamily="34" charset="0"/>
                        <a:buChar char="•"/>
                      </a:pPr>
                      <a:r>
                        <a:rPr lang="en-US" sz="1500" dirty="0">
                          <a:effectLst/>
                        </a:rPr>
                        <a:t>Community of practice members begin taking ownership </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extLst>
                  <a:ext uri="{0D108BD9-81ED-4DB2-BD59-A6C34878D82A}">
                    <a16:rowId xmlns:a16="http://schemas.microsoft.com/office/drawing/2014/main" val="2319994397"/>
                  </a:ext>
                </a:extLst>
              </a:tr>
              <a:tr h="760954">
                <a:tc>
                  <a:txBody>
                    <a:bodyPr/>
                    <a:lstStyle/>
                    <a:p>
                      <a:pPr algn="just">
                        <a:lnSpc>
                          <a:spcPct val="107000"/>
                        </a:lnSpc>
                        <a:spcAft>
                          <a:spcPts val="0"/>
                        </a:spcAft>
                      </a:pPr>
                      <a:r>
                        <a:rPr lang="en-US" sz="1500">
                          <a:effectLst/>
                        </a:rPr>
                        <a:t>Members of community of practice </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algn="just">
                        <a:lnSpc>
                          <a:spcPct val="107000"/>
                        </a:lnSpc>
                        <a:spcAft>
                          <a:spcPts val="0"/>
                        </a:spcAft>
                      </a:pPr>
                      <a:r>
                        <a:rPr lang="en-US" sz="1500" dirty="0">
                          <a:effectLst/>
                        </a:rPr>
                        <a:t>Community of practice specific gathering or collaboration</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a:effectLst/>
                        </a:rPr>
                        <a:t>Site visits, in person knowledge sharing continued online support </a:t>
                      </a:r>
                      <a:endParaRPr lang="es-MX" sz="150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285750" indent="-285750" algn="just">
                        <a:lnSpc>
                          <a:spcPct val="107000"/>
                        </a:lnSpc>
                        <a:spcAft>
                          <a:spcPts val="0"/>
                        </a:spcAft>
                        <a:buFont typeface="Arial" panose="020B0604020202020204" pitchFamily="34" charset="0"/>
                        <a:buChar char="•"/>
                      </a:pPr>
                      <a:r>
                        <a:rPr lang="en-US" sz="1500" dirty="0">
                          <a:effectLst/>
                        </a:rPr>
                        <a:t>Identifying expertise, good practices, creating knowledge products, tools or publications </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extLst>
                  <a:ext uri="{0D108BD9-81ED-4DB2-BD59-A6C34878D82A}">
                    <a16:rowId xmlns:a16="http://schemas.microsoft.com/office/drawing/2014/main" val="2060207696"/>
                  </a:ext>
                </a:extLst>
              </a:tr>
              <a:tr h="760954">
                <a:tc>
                  <a:txBody>
                    <a:bodyPr/>
                    <a:lstStyle/>
                    <a:p>
                      <a:pPr algn="just">
                        <a:lnSpc>
                          <a:spcPct val="107000"/>
                        </a:lnSpc>
                        <a:spcAft>
                          <a:spcPts val="0"/>
                        </a:spcAft>
                      </a:pPr>
                      <a:r>
                        <a:rPr lang="en-US" sz="1500" dirty="0">
                          <a:effectLst/>
                        </a:rPr>
                        <a:t>Adaptation Fund Board Secretariat, GCF Secretariat, Members of COP</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algn="just">
                        <a:lnSpc>
                          <a:spcPct val="107000"/>
                        </a:lnSpc>
                        <a:spcAft>
                          <a:spcPts val="0"/>
                        </a:spcAft>
                      </a:pPr>
                      <a:r>
                        <a:rPr lang="en-US" sz="1500" dirty="0">
                          <a:effectLst/>
                        </a:rPr>
                        <a:t>Establish a framework for the assessment of the CPDAE effectiveness on a regular basis </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dirty="0">
                          <a:effectLst/>
                        </a:rPr>
                        <a:t>Measure output, ROI on community of practice</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tc>
                  <a:txBody>
                    <a:bodyPr/>
                    <a:lstStyle/>
                    <a:p>
                      <a:pPr marL="342900" lvl="0" indent="-342900" algn="just">
                        <a:lnSpc>
                          <a:spcPct val="107000"/>
                        </a:lnSpc>
                        <a:spcAft>
                          <a:spcPts val="0"/>
                        </a:spcAft>
                        <a:buFont typeface="Symbol" panose="05050102010706020507" pitchFamily="18" charset="2"/>
                        <a:buChar char=""/>
                      </a:pPr>
                      <a:r>
                        <a:rPr lang="en-US" sz="1500" dirty="0">
                          <a:effectLst/>
                        </a:rPr>
                        <a:t>Identify opportunities and challenges </a:t>
                      </a:r>
                      <a:endParaRPr lang="es-MX" sz="1500" dirty="0">
                        <a:effectLst/>
                      </a:endParaRPr>
                    </a:p>
                    <a:p>
                      <a:pPr marL="342900" lvl="0" indent="-342900" algn="just">
                        <a:lnSpc>
                          <a:spcPct val="107000"/>
                        </a:lnSpc>
                        <a:spcAft>
                          <a:spcPts val="0"/>
                        </a:spcAft>
                        <a:buFont typeface="Symbol" panose="05050102010706020507" pitchFamily="18" charset="2"/>
                        <a:buChar char=""/>
                      </a:pPr>
                      <a:r>
                        <a:rPr lang="en-US" sz="1500" dirty="0">
                          <a:effectLst/>
                        </a:rPr>
                        <a:t>Make adjustments </a:t>
                      </a:r>
                      <a:endParaRPr lang="es-MX"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20854" marR="20854" marT="0" marB="0"/>
                </a:tc>
                <a:extLst>
                  <a:ext uri="{0D108BD9-81ED-4DB2-BD59-A6C34878D82A}">
                    <a16:rowId xmlns:a16="http://schemas.microsoft.com/office/drawing/2014/main" val="4208209953"/>
                  </a:ext>
                </a:extLst>
              </a:tr>
            </a:tbl>
          </a:graphicData>
        </a:graphic>
      </p:graphicFrame>
    </p:spTree>
    <p:extLst>
      <p:ext uri="{BB962C8B-B14F-4D97-AF65-F5344CB8AC3E}">
        <p14:creationId xmlns:p14="http://schemas.microsoft.com/office/powerpoint/2010/main" val="3164456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E5E53864-CCEB-4EE9-B836-17FF8F2B273B}"/>
              </a:ext>
            </a:extLst>
          </p:cNvPr>
          <p:cNvPicPr>
            <a:picLocks noChangeAspect="1"/>
          </p:cNvPicPr>
          <p:nvPr/>
        </p:nvPicPr>
        <p:blipFill rotWithShape="1">
          <a:blip r:embed="rId2"/>
          <a:srcRect l="15674" t="18427" r="34446" b="79209"/>
          <a:stretch/>
        </p:blipFill>
        <p:spPr>
          <a:xfrm>
            <a:off x="0" y="6695326"/>
            <a:ext cx="12205091" cy="325347"/>
          </a:xfrm>
          <a:prstGeom prst="rect">
            <a:avLst/>
          </a:prstGeom>
        </p:spPr>
      </p:pic>
      <p:pic>
        <p:nvPicPr>
          <p:cNvPr id="9" name="Imagen 8">
            <a:extLst>
              <a:ext uri="{FF2B5EF4-FFF2-40B4-BE49-F238E27FC236}">
                <a16:creationId xmlns:a16="http://schemas.microsoft.com/office/drawing/2014/main" id="{9FE20A56-2956-410E-B1DF-3F83159C541F}"/>
              </a:ext>
            </a:extLst>
          </p:cNvPr>
          <p:cNvPicPr>
            <a:picLocks noChangeAspect="1"/>
          </p:cNvPicPr>
          <p:nvPr/>
        </p:nvPicPr>
        <p:blipFill rotWithShape="1">
          <a:blip r:embed="rId2"/>
          <a:srcRect l="15674" t="18427" r="34446" b="79209"/>
          <a:stretch/>
        </p:blipFill>
        <p:spPr>
          <a:xfrm>
            <a:off x="0" y="-20548"/>
            <a:ext cx="12205091" cy="325347"/>
          </a:xfrm>
          <a:prstGeom prst="rect">
            <a:avLst/>
          </a:prstGeom>
        </p:spPr>
      </p:pic>
      <p:sp>
        <p:nvSpPr>
          <p:cNvPr id="4" name="Rectángulo 3">
            <a:extLst>
              <a:ext uri="{FF2B5EF4-FFF2-40B4-BE49-F238E27FC236}">
                <a16:creationId xmlns:a16="http://schemas.microsoft.com/office/drawing/2014/main" id="{DD11857F-F605-45C6-9BAA-8CC01CDB6D9D}"/>
              </a:ext>
            </a:extLst>
          </p:cNvPr>
          <p:cNvSpPr/>
          <p:nvPr/>
        </p:nvSpPr>
        <p:spPr>
          <a:xfrm>
            <a:off x="0" y="-10511"/>
            <a:ext cx="5183188" cy="6858000"/>
          </a:xfrm>
          <a:prstGeom prst="rect">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Título 4">
            <a:extLst>
              <a:ext uri="{FF2B5EF4-FFF2-40B4-BE49-F238E27FC236}">
                <a16:creationId xmlns:a16="http://schemas.microsoft.com/office/drawing/2014/main" id="{08915149-AEE7-41E9-B29B-7EF4EEEA38A0}"/>
              </a:ext>
            </a:extLst>
          </p:cNvPr>
          <p:cNvSpPr>
            <a:spLocks noGrp="1"/>
          </p:cNvSpPr>
          <p:nvPr>
            <p:ph type="title"/>
          </p:nvPr>
        </p:nvSpPr>
        <p:spPr>
          <a:xfrm>
            <a:off x="531812" y="2618389"/>
            <a:ext cx="3932237" cy="1600200"/>
          </a:xfrm>
          <a:solidFill>
            <a:schemeClr val="bg1">
              <a:lumMod val="75000"/>
            </a:schemeClr>
          </a:solidFill>
        </p:spPr>
        <p:style>
          <a:lnRef idx="2">
            <a:schemeClr val="dk1"/>
          </a:lnRef>
          <a:fillRef idx="1">
            <a:schemeClr val="lt1"/>
          </a:fillRef>
          <a:effectRef idx="0">
            <a:schemeClr val="dk1"/>
          </a:effectRef>
          <a:fontRef idx="minor">
            <a:schemeClr val="dk1"/>
          </a:fontRef>
        </p:style>
        <p:txBody>
          <a:bodyPr anchor="ctr"/>
          <a:lstStyle/>
          <a:p>
            <a:pPr algn="ctr"/>
            <a:r>
              <a:rPr lang="en-US" dirty="0"/>
              <a:t>Draft Charter</a:t>
            </a:r>
            <a:br>
              <a:rPr lang="en-US" dirty="0"/>
            </a:br>
            <a:r>
              <a:rPr lang="en-US" dirty="0"/>
              <a:t>General Aspects</a:t>
            </a:r>
            <a:endParaRPr lang="es-MX" dirty="0"/>
          </a:p>
        </p:txBody>
      </p:sp>
      <p:graphicFrame>
        <p:nvGraphicFramePr>
          <p:cNvPr id="8" name="Diagrama 7">
            <a:extLst>
              <a:ext uri="{FF2B5EF4-FFF2-40B4-BE49-F238E27FC236}">
                <a16:creationId xmlns:a16="http://schemas.microsoft.com/office/drawing/2014/main" id="{50BA9A76-CB83-4EF0-AD97-F9F78CC3CC3C}"/>
              </a:ext>
            </a:extLst>
          </p:cNvPr>
          <p:cNvGraphicFramePr/>
          <p:nvPr>
            <p:extLst>
              <p:ext uri="{D42A27DB-BD31-4B8C-83A1-F6EECF244321}">
                <p14:modId xmlns:p14="http://schemas.microsoft.com/office/powerpoint/2010/main" val="346938309"/>
              </p:ext>
            </p:extLst>
          </p:nvPr>
        </p:nvGraphicFramePr>
        <p:xfrm>
          <a:off x="5141233" y="719666"/>
          <a:ext cx="6745967"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9052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1F15A138-ACAC-4E00-A2D6-D8AC6BA6ABD0}"/>
              </a:ext>
            </a:extLst>
          </p:cNvPr>
          <p:cNvSpPr>
            <a:spLocks noGrp="1"/>
          </p:cNvSpPr>
          <p:nvPr>
            <p:ph type="title"/>
          </p:nvPr>
        </p:nvSpPr>
        <p:spPr/>
        <p:txBody>
          <a:bodyPr/>
          <a:lstStyle/>
          <a:p>
            <a:pPr algn="ctr"/>
            <a:r>
              <a:rPr lang="en-US" u="sng" dirty="0"/>
              <a:t>Purpose</a:t>
            </a:r>
            <a:endParaRPr lang="es-MX" dirty="0"/>
          </a:p>
        </p:txBody>
      </p:sp>
      <p:sp>
        <p:nvSpPr>
          <p:cNvPr id="7" name="Marcador de contenido 6">
            <a:extLst>
              <a:ext uri="{FF2B5EF4-FFF2-40B4-BE49-F238E27FC236}">
                <a16:creationId xmlns:a16="http://schemas.microsoft.com/office/drawing/2014/main" id="{31C43CC8-4C65-4783-A432-9237C59EB526}"/>
              </a:ext>
            </a:extLst>
          </p:cNvPr>
          <p:cNvSpPr>
            <a:spLocks noGrp="1"/>
          </p:cNvSpPr>
          <p:nvPr>
            <p:ph idx="1"/>
          </p:nvPr>
        </p:nvSpPr>
        <p:spPr/>
        <p:txBody>
          <a:bodyPr>
            <a:normAutofit lnSpcReduction="10000"/>
          </a:bodyPr>
          <a:lstStyle/>
          <a:p>
            <a:pPr marL="0" indent="0" algn="just">
              <a:lnSpc>
                <a:spcPct val="150000"/>
              </a:lnSpc>
              <a:buNone/>
            </a:pPr>
            <a:r>
              <a:rPr lang="en-US" i="1" dirty="0"/>
              <a:t>Provide an avenue for knowledge exchange, learning and experience sharing, collaboration and peer support within the community of national implementing entities (NIEs) and DAEs involved in the programming of climate change adaptation and mitigation finance, so as to increase the effectiveness of entities in accessing resources and implementing adaptation and mitigation projects and </a:t>
            </a:r>
            <a:r>
              <a:rPr lang="en-US" i="1" dirty="0" err="1"/>
              <a:t>programmes</a:t>
            </a:r>
            <a:r>
              <a:rPr lang="en-US" i="1" dirty="0"/>
              <a:t> through direct access</a:t>
            </a:r>
            <a:endParaRPr lang="es-MX" i="1" dirty="0"/>
          </a:p>
        </p:txBody>
      </p:sp>
      <p:pic>
        <p:nvPicPr>
          <p:cNvPr id="8" name="Imagen 7">
            <a:extLst>
              <a:ext uri="{FF2B5EF4-FFF2-40B4-BE49-F238E27FC236}">
                <a16:creationId xmlns:a16="http://schemas.microsoft.com/office/drawing/2014/main" id="{3A02C95E-6769-4085-A607-693A4E5E60B9}"/>
              </a:ext>
            </a:extLst>
          </p:cNvPr>
          <p:cNvPicPr>
            <a:picLocks noChangeAspect="1"/>
          </p:cNvPicPr>
          <p:nvPr/>
        </p:nvPicPr>
        <p:blipFill rotWithShape="1">
          <a:blip r:embed="rId2"/>
          <a:srcRect l="15674" t="18427" r="34446" b="79209"/>
          <a:stretch/>
        </p:blipFill>
        <p:spPr>
          <a:xfrm>
            <a:off x="0" y="-20548"/>
            <a:ext cx="12205091" cy="325347"/>
          </a:xfrm>
          <a:prstGeom prst="rect">
            <a:avLst/>
          </a:prstGeom>
        </p:spPr>
      </p:pic>
      <p:pic>
        <p:nvPicPr>
          <p:cNvPr id="9" name="Imagen 8">
            <a:extLst>
              <a:ext uri="{FF2B5EF4-FFF2-40B4-BE49-F238E27FC236}">
                <a16:creationId xmlns:a16="http://schemas.microsoft.com/office/drawing/2014/main" id="{8E2D93BF-73B4-4687-A96E-15F4AC50F99B}"/>
              </a:ext>
            </a:extLst>
          </p:cNvPr>
          <p:cNvPicPr>
            <a:picLocks noChangeAspect="1"/>
          </p:cNvPicPr>
          <p:nvPr/>
        </p:nvPicPr>
        <p:blipFill rotWithShape="1">
          <a:blip r:embed="rId2"/>
          <a:srcRect l="15674" t="18427" r="34446" b="79209"/>
          <a:stretch/>
        </p:blipFill>
        <p:spPr>
          <a:xfrm>
            <a:off x="0" y="6695326"/>
            <a:ext cx="12205091" cy="325347"/>
          </a:xfrm>
          <a:prstGeom prst="rect">
            <a:avLst/>
          </a:prstGeom>
        </p:spPr>
      </p:pic>
    </p:spTree>
    <p:extLst>
      <p:ext uri="{BB962C8B-B14F-4D97-AF65-F5344CB8AC3E}">
        <p14:creationId xmlns:p14="http://schemas.microsoft.com/office/powerpoint/2010/main" val="703665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2E3E33-14D0-4924-9AA1-1902C95EA73E}"/>
              </a:ext>
            </a:extLst>
          </p:cNvPr>
          <p:cNvSpPr>
            <a:spLocks noGrp="1"/>
          </p:cNvSpPr>
          <p:nvPr>
            <p:ph type="title"/>
          </p:nvPr>
        </p:nvSpPr>
        <p:spPr>
          <a:xfrm>
            <a:off x="740228" y="208076"/>
            <a:ext cx="4386943" cy="1325563"/>
          </a:xfrm>
        </p:spPr>
        <p:txBody>
          <a:bodyPr/>
          <a:lstStyle/>
          <a:p>
            <a:r>
              <a:rPr lang="en-US" dirty="0"/>
              <a:t>Specific objectives </a:t>
            </a:r>
            <a:endParaRPr lang="es-MX" dirty="0"/>
          </a:p>
        </p:txBody>
      </p:sp>
      <p:graphicFrame>
        <p:nvGraphicFramePr>
          <p:cNvPr id="6" name="Marcador de contenido 5">
            <a:extLst>
              <a:ext uri="{FF2B5EF4-FFF2-40B4-BE49-F238E27FC236}">
                <a16:creationId xmlns:a16="http://schemas.microsoft.com/office/drawing/2014/main" id="{90E6220F-F6C6-453A-94C4-A93208CE00E3}"/>
              </a:ext>
            </a:extLst>
          </p:cNvPr>
          <p:cNvGraphicFramePr>
            <a:graphicFrameLocks noGrp="1"/>
          </p:cNvGraphicFramePr>
          <p:nvPr>
            <p:ph idx="1"/>
            <p:extLst>
              <p:ext uri="{D42A27DB-BD31-4B8C-83A1-F6EECF244321}">
                <p14:modId xmlns:p14="http://schemas.microsoft.com/office/powerpoint/2010/main" val="750206672"/>
              </p:ext>
            </p:extLst>
          </p:nvPr>
        </p:nvGraphicFramePr>
        <p:xfrm>
          <a:off x="326571" y="1436915"/>
          <a:ext cx="6389915" cy="505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3">
            <a:extLst>
              <a:ext uri="{FF2B5EF4-FFF2-40B4-BE49-F238E27FC236}">
                <a16:creationId xmlns:a16="http://schemas.microsoft.com/office/drawing/2014/main" id="{29705461-112D-4B17-848E-585BCD151574}"/>
              </a:ext>
            </a:extLst>
          </p:cNvPr>
          <p:cNvPicPr>
            <a:picLocks noChangeAspect="1"/>
          </p:cNvPicPr>
          <p:nvPr/>
        </p:nvPicPr>
        <p:blipFill rotWithShape="1">
          <a:blip r:embed="rId7"/>
          <a:srcRect l="15674" t="18427" r="34446" b="79209"/>
          <a:stretch/>
        </p:blipFill>
        <p:spPr>
          <a:xfrm>
            <a:off x="0" y="-20548"/>
            <a:ext cx="12205091" cy="325347"/>
          </a:xfrm>
          <a:prstGeom prst="rect">
            <a:avLst/>
          </a:prstGeom>
        </p:spPr>
      </p:pic>
      <p:pic>
        <p:nvPicPr>
          <p:cNvPr id="5" name="Imagen 4">
            <a:extLst>
              <a:ext uri="{FF2B5EF4-FFF2-40B4-BE49-F238E27FC236}">
                <a16:creationId xmlns:a16="http://schemas.microsoft.com/office/drawing/2014/main" id="{D102FD2E-D47A-40F8-9E3C-8860E10A1ECC}"/>
              </a:ext>
            </a:extLst>
          </p:cNvPr>
          <p:cNvPicPr>
            <a:picLocks noChangeAspect="1"/>
          </p:cNvPicPr>
          <p:nvPr/>
        </p:nvPicPr>
        <p:blipFill rotWithShape="1">
          <a:blip r:embed="rId7"/>
          <a:srcRect l="15674" t="18427" r="34446" b="79209"/>
          <a:stretch/>
        </p:blipFill>
        <p:spPr>
          <a:xfrm>
            <a:off x="0" y="6695326"/>
            <a:ext cx="12205091" cy="325347"/>
          </a:xfrm>
          <a:prstGeom prst="rect">
            <a:avLst/>
          </a:prstGeom>
        </p:spPr>
      </p:pic>
      <p:sp>
        <p:nvSpPr>
          <p:cNvPr id="7" name="Título 1">
            <a:extLst>
              <a:ext uri="{FF2B5EF4-FFF2-40B4-BE49-F238E27FC236}">
                <a16:creationId xmlns:a16="http://schemas.microsoft.com/office/drawing/2014/main" id="{AF07EBC8-54AA-41DB-9525-1E02B00A2103}"/>
              </a:ext>
            </a:extLst>
          </p:cNvPr>
          <p:cNvSpPr txBox="1">
            <a:spLocks/>
          </p:cNvSpPr>
          <p:nvPr/>
        </p:nvSpPr>
        <p:spPr>
          <a:xfrm flipH="1">
            <a:off x="8610614" y="212948"/>
            <a:ext cx="27976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u="sng" dirty="0"/>
              <a:t>Scope</a:t>
            </a:r>
            <a:endParaRPr lang="es-MX" dirty="0"/>
          </a:p>
        </p:txBody>
      </p:sp>
      <p:sp>
        <p:nvSpPr>
          <p:cNvPr id="8" name="Marcador de contenido 3">
            <a:extLst>
              <a:ext uri="{FF2B5EF4-FFF2-40B4-BE49-F238E27FC236}">
                <a16:creationId xmlns:a16="http://schemas.microsoft.com/office/drawing/2014/main" id="{2E222E86-06D6-4B69-87E2-A42D6102EC7F}"/>
              </a:ext>
            </a:extLst>
          </p:cNvPr>
          <p:cNvSpPr txBox="1">
            <a:spLocks/>
          </p:cNvSpPr>
          <p:nvPr/>
        </p:nvSpPr>
        <p:spPr>
          <a:xfrm flipH="1">
            <a:off x="7064828" y="1793194"/>
            <a:ext cx="4909457" cy="3606120"/>
          </a:xfrm>
          <a:prstGeom prst="rect">
            <a:avLst/>
          </a:prstGeom>
          <a:ln w="57150">
            <a:prstDash val="dash"/>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US" dirty="0"/>
              <a:t>Accredited NIEs of the Adaptation Fund and DAEs of the Green Climate Fund (GCF) that are eligible to access adaptation and mitigation finance directly from both the Funds. </a:t>
            </a:r>
            <a:endParaRPr lang="es-MX" dirty="0"/>
          </a:p>
        </p:txBody>
      </p:sp>
    </p:spTree>
    <p:extLst>
      <p:ext uri="{BB962C8B-B14F-4D97-AF65-F5344CB8AC3E}">
        <p14:creationId xmlns:p14="http://schemas.microsoft.com/office/powerpoint/2010/main" val="879586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093834-A796-4640-AE9E-165E7DD31F4E}"/>
              </a:ext>
            </a:extLst>
          </p:cNvPr>
          <p:cNvSpPr>
            <a:spLocks noGrp="1"/>
          </p:cNvSpPr>
          <p:nvPr>
            <p:ph type="title"/>
          </p:nvPr>
        </p:nvSpPr>
        <p:spPr/>
        <p:txBody>
          <a:bodyPr/>
          <a:lstStyle/>
          <a:p>
            <a:r>
              <a:rPr lang="en-US" u="sng" dirty="0"/>
              <a:t>Ground Rules for Engagement</a:t>
            </a:r>
            <a:endParaRPr lang="es-MX" dirty="0"/>
          </a:p>
        </p:txBody>
      </p:sp>
      <p:sp>
        <p:nvSpPr>
          <p:cNvPr id="8" name="Rectángulo 7">
            <a:extLst>
              <a:ext uri="{FF2B5EF4-FFF2-40B4-BE49-F238E27FC236}">
                <a16:creationId xmlns:a16="http://schemas.microsoft.com/office/drawing/2014/main" id="{0B2D8CED-5C66-4B0D-B3FD-5D8519E93B1B}"/>
              </a:ext>
            </a:extLst>
          </p:cNvPr>
          <p:cNvSpPr/>
          <p:nvPr/>
        </p:nvSpPr>
        <p:spPr>
          <a:xfrm>
            <a:off x="1010290" y="1796534"/>
            <a:ext cx="3748847"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Participation of members is voluntary </a:t>
            </a:r>
            <a:endParaRPr lang="es-MX" dirty="0"/>
          </a:p>
        </p:txBody>
      </p:sp>
      <p:sp>
        <p:nvSpPr>
          <p:cNvPr id="9" name="Rectángulo 8">
            <a:extLst>
              <a:ext uri="{FF2B5EF4-FFF2-40B4-BE49-F238E27FC236}">
                <a16:creationId xmlns:a16="http://schemas.microsoft.com/office/drawing/2014/main" id="{E8F37A3B-6F97-4670-8622-5EEDA041D884}"/>
              </a:ext>
            </a:extLst>
          </p:cNvPr>
          <p:cNvSpPr/>
          <p:nvPr/>
        </p:nvSpPr>
        <p:spPr>
          <a:xfrm>
            <a:off x="4680857" y="2339479"/>
            <a:ext cx="7010400" cy="968278"/>
          </a:xfrm>
          <a:prstGeom prst="rect">
            <a:avLst/>
          </a:prstGeom>
        </p:spPr>
        <p:txBody>
          <a:bodyPr wrap="square">
            <a:spAutoFit/>
          </a:bodyPr>
          <a:lstStyle/>
          <a:p>
            <a:pPr lvl="0"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Participation and collaboration are used to overcome challenges that are priorities in climate adaptation and mitigation funding modalities and project/</a:t>
            </a:r>
            <a:r>
              <a:rPr lang="en-US" dirty="0" err="1">
                <a:latin typeface="Calibri" panose="020F0502020204030204" pitchFamily="34" charset="0"/>
                <a:ea typeface="Calibri" panose="020F0502020204030204" pitchFamily="34" charset="0"/>
                <a:cs typeface="Times New Roman" panose="02020603050405020304" pitchFamily="18" charset="0"/>
              </a:rPr>
              <a:t>programme</a:t>
            </a:r>
            <a:r>
              <a:rPr lang="en-US" dirty="0">
                <a:latin typeface="Calibri" panose="020F0502020204030204" pitchFamily="34" charset="0"/>
                <a:ea typeface="Calibri" panose="020F0502020204030204" pitchFamily="34" charset="0"/>
                <a:cs typeface="Times New Roman" panose="02020603050405020304" pitchFamily="18" charset="0"/>
              </a:rPr>
              <a:t> implementation best practice;</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ángulo 9">
            <a:extLst>
              <a:ext uri="{FF2B5EF4-FFF2-40B4-BE49-F238E27FC236}">
                <a16:creationId xmlns:a16="http://schemas.microsoft.com/office/drawing/2014/main" id="{33FA2EE0-1894-4916-8B81-32E8C0372D27}"/>
              </a:ext>
            </a:extLst>
          </p:cNvPr>
          <p:cNvSpPr/>
          <p:nvPr/>
        </p:nvSpPr>
        <p:spPr>
          <a:xfrm>
            <a:off x="1483639" y="4815008"/>
            <a:ext cx="5915466"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Challenges, lessons learned and successes are shared openly </a:t>
            </a:r>
            <a:endParaRPr lang="es-MX" dirty="0"/>
          </a:p>
        </p:txBody>
      </p:sp>
      <p:sp>
        <p:nvSpPr>
          <p:cNvPr id="12" name="Rectángulo 11">
            <a:extLst>
              <a:ext uri="{FF2B5EF4-FFF2-40B4-BE49-F238E27FC236}">
                <a16:creationId xmlns:a16="http://schemas.microsoft.com/office/drawing/2014/main" id="{5EF45B64-663F-4093-95C6-ECA2E761FE27}"/>
              </a:ext>
            </a:extLst>
          </p:cNvPr>
          <p:cNvSpPr/>
          <p:nvPr/>
        </p:nvSpPr>
        <p:spPr>
          <a:xfrm>
            <a:off x="530994" y="3734191"/>
            <a:ext cx="4467954"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Members will uphold a high level of integrity. </a:t>
            </a:r>
            <a:endParaRPr lang="es-MX" dirty="0"/>
          </a:p>
        </p:txBody>
      </p:sp>
      <p:sp>
        <p:nvSpPr>
          <p:cNvPr id="13" name="Rectángulo 12">
            <a:extLst>
              <a:ext uri="{FF2B5EF4-FFF2-40B4-BE49-F238E27FC236}">
                <a16:creationId xmlns:a16="http://schemas.microsoft.com/office/drawing/2014/main" id="{2D409695-B110-448B-AE64-1190217178D1}"/>
              </a:ext>
            </a:extLst>
          </p:cNvPr>
          <p:cNvSpPr/>
          <p:nvPr/>
        </p:nvSpPr>
        <p:spPr>
          <a:xfrm>
            <a:off x="5769428" y="5287846"/>
            <a:ext cx="6096000" cy="671915"/>
          </a:xfrm>
          <a:prstGeom prst="rect">
            <a:avLst/>
          </a:prstGeom>
        </p:spPr>
        <p:txBody>
          <a:bodyPr>
            <a:spAutoFit/>
          </a:bodyPr>
          <a:lstStyle/>
          <a:p>
            <a:pPr lvl="0"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Members strive to create an environment of trust and to foster insightful, non-threatening discussion of ideas and experiences;</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ángulo 13">
            <a:extLst>
              <a:ext uri="{FF2B5EF4-FFF2-40B4-BE49-F238E27FC236}">
                <a16:creationId xmlns:a16="http://schemas.microsoft.com/office/drawing/2014/main" id="{E6C189C9-1B0E-47B9-889B-A5F3A712C301}"/>
              </a:ext>
            </a:extLst>
          </p:cNvPr>
          <p:cNvSpPr/>
          <p:nvPr/>
        </p:nvSpPr>
        <p:spPr>
          <a:xfrm>
            <a:off x="5914552" y="4055728"/>
            <a:ext cx="5566267"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Members are willing to openly share and be transparent. </a:t>
            </a:r>
            <a:endParaRPr lang="es-MX" dirty="0"/>
          </a:p>
        </p:txBody>
      </p:sp>
      <p:sp>
        <p:nvSpPr>
          <p:cNvPr id="15" name="Rectángulo 14">
            <a:extLst>
              <a:ext uri="{FF2B5EF4-FFF2-40B4-BE49-F238E27FC236}">
                <a16:creationId xmlns:a16="http://schemas.microsoft.com/office/drawing/2014/main" id="{4E0F6E36-5522-4E6A-B929-24687B168047}"/>
              </a:ext>
            </a:extLst>
          </p:cNvPr>
          <p:cNvSpPr/>
          <p:nvPr/>
        </p:nvSpPr>
        <p:spPr>
          <a:xfrm>
            <a:off x="28315" y="5965379"/>
            <a:ext cx="6096000" cy="646331"/>
          </a:xfrm>
          <a:prstGeom prst="rect">
            <a:avLst/>
          </a:prstGeom>
        </p:spPr>
        <p:txBody>
          <a:bodyPr>
            <a:spAutoFit/>
          </a:bodyPr>
          <a:lstStyle/>
          <a:p>
            <a:pPr algn="ctr"/>
            <a:r>
              <a:rPr lang="en-US" dirty="0">
                <a:latin typeface="Calibri" panose="020F0502020204030204" pitchFamily="34" charset="0"/>
                <a:ea typeface="Calibri" panose="020F0502020204030204" pitchFamily="34" charset="0"/>
                <a:cs typeface="Times New Roman" panose="02020603050405020304" pitchFamily="18" charset="0"/>
              </a:rPr>
              <a:t>Membership and topics reflect issues of interest and of relevance to NIEs/DAEs </a:t>
            </a:r>
            <a:endParaRPr lang="es-MX" dirty="0"/>
          </a:p>
        </p:txBody>
      </p:sp>
      <p:sp>
        <p:nvSpPr>
          <p:cNvPr id="16" name="Rectángulo 15">
            <a:extLst>
              <a:ext uri="{FF2B5EF4-FFF2-40B4-BE49-F238E27FC236}">
                <a16:creationId xmlns:a16="http://schemas.microsoft.com/office/drawing/2014/main" id="{238736D5-ABD1-4D57-AE13-B16FB00E2073}"/>
              </a:ext>
            </a:extLst>
          </p:cNvPr>
          <p:cNvSpPr/>
          <p:nvPr/>
        </p:nvSpPr>
        <p:spPr>
          <a:xfrm>
            <a:off x="1139878" y="2692685"/>
            <a:ext cx="3250185"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Members agree to be respectful </a:t>
            </a:r>
            <a:endParaRPr lang="es-MX" dirty="0"/>
          </a:p>
        </p:txBody>
      </p:sp>
      <p:sp>
        <p:nvSpPr>
          <p:cNvPr id="17" name="Rectángulo 16">
            <a:extLst>
              <a:ext uri="{FF2B5EF4-FFF2-40B4-BE49-F238E27FC236}">
                <a16:creationId xmlns:a16="http://schemas.microsoft.com/office/drawing/2014/main" id="{8FCF5C6F-2626-4ED7-9514-B49A3736047C}"/>
              </a:ext>
            </a:extLst>
          </p:cNvPr>
          <p:cNvSpPr/>
          <p:nvPr/>
        </p:nvSpPr>
        <p:spPr>
          <a:xfrm>
            <a:off x="6392947" y="1745786"/>
            <a:ext cx="5298310"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Members will participate to the fullest extent possible </a:t>
            </a:r>
            <a:endParaRPr lang="es-MX" dirty="0"/>
          </a:p>
        </p:txBody>
      </p:sp>
      <p:pic>
        <p:nvPicPr>
          <p:cNvPr id="18" name="Imagen 17">
            <a:extLst>
              <a:ext uri="{FF2B5EF4-FFF2-40B4-BE49-F238E27FC236}">
                <a16:creationId xmlns:a16="http://schemas.microsoft.com/office/drawing/2014/main" id="{19535C56-8A0A-4A01-BAA5-AC9803A47CA7}"/>
              </a:ext>
            </a:extLst>
          </p:cNvPr>
          <p:cNvPicPr>
            <a:picLocks noChangeAspect="1"/>
          </p:cNvPicPr>
          <p:nvPr/>
        </p:nvPicPr>
        <p:blipFill rotWithShape="1">
          <a:blip r:embed="rId2"/>
          <a:srcRect l="15674" t="18427" r="34446" b="79209"/>
          <a:stretch/>
        </p:blipFill>
        <p:spPr>
          <a:xfrm>
            <a:off x="0" y="-20548"/>
            <a:ext cx="12205091" cy="325347"/>
          </a:xfrm>
          <a:prstGeom prst="rect">
            <a:avLst/>
          </a:prstGeom>
        </p:spPr>
      </p:pic>
      <p:pic>
        <p:nvPicPr>
          <p:cNvPr id="19" name="Imagen 18">
            <a:extLst>
              <a:ext uri="{FF2B5EF4-FFF2-40B4-BE49-F238E27FC236}">
                <a16:creationId xmlns:a16="http://schemas.microsoft.com/office/drawing/2014/main" id="{F0B6AE9F-5BC2-4561-A428-1FC332D13355}"/>
              </a:ext>
            </a:extLst>
          </p:cNvPr>
          <p:cNvPicPr>
            <a:picLocks noChangeAspect="1"/>
          </p:cNvPicPr>
          <p:nvPr/>
        </p:nvPicPr>
        <p:blipFill rotWithShape="1">
          <a:blip r:embed="rId2"/>
          <a:srcRect l="15674" t="18427" r="34446" b="79209"/>
          <a:stretch/>
        </p:blipFill>
        <p:spPr>
          <a:xfrm>
            <a:off x="0" y="6695326"/>
            <a:ext cx="12205091" cy="325347"/>
          </a:xfrm>
          <a:prstGeom prst="rect">
            <a:avLst/>
          </a:prstGeom>
        </p:spPr>
      </p:pic>
    </p:spTree>
    <p:extLst>
      <p:ext uri="{BB962C8B-B14F-4D97-AF65-F5344CB8AC3E}">
        <p14:creationId xmlns:p14="http://schemas.microsoft.com/office/powerpoint/2010/main" val="3779219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DD500F-0490-4865-B650-354A97DA3FC5}"/>
              </a:ext>
            </a:extLst>
          </p:cNvPr>
          <p:cNvSpPr>
            <a:spLocks noGrp="1"/>
          </p:cNvSpPr>
          <p:nvPr>
            <p:ph type="title"/>
          </p:nvPr>
        </p:nvSpPr>
        <p:spPr/>
        <p:txBody>
          <a:bodyPr/>
          <a:lstStyle/>
          <a:p>
            <a:r>
              <a:rPr lang="en-US" u="sng" cap="all" dirty="0"/>
              <a:t>Individual and Organizational Benefits</a:t>
            </a:r>
            <a:endParaRPr lang="es-MX" dirty="0"/>
          </a:p>
        </p:txBody>
      </p:sp>
      <p:sp>
        <p:nvSpPr>
          <p:cNvPr id="3" name="Marcador de contenido 2">
            <a:extLst>
              <a:ext uri="{FF2B5EF4-FFF2-40B4-BE49-F238E27FC236}">
                <a16:creationId xmlns:a16="http://schemas.microsoft.com/office/drawing/2014/main" id="{A5BAF77C-CEF6-4128-B8F9-7B2B47D623E9}"/>
              </a:ext>
            </a:extLst>
          </p:cNvPr>
          <p:cNvSpPr>
            <a:spLocks noGrp="1"/>
          </p:cNvSpPr>
          <p:nvPr>
            <p:ph sz="half" idx="1"/>
          </p:nvPr>
        </p:nvSpPr>
        <p:spPr/>
        <p:txBody>
          <a:bodyPr>
            <a:normAutofit fontScale="85000" lnSpcReduction="20000"/>
          </a:bodyPr>
          <a:lstStyle/>
          <a:p>
            <a:pPr marL="0" lvl="0" indent="0">
              <a:buNone/>
            </a:pPr>
            <a:r>
              <a:rPr lang="en-US" u="sng" dirty="0"/>
              <a:t>Individual</a:t>
            </a:r>
          </a:p>
          <a:p>
            <a:pPr marL="0" lvl="0" indent="0">
              <a:buNone/>
            </a:pPr>
            <a:endParaRPr lang="en-US" u="sng" dirty="0"/>
          </a:p>
          <a:p>
            <a:pPr lvl="0">
              <a:spcBef>
                <a:spcPts val="0"/>
              </a:spcBef>
            </a:pPr>
            <a:r>
              <a:rPr lang="en-US" dirty="0"/>
              <a:t>Continue to learn and develop professionally;</a:t>
            </a:r>
            <a:endParaRPr lang="es-MX" dirty="0"/>
          </a:p>
          <a:p>
            <a:pPr lvl="0">
              <a:spcBef>
                <a:spcPts val="0"/>
              </a:spcBef>
            </a:pPr>
            <a:r>
              <a:rPr lang="en-US" dirty="0"/>
              <a:t>Access expertise from peers;</a:t>
            </a:r>
            <a:endParaRPr lang="es-MX" dirty="0"/>
          </a:p>
          <a:p>
            <a:pPr lvl="0">
              <a:spcBef>
                <a:spcPts val="0"/>
              </a:spcBef>
            </a:pPr>
            <a:r>
              <a:rPr lang="en-US" dirty="0"/>
              <a:t>Increase communication with peers;</a:t>
            </a:r>
            <a:endParaRPr lang="es-MX" dirty="0"/>
          </a:p>
          <a:p>
            <a:pPr lvl="0">
              <a:spcBef>
                <a:spcPts val="0"/>
              </a:spcBef>
            </a:pPr>
            <a:r>
              <a:rPr lang="en-US" dirty="0"/>
              <a:t>Increase productivity and quality of work;</a:t>
            </a:r>
            <a:endParaRPr lang="es-MX" dirty="0"/>
          </a:p>
          <a:p>
            <a:pPr lvl="0">
              <a:spcBef>
                <a:spcPts val="0"/>
              </a:spcBef>
            </a:pPr>
            <a:r>
              <a:rPr lang="en-US" dirty="0"/>
              <a:t>Network to keep up to date with current trends, technology, innovations and best practice in adaptation and mitigation projects/</a:t>
            </a:r>
            <a:r>
              <a:rPr lang="en-US" dirty="0" err="1"/>
              <a:t>programmes</a:t>
            </a:r>
            <a:r>
              <a:rPr lang="en-US" dirty="0"/>
              <a:t>;</a:t>
            </a:r>
            <a:endParaRPr lang="es-MX" dirty="0"/>
          </a:p>
          <a:p>
            <a:pPr lvl="0">
              <a:spcBef>
                <a:spcPts val="0"/>
              </a:spcBef>
            </a:pPr>
            <a:r>
              <a:rPr lang="en-US" dirty="0"/>
              <a:t>Develop a sense of professional identity;</a:t>
            </a:r>
            <a:endParaRPr lang="es-MX" dirty="0"/>
          </a:p>
          <a:p>
            <a:pPr lvl="0">
              <a:spcBef>
                <a:spcPts val="0"/>
              </a:spcBef>
            </a:pPr>
            <a:r>
              <a:rPr lang="en-US" dirty="0"/>
              <a:t>Enhance professional reputation.</a:t>
            </a:r>
            <a:endParaRPr lang="es-MX" dirty="0"/>
          </a:p>
          <a:p>
            <a:pPr marL="0" indent="0">
              <a:buNone/>
            </a:pPr>
            <a:endParaRPr lang="es-MX" dirty="0"/>
          </a:p>
        </p:txBody>
      </p:sp>
      <p:sp>
        <p:nvSpPr>
          <p:cNvPr id="4" name="Marcador de contenido 3">
            <a:extLst>
              <a:ext uri="{FF2B5EF4-FFF2-40B4-BE49-F238E27FC236}">
                <a16:creationId xmlns:a16="http://schemas.microsoft.com/office/drawing/2014/main" id="{644C281F-3886-46BB-91DE-081B502A1E93}"/>
              </a:ext>
            </a:extLst>
          </p:cNvPr>
          <p:cNvSpPr>
            <a:spLocks noGrp="1"/>
          </p:cNvSpPr>
          <p:nvPr>
            <p:ph sz="half" idx="2"/>
          </p:nvPr>
        </p:nvSpPr>
        <p:spPr>
          <a:xfrm>
            <a:off x="6172200" y="1825624"/>
            <a:ext cx="5181600" cy="4753851"/>
          </a:xfrm>
        </p:spPr>
        <p:txBody>
          <a:bodyPr>
            <a:normAutofit fontScale="85000" lnSpcReduction="20000"/>
          </a:bodyPr>
          <a:lstStyle/>
          <a:p>
            <a:pPr marL="0" indent="0">
              <a:buNone/>
            </a:pPr>
            <a:r>
              <a:rPr lang="es-MX" u="sng" dirty="0" err="1"/>
              <a:t>Organizational</a:t>
            </a:r>
            <a:endParaRPr lang="es-MX" u="sng" dirty="0"/>
          </a:p>
          <a:p>
            <a:pPr marL="0" indent="0">
              <a:buNone/>
            </a:pPr>
            <a:endParaRPr lang="es-MX" u="sng" dirty="0"/>
          </a:p>
          <a:p>
            <a:pPr lvl="0">
              <a:spcBef>
                <a:spcPts val="0"/>
              </a:spcBef>
            </a:pPr>
            <a:r>
              <a:rPr lang="en-US" dirty="0"/>
              <a:t>Facilitating a cost effective avenue for retrieving information;</a:t>
            </a:r>
            <a:endParaRPr lang="es-MX" dirty="0"/>
          </a:p>
          <a:p>
            <a:pPr lvl="0">
              <a:spcBef>
                <a:spcPts val="0"/>
              </a:spcBef>
            </a:pPr>
            <a:r>
              <a:rPr lang="en-US" dirty="0"/>
              <a:t>Reducing the time and effort it takes to learn new content on specific relevant topics;</a:t>
            </a:r>
            <a:endParaRPr lang="es-MX" dirty="0"/>
          </a:p>
          <a:p>
            <a:pPr lvl="0">
              <a:spcBef>
                <a:spcPts val="0"/>
              </a:spcBef>
            </a:pPr>
            <a:r>
              <a:rPr lang="en-US" dirty="0"/>
              <a:t>Enhancing the provision of and access to South-South peer support for climate change adaptation and mitigation;</a:t>
            </a:r>
            <a:endParaRPr lang="es-MX" dirty="0"/>
          </a:p>
          <a:p>
            <a:pPr lvl="0">
              <a:spcBef>
                <a:spcPts val="0"/>
              </a:spcBef>
            </a:pPr>
            <a:r>
              <a:rPr lang="en-US" dirty="0"/>
              <a:t>Improving knowledge sharing and distribution;</a:t>
            </a:r>
            <a:endParaRPr lang="es-MX" dirty="0"/>
          </a:p>
          <a:p>
            <a:pPr lvl="0">
              <a:spcBef>
                <a:spcPts val="0"/>
              </a:spcBef>
            </a:pPr>
            <a:r>
              <a:rPr lang="en-US" dirty="0"/>
              <a:t>Enabling innovation;</a:t>
            </a:r>
            <a:endParaRPr lang="es-MX" dirty="0"/>
          </a:p>
          <a:p>
            <a:pPr lvl="0">
              <a:spcBef>
                <a:spcPts val="0"/>
              </a:spcBef>
            </a:pPr>
            <a:r>
              <a:rPr lang="en-US" dirty="0"/>
              <a:t>Building alliances;</a:t>
            </a:r>
            <a:endParaRPr lang="es-MX" dirty="0"/>
          </a:p>
          <a:p>
            <a:pPr lvl="0">
              <a:spcBef>
                <a:spcPts val="0"/>
              </a:spcBef>
            </a:pPr>
            <a:r>
              <a:rPr lang="en-US" dirty="0"/>
              <a:t>Enhancing access to the resources of climate funds.</a:t>
            </a:r>
            <a:endParaRPr lang="es-MX" dirty="0"/>
          </a:p>
        </p:txBody>
      </p:sp>
      <p:pic>
        <p:nvPicPr>
          <p:cNvPr id="5" name="Imagen 4">
            <a:extLst>
              <a:ext uri="{FF2B5EF4-FFF2-40B4-BE49-F238E27FC236}">
                <a16:creationId xmlns:a16="http://schemas.microsoft.com/office/drawing/2014/main" id="{0E79AB71-9ACA-4C79-95FB-25ACC1A7F9AC}"/>
              </a:ext>
            </a:extLst>
          </p:cNvPr>
          <p:cNvPicPr>
            <a:picLocks noChangeAspect="1"/>
          </p:cNvPicPr>
          <p:nvPr/>
        </p:nvPicPr>
        <p:blipFill rotWithShape="1">
          <a:blip r:embed="rId2"/>
          <a:srcRect l="15674" t="18427" r="34446" b="79209"/>
          <a:stretch/>
        </p:blipFill>
        <p:spPr>
          <a:xfrm>
            <a:off x="0" y="-20548"/>
            <a:ext cx="12205091" cy="325347"/>
          </a:xfrm>
          <a:prstGeom prst="rect">
            <a:avLst/>
          </a:prstGeom>
        </p:spPr>
      </p:pic>
      <p:pic>
        <p:nvPicPr>
          <p:cNvPr id="6" name="Imagen 5">
            <a:extLst>
              <a:ext uri="{FF2B5EF4-FFF2-40B4-BE49-F238E27FC236}">
                <a16:creationId xmlns:a16="http://schemas.microsoft.com/office/drawing/2014/main" id="{8E862287-FFBE-4160-BADE-270D42E4E533}"/>
              </a:ext>
            </a:extLst>
          </p:cNvPr>
          <p:cNvPicPr>
            <a:picLocks noChangeAspect="1"/>
          </p:cNvPicPr>
          <p:nvPr/>
        </p:nvPicPr>
        <p:blipFill rotWithShape="1">
          <a:blip r:embed="rId2"/>
          <a:srcRect l="15674" t="18427" r="34446" b="79209"/>
          <a:stretch/>
        </p:blipFill>
        <p:spPr>
          <a:xfrm>
            <a:off x="0" y="6695326"/>
            <a:ext cx="12205091" cy="325347"/>
          </a:xfrm>
          <a:prstGeom prst="rect">
            <a:avLst/>
          </a:prstGeom>
        </p:spPr>
      </p:pic>
    </p:spTree>
    <p:extLst>
      <p:ext uri="{BB962C8B-B14F-4D97-AF65-F5344CB8AC3E}">
        <p14:creationId xmlns:p14="http://schemas.microsoft.com/office/powerpoint/2010/main" val="3408633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90302E-B9D4-48EF-9175-CD0DFA146F5C}"/>
              </a:ext>
            </a:extLst>
          </p:cNvPr>
          <p:cNvSpPr>
            <a:spLocks noGrp="1"/>
          </p:cNvSpPr>
          <p:nvPr>
            <p:ph type="title"/>
          </p:nvPr>
        </p:nvSpPr>
        <p:spPr/>
        <p:txBody>
          <a:bodyPr/>
          <a:lstStyle/>
          <a:p>
            <a:r>
              <a:rPr lang="en-US" u="sng" dirty="0"/>
              <a:t>Key Deliverables</a:t>
            </a:r>
            <a:endParaRPr lang="es-MX" dirty="0"/>
          </a:p>
        </p:txBody>
      </p:sp>
      <p:sp>
        <p:nvSpPr>
          <p:cNvPr id="5" name="Marcador de contenido 4">
            <a:extLst>
              <a:ext uri="{FF2B5EF4-FFF2-40B4-BE49-F238E27FC236}">
                <a16:creationId xmlns:a16="http://schemas.microsoft.com/office/drawing/2014/main" id="{4E9F0951-1713-4951-AA17-49AFEB26BC8E}"/>
              </a:ext>
            </a:extLst>
          </p:cNvPr>
          <p:cNvSpPr>
            <a:spLocks noGrp="1"/>
          </p:cNvSpPr>
          <p:nvPr>
            <p:ph idx="1"/>
          </p:nvPr>
        </p:nvSpPr>
        <p:spPr/>
        <p:txBody>
          <a:bodyPr>
            <a:normAutofit fontScale="70000" lnSpcReduction="20000"/>
          </a:bodyPr>
          <a:lstStyle/>
          <a:p>
            <a:pPr lvl="0"/>
            <a:r>
              <a:rPr lang="en-US" dirty="0">
                <a:solidFill>
                  <a:schemeClr val="accent2"/>
                </a:solidFill>
              </a:rPr>
              <a:t>CPDAE launch message or circular;</a:t>
            </a:r>
            <a:endParaRPr lang="es-MX" dirty="0">
              <a:solidFill>
                <a:schemeClr val="accent2"/>
              </a:solidFill>
            </a:endParaRPr>
          </a:p>
          <a:p>
            <a:pPr lvl="0"/>
            <a:r>
              <a:rPr lang="en-US" dirty="0">
                <a:solidFill>
                  <a:schemeClr val="accent2"/>
                </a:solidFill>
              </a:rPr>
              <a:t>A signed Community of Practice Charter;</a:t>
            </a:r>
            <a:endParaRPr lang="es-MX" dirty="0">
              <a:solidFill>
                <a:schemeClr val="accent2"/>
              </a:solidFill>
            </a:endParaRPr>
          </a:p>
          <a:p>
            <a:pPr lvl="0"/>
            <a:r>
              <a:rPr lang="en-US" dirty="0">
                <a:solidFill>
                  <a:schemeClr val="accent2"/>
                </a:solidFill>
              </a:rPr>
              <a:t>An action plan (sustainability plan) with key deliverables</a:t>
            </a:r>
            <a:endParaRPr lang="es-MX" dirty="0">
              <a:solidFill>
                <a:schemeClr val="accent2"/>
              </a:solidFill>
            </a:endParaRPr>
          </a:p>
          <a:p>
            <a:pPr lvl="0"/>
            <a:r>
              <a:rPr lang="en-US" dirty="0"/>
              <a:t>Coordination and Communication Strategy;</a:t>
            </a:r>
            <a:endParaRPr lang="es-MX" dirty="0"/>
          </a:p>
          <a:p>
            <a:pPr lvl="0"/>
            <a:r>
              <a:rPr lang="en-US" dirty="0"/>
              <a:t>Contact details of community members;</a:t>
            </a:r>
            <a:endParaRPr lang="es-MX" dirty="0"/>
          </a:p>
          <a:p>
            <a:pPr lvl="0"/>
            <a:r>
              <a:rPr lang="en-US" dirty="0"/>
              <a:t>Online collaboration tool (e.g. a group email, a website that includes member profiles, discussion forum such as the World Bank C4Dev platform, resource library, calendar of events, etc.)</a:t>
            </a:r>
            <a:endParaRPr lang="es-MX" dirty="0"/>
          </a:p>
          <a:p>
            <a:pPr lvl="0"/>
            <a:r>
              <a:rPr lang="en-US" sz="2900" dirty="0">
                <a:solidFill>
                  <a:schemeClr val="accent2"/>
                </a:solidFill>
              </a:rPr>
              <a:t>Annual meetings;</a:t>
            </a:r>
            <a:endParaRPr lang="es-MX" sz="2900" dirty="0">
              <a:solidFill>
                <a:schemeClr val="accent2"/>
              </a:solidFill>
            </a:endParaRPr>
          </a:p>
          <a:p>
            <a:pPr lvl="0"/>
            <a:r>
              <a:rPr lang="en-US" dirty="0"/>
              <a:t>Discussion groups;</a:t>
            </a:r>
            <a:endParaRPr lang="es-MX" dirty="0"/>
          </a:p>
          <a:p>
            <a:pPr lvl="0"/>
            <a:r>
              <a:rPr lang="en-US" dirty="0"/>
              <a:t>Links to presentations by community members;</a:t>
            </a:r>
            <a:endParaRPr lang="es-MX" dirty="0"/>
          </a:p>
          <a:p>
            <a:pPr lvl="0"/>
            <a:r>
              <a:rPr lang="en-US" dirty="0"/>
              <a:t>Best practices and successful cases.</a:t>
            </a:r>
            <a:endParaRPr lang="es-MX" dirty="0"/>
          </a:p>
          <a:p>
            <a:pPr lvl="0"/>
            <a:r>
              <a:rPr lang="en-US" dirty="0"/>
              <a:t>Development of an online platform for experience sharing </a:t>
            </a:r>
            <a:endParaRPr lang="es-MX" dirty="0"/>
          </a:p>
          <a:p>
            <a:pPr lvl="0"/>
            <a:r>
              <a:rPr lang="en-US" dirty="0"/>
              <a:t>Capacity building and training of trainers </a:t>
            </a:r>
            <a:r>
              <a:rPr lang="en-US" dirty="0" err="1"/>
              <a:t>programmes</a:t>
            </a:r>
            <a:r>
              <a:rPr lang="en-US" dirty="0"/>
              <a:t> with training modules</a:t>
            </a:r>
            <a:endParaRPr lang="es-MX" dirty="0"/>
          </a:p>
        </p:txBody>
      </p:sp>
      <p:pic>
        <p:nvPicPr>
          <p:cNvPr id="6" name="Imagen 5">
            <a:extLst>
              <a:ext uri="{FF2B5EF4-FFF2-40B4-BE49-F238E27FC236}">
                <a16:creationId xmlns:a16="http://schemas.microsoft.com/office/drawing/2014/main" id="{057808FD-3E14-464C-91FC-283154621BF7}"/>
              </a:ext>
            </a:extLst>
          </p:cNvPr>
          <p:cNvPicPr>
            <a:picLocks noChangeAspect="1"/>
          </p:cNvPicPr>
          <p:nvPr/>
        </p:nvPicPr>
        <p:blipFill rotWithShape="1">
          <a:blip r:embed="rId2"/>
          <a:srcRect l="15674" t="18427" r="34446" b="79209"/>
          <a:stretch/>
        </p:blipFill>
        <p:spPr>
          <a:xfrm>
            <a:off x="0" y="-20548"/>
            <a:ext cx="12205091" cy="325347"/>
          </a:xfrm>
          <a:prstGeom prst="rect">
            <a:avLst/>
          </a:prstGeom>
        </p:spPr>
      </p:pic>
      <p:pic>
        <p:nvPicPr>
          <p:cNvPr id="7" name="Imagen 6">
            <a:extLst>
              <a:ext uri="{FF2B5EF4-FFF2-40B4-BE49-F238E27FC236}">
                <a16:creationId xmlns:a16="http://schemas.microsoft.com/office/drawing/2014/main" id="{C3568EB2-52DD-4661-99BA-9AFC2AE1A466}"/>
              </a:ext>
            </a:extLst>
          </p:cNvPr>
          <p:cNvPicPr>
            <a:picLocks noChangeAspect="1"/>
          </p:cNvPicPr>
          <p:nvPr/>
        </p:nvPicPr>
        <p:blipFill rotWithShape="1">
          <a:blip r:embed="rId2"/>
          <a:srcRect l="15674" t="18427" r="34446" b="79209"/>
          <a:stretch/>
        </p:blipFill>
        <p:spPr>
          <a:xfrm>
            <a:off x="0" y="6695326"/>
            <a:ext cx="12205091" cy="325347"/>
          </a:xfrm>
          <a:prstGeom prst="rect">
            <a:avLst/>
          </a:prstGeom>
        </p:spPr>
      </p:pic>
    </p:spTree>
    <p:extLst>
      <p:ext uri="{BB962C8B-B14F-4D97-AF65-F5344CB8AC3E}">
        <p14:creationId xmlns:p14="http://schemas.microsoft.com/office/powerpoint/2010/main" val="886760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A106570-CAAF-4C99-9D7F-2AD2974C2EA1}"/>
              </a:ext>
            </a:extLst>
          </p:cNvPr>
          <p:cNvSpPr>
            <a:spLocks noGrp="1"/>
          </p:cNvSpPr>
          <p:nvPr>
            <p:ph sz="half" idx="1"/>
          </p:nvPr>
        </p:nvSpPr>
        <p:spPr>
          <a:xfrm>
            <a:off x="304800" y="365125"/>
            <a:ext cx="5715000" cy="5811838"/>
          </a:xfrm>
        </p:spPr>
        <p:txBody>
          <a:bodyPr>
            <a:normAutofit fontScale="77500" lnSpcReduction="20000"/>
          </a:bodyPr>
          <a:lstStyle/>
          <a:p>
            <a:pPr>
              <a:lnSpc>
                <a:spcPct val="160000"/>
              </a:lnSpc>
            </a:pPr>
            <a:r>
              <a:rPr lang="en-US" u="sng" dirty="0"/>
              <a:t>Membership</a:t>
            </a:r>
            <a:endParaRPr lang="es-MX" dirty="0"/>
          </a:p>
          <a:p>
            <a:pPr marL="0" indent="0" algn="just">
              <a:lnSpc>
                <a:spcPct val="160000"/>
              </a:lnSpc>
              <a:buNone/>
            </a:pPr>
            <a:r>
              <a:rPr lang="en-US" dirty="0"/>
              <a:t>All members of the community of practice are encouraged to sign the member signature page in Annex I to this charter </a:t>
            </a:r>
          </a:p>
          <a:p>
            <a:pPr marL="0" indent="0" algn="just">
              <a:lnSpc>
                <a:spcPct val="160000"/>
              </a:lnSpc>
              <a:buNone/>
            </a:pPr>
            <a:r>
              <a:rPr lang="en-US" dirty="0"/>
              <a:t>Participation as a member on the online platform for the community of practice will be by invitation and exclusive to persons registered with the NIEs/DAEs.</a:t>
            </a:r>
            <a:endParaRPr lang="es-MX" dirty="0"/>
          </a:p>
        </p:txBody>
      </p:sp>
      <p:sp>
        <p:nvSpPr>
          <p:cNvPr id="4" name="Marcador de contenido 3">
            <a:extLst>
              <a:ext uri="{FF2B5EF4-FFF2-40B4-BE49-F238E27FC236}">
                <a16:creationId xmlns:a16="http://schemas.microsoft.com/office/drawing/2014/main" id="{3B5C1FEC-2432-4770-AD08-7AC66C835D00}"/>
              </a:ext>
            </a:extLst>
          </p:cNvPr>
          <p:cNvSpPr>
            <a:spLocks noGrp="1"/>
          </p:cNvSpPr>
          <p:nvPr>
            <p:ph sz="half" idx="2"/>
          </p:nvPr>
        </p:nvSpPr>
        <p:spPr>
          <a:xfrm>
            <a:off x="6172199" y="365125"/>
            <a:ext cx="5714999" cy="5811838"/>
          </a:xfrm>
        </p:spPr>
        <p:txBody>
          <a:bodyPr>
            <a:normAutofit fontScale="77500" lnSpcReduction="20000"/>
          </a:bodyPr>
          <a:lstStyle/>
          <a:p>
            <a:pPr algn="just">
              <a:lnSpc>
                <a:spcPct val="160000"/>
              </a:lnSpc>
            </a:pPr>
            <a:r>
              <a:rPr lang="en-US" u="sng" dirty="0"/>
              <a:t>Entry of New Members</a:t>
            </a:r>
            <a:endParaRPr lang="es-MX" dirty="0"/>
          </a:p>
          <a:p>
            <a:pPr marL="0" indent="0" algn="just">
              <a:lnSpc>
                <a:spcPct val="160000"/>
              </a:lnSpc>
              <a:buNone/>
            </a:pPr>
            <a:r>
              <a:rPr lang="en-US" dirty="0"/>
              <a:t>Accredited NIEs of the Adaptation Fund and DAEs of the Green Climate Fund of other climate funds, </a:t>
            </a:r>
          </a:p>
          <a:p>
            <a:pPr marL="0" indent="0" algn="just">
              <a:lnSpc>
                <a:spcPct val="160000"/>
              </a:lnSpc>
              <a:buNone/>
            </a:pPr>
            <a:r>
              <a:rPr lang="en-US" dirty="0"/>
              <a:t>	Signing of the charter by an NIE/DAE. </a:t>
            </a:r>
          </a:p>
          <a:p>
            <a:pPr marL="0" indent="0" algn="just">
              <a:lnSpc>
                <a:spcPct val="160000"/>
              </a:lnSpc>
              <a:buNone/>
            </a:pPr>
            <a:r>
              <a:rPr lang="en-US" dirty="0"/>
              <a:t>New members may be admitted to the community through the invitation and/or referral of an existing community member or request by the non-member made in writing, to the CPDAE management committee. </a:t>
            </a:r>
          </a:p>
          <a:p>
            <a:pPr algn="just">
              <a:lnSpc>
                <a:spcPct val="160000"/>
              </a:lnSpc>
            </a:pPr>
            <a:endParaRPr lang="es-MX" dirty="0"/>
          </a:p>
        </p:txBody>
      </p:sp>
      <p:pic>
        <p:nvPicPr>
          <p:cNvPr id="5" name="Imagen 4">
            <a:extLst>
              <a:ext uri="{FF2B5EF4-FFF2-40B4-BE49-F238E27FC236}">
                <a16:creationId xmlns:a16="http://schemas.microsoft.com/office/drawing/2014/main" id="{C7DC786D-3888-4494-93FB-08B9E4C02318}"/>
              </a:ext>
            </a:extLst>
          </p:cNvPr>
          <p:cNvPicPr>
            <a:picLocks noChangeAspect="1"/>
          </p:cNvPicPr>
          <p:nvPr/>
        </p:nvPicPr>
        <p:blipFill rotWithShape="1">
          <a:blip r:embed="rId2"/>
          <a:srcRect l="15674" t="18427" r="34446" b="79209"/>
          <a:stretch/>
        </p:blipFill>
        <p:spPr>
          <a:xfrm>
            <a:off x="0" y="-20548"/>
            <a:ext cx="12205091" cy="325347"/>
          </a:xfrm>
          <a:prstGeom prst="rect">
            <a:avLst/>
          </a:prstGeom>
        </p:spPr>
      </p:pic>
      <p:pic>
        <p:nvPicPr>
          <p:cNvPr id="6" name="Imagen 5">
            <a:extLst>
              <a:ext uri="{FF2B5EF4-FFF2-40B4-BE49-F238E27FC236}">
                <a16:creationId xmlns:a16="http://schemas.microsoft.com/office/drawing/2014/main" id="{5522B2A0-6FAF-4A3D-8CF5-B6E59999E39B}"/>
              </a:ext>
            </a:extLst>
          </p:cNvPr>
          <p:cNvPicPr>
            <a:picLocks noChangeAspect="1"/>
          </p:cNvPicPr>
          <p:nvPr/>
        </p:nvPicPr>
        <p:blipFill rotWithShape="1">
          <a:blip r:embed="rId2"/>
          <a:srcRect l="15674" t="18427" r="34446" b="79209"/>
          <a:stretch/>
        </p:blipFill>
        <p:spPr>
          <a:xfrm>
            <a:off x="0" y="6695326"/>
            <a:ext cx="12205091" cy="325347"/>
          </a:xfrm>
          <a:prstGeom prst="rect">
            <a:avLst/>
          </a:prstGeom>
        </p:spPr>
      </p:pic>
    </p:spTree>
    <p:extLst>
      <p:ext uri="{BB962C8B-B14F-4D97-AF65-F5344CB8AC3E}">
        <p14:creationId xmlns:p14="http://schemas.microsoft.com/office/powerpoint/2010/main" val="1580443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EC086D78-209E-4A81-BB7F-A48AE5A3FFC8}"/>
              </a:ext>
            </a:extLst>
          </p:cNvPr>
          <p:cNvSpPr/>
          <p:nvPr/>
        </p:nvSpPr>
        <p:spPr>
          <a:xfrm>
            <a:off x="0" y="-10511"/>
            <a:ext cx="5183188" cy="6858000"/>
          </a:xfrm>
          <a:prstGeom prst="rect">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DE087071-1A44-4D18-B344-4F0F3559360C}"/>
              </a:ext>
            </a:extLst>
          </p:cNvPr>
          <p:cNvSpPr>
            <a:spLocks noGrp="1"/>
          </p:cNvSpPr>
          <p:nvPr>
            <p:ph type="title"/>
          </p:nvPr>
        </p:nvSpPr>
        <p:spPr>
          <a:xfrm>
            <a:off x="167126" y="799981"/>
            <a:ext cx="3932237" cy="530225"/>
          </a:xfrm>
        </p:spPr>
        <p:txBody>
          <a:bodyPr>
            <a:normAutofit fontScale="90000"/>
          </a:bodyPr>
          <a:lstStyle/>
          <a:p>
            <a:r>
              <a:rPr lang="en-US" u="sng" dirty="0"/>
              <a:t>Structural Design</a:t>
            </a:r>
            <a:endParaRPr lang="es-MX" dirty="0"/>
          </a:p>
        </p:txBody>
      </p:sp>
      <p:sp>
        <p:nvSpPr>
          <p:cNvPr id="7" name="Marcador de contenido 6">
            <a:extLst>
              <a:ext uri="{FF2B5EF4-FFF2-40B4-BE49-F238E27FC236}">
                <a16:creationId xmlns:a16="http://schemas.microsoft.com/office/drawing/2014/main" id="{88244800-F738-45CB-914E-04F1EE8E5316}"/>
              </a:ext>
            </a:extLst>
          </p:cNvPr>
          <p:cNvSpPr>
            <a:spLocks noGrp="1"/>
          </p:cNvSpPr>
          <p:nvPr>
            <p:ph idx="1"/>
          </p:nvPr>
        </p:nvSpPr>
        <p:spPr>
          <a:xfrm>
            <a:off x="5183187" y="314836"/>
            <a:ext cx="6619929" cy="6380489"/>
          </a:xfrm>
        </p:spPr>
        <p:txBody>
          <a:bodyPr>
            <a:normAutofit lnSpcReduction="10000"/>
          </a:bodyPr>
          <a:lstStyle/>
          <a:p>
            <a:pPr lvl="0" algn="just">
              <a:lnSpc>
                <a:spcPct val="170000"/>
              </a:lnSpc>
            </a:pPr>
            <a:r>
              <a:rPr lang="en-US" sz="1800" dirty="0"/>
              <a:t>Overseeing access and use of the online platform</a:t>
            </a:r>
            <a:endParaRPr lang="es-MX" sz="1800" dirty="0"/>
          </a:p>
          <a:p>
            <a:pPr lvl="0" algn="just">
              <a:lnSpc>
                <a:spcPct val="170000"/>
              </a:lnSpc>
            </a:pPr>
            <a:r>
              <a:rPr lang="en-US" sz="1800" dirty="0"/>
              <a:t>Receiving and addressing requests for membership to the CPDAE and online platform for the CPDAE;</a:t>
            </a:r>
            <a:endParaRPr lang="es-MX" sz="1800" dirty="0"/>
          </a:p>
          <a:p>
            <a:pPr lvl="0" algn="just">
              <a:lnSpc>
                <a:spcPct val="170000"/>
              </a:lnSpc>
            </a:pPr>
            <a:r>
              <a:rPr lang="en-US" sz="1800" dirty="0"/>
              <a:t>Encouraging and promoting discussion on the CPDAE online platform;</a:t>
            </a:r>
            <a:endParaRPr lang="es-MX" sz="1800" dirty="0"/>
          </a:p>
          <a:p>
            <a:pPr lvl="0" algn="just">
              <a:lnSpc>
                <a:spcPct val="170000"/>
              </a:lnSpc>
            </a:pPr>
            <a:r>
              <a:rPr lang="en-US" sz="1800" dirty="0"/>
              <a:t>Planning and arranging face to face meetings of the CPDAE, e.g. on the margins of other global climate change events/meetings;</a:t>
            </a:r>
            <a:endParaRPr lang="es-MX" sz="1800" dirty="0"/>
          </a:p>
          <a:p>
            <a:pPr lvl="0" algn="just">
              <a:lnSpc>
                <a:spcPct val="170000"/>
              </a:lnSpc>
            </a:pPr>
            <a:r>
              <a:rPr lang="en-US" sz="1800" dirty="0"/>
              <a:t>Suggest ideas for future specific activities by the CPDAE in consultation with members;</a:t>
            </a:r>
            <a:endParaRPr lang="es-MX" sz="1800" dirty="0"/>
          </a:p>
          <a:p>
            <a:pPr lvl="0" algn="just">
              <a:lnSpc>
                <a:spcPct val="170000"/>
              </a:lnSpc>
            </a:pPr>
            <a:r>
              <a:rPr lang="en-US" sz="1800" dirty="0"/>
              <a:t>Make announcements and provide information regarding the CPDAE operations, activities and management to members;</a:t>
            </a:r>
            <a:endParaRPr lang="es-MX" sz="1800" dirty="0"/>
          </a:p>
          <a:p>
            <a:pPr lvl="0" algn="just">
              <a:lnSpc>
                <a:spcPct val="170000"/>
              </a:lnSpc>
            </a:pPr>
            <a:r>
              <a:rPr lang="en-US" sz="1800" dirty="0"/>
              <a:t>Oversee review and amendment to the draft charter as necessary.</a:t>
            </a:r>
            <a:endParaRPr lang="es-MX" sz="1800" dirty="0"/>
          </a:p>
          <a:p>
            <a:pPr algn="just">
              <a:lnSpc>
                <a:spcPct val="170000"/>
              </a:lnSpc>
            </a:pPr>
            <a:endParaRPr lang="es-MX" sz="1800" dirty="0"/>
          </a:p>
        </p:txBody>
      </p:sp>
      <p:sp>
        <p:nvSpPr>
          <p:cNvPr id="8" name="Marcador de texto 7">
            <a:extLst>
              <a:ext uri="{FF2B5EF4-FFF2-40B4-BE49-F238E27FC236}">
                <a16:creationId xmlns:a16="http://schemas.microsoft.com/office/drawing/2014/main" id="{3B960F9E-4339-409F-8522-89379758ABAB}"/>
              </a:ext>
            </a:extLst>
          </p:cNvPr>
          <p:cNvSpPr>
            <a:spLocks noGrp="1"/>
          </p:cNvSpPr>
          <p:nvPr>
            <p:ph type="body" sz="half" idx="2"/>
          </p:nvPr>
        </p:nvSpPr>
        <p:spPr/>
        <p:txBody>
          <a:bodyPr/>
          <a:lstStyle/>
          <a:p>
            <a:endParaRPr lang="es-MX"/>
          </a:p>
        </p:txBody>
      </p:sp>
      <p:pic>
        <p:nvPicPr>
          <p:cNvPr id="5" name="Imagen 4">
            <a:extLst>
              <a:ext uri="{FF2B5EF4-FFF2-40B4-BE49-F238E27FC236}">
                <a16:creationId xmlns:a16="http://schemas.microsoft.com/office/drawing/2014/main" id="{9022B587-B659-41B4-B0B1-D897F76DE88D}"/>
              </a:ext>
            </a:extLst>
          </p:cNvPr>
          <p:cNvPicPr>
            <a:picLocks noChangeAspect="1"/>
          </p:cNvPicPr>
          <p:nvPr/>
        </p:nvPicPr>
        <p:blipFill rotWithShape="1">
          <a:blip r:embed="rId2"/>
          <a:srcRect l="15674" t="18427" r="34446" b="79209"/>
          <a:stretch/>
        </p:blipFill>
        <p:spPr>
          <a:xfrm>
            <a:off x="0" y="-20548"/>
            <a:ext cx="12205091" cy="325347"/>
          </a:xfrm>
          <a:prstGeom prst="rect">
            <a:avLst/>
          </a:prstGeom>
        </p:spPr>
      </p:pic>
      <p:pic>
        <p:nvPicPr>
          <p:cNvPr id="6" name="Imagen 5">
            <a:extLst>
              <a:ext uri="{FF2B5EF4-FFF2-40B4-BE49-F238E27FC236}">
                <a16:creationId xmlns:a16="http://schemas.microsoft.com/office/drawing/2014/main" id="{9C6FEB77-EB7B-47C4-9848-811926C991DA}"/>
              </a:ext>
            </a:extLst>
          </p:cNvPr>
          <p:cNvPicPr>
            <a:picLocks noChangeAspect="1"/>
          </p:cNvPicPr>
          <p:nvPr/>
        </p:nvPicPr>
        <p:blipFill rotWithShape="1">
          <a:blip r:embed="rId2"/>
          <a:srcRect l="15674" t="18427" r="34446" b="79209"/>
          <a:stretch/>
        </p:blipFill>
        <p:spPr>
          <a:xfrm>
            <a:off x="0" y="6695326"/>
            <a:ext cx="12205091" cy="325347"/>
          </a:xfrm>
          <a:prstGeom prst="rect">
            <a:avLst/>
          </a:prstGeom>
        </p:spPr>
      </p:pic>
      <p:sp>
        <p:nvSpPr>
          <p:cNvPr id="10" name="Título 4">
            <a:extLst>
              <a:ext uri="{FF2B5EF4-FFF2-40B4-BE49-F238E27FC236}">
                <a16:creationId xmlns:a16="http://schemas.microsoft.com/office/drawing/2014/main" id="{8C05313E-103D-4A43-9F22-CE7D62994DCB}"/>
              </a:ext>
            </a:extLst>
          </p:cNvPr>
          <p:cNvSpPr txBox="1">
            <a:spLocks/>
          </p:cNvSpPr>
          <p:nvPr/>
        </p:nvSpPr>
        <p:spPr>
          <a:xfrm>
            <a:off x="531812" y="2618389"/>
            <a:ext cx="3932237" cy="1600200"/>
          </a:xfrm>
          <a:prstGeom prst="rect">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dirty="0"/>
              <a:t>Committee</a:t>
            </a:r>
            <a:endParaRPr lang="es-MX" dirty="0"/>
          </a:p>
        </p:txBody>
      </p:sp>
    </p:spTree>
    <p:extLst>
      <p:ext uri="{BB962C8B-B14F-4D97-AF65-F5344CB8AC3E}">
        <p14:creationId xmlns:p14="http://schemas.microsoft.com/office/powerpoint/2010/main" val="41918669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975</Words>
  <Application>Microsoft Office PowerPoint</Application>
  <PresentationFormat>Panorámica</PresentationFormat>
  <Paragraphs>106</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Symbol</vt:lpstr>
      <vt:lpstr>Tema de Office</vt:lpstr>
      <vt:lpstr>Draft Charter  Community of Practice for Direct Access Entities </vt:lpstr>
      <vt:lpstr>Draft Charter General Aspects</vt:lpstr>
      <vt:lpstr>Purpose</vt:lpstr>
      <vt:lpstr>Specific objectives </vt:lpstr>
      <vt:lpstr>Ground Rules for Engagement</vt:lpstr>
      <vt:lpstr>Individual and Organizational Benefits</vt:lpstr>
      <vt:lpstr>Key Deliverables</vt:lpstr>
      <vt:lpstr>Presentación de PowerPoint</vt:lpstr>
      <vt:lpstr>Structural Design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Charter  Community of Practice for Direct Access Entities </dc:title>
  <dc:creator>Estacion13</dc:creator>
  <cp:lastModifiedBy>Estacion13</cp:lastModifiedBy>
  <cp:revision>11</cp:revision>
  <dcterms:created xsi:type="dcterms:W3CDTF">2019-06-04T08:27:13Z</dcterms:created>
  <dcterms:modified xsi:type="dcterms:W3CDTF">2019-06-04T15:31:19Z</dcterms:modified>
</cp:coreProperties>
</file>