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0" r:id="rId6"/>
    <p:sldId id="284" r:id="rId7"/>
    <p:sldId id="291" r:id="rId8"/>
    <p:sldId id="292" r:id="rId9"/>
    <p:sldId id="293" r:id="rId10"/>
    <p:sldId id="294" r:id="rId11"/>
    <p:sldId id="295" r:id="rId12"/>
    <p:sldId id="261" r:id="rId13"/>
    <p:sldId id="297" r:id="rId14"/>
    <p:sldId id="298" r:id="rId15"/>
    <p:sldId id="301" r:id="rId16"/>
    <p:sldId id="302" r:id="rId17"/>
    <p:sldId id="300" r:id="rId18"/>
    <p:sldId id="304" r:id="rId19"/>
    <p:sldId id="306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136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83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sv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sv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5.sv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7.m4a"/><Relationship Id="rId7" Type="http://schemas.openxmlformats.org/officeDocument/2006/relationships/image" Target="../media/image20.em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audio" Target="../media/media8.m4a"/><Relationship Id="rId7" Type="http://schemas.openxmlformats.org/officeDocument/2006/relationships/image" Target="../media/image25.png"/><Relationship Id="rId12" Type="http://schemas.openxmlformats.org/officeDocument/2006/relationships/image" Target="../media/image17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15.svg"/><Relationship Id="rId1" Type="http://schemas.openxmlformats.org/officeDocument/2006/relationships/tags" Target="../tags/tag4.xml"/><Relationship Id="rId6" Type="http://schemas.openxmlformats.org/officeDocument/2006/relationships/image" Target="../media/image24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4.png"/><Relationship Id="rId10" Type="http://schemas.openxmlformats.org/officeDocument/2006/relationships/image" Target="../media/image13.sv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Small Grants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t11a-[AudioTrimmer.com]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8752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4"/>
    </mc:Choice>
    <mc:Fallback xmlns="">
      <p:transition xmlns:p14="http://schemas.microsoft.com/office/powerpoint/2010/main" spd="slow" advTm="2690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5" objId="2"/>
        <p14:stopEvt time="2609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Innovation is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renewing, advancing or changing the way things are done</a:t>
            </a:r>
          </a:p>
          <a:p>
            <a:pPr marL="0" lv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4400" dirty="0"/>
              <a:t>Types of innovation</a:t>
            </a:r>
          </a:p>
          <a:p>
            <a:pPr marL="0" indent="0">
              <a:buNone/>
            </a:pPr>
            <a:r>
              <a:rPr lang="en-US" dirty="0"/>
              <a:t>Innovation is diverse, and includes but is not limited to:</a:t>
            </a:r>
          </a:p>
          <a:p>
            <a:r>
              <a:rPr lang="en-US" dirty="0"/>
              <a:t>Disruptive</a:t>
            </a:r>
          </a:p>
          <a:p>
            <a:r>
              <a:rPr lang="en-US" dirty="0"/>
              <a:t>Adaptive</a:t>
            </a:r>
          </a:p>
          <a:p>
            <a:r>
              <a:rPr lang="en-US" dirty="0"/>
              <a:t>Revival</a:t>
            </a:r>
          </a:p>
          <a:p>
            <a:r>
              <a:rPr lang="en-US" dirty="0"/>
              <a:t>Social process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5" name="IU1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85" y="6011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3"/>
    </mc:Choice>
    <mc:Fallback xmlns="">
      <p:transition xmlns:p14="http://schemas.microsoft.com/office/powerpoint/2010/main" spd="slow" advTm="2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53" objId="8"/>
        <p14:stopEvt time="23077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t1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1"/>
    </mc:Choice>
    <mc:Fallback xmlns="">
      <p:transition xmlns:p14="http://schemas.microsoft.com/office/powerpoint/2010/main" spd="slow" advTm="1031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39" objId="3"/>
        <p14:stopEvt time="845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innovation pathway?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876" y="4942334"/>
            <a:ext cx="6895123" cy="1427204"/>
          </a:xfrm>
        </p:spPr>
        <p:txBody>
          <a:bodyPr/>
          <a:lstStyle/>
          <a:p>
            <a:pPr algn="l"/>
            <a:r>
              <a:rPr lang="en-GB" dirty="0"/>
              <a:t>Innovation is an on going process of scoping, testing, learning, and scaling.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1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 rot="10800000">
            <a:off x="4212492" y="22977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rot="10800000">
            <a:off x="1883508" y="2313353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726076" y="1308182"/>
            <a:ext cx="2160587" cy="504000"/>
          </a:xfrm>
        </p:spPr>
        <p:txBody>
          <a:bodyPr/>
          <a:lstStyle/>
          <a:p>
            <a:r>
              <a:rPr lang="en-US" dirty="0"/>
              <a:t>Testing cycles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793156" y="4043562"/>
            <a:ext cx="2160588" cy="504000"/>
          </a:xfrm>
        </p:spPr>
        <p:txBody>
          <a:bodyPr/>
          <a:lstStyle/>
          <a:p>
            <a:r>
              <a:rPr lang="en-US" dirty="0"/>
              <a:t>Learning cycles</a:t>
            </a:r>
          </a:p>
        </p:txBody>
      </p:sp>
      <p:pic>
        <p:nvPicPr>
          <p:cNvPr id="6" name="IU1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2"/>
    </mc:Choice>
    <mc:Fallback xmlns="">
      <p:transition xmlns:p14="http://schemas.microsoft.com/office/powerpoint/2010/main"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86" objId="7"/>
        <p14:stopEvt time="39459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61846" y="1523999"/>
            <a:ext cx="6096000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Same Side Corner Rectangle 33"/>
          <p:cNvSpPr/>
          <p:nvPr/>
        </p:nvSpPr>
        <p:spPr>
          <a:xfrm rot="5400000">
            <a:off x="-155697" y="2301633"/>
            <a:ext cx="4942009" cy="3380153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 rot="16200000">
            <a:off x="6995075" y="1856456"/>
            <a:ext cx="4356469" cy="3692772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 innovation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84947" y="2677136"/>
            <a:ext cx="1132130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Identify adaptation challenges</a:t>
            </a:r>
          </a:p>
        </p:txBody>
      </p:sp>
      <p:sp>
        <p:nvSpPr>
          <p:cNvPr id="28676" name="Text Placeholder 12">
            <a:extLst>
              <a:ext uri="{FF2B5EF4-FFF2-40B4-BE49-F238E27FC236}">
                <a16:creationId xmlns:a16="http://schemas.microsoft.com/office/drawing/2014/main" id="{824669F4-0123-684B-A7DE-D65B1D6541C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193443" y="4378814"/>
            <a:ext cx="1609480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Diffuse innovation to target area</a:t>
            </a:r>
          </a:p>
        </p:txBody>
      </p:sp>
      <p:sp>
        <p:nvSpPr>
          <p:cNvPr id="28677" name="Text Placeholder 8">
            <a:extLst>
              <a:ext uri="{FF2B5EF4-FFF2-40B4-BE49-F238E27FC236}">
                <a16:creationId xmlns:a16="http://schemas.microsoft.com/office/drawing/2014/main" id="{7062D85F-7E69-ED49-8781-A4349DB37BC7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3679" y="4315193"/>
            <a:ext cx="1404938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Seek existing innovations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220064" y="3206505"/>
            <a:ext cx="1680551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Design and develop innovation</a:t>
            </a:r>
          </a:p>
        </p:txBody>
      </p:sp>
      <p:sp>
        <p:nvSpPr>
          <p:cNvPr id="28679" name="Text Placeholder 9">
            <a:extLst>
              <a:ext uri="{FF2B5EF4-FFF2-40B4-BE49-F238E27FC236}">
                <a16:creationId xmlns:a16="http://schemas.microsoft.com/office/drawing/2014/main" id="{222F4B68-97D3-4B44-A99A-25F9AEC3818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4411" y="3497751"/>
            <a:ext cx="134558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Create new solutions</a:t>
            </a:r>
          </a:p>
        </p:txBody>
      </p:sp>
      <p:sp>
        <p:nvSpPr>
          <p:cNvPr id="28682" name="Text Placeholder 11">
            <a:extLst>
              <a:ext uri="{FF2B5EF4-FFF2-40B4-BE49-F238E27FC236}">
                <a16:creationId xmlns:a16="http://schemas.microsoft.com/office/drawing/2014/main" id="{21DA17FB-B412-2149-80FF-2898192FD50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5053" y="4709137"/>
            <a:ext cx="120063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Look for solutions</a:t>
            </a:r>
          </a:p>
        </p:txBody>
      </p:sp>
      <p:sp>
        <p:nvSpPr>
          <p:cNvPr id="28683" name="Text Placeholder 6">
            <a:extLst>
              <a:ext uri="{FF2B5EF4-FFF2-40B4-BE49-F238E27FC236}">
                <a16:creationId xmlns:a16="http://schemas.microsoft.com/office/drawing/2014/main" id="{9A6CA23F-9ABB-054F-A8F5-D42F57BEC44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833206" y="3323735"/>
            <a:ext cx="1142024" cy="20102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Test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Engage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Learn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6399" y="3829905"/>
            <a:ext cx="1082064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Explore problems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74575" y="2636350"/>
            <a:ext cx="1370501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Scale to other areas / applications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9234974" y="3886808"/>
            <a:ext cx="1198563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Build portfolios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7355378" y="3847733"/>
            <a:ext cx="139785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Pilot and demonstrate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10246334" y="3145696"/>
            <a:ext cx="1437664" cy="1856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Embed and normalize  locally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altLang="en-US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National / international scaling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82392" y="4836380"/>
            <a:ext cx="1460377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Innovate wider systems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1223" y="1654707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31714" y="1674246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88513" y="1654707"/>
            <a:ext cx="854075" cy="8540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81540" y="3536460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797174" y="4431304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02154" y="3683000"/>
            <a:ext cx="752231" cy="1397000"/>
            <a:chOff x="1602154" y="3683000"/>
            <a:chExt cx="752231" cy="1397000"/>
          </a:xfrm>
        </p:grpSpPr>
        <p:sp>
          <p:nvSpPr>
            <p:cNvPr id="8" name="Bent-Up Arrow 7"/>
            <p:cNvSpPr/>
            <p:nvPr/>
          </p:nvSpPr>
          <p:spPr>
            <a:xfrm rot="5400000">
              <a:off x="1401885" y="4107962"/>
              <a:ext cx="137746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Bent-Up Arrow 38"/>
            <p:cNvSpPr/>
            <p:nvPr/>
          </p:nvSpPr>
          <p:spPr>
            <a:xfrm rot="5400000">
              <a:off x="1786794" y="4496777"/>
              <a:ext cx="59983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02154" y="5080000"/>
              <a:ext cx="351692" cy="0"/>
            </a:xfrm>
            <a:prstGeom prst="line">
              <a:avLst/>
            </a:prstGeom>
            <a:ln w="1270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ight Arrow 19"/>
          <p:cNvSpPr/>
          <p:nvPr/>
        </p:nvSpPr>
        <p:spPr>
          <a:xfrm>
            <a:off x="3692772" y="3536463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688864" y="4450860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589954" y="3378200"/>
            <a:ext cx="1680309" cy="1649044"/>
            <a:chOff x="5609492" y="3241431"/>
            <a:chExt cx="1680309" cy="1649044"/>
          </a:xfrm>
        </p:grpSpPr>
        <p:sp>
          <p:nvSpPr>
            <p:cNvPr id="55" name="Circular Arrow 54"/>
            <p:cNvSpPr/>
            <p:nvPr/>
          </p:nvSpPr>
          <p:spPr>
            <a:xfrm rot="16200000">
              <a:off x="5658338" y="3196491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ircular Arrow 55"/>
            <p:cNvSpPr/>
            <p:nvPr/>
          </p:nvSpPr>
          <p:spPr>
            <a:xfrm rot="16200000">
              <a:off x="5673970" y="4013198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ular Arrow 56"/>
            <p:cNvSpPr/>
            <p:nvPr/>
          </p:nvSpPr>
          <p:spPr>
            <a:xfrm rot="5400000">
              <a:off x="6396892" y="3192585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ircular Arrow 57"/>
            <p:cNvSpPr/>
            <p:nvPr/>
          </p:nvSpPr>
          <p:spPr>
            <a:xfrm rot="5400000">
              <a:off x="6412523" y="4009292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Left-Right-Up Arrow 21"/>
          <p:cNvSpPr/>
          <p:nvPr/>
        </p:nvSpPr>
        <p:spPr>
          <a:xfrm rot="5400000">
            <a:off x="8128000" y="3849079"/>
            <a:ext cx="1426308" cy="605692"/>
          </a:xfrm>
          <a:prstGeom prst="leftRightUp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7473283" y="5443967"/>
            <a:ext cx="1221331" cy="1081879"/>
            <a:chOff x="7399037" y="5017329"/>
            <a:chExt cx="1408709" cy="1511725"/>
          </a:xfrm>
        </p:grpSpPr>
        <p:sp>
          <p:nvSpPr>
            <p:cNvPr id="69" name="Circular Arrow 68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ircular Arrow 69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307683" y="5791752"/>
            <a:ext cx="1221331" cy="1081879"/>
            <a:chOff x="7399037" y="5017329"/>
            <a:chExt cx="1408709" cy="1511725"/>
          </a:xfrm>
        </p:grpSpPr>
        <p:sp>
          <p:nvSpPr>
            <p:cNvPr id="72" name="Circular Arrow 71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Circular Arrow 72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355446" y="1454571"/>
            <a:ext cx="6349467" cy="47734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113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98"/>
    </mc:Choice>
    <mc:Fallback xmlns="">
      <p:transition xmlns:p14="http://schemas.microsoft.com/office/powerpoint/2010/main" spd="slow" advTm="23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7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28675" grpId="0" build="p"/>
      <p:bldP spid="28676" grpId="0" build="p"/>
      <p:bldP spid="28677" grpId="0" build="p"/>
      <p:bldP spid="28678" grpId="0" build="p"/>
      <p:bldP spid="28679" grpId="0" build="p"/>
      <p:bldP spid="28682" grpId="0" build="p"/>
      <p:bldP spid="28683" grpId="0" build="p"/>
      <p:bldP spid="28684" grpId="0" build="p"/>
      <p:bldP spid="25" grpId="0"/>
      <p:bldP spid="26" grpId="0"/>
      <p:bldP spid="27" grpId="0"/>
      <p:bldP spid="28" grpId="0"/>
      <p:bldP spid="29" grpId="0"/>
      <p:bldP spid="7" grpId="0" animBg="1"/>
      <p:bldP spid="37" grpId="0" animBg="1"/>
      <p:bldP spid="20" grpId="0" animBg="1"/>
      <p:bldP spid="54" grpId="0" animBg="1"/>
      <p:bldP spid="2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1980" objId="9"/>
        <p14:stopEvt time="229824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770" y="136768"/>
            <a:ext cx="5959230" cy="4415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299" y="1152000"/>
            <a:ext cx="5464863" cy="4680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Innovation as a pathway</a:t>
            </a:r>
          </a:p>
          <a:p>
            <a:pPr marL="0" indent="0">
              <a:buNone/>
            </a:pPr>
            <a:r>
              <a:rPr lang="en-US" sz="2400" dirty="0"/>
              <a:t>Stage 1: Identify, seek, ideate</a:t>
            </a:r>
          </a:p>
          <a:p>
            <a:pPr marL="0" indent="0">
              <a:buNone/>
            </a:pPr>
            <a:r>
              <a:rPr lang="en-US" sz="2400" dirty="0"/>
              <a:t>Stage 2: Test, engage, learn, adapt</a:t>
            </a:r>
          </a:p>
          <a:p>
            <a:pPr marL="0" indent="0">
              <a:buNone/>
            </a:pPr>
            <a:r>
              <a:rPr lang="en-US" sz="2400" dirty="0"/>
              <a:t>Stage 3: Scale, develop, share, normalize</a:t>
            </a:r>
          </a:p>
          <a:p>
            <a:pPr mar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11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300" y="1889168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94022" y="1889168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87744" y="1889168"/>
            <a:ext cx="854075" cy="854075"/>
          </a:xfrm>
          <a:prstGeom prst="rect">
            <a:avLst/>
          </a:prstGeom>
        </p:spPr>
      </p:pic>
      <p:sp>
        <p:nvSpPr>
          <p:cNvPr id="33" name="Circular Arrow 32"/>
          <p:cNvSpPr/>
          <p:nvPr/>
        </p:nvSpPr>
        <p:spPr>
          <a:xfrm>
            <a:off x="1269999" y="918307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>
            <a:off x="3552092" y="9143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ular Arrow 34"/>
          <p:cNvSpPr/>
          <p:nvPr/>
        </p:nvSpPr>
        <p:spPr>
          <a:xfrm rot="10800000">
            <a:off x="3626338" y="18287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ircular Arrow 35"/>
          <p:cNvSpPr/>
          <p:nvPr/>
        </p:nvSpPr>
        <p:spPr>
          <a:xfrm rot="10800000">
            <a:off x="1297354" y="18444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2139922" y="839259"/>
            <a:ext cx="2160587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Testing cycles</a:t>
            </a:r>
          </a:p>
        </p:txBody>
      </p:sp>
      <p:sp>
        <p:nvSpPr>
          <p:cNvPr id="38" name="Text Placeholder 4"/>
          <p:cNvSpPr txBox="1">
            <a:spLocks/>
          </p:cNvSpPr>
          <p:nvPr/>
        </p:nvSpPr>
        <p:spPr>
          <a:xfrm>
            <a:off x="2207002" y="3574639"/>
            <a:ext cx="2160588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cycles</a:t>
            </a:r>
          </a:p>
        </p:txBody>
      </p:sp>
      <p:pic>
        <p:nvPicPr>
          <p:cNvPr id="7" name="IU1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85" y="5913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7"/>
    </mc:Choice>
    <mc:Fallback xmlns="">
      <p:transition xmlns:p14="http://schemas.microsoft.com/office/powerpoint/2010/main" spd="slow" advTm="309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3" objId="7"/>
        <p14:stopEvt time="29512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1348" y="957415"/>
            <a:ext cx="1414731" cy="1414731"/>
          </a:xfrm>
          <a:prstGeom prst="rect">
            <a:avLst/>
          </a:prstGeom>
        </p:spPr>
      </p:pic>
      <p:pic>
        <p:nvPicPr>
          <p:cNvPr id="32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2440666" y="2510492"/>
            <a:ext cx="1414731" cy="1414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8961" y="2235369"/>
            <a:ext cx="1750130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Your challenge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163121" y="2658922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72444" y="2647051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00908" y="3883412"/>
            <a:ext cx="414941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affected by the challenge area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17203" y="462887"/>
            <a:ext cx="406683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working in the challenge area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641763" y="971443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61230" y="947702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06612" y="1071809"/>
            <a:ext cx="2897007" cy="2745247"/>
            <a:chOff x="1706612" y="1071809"/>
            <a:chExt cx="2897007" cy="2745247"/>
          </a:xfrm>
        </p:grpSpPr>
        <p:sp>
          <p:nvSpPr>
            <p:cNvPr id="7" name="Oval 6"/>
            <p:cNvSpPr/>
            <p:nvPr/>
          </p:nvSpPr>
          <p:spPr>
            <a:xfrm>
              <a:off x="3522931" y="112678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420" y="113577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663873" y="149304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29522" y="350975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75905" y="341631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711430" y="30770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66223" y="343429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742711" y="33818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345720" y="300156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82545" y="162746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271087" y="1206225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706612" y="1071809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Create a stakeholder tree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Populate your tree with all stakeholders associated with your challenge. Remember to think broadly including: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1F5E3E"/>
                </a:solidFill>
              </a:rPr>
              <a:t>Indigenous groups, women, youth, vulnerable communities, and minority groups</a:t>
            </a:r>
          </a:p>
          <a:p>
            <a:pPr marL="0" indent="0">
              <a:buNone/>
            </a:pPr>
            <a:r>
              <a:rPr lang="en-US" sz="2000" b="1" dirty="0"/>
              <a:t>As well as government, NGOs, charities, corporates and other organizations</a:t>
            </a:r>
          </a:p>
          <a:p>
            <a:endParaRPr lang="en-US" sz="2000" b="1" dirty="0"/>
          </a:p>
        </p:txBody>
      </p:sp>
      <p:pic>
        <p:nvPicPr>
          <p:cNvPr id="9" name="t115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677" y="585567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9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1"/>
    </mc:Choice>
    <mc:Fallback xmlns="">
      <p:transition xmlns:p14="http://schemas.microsoft.com/office/powerpoint/2010/main" spd="slow" advTm="7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39" grpId="0"/>
      <p:bldP spid="40" grpId="0"/>
      <p:bldP spid="50" grpId="0" animBg="1"/>
    </p:bldLst>
  </p:timing>
  <p:extLst>
    <p:ext uri="{E180D4A7-C9FB-4DFB-919C-405C955672EB}">
      <p14:showEvtLst xmlns:p14="http://schemas.microsoft.com/office/powerpoint/2010/main">
        <p14:playEvt time="1813" objId="9"/>
        <p14:stopEvt time="70018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Take Module 2: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The innovation small grants application training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Or go directly to the website and start the application:</a:t>
            </a:r>
          </a:p>
          <a:p>
            <a:pPr marL="0" indent="0">
              <a:buNone/>
            </a:pPr>
            <a:r>
              <a:rPr lang="en-US" sz="2000" b="1" dirty="0"/>
              <a:t>https://</a:t>
            </a:r>
            <a:r>
              <a:rPr lang="en-US" sz="2000" b="1" dirty="0" err="1"/>
              <a:t>www.adaptation-fund.org</a:t>
            </a:r>
            <a:r>
              <a:rPr lang="en-US" sz="2000" b="1" dirty="0"/>
              <a:t>/apply-funding/innovation-grants/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8" descr="29051868954_5553b50679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19574"/>
            <a:ext cx="5080000" cy="3390900"/>
          </a:xfrm>
          <a:prstGeom prst="rect">
            <a:avLst/>
          </a:prstGeom>
        </p:spPr>
      </p:pic>
      <p:pic>
        <p:nvPicPr>
          <p:cNvPr id="7" name="t1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2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3"/>
    </mc:Choice>
    <mc:Fallback xmlns="">
      <p:transition xmlns:p14="http://schemas.microsoft.com/office/powerpoint/2010/main" spd="slow" advTm="3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0" grpId="0" animBg="1"/>
    </p:bldLst>
  </p:timing>
  <p:extLst>
    <p:ext uri="{E180D4A7-C9FB-4DFB-919C-405C955672EB}">
      <p14:showEvtLst xmlns:p14="http://schemas.microsoft.com/office/powerpoint/2010/main">
        <p14:playEvt time="2032" objId="7"/>
        <p14:stopEvt time="33543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COMPLETE</a:t>
            </a: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t1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4"/>
    </mc:Choice>
    <mc:Fallback xmlns="">
      <p:transition xmlns:p14="http://schemas.microsoft.com/office/powerpoint/2010/main" spd="slow" advTm="949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8" objId="3"/>
        <p14:stopEvt time="794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1"/>
            <a:ext cx="2001317" cy="1314661"/>
          </a:xfrm>
        </p:spPr>
        <p:txBody>
          <a:bodyPr/>
          <a:lstStyle/>
          <a:p>
            <a:r>
              <a:rPr lang="en-US" dirty="0"/>
              <a:t>To learn about innovation, and different approaches to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306551"/>
            <a:ext cx="3002400" cy="432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3694321"/>
            <a:ext cx="2915717" cy="2001046"/>
          </a:xfrm>
        </p:spPr>
        <p:txBody>
          <a:bodyPr/>
          <a:lstStyle/>
          <a:p>
            <a:r>
              <a:rPr lang="en-US" dirty="0"/>
              <a:t>Learn how to describe innovation</a:t>
            </a:r>
          </a:p>
          <a:p>
            <a:r>
              <a:rPr lang="en-US" dirty="0"/>
              <a:t>Learn about the stages of innovation</a:t>
            </a:r>
          </a:p>
          <a:p>
            <a:r>
              <a:rPr lang="en-US" dirty="0"/>
              <a:t>Know how to take first steps in designing an innovation small grant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042042" y="2970799"/>
            <a:ext cx="23432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Module 1</a:t>
            </a:r>
            <a:endParaRPr lang="en-US" dirty="0"/>
          </a:p>
        </p:txBody>
      </p:sp>
      <p:pic>
        <p:nvPicPr>
          <p:cNvPr id="4" name="IU1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896" y="5913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0"/>
    </mc:Choice>
    <mc:Fallback xmlns="">
      <p:transition xmlns:p14="http://schemas.microsoft.com/office/powerpoint/2010/main" spd="slow" advTm="275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9" objId="4"/>
        <p14:stopEvt time="2692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2270324"/>
            <a:ext cx="3002400" cy="432000"/>
          </a:xfrm>
        </p:spPr>
        <p:txBody>
          <a:bodyPr/>
          <a:lstStyle/>
          <a:p>
            <a:r>
              <a:rPr lang="en-US" dirty="0"/>
              <a:t>Section 1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2595458"/>
            <a:ext cx="2001317" cy="720000"/>
          </a:xfrm>
        </p:spPr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3751676"/>
            <a:ext cx="3002400" cy="432000"/>
          </a:xfrm>
        </p:spPr>
        <p:txBody>
          <a:bodyPr/>
          <a:lstStyle/>
          <a:p>
            <a:r>
              <a:rPr lang="en-US" dirty="0"/>
              <a:t>Section 2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4119905"/>
            <a:ext cx="2001317" cy="720000"/>
          </a:xfrm>
        </p:spPr>
        <p:txBody>
          <a:bodyPr/>
          <a:lstStyle/>
          <a:p>
            <a:r>
              <a:rPr lang="en-US" dirty="0"/>
              <a:t> Innovation pathways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pic>
        <p:nvPicPr>
          <p:cNvPr id="4" name="t13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538" y="59924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6"/>
    </mc:Choice>
    <mc:Fallback xmlns="">
      <p:transition xmlns:p14="http://schemas.microsoft.com/office/powerpoint/2010/main" spd="slow" advTm="329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2" objId="4"/>
        <p14:stopEvt time="3244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IU1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880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"/>
    </mc:Choice>
    <mc:Fallback xmlns="">
      <p:transition xmlns:p14="http://schemas.microsoft.com/office/powerpoint/2010/main" spd="slow" advTm="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7" objId="3"/>
        <p14:stopEvt time="826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Innovation as the a</a:t>
            </a:r>
            <a:r>
              <a:rPr lang="uz-Cyrl-UZ" dirty="0"/>
              <a:t>pplication of physical tools, processes, knowledge and skills with the aim of building resilience and adapting to climate change</a:t>
            </a:r>
            <a:r>
              <a:rPr lang="en-GB" dirty="0"/>
              <a:t>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926335"/>
            <a:ext cx="2160587" cy="1603050"/>
          </a:xfrm>
        </p:spPr>
        <p:txBody>
          <a:bodyPr/>
          <a:lstStyle/>
          <a:p>
            <a:r>
              <a:rPr lang="en-US" dirty="0"/>
              <a:t>Innovation as the renewing, advancing or changing the way things are done </a:t>
            </a:r>
          </a:p>
        </p:txBody>
      </p:sp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Innovation as </a:t>
            </a:r>
            <a:r>
              <a:rPr lang="uz-Cyrl-UZ" dirty="0"/>
              <a:t>the process of translating an idea or invention into a valuable good or service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UI103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2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74"/>
    </mc:Choice>
    <mc:Fallback xmlns="">
      <p:transition xmlns:p14="http://schemas.microsoft.com/office/powerpoint/2010/main" spd="slow" advTm="54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build="p"/>
      <p:bldP spid="10" grpId="0" build="p"/>
      <p:bldP spid="12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2260" objId="4"/>
        <p14:stopEvt time="5343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small grants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722" y="3906794"/>
            <a:ext cx="6816969" cy="2189205"/>
          </a:xfrm>
        </p:spPr>
        <p:txBody>
          <a:bodyPr/>
          <a:lstStyle/>
          <a:p>
            <a:pPr lvl="0" algn="l"/>
            <a:r>
              <a:rPr lang="en-US" dirty="0"/>
              <a:t>New innovations encouraged and accelerated. </a:t>
            </a:r>
          </a:p>
          <a:p>
            <a:pPr lvl="0" algn="l"/>
            <a:r>
              <a:rPr lang="en-US" b="0" dirty="0"/>
              <a:t>Development of innovative adaptation practices, tools and technologies encouraged and accelerated </a:t>
            </a:r>
            <a:endParaRPr lang="en-GB" b="0" dirty="0"/>
          </a:p>
          <a:p>
            <a:pPr lvl="0" algn="l"/>
            <a:r>
              <a:rPr lang="en-US" dirty="0"/>
              <a:t>Evidence base generated. </a:t>
            </a:r>
          </a:p>
          <a:p>
            <a:pPr lvl="0" algn="l"/>
            <a:r>
              <a:rPr lang="en-US" b="0" dirty="0"/>
              <a:t>Evidence of effective, efficient adaptation practices, products and technologies generated as a basis for implementing entities and other funds to assess scaling up</a:t>
            </a:r>
            <a:endParaRPr lang="en-GB" b="0" dirty="0"/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4" name="TextBox 3"/>
          <p:cNvSpPr txBox="1"/>
          <p:nvPr/>
        </p:nvSpPr>
        <p:spPr>
          <a:xfrm>
            <a:off x="3262923" y="205153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8154" y="13676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1385" y="13481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168" y="913504"/>
            <a:ext cx="6949370" cy="1020803"/>
          </a:xfrm>
        </p:spPr>
        <p:txBody>
          <a:bodyPr/>
          <a:lstStyle/>
          <a:p>
            <a:pPr algn="l"/>
            <a:r>
              <a:rPr lang="en-GB" dirty="0"/>
              <a:t>T</a:t>
            </a:r>
            <a:r>
              <a:rPr lang="uz-Cyrl-UZ" dirty="0"/>
              <a:t>est, evaluate, roll out and scale up innovative adaptation practices, products and technologies.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20909" y="2542894"/>
            <a:ext cx="619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NIE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0898" y="3055492"/>
            <a:ext cx="71587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250k</a:t>
            </a:r>
          </a:p>
        </p:txBody>
      </p:sp>
      <p:pic>
        <p:nvPicPr>
          <p:cNvPr id="1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5589" y="1884881"/>
            <a:ext cx="1603573" cy="1603573"/>
          </a:xfrm>
          <a:prstGeom prst="rect">
            <a:avLst/>
          </a:prstGeom>
        </p:spPr>
      </p:pic>
      <p:pic>
        <p:nvPicPr>
          <p:cNvPr id="7" name="t1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5"/>
    </mc:Choice>
    <mc:Fallback xmlns="">
      <p:transition xmlns:p14="http://schemas.microsoft.com/office/powerpoint/2010/main" spd="slow" advTm="3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6" grpId="0"/>
    </p:bldLst>
  </p:timing>
  <p:extLst>
    <p:ext uri="{E180D4A7-C9FB-4DFB-919C-405C955672EB}">
      <p14:showEvtLst xmlns:p14="http://schemas.microsoft.com/office/powerpoint/2010/main">
        <p14:playEvt time="2573" objId="7"/>
        <p14:stopEvt time="3307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8923" y="1875692"/>
            <a:ext cx="11156462" cy="359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Some different types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82638" y="3302573"/>
            <a:ext cx="2160587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Transformational or disruptive change</a:t>
            </a:r>
          </a:p>
          <a:p>
            <a:r>
              <a:rPr lang="en-US" altLang="en-US" dirty="0"/>
              <a:t>E.g. repurposing land areas and creating novel incomes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447449" y="3304405"/>
            <a:ext cx="2160588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Application of something new to add value</a:t>
            </a:r>
          </a:p>
          <a:p>
            <a:r>
              <a:rPr lang="en-US" altLang="en-US" dirty="0" err="1"/>
              <a:t>E.g</a:t>
            </a:r>
            <a:r>
              <a:rPr lang="en-US" altLang="en-US" dirty="0"/>
              <a:t> bringing in an existing technology and adapting it to a new location</a:t>
            </a:r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399099" y="3302818"/>
            <a:ext cx="2160587" cy="9001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Process or social developments and changes</a:t>
            </a:r>
          </a:p>
          <a:p>
            <a:r>
              <a:rPr lang="en-US" altLang="en-US" dirty="0"/>
              <a:t>E.g. new policy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607172" y="3302573"/>
            <a:ext cx="2160587" cy="10937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Low tech revival</a:t>
            </a:r>
          </a:p>
          <a:p>
            <a:r>
              <a:rPr lang="en-US" altLang="en-US" dirty="0"/>
              <a:t>E.g. Traditional or ingenious tools repurposed</a:t>
            </a:r>
          </a:p>
          <a:p>
            <a:endParaRPr lang="en-US" altLang="en-US" dirty="0"/>
          </a:p>
        </p:txBody>
      </p:sp>
      <p:pic>
        <p:nvPicPr>
          <p:cNvPr id="28687" name="Picture Placeholder 36">
            <a:extLst>
              <a:ext uri="{FF2B5EF4-FFF2-40B4-BE49-F238E27FC236}">
                <a16:creationId xmlns:a16="http://schemas.microsoft.com/office/drawing/2014/main" id="{70666465-E8FE-D44C-87F1-E82372BD3C10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4034" y="2138935"/>
            <a:ext cx="1384300" cy="1054100"/>
          </a:xfrm>
        </p:spPr>
      </p:pic>
      <p:pic>
        <p:nvPicPr>
          <p:cNvPr id="28689" name="Picture Placeholder 40">
            <a:extLst>
              <a:ext uri="{FF2B5EF4-FFF2-40B4-BE49-F238E27FC236}">
                <a16:creationId xmlns:a16="http://schemas.microsoft.com/office/drawing/2014/main" id="{2936C368-56A5-8D4C-82DD-3FEE2AF5EB49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2135760"/>
            <a:ext cx="1341438" cy="1163638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DD1DF-3CB7-7F45-ACF9-51E6E6C58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1213" y="2458673"/>
            <a:ext cx="1182687" cy="583243"/>
          </a:xfrm>
          <a:prstGeom prst="rect">
            <a:avLst/>
          </a:prstGeom>
        </p:spPr>
      </p:pic>
      <p:pic>
        <p:nvPicPr>
          <p:cNvPr id="1026" name="Picture 2" descr="Screen Shot 2020-02-20 at 4.06.26 PM.png">
            <a:extLst>
              <a:ext uri="{FF2B5EF4-FFF2-40B4-BE49-F238E27FC236}">
                <a16:creationId xmlns:a16="http://schemas.microsoft.com/office/drawing/2014/main" id="{CE5C782C-BAEC-475A-A1F5-7BAD4A2E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62" y="2075160"/>
            <a:ext cx="1987288" cy="10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U10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85" y="591369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2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2"/>
    </mc:Choice>
    <mc:Fallback xmlns="">
      <p:transition xmlns:p14="http://schemas.microsoft.com/office/powerpoint/2010/main" spd="slow" advTm="4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8" grpId="0" build="p"/>
      <p:bldP spid="28680" grpId="0" build="p"/>
      <p:bldP spid="28684" grpId="0" build="p"/>
    </p:bldLst>
  </p:timing>
  <p:extLst>
    <p:ext uri="{E180D4A7-C9FB-4DFB-919C-405C955672EB}">
      <p14:showEvtLst xmlns:p14="http://schemas.microsoft.com/office/powerpoint/2010/main">
        <p14:playEvt time="2488" objId="4"/>
        <p14:stopEvt time="4736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076175" y="1642179"/>
            <a:ext cx="3833447" cy="42007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05538" y="1648666"/>
            <a:ext cx="3767998" cy="41901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032497" y="1642178"/>
            <a:ext cx="3765222" cy="41965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096431" y="2779507"/>
            <a:ext cx="3789198" cy="2997807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Preserve low access locations</a:t>
            </a:r>
            <a:endParaRPr lang="en-US" altLang="en-US" sz="1800" dirty="0"/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Monitor the region and </a:t>
            </a:r>
          </a:p>
          <a:p>
            <a:pPr marL="809625" lvl="3" indent="0">
              <a:buNone/>
            </a:pPr>
            <a:r>
              <a:rPr lang="en-US" sz="1800" dirty="0"/>
              <a:t>collect data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Potential for indigenous collaborations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Support micro-finance </a:t>
            </a:r>
          </a:p>
          <a:p>
            <a:pPr marL="809625" lvl="3" indent="0">
              <a:buNone/>
            </a:pPr>
            <a:endParaRPr lang="en-US" sz="1800" dirty="0"/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8069967" y="2776210"/>
            <a:ext cx="3748234" cy="3262313"/>
          </a:xfrm>
        </p:spPr>
        <p:txBody>
          <a:bodyPr/>
          <a:lstStyle/>
          <a:p>
            <a:pPr marL="809625" lvl="3" indent="0">
              <a:buNone/>
            </a:pPr>
            <a:r>
              <a:rPr lang="en-GB" sz="1800" dirty="0"/>
              <a:t>Support biodiversity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r>
              <a:rPr lang="en-GB" sz="1800" dirty="0"/>
              <a:t>Introduce novel methods and build capabilities 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Increase livelihoods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Strengthen smallholders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25304" y="2794368"/>
            <a:ext cx="3748233" cy="3044408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Rehabilitate plant life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Encouraging biodiversity and  </a:t>
            </a:r>
          </a:p>
          <a:p>
            <a:pPr marL="809625" lvl="3" indent="0">
              <a:buNone/>
            </a:pPr>
            <a:r>
              <a:rPr lang="en-US" sz="1800" dirty="0"/>
              <a:t>improve soil fertility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Increase livelihoods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endParaRPr lang="en-US" sz="900" dirty="0"/>
          </a:p>
          <a:p>
            <a:pPr marL="809625" lvl="3" indent="0">
              <a:buNone/>
            </a:pPr>
            <a:r>
              <a:rPr lang="en-US" sz="1800" dirty="0"/>
              <a:t>Training on best practices </a:t>
            </a:r>
          </a:p>
          <a:p>
            <a:endParaRPr lang="en-US" alt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204822" y="1812351"/>
            <a:ext cx="3768715" cy="830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Rehabilitation of ecosystems and agriculture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4075949" y="1796591"/>
            <a:ext cx="3830161" cy="846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Novel technology in challenging environments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8029003" y="1792683"/>
            <a:ext cx="3748233" cy="8501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New knowledge to support smallholder production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9212" y="2650312"/>
            <a:ext cx="691688" cy="2878027"/>
            <a:chOff x="4149212" y="2650312"/>
            <a:chExt cx="691688" cy="2878027"/>
          </a:xfrm>
        </p:grpSpPr>
        <p:pic>
          <p:nvPicPr>
            <p:cNvPr id="26" name="Picture Placeholder 162" descr="Palm tree">
              <a:extLst>
                <a:ext uri="{FF2B5EF4-FFF2-40B4-BE49-F238E27FC236}">
                  <a16:creationId xmlns:a16="http://schemas.microsoft.com/office/drawing/2014/main" id="{B21D58C1-B806-40E0-9006-675AF7916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155612" y="2650312"/>
              <a:ext cx="650832" cy="650832"/>
            </a:xfrm>
            <a:prstGeom prst="rect">
              <a:avLst/>
            </a:prstGeom>
          </p:spPr>
        </p:pic>
        <p:pic>
          <p:nvPicPr>
            <p:cNvPr id="27" name="Picture Placeholder 92" descr="magnifying glass">
              <a:extLst>
                <a:ext uri="{FF2B5EF4-FFF2-40B4-BE49-F238E27FC236}">
                  <a16:creationId xmlns:a16="http://schemas.microsoft.com/office/drawing/2014/main" id="{EAF3579C-5F54-BD44-AD76-C07BBA5E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69635" y="3375135"/>
              <a:ext cx="592216" cy="592216"/>
            </a:xfrm>
            <a:prstGeom prst="rect">
              <a:avLst/>
            </a:prstGeom>
          </p:spPr>
        </p:pic>
        <p:pic>
          <p:nvPicPr>
            <p:cNvPr id="28" name="Picture Placeholder 96" descr="apple">
              <a:extLst>
                <a:ext uri="{FF2B5EF4-FFF2-40B4-BE49-F238E27FC236}">
                  <a16:creationId xmlns:a16="http://schemas.microsoft.com/office/drawing/2014/main" id="{41A48230-7A6F-634A-84FA-2508F0A6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223077" y="4986879"/>
              <a:ext cx="541460" cy="541460"/>
            </a:xfrm>
            <a:prstGeom prst="rect">
              <a:avLst/>
            </a:prstGeom>
          </p:spPr>
        </p:pic>
        <p:pic>
          <p:nvPicPr>
            <p:cNvPr id="50" name="Picture Placeholder 70" descr="link">
              <a:extLst>
                <a:ext uri="{FF2B5EF4-FFF2-40B4-BE49-F238E27FC236}">
                  <a16:creationId xmlns:a16="http://schemas.microsoft.com/office/drawing/2014/main" id="{E5542F6D-CB05-1E49-9D10-41D51547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49212" y="4226437"/>
              <a:ext cx="691688" cy="6916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78087" y="2638817"/>
            <a:ext cx="691688" cy="2878027"/>
            <a:chOff x="278087" y="2638817"/>
            <a:chExt cx="691688" cy="2878027"/>
          </a:xfrm>
        </p:grpSpPr>
        <p:pic>
          <p:nvPicPr>
            <p:cNvPr id="20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49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53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55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/>
          <p:cNvGrpSpPr/>
          <p:nvPr/>
        </p:nvGrpSpPr>
        <p:grpSpPr>
          <a:xfrm>
            <a:off x="8152257" y="2627322"/>
            <a:ext cx="691688" cy="2878027"/>
            <a:chOff x="278087" y="2638817"/>
            <a:chExt cx="691688" cy="2878027"/>
          </a:xfrm>
        </p:grpSpPr>
        <p:pic>
          <p:nvPicPr>
            <p:cNvPr id="63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64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66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67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pic>
        <p:nvPicPr>
          <p:cNvPr id="5" name="IU105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8605" y="591369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9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05"/>
    </mc:Choice>
    <mc:Fallback xmlns="">
      <p:transition xmlns:p14="http://schemas.microsoft.com/office/powerpoint/2010/main" spd="slow" advTm="8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8" grpId="0" build="p"/>
      <p:bldP spid="28680" grpId="0" build="p"/>
      <p:bldP spid="28684" grpId="0" build="p"/>
    </p:bldLst>
  </p:timing>
  <p:extLst>
    <p:ext uri="{E180D4A7-C9FB-4DFB-919C-405C955672EB}">
      <p14:showEvtLst xmlns:p14="http://schemas.microsoft.com/office/powerpoint/2010/main">
        <p14:playEvt time="2278" objId="8"/>
        <p14:stopEvt time="83055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QUIZ</a:t>
            </a:r>
          </a:p>
          <a:p>
            <a:pPr marL="0" indent="0">
              <a:buNone/>
            </a:pPr>
            <a:r>
              <a:rPr lang="en-US" sz="4400" b="1" dirty="0"/>
              <a:t>Innovation is: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applied to my location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adapted to my location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84462" y="4259385"/>
            <a:ext cx="703384" cy="429846"/>
            <a:chOff x="6584462" y="4259385"/>
            <a:chExt cx="703384" cy="42984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95478" y="4259385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t19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8" y="591429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8"/>
    </mc:Choice>
    <mc:Fallback xmlns="">
      <p:transition xmlns:p14="http://schemas.microsoft.com/office/powerpoint/2010/main" spd="slow" advTm="4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6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8" objId="9"/>
        <p14:stopEvt time="44770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2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7.5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2.3|2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3.8|30|15.3|22.5|16|29.1|23.3|14.3|17.8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7.5|11.5|9.5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5EA565DF26946869F14B364C1CF72" ma:contentTypeVersion="13" ma:contentTypeDescription="Create a new document." ma:contentTypeScope="" ma:versionID="f66a55713ad526cfb495a431355cf994">
  <xsd:schema xmlns:xsd="http://www.w3.org/2001/XMLSchema" xmlns:xs="http://www.w3.org/2001/XMLSchema" xmlns:p="http://schemas.microsoft.com/office/2006/metadata/properties" xmlns:ns3="f286a6f6-f8a8-40ab-befd-c59ffb9af092" xmlns:ns4="b3597178-7eb5-4c71-8692-a20934a302b4" targetNamespace="http://schemas.microsoft.com/office/2006/metadata/properties" ma:root="true" ma:fieldsID="686e2aa8b9309c3f1fe4bedfdf58ef72" ns3:_="" ns4:_="">
    <xsd:import namespace="f286a6f6-f8a8-40ab-befd-c59ffb9af092"/>
    <xsd:import namespace="b3597178-7eb5-4c71-8692-a20934a302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6a6f6-f8a8-40ab-befd-c59ffb9af0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97178-7eb5-4c71-8692-a20934a302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purl.org/dc/elements/1.1/"/>
    <ds:schemaRef ds:uri="http://purl.org/dc/terms/"/>
    <ds:schemaRef ds:uri="http://schemas.microsoft.com/office/2006/documentManagement/types"/>
    <ds:schemaRef ds:uri="b3597178-7eb5-4c71-8692-a20934a302b4"/>
    <ds:schemaRef ds:uri="http://schemas.microsoft.com/office/infopath/2007/PartnerControls"/>
    <ds:schemaRef ds:uri="http://schemas.openxmlformats.org/package/2006/metadata/core-properties"/>
    <ds:schemaRef ds:uri="f286a6f6-f8a8-40ab-befd-c59ffb9af09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CC4281-A3F8-42F3-B8A9-67A987A4C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86a6f6-f8a8-40ab-befd-c59ffb9af092"/>
    <ds:schemaRef ds:uri="b3597178-7eb5-4c71-8692-a20934a30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748</Words>
  <Application>Microsoft Office PowerPoint</Application>
  <PresentationFormat>Widescreen</PresentationFormat>
  <Paragraphs>175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Innovation Small Grants  Training Module 1</vt:lpstr>
      <vt:lpstr>Aims and Objectives</vt:lpstr>
      <vt:lpstr>Outline</vt:lpstr>
      <vt:lpstr>Training Module 1 Section 1</vt:lpstr>
      <vt:lpstr>What is Innovation?</vt:lpstr>
      <vt:lpstr>Innovation small grants</vt:lpstr>
      <vt:lpstr>Some different types of innovation</vt:lpstr>
      <vt:lpstr>Examples of innovation</vt:lpstr>
      <vt:lpstr>Learning review</vt:lpstr>
      <vt:lpstr>Learning recap</vt:lpstr>
      <vt:lpstr>Training Module 1 Section 2</vt:lpstr>
      <vt:lpstr>What is an innovation pathway?</vt:lpstr>
      <vt:lpstr>An innovation pathway</vt:lpstr>
      <vt:lpstr>Learning recap</vt:lpstr>
      <vt:lpstr>Activity</vt:lpstr>
      <vt:lpstr>Next steps</vt:lpstr>
      <vt:lpstr> COMPLETE Training Module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3</cp:revision>
  <dcterms:created xsi:type="dcterms:W3CDTF">2020-02-11T14:02:39Z</dcterms:created>
  <dcterms:modified xsi:type="dcterms:W3CDTF">2020-11-20T17:05:56Z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0x010100F1B5EA565DF26946869F14B364C1CF72</vt:lpwstr>
  </property>
  <property fmtid="{D5CDD505-2E9C-101B-9397-08002B2CF9AE}" pid="3" name="WBDocs_Originating_Unit">
    <vt:lpwstr>5;#GEF - Global Environment Facility|9f323ca6-1e1c-45a7-a1ba-5f59196854eb</vt:lpwstr>
  </property>
  <property fmtid="{D5CDD505-2E9C-101B-9397-08002B2CF9AE}" pid="4" name="WBDocs_Local_Document_Type">
    <vt:lpwstr/>
  </property>
  <property fmtid="{D5CDD505-2E9C-101B-9397-08002B2CF9AE}" pid="5" name="SharedWithUsers">
    <vt:lpwstr>43;#Sophie Hans-Moevi</vt:lpwstr>
  </property>
</Properties>
</file>