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90" r:id="rId6"/>
    <p:sldId id="284" r:id="rId7"/>
    <p:sldId id="291" r:id="rId8"/>
    <p:sldId id="308" r:id="rId9"/>
    <p:sldId id="309" r:id="rId10"/>
    <p:sldId id="294" r:id="rId11"/>
    <p:sldId id="295" r:id="rId12"/>
    <p:sldId id="261" r:id="rId13"/>
    <p:sldId id="297" r:id="rId14"/>
    <p:sldId id="298" r:id="rId15"/>
    <p:sldId id="301" r:id="rId16"/>
    <p:sldId id="302" r:id="rId17"/>
    <p:sldId id="300" r:id="rId18"/>
    <p:sldId id="304" r:id="rId19"/>
    <p:sldId id="306" r:id="rId20"/>
    <p:sldId id="3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26" autoAdjust="0"/>
    <p:restoredTop sz="94522" autoAdjust="0"/>
  </p:normalViewPr>
  <p:slideViewPr>
    <p:cSldViewPr snapToGrid="0">
      <p:cViewPr varScale="1">
        <p:scale>
          <a:sx n="58" d="100"/>
          <a:sy n="58" d="100"/>
        </p:scale>
        <p:origin x="49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11/20/2020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9275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90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1084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3634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17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67CF59-2E32-4ADD-8194-928ABECD2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10B6D-8AD1-4054-956A-78A599BF5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A2FF4DF-B90F-4136-8AAC-D59E5A096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3C057A-E841-4ADE-AB03-CC4799762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25576EE-8865-4310-8353-0719626C4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ACBD98-34C4-46BA-AA3E-9EC129B84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30980C-6845-4D21-8188-11E591F14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72CEDB-1A78-4A6D-9780-6FB2E5CF6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ABEF98-7C8C-4405-A192-E6843833C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0969F-F557-494E-894C-19813A2A8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750C2-08E1-4CD4-8F1C-D23CAAAF3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04ED2F-8FB9-43B5-BD8C-40063B6EA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400725-2BA0-4AEC-8878-C9C493FDF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B87B0C-B1E3-469F-B946-994EFEC65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BAEF92-65E6-4576-BB02-DE52CE560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x Image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3" name="Straight Connector 22" descr="First divider line on slide">
            <a:extLst>
              <a:ext uri="{FF2B5EF4-FFF2-40B4-BE49-F238E27FC236}">
                <a16:creationId xmlns:a16="http://schemas.microsoft.com/office/drawing/2014/main" id="{7FE1F4E8-B411-4807-9D24-A045EE06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descr="Second divider line on slide">
            <a:extLst>
              <a:ext uri="{FF2B5EF4-FFF2-40B4-BE49-F238E27FC236}">
                <a16:creationId xmlns:a16="http://schemas.microsoft.com/office/drawing/2014/main" id="{8C3F648E-45E5-403C-973E-2BEED634B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92D1B2D-3277-4EC8-BDA3-A396DF4D9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1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x Image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eform: Shape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36" name="Straight Connector 35" descr="First divider line on slide">
            <a:extLst>
              <a:ext uri="{FF2B5EF4-FFF2-40B4-BE49-F238E27FC236}">
                <a16:creationId xmlns:a16="http://schemas.microsoft.com/office/drawing/2014/main" id="{A140998F-B877-4BDC-843C-0071F506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 descr="Second divider line on slide">
            <a:extLst>
              <a:ext uri="{FF2B5EF4-FFF2-40B4-BE49-F238E27FC236}">
                <a16:creationId xmlns:a16="http://schemas.microsoft.com/office/drawing/2014/main" id="{2084D353-BE8A-4AAA-8BEC-B71CEE9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4109914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141BE88-4254-4C6C-92C8-71629AED6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1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noProof="0" dirty="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4" r:id="rId8"/>
    <p:sldLayoutId id="2147483683" r:id="rId9"/>
    <p:sldLayoutId id="2147483668" r:id="rId10"/>
    <p:sldLayoutId id="2147483670" r:id="rId11"/>
    <p:sldLayoutId id="2147483653" r:id="rId12"/>
    <p:sldLayoutId id="2147483673" r:id="rId13"/>
    <p:sldLayoutId id="2147483674" r:id="rId14"/>
    <p:sldLayoutId id="2147483676" r:id="rId15"/>
    <p:sldLayoutId id="2147483677" r:id="rId16"/>
    <p:sldLayoutId id="2147483654" r:id="rId17"/>
    <p:sldLayoutId id="2147483660" r:id="rId18"/>
    <p:sldLayoutId id="2147483661" r:id="rId19"/>
    <p:sldLayoutId id="2147483678" r:id="rId20"/>
    <p:sldLayoutId id="2147483686" r:id="rId21"/>
    <p:sldLayoutId id="2147483687" r:id="rId22"/>
    <p:sldLayoutId id="2147483689" r:id="rId23"/>
    <p:sldLayoutId id="2147483690" r:id="rId24"/>
    <p:sldLayoutId id="214748368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sv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3.m4a"/><Relationship Id="rId7" Type="http://schemas.openxmlformats.org/officeDocument/2006/relationships/image" Target="../media/image13.svg"/><Relationship Id="rId12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sv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image" Target="../media/image15.sv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sv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sv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image" Target="../media/image13.svg"/><Relationship Id="rId12" Type="http://schemas.openxmlformats.org/officeDocument/2006/relationships/image" Target="../media/image18.jp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13.svg"/><Relationship Id="rId12" Type="http://schemas.openxmlformats.org/officeDocument/2006/relationships/image" Target="../media/image18.jp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media7.m4a"/><Relationship Id="rId7" Type="http://schemas.openxmlformats.org/officeDocument/2006/relationships/image" Target="../media/image20.emf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9.jp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audio" Target="../media/media8.m4a"/><Relationship Id="rId7" Type="http://schemas.openxmlformats.org/officeDocument/2006/relationships/image" Target="../media/image25.png"/><Relationship Id="rId12" Type="http://schemas.openxmlformats.org/officeDocument/2006/relationships/image" Target="../media/image17.svg"/><Relationship Id="rId17" Type="http://schemas.openxmlformats.org/officeDocument/2006/relationships/image" Target="../media/image9.png"/><Relationship Id="rId2" Type="http://schemas.microsoft.com/office/2007/relationships/media" Target="../media/media8.m4a"/><Relationship Id="rId16" Type="http://schemas.openxmlformats.org/officeDocument/2006/relationships/image" Target="../media/image15.svg"/><Relationship Id="rId1" Type="http://schemas.openxmlformats.org/officeDocument/2006/relationships/tags" Target="../tags/tag4.xml"/><Relationship Id="rId6" Type="http://schemas.openxmlformats.org/officeDocument/2006/relationships/image" Target="../media/image24.jp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14.png"/><Relationship Id="rId10" Type="http://schemas.openxmlformats.org/officeDocument/2006/relationships/image" Target="../media/image13.svg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.png"/><Relationship Id="rId1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7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Innovation Small Grants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Training Module 1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3" name="1.1.m4a">
            <a:hlinkClick r:id="" action="ppaction://media"/>
            <a:extLst>
              <a:ext uri="{FF2B5EF4-FFF2-40B4-BE49-F238E27FC236}">
                <a16:creationId xmlns:a16="http://schemas.microsoft.com/office/drawing/2014/main" id="{1DF032F1-CCF4-7F4F-A656-96FA30180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-50800" y="6032500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Innovation is</a:t>
            </a:r>
          </a:p>
          <a:p>
            <a:pPr marL="0" lvl="0" indent="0"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renewing, advancing or changing the way things are done</a:t>
            </a:r>
          </a:p>
          <a:p>
            <a:pPr marL="0" lv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4400" dirty="0"/>
              <a:t>Types of innovation</a:t>
            </a:r>
          </a:p>
          <a:p>
            <a:pPr marL="0" indent="0">
              <a:buNone/>
            </a:pPr>
            <a:r>
              <a:rPr lang="en-US" dirty="0"/>
              <a:t>Innovation is diverse, and includes but is not limited to:</a:t>
            </a:r>
          </a:p>
          <a:p>
            <a:r>
              <a:rPr lang="en-US" dirty="0"/>
              <a:t>Disruptive</a:t>
            </a:r>
          </a:p>
          <a:p>
            <a:r>
              <a:rPr lang="en-US" dirty="0"/>
              <a:t>Adaptive</a:t>
            </a:r>
          </a:p>
          <a:p>
            <a:r>
              <a:rPr lang="en-US" dirty="0"/>
              <a:t>Revival</a:t>
            </a:r>
          </a:p>
          <a:p>
            <a:r>
              <a:rPr lang="en-US" dirty="0"/>
              <a:t>Social process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9260D-4D06-48B4-A4E1-FAF3B345D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0" y="53180"/>
            <a:ext cx="6013312" cy="450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Learning recap</a:t>
            </a:r>
          </a:p>
        </p:txBody>
      </p:sp>
      <p:pic>
        <p:nvPicPr>
          <p:cNvPr id="8" name="1.10.m4a">
            <a:hlinkClick r:id="" action="ppaction://media"/>
            <a:extLst>
              <a:ext uri="{FF2B5EF4-FFF2-40B4-BE49-F238E27FC236}">
                <a16:creationId xmlns:a16="http://schemas.microsoft.com/office/drawing/2014/main" id="{188CA90C-E50B-1D47-96D7-851692612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/>
        </p:blipFill>
        <p:spPr>
          <a:xfrm>
            <a:off x="0" y="6042903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33"/>
    </mc:Choice>
    <mc:Fallback xmlns="">
      <p:transition spd="slow" advTm="28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Training Module 1</a:t>
            </a:r>
            <a:br>
              <a:rPr lang="en-US" dirty="0"/>
            </a:br>
            <a:r>
              <a:rPr lang="en-US" dirty="0"/>
              <a:t>Section 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 pathways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3" name="1.11.m4a">
            <a:hlinkClick r:id="" action="ppaction://media"/>
            <a:extLst>
              <a:ext uri="{FF2B5EF4-FFF2-40B4-BE49-F238E27FC236}">
                <a16:creationId xmlns:a16="http://schemas.microsoft.com/office/drawing/2014/main" id="{5C5C9319-9F6C-EF44-B809-DBD525C6D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-69194" y="6044981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9"/>
    </mc:Choice>
    <mc:Fallback xmlns="">
      <p:transition spd="slow" advTm="6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innovation pathway?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0876" y="4942334"/>
            <a:ext cx="6895123" cy="1427204"/>
          </a:xfrm>
        </p:spPr>
        <p:txBody>
          <a:bodyPr/>
          <a:lstStyle/>
          <a:p>
            <a:pPr algn="l"/>
            <a:r>
              <a:rPr lang="en-GB" dirty="0"/>
              <a:t>Innovation is an on going process of scoping, testing, learning, and scaling. </a:t>
            </a:r>
          </a:p>
        </p:txBody>
      </p:sp>
      <p:pic>
        <p:nvPicPr>
          <p:cNvPr id="95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  <p:pic>
        <p:nvPicPr>
          <p:cNvPr id="97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E94A18-D525-41CA-B020-51187422A2B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1"/>
          <a:srcRect l="24115" r="24115"/>
          <a:stretch>
            <a:fillRect/>
          </a:stretch>
        </p:blipFill>
        <p:spPr>
          <a:xfrm>
            <a:off x="7792278" y="118591"/>
            <a:ext cx="4255360" cy="5934339"/>
          </a:xfrm>
        </p:spPr>
      </p:pic>
      <p:sp>
        <p:nvSpPr>
          <p:cNvPr id="12" name="Circular Arrow 11"/>
          <p:cNvSpPr/>
          <p:nvPr/>
        </p:nvSpPr>
        <p:spPr>
          <a:xfrm>
            <a:off x="1856153" y="1387230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ircular Arrow 17"/>
          <p:cNvSpPr/>
          <p:nvPr/>
        </p:nvSpPr>
        <p:spPr>
          <a:xfrm>
            <a:off x="4138246" y="1383322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ircular Arrow 12"/>
          <p:cNvSpPr/>
          <p:nvPr/>
        </p:nvSpPr>
        <p:spPr>
          <a:xfrm rot="10800000">
            <a:off x="4212492" y="2297722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ircular Arrow 13"/>
          <p:cNvSpPr/>
          <p:nvPr/>
        </p:nvSpPr>
        <p:spPr>
          <a:xfrm rot="10800000">
            <a:off x="1883508" y="2313353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726076" y="1308182"/>
            <a:ext cx="2160587" cy="504000"/>
          </a:xfrm>
        </p:spPr>
        <p:txBody>
          <a:bodyPr/>
          <a:lstStyle/>
          <a:p>
            <a:r>
              <a:rPr lang="en-US" dirty="0"/>
              <a:t>Testing cycles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793156" y="4043562"/>
            <a:ext cx="2160588" cy="504000"/>
          </a:xfrm>
        </p:spPr>
        <p:txBody>
          <a:bodyPr/>
          <a:lstStyle/>
          <a:p>
            <a:r>
              <a:rPr lang="en-US" dirty="0"/>
              <a:t>Learning cycles</a:t>
            </a:r>
          </a:p>
        </p:txBody>
      </p:sp>
      <p:pic>
        <p:nvPicPr>
          <p:cNvPr id="6" name="1.12.m4a">
            <a:hlinkClick r:id="" action="ppaction://media"/>
            <a:extLst>
              <a:ext uri="{FF2B5EF4-FFF2-40B4-BE49-F238E27FC236}">
                <a16:creationId xmlns:a16="http://schemas.microsoft.com/office/drawing/2014/main" id="{16F7C94F-48DA-B448-A583-CFE2FA077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/>
        </p:blipFill>
        <p:spPr>
          <a:xfrm>
            <a:off x="0" y="6048176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57"/>
    </mc:Choice>
    <mc:Fallback xmlns="">
      <p:transition spd="slow" advTm="6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61846" y="1523999"/>
            <a:ext cx="6096000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nip Same Side Corner Rectangle 33"/>
          <p:cNvSpPr/>
          <p:nvPr/>
        </p:nvSpPr>
        <p:spPr>
          <a:xfrm rot="5400000">
            <a:off x="-155697" y="2301633"/>
            <a:ext cx="4942009" cy="3380153"/>
          </a:xfrm>
          <a:prstGeom prst="snip2Same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Same Side Corner Rectangle 4"/>
          <p:cNvSpPr/>
          <p:nvPr/>
        </p:nvSpPr>
        <p:spPr>
          <a:xfrm rot="16200000">
            <a:off x="6995075" y="1856456"/>
            <a:ext cx="4356469" cy="3692772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An innovation pathway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867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84947" y="2677136"/>
            <a:ext cx="1132130" cy="820249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Identify adaptation challenges</a:t>
            </a:r>
          </a:p>
        </p:txBody>
      </p:sp>
      <p:sp>
        <p:nvSpPr>
          <p:cNvPr id="28676" name="Text Placeholder 12">
            <a:extLst>
              <a:ext uri="{FF2B5EF4-FFF2-40B4-BE49-F238E27FC236}">
                <a16:creationId xmlns:a16="http://schemas.microsoft.com/office/drawing/2014/main" id="{824669F4-0123-684B-A7DE-D65B1D6541C3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193443" y="4378814"/>
            <a:ext cx="1609480" cy="90011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Diffuse innovation to target area</a:t>
            </a:r>
          </a:p>
        </p:txBody>
      </p:sp>
      <p:sp>
        <p:nvSpPr>
          <p:cNvPr id="28677" name="Text Placeholder 8">
            <a:extLst>
              <a:ext uri="{FF2B5EF4-FFF2-40B4-BE49-F238E27FC236}">
                <a16:creationId xmlns:a16="http://schemas.microsoft.com/office/drawing/2014/main" id="{7062D85F-7E69-ED49-8781-A4349DB37BC7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2463679" y="4315193"/>
            <a:ext cx="1404938" cy="504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Seek existing innovations</a:t>
            </a:r>
          </a:p>
        </p:txBody>
      </p:sp>
      <p:sp>
        <p:nvSpPr>
          <p:cNvPr id="28678" name="Text Placeholder 3">
            <a:extLst>
              <a:ext uri="{FF2B5EF4-FFF2-40B4-BE49-F238E27FC236}">
                <a16:creationId xmlns:a16="http://schemas.microsoft.com/office/drawing/2014/main" id="{7E4723E5-DE21-304B-9546-CC3112F9B0F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220064" y="3206505"/>
            <a:ext cx="1680551" cy="90011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Design and develop innovation</a:t>
            </a:r>
          </a:p>
        </p:txBody>
      </p:sp>
      <p:sp>
        <p:nvSpPr>
          <p:cNvPr id="28679" name="Text Placeholder 9">
            <a:extLst>
              <a:ext uri="{FF2B5EF4-FFF2-40B4-BE49-F238E27FC236}">
                <a16:creationId xmlns:a16="http://schemas.microsoft.com/office/drawing/2014/main" id="{222F4B68-97D3-4B44-A99A-25F9AEC38183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2464411" y="3497751"/>
            <a:ext cx="1345589" cy="504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Create new solutions</a:t>
            </a:r>
          </a:p>
        </p:txBody>
      </p:sp>
      <p:sp>
        <p:nvSpPr>
          <p:cNvPr id="28682" name="Text Placeholder 11">
            <a:extLst>
              <a:ext uri="{FF2B5EF4-FFF2-40B4-BE49-F238E27FC236}">
                <a16:creationId xmlns:a16="http://schemas.microsoft.com/office/drawing/2014/main" id="{21DA17FB-B412-2149-80FF-2898192FD500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75053" y="4709137"/>
            <a:ext cx="1200639" cy="504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Look for solutions</a:t>
            </a:r>
          </a:p>
        </p:txBody>
      </p:sp>
      <p:sp>
        <p:nvSpPr>
          <p:cNvPr id="28683" name="Text Placeholder 6">
            <a:extLst>
              <a:ext uri="{FF2B5EF4-FFF2-40B4-BE49-F238E27FC236}">
                <a16:creationId xmlns:a16="http://schemas.microsoft.com/office/drawing/2014/main" id="{9A6CA23F-9ABB-054F-A8F5-D42F57BEC44A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833206" y="3323735"/>
            <a:ext cx="1142024" cy="201026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Test</a:t>
            </a:r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dirty="0"/>
              <a:t>Engage</a:t>
            </a:r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dirty="0"/>
              <a:t>Learn</a:t>
            </a:r>
          </a:p>
        </p:txBody>
      </p:sp>
      <p:sp>
        <p:nvSpPr>
          <p:cNvPr id="28684" name="Text Placeholder 14">
            <a:extLst>
              <a:ext uri="{FF2B5EF4-FFF2-40B4-BE49-F238E27FC236}">
                <a16:creationId xmlns:a16="http://schemas.microsoft.com/office/drawing/2014/main" id="{70B10DB2-709F-4943-97C3-7B6A6ADA48B2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76399" y="3829905"/>
            <a:ext cx="1082064" cy="820249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Explore problems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8574575" y="2636350"/>
            <a:ext cx="1370501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Scale to other areas / applications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9234974" y="3886808"/>
            <a:ext cx="1198563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Build portfolios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7355378" y="3847733"/>
            <a:ext cx="1397856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Pilot and demonstrate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10246334" y="3145696"/>
            <a:ext cx="1437664" cy="18561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altLang="en-US" dirty="0"/>
              <a:t>Embed and normalize  locally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altLang="en-US" dirty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altLang="en-US" dirty="0"/>
              <a:t>National / international scaling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8582392" y="4836380"/>
            <a:ext cx="1460377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Innovate wider systems</a:t>
            </a:r>
          </a:p>
        </p:txBody>
      </p:sp>
      <p:pic>
        <p:nvPicPr>
          <p:cNvPr id="30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1223" y="1654707"/>
            <a:ext cx="854075" cy="854075"/>
          </a:xfrm>
          <a:prstGeom prst="rect">
            <a:avLst/>
          </a:prstGeom>
        </p:spPr>
      </p:pic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31714" y="1674246"/>
            <a:ext cx="854075" cy="854075"/>
          </a:xfrm>
          <a:prstGeom prst="rect">
            <a:avLst/>
          </a:prstGeom>
        </p:spPr>
      </p:pic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88513" y="1654707"/>
            <a:ext cx="854075" cy="854075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81540" y="3536460"/>
            <a:ext cx="254000" cy="27353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797174" y="4431304"/>
            <a:ext cx="254000" cy="27353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602154" y="3683000"/>
            <a:ext cx="752231" cy="1397000"/>
            <a:chOff x="1602154" y="3683000"/>
            <a:chExt cx="752231" cy="1397000"/>
          </a:xfrm>
        </p:grpSpPr>
        <p:sp>
          <p:nvSpPr>
            <p:cNvPr id="8" name="Bent-Up Arrow 7"/>
            <p:cNvSpPr/>
            <p:nvPr/>
          </p:nvSpPr>
          <p:spPr>
            <a:xfrm rot="5400000">
              <a:off x="1401885" y="4107962"/>
              <a:ext cx="1377462" cy="527538"/>
            </a:xfrm>
            <a:prstGeom prst="bent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Bent-Up Arrow 38"/>
            <p:cNvSpPr/>
            <p:nvPr/>
          </p:nvSpPr>
          <p:spPr>
            <a:xfrm rot="5400000">
              <a:off x="1786794" y="4496777"/>
              <a:ext cx="599832" cy="527538"/>
            </a:xfrm>
            <a:prstGeom prst="bent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602154" y="5080000"/>
              <a:ext cx="351692" cy="0"/>
            </a:xfrm>
            <a:prstGeom prst="line">
              <a:avLst/>
            </a:prstGeom>
            <a:ln w="1270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ight Arrow 19"/>
          <p:cNvSpPr/>
          <p:nvPr/>
        </p:nvSpPr>
        <p:spPr>
          <a:xfrm>
            <a:off x="3692772" y="3536463"/>
            <a:ext cx="429846" cy="29307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3688864" y="4450860"/>
            <a:ext cx="429846" cy="29307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589954" y="3378200"/>
            <a:ext cx="1680309" cy="1649044"/>
            <a:chOff x="5609492" y="3241431"/>
            <a:chExt cx="1680309" cy="1649044"/>
          </a:xfrm>
        </p:grpSpPr>
        <p:sp>
          <p:nvSpPr>
            <p:cNvPr id="55" name="Circular Arrow 54"/>
            <p:cNvSpPr/>
            <p:nvPr/>
          </p:nvSpPr>
          <p:spPr>
            <a:xfrm rot="16200000">
              <a:off x="5658338" y="3196491"/>
              <a:ext cx="828431" cy="926124"/>
            </a:xfrm>
            <a:prstGeom prst="circular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Circular Arrow 55"/>
            <p:cNvSpPr/>
            <p:nvPr/>
          </p:nvSpPr>
          <p:spPr>
            <a:xfrm rot="16200000">
              <a:off x="5673970" y="4013198"/>
              <a:ext cx="828431" cy="926124"/>
            </a:xfrm>
            <a:prstGeom prst="circular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Circular Arrow 56"/>
            <p:cNvSpPr/>
            <p:nvPr/>
          </p:nvSpPr>
          <p:spPr>
            <a:xfrm rot="5400000">
              <a:off x="6396892" y="3192585"/>
              <a:ext cx="828431" cy="926124"/>
            </a:xfrm>
            <a:prstGeom prst="circular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Circular Arrow 57"/>
            <p:cNvSpPr/>
            <p:nvPr/>
          </p:nvSpPr>
          <p:spPr>
            <a:xfrm rot="5400000">
              <a:off x="6412523" y="4009292"/>
              <a:ext cx="828431" cy="926124"/>
            </a:xfrm>
            <a:prstGeom prst="circular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Left-Right-Up Arrow 21"/>
          <p:cNvSpPr/>
          <p:nvPr/>
        </p:nvSpPr>
        <p:spPr>
          <a:xfrm rot="5400000">
            <a:off x="8128000" y="3849079"/>
            <a:ext cx="1426308" cy="605692"/>
          </a:xfrm>
          <a:prstGeom prst="leftRightUp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7473283" y="5443967"/>
            <a:ext cx="1221331" cy="1081879"/>
            <a:chOff x="7399037" y="5017329"/>
            <a:chExt cx="1408709" cy="1511725"/>
          </a:xfrm>
        </p:grpSpPr>
        <p:sp>
          <p:nvSpPr>
            <p:cNvPr id="69" name="Circular Arrow 68"/>
            <p:cNvSpPr/>
            <p:nvPr/>
          </p:nvSpPr>
          <p:spPr>
            <a:xfrm rot="9663699">
              <a:off x="7481103" y="5158007"/>
              <a:ext cx="1326643" cy="1371047"/>
            </a:xfrm>
            <a:prstGeom prst="circular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Circular Arrow 69"/>
            <p:cNvSpPr/>
            <p:nvPr/>
          </p:nvSpPr>
          <p:spPr>
            <a:xfrm rot="20284202">
              <a:off x="7399037" y="5017329"/>
              <a:ext cx="1326643" cy="1371047"/>
            </a:xfrm>
            <a:prstGeom prst="circular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307683" y="5791752"/>
            <a:ext cx="1221331" cy="1081879"/>
            <a:chOff x="7399037" y="5017329"/>
            <a:chExt cx="1408709" cy="1511725"/>
          </a:xfrm>
        </p:grpSpPr>
        <p:sp>
          <p:nvSpPr>
            <p:cNvPr id="72" name="Circular Arrow 71"/>
            <p:cNvSpPr/>
            <p:nvPr/>
          </p:nvSpPr>
          <p:spPr>
            <a:xfrm rot="9663699">
              <a:off x="7481103" y="5158007"/>
              <a:ext cx="1326643" cy="1371047"/>
            </a:xfrm>
            <a:prstGeom prst="circular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Circular Arrow 72"/>
            <p:cNvSpPr/>
            <p:nvPr/>
          </p:nvSpPr>
          <p:spPr>
            <a:xfrm rot="20284202">
              <a:off x="7399037" y="5017329"/>
              <a:ext cx="1326643" cy="1371047"/>
            </a:xfrm>
            <a:prstGeom prst="circular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2355446" y="1454571"/>
            <a:ext cx="6349467" cy="47734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1.13.m4a">
            <a:hlinkClick r:id="" action="ppaction://media"/>
            <a:extLst>
              <a:ext uri="{FF2B5EF4-FFF2-40B4-BE49-F238E27FC236}">
                <a16:creationId xmlns:a16="http://schemas.microsoft.com/office/drawing/2014/main" id="{2565B7B4-DD5A-A14D-B28C-E964C3D888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/>
          <a:stretch/>
        </p:blipFill>
        <p:spPr>
          <a:xfrm>
            <a:off x="9525" y="6052030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75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00"/>
    </mc:Choice>
    <mc:Fallback xmlns="">
      <p:transition spd="slow" advTm="2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1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6" grpId="0" animBg="1"/>
      <p:bldP spid="5" grpId="0" animBg="1"/>
      <p:bldP spid="28675" grpId="0" build="p"/>
      <p:bldP spid="28676" grpId="0" build="p"/>
      <p:bldP spid="28677" grpId="0" build="p"/>
      <p:bldP spid="28678" grpId="0" build="p"/>
      <p:bldP spid="28679" grpId="0" build="p"/>
      <p:bldP spid="28682" grpId="0" build="p"/>
      <p:bldP spid="28683" grpId="0" build="p"/>
      <p:bldP spid="28684" grpId="0" build="p"/>
      <p:bldP spid="25" grpId="0"/>
      <p:bldP spid="26" grpId="0"/>
      <p:bldP spid="27" grpId="0"/>
      <p:bldP spid="28" grpId="0"/>
      <p:bldP spid="29" grpId="0"/>
      <p:bldP spid="7" grpId="0" animBg="1"/>
      <p:bldP spid="37" grpId="0" animBg="1"/>
      <p:bldP spid="20" grpId="0" animBg="1"/>
      <p:bldP spid="54" grpId="0" animBg="1"/>
      <p:bldP spid="22" grpId="0" animBg="1"/>
      <p:bldP spid="4" grpId="0" animBg="1"/>
    </p:bldLst>
  </p:timing>
  <p:extLst>
    <p:ext uri="{E180D4A7-C9FB-4DFB-919C-405C955672EB}">
      <p14:showEvtLst xmlns:p14="http://schemas.microsoft.com/office/powerpoint/2010/main">
        <p14:playEvt time="1980" objId="9"/>
        <p14:stopEvt time="229824" objId="9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6770" y="136768"/>
            <a:ext cx="5959230" cy="44156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299" y="1152000"/>
            <a:ext cx="5464863" cy="468000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Innovation as a pathway</a:t>
            </a:r>
          </a:p>
          <a:p>
            <a:pPr marL="0" indent="0">
              <a:buNone/>
            </a:pPr>
            <a:r>
              <a:rPr lang="en-US" sz="2400" dirty="0"/>
              <a:t>Stage 1: Identify, seek, ideate</a:t>
            </a:r>
          </a:p>
          <a:p>
            <a:pPr marL="0" indent="0">
              <a:buNone/>
            </a:pPr>
            <a:r>
              <a:rPr lang="en-US" sz="2400" dirty="0"/>
              <a:t>Stage 2: Test, engage, learn, adapt</a:t>
            </a:r>
          </a:p>
          <a:p>
            <a:pPr marL="0" indent="0">
              <a:buNone/>
            </a:pPr>
            <a:r>
              <a:rPr lang="en-US" sz="2400" dirty="0"/>
              <a:t>Stage 3: Scale, develop, share, normalize</a:t>
            </a:r>
          </a:p>
          <a:p>
            <a:pPr mar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11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Learning recap</a:t>
            </a:r>
          </a:p>
        </p:txBody>
      </p:sp>
      <p:pic>
        <p:nvPicPr>
          <p:cNvPr id="30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300" y="1889168"/>
            <a:ext cx="854075" cy="854075"/>
          </a:xfrm>
          <a:prstGeom prst="rect">
            <a:avLst/>
          </a:prstGeom>
        </p:spPr>
      </p:pic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94022" y="1889168"/>
            <a:ext cx="854075" cy="854075"/>
          </a:xfrm>
          <a:prstGeom prst="rect">
            <a:avLst/>
          </a:prstGeom>
        </p:spPr>
      </p:pic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87744" y="1889168"/>
            <a:ext cx="854075" cy="854075"/>
          </a:xfrm>
          <a:prstGeom prst="rect">
            <a:avLst/>
          </a:prstGeom>
        </p:spPr>
      </p:pic>
      <p:sp>
        <p:nvSpPr>
          <p:cNvPr id="33" name="Circular Arrow 32"/>
          <p:cNvSpPr/>
          <p:nvPr/>
        </p:nvSpPr>
        <p:spPr>
          <a:xfrm>
            <a:off x="1269999" y="918307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ircular Arrow 33"/>
          <p:cNvSpPr/>
          <p:nvPr/>
        </p:nvSpPr>
        <p:spPr>
          <a:xfrm>
            <a:off x="3552092" y="914399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ircular Arrow 34"/>
          <p:cNvSpPr/>
          <p:nvPr/>
        </p:nvSpPr>
        <p:spPr>
          <a:xfrm rot="10800000">
            <a:off x="3626338" y="1828799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ircular Arrow 35"/>
          <p:cNvSpPr/>
          <p:nvPr/>
        </p:nvSpPr>
        <p:spPr>
          <a:xfrm rot="10800000">
            <a:off x="1297354" y="1844430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 Placeholder 3"/>
          <p:cNvSpPr txBox="1">
            <a:spLocks/>
          </p:cNvSpPr>
          <p:nvPr/>
        </p:nvSpPr>
        <p:spPr>
          <a:xfrm>
            <a:off x="2139922" y="839259"/>
            <a:ext cx="2160587" cy="50400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Testing cycles</a:t>
            </a:r>
          </a:p>
        </p:txBody>
      </p:sp>
      <p:sp>
        <p:nvSpPr>
          <p:cNvPr id="38" name="Text Placeholder 4"/>
          <p:cNvSpPr txBox="1">
            <a:spLocks/>
          </p:cNvSpPr>
          <p:nvPr/>
        </p:nvSpPr>
        <p:spPr>
          <a:xfrm>
            <a:off x="2207002" y="3574639"/>
            <a:ext cx="2160588" cy="50400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Learning cycles</a:t>
            </a:r>
          </a:p>
        </p:txBody>
      </p:sp>
      <p:pic>
        <p:nvPicPr>
          <p:cNvPr id="8" name="1.14.m4a">
            <a:hlinkClick r:id="" action="ppaction://media"/>
            <a:extLst>
              <a:ext uri="{FF2B5EF4-FFF2-40B4-BE49-F238E27FC236}">
                <a16:creationId xmlns:a16="http://schemas.microsoft.com/office/drawing/2014/main" id="{A1933908-B409-8546-83F8-4B912C304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/>
        </p:blipFill>
        <p:spPr>
          <a:xfrm>
            <a:off x="-6490" y="6050518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11"/>
    </mc:Choice>
    <mc:Fallback xmlns="">
      <p:transition spd="slow" advTm="4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214918"/>
            <a:ext cx="5307700" cy="566615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Create a stakeholder tree</a:t>
            </a:r>
          </a:p>
          <a:p>
            <a:r>
              <a:rPr lang="en-US" sz="2000" b="1" dirty="0"/>
              <a:t>Your challenge is the tree trunk</a:t>
            </a:r>
          </a:p>
          <a:p>
            <a:r>
              <a:rPr lang="en-US" sz="2000" b="1" dirty="0"/>
              <a:t>The roots are the people, organizations, and communities affected by the challenge</a:t>
            </a:r>
          </a:p>
          <a:p>
            <a:r>
              <a:rPr lang="en-US" sz="2000" b="1" dirty="0"/>
              <a:t>The branches are the people organizations, and communities who are working in the challenge area. 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14684" y="176490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81683" y="83091"/>
            <a:ext cx="6006899" cy="4479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71348" y="957415"/>
            <a:ext cx="1414731" cy="1414731"/>
          </a:xfrm>
          <a:prstGeom prst="rect">
            <a:avLst/>
          </a:prstGeom>
        </p:spPr>
      </p:pic>
      <p:pic>
        <p:nvPicPr>
          <p:cNvPr id="32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2440666" y="2510492"/>
            <a:ext cx="1414731" cy="14147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8961" y="2235369"/>
            <a:ext cx="1750130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100" dirty="0">
                <a:solidFill>
                  <a:schemeClr val="accent3">
                    <a:lumMod val="75000"/>
                  </a:schemeClr>
                </a:solidFill>
              </a:rPr>
              <a:t>Your challenge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163121" y="2658922"/>
            <a:ext cx="1507310" cy="1163278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572444" y="2647051"/>
            <a:ext cx="1459834" cy="1175149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000908" y="3883412"/>
            <a:ext cx="4149412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100" dirty="0">
                <a:solidFill>
                  <a:srgbClr val="1F5E3E"/>
                </a:solidFill>
              </a:rPr>
              <a:t>Those affected by the challenge area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117203" y="462887"/>
            <a:ext cx="4066832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100" dirty="0">
                <a:solidFill>
                  <a:srgbClr val="1F5E3E"/>
                </a:solidFill>
              </a:rPr>
              <a:t>Those working in the challenge area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3641763" y="971443"/>
            <a:ext cx="1507310" cy="1163278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161230" y="947702"/>
            <a:ext cx="1459834" cy="1175149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706612" y="1071809"/>
            <a:ext cx="2897007" cy="2745247"/>
            <a:chOff x="1706612" y="1071809"/>
            <a:chExt cx="2897007" cy="2745247"/>
          </a:xfrm>
        </p:grpSpPr>
        <p:sp>
          <p:nvSpPr>
            <p:cNvPr id="7" name="Oval 6"/>
            <p:cNvSpPr/>
            <p:nvPr/>
          </p:nvSpPr>
          <p:spPr>
            <a:xfrm>
              <a:off x="3522931" y="1126782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46420" y="113577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663873" y="1493042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529522" y="350975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275905" y="3416310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711430" y="307702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266223" y="343429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742711" y="338182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345720" y="300156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282545" y="1627460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271087" y="1206225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706612" y="1071809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6473324" y="2396971"/>
            <a:ext cx="5307700" cy="337017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/>
              <a:t>Create a stakeholder tree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Populate your tree with all stakeholders associated with your challenge. Remember to think broadly including: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1F5E3E"/>
                </a:solidFill>
              </a:rPr>
              <a:t>Indigenous groups, women, youth, vulnerable communities, and minority groups</a:t>
            </a:r>
          </a:p>
          <a:p>
            <a:pPr marL="0" indent="0">
              <a:buNone/>
            </a:pPr>
            <a:r>
              <a:rPr lang="en-US" sz="2000" b="1" dirty="0"/>
              <a:t>As well as government, NGOs, charities, corporates and other organizations</a:t>
            </a:r>
          </a:p>
          <a:p>
            <a:endParaRPr lang="en-US" sz="2000" b="1" dirty="0"/>
          </a:p>
        </p:txBody>
      </p:sp>
      <p:pic>
        <p:nvPicPr>
          <p:cNvPr id="51" name="1.15.m4a">
            <a:hlinkClick r:id="" action="ppaction://media"/>
            <a:extLst>
              <a:ext uri="{FF2B5EF4-FFF2-40B4-BE49-F238E27FC236}">
                <a16:creationId xmlns:a16="http://schemas.microsoft.com/office/drawing/2014/main" id="{B9C47118-7D21-4140-8E7A-73BC4CA5FF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/>
        </p:blipFill>
        <p:spPr>
          <a:xfrm>
            <a:off x="3536" y="6047451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92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0"/>
    </mc:Choice>
    <mc:Fallback xmlns="">
      <p:transition spd="slow" advTm="6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4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0" grpId="0"/>
      <p:bldP spid="39" grpId="0"/>
      <p:bldP spid="40" grpId="0"/>
      <p:bldP spid="50" grpId="0" animBg="1"/>
    </p:bldLst>
  </p:timing>
  <p:extLst>
    <p:ext uri="{E180D4A7-C9FB-4DFB-919C-405C955672EB}">
      <p14:showEvtLst xmlns:p14="http://schemas.microsoft.com/office/powerpoint/2010/main">
        <p14:playEvt time="1813" objId="9"/>
        <p14:stopEvt time="70018" objId="9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214918"/>
            <a:ext cx="5307700" cy="566615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Create a stakeholder tree</a:t>
            </a:r>
          </a:p>
          <a:p>
            <a:r>
              <a:rPr lang="en-US" sz="2000" b="1" dirty="0"/>
              <a:t>Your challenge is the tree trunk</a:t>
            </a:r>
          </a:p>
          <a:p>
            <a:r>
              <a:rPr lang="en-US" sz="2000" b="1" dirty="0"/>
              <a:t>The roots are the people, organizations, and communities affected by the challenge</a:t>
            </a:r>
          </a:p>
          <a:p>
            <a:r>
              <a:rPr lang="en-US" sz="2000" b="1" dirty="0"/>
              <a:t>The branches are the people organizations, and communities who are working in the challenge area. 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14684" y="176490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0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6473324" y="2396971"/>
            <a:ext cx="5307700" cy="337017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/>
              <a:t>Take Module 2: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/>
              <a:t>The innovation small grants application training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Or go directly to the website and start the application:</a:t>
            </a:r>
          </a:p>
          <a:p>
            <a:pPr marL="0" indent="0">
              <a:buNone/>
            </a:pPr>
            <a:r>
              <a:rPr lang="en-US" sz="2000" b="1" dirty="0"/>
              <a:t>https://</a:t>
            </a:r>
            <a:r>
              <a:rPr lang="en-US" sz="2000" b="1" dirty="0" err="1"/>
              <a:t>www.adaptation-fund.org</a:t>
            </a:r>
            <a:r>
              <a:rPr lang="en-US" sz="2000" b="1" dirty="0"/>
              <a:t>/apply-funding/innovation-grants/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1683" y="83091"/>
            <a:ext cx="6006899" cy="4479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9" name="Picture 8" descr="29051868954_5553b50679_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19574"/>
            <a:ext cx="5080000" cy="3390900"/>
          </a:xfrm>
          <a:prstGeom prst="rect">
            <a:avLst/>
          </a:prstGeom>
        </p:spPr>
      </p:pic>
      <p:pic>
        <p:nvPicPr>
          <p:cNvPr id="5" name="1.16.m4a">
            <a:hlinkClick r:id="" action="ppaction://media"/>
            <a:extLst>
              <a:ext uri="{FF2B5EF4-FFF2-40B4-BE49-F238E27FC236}">
                <a16:creationId xmlns:a16="http://schemas.microsoft.com/office/drawing/2014/main" id="{30D3C230-E169-1341-A6D4-2FA361814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/>
        </p:blipFill>
        <p:spPr>
          <a:xfrm>
            <a:off x="3536" y="6041133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8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2"/>
    </mc:Choice>
    <mc:Fallback xmlns="">
      <p:transition spd="slow" advTm="37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COMPLETE</a:t>
            </a:r>
            <a:br>
              <a:rPr lang="en-US" dirty="0"/>
            </a:br>
            <a:r>
              <a:rPr lang="en-US" dirty="0"/>
              <a:t>Training Module 1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 pathways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2" name="1.17.m4a">
            <a:hlinkClick r:id="" action="ppaction://media"/>
            <a:extLst>
              <a:ext uri="{FF2B5EF4-FFF2-40B4-BE49-F238E27FC236}">
                <a16:creationId xmlns:a16="http://schemas.microsoft.com/office/drawing/2014/main" id="{3217B221-F519-2445-9E9C-8A9B7D1FB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-69194" y="6044981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0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7"/>
    </mc:Choice>
    <mc:Fallback xmlns="">
      <p:transition spd="slow" advTm="5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Objectives</a:t>
            </a:r>
          </a:p>
        </p:txBody>
      </p:sp>
      <p:pic>
        <p:nvPicPr>
          <p:cNvPr id="71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Aim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1694261"/>
            <a:ext cx="2001317" cy="1314661"/>
          </a:xfrm>
        </p:spPr>
        <p:txBody>
          <a:bodyPr/>
          <a:lstStyle/>
          <a:p>
            <a:r>
              <a:rPr lang="en-US" dirty="0"/>
              <a:t>To learn about innovation, and different approaches to innovation</a:t>
            </a:r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5" b="115"/>
          <a:stretch>
            <a:fillRect/>
          </a:stretch>
        </p:blipFill>
        <p:spPr/>
      </p:pic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68283" y="3306551"/>
            <a:ext cx="3002400" cy="432000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8283" y="3694321"/>
            <a:ext cx="2915717" cy="2001046"/>
          </a:xfrm>
        </p:spPr>
        <p:txBody>
          <a:bodyPr/>
          <a:lstStyle/>
          <a:p>
            <a:r>
              <a:rPr lang="en-US" dirty="0"/>
              <a:t>Learn how to describe innovation</a:t>
            </a:r>
          </a:p>
          <a:p>
            <a:r>
              <a:rPr lang="en-US" dirty="0"/>
              <a:t>Learn about the stages of innovation</a:t>
            </a:r>
          </a:p>
          <a:p>
            <a:r>
              <a:rPr lang="en-US" dirty="0"/>
              <a:t>Know how to take first steps in designing an innovation small grant proposal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1"/>
          <a:srcRect l="12889" r="12889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2042042" y="2970799"/>
            <a:ext cx="23432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spc="-150" dirty="0">
                <a:solidFill>
                  <a:prstClr val="white"/>
                </a:solidFill>
                <a:latin typeface="Rockwell"/>
                <a:ea typeface="+mj-ea"/>
                <a:cs typeface="+mj-cs"/>
              </a:rPr>
              <a:t>Module 1</a:t>
            </a:r>
            <a:endParaRPr lang="en-US" dirty="0"/>
          </a:p>
        </p:txBody>
      </p:sp>
      <p:pic>
        <p:nvPicPr>
          <p:cNvPr id="5" name="1.2.m4a">
            <a:hlinkClick r:id="" action="ppaction://media"/>
            <a:extLst>
              <a:ext uri="{FF2B5EF4-FFF2-40B4-BE49-F238E27FC236}">
                <a16:creationId xmlns:a16="http://schemas.microsoft.com/office/drawing/2014/main" id="{96BFC1A4-AE7B-194A-9F73-B4F62FA4B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/>
        </p:blipFill>
        <p:spPr>
          <a:xfrm>
            <a:off x="0" y="6045200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20"/>
    </mc:Choice>
    <mc:Fallback xmlns="">
      <p:transition spd="slow" advTm="3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71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68283" y="2270324"/>
            <a:ext cx="3002400" cy="432000"/>
          </a:xfrm>
        </p:spPr>
        <p:txBody>
          <a:bodyPr/>
          <a:lstStyle/>
          <a:p>
            <a:r>
              <a:rPr lang="en-US" dirty="0"/>
              <a:t>Section 1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2595458"/>
            <a:ext cx="2001317" cy="720000"/>
          </a:xfrm>
        </p:spPr>
        <p:txBody>
          <a:bodyPr/>
          <a:lstStyle/>
          <a:p>
            <a:r>
              <a:rPr lang="en-US" dirty="0"/>
              <a:t>Definitions of innovation</a:t>
            </a:r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5" b="115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68283" y="3751676"/>
            <a:ext cx="3002400" cy="432000"/>
          </a:xfrm>
        </p:spPr>
        <p:txBody>
          <a:bodyPr/>
          <a:lstStyle/>
          <a:p>
            <a:r>
              <a:rPr lang="en-US" dirty="0"/>
              <a:t>Section 2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8283" y="4119905"/>
            <a:ext cx="2001317" cy="720000"/>
          </a:xfrm>
        </p:spPr>
        <p:txBody>
          <a:bodyPr/>
          <a:lstStyle/>
          <a:p>
            <a:r>
              <a:rPr lang="en-US" dirty="0"/>
              <a:t> Innovation pathways</a:t>
            </a:r>
          </a:p>
        </p:txBody>
      </p:sp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1"/>
          <a:srcRect l="12889" r="12889"/>
          <a:stretch>
            <a:fillRect/>
          </a:stretch>
        </p:blipFill>
        <p:spPr/>
      </p:pic>
      <p:pic>
        <p:nvPicPr>
          <p:cNvPr id="5" name="1.3.m4a">
            <a:hlinkClick r:id="" action="ppaction://media"/>
            <a:extLst>
              <a:ext uri="{FF2B5EF4-FFF2-40B4-BE49-F238E27FC236}">
                <a16:creationId xmlns:a16="http://schemas.microsoft.com/office/drawing/2014/main" id="{4ECFDDED-F714-8642-8C64-F498E5DAD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/>
        </p:blipFill>
        <p:spPr>
          <a:xfrm>
            <a:off x="0" y="6050518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0"/>
    </mc:Choice>
    <mc:Fallback xmlns="">
      <p:transition spd="slow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Training Module 1</a:t>
            </a:r>
            <a:br>
              <a:rPr lang="en-US" dirty="0"/>
            </a:br>
            <a:r>
              <a:rPr lang="en-US" dirty="0"/>
              <a:t>Section 1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Definitions of innovation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2" name="1.4.m4a">
            <a:hlinkClick r:id="" action="ppaction://media"/>
            <a:extLst>
              <a:ext uri="{FF2B5EF4-FFF2-40B4-BE49-F238E27FC236}">
                <a16:creationId xmlns:a16="http://schemas.microsoft.com/office/drawing/2014/main" id="{48169479-D4BB-D845-B6A6-FC8A459BE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-69194" y="6044981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7"/>
    </mc:Choice>
    <mc:Fallback xmlns="">
      <p:transition spd="slow" advTm="5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Innovation?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Innovation as the a</a:t>
            </a:r>
            <a:r>
              <a:rPr lang="uz-Cyrl-UZ" dirty="0"/>
              <a:t>pplication of physical tools, processes, knowledge and skills with the aim of building resilience and adapting to climate change</a:t>
            </a:r>
            <a:r>
              <a:rPr lang="en-GB" dirty="0"/>
              <a:t> </a:t>
            </a:r>
          </a:p>
        </p:txBody>
      </p:sp>
      <p:pic>
        <p:nvPicPr>
          <p:cNvPr id="95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26076" y="3926335"/>
            <a:ext cx="2160587" cy="1603050"/>
          </a:xfrm>
        </p:spPr>
        <p:txBody>
          <a:bodyPr/>
          <a:lstStyle/>
          <a:p>
            <a:r>
              <a:rPr lang="en-US" dirty="0"/>
              <a:t>Innovation as the renewing, advancing or changing the way things are done </a:t>
            </a:r>
          </a:p>
        </p:txBody>
      </p:sp>
      <p:pic>
        <p:nvPicPr>
          <p:cNvPr id="97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Innovation as </a:t>
            </a:r>
            <a:r>
              <a:rPr lang="uz-Cyrl-UZ" dirty="0"/>
              <a:t>the process of translating an idea or invention into a valuable good or service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E94A18-D525-41CA-B020-51187422A2B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2"/>
          <a:srcRect l="24115" r="24115"/>
          <a:stretch>
            <a:fillRect/>
          </a:stretch>
        </p:blipFill>
        <p:spPr>
          <a:xfrm>
            <a:off x="7792278" y="118591"/>
            <a:ext cx="4255360" cy="5934339"/>
          </a:xfrm>
        </p:spPr>
      </p:pic>
      <p:sp>
        <p:nvSpPr>
          <p:cNvPr id="12" name="Circular Arrow 11"/>
          <p:cNvSpPr/>
          <p:nvPr/>
        </p:nvSpPr>
        <p:spPr>
          <a:xfrm>
            <a:off x="1856153" y="1387230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ircular Arrow 17"/>
          <p:cNvSpPr/>
          <p:nvPr/>
        </p:nvSpPr>
        <p:spPr>
          <a:xfrm>
            <a:off x="4138246" y="1383322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1.5.m4a">
            <a:hlinkClick r:id="" action="ppaction://media"/>
            <a:extLst>
              <a:ext uri="{FF2B5EF4-FFF2-40B4-BE49-F238E27FC236}">
                <a16:creationId xmlns:a16="http://schemas.microsoft.com/office/drawing/2014/main" id="{48EE3CF4-443F-874B-AC91-9F09F36C0D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/>
          <a:stretch/>
        </p:blipFill>
        <p:spPr>
          <a:xfrm>
            <a:off x="0" y="6040887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850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0"/>
    </mc:Choice>
    <mc:Fallback xmlns="">
      <p:transition spd="slow" advTm="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build="p"/>
      <p:bldP spid="10" grpId="0" build="p"/>
      <p:bldP spid="12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2260" objId="4"/>
        <p14:stopEvt time="53436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small grants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2722" y="3906794"/>
            <a:ext cx="6816969" cy="2189205"/>
          </a:xfrm>
        </p:spPr>
        <p:txBody>
          <a:bodyPr/>
          <a:lstStyle/>
          <a:p>
            <a:pPr lvl="0" algn="l"/>
            <a:r>
              <a:rPr lang="en-US" dirty="0"/>
              <a:t>New innovations encouraged and accelerated. </a:t>
            </a:r>
          </a:p>
          <a:p>
            <a:pPr lvl="0" algn="l"/>
            <a:r>
              <a:rPr lang="en-US" b="0" dirty="0"/>
              <a:t>Development of innovative adaptation practices, tools and technologies encouraged and accelerated </a:t>
            </a:r>
            <a:endParaRPr lang="en-GB" b="0" dirty="0"/>
          </a:p>
          <a:p>
            <a:pPr lvl="0" algn="l"/>
            <a:r>
              <a:rPr lang="en-US" dirty="0"/>
              <a:t>Evidence base generated. </a:t>
            </a:r>
          </a:p>
          <a:p>
            <a:pPr lvl="0" algn="l"/>
            <a:r>
              <a:rPr lang="en-US" b="0" dirty="0"/>
              <a:t>Evidence of effective, efficient adaptation practices, products and technologies generated as a basis for implementing entities and other funds to assess scaling up</a:t>
            </a:r>
            <a:endParaRPr lang="en-GB" b="0" dirty="0"/>
          </a:p>
        </p:txBody>
      </p:sp>
      <p:pic>
        <p:nvPicPr>
          <p:cNvPr id="95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/>
      </p:pic>
      <p:pic>
        <p:nvPicPr>
          <p:cNvPr id="97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E94A18-D525-41CA-B020-51187422A2B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2"/>
          <a:srcRect l="24115" r="24115"/>
          <a:stretch>
            <a:fillRect/>
          </a:stretch>
        </p:blipFill>
        <p:spPr>
          <a:xfrm>
            <a:off x="7792278" y="118591"/>
            <a:ext cx="4255360" cy="5934339"/>
          </a:xfrm>
        </p:spPr>
      </p:pic>
      <p:sp>
        <p:nvSpPr>
          <p:cNvPr id="4" name="TextBox 3"/>
          <p:cNvSpPr txBox="1"/>
          <p:nvPr/>
        </p:nvSpPr>
        <p:spPr>
          <a:xfrm>
            <a:off x="3262923" y="205153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8154" y="136769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1385" y="134815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168" y="913504"/>
            <a:ext cx="6949370" cy="1020803"/>
          </a:xfrm>
        </p:spPr>
        <p:txBody>
          <a:bodyPr/>
          <a:lstStyle/>
          <a:p>
            <a:pPr algn="l"/>
            <a:r>
              <a:rPr lang="en-GB" dirty="0"/>
              <a:t>T</a:t>
            </a:r>
            <a:r>
              <a:rPr lang="uz-Cyrl-UZ" dirty="0"/>
              <a:t>est, evaluate, roll out and scale up innovative adaptation practices, products and technologies.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120909" y="2542894"/>
            <a:ext cx="61995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Rockwell"/>
              </a:rPr>
              <a:t>NIE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90898" y="3055492"/>
            <a:ext cx="71587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Rockwell"/>
              </a:rPr>
              <a:t>250k</a:t>
            </a:r>
          </a:p>
        </p:txBody>
      </p:sp>
      <p:pic>
        <p:nvPicPr>
          <p:cNvPr id="17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95589" y="1884881"/>
            <a:ext cx="1603573" cy="1603573"/>
          </a:xfrm>
          <a:prstGeom prst="rect">
            <a:avLst/>
          </a:prstGeom>
        </p:spPr>
      </p:pic>
      <p:pic>
        <p:nvPicPr>
          <p:cNvPr id="18" name="1.6.m4a">
            <a:hlinkClick r:id="" action="ppaction://media"/>
            <a:extLst>
              <a:ext uri="{FF2B5EF4-FFF2-40B4-BE49-F238E27FC236}">
                <a16:creationId xmlns:a16="http://schemas.microsoft.com/office/drawing/2014/main" id="{266792B3-C0ED-FE42-A44E-AD55153B1E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/>
          <a:stretch/>
        </p:blipFill>
        <p:spPr>
          <a:xfrm>
            <a:off x="3276" y="6064869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26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9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16" grpId="0"/>
    </p:bldLst>
  </p:timing>
  <p:extLst>
    <p:ext uri="{E180D4A7-C9FB-4DFB-919C-405C955672EB}">
      <p14:showEvtLst xmlns:p14="http://schemas.microsoft.com/office/powerpoint/2010/main">
        <p14:playEvt time="2573" objId="7"/>
        <p14:stopEvt time="33070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8923" y="1875692"/>
            <a:ext cx="11156462" cy="359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Some different types of innovation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867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782638" y="3302573"/>
            <a:ext cx="2160587" cy="504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Transformational or disruptive change</a:t>
            </a:r>
          </a:p>
          <a:p>
            <a:r>
              <a:rPr lang="en-US" altLang="en-US" dirty="0"/>
              <a:t>E.g. repurposing land areas and creating novel incomes</a:t>
            </a:r>
          </a:p>
        </p:txBody>
      </p:sp>
      <p:sp>
        <p:nvSpPr>
          <p:cNvPr id="28678" name="Text Placeholder 3">
            <a:extLst>
              <a:ext uri="{FF2B5EF4-FFF2-40B4-BE49-F238E27FC236}">
                <a16:creationId xmlns:a16="http://schemas.microsoft.com/office/drawing/2014/main" id="{7E4723E5-DE21-304B-9546-CC3112F9B0F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447449" y="3304405"/>
            <a:ext cx="2160588" cy="90011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Application of something new to add value</a:t>
            </a:r>
          </a:p>
          <a:p>
            <a:r>
              <a:rPr lang="en-US" altLang="en-US" dirty="0" err="1"/>
              <a:t>E.g</a:t>
            </a:r>
            <a:r>
              <a:rPr lang="en-US" altLang="en-US" dirty="0"/>
              <a:t> bringing in an existing technology and adapting it to a new location</a:t>
            </a:r>
          </a:p>
        </p:txBody>
      </p:sp>
      <p:sp>
        <p:nvSpPr>
          <p:cNvPr id="28680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9399099" y="3302818"/>
            <a:ext cx="2160587" cy="90011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Process or social developments and changes</a:t>
            </a:r>
          </a:p>
          <a:p>
            <a:r>
              <a:rPr lang="en-US" altLang="en-US" dirty="0"/>
              <a:t>E.g. new policy</a:t>
            </a:r>
          </a:p>
        </p:txBody>
      </p:sp>
      <p:sp>
        <p:nvSpPr>
          <p:cNvPr id="28684" name="Text Placeholder 14">
            <a:extLst>
              <a:ext uri="{FF2B5EF4-FFF2-40B4-BE49-F238E27FC236}">
                <a16:creationId xmlns:a16="http://schemas.microsoft.com/office/drawing/2014/main" id="{70B10DB2-709F-4943-97C3-7B6A6ADA48B2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3607172" y="3302573"/>
            <a:ext cx="2160587" cy="10937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Low tech revival</a:t>
            </a:r>
          </a:p>
          <a:p>
            <a:r>
              <a:rPr lang="en-US" altLang="en-US" dirty="0"/>
              <a:t>E.g. Traditional or ingenious tools repurposed</a:t>
            </a:r>
          </a:p>
          <a:p>
            <a:endParaRPr lang="en-US" altLang="en-US" dirty="0"/>
          </a:p>
        </p:txBody>
      </p:sp>
      <p:pic>
        <p:nvPicPr>
          <p:cNvPr id="28687" name="Picture Placeholder 36">
            <a:extLst>
              <a:ext uri="{FF2B5EF4-FFF2-40B4-BE49-F238E27FC236}">
                <a16:creationId xmlns:a16="http://schemas.microsoft.com/office/drawing/2014/main" id="{70666465-E8FE-D44C-87F1-E82372BD3C10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4034" y="2138935"/>
            <a:ext cx="1384300" cy="1054100"/>
          </a:xfrm>
        </p:spPr>
      </p:pic>
      <p:pic>
        <p:nvPicPr>
          <p:cNvPr id="28689" name="Picture Placeholder 40">
            <a:extLst>
              <a:ext uri="{FF2B5EF4-FFF2-40B4-BE49-F238E27FC236}">
                <a16:creationId xmlns:a16="http://schemas.microsoft.com/office/drawing/2014/main" id="{2936C368-56A5-8D4C-82DD-3FEE2AF5EB49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0925" y="2135760"/>
            <a:ext cx="1341438" cy="1163638"/>
          </a:xfr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EDD1DF-3CB7-7F45-ACF9-51E6E6C580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1213" y="2458673"/>
            <a:ext cx="1182687" cy="583243"/>
          </a:xfrm>
          <a:prstGeom prst="rect">
            <a:avLst/>
          </a:prstGeom>
        </p:spPr>
      </p:pic>
      <p:pic>
        <p:nvPicPr>
          <p:cNvPr id="1026" name="Picture 2" descr="Screen Shot 2020-02-20 at 4.06.26 PM.png">
            <a:extLst>
              <a:ext uri="{FF2B5EF4-FFF2-40B4-BE49-F238E27FC236}">
                <a16:creationId xmlns:a16="http://schemas.microsoft.com/office/drawing/2014/main" id="{CE5C782C-BAEC-475A-A1F5-7BAD4A2E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62" y="2075160"/>
            <a:ext cx="1987288" cy="109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.7.m4a">
            <a:hlinkClick r:id="" action="ppaction://media"/>
            <a:extLst>
              <a:ext uri="{FF2B5EF4-FFF2-40B4-BE49-F238E27FC236}">
                <a16:creationId xmlns:a16="http://schemas.microsoft.com/office/drawing/2014/main" id="{273151C2-1236-774D-8025-CA21293F5B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/>
          <a:stretch/>
        </p:blipFill>
        <p:spPr>
          <a:xfrm>
            <a:off x="-3369" y="6040106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2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65"/>
    </mc:Choice>
    <mc:Fallback xmlns="">
      <p:transition spd="slow" advTm="65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678" grpId="0" build="p"/>
      <p:bldP spid="28680" grpId="0" build="p"/>
      <p:bldP spid="2868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4076175" y="1642179"/>
            <a:ext cx="3833447" cy="42007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05538" y="1648666"/>
            <a:ext cx="3767998" cy="41901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032497" y="1642178"/>
            <a:ext cx="3765222" cy="41965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Examples of innovation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8678" name="Text Placeholder 3">
            <a:extLst>
              <a:ext uri="{FF2B5EF4-FFF2-40B4-BE49-F238E27FC236}">
                <a16:creationId xmlns:a16="http://schemas.microsoft.com/office/drawing/2014/main" id="{7E4723E5-DE21-304B-9546-CC3112F9B0F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096431" y="2779507"/>
            <a:ext cx="3789198" cy="2997807"/>
          </a:xfrm>
        </p:spPr>
        <p:txBody>
          <a:bodyPr/>
          <a:lstStyle/>
          <a:p>
            <a:pPr marL="809625" lvl="3" indent="0">
              <a:buNone/>
            </a:pPr>
            <a:r>
              <a:rPr lang="en-US" sz="1800" dirty="0"/>
              <a:t>Preserve low access locations</a:t>
            </a:r>
            <a:endParaRPr lang="en-US" altLang="en-US" sz="1800" dirty="0"/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Monitor the region and </a:t>
            </a:r>
          </a:p>
          <a:p>
            <a:pPr marL="809625" lvl="3" indent="0">
              <a:buNone/>
            </a:pPr>
            <a:r>
              <a:rPr lang="en-US" sz="1800" dirty="0"/>
              <a:t>collect data 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Potential for indigenous collaborations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Support micro-finance </a:t>
            </a:r>
          </a:p>
          <a:p>
            <a:pPr marL="809625" lvl="3" indent="0">
              <a:buNone/>
            </a:pPr>
            <a:endParaRPr lang="en-US" sz="1800" dirty="0"/>
          </a:p>
        </p:txBody>
      </p:sp>
      <p:sp>
        <p:nvSpPr>
          <p:cNvPr id="28680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8069967" y="2776210"/>
            <a:ext cx="3748234" cy="3262313"/>
          </a:xfrm>
        </p:spPr>
        <p:txBody>
          <a:bodyPr/>
          <a:lstStyle/>
          <a:p>
            <a:pPr marL="809625" lvl="3" indent="0">
              <a:buNone/>
            </a:pPr>
            <a:r>
              <a:rPr lang="en-GB" sz="1800" dirty="0"/>
              <a:t>Support biodiversity</a:t>
            </a:r>
          </a:p>
          <a:p>
            <a:pPr marL="809625" lvl="3" indent="0">
              <a:buNone/>
            </a:pPr>
            <a:endParaRPr lang="en-GB" sz="1800" dirty="0"/>
          </a:p>
          <a:p>
            <a:pPr marL="809625" lvl="3" indent="0">
              <a:buNone/>
            </a:pPr>
            <a:r>
              <a:rPr lang="en-GB" sz="1800" dirty="0"/>
              <a:t>Introduce novel methods and build capabilities </a:t>
            </a:r>
          </a:p>
          <a:p>
            <a:pPr marL="809625" lvl="3" indent="0">
              <a:buNone/>
            </a:pPr>
            <a:endParaRPr lang="en-GB" sz="1800" dirty="0"/>
          </a:p>
          <a:p>
            <a:pPr marL="809625" lvl="3" indent="0">
              <a:buNone/>
            </a:pPr>
            <a:endParaRPr lang="en-GB" sz="400" dirty="0"/>
          </a:p>
          <a:p>
            <a:pPr marL="809625" lvl="3" indent="0">
              <a:buNone/>
            </a:pPr>
            <a:r>
              <a:rPr lang="en-GB" sz="1800" dirty="0"/>
              <a:t>Increase livelihoods</a:t>
            </a:r>
          </a:p>
          <a:p>
            <a:pPr marL="809625" lvl="3" indent="0">
              <a:buNone/>
            </a:pPr>
            <a:endParaRPr lang="en-GB" sz="1800" dirty="0"/>
          </a:p>
          <a:p>
            <a:pPr marL="809625" lvl="3" indent="0">
              <a:buNone/>
            </a:pPr>
            <a:endParaRPr lang="en-GB" sz="400" dirty="0"/>
          </a:p>
          <a:p>
            <a:pPr marL="809625" lvl="3" indent="0">
              <a:buNone/>
            </a:pPr>
            <a:r>
              <a:rPr lang="en-GB" sz="1800" dirty="0"/>
              <a:t>Strengthen smallholders</a:t>
            </a:r>
          </a:p>
        </p:txBody>
      </p:sp>
      <p:sp>
        <p:nvSpPr>
          <p:cNvPr id="28684" name="Text Placeholder 14">
            <a:extLst>
              <a:ext uri="{FF2B5EF4-FFF2-40B4-BE49-F238E27FC236}">
                <a16:creationId xmlns:a16="http://schemas.microsoft.com/office/drawing/2014/main" id="{70B10DB2-709F-4943-97C3-7B6A6ADA48B2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225304" y="2794368"/>
            <a:ext cx="3748233" cy="3044408"/>
          </a:xfrm>
        </p:spPr>
        <p:txBody>
          <a:bodyPr/>
          <a:lstStyle/>
          <a:p>
            <a:pPr marL="809625" lvl="3" indent="0">
              <a:buNone/>
            </a:pPr>
            <a:r>
              <a:rPr lang="en-US" sz="1800" dirty="0"/>
              <a:t>Rehabilitate plant life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Encouraging biodiversity and  </a:t>
            </a:r>
          </a:p>
          <a:p>
            <a:pPr marL="809625" lvl="3" indent="0">
              <a:buNone/>
            </a:pPr>
            <a:r>
              <a:rPr lang="en-US" sz="1800" dirty="0"/>
              <a:t>improve soil fertility 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Increase livelihoods 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endParaRPr lang="en-US" sz="900" dirty="0"/>
          </a:p>
          <a:p>
            <a:pPr marL="809625" lvl="3" indent="0">
              <a:buNone/>
            </a:pPr>
            <a:r>
              <a:rPr lang="en-US" sz="1800" dirty="0"/>
              <a:t>Training on best practices </a:t>
            </a:r>
          </a:p>
          <a:p>
            <a:endParaRPr lang="en-US" alt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 txBox="1">
            <a:spLocks/>
          </p:cNvSpPr>
          <p:nvPr/>
        </p:nvSpPr>
        <p:spPr>
          <a:xfrm>
            <a:off x="204822" y="1812351"/>
            <a:ext cx="3768715" cy="8304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Rehabilitation of ecosystems and agriculture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 txBox="1">
            <a:spLocks/>
          </p:cNvSpPr>
          <p:nvPr/>
        </p:nvSpPr>
        <p:spPr>
          <a:xfrm>
            <a:off x="4075949" y="1796591"/>
            <a:ext cx="3830161" cy="8462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Novel technology in challenging environments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 txBox="1">
            <a:spLocks/>
          </p:cNvSpPr>
          <p:nvPr/>
        </p:nvSpPr>
        <p:spPr>
          <a:xfrm>
            <a:off x="8029003" y="1792683"/>
            <a:ext cx="3748233" cy="8501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New knowledge to support smallholder production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49212" y="2650312"/>
            <a:ext cx="691688" cy="2878027"/>
            <a:chOff x="4149212" y="2650312"/>
            <a:chExt cx="691688" cy="2878027"/>
          </a:xfrm>
        </p:grpSpPr>
        <p:pic>
          <p:nvPicPr>
            <p:cNvPr id="26" name="Picture Placeholder 162" descr="Palm tree">
              <a:extLst>
                <a:ext uri="{FF2B5EF4-FFF2-40B4-BE49-F238E27FC236}">
                  <a16:creationId xmlns:a16="http://schemas.microsoft.com/office/drawing/2014/main" id="{B21D58C1-B806-40E0-9006-675AF7916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155612" y="2650312"/>
              <a:ext cx="650832" cy="650832"/>
            </a:xfrm>
            <a:prstGeom prst="rect">
              <a:avLst/>
            </a:prstGeom>
          </p:spPr>
        </p:pic>
        <p:pic>
          <p:nvPicPr>
            <p:cNvPr id="27" name="Picture Placeholder 92" descr="magnifying glass">
              <a:extLst>
                <a:ext uri="{FF2B5EF4-FFF2-40B4-BE49-F238E27FC236}">
                  <a16:creationId xmlns:a16="http://schemas.microsoft.com/office/drawing/2014/main" id="{EAF3579C-5F54-BD44-AD76-C07BBA5EF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169635" y="3375135"/>
              <a:ext cx="592216" cy="592216"/>
            </a:xfrm>
            <a:prstGeom prst="rect">
              <a:avLst/>
            </a:prstGeom>
          </p:spPr>
        </p:pic>
        <p:pic>
          <p:nvPicPr>
            <p:cNvPr id="28" name="Picture Placeholder 96" descr="apple">
              <a:extLst>
                <a:ext uri="{FF2B5EF4-FFF2-40B4-BE49-F238E27FC236}">
                  <a16:creationId xmlns:a16="http://schemas.microsoft.com/office/drawing/2014/main" id="{41A48230-7A6F-634A-84FA-2508F0A6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223077" y="4986879"/>
              <a:ext cx="541460" cy="541460"/>
            </a:xfrm>
            <a:prstGeom prst="rect">
              <a:avLst/>
            </a:prstGeom>
          </p:spPr>
        </p:pic>
        <p:pic>
          <p:nvPicPr>
            <p:cNvPr id="50" name="Picture Placeholder 70" descr="link">
              <a:extLst>
                <a:ext uri="{FF2B5EF4-FFF2-40B4-BE49-F238E27FC236}">
                  <a16:creationId xmlns:a16="http://schemas.microsoft.com/office/drawing/2014/main" id="{E5542F6D-CB05-1E49-9D10-41D51547F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149212" y="4226437"/>
              <a:ext cx="691688" cy="69168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78087" y="2638817"/>
            <a:ext cx="691688" cy="2878027"/>
            <a:chOff x="278087" y="2638817"/>
            <a:chExt cx="691688" cy="2878027"/>
          </a:xfrm>
        </p:grpSpPr>
        <p:pic>
          <p:nvPicPr>
            <p:cNvPr id="20" name="Picture Placeholder 94" descr="foliage">
              <a:extLst>
                <a:ext uri="{FF2B5EF4-FFF2-40B4-BE49-F238E27FC236}">
                  <a16:creationId xmlns:a16="http://schemas.microsoft.com/office/drawing/2014/main" id="{1B98F2ED-22A7-8047-A12B-3AE19B270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42147" y="4194235"/>
              <a:ext cx="576586" cy="576586"/>
            </a:xfrm>
            <a:prstGeom prst="rect">
              <a:avLst/>
            </a:prstGeom>
          </p:spPr>
        </p:pic>
        <p:pic>
          <p:nvPicPr>
            <p:cNvPr id="49" name="Picture Placeholder 74" descr="network">
              <a:extLst>
                <a:ext uri="{FF2B5EF4-FFF2-40B4-BE49-F238E27FC236}">
                  <a16:creationId xmlns:a16="http://schemas.microsoft.com/office/drawing/2014/main" id="{2259C1B6-6592-CA47-8223-67E45CA2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278087" y="3360757"/>
              <a:ext cx="691688" cy="691688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13992" y="2638817"/>
              <a:ext cx="650832" cy="2878027"/>
              <a:chOff x="4155612" y="2650312"/>
              <a:chExt cx="650832" cy="2878027"/>
            </a:xfrm>
          </p:grpSpPr>
          <p:pic>
            <p:nvPicPr>
              <p:cNvPr id="53" name="Picture Placeholder 162" descr="Palm tree">
                <a:extLst>
                  <a:ext uri="{FF2B5EF4-FFF2-40B4-BE49-F238E27FC236}">
                    <a16:creationId xmlns:a16="http://schemas.microsoft.com/office/drawing/2014/main" id="{B21D58C1-B806-40E0-9006-675AF79167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4155612" y="2650312"/>
                <a:ext cx="650832" cy="650832"/>
              </a:xfrm>
              <a:prstGeom prst="rect">
                <a:avLst/>
              </a:prstGeom>
            </p:spPr>
          </p:pic>
          <p:pic>
            <p:nvPicPr>
              <p:cNvPr id="55" name="Picture Placeholder 96" descr="apple">
                <a:extLst>
                  <a:ext uri="{FF2B5EF4-FFF2-40B4-BE49-F238E27FC236}">
                    <a16:creationId xmlns:a16="http://schemas.microsoft.com/office/drawing/2014/main" id="{41A48230-7A6F-634A-84FA-2508F0A6B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3077" y="4986879"/>
                <a:ext cx="541460" cy="541460"/>
              </a:xfrm>
              <a:prstGeom prst="rect">
                <a:avLst/>
              </a:prstGeom>
            </p:spPr>
          </p:pic>
        </p:grpSp>
      </p:grpSp>
      <p:grpSp>
        <p:nvGrpSpPr>
          <p:cNvPr id="62" name="Group 61"/>
          <p:cNvGrpSpPr/>
          <p:nvPr/>
        </p:nvGrpSpPr>
        <p:grpSpPr>
          <a:xfrm>
            <a:off x="8152257" y="2627322"/>
            <a:ext cx="691688" cy="2878027"/>
            <a:chOff x="278087" y="2638817"/>
            <a:chExt cx="691688" cy="2878027"/>
          </a:xfrm>
        </p:grpSpPr>
        <p:pic>
          <p:nvPicPr>
            <p:cNvPr id="63" name="Picture Placeholder 94" descr="foliage">
              <a:extLst>
                <a:ext uri="{FF2B5EF4-FFF2-40B4-BE49-F238E27FC236}">
                  <a16:creationId xmlns:a16="http://schemas.microsoft.com/office/drawing/2014/main" id="{1B98F2ED-22A7-8047-A12B-3AE19B270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42147" y="4194235"/>
              <a:ext cx="576586" cy="576586"/>
            </a:xfrm>
            <a:prstGeom prst="rect">
              <a:avLst/>
            </a:prstGeom>
          </p:spPr>
        </p:pic>
        <p:pic>
          <p:nvPicPr>
            <p:cNvPr id="64" name="Picture Placeholder 74" descr="network">
              <a:extLst>
                <a:ext uri="{FF2B5EF4-FFF2-40B4-BE49-F238E27FC236}">
                  <a16:creationId xmlns:a16="http://schemas.microsoft.com/office/drawing/2014/main" id="{2259C1B6-6592-CA47-8223-67E45CA2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278087" y="3360757"/>
              <a:ext cx="691688" cy="691688"/>
            </a:xfrm>
            <a:prstGeom prst="rect">
              <a:avLst/>
            </a:prstGeom>
          </p:spPr>
        </p:pic>
        <p:grpSp>
          <p:nvGrpSpPr>
            <p:cNvPr id="65" name="Group 64"/>
            <p:cNvGrpSpPr/>
            <p:nvPr/>
          </p:nvGrpSpPr>
          <p:grpSpPr>
            <a:xfrm>
              <a:off x="313992" y="2638817"/>
              <a:ext cx="650832" cy="2878027"/>
              <a:chOff x="4155612" y="2650312"/>
              <a:chExt cx="650832" cy="2878027"/>
            </a:xfrm>
          </p:grpSpPr>
          <p:pic>
            <p:nvPicPr>
              <p:cNvPr id="66" name="Picture Placeholder 162" descr="Palm tree">
                <a:extLst>
                  <a:ext uri="{FF2B5EF4-FFF2-40B4-BE49-F238E27FC236}">
                    <a16:creationId xmlns:a16="http://schemas.microsoft.com/office/drawing/2014/main" id="{B21D58C1-B806-40E0-9006-675AF79167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4155612" y="2650312"/>
                <a:ext cx="650832" cy="650832"/>
              </a:xfrm>
              <a:prstGeom prst="rect">
                <a:avLst/>
              </a:prstGeom>
            </p:spPr>
          </p:pic>
          <p:pic>
            <p:nvPicPr>
              <p:cNvPr id="67" name="Picture Placeholder 96" descr="apple">
                <a:extLst>
                  <a:ext uri="{FF2B5EF4-FFF2-40B4-BE49-F238E27FC236}">
                    <a16:creationId xmlns:a16="http://schemas.microsoft.com/office/drawing/2014/main" id="{41A48230-7A6F-634A-84FA-2508F0A6B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3077" y="4986879"/>
                <a:ext cx="541460" cy="541460"/>
              </a:xfrm>
              <a:prstGeom prst="rect">
                <a:avLst/>
              </a:prstGeom>
            </p:spPr>
          </p:pic>
        </p:grpSp>
      </p:grpSp>
      <p:pic>
        <p:nvPicPr>
          <p:cNvPr id="5" name="1.8.m4a">
            <a:hlinkClick r:id="" action="ppaction://media"/>
            <a:extLst>
              <a:ext uri="{FF2B5EF4-FFF2-40B4-BE49-F238E27FC236}">
                <a16:creationId xmlns:a16="http://schemas.microsoft.com/office/drawing/2014/main" id="{71E8D8DA-A54B-0A4A-9175-2AC557D714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rcRect/>
          <a:stretch/>
        </p:blipFill>
        <p:spPr>
          <a:xfrm>
            <a:off x="-18691" y="6050600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91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54"/>
    </mc:Choice>
    <mc:Fallback xmlns="">
      <p:transition spd="slow" advTm="104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678" grpId="0" build="p"/>
      <p:bldP spid="28680" grpId="0" build="p"/>
      <p:bldP spid="2868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449385"/>
            <a:ext cx="5307700" cy="566615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QUIZ</a:t>
            </a:r>
          </a:p>
          <a:p>
            <a:pPr marL="0" indent="0">
              <a:buNone/>
            </a:pPr>
            <a:r>
              <a:rPr lang="en-US" sz="4400" b="1" dirty="0"/>
              <a:t>Innovation is:</a:t>
            </a:r>
          </a:p>
          <a:p>
            <a:pPr>
              <a:buFont typeface="Wingdings" charset="2"/>
              <a:buChar char="q"/>
            </a:pPr>
            <a:r>
              <a:rPr lang="en-US" sz="4400" dirty="0"/>
              <a:t>A technology or process applied to my location</a:t>
            </a:r>
          </a:p>
          <a:p>
            <a:pPr>
              <a:buFont typeface="Wingdings" charset="2"/>
              <a:buChar char="q"/>
            </a:pPr>
            <a:r>
              <a:rPr lang="en-US" sz="4400" dirty="0"/>
              <a:t>A technology or process adapted to my location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9260D-4D06-48B4-A4E1-FAF3B345D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0" y="53180"/>
            <a:ext cx="6013312" cy="450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Learning review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584462" y="4259385"/>
            <a:ext cx="703384" cy="429846"/>
            <a:chOff x="6584462" y="4259385"/>
            <a:chExt cx="703384" cy="42984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795478" y="4259385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1.9.m4a">
            <a:hlinkClick r:id="" action="ppaction://media"/>
            <a:extLst>
              <a:ext uri="{FF2B5EF4-FFF2-40B4-BE49-F238E27FC236}">
                <a16:creationId xmlns:a16="http://schemas.microsoft.com/office/drawing/2014/main" id="{49ABF49B-04A2-E548-A4F0-0860A43368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/>
        </p:blipFill>
        <p:spPr>
          <a:xfrm>
            <a:off x="0" y="6045200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0"/>
    </mc:Choice>
    <mc:Fallback xmlns="">
      <p:transition spd="slow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.2|1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9.9|1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9.8|2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3.8|30|15.3|22.5|16|29.1|23.3|14.3|17.8|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7.5|11.5|9.5"/>
</p:tagLst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_template2.potx" id="{FB9BC85B-5171-46B6-8E36-15A261FE3705}" vid="{0A909B1D-D8E9-4AE6-984D-E448F6289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B5EA565DF26946869F14B364C1CF72" ma:contentTypeVersion="13" ma:contentTypeDescription="Create a new document." ma:contentTypeScope="" ma:versionID="f66a55713ad526cfb495a431355cf994">
  <xsd:schema xmlns:xsd="http://www.w3.org/2001/XMLSchema" xmlns:xs="http://www.w3.org/2001/XMLSchema" xmlns:p="http://schemas.microsoft.com/office/2006/metadata/properties" xmlns:ns3="f286a6f6-f8a8-40ab-befd-c59ffb9af092" xmlns:ns4="b3597178-7eb5-4c71-8692-a20934a302b4" targetNamespace="http://schemas.microsoft.com/office/2006/metadata/properties" ma:root="true" ma:fieldsID="686e2aa8b9309c3f1fe4bedfdf58ef72" ns3:_="" ns4:_="">
    <xsd:import namespace="f286a6f6-f8a8-40ab-befd-c59ffb9af092"/>
    <xsd:import namespace="b3597178-7eb5-4c71-8692-a20934a302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86a6f6-f8a8-40ab-befd-c59ffb9af0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97178-7eb5-4c71-8692-a20934a302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490261-1200-4EC7-95B0-2241EE54AA34}">
  <ds:schemaRefs>
    <ds:schemaRef ds:uri="http://schemas.openxmlformats.org/package/2006/metadata/core-properties"/>
    <ds:schemaRef ds:uri="b3597178-7eb5-4c71-8692-a20934a302b4"/>
    <ds:schemaRef ds:uri="http://schemas.microsoft.com/office/infopath/2007/PartnerControls"/>
    <ds:schemaRef ds:uri="f286a6f6-f8a8-40ab-befd-c59ffb9af092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86F9D9-5CA4-4815-8E68-DD99BA5ACE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86a6f6-f8a8-40ab-befd-c59ffb9af092"/>
    <ds:schemaRef ds:uri="b3597178-7eb5-4c71-8692-a20934a302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AF_template2</Template>
  <TotalTime>0</TotalTime>
  <Words>748</Words>
  <Application>Microsoft Office PowerPoint</Application>
  <PresentationFormat>Widescreen</PresentationFormat>
  <Paragraphs>175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Innovation Small Grants  Training Module 1</vt:lpstr>
      <vt:lpstr>Aims and Objectives</vt:lpstr>
      <vt:lpstr>Outline</vt:lpstr>
      <vt:lpstr>Training Module 1 Section 1</vt:lpstr>
      <vt:lpstr>What is Innovation?</vt:lpstr>
      <vt:lpstr>Innovation small grants</vt:lpstr>
      <vt:lpstr>Some different types of innovation</vt:lpstr>
      <vt:lpstr>Examples of innovation</vt:lpstr>
      <vt:lpstr>Learning review</vt:lpstr>
      <vt:lpstr>Learning recap</vt:lpstr>
      <vt:lpstr>Training Module 1 Section 2</vt:lpstr>
      <vt:lpstr>What is an innovation pathway?</vt:lpstr>
      <vt:lpstr>An innovation pathway</vt:lpstr>
      <vt:lpstr>Learning recap</vt:lpstr>
      <vt:lpstr>Activity</vt:lpstr>
      <vt:lpstr>Next steps</vt:lpstr>
      <vt:lpstr> COMPLETE Training Module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</dc:title>
  <dc:creator/>
  <cp:lastModifiedBy/>
  <cp:revision>5</cp:revision>
  <dcterms:created xsi:type="dcterms:W3CDTF">2020-02-11T14:02:39Z</dcterms:created>
  <dcterms:modified xsi:type="dcterms:W3CDTF">2020-11-20T23:18:33Z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0x010100F1B5EA565DF26946869F14B364C1CF72</vt:lpwstr>
  </property>
  <property fmtid="{D5CDD505-2E9C-101B-9397-08002B2CF9AE}" pid="3" name="WBDocs_Originating_Unit">
    <vt:lpwstr>5;#GEF - Global Environment Facility|9f323ca6-1e1c-45a7-a1ba-5f59196854eb</vt:lpwstr>
  </property>
  <property fmtid="{D5CDD505-2E9C-101B-9397-08002B2CF9AE}" pid="4" name="WBDocs_Local_Document_Type">
    <vt:lpwstr/>
  </property>
  <property fmtid="{D5CDD505-2E9C-101B-9397-08002B2CF9AE}" pid="5" name="SharedWithUsers">
    <vt:lpwstr>43;#Sophie Hans-Moevi</vt:lpwstr>
  </property>
</Properties>
</file>