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290" r:id="rId6"/>
    <p:sldId id="284" r:id="rId7"/>
    <p:sldId id="291" r:id="rId8"/>
    <p:sldId id="292" r:id="rId9"/>
    <p:sldId id="293" r:id="rId10"/>
    <p:sldId id="294" r:id="rId11"/>
    <p:sldId id="295" r:id="rId12"/>
    <p:sldId id="261" r:id="rId13"/>
    <p:sldId id="297" r:id="rId14"/>
    <p:sldId id="298" r:id="rId15"/>
    <p:sldId id="301" r:id="rId16"/>
    <p:sldId id="302" r:id="rId17"/>
    <p:sldId id="300" r:id="rId18"/>
    <p:sldId id="304" r:id="rId19"/>
    <p:sldId id="306" r:id="rId20"/>
    <p:sldId id="30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71" autoAdjust="0"/>
    <p:restoredTop sz="94607" autoAdjust="0"/>
  </p:normalViewPr>
  <p:slideViewPr>
    <p:cSldViewPr snapToGrid="0">
      <p:cViewPr varScale="1">
        <p:scale>
          <a:sx n="62" d="100"/>
          <a:sy n="62" d="100"/>
        </p:scale>
        <p:origin x="572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5136"/>
    </p:cViewPr>
  </p:sorterViewPr>
  <p:notesViewPr>
    <p:cSldViewPr snapToGrid="0">
      <p:cViewPr>
        <p:scale>
          <a:sx n="50" d="100"/>
          <a:sy n="50" d="100"/>
        </p:scale>
        <p:origin x="2640" y="3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11/20/2020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F815A-5A10-42A8-9FEC-3938D2D9BA48}" type="datetimeFigureOut">
              <a:rPr lang="en-US" noProof="0" smtClean="0"/>
              <a:t>11/20/2020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49DAF-093F-4482-AA38-346E9A2DEE9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21393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87843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21393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292751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6759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109971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892645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892645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21393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18294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52201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75018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71677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29275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697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352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89264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0F7266-25A0-4B3A-A8CE-F083ECC9D4C6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906843" y="3429050"/>
            <a:ext cx="4522314" cy="276294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774740" y="3429000"/>
            <a:ext cx="4522407" cy="2762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 i="0"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cxnSp>
        <p:nvCxnSpPr>
          <p:cNvPr id="10" name="Straight Connector 9" descr="Middle divider line">
            <a:extLst>
              <a:ext uri="{FF2B5EF4-FFF2-40B4-BE49-F238E27FC236}">
                <a16:creationId xmlns:a16="http://schemas.microsoft.com/office/drawing/2014/main" id="{2B940646-DE40-4E0F-AE42-6530784C9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91763"/>
            <a:ext cx="0" cy="458812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AE10B6D-8AD1-4054-956A-78A599BF55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49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AAF5B5B-E896-400A-9E43-EAF605A0AC8B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A2F5A3D-36C4-4B97-A62C-2AEA3B6FC1CF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B474E17-6556-4551-AD1B-351EE2DA98E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860E6D1-2C9F-477C-AE22-BFF5ADE85C60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5EC6C60-C605-4022-9718-ED56F34D6448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47BB28-400F-4C54-ADDA-0055CEB6593B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86F148-99E1-4ED6-B4DA-151A6DB27D67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A0565DA-6430-4984-ACB6-E7FACACC71AF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DE18DFF-F9E6-4839-817B-4DD871CEAE6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0038A3A-7324-4606-9C92-00C9AB1759F4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C0291BA-50C5-406F-B24E-14C9CAF652D7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52EBA81-38BC-4DF6-93C3-4A1A02FD2789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F80622-5597-45AD-92C3-2C4C3797720A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833793E-EB91-43B4-8444-36ADD2A48E55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EA7B8348-A00A-4AAE-B1F6-92451557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0000" y="1581663"/>
            <a:ext cx="5472000" cy="4608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521CFCD-C079-4019-942D-035558CAF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8002" y="1151785"/>
            <a:ext cx="5483998" cy="354868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400" b="1"/>
            </a:lvl1pPr>
          </a:lstStyle>
          <a:p>
            <a:pPr marL="266700" lvl="0" indent="-266700"/>
            <a:r>
              <a:rPr lang="en-US" noProof="0"/>
              <a:t>Click to edit Master text styles</a:t>
            </a:r>
          </a:p>
        </p:txBody>
      </p:sp>
      <p:cxnSp>
        <p:nvCxnSpPr>
          <p:cNvPr id="28" name="Straight Connector 27" descr="Center divider line">
            <a:extLst>
              <a:ext uri="{FF2B5EF4-FFF2-40B4-BE49-F238E27FC236}">
                <a16:creationId xmlns:a16="http://schemas.microsoft.com/office/drawing/2014/main" id="{AEACA101-2521-41AA-8F51-FF0BF783E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2438720"/>
            <a:ext cx="0" cy="252516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FA2FF4DF-B90F-4136-8AAC-D59E5A0963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3C057A-E841-4ADE-AB03-CC4799762B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50" name="Text Placeholder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25576EE-8865-4310-8353-0719626C46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CACBD98-34C4-46BA-AA3E-9EC129B841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19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Title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A30980C-6845-4D21-8188-11E591F14F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72CEDB-1A78-4A6D-9780-6FB2E5CF6A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ABEF98-7C8C-4405-A192-E6843833C7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E0969F-F557-494E-894C-19813A2A8F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/>
          <a:lstStyle>
            <a:lvl1pPr marL="0" indent="0" algn="r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Contact Number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Logo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Website Address</a:t>
            </a:r>
          </a:p>
        </p:txBody>
      </p:sp>
    </p:spTree>
    <p:extLst>
      <p:ext uri="{BB962C8B-B14F-4D97-AF65-F5344CB8AC3E}">
        <p14:creationId xmlns:p14="http://schemas.microsoft.com/office/powerpoint/2010/main" val="3475950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Half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3A733F0-30A3-4125-9B9B-2A07E1461F1B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E236A80-227E-4FE4-AA47-7802636969A0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AF58058-47D7-451D-B2D5-713873CFA06B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6D9AC51-13A8-43F2-B0AE-A475CD84575E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BA8CC4C-FA3C-45FB-A5CE-C0F41063A4AA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20D0EA4-6C0E-4F3B-B209-84132CF9DCEE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2637900-ABE5-44BB-8955-B59B20FACF68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878CEF9-0D4E-43CF-A1AC-B8A752A7EDD3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5716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0052C3A-3942-4B16-A466-441F8E3C2260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00252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73E47D5-BDE7-46E7-8C4E-6111A41A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D90A547-C01D-42BC-98ED-831FDD76F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BF3BE3-47D8-4511-B598-743DF88DF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23311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1434632-BEE5-428E-872A-794325BA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CB95FD3-7DAC-4417-8633-7EFA4852E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4CDAD6C-9665-443F-B344-147513A6C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47631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48780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3 x Image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id="{22F44C7F-FA9B-CB41-B5C2-6A40A969176A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1366589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ACFECE1-DAAF-5642-BD0B-7A8FE9D241D9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2931225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0294551-87F8-DE4F-B54E-8231A9CAF5BF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4495861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105351" y="86714"/>
            <a:ext cx="6208363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DDC1CFF-7E89-421D-9524-BB3AECAFE00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5351" y="496139"/>
            <a:ext cx="6208364" cy="6275148"/>
          </a:xfrm>
          <a:custGeom>
            <a:avLst/>
            <a:gdLst>
              <a:gd name="connsiteX0" fmla="*/ 0 w 4441248"/>
              <a:gd name="connsiteY0" fmla="*/ 5980106 h 6321393"/>
              <a:gd name="connsiteX1" fmla="*/ 1034410 w 4441248"/>
              <a:gd name="connsiteY1" fmla="*/ 6048613 h 6321393"/>
              <a:gd name="connsiteX2" fmla="*/ 1778431 w 4441248"/>
              <a:gd name="connsiteY2" fmla="*/ 6321393 h 6321393"/>
              <a:gd name="connsiteX3" fmla="*/ 0 w 4441248"/>
              <a:gd name="connsiteY3" fmla="*/ 6321393 h 6321393"/>
              <a:gd name="connsiteX4" fmla="*/ 2269200 w 4441248"/>
              <a:gd name="connsiteY4" fmla="*/ 5443908 h 6321393"/>
              <a:gd name="connsiteX5" fmla="*/ 2395460 w 4441248"/>
              <a:gd name="connsiteY5" fmla="*/ 5885070 h 6321393"/>
              <a:gd name="connsiteX6" fmla="*/ 1997461 w 4441248"/>
              <a:gd name="connsiteY6" fmla="*/ 6195222 h 6321393"/>
              <a:gd name="connsiteX7" fmla="*/ 1526609 w 4441248"/>
              <a:gd name="connsiteY7" fmla="*/ 5931629 h 6321393"/>
              <a:gd name="connsiteX8" fmla="*/ 4441248 w 4441248"/>
              <a:gd name="connsiteY8" fmla="*/ 4283292 h 6321393"/>
              <a:gd name="connsiteX9" fmla="*/ 4441248 w 4441248"/>
              <a:gd name="connsiteY9" fmla="*/ 6321393 h 6321393"/>
              <a:gd name="connsiteX10" fmla="*/ 2296366 w 4441248"/>
              <a:gd name="connsiteY10" fmla="*/ 6321393 h 6321393"/>
              <a:gd name="connsiteX11" fmla="*/ 2056375 w 4441248"/>
              <a:gd name="connsiteY11" fmla="*/ 6224358 h 6321393"/>
              <a:gd name="connsiteX12" fmla="*/ 0 w 4441248"/>
              <a:gd name="connsiteY12" fmla="*/ 2359561 h 6321393"/>
              <a:gd name="connsiteX13" fmla="*/ 828613 w 4441248"/>
              <a:gd name="connsiteY13" fmla="*/ 2588947 h 6321393"/>
              <a:gd name="connsiteX14" fmla="*/ 0 w 4441248"/>
              <a:gd name="connsiteY14" fmla="*/ 3479506 h 6321393"/>
              <a:gd name="connsiteX15" fmla="*/ 3025930 w 4441248"/>
              <a:gd name="connsiteY15" fmla="*/ 144202 h 6321393"/>
              <a:gd name="connsiteX16" fmla="*/ 4441248 w 4441248"/>
              <a:gd name="connsiteY16" fmla="*/ 1340385 h 6321393"/>
              <a:gd name="connsiteX17" fmla="*/ 4441248 w 4441248"/>
              <a:gd name="connsiteY17" fmla="*/ 4098899 h 6321393"/>
              <a:gd name="connsiteX18" fmla="*/ 1417099 w 4441248"/>
              <a:gd name="connsiteY18" fmla="*/ 5846153 h 6321393"/>
              <a:gd name="connsiteX19" fmla="*/ 0 w 4441248"/>
              <a:gd name="connsiteY19" fmla="*/ 5428711 h 6321393"/>
              <a:gd name="connsiteX20" fmla="*/ 0 w 4441248"/>
              <a:gd name="connsiteY20" fmla="*/ 3724470 h 6321393"/>
              <a:gd name="connsiteX21" fmla="*/ 2684090 w 4441248"/>
              <a:gd name="connsiteY21" fmla="*/ 0 h 6321393"/>
              <a:gd name="connsiteX22" fmla="*/ 2784132 w 4441248"/>
              <a:gd name="connsiteY22" fmla="*/ 186781 h 6321393"/>
              <a:gd name="connsiteX23" fmla="*/ 1027256 w 4441248"/>
              <a:gd name="connsiteY23" fmla="*/ 2337985 h 6321393"/>
              <a:gd name="connsiteX24" fmla="*/ 451581 w 4441248"/>
              <a:gd name="connsiteY24" fmla="*/ 2265656 h 632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41248" h="6321393">
                <a:moveTo>
                  <a:pt x="0" y="5980106"/>
                </a:moveTo>
                <a:lnTo>
                  <a:pt x="1034410" y="6048613"/>
                </a:lnTo>
                <a:lnTo>
                  <a:pt x="1778431" y="6321393"/>
                </a:lnTo>
                <a:lnTo>
                  <a:pt x="0" y="6321393"/>
                </a:lnTo>
                <a:close/>
                <a:moveTo>
                  <a:pt x="2269200" y="5443908"/>
                </a:moveTo>
                <a:lnTo>
                  <a:pt x="2395460" y="5885070"/>
                </a:lnTo>
                <a:lnTo>
                  <a:pt x="1997461" y="6195222"/>
                </a:lnTo>
                <a:lnTo>
                  <a:pt x="1526609" y="5931629"/>
                </a:lnTo>
                <a:close/>
                <a:moveTo>
                  <a:pt x="4441248" y="4283292"/>
                </a:moveTo>
                <a:lnTo>
                  <a:pt x="4441248" y="6321393"/>
                </a:lnTo>
                <a:lnTo>
                  <a:pt x="2296366" y="6321393"/>
                </a:lnTo>
                <a:lnTo>
                  <a:pt x="2056375" y="6224358"/>
                </a:lnTo>
                <a:close/>
                <a:moveTo>
                  <a:pt x="0" y="2359561"/>
                </a:moveTo>
                <a:lnTo>
                  <a:pt x="828613" y="2588947"/>
                </a:lnTo>
                <a:lnTo>
                  <a:pt x="0" y="3479506"/>
                </a:lnTo>
                <a:close/>
                <a:moveTo>
                  <a:pt x="3025930" y="144202"/>
                </a:moveTo>
                <a:lnTo>
                  <a:pt x="4441248" y="1340385"/>
                </a:lnTo>
                <a:lnTo>
                  <a:pt x="4441248" y="4098899"/>
                </a:lnTo>
                <a:lnTo>
                  <a:pt x="1417099" y="5846153"/>
                </a:lnTo>
                <a:lnTo>
                  <a:pt x="0" y="5428711"/>
                </a:lnTo>
                <a:lnTo>
                  <a:pt x="0" y="3724470"/>
                </a:lnTo>
                <a:close/>
                <a:moveTo>
                  <a:pt x="2684090" y="0"/>
                </a:moveTo>
                <a:lnTo>
                  <a:pt x="2784132" y="186781"/>
                </a:lnTo>
                <a:lnTo>
                  <a:pt x="1027256" y="2337985"/>
                </a:lnTo>
                <a:lnTo>
                  <a:pt x="451581" y="22656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457" y="432000"/>
            <a:ext cx="4703542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8283" y="3582825"/>
            <a:ext cx="3002400" cy="720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8283" y="5147461"/>
            <a:ext cx="3002400" cy="720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8283" y="1369128"/>
            <a:ext cx="3002400" cy="432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68283" y="2933764"/>
            <a:ext cx="3002400" cy="432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68283" y="4498400"/>
            <a:ext cx="3002400" cy="432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68283" y="1975094"/>
            <a:ext cx="3002400" cy="720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89FAF0-BF60-4AB9-A62E-595008DC4646}"/>
              </a:ext>
            </a:extLst>
          </p:cNvPr>
          <p:cNvGrpSpPr/>
          <p:nvPr userDrawn="1"/>
        </p:nvGrpSpPr>
        <p:grpSpPr>
          <a:xfrm>
            <a:off x="1892000" y="2269752"/>
            <a:ext cx="3081180" cy="3011457"/>
            <a:chOff x="1892000" y="2269752"/>
            <a:chExt cx="3081180" cy="3011457"/>
          </a:xfrm>
        </p:grpSpPr>
        <p:sp>
          <p:nvSpPr>
            <p:cNvPr id="26" name="Freeform: Shape 13">
              <a:extLst>
                <a:ext uri="{FF2B5EF4-FFF2-40B4-BE49-F238E27FC236}">
                  <a16:creationId xmlns:a16="http://schemas.microsoft.com/office/drawing/2014/main" id="{ED7DCD52-0637-49D9-AD21-2DF94DD3E348}"/>
                </a:ext>
              </a:extLst>
            </p:cNvPr>
            <p:cNvSpPr/>
            <p:nvPr/>
          </p:nvSpPr>
          <p:spPr>
            <a:xfrm rot="4308689">
              <a:off x="2464728" y="2678543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6863CC2-FBFD-47D7-AB8F-DB2367EABF92}"/>
                </a:ext>
              </a:extLst>
            </p:cNvPr>
            <p:cNvSpPr/>
            <p:nvPr/>
          </p:nvSpPr>
          <p:spPr>
            <a:xfrm rot="13830869">
              <a:off x="2730967" y="5004791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8" name="Freeform: Shape 17">
              <a:extLst>
                <a:ext uri="{FF2B5EF4-FFF2-40B4-BE49-F238E27FC236}">
                  <a16:creationId xmlns:a16="http://schemas.microsoft.com/office/drawing/2014/main" id="{09ADFC5E-3BBA-404B-A496-A4035DF5E859}"/>
                </a:ext>
              </a:extLst>
            </p:cNvPr>
            <p:cNvSpPr/>
            <p:nvPr/>
          </p:nvSpPr>
          <p:spPr>
            <a:xfrm rot="12431080">
              <a:off x="2802151" y="4740752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9" name="Freeform: Shape 19">
              <a:extLst>
                <a:ext uri="{FF2B5EF4-FFF2-40B4-BE49-F238E27FC236}">
                  <a16:creationId xmlns:a16="http://schemas.microsoft.com/office/drawing/2014/main" id="{56E90DCD-03FB-4E9A-BD40-5269E9ACF1B1}"/>
                </a:ext>
              </a:extLst>
            </p:cNvPr>
            <p:cNvSpPr/>
            <p:nvPr/>
          </p:nvSpPr>
          <p:spPr>
            <a:xfrm rot="4308689">
              <a:off x="2058980" y="2102772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0" name="Freeform: Shape 23">
              <a:extLst>
                <a:ext uri="{FF2B5EF4-FFF2-40B4-BE49-F238E27FC236}">
                  <a16:creationId xmlns:a16="http://schemas.microsoft.com/office/drawing/2014/main" id="{529D90B1-BC17-4168-A297-1DF303FB3C48}"/>
                </a:ext>
              </a:extLst>
            </p:cNvPr>
            <p:cNvSpPr/>
            <p:nvPr/>
          </p:nvSpPr>
          <p:spPr>
            <a:xfrm rot="17193105">
              <a:off x="4648324" y="3873318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C5DEA8E-5C03-42CC-987D-490297890048}"/>
                </a:ext>
              </a:extLst>
            </p:cNvPr>
            <p:cNvSpPr/>
            <p:nvPr/>
          </p:nvSpPr>
          <p:spPr>
            <a:xfrm rot="17193105">
              <a:off x="4152588" y="3654247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2" name="Freeform: Shape 28">
              <a:extLst>
                <a:ext uri="{FF2B5EF4-FFF2-40B4-BE49-F238E27FC236}">
                  <a16:creationId xmlns:a16="http://schemas.microsoft.com/office/drawing/2014/main" id="{404E048B-9C67-4EC0-82E9-DC9D4AEE9703}"/>
                </a:ext>
              </a:extLst>
            </p:cNvPr>
            <p:cNvSpPr/>
            <p:nvPr/>
          </p:nvSpPr>
          <p:spPr>
            <a:xfrm rot="4308689">
              <a:off x="3831248" y="2441608"/>
              <a:ext cx="648657" cy="777553"/>
            </a:xfrm>
            <a:custGeom>
              <a:avLst/>
              <a:gdLst>
                <a:gd name="connsiteX0" fmla="*/ 0 w 648657"/>
                <a:gd name="connsiteY0" fmla="*/ 777553 h 777553"/>
                <a:gd name="connsiteX1" fmla="*/ 255474 w 648657"/>
                <a:gd name="connsiteY1" fmla="*/ 0 h 777553"/>
                <a:gd name="connsiteX2" fmla="*/ 648657 w 648657"/>
                <a:gd name="connsiteY2" fmla="*/ 713937 h 777553"/>
                <a:gd name="connsiteX3" fmla="*/ 0 w 648657"/>
                <a:gd name="connsiteY3" fmla="*/ 777553 h 7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657" h="777553">
                  <a:moveTo>
                    <a:pt x="0" y="777553"/>
                  </a:moveTo>
                  <a:lnTo>
                    <a:pt x="255474" y="0"/>
                  </a:lnTo>
                  <a:lnTo>
                    <a:pt x="648657" y="713937"/>
                  </a:lnTo>
                  <a:lnTo>
                    <a:pt x="0" y="777553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EC82E52C-5E33-5942-8474-7ED4354EC95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405874" y="4835817"/>
            <a:ext cx="691688" cy="691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07EC0147-5BE6-9248-BF42-BD99608F459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405874" y="3271181"/>
            <a:ext cx="691688" cy="691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2B8E1942-1472-BC49-A624-3A31190A69E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405874" y="1706545"/>
            <a:ext cx="691688" cy="691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36" name="Straight Connector 35" descr="First divider line on slide">
            <a:extLst>
              <a:ext uri="{FF2B5EF4-FFF2-40B4-BE49-F238E27FC236}">
                <a16:creationId xmlns:a16="http://schemas.microsoft.com/office/drawing/2014/main" id="{A140998F-B877-4BDC-843C-0071F5066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768283" y="2616579"/>
            <a:ext cx="237868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 descr="Second divider line on slide">
            <a:extLst>
              <a:ext uri="{FF2B5EF4-FFF2-40B4-BE49-F238E27FC236}">
                <a16:creationId xmlns:a16="http://schemas.microsoft.com/office/drawing/2014/main" id="{2084D353-BE8A-4AAA-8BEC-B71CEE9DD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768283" y="4109914"/>
            <a:ext cx="237868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141BE88-4254-4C6C-92C8-71629AED69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97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A750C2-08E1-4CD4-8F1C-D23CAAAF3B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604ED2F-8FB9-43B5-BD8C-40063B6EA6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E0A84F6-FEAA-4BDD-9282-20006CFE8BD1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CD00A51-7C86-40CE-9A85-9305A72856F5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2581C84-47AA-4227-BB97-9D73745C635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3D0208D-7363-46C1-93C0-34D5C7CC03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BF00BA4-FF52-480A-802E-02DFDD8C7441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8FC3C8E-D2F9-46FE-B29F-17C02B89FFCC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AC53E23-4CA7-479D-B22A-A5FCB3E5B5F6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6F0F1DB-0C5F-4895-B71A-86B7D122DD4B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34BF4B3-A394-4B33-84E8-433CB3F4D710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6E11BA4-7EBA-47E5-8E07-57E665A74955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A178943-1EAE-4532-95FB-DFD1B8A936ED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1603A2C-1F9D-4BAB-BF6C-C411F8898F5A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019487C-9065-4D0C-8A4F-0BEC960FF5E1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2E39A85-934A-4BF2-93E3-761989F1B981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94AA1D0D-4A88-48E6-9F92-152A70F62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384" y="1140847"/>
            <a:ext cx="5471616" cy="503611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1400725-2BA0-4AEC-8878-C9C493FDF5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BAF7-A9F4-4666-A96D-E0820914D8A4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210B130-61BF-42BB-A9D3-54F0E9975E1E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ED4637A-B150-47D5-91AA-5443ECDF24E5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345A228-3ACD-436B-BAEA-C19CFB995DFF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808980A-AE2C-4B9A-923B-70728FF4B383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90E16CE-7F71-45E1-88F3-0F2422E4E14F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24FFFC-3734-4C7F-8BB4-1D72D8764C19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E243F7-C034-42A6-94F7-39C26EF11897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F7416F4-3283-4DFF-BF8E-0F1B10C57C7B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43006F-FE7C-4D9C-9803-C7A1705E2E29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0B601BE-5173-46B7-B727-24C354628A9A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840A278-AE7C-4997-AAEA-F758452843B7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AE5DE6-4BFB-4DB3-8207-ABE7B804220D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6BC0376-95EB-4B85-AD13-AB07742066DC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FB87B0C-B1E3-469F-B946-994EFEC652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BAEF92-65E6-4576-BB02-DE52CE5604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x Image Bullet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019D3C0C-316D-A045-BC1B-D508718E47A9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6D90BAC-4672-454F-9B98-7A6F31D7B3F7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1146660-9CB0-D241-ACBC-5C0A9FC8AD1A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831AC394-0DDA-6F4A-B2D3-6D95CD86648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86454" y="2358091"/>
            <a:ext cx="85407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B1A58D5B-A4BA-F446-90DA-1B6B207869A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80176" y="2358091"/>
            <a:ext cx="85407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7912C149-C249-1940-AF83-360853E78C2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673898" y="2358091"/>
            <a:ext cx="85407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7632650" y="86714"/>
            <a:ext cx="4472635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5BDD2BB3-B6A3-404C-846E-13E06B2F166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632650" y="86714"/>
            <a:ext cx="4472635" cy="6478538"/>
          </a:xfrm>
          <a:custGeom>
            <a:avLst/>
            <a:gdLst>
              <a:gd name="connsiteX0" fmla="*/ 376782 w 4559351"/>
              <a:gd name="connsiteY0" fmla="*/ 5927210 h 6604145"/>
              <a:gd name="connsiteX1" fmla="*/ 1519837 w 4559351"/>
              <a:gd name="connsiteY1" fmla="*/ 6224579 h 6604145"/>
              <a:gd name="connsiteX2" fmla="*/ 1067656 w 4559351"/>
              <a:gd name="connsiteY2" fmla="*/ 6604145 h 6604145"/>
              <a:gd name="connsiteX3" fmla="*/ 567431 w 4559351"/>
              <a:gd name="connsiteY3" fmla="*/ 6347235 h 6604145"/>
              <a:gd name="connsiteX4" fmla="*/ 3770030 w 4559351"/>
              <a:gd name="connsiteY4" fmla="*/ 4729122 h 6604145"/>
              <a:gd name="connsiteX5" fmla="*/ 3830234 w 4559351"/>
              <a:gd name="connsiteY5" fmla="*/ 4893659 h 6604145"/>
              <a:gd name="connsiteX6" fmla="*/ 3125854 w 4559351"/>
              <a:gd name="connsiteY6" fmla="*/ 4949110 h 6604145"/>
              <a:gd name="connsiteX7" fmla="*/ 3170574 w 4559351"/>
              <a:gd name="connsiteY7" fmla="*/ 4030224 h 6604145"/>
              <a:gd name="connsiteX8" fmla="*/ 3437863 w 4559351"/>
              <a:gd name="connsiteY8" fmla="*/ 4760691 h 6604145"/>
              <a:gd name="connsiteX9" fmla="*/ 2793688 w 4559351"/>
              <a:gd name="connsiteY9" fmla="*/ 4980680 h 6604145"/>
              <a:gd name="connsiteX10" fmla="*/ 2501683 w 4559351"/>
              <a:gd name="connsiteY10" fmla="*/ 5003670 h 6604145"/>
              <a:gd name="connsiteX11" fmla="*/ 0 w 4559351"/>
              <a:gd name="connsiteY11" fmla="*/ 3396395 h 6604145"/>
              <a:gd name="connsiteX12" fmla="*/ 3032435 w 4559351"/>
              <a:gd name="connsiteY12" fmla="*/ 3966867 h 6604145"/>
              <a:gd name="connsiteX13" fmla="*/ 1101460 w 4559351"/>
              <a:gd name="connsiteY13" fmla="*/ 6039845 h 6604145"/>
              <a:gd name="connsiteX14" fmla="*/ 10881 w 4559351"/>
              <a:gd name="connsiteY14" fmla="*/ 5508230 h 6604145"/>
              <a:gd name="connsiteX15" fmla="*/ 0 w 4559351"/>
              <a:gd name="connsiteY15" fmla="*/ 5475113 h 6604145"/>
              <a:gd name="connsiteX16" fmla="*/ 0 w 4559351"/>
              <a:gd name="connsiteY16" fmla="*/ 2843941 h 6604145"/>
              <a:gd name="connsiteX17" fmla="*/ 1605508 w 4559351"/>
              <a:gd name="connsiteY17" fmla="*/ 3374908 h 6604145"/>
              <a:gd name="connsiteX18" fmla="*/ 1482045 w 4559351"/>
              <a:gd name="connsiteY18" fmla="*/ 3547687 h 6604145"/>
              <a:gd name="connsiteX19" fmla="*/ 0 w 4559351"/>
              <a:gd name="connsiteY19" fmla="*/ 3206607 h 6604145"/>
              <a:gd name="connsiteX20" fmla="*/ 0 w 4559351"/>
              <a:gd name="connsiteY20" fmla="*/ 0 h 6604145"/>
              <a:gd name="connsiteX21" fmla="*/ 4559351 w 4559351"/>
              <a:gd name="connsiteY21" fmla="*/ 0 h 6604145"/>
              <a:gd name="connsiteX22" fmla="*/ 4559351 w 4559351"/>
              <a:gd name="connsiteY22" fmla="*/ 4284646 h 6604145"/>
              <a:gd name="connsiteX23" fmla="*/ 0 w 4559351"/>
              <a:gd name="connsiteY23" fmla="*/ 2645102 h 660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59351" h="6604145">
                <a:moveTo>
                  <a:pt x="376782" y="5927210"/>
                </a:moveTo>
                <a:lnTo>
                  <a:pt x="1519837" y="6224579"/>
                </a:lnTo>
                <a:lnTo>
                  <a:pt x="1067656" y="6604145"/>
                </a:lnTo>
                <a:lnTo>
                  <a:pt x="567431" y="6347235"/>
                </a:lnTo>
                <a:close/>
                <a:moveTo>
                  <a:pt x="3770030" y="4729122"/>
                </a:moveTo>
                <a:lnTo>
                  <a:pt x="3830234" y="4893659"/>
                </a:lnTo>
                <a:lnTo>
                  <a:pt x="3125854" y="4949110"/>
                </a:lnTo>
                <a:close/>
                <a:moveTo>
                  <a:pt x="3170574" y="4030224"/>
                </a:moveTo>
                <a:lnTo>
                  <a:pt x="3437863" y="4760691"/>
                </a:lnTo>
                <a:lnTo>
                  <a:pt x="2793688" y="4980680"/>
                </a:lnTo>
                <a:lnTo>
                  <a:pt x="2501683" y="5003670"/>
                </a:lnTo>
                <a:close/>
                <a:moveTo>
                  <a:pt x="0" y="3396395"/>
                </a:moveTo>
                <a:lnTo>
                  <a:pt x="3032435" y="3966867"/>
                </a:lnTo>
                <a:lnTo>
                  <a:pt x="1101460" y="6039845"/>
                </a:lnTo>
                <a:lnTo>
                  <a:pt x="10881" y="5508230"/>
                </a:lnTo>
                <a:lnTo>
                  <a:pt x="0" y="5475113"/>
                </a:lnTo>
                <a:close/>
                <a:moveTo>
                  <a:pt x="0" y="2843941"/>
                </a:moveTo>
                <a:lnTo>
                  <a:pt x="1605508" y="3374908"/>
                </a:lnTo>
                <a:lnTo>
                  <a:pt x="1482045" y="3547687"/>
                </a:lnTo>
                <a:lnTo>
                  <a:pt x="0" y="3206607"/>
                </a:lnTo>
                <a:close/>
                <a:moveTo>
                  <a:pt x="0" y="0"/>
                </a:moveTo>
                <a:lnTo>
                  <a:pt x="4559351" y="0"/>
                </a:lnTo>
                <a:lnTo>
                  <a:pt x="4559351" y="4284646"/>
                </a:lnTo>
                <a:lnTo>
                  <a:pt x="0" y="26451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1" name="Octagon 50">
            <a:extLst>
              <a:ext uri="{FF2B5EF4-FFF2-40B4-BE49-F238E27FC236}">
                <a16:creationId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55" name="Slide Number Placeholder 54">
            <a:extLst>
              <a:ext uri="{FF2B5EF4-FFF2-40B4-BE49-F238E27FC236}">
                <a16:creationId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23" name="Straight Connector 22" descr="First divider line on slide">
            <a:extLst>
              <a:ext uri="{FF2B5EF4-FFF2-40B4-BE49-F238E27FC236}">
                <a16:creationId xmlns:a16="http://schemas.microsoft.com/office/drawing/2014/main" id="{7FE1F4E8-B411-4807-9D24-A045EE06C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659047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 descr="Second divider line on slide">
            <a:extLst>
              <a:ext uri="{FF2B5EF4-FFF2-40B4-BE49-F238E27FC236}">
                <a16:creationId xmlns:a16="http://schemas.microsoft.com/office/drawing/2014/main" id="{8C3F648E-45E5-403C-973E-2BEED634B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953541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F92D1B2D-3277-4EC8-BDA3-A396DF4D9D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13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Rounded Rectangle 15">
              <a:extLst>
                <a:ext uri="{FF2B5EF4-FFF2-40B4-BE49-F238E27FC236}">
                  <a16:creationId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5" name="Rounded Rectangle 15">
              <a:extLst>
                <a:ext uri="{FF2B5EF4-FFF2-40B4-BE49-F238E27FC236}">
                  <a16:creationId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7" name="Rounded Rectangle 15">
              <a:extLst>
                <a:ext uri="{FF2B5EF4-FFF2-40B4-BE49-F238E27FC236}">
                  <a16:creationId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8" name="Rounded Rectangle 15">
              <a:extLst>
                <a:ext uri="{FF2B5EF4-FFF2-40B4-BE49-F238E27FC236}">
                  <a16:creationId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Emphasized text can go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667CF59-2E32-4ADD-8194-928ABECD23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ctagon 6">
            <a:extLst>
              <a:ext uri="{FF2B5EF4-FFF2-40B4-BE49-F238E27FC236}">
                <a16:creationId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0EE18F-610D-4230-BA82-4E5007401ADD}"/>
              </a:ext>
            </a:extLst>
          </p:cNvPr>
          <p:cNvSpPr txBox="1"/>
          <p:nvPr userDrawn="1"/>
        </p:nvSpPr>
        <p:spPr>
          <a:xfrm>
            <a:off x="8734570" y="6278857"/>
            <a:ext cx="2510557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200" noProof="0" dirty="0">
                <a:solidFill>
                  <a:schemeClr val="tx2"/>
                </a:solidFill>
                <a:latin typeface="+mj-lt"/>
              </a:rPr>
              <a:t>Your Logo or Name Here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84" r:id="rId8"/>
    <p:sldLayoutId id="2147483668" r:id="rId9"/>
    <p:sldLayoutId id="2147483670" r:id="rId10"/>
    <p:sldLayoutId id="2147483653" r:id="rId11"/>
    <p:sldLayoutId id="2147483673" r:id="rId12"/>
    <p:sldLayoutId id="2147483674" r:id="rId13"/>
    <p:sldLayoutId id="2147483676" r:id="rId14"/>
    <p:sldLayoutId id="2147483677" r:id="rId15"/>
    <p:sldLayoutId id="2147483654" r:id="rId16"/>
    <p:sldLayoutId id="2147483660" r:id="rId17"/>
    <p:sldLayoutId id="2147483661" r:id="rId18"/>
    <p:sldLayoutId id="2147483678" r:id="rId19"/>
    <p:sldLayoutId id="2147483686" r:id="rId20"/>
    <p:sldLayoutId id="2147483687" r:id="rId21"/>
    <p:sldLayoutId id="2147483689" r:id="rId22"/>
    <p:sldLayoutId id="2147483690" r:id="rId23"/>
    <p:sldLayoutId id="2147483688" r:id="rId24"/>
    <p:sldLayoutId id="2147483691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25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4.png"/><Relationship Id="rId12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3.svg"/><Relationship Id="rId11" Type="http://schemas.openxmlformats.org/officeDocument/2006/relationships/image" Target="../media/image18.jp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3.m4a"/><Relationship Id="rId7" Type="http://schemas.openxmlformats.org/officeDocument/2006/relationships/image" Target="../media/image13.svg"/><Relationship Id="rId12" Type="http://schemas.openxmlformats.org/officeDocument/2006/relationships/image" Target="../media/image4.png"/><Relationship Id="rId2" Type="http://schemas.microsoft.com/office/2007/relationships/media" Target="../media/media13.m4a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3.svg"/><Relationship Id="rId11" Type="http://schemas.openxmlformats.org/officeDocument/2006/relationships/image" Target="../media/image4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5.m4a"/><Relationship Id="rId7" Type="http://schemas.openxmlformats.org/officeDocument/2006/relationships/image" Target="../media/image15.svg"/><Relationship Id="rId2" Type="http://schemas.microsoft.com/office/2007/relationships/media" Target="../media/media15.m4a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7.png"/><Relationship Id="rId12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svg"/><Relationship Id="rId11" Type="http://schemas.openxmlformats.org/officeDocument/2006/relationships/image" Target="../media/image11.jp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7.png"/><Relationship Id="rId12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svg"/><Relationship Id="rId11" Type="http://schemas.openxmlformats.org/officeDocument/2006/relationships/image" Target="../media/image11.jp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.png"/><Relationship Id="rId3" Type="http://schemas.openxmlformats.org/officeDocument/2006/relationships/audio" Target="../media/media5.m4a"/><Relationship Id="rId7" Type="http://schemas.openxmlformats.org/officeDocument/2006/relationships/image" Target="../media/image13.svg"/><Relationship Id="rId12" Type="http://schemas.openxmlformats.org/officeDocument/2006/relationships/image" Target="../media/image18.jp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.png"/><Relationship Id="rId3" Type="http://schemas.openxmlformats.org/officeDocument/2006/relationships/audio" Target="../media/media6.m4a"/><Relationship Id="rId7" Type="http://schemas.openxmlformats.org/officeDocument/2006/relationships/image" Target="../media/image13.svg"/><Relationship Id="rId12" Type="http://schemas.openxmlformats.org/officeDocument/2006/relationships/image" Target="../media/image18.jp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audio" Target="../media/media7.m4a"/><Relationship Id="rId7" Type="http://schemas.openxmlformats.org/officeDocument/2006/relationships/image" Target="../media/image20.emf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19.emf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6.svg"/><Relationship Id="rId18" Type="http://schemas.openxmlformats.org/officeDocument/2006/relationships/image" Target="../media/image4.png"/><Relationship Id="rId3" Type="http://schemas.openxmlformats.org/officeDocument/2006/relationships/audio" Target="../media/media8.m4a"/><Relationship Id="rId7" Type="http://schemas.openxmlformats.org/officeDocument/2006/relationships/image" Target="../media/image24.svg"/><Relationship Id="rId12" Type="http://schemas.openxmlformats.org/officeDocument/2006/relationships/image" Target="../media/image5.png"/><Relationship Id="rId17" Type="http://schemas.openxmlformats.org/officeDocument/2006/relationships/image" Target="../media/image10.svg"/><Relationship Id="rId2" Type="http://schemas.microsoft.com/office/2007/relationships/media" Target="../media/media8.m4a"/><Relationship Id="rId16" Type="http://schemas.openxmlformats.org/officeDocument/2006/relationships/image" Target="../media/image9.png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11" Type="http://schemas.openxmlformats.org/officeDocument/2006/relationships/image" Target="../media/image17.svg"/><Relationship Id="rId5" Type="http://schemas.openxmlformats.org/officeDocument/2006/relationships/notesSlide" Target="../notesSlides/notesSlide8.xml"/><Relationship Id="rId15" Type="http://schemas.openxmlformats.org/officeDocument/2006/relationships/image" Target="../media/image15.sv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3.sv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4.png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25.jp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B63E9131-C258-4C5E-A880-B58DAFF9BC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</a14:imgLayer>
                </a14:imgProps>
              </a:ext>
            </a:extLst>
          </a:blip>
          <a:srcRect t="8279" b="8279"/>
          <a:stretch>
            <a:fillRect/>
          </a:stretch>
        </p:blipFill>
        <p:spPr>
          <a:xfrm>
            <a:off x="-69194" y="0"/>
            <a:ext cx="12261194" cy="68580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26364"/>
            <a:ext cx="6840000" cy="1927213"/>
          </a:xfrm>
        </p:spPr>
        <p:txBody>
          <a:bodyPr/>
          <a:lstStyle/>
          <a:p>
            <a:r>
              <a:rPr lang="en-US" dirty="0"/>
              <a:t>Innovation Small Grants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Training Module 1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Innovation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BE8DF7-B814-4CFF-BC9D-D0EB2E4769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287" y="2802067"/>
            <a:ext cx="2691585" cy="1819511"/>
          </a:xfrm>
          <a:prstGeom prst="rect">
            <a:avLst/>
          </a:prstGeom>
        </p:spPr>
      </p:pic>
      <p:pic>
        <p:nvPicPr>
          <p:cNvPr id="2" name="1.1.m4a">
            <a:hlinkClick r:id="" action="ppaction://media"/>
            <a:extLst>
              <a:ext uri="{FF2B5EF4-FFF2-40B4-BE49-F238E27FC236}">
                <a16:creationId xmlns:a16="http://schemas.microsoft.com/office/drawing/2014/main" id="{5FDB228F-0782-BA43-A439-435C37C34A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/>
        </p:blipFill>
        <p:spPr>
          <a:xfrm>
            <a:off x="-83049" y="6042816"/>
            <a:ext cx="800295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3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/>
    </mc:Choice>
    <mc:Fallback xmlns="">
      <p:transition spd="slow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15" objId="2"/>
        <p14:stopEvt time="26094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56BE522-961D-4737-9715-127DB8A86E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5426765"/>
            <a:ext cx="6012000" cy="1346578"/>
          </a:xfrm>
        </p:spPr>
        <p:txBody>
          <a:bodyPr/>
          <a:lstStyle/>
          <a:p>
            <a:r>
              <a:rPr lang="en-US" dirty="0"/>
              <a:t>Training 1, Section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dirty="0"/>
              <a:t>Innovation is</a:t>
            </a:r>
          </a:p>
          <a:p>
            <a:pPr marL="0" lvl="0" indent="0">
              <a:buNone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renewing, advancing or changing the way things are done</a:t>
            </a:r>
          </a:p>
          <a:p>
            <a:pPr marL="0" lv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4400" dirty="0"/>
              <a:t>Types of innovation</a:t>
            </a:r>
          </a:p>
          <a:p>
            <a:pPr marL="0" indent="0">
              <a:buNone/>
            </a:pPr>
            <a:r>
              <a:rPr lang="en-US" dirty="0"/>
              <a:t>Innovation is diverse, and includes but is not limited to:</a:t>
            </a:r>
          </a:p>
          <a:p>
            <a:r>
              <a:rPr lang="en-US" dirty="0"/>
              <a:t>Disruptive</a:t>
            </a:r>
          </a:p>
          <a:p>
            <a:r>
              <a:rPr lang="en-US" dirty="0"/>
              <a:t>Adaptive</a:t>
            </a:r>
          </a:p>
          <a:p>
            <a:r>
              <a:rPr lang="en-US" dirty="0"/>
              <a:t>Revival</a:t>
            </a:r>
          </a:p>
          <a:p>
            <a:r>
              <a:rPr lang="en-US" dirty="0"/>
              <a:t>Social process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2DF6AE8-6133-4C1E-91DD-755705ACF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862160" y="831132"/>
            <a:ext cx="1850209" cy="1915995"/>
            <a:chOff x="9862160" y="831132"/>
            <a:chExt cx="1850209" cy="1915995"/>
          </a:xfrm>
        </p:grpSpPr>
        <p:sp>
          <p:nvSpPr>
            <p:cNvPr id="16" name="Freeform: Shape 15" title="triangles">
              <a:extLst>
                <a:ext uri="{FF2B5EF4-FFF2-40B4-BE49-F238E27FC236}">
                  <a16:creationId xmlns:a16="http://schemas.microsoft.com/office/drawing/2014/main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 title="triangles">
              <a:extLst>
                <a:ext uri="{FF2B5EF4-FFF2-40B4-BE49-F238E27FC236}">
                  <a16:creationId xmlns:a16="http://schemas.microsoft.com/office/drawing/2014/main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 title="triangles">
              <a:extLst>
                <a:ext uri="{FF2B5EF4-FFF2-40B4-BE49-F238E27FC236}">
                  <a16:creationId xmlns:a16="http://schemas.microsoft.com/office/drawing/2014/main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 title="triangles">
              <a:extLst>
                <a:ext uri="{FF2B5EF4-FFF2-40B4-BE49-F238E27FC236}">
                  <a16:creationId xmlns:a16="http://schemas.microsoft.com/office/drawing/2014/main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 title="triangles">
              <a:extLst>
                <a:ext uri="{FF2B5EF4-FFF2-40B4-BE49-F238E27FC236}">
                  <a16:creationId xmlns:a16="http://schemas.microsoft.com/office/drawing/2014/main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 title="triangles">
              <a:extLst>
                <a:ext uri="{FF2B5EF4-FFF2-40B4-BE49-F238E27FC236}">
                  <a16:creationId xmlns:a16="http://schemas.microsoft.com/office/drawing/2014/main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 title="triangles">
              <a:extLst>
                <a:ext uri="{FF2B5EF4-FFF2-40B4-BE49-F238E27FC236}">
                  <a16:creationId xmlns:a16="http://schemas.microsoft.com/office/drawing/2014/main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 title="triangles">
              <a:extLst>
                <a:ext uri="{FF2B5EF4-FFF2-40B4-BE49-F238E27FC236}">
                  <a16:creationId xmlns:a16="http://schemas.microsoft.com/office/drawing/2014/main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 title="triangles">
              <a:extLst>
                <a:ext uri="{FF2B5EF4-FFF2-40B4-BE49-F238E27FC236}">
                  <a16:creationId xmlns:a16="http://schemas.microsoft.com/office/drawing/2014/main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 title="triangles">
              <a:extLst>
                <a:ext uri="{FF2B5EF4-FFF2-40B4-BE49-F238E27FC236}">
                  <a16:creationId xmlns:a16="http://schemas.microsoft.com/office/drawing/2014/main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 title="triangles">
              <a:extLst>
                <a:ext uri="{FF2B5EF4-FFF2-40B4-BE49-F238E27FC236}">
                  <a16:creationId xmlns:a16="http://schemas.microsoft.com/office/drawing/2014/main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 title="triangles">
              <a:extLst>
                <a:ext uri="{FF2B5EF4-FFF2-40B4-BE49-F238E27FC236}">
                  <a16:creationId xmlns:a16="http://schemas.microsoft.com/office/drawing/2014/main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 title="triangles">
              <a:extLst>
                <a:ext uri="{FF2B5EF4-FFF2-40B4-BE49-F238E27FC236}">
                  <a16:creationId xmlns:a16="http://schemas.microsoft.com/office/drawing/2014/main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 title="triangles">
              <a:extLst>
                <a:ext uri="{FF2B5EF4-FFF2-40B4-BE49-F238E27FC236}">
                  <a16:creationId xmlns:a16="http://schemas.microsoft.com/office/drawing/2014/main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F9260D-4D06-48B4-A4E1-FAF3B345DD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00" y="53180"/>
            <a:ext cx="6013312" cy="45099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00" y="4563164"/>
            <a:ext cx="6012000" cy="863601"/>
          </a:xfrm>
        </p:spPr>
        <p:txBody>
          <a:bodyPr/>
          <a:lstStyle/>
          <a:p>
            <a:r>
              <a:rPr lang="en-US" dirty="0"/>
              <a:t>Learning recap</a:t>
            </a:r>
          </a:p>
        </p:txBody>
      </p:sp>
      <p:pic>
        <p:nvPicPr>
          <p:cNvPr id="8" name="1.10.m4a">
            <a:hlinkClick r:id="" action="ppaction://media"/>
            <a:extLst>
              <a:ext uri="{FF2B5EF4-FFF2-40B4-BE49-F238E27FC236}">
                <a16:creationId xmlns:a16="http://schemas.microsoft.com/office/drawing/2014/main" id="{37242726-5A3A-6B46-B99C-0FDCE2AFB8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/>
        </p:blipFill>
        <p:spPr>
          <a:xfrm>
            <a:off x="2032" y="6043673"/>
            <a:ext cx="800295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0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/>
    </mc:Choice>
    <mc:Fallback xmlns="">
      <p:transition spd="slow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53" objId="8"/>
        <p14:stopEvt time="23077" objId="8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B63E9131-C258-4C5E-A880-B58DAFF9BC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</a14:imgLayer>
                </a14:imgProps>
              </a:ext>
            </a:extLst>
          </a:blip>
          <a:srcRect t="8279" b="8279"/>
          <a:stretch>
            <a:fillRect/>
          </a:stretch>
        </p:blipFill>
        <p:spPr>
          <a:xfrm>
            <a:off x="-69194" y="0"/>
            <a:ext cx="12261194" cy="68580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26364"/>
            <a:ext cx="6840000" cy="1927213"/>
          </a:xfrm>
        </p:spPr>
        <p:txBody>
          <a:bodyPr/>
          <a:lstStyle/>
          <a:p>
            <a:r>
              <a:rPr lang="en-US" dirty="0"/>
              <a:t>Training Module 1</a:t>
            </a:r>
            <a:br>
              <a:rPr lang="en-US" dirty="0"/>
            </a:br>
            <a:r>
              <a:rPr lang="en-US" dirty="0"/>
              <a:t>Section 2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Innovation pathways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BE8DF7-B814-4CFF-BC9D-D0EB2E4769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287" y="2802067"/>
            <a:ext cx="2691585" cy="1819511"/>
          </a:xfrm>
          <a:prstGeom prst="rect">
            <a:avLst/>
          </a:prstGeom>
        </p:spPr>
      </p:pic>
      <p:pic>
        <p:nvPicPr>
          <p:cNvPr id="3" name="1.11.m4a">
            <a:hlinkClick r:id="" action="ppaction://media"/>
            <a:extLst>
              <a:ext uri="{FF2B5EF4-FFF2-40B4-BE49-F238E27FC236}">
                <a16:creationId xmlns:a16="http://schemas.microsoft.com/office/drawing/2014/main" id="{2FAA8DCF-1CC5-CF4A-895C-BB01B2C4A3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/>
        </p:blipFill>
        <p:spPr>
          <a:xfrm>
            <a:off x="-69194" y="6042816"/>
            <a:ext cx="800295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2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39" objId="3"/>
        <p14:stopEvt time="8452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innovation pathway?</a:t>
            </a:r>
          </a:p>
        </p:txBody>
      </p:sp>
      <p:pic>
        <p:nvPicPr>
          <p:cNvPr id="93" name="Picture Placeholder 92" descr="magnifying glass">
            <a:extLst>
              <a:ext uri="{FF2B5EF4-FFF2-40B4-BE49-F238E27FC236}">
                <a16:creationId xmlns:a16="http://schemas.microsoft.com/office/drawing/2014/main" id="{EAF3579C-5F54-BD44-AD76-C07BBA5EFEA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0876" y="4942334"/>
            <a:ext cx="6895123" cy="1427204"/>
          </a:xfrm>
        </p:spPr>
        <p:txBody>
          <a:bodyPr/>
          <a:lstStyle/>
          <a:p>
            <a:pPr algn="l"/>
            <a:r>
              <a:rPr lang="en-GB" dirty="0"/>
              <a:t>Innovation is an on going process of scoping, testing, learning, and scaling. </a:t>
            </a:r>
          </a:p>
        </p:txBody>
      </p:sp>
      <p:pic>
        <p:nvPicPr>
          <p:cNvPr id="95" name="Picture Placeholder 94" descr="foliage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/>
      </p:pic>
      <p:pic>
        <p:nvPicPr>
          <p:cNvPr id="97" name="Picture Placeholder 96" descr="apple">
            <a:extLst>
              <a:ext uri="{FF2B5EF4-FFF2-40B4-BE49-F238E27FC236}">
                <a16:creationId xmlns:a16="http://schemas.microsoft.com/office/drawing/2014/main" id="{41A48230-7A6F-634A-84FA-2508F0A6B9D5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FEE94A18-D525-41CA-B020-51187422A2BF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11"/>
          <a:srcRect l="24115" r="24115"/>
          <a:stretch>
            <a:fillRect/>
          </a:stretch>
        </p:blipFill>
        <p:spPr>
          <a:xfrm>
            <a:off x="7792278" y="118591"/>
            <a:ext cx="4255360" cy="5934339"/>
          </a:xfrm>
        </p:spPr>
      </p:pic>
      <p:sp>
        <p:nvSpPr>
          <p:cNvPr id="12" name="Circular Arrow 11"/>
          <p:cNvSpPr/>
          <p:nvPr/>
        </p:nvSpPr>
        <p:spPr>
          <a:xfrm>
            <a:off x="1856153" y="1387230"/>
            <a:ext cx="1582616" cy="1895231"/>
          </a:xfrm>
          <a:prstGeom prst="circular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ircular Arrow 17"/>
          <p:cNvSpPr/>
          <p:nvPr/>
        </p:nvSpPr>
        <p:spPr>
          <a:xfrm>
            <a:off x="4138246" y="1383322"/>
            <a:ext cx="1582616" cy="1895231"/>
          </a:xfrm>
          <a:prstGeom prst="circular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ircular Arrow 12"/>
          <p:cNvSpPr/>
          <p:nvPr/>
        </p:nvSpPr>
        <p:spPr>
          <a:xfrm rot="10800000">
            <a:off x="4212492" y="2297722"/>
            <a:ext cx="1582616" cy="1895231"/>
          </a:xfrm>
          <a:prstGeom prst="circular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ircular Arrow 13"/>
          <p:cNvSpPr/>
          <p:nvPr/>
        </p:nvSpPr>
        <p:spPr>
          <a:xfrm rot="10800000">
            <a:off x="1883508" y="2313353"/>
            <a:ext cx="1582616" cy="1895231"/>
          </a:xfrm>
          <a:prstGeom prst="circular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2726076" y="1308182"/>
            <a:ext cx="2160587" cy="504000"/>
          </a:xfrm>
        </p:spPr>
        <p:txBody>
          <a:bodyPr/>
          <a:lstStyle/>
          <a:p>
            <a:r>
              <a:rPr lang="en-US" dirty="0"/>
              <a:t>Testing cycles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2793156" y="4043562"/>
            <a:ext cx="2160588" cy="504000"/>
          </a:xfrm>
        </p:spPr>
        <p:txBody>
          <a:bodyPr/>
          <a:lstStyle/>
          <a:p>
            <a:r>
              <a:rPr lang="en-US" dirty="0"/>
              <a:t>Learning cycles</a:t>
            </a:r>
          </a:p>
        </p:txBody>
      </p:sp>
      <p:pic>
        <p:nvPicPr>
          <p:cNvPr id="9" name="1.12.m4a">
            <a:hlinkClick r:id="" action="ppaction://media"/>
            <a:extLst>
              <a:ext uri="{FF2B5EF4-FFF2-40B4-BE49-F238E27FC236}">
                <a16:creationId xmlns:a16="http://schemas.microsoft.com/office/drawing/2014/main" id="{463BEDDA-E1E6-C142-8581-27B0A1AC53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/>
          <a:stretch/>
        </p:blipFill>
        <p:spPr>
          <a:xfrm>
            <a:off x="-8988" y="6045200"/>
            <a:ext cx="800295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7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0"/>
    </mc:Choice>
    <mc:Fallback xmlns="">
      <p:transition spd="slow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86" objId="7"/>
        <p14:stopEvt time="39459" objId="7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461846" y="1523999"/>
            <a:ext cx="6096000" cy="463061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nip Same Side Corner Rectangle 33"/>
          <p:cNvSpPr/>
          <p:nvPr/>
        </p:nvSpPr>
        <p:spPr>
          <a:xfrm rot="5400000">
            <a:off x="-155697" y="2301633"/>
            <a:ext cx="4942009" cy="3380153"/>
          </a:xfrm>
          <a:prstGeom prst="snip2SameRect">
            <a:avLst/>
          </a:prstGeom>
          <a:solidFill>
            <a:schemeClr val="bg1">
              <a:lumMod val="6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nip Same Side Corner Rectangle 4"/>
          <p:cNvSpPr/>
          <p:nvPr/>
        </p:nvSpPr>
        <p:spPr>
          <a:xfrm rot="16200000">
            <a:off x="6995075" y="1856456"/>
            <a:ext cx="4356469" cy="3692772"/>
          </a:xfrm>
          <a:prstGeom prst="snip2SameRect">
            <a:avLst/>
          </a:prstGeom>
          <a:solidFill>
            <a:srgbClr val="3366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An innovation pathway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28675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684947" y="2677136"/>
            <a:ext cx="1132130" cy="820249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Identify adaptation challenges</a:t>
            </a:r>
          </a:p>
        </p:txBody>
      </p:sp>
      <p:sp>
        <p:nvSpPr>
          <p:cNvPr id="28676" name="Text Placeholder 12">
            <a:extLst>
              <a:ext uri="{FF2B5EF4-FFF2-40B4-BE49-F238E27FC236}">
                <a16:creationId xmlns:a16="http://schemas.microsoft.com/office/drawing/2014/main" id="{824669F4-0123-684B-A7DE-D65B1D6541C3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4193443" y="4378814"/>
            <a:ext cx="1609480" cy="900113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Diffuse innovation to target area</a:t>
            </a:r>
          </a:p>
        </p:txBody>
      </p:sp>
      <p:sp>
        <p:nvSpPr>
          <p:cNvPr id="28677" name="Text Placeholder 8">
            <a:extLst>
              <a:ext uri="{FF2B5EF4-FFF2-40B4-BE49-F238E27FC236}">
                <a16:creationId xmlns:a16="http://schemas.microsoft.com/office/drawing/2014/main" id="{7062D85F-7E69-ED49-8781-A4349DB37BC7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2463679" y="4315193"/>
            <a:ext cx="1404938" cy="504825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Seek existing innovations</a:t>
            </a:r>
          </a:p>
        </p:txBody>
      </p:sp>
      <p:sp>
        <p:nvSpPr>
          <p:cNvPr id="28678" name="Text Placeholder 3">
            <a:extLst>
              <a:ext uri="{FF2B5EF4-FFF2-40B4-BE49-F238E27FC236}">
                <a16:creationId xmlns:a16="http://schemas.microsoft.com/office/drawing/2014/main" id="{7E4723E5-DE21-304B-9546-CC3112F9B0FF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4220064" y="3206505"/>
            <a:ext cx="1680551" cy="900113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Design and develop innovation</a:t>
            </a:r>
          </a:p>
        </p:txBody>
      </p:sp>
      <p:sp>
        <p:nvSpPr>
          <p:cNvPr id="28679" name="Text Placeholder 9">
            <a:extLst>
              <a:ext uri="{FF2B5EF4-FFF2-40B4-BE49-F238E27FC236}">
                <a16:creationId xmlns:a16="http://schemas.microsoft.com/office/drawing/2014/main" id="{222F4B68-97D3-4B44-A99A-25F9AEC38183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2464411" y="3497751"/>
            <a:ext cx="1345589" cy="504825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Create new solutions</a:t>
            </a:r>
          </a:p>
        </p:txBody>
      </p:sp>
      <p:sp>
        <p:nvSpPr>
          <p:cNvPr id="28682" name="Text Placeholder 11">
            <a:extLst>
              <a:ext uri="{FF2B5EF4-FFF2-40B4-BE49-F238E27FC236}">
                <a16:creationId xmlns:a16="http://schemas.microsoft.com/office/drawing/2014/main" id="{21DA17FB-B412-2149-80FF-2898192FD500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675053" y="4709137"/>
            <a:ext cx="1200639" cy="504825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Look for solutions</a:t>
            </a:r>
          </a:p>
        </p:txBody>
      </p:sp>
      <p:sp>
        <p:nvSpPr>
          <p:cNvPr id="28683" name="Text Placeholder 6">
            <a:extLst>
              <a:ext uri="{FF2B5EF4-FFF2-40B4-BE49-F238E27FC236}">
                <a16:creationId xmlns:a16="http://schemas.microsoft.com/office/drawing/2014/main" id="{9A6CA23F-9ABB-054F-A8F5-D42F57BEC44A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5833206" y="3323735"/>
            <a:ext cx="1142024" cy="2010264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Test</a:t>
            </a:r>
          </a:p>
          <a:p>
            <a:pPr marL="0" indent="0" algn="ctr">
              <a:buNone/>
            </a:pPr>
            <a:endParaRPr lang="en-US" altLang="en-US" dirty="0"/>
          </a:p>
          <a:p>
            <a:pPr marL="0" indent="0" algn="ctr">
              <a:buNone/>
            </a:pPr>
            <a:r>
              <a:rPr lang="en-US" altLang="en-US" dirty="0"/>
              <a:t>Engage</a:t>
            </a:r>
          </a:p>
          <a:p>
            <a:pPr marL="0" indent="0" algn="ctr">
              <a:buNone/>
            </a:pPr>
            <a:endParaRPr lang="en-US" altLang="en-US" dirty="0"/>
          </a:p>
          <a:p>
            <a:pPr marL="0" indent="0" algn="ctr">
              <a:buNone/>
            </a:pPr>
            <a:r>
              <a:rPr lang="en-US" altLang="en-US" dirty="0"/>
              <a:t>Learn</a:t>
            </a:r>
          </a:p>
        </p:txBody>
      </p:sp>
      <p:sp>
        <p:nvSpPr>
          <p:cNvPr id="28684" name="Text Placeholder 14">
            <a:extLst>
              <a:ext uri="{FF2B5EF4-FFF2-40B4-BE49-F238E27FC236}">
                <a16:creationId xmlns:a16="http://schemas.microsoft.com/office/drawing/2014/main" id="{70B10DB2-709F-4943-97C3-7B6A6ADA48B2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676399" y="3829905"/>
            <a:ext cx="1082064" cy="820249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Explore problems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D57B7CCA-7F10-E34B-B003-397ED3D4758F}"/>
              </a:ext>
            </a:extLst>
          </p:cNvPr>
          <p:cNvSpPr txBox="1">
            <a:spLocks noChangeArrowheads="1"/>
          </p:cNvSpPr>
          <p:nvPr/>
        </p:nvSpPr>
        <p:spPr>
          <a:xfrm>
            <a:off x="8574575" y="2636350"/>
            <a:ext cx="1370501" cy="9001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/>
              <a:t>Scale to other areas / applications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D57B7CCA-7F10-E34B-B003-397ED3D4758F}"/>
              </a:ext>
            </a:extLst>
          </p:cNvPr>
          <p:cNvSpPr txBox="1">
            <a:spLocks noChangeArrowheads="1"/>
          </p:cNvSpPr>
          <p:nvPr/>
        </p:nvSpPr>
        <p:spPr>
          <a:xfrm>
            <a:off x="9234974" y="3886808"/>
            <a:ext cx="1198563" cy="9001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/>
              <a:t>Build portfolios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D57B7CCA-7F10-E34B-B003-397ED3D4758F}"/>
              </a:ext>
            </a:extLst>
          </p:cNvPr>
          <p:cNvSpPr txBox="1">
            <a:spLocks noChangeArrowheads="1"/>
          </p:cNvSpPr>
          <p:nvPr/>
        </p:nvSpPr>
        <p:spPr>
          <a:xfrm>
            <a:off x="7355378" y="3847733"/>
            <a:ext cx="1397856" cy="9001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/>
              <a:t>Pilot and demonstrate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D57B7CCA-7F10-E34B-B003-397ED3D4758F}"/>
              </a:ext>
            </a:extLst>
          </p:cNvPr>
          <p:cNvSpPr txBox="1">
            <a:spLocks noChangeArrowheads="1"/>
          </p:cNvSpPr>
          <p:nvPr/>
        </p:nvSpPr>
        <p:spPr>
          <a:xfrm>
            <a:off x="10246334" y="3145696"/>
            <a:ext cx="1437664" cy="18561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altLang="en-US" dirty="0"/>
              <a:t>Embed and normalize  locally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en-US" altLang="en-US" dirty="0"/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altLang="en-US" dirty="0"/>
              <a:t>National / international scaling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D57B7CCA-7F10-E34B-B003-397ED3D4758F}"/>
              </a:ext>
            </a:extLst>
          </p:cNvPr>
          <p:cNvSpPr txBox="1">
            <a:spLocks noChangeArrowheads="1"/>
          </p:cNvSpPr>
          <p:nvPr/>
        </p:nvSpPr>
        <p:spPr>
          <a:xfrm>
            <a:off x="8582392" y="4836380"/>
            <a:ext cx="1460377" cy="9001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/>
              <a:t>Innovate wider systems</a:t>
            </a:r>
          </a:p>
        </p:txBody>
      </p:sp>
      <p:pic>
        <p:nvPicPr>
          <p:cNvPr id="30" name="Picture Placeholder 92" descr="magnifying glass">
            <a:extLst>
              <a:ext uri="{FF2B5EF4-FFF2-40B4-BE49-F238E27FC236}">
                <a16:creationId xmlns:a16="http://schemas.microsoft.com/office/drawing/2014/main" id="{EAF3579C-5F54-BD44-AD76-C07BBA5EFE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31223" y="1654707"/>
            <a:ext cx="854075" cy="854075"/>
          </a:xfrm>
          <a:prstGeom prst="rect">
            <a:avLst/>
          </a:prstGeom>
        </p:spPr>
      </p:pic>
      <p:pic>
        <p:nvPicPr>
          <p:cNvPr id="31" name="Picture Placeholder 94" descr="foliage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31714" y="1674246"/>
            <a:ext cx="854075" cy="854075"/>
          </a:xfrm>
          <a:prstGeom prst="rect">
            <a:avLst/>
          </a:prstGeom>
        </p:spPr>
      </p:pic>
      <p:pic>
        <p:nvPicPr>
          <p:cNvPr id="32" name="Picture Placeholder 96" descr="apple">
            <a:extLst>
              <a:ext uri="{FF2B5EF4-FFF2-40B4-BE49-F238E27FC236}">
                <a16:creationId xmlns:a16="http://schemas.microsoft.com/office/drawing/2014/main" id="{41A48230-7A6F-634A-84FA-2508F0A6B9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288513" y="1654707"/>
            <a:ext cx="854075" cy="854075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781540" y="3536460"/>
            <a:ext cx="254000" cy="273539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own Arrow 36"/>
          <p:cNvSpPr/>
          <p:nvPr/>
        </p:nvSpPr>
        <p:spPr>
          <a:xfrm>
            <a:off x="797174" y="4431304"/>
            <a:ext cx="254000" cy="273539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602154" y="3683000"/>
            <a:ext cx="752231" cy="1397000"/>
            <a:chOff x="1602154" y="3683000"/>
            <a:chExt cx="752231" cy="1397000"/>
          </a:xfrm>
        </p:grpSpPr>
        <p:sp>
          <p:nvSpPr>
            <p:cNvPr id="8" name="Bent-Up Arrow 7"/>
            <p:cNvSpPr/>
            <p:nvPr/>
          </p:nvSpPr>
          <p:spPr>
            <a:xfrm rot="5400000">
              <a:off x="1401885" y="4107962"/>
              <a:ext cx="1377462" cy="527538"/>
            </a:xfrm>
            <a:prstGeom prst="bentUp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Bent-Up Arrow 38"/>
            <p:cNvSpPr/>
            <p:nvPr/>
          </p:nvSpPr>
          <p:spPr>
            <a:xfrm rot="5400000">
              <a:off x="1786794" y="4496777"/>
              <a:ext cx="599832" cy="527538"/>
            </a:xfrm>
            <a:prstGeom prst="bentUp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1602154" y="5080000"/>
              <a:ext cx="351692" cy="0"/>
            </a:xfrm>
            <a:prstGeom prst="line">
              <a:avLst/>
            </a:prstGeom>
            <a:ln w="1270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ight Arrow 19"/>
          <p:cNvSpPr/>
          <p:nvPr/>
        </p:nvSpPr>
        <p:spPr>
          <a:xfrm>
            <a:off x="3692772" y="3536463"/>
            <a:ext cx="429846" cy="29307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Arrow 53"/>
          <p:cNvSpPr/>
          <p:nvPr/>
        </p:nvSpPr>
        <p:spPr>
          <a:xfrm>
            <a:off x="3688864" y="4450860"/>
            <a:ext cx="429846" cy="29307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5589954" y="3378200"/>
            <a:ext cx="1680309" cy="1649044"/>
            <a:chOff x="5609492" y="3241431"/>
            <a:chExt cx="1680309" cy="1649044"/>
          </a:xfrm>
        </p:grpSpPr>
        <p:sp>
          <p:nvSpPr>
            <p:cNvPr id="55" name="Circular Arrow 54"/>
            <p:cNvSpPr/>
            <p:nvPr/>
          </p:nvSpPr>
          <p:spPr>
            <a:xfrm rot="16200000">
              <a:off x="5658338" y="3196491"/>
              <a:ext cx="828431" cy="926124"/>
            </a:xfrm>
            <a:prstGeom prst="circular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Circular Arrow 55"/>
            <p:cNvSpPr/>
            <p:nvPr/>
          </p:nvSpPr>
          <p:spPr>
            <a:xfrm rot="16200000">
              <a:off x="5673970" y="4013198"/>
              <a:ext cx="828431" cy="926124"/>
            </a:xfrm>
            <a:prstGeom prst="circular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Circular Arrow 56"/>
            <p:cNvSpPr/>
            <p:nvPr/>
          </p:nvSpPr>
          <p:spPr>
            <a:xfrm rot="5400000">
              <a:off x="6396892" y="3192585"/>
              <a:ext cx="828431" cy="926124"/>
            </a:xfrm>
            <a:prstGeom prst="circular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Circular Arrow 57"/>
            <p:cNvSpPr/>
            <p:nvPr/>
          </p:nvSpPr>
          <p:spPr>
            <a:xfrm rot="5400000">
              <a:off x="6412523" y="4009292"/>
              <a:ext cx="828431" cy="926124"/>
            </a:xfrm>
            <a:prstGeom prst="circular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2" name="Left-Right-Up Arrow 21"/>
          <p:cNvSpPr/>
          <p:nvPr/>
        </p:nvSpPr>
        <p:spPr>
          <a:xfrm rot="5400000">
            <a:off x="8128000" y="3849079"/>
            <a:ext cx="1426308" cy="605692"/>
          </a:xfrm>
          <a:prstGeom prst="leftRightUp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7473283" y="5443967"/>
            <a:ext cx="1221331" cy="1081879"/>
            <a:chOff x="7399037" y="5017329"/>
            <a:chExt cx="1408709" cy="1511725"/>
          </a:xfrm>
        </p:grpSpPr>
        <p:sp>
          <p:nvSpPr>
            <p:cNvPr id="69" name="Circular Arrow 68"/>
            <p:cNvSpPr/>
            <p:nvPr/>
          </p:nvSpPr>
          <p:spPr>
            <a:xfrm rot="9663699">
              <a:off x="7481103" y="5158007"/>
              <a:ext cx="1326643" cy="1371047"/>
            </a:xfrm>
            <a:prstGeom prst="circular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0" name="Circular Arrow 69"/>
            <p:cNvSpPr/>
            <p:nvPr/>
          </p:nvSpPr>
          <p:spPr>
            <a:xfrm rot="20284202">
              <a:off x="7399037" y="5017329"/>
              <a:ext cx="1326643" cy="1371047"/>
            </a:xfrm>
            <a:prstGeom prst="circular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307683" y="5791752"/>
            <a:ext cx="1221331" cy="1081879"/>
            <a:chOff x="7399037" y="5017329"/>
            <a:chExt cx="1408709" cy="1511725"/>
          </a:xfrm>
        </p:grpSpPr>
        <p:sp>
          <p:nvSpPr>
            <p:cNvPr id="72" name="Circular Arrow 71"/>
            <p:cNvSpPr/>
            <p:nvPr/>
          </p:nvSpPr>
          <p:spPr>
            <a:xfrm rot="9663699">
              <a:off x="7481103" y="5158007"/>
              <a:ext cx="1326643" cy="1371047"/>
            </a:xfrm>
            <a:prstGeom prst="circular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Circular Arrow 72"/>
            <p:cNvSpPr/>
            <p:nvPr/>
          </p:nvSpPr>
          <p:spPr>
            <a:xfrm rot="20284202">
              <a:off x="7399037" y="5017329"/>
              <a:ext cx="1326643" cy="1371047"/>
            </a:xfrm>
            <a:prstGeom prst="circular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2355446" y="1454571"/>
            <a:ext cx="6349467" cy="4773455"/>
          </a:xfrm>
          <a:prstGeom prst="ellipse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1.13.m4a">
            <a:hlinkClick r:id="" action="ppaction://media"/>
            <a:extLst>
              <a:ext uri="{FF2B5EF4-FFF2-40B4-BE49-F238E27FC236}">
                <a16:creationId xmlns:a16="http://schemas.microsoft.com/office/drawing/2014/main" id="{58F56A3E-CCAC-F548-986C-1B33BA0767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rcRect/>
          <a:stretch/>
        </p:blipFill>
        <p:spPr>
          <a:xfrm>
            <a:off x="3428" y="6043894"/>
            <a:ext cx="800295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656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000"/>
    </mc:Choice>
    <mc:Fallback xmlns="">
      <p:transition spd="slow" advTm="2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5" grpId="0" animBg="1"/>
      <p:bldP spid="28675" grpId="0" build="p"/>
      <p:bldP spid="28676" grpId="0" build="p"/>
      <p:bldP spid="28677" grpId="0" build="p"/>
      <p:bldP spid="28678" grpId="0" build="p"/>
      <p:bldP spid="28679" grpId="0" build="p"/>
      <p:bldP spid="28682" grpId="0" build="p"/>
      <p:bldP spid="28683" grpId="0" build="p"/>
      <p:bldP spid="28684" grpId="0" build="p"/>
      <p:bldP spid="25" grpId="0"/>
      <p:bldP spid="26" grpId="0"/>
      <p:bldP spid="27" grpId="0"/>
      <p:bldP spid="28" grpId="0"/>
      <p:bldP spid="29" grpId="0"/>
      <p:bldP spid="7" grpId="0" animBg="1"/>
      <p:bldP spid="37" grpId="0" animBg="1"/>
      <p:bldP spid="20" grpId="0" animBg="1"/>
      <p:bldP spid="54" grpId="0" animBg="1"/>
      <p:bldP spid="22" grpId="0" animBg="1"/>
      <p:bldP spid="4" grpId="0" animBg="1"/>
    </p:bldLst>
  </p:timing>
  <p:extLst>
    <p:ext uri="{E180D4A7-C9FB-4DFB-919C-405C955672EB}">
      <p14:showEvtLst xmlns:p14="http://schemas.microsoft.com/office/powerpoint/2010/main">
        <p14:playEvt time="1980" objId="9"/>
        <p14:stopEvt time="229824" objId="9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6770" y="136768"/>
            <a:ext cx="5959230" cy="44156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6BE522-961D-4737-9715-127DB8A86E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5426765"/>
            <a:ext cx="6012000" cy="1346578"/>
          </a:xfrm>
        </p:spPr>
        <p:txBody>
          <a:bodyPr/>
          <a:lstStyle/>
          <a:p>
            <a:r>
              <a:rPr lang="en-US" dirty="0"/>
              <a:t>Training 1, Section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299" y="1152000"/>
            <a:ext cx="5464863" cy="4680000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/>
              <a:t>Innovation as a pathway</a:t>
            </a:r>
          </a:p>
          <a:p>
            <a:pPr marL="0" indent="0">
              <a:buNone/>
            </a:pPr>
            <a:r>
              <a:rPr lang="en-US" sz="2400" dirty="0"/>
              <a:t>Stage 1: Identify, seek, ideate</a:t>
            </a:r>
          </a:p>
          <a:p>
            <a:pPr marL="0" indent="0">
              <a:buNone/>
            </a:pPr>
            <a:r>
              <a:rPr lang="en-US" sz="2400" dirty="0"/>
              <a:t>Stage 2: Test, engage, learn, adapt</a:t>
            </a:r>
          </a:p>
          <a:p>
            <a:pPr marL="0" indent="0">
              <a:buNone/>
            </a:pPr>
            <a:r>
              <a:rPr lang="en-US" sz="2400" dirty="0"/>
              <a:t>Stage 3: Scale, develop, share, normalize</a:t>
            </a:r>
          </a:p>
          <a:p>
            <a:pPr marL="0" indent="0">
              <a:buNone/>
            </a:pPr>
            <a:endParaRPr lang="en-US" sz="2400" dirty="0"/>
          </a:p>
          <a:p>
            <a:pPr marL="0" lvl="0" indent="0">
              <a:buNone/>
            </a:pPr>
            <a:endParaRPr lang="en-US" sz="1100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2DF6AE8-6133-4C1E-91DD-755705ACF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862160" y="831132"/>
            <a:ext cx="1850209" cy="1915995"/>
            <a:chOff x="9862160" y="831132"/>
            <a:chExt cx="1850209" cy="1915995"/>
          </a:xfrm>
        </p:grpSpPr>
        <p:sp>
          <p:nvSpPr>
            <p:cNvPr id="16" name="Freeform: Shape 15" title="triangles">
              <a:extLst>
                <a:ext uri="{FF2B5EF4-FFF2-40B4-BE49-F238E27FC236}">
                  <a16:creationId xmlns:a16="http://schemas.microsoft.com/office/drawing/2014/main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 title="triangles">
              <a:extLst>
                <a:ext uri="{FF2B5EF4-FFF2-40B4-BE49-F238E27FC236}">
                  <a16:creationId xmlns:a16="http://schemas.microsoft.com/office/drawing/2014/main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 title="triangles">
              <a:extLst>
                <a:ext uri="{FF2B5EF4-FFF2-40B4-BE49-F238E27FC236}">
                  <a16:creationId xmlns:a16="http://schemas.microsoft.com/office/drawing/2014/main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 title="triangles">
              <a:extLst>
                <a:ext uri="{FF2B5EF4-FFF2-40B4-BE49-F238E27FC236}">
                  <a16:creationId xmlns:a16="http://schemas.microsoft.com/office/drawing/2014/main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 title="triangles">
              <a:extLst>
                <a:ext uri="{FF2B5EF4-FFF2-40B4-BE49-F238E27FC236}">
                  <a16:creationId xmlns:a16="http://schemas.microsoft.com/office/drawing/2014/main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 title="triangles">
              <a:extLst>
                <a:ext uri="{FF2B5EF4-FFF2-40B4-BE49-F238E27FC236}">
                  <a16:creationId xmlns:a16="http://schemas.microsoft.com/office/drawing/2014/main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 title="triangles">
              <a:extLst>
                <a:ext uri="{FF2B5EF4-FFF2-40B4-BE49-F238E27FC236}">
                  <a16:creationId xmlns:a16="http://schemas.microsoft.com/office/drawing/2014/main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 title="triangles">
              <a:extLst>
                <a:ext uri="{FF2B5EF4-FFF2-40B4-BE49-F238E27FC236}">
                  <a16:creationId xmlns:a16="http://schemas.microsoft.com/office/drawing/2014/main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 title="triangles">
              <a:extLst>
                <a:ext uri="{FF2B5EF4-FFF2-40B4-BE49-F238E27FC236}">
                  <a16:creationId xmlns:a16="http://schemas.microsoft.com/office/drawing/2014/main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 title="triangles">
              <a:extLst>
                <a:ext uri="{FF2B5EF4-FFF2-40B4-BE49-F238E27FC236}">
                  <a16:creationId xmlns:a16="http://schemas.microsoft.com/office/drawing/2014/main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 title="triangles">
              <a:extLst>
                <a:ext uri="{FF2B5EF4-FFF2-40B4-BE49-F238E27FC236}">
                  <a16:creationId xmlns:a16="http://schemas.microsoft.com/office/drawing/2014/main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 title="triangles">
              <a:extLst>
                <a:ext uri="{FF2B5EF4-FFF2-40B4-BE49-F238E27FC236}">
                  <a16:creationId xmlns:a16="http://schemas.microsoft.com/office/drawing/2014/main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 title="triangles">
              <a:extLst>
                <a:ext uri="{FF2B5EF4-FFF2-40B4-BE49-F238E27FC236}">
                  <a16:creationId xmlns:a16="http://schemas.microsoft.com/office/drawing/2014/main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 title="triangles">
              <a:extLst>
                <a:ext uri="{FF2B5EF4-FFF2-40B4-BE49-F238E27FC236}">
                  <a16:creationId xmlns:a16="http://schemas.microsoft.com/office/drawing/2014/main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00" y="4563164"/>
            <a:ext cx="6012000" cy="863601"/>
          </a:xfrm>
        </p:spPr>
        <p:txBody>
          <a:bodyPr/>
          <a:lstStyle/>
          <a:p>
            <a:r>
              <a:rPr lang="en-US" dirty="0"/>
              <a:t>Learning recap</a:t>
            </a:r>
          </a:p>
        </p:txBody>
      </p:sp>
      <p:pic>
        <p:nvPicPr>
          <p:cNvPr id="30" name="Picture Placeholder 92" descr="magnifying glass">
            <a:extLst>
              <a:ext uri="{FF2B5EF4-FFF2-40B4-BE49-F238E27FC236}">
                <a16:creationId xmlns:a16="http://schemas.microsoft.com/office/drawing/2014/main" id="{EAF3579C-5F54-BD44-AD76-C07BBA5EFEA7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300" y="1889168"/>
            <a:ext cx="854075" cy="854075"/>
          </a:xfrm>
          <a:prstGeom prst="rect">
            <a:avLst/>
          </a:prstGeom>
        </p:spPr>
      </p:pic>
      <p:pic>
        <p:nvPicPr>
          <p:cNvPr id="31" name="Picture Placeholder 94" descr="foliage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794022" y="1889168"/>
            <a:ext cx="854075" cy="854075"/>
          </a:xfrm>
          <a:prstGeom prst="rect">
            <a:avLst/>
          </a:prstGeom>
        </p:spPr>
      </p:pic>
      <p:pic>
        <p:nvPicPr>
          <p:cNvPr id="32" name="Picture Placeholder 96" descr="apple">
            <a:extLst>
              <a:ext uri="{FF2B5EF4-FFF2-40B4-BE49-F238E27FC236}">
                <a16:creationId xmlns:a16="http://schemas.microsoft.com/office/drawing/2014/main" id="{41A48230-7A6F-634A-84FA-2508F0A6B9D5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087744" y="1889168"/>
            <a:ext cx="854075" cy="854075"/>
          </a:xfrm>
          <a:prstGeom prst="rect">
            <a:avLst/>
          </a:prstGeom>
        </p:spPr>
      </p:pic>
      <p:sp>
        <p:nvSpPr>
          <p:cNvPr id="33" name="Circular Arrow 32"/>
          <p:cNvSpPr/>
          <p:nvPr/>
        </p:nvSpPr>
        <p:spPr>
          <a:xfrm>
            <a:off x="1269999" y="918307"/>
            <a:ext cx="1582616" cy="1895231"/>
          </a:xfrm>
          <a:prstGeom prst="circular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Circular Arrow 33"/>
          <p:cNvSpPr/>
          <p:nvPr/>
        </p:nvSpPr>
        <p:spPr>
          <a:xfrm>
            <a:off x="3552092" y="914399"/>
            <a:ext cx="1582616" cy="1895231"/>
          </a:xfrm>
          <a:prstGeom prst="circular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Circular Arrow 34"/>
          <p:cNvSpPr/>
          <p:nvPr/>
        </p:nvSpPr>
        <p:spPr>
          <a:xfrm rot="10800000">
            <a:off x="3626338" y="1828799"/>
            <a:ext cx="1582616" cy="1895231"/>
          </a:xfrm>
          <a:prstGeom prst="circular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Circular Arrow 35"/>
          <p:cNvSpPr/>
          <p:nvPr/>
        </p:nvSpPr>
        <p:spPr>
          <a:xfrm rot="10800000">
            <a:off x="1297354" y="1844430"/>
            <a:ext cx="1582616" cy="1895231"/>
          </a:xfrm>
          <a:prstGeom prst="circular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 Placeholder 3"/>
          <p:cNvSpPr txBox="1">
            <a:spLocks/>
          </p:cNvSpPr>
          <p:nvPr/>
        </p:nvSpPr>
        <p:spPr>
          <a:xfrm>
            <a:off x="2139922" y="839259"/>
            <a:ext cx="2160587" cy="50400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Testing cycles</a:t>
            </a:r>
          </a:p>
        </p:txBody>
      </p:sp>
      <p:sp>
        <p:nvSpPr>
          <p:cNvPr id="38" name="Text Placeholder 4"/>
          <p:cNvSpPr txBox="1">
            <a:spLocks/>
          </p:cNvSpPr>
          <p:nvPr/>
        </p:nvSpPr>
        <p:spPr>
          <a:xfrm>
            <a:off x="2207002" y="3574639"/>
            <a:ext cx="2160588" cy="50400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Learning cycles</a:t>
            </a:r>
          </a:p>
        </p:txBody>
      </p:sp>
      <p:pic>
        <p:nvPicPr>
          <p:cNvPr id="7" name="1.14.m4a">
            <a:hlinkClick r:id="" action="ppaction://media"/>
            <a:extLst>
              <a:ext uri="{FF2B5EF4-FFF2-40B4-BE49-F238E27FC236}">
                <a16:creationId xmlns:a16="http://schemas.microsoft.com/office/drawing/2014/main" id="{EBAE2FA5-ADA5-204A-BC2A-C48ADC7527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/>
          <a:stretch/>
        </p:blipFill>
        <p:spPr>
          <a:xfrm>
            <a:off x="2" y="6052127"/>
            <a:ext cx="800295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2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spd="slow" advTm="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03" objId="7"/>
        <p14:stopEvt time="29512" objId="7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56BE522-961D-4737-9715-127DB8A86E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5426765"/>
            <a:ext cx="6012000" cy="1346578"/>
          </a:xfrm>
        </p:spPr>
        <p:txBody>
          <a:bodyPr/>
          <a:lstStyle/>
          <a:p>
            <a:r>
              <a:rPr lang="en-US" dirty="0"/>
              <a:t>Training 1, Section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214918"/>
            <a:ext cx="5307700" cy="5666153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/>
              <a:t>Create a stakeholder tree</a:t>
            </a:r>
          </a:p>
          <a:p>
            <a:r>
              <a:rPr lang="en-US" sz="2000" b="1" dirty="0"/>
              <a:t>Your challenge is the tree trunk</a:t>
            </a:r>
          </a:p>
          <a:p>
            <a:r>
              <a:rPr lang="en-US" sz="2000" b="1" dirty="0"/>
              <a:t>The roots are the people, organizations, and communities affected by the challenge</a:t>
            </a:r>
          </a:p>
          <a:p>
            <a:r>
              <a:rPr lang="en-US" sz="2000" b="1" dirty="0"/>
              <a:t>The branches are the people organizations, and communities who are working in the challenge area. </a:t>
            </a:r>
          </a:p>
          <a:p>
            <a:endParaRPr lang="en-US" sz="2000" b="1" dirty="0"/>
          </a:p>
          <a:p>
            <a:endParaRPr lang="en-US" sz="2000" b="1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2DF6AE8-6133-4C1E-91DD-755705ACF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814684" y="176490"/>
            <a:ext cx="1850209" cy="1915995"/>
            <a:chOff x="9862160" y="831132"/>
            <a:chExt cx="1850209" cy="1915995"/>
          </a:xfrm>
        </p:grpSpPr>
        <p:sp>
          <p:nvSpPr>
            <p:cNvPr id="16" name="Freeform: Shape 15" title="triangles">
              <a:extLst>
                <a:ext uri="{FF2B5EF4-FFF2-40B4-BE49-F238E27FC236}">
                  <a16:creationId xmlns:a16="http://schemas.microsoft.com/office/drawing/2014/main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 title="triangles">
              <a:extLst>
                <a:ext uri="{FF2B5EF4-FFF2-40B4-BE49-F238E27FC236}">
                  <a16:creationId xmlns:a16="http://schemas.microsoft.com/office/drawing/2014/main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 title="triangles">
              <a:extLst>
                <a:ext uri="{FF2B5EF4-FFF2-40B4-BE49-F238E27FC236}">
                  <a16:creationId xmlns:a16="http://schemas.microsoft.com/office/drawing/2014/main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 title="triangles">
              <a:extLst>
                <a:ext uri="{FF2B5EF4-FFF2-40B4-BE49-F238E27FC236}">
                  <a16:creationId xmlns:a16="http://schemas.microsoft.com/office/drawing/2014/main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 title="triangles">
              <a:extLst>
                <a:ext uri="{FF2B5EF4-FFF2-40B4-BE49-F238E27FC236}">
                  <a16:creationId xmlns:a16="http://schemas.microsoft.com/office/drawing/2014/main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 title="triangles">
              <a:extLst>
                <a:ext uri="{FF2B5EF4-FFF2-40B4-BE49-F238E27FC236}">
                  <a16:creationId xmlns:a16="http://schemas.microsoft.com/office/drawing/2014/main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 title="triangles">
              <a:extLst>
                <a:ext uri="{FF2B5EF4-FFF2-40B4-BE49-F238E27FC236}">
                  <a16:creationId xmlns:a16="http://schemas.microsoft.com/office/drawing/2014/main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 title="triangles">
              <a:extLst>
                <a:ext uri="{FF2B5EF4-FFF2-40B4-BE49-F238E27FC236}">
                  <a16:creationId xmlns:a16="http://schemas.microsoft.com/office/drawing/2014/main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 title="triangles">
              <a:extLst>
                <a:ext uri="{FF2B5EF4-FFF2-40B4-BE49-F238E27FC236}">
                  <a16:creationId xmlns:a16="http://schemas.microsoft.com/office/drawing/2014/main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 title="triangles">
              <a:extLst>
                <a:ext uri="{FF2B5EF4-FFF2-40B4-BE49-F238E27FC236}">
                  <a16:creationId xmlns:a16="http://schemas.microsoft.com/office/drawing/2014/main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 title="triangles">
              <a:extLst>
                <a:ext uri="{FF2B5EF4-FFF2-40B4-BE49-F238E27FC236}">
                  <a16:creationId xmlns:a16="http://schemas.microsoft.com/office/drawing/2014/main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 title="triangles">
              <a:extLst>
                <a:ext uri="{FF2B5EF4-FFF2-40B4-BE49-F238E27FC236}">
                  <a16:creationId xmlns:a16="http://schemas.microsoft.com/office/drawing/2014/main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 title="triangles">
              <a:extLst>
                <a:ext uri="{FF2B5EF4-FFF2-40B4-BE49-F238E27FC236}">
                  <a16:creationId xmlns:a16="http://schemas.microsoft.com/office/drawing/2014/main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 title="triangles">
              <a:extLst>
                <a:ext uri="{FF2B5EF4-FFF2-40B4-BE49-F238E27FC236}">
                  <a16:creationId xmlns:a16="http://schemas.microsoft.com/office/drawing/2014/main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00" y="4563164"/>
            <a:ext cx="6012000" cy="863601"/>
          </a:xfrm>
        </p:spPr>
        <p:txBody>
          <a:bodyPr/>
          <a:lstStyle/>
          <a:p>
            <a:r>
              <a:rPr lang="en-US" dirty="0"/>
              <a:t>Activity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81683" y="83091"/>
            <a:ext cx="6006899" cy="44799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31" name="Picture Placeholder 94" descr="foliage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71348" y="957415"/>
            <a:ext cx="1414731" cy="1414731"/>
          </a:xfrm>
          <a:prstGeom prst="rect">
            <a:avLst/>
          </a:prstGeom>
        </p:spPr>
      </p:pic>
      <p:pic>
        <p:nvPicPr>
          <p:cNvPr id="32" name="Picture Placeholder 94" descr="foliage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800000">
            <a:off x="2440666" y="2510492"/>
            <a:ext cx="1414731" cy="141473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38961" y="2235369"/>
            <a:ext cx="1750130" cy="3885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2100" dirty="0">
                <a:solidFill>
                  <a:schemeClr val="accent3">
                    <a:lumMod val="75000"/>
                  </a:schemeClr>
                </a:solidFill>
              </a:rPr>
              <a:t>Your challenge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163121" y="2658922"/>
            <a:ext cx="1507310" cy="1163278"/>
          </a:xfrm>
          <a:prstGeom prst="line">
            <a:avLst/>
          </a:prstGeom>
          <a:ln w="508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572444" y="2647051"/>
            <a:ext cx="1459834" cy="1175149"/>
          </a:xfrm>
          <a:prstGeom prst="line">
            <a:avLst/>
          </a:prstGeom>
          <a:ln w="508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1000908" y="3883412"/>
            <a:ext cx="4149412" cy="3885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2100" dirty="0">
                <a:solidFill>
                  <a:srgbClr val="1F5E3E"/>
                </a:solidFill>
              </a:rPr>
              <a:t>Those affected by the challenge area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117203" y="462887"/>
            <a:ext cx="4066832" cy="3885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2100" dirty="0">
                <a:solidFill>
                  <a:srgbClr val="1F5E3E"/>
                </a:solidFill>
              </a:rPr>
              <a:t>Those working in the challenge area</a:t>
            </a:r>
          </a:p>
        </p:txBody>
      </p:sp>
      <p:cxnSp>
        <p:nvCxnSpPr>
          <p:cNvPr id="41" name="Straight Connector 40"/>
          <p:cNvCxnSpPr/>
          <p:nvPr/>
        </p:nvCxnSpPr>
        <p:spPr>
          <a:xfrm flipH="1">
            <a:off x="3641763" y="971443"/>
            <a:ext cx="1507310" cy="1163278"/>
          </a:xfrm>
          <a:prstGeom prst="line">
            <a:avLst/>
          </a:prstGeom>
          <a:ln w="508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161230" y="947702"/>
            <a:ext cx="1459834" cy="1175149"/>
          </a:xfrm>
          <a:prstGeom prst="line">
            <a:avLst/>
          </a:prstGeom>
          <a:ln w="508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1706612" y="1071809"/>
            <a:ext cx="2897007" cy="2745247"/>
            <a:chOff x="1706612" y="1071809"/>
            <a:chExt cx="2897007" cy="2745247"/>
          </a:xfrm>
        </p:grpSpPr>
        <p:sp>
          <p:nvSpPr>
            <p:cNvPr id="7" name="Oval 6"/>
            <p:cNvSpPr/>
            <p:nvPr/>
          </p:nvSpPr>
          <p:spPr>
            <a:xfrm>
              <a:off x="3522931" y="1126782"/>
              <a:ext cx="327714" cy="30730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146420" y="1135773"/>
              <a:ext cx="327714" cy="30730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663873" y="1493042"/>
              <a:ext cx="327714" cy="30730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529522" y="3509753"/>
              <a:ext cx="327714" cy="30730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275905" y="3416310"/>
              <a:ext cx="327714" cy="30730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3711430" y="3077023"/>
              <a:ext cx="327714" cy="30730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2266223" y="3434293"/>
              <a:ext cx="327714" cy="30730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1742711" y="3381823"/>
              <a:ext cx="327714" cy="30730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2345720" y="3001563"/>
              <a:ext cx="327714" cy="30730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282545" y="1627460"/>
              <a:ext cx="327714" cy="30730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2271087" y="1206225"/>
              <a:ext cx="327714" cy="30730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1706612" y="1071809"/>
              <a:ext cx="327714" cy="30730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Content Placeholder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 txBox="1">
            <a:spLocks/>
          </p:cNvSpPr>
          <p:nvPr/>
        </p:nvSpPr>
        <p:spPr>
          <a:xfrm>
            <a:off x="6473324" y="2396971"/>
            <a:ext cx="5307700" cy="3370171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/>
              <a:t>Create a stakeholder tree</a:t>
            </a: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Populate your tree with all stakeholders associated with your challenge. Remember to think broadly including: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1F5E3E"/>
                </a:solidFill>
              </a:rPr>
              <a:t>Indigenous groups, women, youth, vulnerable communities, and minority groups</a:t>
            </a:r>
          </a:p>
          <a:p>
            <a:pPr marL="0" indent="0">
              <a:buNone/>
            </a:pPr>
            <a:r>
              <a:rPr lang="en-US" sz="2000" b="1" dirty="0"/>
              <a:t>As well as government, NGOs, charities, corporates and other organizations</a:t>
            </a:r>
          </a:p>
          <a:p>
            <a:endParaRPr lang="en-US" sz="2000" b="1" dirty="0"/>
          </a:p>
        </p:txBody>
      </p:sp>
      <p:pic>
        <p:nvPicPr>
          <p:cNvPr id="9" name="1.15.m4a">
            <a:hlinkClick r:id="" action="ppaction://media"/>
            <a:extLst>
              <a:ext uri="{FF2B5EF4-FFF2-40B4-BE49-F238E27FC236}">
                <a16:creationId xmlns:a16="http://schemas.microsoft.com/office/drawing/2014/main" id="{73084A94-2E23-CA4B-8146-DD5ED387EA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/>
          <a:stretch/>
        </p:blipFill>
        <p:spPr>
          <a:xfrm>
            <a:off x="0" y="6039437"/>
            <a:ext cx="800295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490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00"/>
    </mc:Choice>
    <mc:Fallback xmlns="">
      <p:transition spd="slow" advTm="6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  <p:bldP spid="39" grpId="0"/>
      <p:bldP spid="40" grpId="0"/>
      <p:bldP spid="50" grpId="0" animBg="1"/>
    </p:bldLst>
  </p:timing>
  <p:extLst>
    <p:ext uri="{E180D4A7-C9FB-4DFB-919C-405C955672EB}">
      <p14:showEvtLst xmlns:p14="http://schemas.microsoft.com/office/powerpoint/2010/main">
        <p14:playEvt time="1813" objId="9"/>
        <p14:stopEvt time="70018" objId="9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56BE522-961D-4737-9715-127DB8A86E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5426765"/>
            <a:ext cx="6012000" cy="1346578"/>
          </a:xfrm>
        </p:spPr>
        <p:txBody>
          <a:bodyPr/>
          <a:lstStyle/>
          <a:p>
            <a:r>
              <a:rPr lang="en-US" dirty="0"/>
              <a:t>Training 1, Section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214918"/>
            <a:ext cx="5307700" cy="5666153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/>
              <a:t>Create a stakeholder tree</a:t>
            </a:r>
          </a:p>
          <a:p>
            <a:r>
              <a:rPr lang="en-US" sz="2000" b="1" dirty="0"/>
              <a:t>Your challenge is the tree trunk</a:t>
            </a:r>
          </a:p>
          <a:p>
            <a:r>
              <a:rPr lang="en-US" sz="2000" b="1" dirty="0"/>
              <a:t>The roots are the people, organizations, and communities affected by the challenge</a:t>
            </a:r>
          </a:p>
          <a:p>
            <a:r>
              <a:rPr lang="en-US" sz="2000" b="1" dirty="0"/>
              <a:t>The branches are the people organizations, and communities who are working in the challenge area. </a:t>
            </a:r>
          </a:p>
          <a:p>
            <a:endParaRPr lang="en-US" sz="2000" b="1" dirty="0"/>
          </a:p>
          <a:p>
            <a:endParaRPr lang="en-US" sz="2000" b="1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2DF6AE8-6133-4C1E-91DD-755705ACF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814684" y="176490"/>
            <a:ext cx="1850209" cy="1915995"/>
            <a:chOff x="9862160" y="831132"/>
            <a:chExt cx="1850209" cy="1915995"/>
          </a:xfrm>
        </p:grpSpPr>
        <p:sp>
          <p:nvSpPr>
            <p:cNvPr id="16" name="Freeform: Shape 15" title="triangles">
              <a:extLst>
                <a:ext uri="{FF2B5EF4-FFF2-40B4-BE49-F238E27FC236}">
                  <a16:creationId xmlns:a16="http://schemas.microsoft.com/office/drawing/2014/main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 title="triangles">
              <a:extLst>
                <a:ext uri="{FF2B5EF4-FFF2-40B4-BE49-F238E27FC236}">
                  <a16:creationId xmlns:a16="http://schemas.microsoft.com/office/drawing/2014/main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 title="triangles">
              <a:extLst>
                <a:ext uri="{FF2B5EF4-FFF2-40B4-BE49-F238E27FC236}">
                  <a16:creationId xmlns:a16="http://schemas.microsoft.com/office/drawing/2014/main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 title="triangles">
              <a:extLst>
                <a:ext uri="{FF2B5EF4-FFF2-40B4-BE49-F238E27FC236}">
                  <a16:creationId xmlns:a16="http://schemas.microsoft.com/office/drawing/2014/main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 title="triangles">
              <a:extLst>
                <a:ext uri="{FF2B5EF4-FFF2-40B4-BE49-F238E27FC236}">
                  <a16:creationId xmlns:a16="http://schemas.microsoft.com/office/drawing/2014/main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 title="triangles">
              <a:extLst>
                <a:ext uri="{FF2B5EF4-FFF2-40B4-BE49-F238E27FC236}">
                  <a16:creationId xmlns:a16="http://schemas.microsoft.com/office/drawing/2014/main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 title="triangles">
              <a:extLst>
                <a:ext uri="{FF2B5EF4-FFF2-40B4-BE49-F238E27FC236}">
                  <a16:creationId xmlns:a16="http://schemas.microsoft.com/office/drawing/2014/main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 title="triangles">
              <a:extLst>
                <a:ext uri="{FF2B5EF4-FFF2-40B4-BE49-F238E27FC236}">
                  <a16:creationId xmlns:a16="http://schemas.microsoft.com/office/drawing/2014/main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 title="triangles">
              <a:extLst>
                <a:ext uri="{FF2B5EF4-FFF2-40B4-BE49-F238E27FC236}">
                  <a16:creationId xmlns:a16="http://schemas.microsoft.com/office/drawing/2014/main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 title="triangles">
              <a:extLst>
                <a:ext uri="{FF2B5EF4-FFF2-40B4-BE49-F238E27FC236}">
                  <a16:creationId xmlns:a16="http://schemas.microsoft.com/office/drawing/2014/main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 title="triangles">
              <a:extLst>
                <a:ext uri="{FF2B5EF4-FFF2-40B4-BE49-F238E27FC236}">
                  <a16:creationId xmlns:a16="http://schemas.microsoft.com/office/drawing/2014/main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 title="triangles">
              <a:extLst>
                <a:ext uri="{FF2B5EF4-FFF2-40B4-BE49-F238E27FC236}">
                  <a16:creationId xmlns:a16="http://schemas.microsoft.com/office/drawing/2014/main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 title="triangles">
              <a:extLst>
                <a:ext uri="{FF2B5EF4-FFF2-40B4-BE49-F238E27FC236}">
                  <a16:creationId xmlns:a16="http://schemas.microsoft.com/office/drawing/2014/main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 title="triangles">
              <a:extLst>
                <a:ext uri="{FF2B5EF4-FFF2-40B4-BE49-F238E27FC236}">
                  <a16:creationId xmlns:a16="http://schemas.microsoft.com/office/drawing/2014/main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00" y="4563164"/>
            <a:ext cx="6012000" cy="863601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50" name="Content Placeholder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 txBox="1">
            <a:spLocks/>
          </p:cNvSpPr>
          <p:nvPr/>
        </p:nvSpPr>
        <p:spPr>
          <a:xfrm>
            <a:off x="6473324" y="2396971"/>
            <a:ext cx="5307700" cy="3370171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/>
              <a:t>Take Module 2: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/>
              <a:t>The innovation small grants application training</a:t>
            </a: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Or go directly to the website and start the application:</a:t>
            </a:r>
          </a:p>
          <a:p>
            <a:pPr marL="0" indent="0">
              <a:buNone/>
            </a:pPr>
            <a:r>
              <a:rPr lang="en-US" sz="2000" b="1" dirty="0"/>
              <a:t>https://</a:t>
            </a:r>
            <a:r>
              <a:rPr lang="en-US" sz="2000" b="1" dirty="0" err="1"/>
              <a:t>www.adaptation-fund.org</a:t>
            </a:r>
            <a:r>
              <a:rPr lang="en-US" sz="2000" b="1" dirty="0"/>
              <a:t>/apply-funding/innovation-grants/</a:t>
            </a:r>
          </a:p>
        </p:txBody>
      </p:sp>
      <p:sp>
        <p:nvSpPr>
          <p:cNvPr id="51" name="Rectangle 50"/>
          <p:cNvSpPr/>
          <p:nvPr/>
        </p:nvSpPr>
        <p:spPr>
          <a:xfrm>
            <a:off x="81683" y="83091"/>
            <a:ext cx="6006899" cy="44799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9" name="Picture 8" descr="29051868954_5553b50679_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2" y="619574"/>
            <a:ext cx="5080000" cy="3390900"/>
          </a:xfrm>
          <a:prstGeom prst="rect">
            <a:avLst/>
          </a:prstGeom>
        </p:spPr>
      </p:pic>
      <p:pic>
        <p:nvPicPr>
          <p:cNvPr id="5" name="1.16.m4a">
            <a:hlinkClick r:id="" action="ppaction://media"/>
            <a:extLst>
              <a:ext uri="{FF2B5EF4-FFF2-40B4-BE49-F238E27FC236}">
                <a16:creationId xmlns:a16="http://schemas.microsoft.com/office/drawing/2014/main" id="{B012E208-F5C7-6943-9418-E3CE11ED3B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/>
        </p:blipFill>
        <p:spPr>
          <a:xfrm>
            <a:off x="0" y="6031345"/>
            <a:ext cx="800295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8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00"/>
    </mc:Choice>
    <mc:Fallback xmlns="">
      <p:transition spd="slow" advTm="3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0" grpId="0" animBg="1"/>
    </p:bldLst>
  </p:timing>
  <p:extLst>
    <p:ext uri="{E180D4A7-C9FB-4DFB-919C-405C955672EB}">
      <p14:showEvtLst xmlns:p14="http://schemas.microsoft.com/office/powerpoint/2010/main">
        <p14:playEvt time="2032" objId="7"/>
        <p14:stopEvt time="33543" objId="7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B63E9131-C258-4C5E-A880-B58DAFF9BC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</a14:imgLayer>
                </a14:imgProps>
              </a:ext>
            </a:extLst>
          </a:blip>
          <a:srcRect t="8279" b="8279"/>
          <a:stretch>
            <a:fillRect/>
          </a:stretch>
        </p:blipFill>
        <p:spPr>
          <a:xfrm>
            <a:off x="-69194" y="0"/>
            <a:ext cx="12261194" cy="68580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26364"/>
            <a:ext cx="6840000" cy="1927213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COMPLETE</a:t>
            </a:r>
            <a:br>
              <a:rPr lang="en-US" dirty="0"/>
            </a:br>
            <a:r>
              <a:rPr lang="en-US" dirty="0"/>
              <a:t>Training Module 1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Innovation pathways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BE8DF7-B814-4CFF-BC9D-D0EB2E4769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287" y="2802067"/>
            <a:ext cx="2691585" cy="1819511"/>
          </a:xfrm>
          <a:prstGeom prst="rect">
            <a:avLst/>
          </a:prstGeom>
        </p:spPr>
      </p:pic>
      <p:pic>
        <p:nvPicPr>
          <p:cNvPr id="3" name="1.17.m4a">
            <a:hlinkClick r:id="" action="ppaction://media"/>
            <a:extLst>
              <a:ext uri="{FF2B5EF4-FFF2-40B4-BE49-F238E27FC236}">
                <a16:creationId xmlns:a16="http://schemas.microsoft.com/office/drawing/2014/main" id="{704BFDCD-FF26-FE4C-B622-074D6AC92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/>
        </p:blipFill>
        <p:spPr>
          <a:xfrm>
            <a:off x="-69194" y="6028961"/>
            <a:ext cx="800295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0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4"/>
    </mc:Choice>
    <mc:Fallback xmlns="">
      <p:transition xmlns:p14="http://schemas.microsoft.com/office/powerpoint/2010/main" spd="slow" advTm="9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88" objId="3"/>
        <p14:stopEvt time="7943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Aims and Objectives</a:t>
            </a:r>
          </a:p>
        </p:txBody>
      </p:sp>
      <p:pic>
        <p:nvPicPr>
          <p:cNvPr id="71" name="Picture Placeholder 70" descr="link">
            <a:extLst>
              <a:ext uri="{FF2B5EF4-FFF2-40B4-BE49-F238E27FC236}">
                <a16:creationId xmlns:a16="http://schemas.microsoft.com/office/drawing/2014/main" id="{E5542F6D-CB05-1E49-9D10-41D51547FB68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Aim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B9366D2C-DAC9-484E-BC91-EFDB13FDA0E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768283" y="1694261"/>
            <a:ext cx="2001317" cy="1314661"/>
          </a:xfrm>
        </p:spPr>
        <p:txBody>
          <a:bodyPr/>
          <a:lstStyle/>
          <a:p>
            <a:r>
              <a:rPr lang="en-US" dirty="0"/>
              <a:t>To learn about innovation, and different approaches to innovation</a:t>
            </a:r>
          </a:p>
        </p:txBody>
      </p:sp>
      <p:pic>
        <p:nvPicPr>
          <p:cNvPr id="73" name="Picture Placeholder 72" descr="send">
            <a:extLst>
              <a:ext uri="{FF2B5EF4-FFF2-40B4-BE49-F238E27FC236}">
                <a16:creationId xmlns:a16="http://schemas.microsoft.com/office/drawing/2014/main" id="{434488A9-1494-5A4A-9B81-A4830C2F8568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15" b="115"/>
          <a:stretch>
            <a:fillRect/>
          </a:stretch>
        </p:blipFill>
        <p:spPr/>
      </p:pic>
      <p:pic>
        <p:nvPicPr>
          <p:cNvPr id="75" name="Picture Placeholder 74" descr="network">
            <a:extLst>
              <a:ext uri="{FF2B5EF4-FFF2-40B4-BE49-F238E27FC236}">
                <a16:creationId xmlns:a16="http://schemas.microsoft.com/office/drawing/2014/main" id="{2259C1B6-6592-CA47-8223-67E45CA2A8CB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E222CAE-9234-4B0E-90FC-584C469313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68283" y="3306551"/>
            <a:ext cx="3002400" cy="432000"/>
          </a:xfrm>
        </p:spPr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77" name="Text Placeholder 4">
            <a:extLst>
              <a:ext uri="{FF2B5EF4-FFF2-40B4-BE49-F238E27FC236}">
                <a16:creationId xmlns:a16="http://schemas.microsoft.com/office/drawing/2014/main" id="{428D8FC0-4DC8-7F4A-AA1F-F12F19656F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68283" y="3694321"/>
            <a:ext cx="2915717" cy="2001046"/>
          </a:xfrm>
        </p:spPr>
        <p:txBody>
          <a:bodyPr/>
          <a:lstStyle/>
          <a:p>
            <a:r>
              <a:rPr lang="en-US" dirty="0"/>
              <a:t>Learn how to describe innovation</a:t>
            </a:r>
          </a:p>
          <a:p>
            <a:r>
              <a:rPr lang="en-US" dirty="0"/>
              <a:t>Learn about the stages of innovation</a:t>
            </a:r>
          </a:p>
          <a:p>
            <a:r>
              <a:rPr lang="en-US" dirty="0"/>
              <a:t>Know how to take first steps in designing an innovation small grant proposal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96369" y="6155190"/>
            <a:ext cx="432000" cy="432000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EE39203-F49F-4222-9569-D6C067159F4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11"/>
          <a:srcRect l="12889" r="12889"/>
          <a:stretch>
            <a:fillRect/>
          </a:stretch>
        </p:blipFill>
        <p:spPr/>
      </p:pic>
      <p:sp>
        <p:nvSpPr>
          <p:cNvPr id="7" name="Rectangle 6"/>
          <p:cNvSpPr/>
          <p:nvPr/>
        </p:nvSpPr>
        <p:spPr>
          <a:xfrm>
            <a:off x="2042042" y="2970799"/>
            <a:ext cx="234327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spc="-150" dirty="0">
                <a:solidFill>
                  <a:prstClr val="white"/>
                </a:solidFill>
                <a:latin typeface="Rockwell"/>
                <a:ea typeface="+mj-ea"/>
                <a:cs typeface="+mj-cs"/>
              </a:rPr>
              <a:t>Module 1</a:t>
            </a:r>
            <a:endParaRPr lang="en-US" dirty="0"/>
          </a:p>
        </p:txBody>
      </p:sp>
      <p:pic>
        <p:nvPicPr>
          <p:cNvPr id="5" name="1.2.m4a">
            <a:hlinkClick r:id="" action="ppaction://media"/>
            <a:extLst>
              <a:ext uri="{FF2B5EF4-FFF2-40B4-BE49-F238E27FC236}">
                <a16:creationId xmlns:a16="http://schemas.microsoft.com/office/drawing/2014/main" id="{C3B7D1E7-CFED-CD48-AEC8-6CB5C104AE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/>
          <a:stretch/>
        </p:blipFill>
        <p:spPr>
          <a:xfrm>
            <a:off x="0" y="6031345"/>
            <a:ext cx="800295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3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0"/>
    </mc:Choice>
    <mc:Fallback xmlns="">
      <p:transition spd="slow" advTm="2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09" objId="4"/>
        <p14:stopEvt time="26926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pic>
        <p:nvPicPr>
          <p:cNvPr id="71" name="Picture Placeholder 70" descr="link">
            <a:extLst>
              <a:ext uri="{FF2B5EF4-FFF2-40B4-BE49-F238E27FC236}">
                <a16:creationId xmlns:a16="http://schemas.microsoft.com/office/drawing/2014/main" id="{E5542F6D-CB05-1E49-9D10-41D51547FB68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68283" y="2270324"/>
            <a:ext cx="3002400" cy="432000"/>
          </a:xfrm>
        </p:spPr>
        <p:txBody>
          <a:bodyPr/>
          <a:lstStyle/>
          <a:p>
            <a:r>
              <a:rPr lang="en-US" dirty="0"/>
              <a:t>Section 1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B9366D2C-DAC9-484E-BC91-EFDB13FDA0E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768283" y="2595458"/>
            <a:ext cx="2001317" cy="720000"/>
          </a:xfrm>
        </p:spPr>
        <p:txBody>
          <a:bodyPr/>
          <a:lstStyle/>
          <a:p>
            <a:r>
              <a:rPr lang="en-US" dirty="0"/>
              <a:t>Definitions of innovation</a:t>
            </a:r>
          </a:p>
        </p:txBody>
      </p:sp>
      <p:pic>
        <p:nvPicPr>
          <p:cNvPr id="73" name="Picture Placeholder 72" descr="send">
            <a:extLst>
              <a:ext uri="{FF2B5EF4-FFF2-40B4-BE49-F238E27FC236}">
                <a16:creationId xmlns:a16="http://schemas.microsoft.com/office/drawing/2014/main" id="{434488A9-1494-5A4A-9B81-A4830C2F8568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15" b="115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68283" y="3751676"/>
            <a:ext cx="3002400" cy="432000"/>
          </a:xfrm>
        </p:spPr>
        <p:txBody>
          <a:bodyPr/>
          <a:lstStyle/>
          <a:p>
            <a:r>
              <a:rPr lang="en-US" dirty="0"/>
              <a:t>Section 2</a:t>
            </a:r>
          </a:p>
        </p:txBody>
      </p:sp>
      <p:sp>
        <p:nvSpPr>
          <p:cNvPr id="76" name="Text Placeholder 3">
            <a:extLst>
              <a:ext uri="{FF2B5EF4-FFF2-40B4-BE49-F238E27FC236}">
                <a16:creationId xmlns:a16="http://schemas.microsoft.com/office/drawing/2014/main" id="{4BB1D872-AE86-6841-98FC-E66E618311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68283" y="4119905"/>
            <a:ext cx="2001317" cy="720000"/>
          </a:xfrm>
        </p:spPr>
        <p:txBody>
          <a:bodyPr/>
          <a:lstStyle/>
          <a:p>
            <a:r>
              <a:rPr lang="en-US" dirty="0"/>
              <a:t>The innovation pathway</a:t>
            </a:r>
          </a:p>
        </p:txBody>
      </p:sp>
      <p:pic>
        <p:nvPicPr>
          <p:cNvPr id="75" name="Picture Placeholder 74" descr="network">
            <a:extLst>
              <a:ext uri="{FF2B5EF4-FFF2-40B4-BE49-F238E27FC236}">
                <a16:creationId xmlns:a16="http://schemas.microsoft.com/office/drawing/2014/main" id="{2259C1B6-6592-CA47-8223-67E45CA2A8CB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96369" y="6155190"/>
            <a:ext cx="432000" cy="432000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EE39203-F49F-4222-9569-D6C067159F4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11"/>
          <a:srcRect l="12889" r="12889"/>
          <a:stretch>
            <a:fillRect/>
          </a:stretch>
        </p:blipFill>
        <p:spPr/>
      </p:pic>
      <p:pic>
        <p:nvPicPr>
          <p:cNvPr id="4" name="1.3.m4a">
            <a:hlinkClick r:id="" action="ppaction://media"/>
            <a:extLst>
              <a:ext uri="{FF2B5EF4-FFF2-40B4-BE49-F238E27FC236}">
                <a16:creationId xmlns:a16="http://schemas.microsoft.com/office/drawing/2014/main" id="{2F6B05D4-7E57-8246-B92C-CE2DFA4C7A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/>
          <a:stretch/>
        </p:blipFill>
        <p:spPr>
          <a:xfrm>
            <a:off x="0" y="6038591"/>
            <a:ext cx="800295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0"/>
    </mc:Choice>
    <mc:Fallback xmlns="">
      <p:transition spd="slow" advTm="2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182" objId="4"/>
        <p14:stopEvt time="32444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B63E9131-C258-4C5E-A880-B58DAFF9BC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</a14:imgLayer>
                </a14:imgProps>
              </a:ext>
            </a:extLst>
          </a:blip>
          <a:srcRect t="8279" b="8279"/>
          <a:stretch>
            <a:fillRect/>
          </a:stretch>
        </p:blipFill>
        <p:spPr>
          <a:xfrm>
            <a:off x="-69194" y="0"/>
            <a:ext cx="12261194" cy="68580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26364"/>
            <a:ext cx="6840000" cy="1927213"/>
          </a:xfrm>
        </p:spPr>
        <p:txBody>
          <a:bodyPr/>
          <a:lstStyle/>
          <a:p>
            <a:r>
              <a:rPr lang="en-US" dirty="0"/>
              <a:t>Training Module 1</a:t>
            </a:r>
            <a:br>
              <a:rPr lang="en-US" dirty="0"/>
            </a:br>
            <a:r>
              <a:rPr lang="en-US" dirty="0"/>
              <a:t>Section 1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Definitions of innovation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BE8DF7-B814-4CFF-BC9D-D0EB2E4769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287" y="2802067"/>
            <a:ext cx="2691585" cy="1819511"/>
          </a:xfrm>
          <a:prstGeom prst="rect">
            <a:avLst/>
          </a:prstGeom>
        </p:spPr>
      </p:pic>
      <p:pic>
        <p:nvPicPr>
          <p:cNvPr id="2" name="1.4.m4a">
            <a:hlinkClick r:id="" action="ppaction://media"/>
            <a:extLst>
              <a:ext uri="{FF2B5EF4-FFF2-40B4-BE49-F238E27FC236}">
                <a16:creationId xmlns:a16="http://schemas.microsoft.com/office/drawing/2014/main" id="{BAD90BEA-E92E-3D48-BF1B-C6CA295A90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/>
        </p:blipFill>
        <p:spPr>
          <a:xfrm>
            <a:off x="-69194" y="6028961"/>
            <a:ext cx="800295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17" objId="3"/>
        <p14:stopEvt time="8264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Innovation?</a:t>
            </a:r>
          </a:p>
        </p:txBody>
      </p:sp>
      <p:pic>
        <p:nvPicPr>
          <p:cNvPr id="93" name="Picture Placeholder 92" descr="magnifying glass">
            <a:extLst>
              <a:ext uri="{FF2B5EF4-FFF2-40B4-BE49-F238E27FC236}">
                <a16:creationId xmlns:a16="http://schemas.microsoft.com/office/drawing/2014/main" id="{EAF3579C-5F54-BD44-AD76-C07BBA5EFEA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Innovation as the a</a:t>
            </a:r>
            <a:r>
              <a:rPr lang="uz-Cyrl-UZ" dirty="0"/>
              <a:t>pplication of physical tools, processes, knowledge and skills with the aim of building resilience and adapting to climate change</a:t>
            </a:r>
            <a:r>
              <a:rPr lang="en-GB" dirty="0"/>
              <a:t> </a:t>
            </a:r>
          </a:p>
        </p:txBody>
      </p:sp>
      <p:pic>
        <p:nvPicPr>
          <p:cNvPr id="95" name="Picture Placeholder 94" descr="foliage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26076" y="3926335"/>
            <a:ext cx="2160587" cy="1603050"/>
          </a:xfrm>
        </p:spPr>
        <p:txBody>
          <a:bodyPr/>
          <a:lstStyle/>
          <a:p>
            <a:r>
              <a:rPr lang="en-US" dirty="0"/>
              <a:t>Innovation as the renewing, advancing or changing the way things are done </a:t>
            </a:r>
          </a:p>
        </p:txBody>
      </p:sp>
      <p:pic>
        <p:nvPicPr>
          <p:cNvPr id="97" name="Picture Placeholder 96" descr="apple">
            <a:extLst>
              <a:ext uri="{FF2B5EF4-FFF2-40B4-BE49-F238E27FC236}">
                <a16:creationId xmlns:a16="http://schemas.microsoft.com/office/drawing/2014/main" id="{41A48230-7A6F-634A-84FA-2508F0A6B9D5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E222CAE-9234-4B0E-90FC-584C469313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/>
              <a:t>Innovation as </a:t>
            </a:r>
            <a:r>
              <a:rPr lang="uz-Cyrl-UZ" dirty="0"/>
              <a:t>the process of translating an idea or invention into a valuable good or service</a:t>
            </a:r>
            <a:r>
              <a:rPr lang="en-GB" dirty="0"/>
              <a:t>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FEE94A18-D525-41CA-B020-51187422A2BF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12"/>
          <a:srcRect l="24115" r="24115"/>
          <a:stretch>
            <a:fillRect/>
          </a:stretch>
        </p:blipFill>
        <p:spPr>
          <a:xfrm>
            <a:off x="7792278" y="118591"/>
            <a:ext cx="4255360" cy="5934339"/>
          </a:xfrm>
        </p:spPr>
      </p:pic>
      <p:sp>
        <p:nvSpPr>
          <p:cNvPr id="12" name="Circular Arrow 11"/>
          <p:cNvSpPr/>
          <p:nvPr/>
        </p:nvSpPr>
        <p:spPr>
          <a:xfrm>
            <a:off x="1856153" y="1387230"/>
            <a:ext cx="1582616" cy="1895231"/>
          </a:xfrm>
          <a:prstGeom prst="circular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ircular Arrow 17"/>
          <p:cNvSpPr/>
          <p:nvPr/>
        </p:nvSpPr>
        <p:spPr>
          <a:xfrm>
            <a:off x="4138246" y="1383322"/>
            <a:ext cx="1582616" cy="1895231"/>
          </a:xfrm>
          <a:prstGeom prst="circular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1.5.m4a">
            <a:hlinkClick r:id="" action="ppaction://media"/>
            <a:extLst>
              <a:ext uri="{FF2B5EF4-FFF2-40B4-BE49-F238E27FC236}">
                <a16:creationId xmlns:a16="http://schemas.microsoft.com/office/drawing/2014/main" id="{B5EC7376-B17A-6345-A4DF-51C2870074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rcRect/>
          <a:stretch/>
        </p:blipFill>
        <p:spPr>
          <a:xfrm>
            <a:off x="-13855" y="6045200"/>
            <a:ext cx="800295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45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00"/>
    </mc:Choice>
    <mc:Fallback xmlns="">
      <p:transition spd="slow" advTm="5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build="p"/>
      <p:bldP spid="10" grpId="0" build="p"/>
      <p:bldP spid="12" grpId="0" animBg="1"/>
      <p:bldP spid="18" grpId="0" animBg="1"/>
    </p:bldLst>
  </p:timing>
  <p:extLst>
    <p:ext uri="{E180D4A7-C9FB-4DFB-919C-405C955672EB}">
      <p14:showEvtLst xmlns:p14="http://schemas.microsoft.com/office/powerpoint/2010/main">
        <p14:playEvt time="2260" objId="4"/>
        <p14:stopEvt time="53436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 small grants</a:t>
            </a:r>
          </a:p>
        </p:txBody>
      </p:sp>
      <p:pic>
        <p:nvPicPr>
          <p:cNvPr id="93" name="Picture Placeholder 92" descr="magnifying glass">
            <a:extLst>
              <a:ext uri="{FF2B5EF4-FFF2-40B4-BE49-F238E27FC236}">
                <a16:creationId xmlns:a16="http://schemas.microsoft.com/office/drawing/2014/main" id="{EAF3579C-5F54-BD44-AD76-C07BBA5EFEA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2722" y="3906794"/>
            <a:ext cx="6816969" cy="2189205"/>
          </a:xfrm>
        </p:spPr>
        <p:txBody>
          <a:bodyPr/>
          <a:lstStyle/>
          <a:p>
            <a:pPr lvl="0" algn="l"/>
            <a:r>
              <a:rPr lang="en-US" dirty="0"/>
              <a:t>New innovations encouraged and accelerated. </a:t>
            </a:r>
          </a:p>
          <a:p>
            <a:pPr lvl="0" algn="l"/>
            <a:r>
              <a:rPr lang="en-US" b="0" dirty="0"/>
              <a:t>Development of innovative adaptation practices, tools and technologies encouraged and accelerated </a:t>
            </a:r>
            <a:endParaRPr lang="en-GB" b="0" dirty="0"/>
          </a:p>
          <a:p>
            <a:pPr lvl="0" algn="l"/>
            <a:r>
              <a:rPr lang="en-US" dirty="0"/>
              <a:t>Evidence base generated. </a:t>
            </a:r>
          </a:p>
          <a:p>
            <a:pPr lvl="0" algn="l"/>
            <a:r>
              <a:rPr lang="en-US" b="0" dirty="0"/>
              <a:t>Evidence of effective, efficient adaptation practices, products and technologies generated as a basis for implementing entities and other funds to assess scaling up</a:t>
            </a:r>
            <a:endParaRPr lang="en-GB" b="0" dirty="0"/>
          </a:p>
        </p:txBody>
      </p:sp>
      <p:pic>
        <p:nvPicPr>
          <p:cNvPr id="95" name="Picture Placeholder 94" descr="foliage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/>
      </p:pic>
      <p:pic>
        <p:nvPicPr>
          <p:cNvPr id="97" name="Picture Placeholder 96" descr="apple">
            <a:extLst>
              <a:ext uri="{FF2B5EF4-FFF2-40B4-BE49-F238E27FC236}">
                <a16:creationId xmlns:a16="http://schemas.microsoft.com/office/drawing/2014/main" id="{41A48230-7A6F-634A-84FA-2508F0A6B9D5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FEE94A18-D525-41CA-B020-51187422A2BF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12"/>
          <a:srcRect l="24115" r="24115"/>
          <a:stretch>
            <a:fillRect/>
          </a:stretch>
        </p:blipFill>
        <p:spPr>
          <a:xfrm>
            <a:off x="7792278" y="118591"/>
            <a:ext cx="4255360" cy="5934339"/>
          </a:xfrm>
        </p:spPr>
      </p:pic>
      <p:sp>
        <p:nvSpPr>
          <p:cNvPr id="4" name="TextBox 3"/>
          <p:cNvSpPr txBox="1"/>
          <p:nvPr/>
        </p:nvSpPr>
        <p:spPr>
          <a:xfrm>
            <a:off x="3262923" y="205153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8154" y="1367692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1385" y="134815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6168" y="913504"/>
            <a:ext cx="6949370" cy="1020803"/>
          </a:xfrm>
        </p:spPr>
        <p:txBody>
          <a:bodyPr/>
          <a:lstStyle/>
          <a:p>
            <a:pPr algn="l"/>
            <a:r>
              <a:rPr lang="en-GB" dirty="0"/>
              <a:t>T</a:t>
            </a:r>
            <a:r>
              <a:rPr lang="uz-Cyrl-UZ" dirty="0"/>
              <a:t>est, evaluate, roll out and scale up innovative adaptation practices, products and technologies.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120909" y="2542894"/>
            <a:ext cx="619956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b="1" dirty="0">
                <a:solidFill>
                  <a:schemeClr val="accent3">
                    <a:lumMod val="75000"/>
                  </a:schemeClr>
                </a:solidFill>
                <a:latin typeface="Rockwell"/>
              </a:rPr>
              <a:t>NIE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490898" y="3055492"/>
            <a:ext cx="715874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b="1" dirty="0">
                <a:solidFill>
                  <a:schemeClr val="accent3">
                    <a:lumMod val="75000"/>
                  </a:schemeClr>
                </a:solidFill>
                <a:latin typeface="Rockwell"/>
              </a:rPr>
              <a:t>250k</a:t>
            </a:r>
          </a:p>
        </p:txBody>
      </p:sp>
      <p:pic>
        <p:nvPicPr>
          <p:cNvPr id="17" name="Picture Placeholder 96" descr="apple">
            <a:extLst>
              <a:ext uri="{FF2B5EF4-FFF2-40B4-BE49-F238E27FC236}">
                <a16:creationId xmlns:a16="http://schemas.microsoft.com/office/drawing/2014/main" id="{41A48230-7A6F-634A-84FA-2508F0A6B9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295589" y="1884881"/>
            <a:ext cx="1603573" cy="1603573"/>
          </a:xfrm>
          <a:prstGeom prst="rect">
            <a:avLst/>
          </a:prstGeom>
        </p:spPr>
      </p:pic>
      <p:pic>
        <p:nvPicPr>
          <p:cNvPr id="9" name="1.6.m4a">
            <a:hlinkClick r:id="" action="ppaction://media"/>
            <a:extLst>
              <a:ext uri="{FF2B5EF4-FFF2-40B4-BE49-F238E27FC236}">
                <a16:creationId xmlns:a16="http://schemas.microsoft.com/office/drawing/2014/main" id="{73871B6B-D9CA-174F-988E-8B2BAE948D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rcRect/>
          <a:stretch/>
        </p:blipFill>
        <p:spPr>
          <a:xfrm>
            <a:off x="-7426" y="6047310"/>
            <a:ext cx="800295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410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  <p:bldP spid="16" grpId="0"/>
    </p:bldLst>
  </p:timing>
  <p:extLst>
    <p:ext uri="{E180D4A7-C9FB-4DFB-919C-405C955672EB}">
      <p14:showEvtLst xmlns:p14="http://schemas.microsoft.com/office/powerpoint/2010/main">
        <p14:playEvt time="2573" objId="7"/>
        <p14:stopEvt time="33070" objId="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8923" y="1875692"/>
            <a:ext cx="11156462" cy="3595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Some different types of innovation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28675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782638" y="3302573"/>
            <a:ext cx="2160587" cy="504825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Transformational or disruptive change</a:t>
            </a:r>
          </a:p>
          <a:p>
            <a:r>
              <a:rPr lang="en-US" altLang="en-US" dirty="0"/>
              <a:t>E.g. repurposing land areas and creating novel incomes</a:t>
            </a:r>
          </a:p>
        </p:txBody>
      </p:sp>
      <p:sp>
        <p:nvSpPr>
          <p:cNvPr id="28678" name="Text Placeholder 3">
            <a:extLst>
              <a:ext uri="{FF2B5EF4-FFF2-40B4-BE49-F238E27FC236}">
                <a16:creationId xmlns:a16="http://schemas.microsoft.com/office/drawing/2014/main" id="{7E4723E5-DE21-304B-9546-CC3112F9B0FF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6447449" y="3304405"/>
            <a:ext cx="2160588" cy="900113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Application of something new to add value</a:t>
            </a:r>
          </a:p>
          <a:p>
            <a:r>
              <a:rPr lang="en-US" altLang="en-US" dirty="0" err="1"/>
              <a:t>E.g</a:t>
            </a:r>
            <a:r>
              <a:rPr lang="en-US" altLang="en-US" dirty="0"/>
              <a:t> bringing in an existing technology and adapting it to a new location</a:t>
            </a:r>
          </a:p>
        </p:txBody>
      </p:sp>
      <p:sp>
        <p:nvSpPr>
          <p:cNvPr id="28680" name="Text Placeholder 4">
            <a:extLst>
              <a:ext uri="{FF2B5EF4-FFF2-40B4-BE49-F238E27FC236}">
                <a16:creationId xmlns:a16="http://schemas.microsoft.com/office/drawing/2014/main" id="{D57B7CCA-7F10-E34B-B003-397ED3D4758F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9399099" y="3302818"/>
            <a:ext cx="2160587" cy="900112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Process or social developments and changes</a:t>
            </a:r>
          </a:p>
          <a:p>
            <a:r>
              <a:rPr lang="en-US" altLang="en-US" dirty="0"/>
              <a:t>E.g. new policy</a:t>
            </a:r>
          </a:p>
        </p:txBody>
      </p:sp>
      <p:sp>
        <p:nvSpPr>
          <p:cNvPr id="28684" name="Text Placeholder 14">
            <a:extLst>
              <a:ext uri="{FF2B5EF4-FFF2-40B4-BE49-F238E27FC236}">
                <a16:creationId xmlns:a16="http://schemas.microsoft.com/office/drawing/2014/main" id="{70B10DB2-709F-4943-97C3-7B6A6ADA48B2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3607172" y="3302573"/>
            <a:ext cx="2160587" cy="1093787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Low tech revival</a:t>
            </a:r>
          </a:p>
          <a:p>
            <a:r>
              <a:rPr lang="en-US" altLang="en-US" dirty="0"/>
              <a:t>E.g. Traditional or ingenious tools repurposed</a:t>
            </a:r>
          </a:p>
          <a:p>
            <a:endParaRPr lang="en-US" altLang="en-US" dirty="0"/>
          </a:p>
        </p:txBody>
      </p:sp>
      <p:pic>
        <p:nvPicPr>
          <p:cNvPr id="28687" name="Picture Placeholder 36">
            <a:extLst>
              <a:ext uri="{FF2B5EF4-FFF2-40B4-BE49-F238E27FC236}">
                <a16:creationId xmlns:a16="http://schemas.microsoft.com/office/drawing/2014/main" id="{70666465-E8FE-D44C-87F1-E82372BD3C10}"/>
              </a:ext>
            </a:extLst>
          </p:cNvPr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04034" y="2138935"/>
            <a:ext cx="1384300" cy="1054100"/>
          </a:xfrm>
        </p:spPr>
      </p:pic>
      <p:pic>
        <p:nvPicPr>
          <p:cNvPr id="28689" name="Picture Placeholder 40">
            <a:extLst>
              <a:ext uri="{FF2B5EF4-FFF2-40B4-BE49-F238E27FC236}">
                <a16:creationId xmlns:a16="http://schemas.microsoft.com/office/drawing/2014/main" id="{2936C368-56A5-8D4C-82DD-3FEE2AF5EB49}"/>
              </a:ext>
            </a:extLst>
          </p:cNvPr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0925" y="2135760"/>
            <a:ext cx="1341438" cy="1163638"/>
          </a:xfr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2EDD1DF-3CB7-7F45-ACF9-51E6E6C580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1213" y="2458673"/>
            <a:ext cx="1182687" cy="583243"/>
          </a:xfrm>
          <a:prstGeom prst="rect">
            <a:avLst/>
          </a:prstGeom>
        </p:spPr>
      </p:pic>
      <p:pic>
        <p:nvPicPr>
          <p:cNvPr id="1026" name="Picture 2" descr="Screen Shot 2020-02-20 at 4.06.26 PM.png">
            <a:extLst>
              <a:ext uri="{FF2B5EF4-FFF2-40B4-BE49-F238E27FC236}">
                <a16:creationId xmlns:a16="http://schemas.microsoft.com/office/drawing/2014/main" id="{CE5C782C-BAEC-475A-A1F5-7BAD4A2EC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862" y="2075160"/>
            <a:ext cx="1987288" cy="109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1.7.m4a">
            <a:hlinkClick r:id="" action="ppaction://media"/>
            <a:extLst>
              <a:ext uri="{FF2B5EF4-FFF2-40B4-BE49-F238E27FC236}">
                <a16:creationId xmlns:a16="http://schemas.microsoft.com/office/drawing/2014/main" id="{052C8054-136B-AD45-B021-083109C7AF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/>
          <a:stretch/>
        </p:blipFill>
        <p:spPr>
          <a:xfrm>
            <a:off x="16612" y="6028390"/>
            <a:ext cx="800295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263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00"/>
    </mc:Choice>
    <mc:Fallback xmlns="">
      <p:transition spd="slow" advTm="5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8678" grpId="0" uiExpand="1" build="p"/>
      <p:bldP spid="28680" grpId="0" uiExpand="1" build="p"/>
      <p:bldP spid="28684" grpId="0" uiExpand="1" build="p"/>
    </p:bldLst>
  </p:timing>
  <p:extLst>
    <p:ext uri="{E180D4A7-C9FB-4DFB-919C-405C955672EB}">
      <p14:showEvtLst xmlns:p14="http://schemas.microsoft.com/office/powerpoint/2010/main">
        <p14:playEvt time="2488" objId="4"/>
        <p14:stopEvt time="47363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>
          <a:xfrm>
            <a:off x="4076175" y="1642179"/>
            <a:ext cx="3833447" cy="420077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205538" y="1648666"/>
            <a:ext cx="3767998" cy="419010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032497" y="1642178"/>
            <a:ext cx="3765222" cy="41965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Examples of innovation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28678" name="Text Placeholder 3">
            <a:extLst>
              <a:ext uri="{FF2B5EF4-FFF2-40B4-BE49-F238E27FC236}">
                <a16:creationId xmlns:a16="http://schemas.microsoft.com/office/drawing/2014/main" id="{7E4723E5-DE21-304B-9546-CC3112F9B0FF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4096431" y="2779507"/>
            <a:ext cx="3789198" cy="2997807"/>
          </a:xfrm>
        </p:spPr>
        <p:txBody>
          <a:bodyPr/>
          <a:lstStyle/>
          <a:p>
            <a:pPr marL="809625" lvl="3" indent="0">
              <a:buNone/>
            </a:pPr>
            <a:r>
              <a:rPr lang="en-US" sz="1800" dirty="0"/>
              <a:t>Preserve low access locations</a:t>
            </a:r>
            <a:endParaRPr lang="en-US" altLang="en-US" sz="1800" dirty="0"/>
          </a:p>
          <a:p>
            <a:pPr marL="809625" lvl="3" indent="0">
              <a:buNone/>
            </a:pPr>
            <a:endParaRPr lang="en-US" sz="1800" dirty="0"/>
          </a:p>
          <a:p>
            <a:pPr marL="809625" lvl="3" indent="0">
              <a:buNone/>
            </a:pPr>
            <a:r>
              <a:rPr lang="en-US" sz="1800" dirty="0"/>
              <a:t>Monitor the region and </a:t>
            </a:r>
          </a:p>
          <a:p>
            <a:pPr marL="809625" lvl="3" indent="0">
              <a:buNone/>
            </a:pPr>
            <a:r>
              <a:rPr lang="en-US" sz="1800" dirty="0"/>
              <a:t>collect data </a:t>
            </a:r>
          </a:p>
          <a:p>
            <a:pPr marL="809625" lvl="3" indent="0">
              <a:buNone/>
            </a:pPr>
            <a:endParaRPr lang="en-US" sz="1800" dirty="0"/>
          </a:p>
          <a:p>
            <a:pPr marL="809625" lvl="3" indent="0">
              <a:buNone/>
            </a:pPr>
            <a:r>
              <a:rPr lang="en-US" sz="1800" dirty="0"/>
              <a:t>Potential for indigenous collaborations</a:t>
            </a:r>
          </a:p>
          <a:p>
            <a:pPr marL="809625" lvl="3" indent="0">
              <a:buNone/>
            </a:pPr>
            <a:endParaRPr lang="en-US" sz="1800" dirty="0"/>
          </a:p>
          <a:p>
            <a:pPr marL="809625" lvl="3" indent="0">
              <a:buNone/>
            </a:pPr>
            <a:r>
              <a:rPr lang="en-US" sz="1800" dirty="0"/>
              <a:t>Support micro-finance </a:t>
            </a:r>
          </a:p>
          <a:p>
            <a:pPr marL="809625" lvl="3" indent="0">
              <a:buNone/>
            </a:pPr>
            <a:endParaRPr lang="en-US" sz="1800" dirty="0"/>
          </a:p>
        </p:txBody>
      </p:sp>
      <p:sp>
        <p:nvSpPr>
          <p:cNvPr id="28680" name="Text Placeholder 4">
            <a:extLst>
              <a:ext uri="{FF2B5EF4-FFF2-40B4-BE49-F238E27FC236}">
                <a16:creationId xmlns:a16="http://schemas.microsoft.com/office/drawing/2014/main" id="{D57B7CCA-7F10-E34B-B003-397ED3D4758F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8069967" y="2776210"/>
            <a:ext cx="3748234" cy="3262313"/>
          </a:xfrm>
        </p:spPr>
        <p:txBody>
          <a:bodyPr/>
          <a:lstStyle/>
          <a:p>
            <a:pPr marL="809625" lvl="3" indent="0">
              <a:buNone/>
            </a:pPr>
            <a:r>
              <a:rPr lang="en-GB" sz="1800" dirty="0"/>
              <a:t>Support biodiversity</a:t>
            </a:r>
          </a:p>
          <a:p>
            <a:pPr marL="809625" lvl="3" indent="0">
              <a:buNone/>
            </a:pPr>
            <a:endParaRPr lang="en-GB" sz="1800" dirty="0"/>
          </a:p>
          <a:p>
            <a:pPr marL="809625" lvl="3" indent="0">
              <a:buNone/>
            </a:pPr>
            <a:r>
              <a:rPr lang="en-GB" sz="1800" dirty="0"/>
              <a:t>Introduce novel methods and build capabilities </a:t>
            </a:r>
          </a:p>
          <a:p>
            <a:pPr marL="809625" lvl="3" indent="0">
              <a:buNone/>
            </a:pPr>
            <a:endParaRPr lang="en-GB" sz="1800" dirty="0"/>
          </a:p>
          <a:p>
            <a:pPr marL="809625" lvl="3" indent="0">
              <a:buNone/>
            </a:pPr>
            <a:endParaRPr lang="en-GB" sz="400" dirty="0"/>
          </a:p>
          <a:p>
            <a:pPr marL="809625" lvl="3" indent="0">
              <a:buNone/>
            </a:pPr>
            <a:r>
              <a:rPr lang="en-GB" sz="1800" dirty="0"/>
              <a:t>Increase livelihoods</a:t>
            </a:r>
          </a:p>
          <a:p>
            <a:pPr marL="809625" lvl="3" indent="0">
              <a:buNone/>
            </a:pPr>
            <a:endParaRPr lang="en-GB" sz="1800" dirty="0"/>
          </a:p>
          <a:p>
            <a:pPr marL="809625" lvl="3" indent="0">
              <a:buNone/>
            </a:pPr>
            <a:endParaRPr lang="en-GB" sz="400" dirty="0"/>
          </a:p>
          <a:p>
            <a:pPr marL="809625" lvl="3" indent="0">
              <a:buNone/>
            </a:pPr>
            <a:r>
              <a:rPr lang="en-GB" sz="1800" dirty="0"/>
              <a:t>Strengthen smallholders</a:t>
            </a:r>
          </a:p>
        </p:txBody>
      </p:sp>
      <p:sp>
        <p:nvSpPr>
          <p:cNvPr id="28684" name="Text Placeholder 14">
            <a:extLst>
              <a:ext uri="{FF2B5EF4-FFF2-40B4-BE49-F238E27FC236}">
                <a16:creationId xmlns:a16="http://schemas.microsoft.com/office/drawing/2014/main" id="{70B10DB2-709F-4943-97C3-7B6A6ADA48B2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225304" y="2794368"/>
            <a:ext cx="3748233" cy="3044408"/>
          </a:xfrm>
        </p:spPr>
        <p:txBody>
          <a:bodyPr/>
          <a:lstStyle/>
          <a:p>
            <a:pPr marL="809625" lvl="3" indent="0">
              <a:buNone/>
            </a:pPr>
            <a:r>
              <a:rPr lang="en-US" sz="1800" dirty="0"/>
              <a:t>Rehabilitate plant life</a:t>
            </a:r>
          </a:p>
          <a:p>
            <a:pPr marL="809625" lvl="3" indent="0">
              <a:buNone/>
            </a:pPr>
            <a:endParaRPr lang="en-US" sz="1800" dirty="0"/>
          </a:p>
          <a:p>
            <a:pPr marL="809625" lvl="3" indent="0">
              <a:buNone/>
            </a:pPr>
            <a:r>
              <a:rPr lang="en-US" sz="1800" dirty="0"/>
              <a:t>Encouraging biodiversity and  </a:t>
            </a:r>
          </a:p>
          <a:p>
            <a:pPr marL="809625" lvl="3" indent="0">
              <a:buNone/>
            </a:pPr>
            <a:r>
              <a:rPr lang="en-US" sz="1800" dirty="0"/>
              <a:t>improve soil fertility </a:t>
            </a:r>
          </a:p>
          <a:p>
            <a:pPr marL="809625" lvl="3" indent="0">
              <a:buNone/>
            </a:pPr>
            <a:endParaRPr lang="en-US" sz="1800" dirty="0"/>
          </a:p>
          <a:p>
            <a:pPr marL="809625" lvl="3" indent="0">
              <a:buNone/>
            </a:pPr>
            <a:r>
              <a:rPr lang="en-US" sz="1800" dirty="0"/>
              <a:t>Increase livelihoods </a:t>
            </a:r>
          </a:p>
          <a:p>
            <a:pPr marL="809625" lvl="3" indent="0">
              <a:buNone/>
            </a:pPr>
            <a:endParaRPr lang="en-US" sz="1800" dirty="0"/>
          </a:p>
          <a:p>
            <a:pPr marL="809625" lvl="3" indent="0">
              <a:buNone/>
            </a:pPr>
            <a:endParaRPr lang="en-US" sz="900" dirty="0"/>
          </a:p>
          <a:p>
            <a:pPr marL="809625" lvl="3" indent="0">
              <a:buNone/>
            </a:pPr>
            <a:r>
              <a:rPr lang="en-US" sz="1800" dirty="0"/>
              <a:t>Training on best practices </a:t>
            </a:r>
          </a:p>
          <a:p>
            <a:endParaRPr lang="en-US" alt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 txBox="1">
            <a:spLocks/>
          </p:cNvSpPr>
          <p:nvPr/>
        </p:nvSpPr>
        <p:spPr>
          <a:xfrm>
            <a:off x="204822" y="1812351"/>
            <a:ext cx="3768715" cy="8304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/>
              <a:t>Rehabilitation of ecosystems and agriculture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 txBox="1">
            <a:spLocks/>
          </p:cNvSpPr>
          <p:nvPr/>
        </p:nvSpPr>
        <p:spPr>
          <a:xfrm>
            <a:off x="4075949" y="1796591"/>
            <a:ext cx="3830161" cy="8462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/>
              <a:t>Novel technology in challenging environments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 txBox="1">
            <a:spLocks/>
          </p:cNvSpPr>
          <p:nvPr/>
        </p:nvSpPr>
        <p:spPr>
          <a:xfrm>
            <a:off x="8029003" y="1792683"/>
            <a:ext cx="3748233" cy="85013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/>
              <a:t>New knowledge to support smallholder production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49212" y="2650312"/>
            <a:ext cx="691688" cy="2878027"/>
            <a:chOff x="4149212" y="2650312"/>
            <a:chExt cx="691688" cy="2878027"/>
          </a:xfrm>
        </p:grpSpPr>
        <p:pic>
          <p:nvPicPr>
            <p:cNvPr id="26" name="Picture Placeholder 162" descr="Palm tree">
              <a:extLst>
                <a:ext uri="{FF2B5EF4-FFF2-40B4-BE49-F238E27FC236}">
                  <a16:creationId xmlns:a16="http://schemas.microsoft.com/office/drawing/2014/main" id="{B21D58C1-B806-40E0-9006-675AF7916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4155612" y="2650312"/>
              <a:ext cx="650832" cy="650832"/>
            </a:xfrm>
            <a:prstGeom prst="rect">
              <a:avLst/>
            </a:prstGeom>
          </p:spPr>
        </p:pic>
        <p:pic>
          <p:nvPicPr>
            <p:cNvPr id="27" name="Picture Placeholder 92" descr="magnifying glass">
              <a:extLst>
                <a:ext uri="{FF2B5EF4-FFF2-40B4-BE49-F238E27FC236}">
                  <a16:creationId xmlns:a16="http://schemas.microsoft.com/office/drawing/2014/main" id="{EAF3579C-5F54-BD44-AD76-C07BBA5EF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4169635" y="3375135"/>
              <a:ext cx="592216" cy="592216"/>
            </a:xfrm>
            <a:prstGeom prst="rect">
              <a:avLst/>
            </a:prstGeom>
          </p:spPr>
        </p:pic>
        <p:pic>
          <p:nvPicPr>
            <p:cNvPr id="28" name="Picture Placeholder 96" descr="apple">
              <a:extLst>
                <a:ext uri="{FF2B5EF4-FFF2-40B4-BE49-F238E27FC236}">
                  <a16:creationId xmlns:a16="http://schemas.microsoft.com/office/drawing/2014/main" id="{41A48230-7A6F-634A-84FA-2508F0A6B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223077" y="4986879"/>
              <a:ext cx="541460" cy="541460"/>
            </a:xfrm>
            <a:prstGeom prst="rect">
              <a:avLst/>
            </a:prstGeom>
          </p:spPr>
        </p:pic>
        <p:pic>
          <p:nvPicPr>
            <p:cNvPr id="50" name="Picture Placeholder 70" descr="link">
              <a:extLst>
                <a:ext uri="{FF2B5EF4-FFF2-40B4-BE49-F238E27FC236}">
                  <a16:creationId xmlns:a16="http://schemas.microsoft.com/office/drawing/2014/main" id="{E5542F6D-CB05-1E49-9D10-41D51547F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4149212" y="4226437"/>
              <a:ext cx="691688" cy="69168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278087" y="2638817"/>
            <a:ext cx="691688" cy="2878027"/>
            <a:chOff x="278087" y="2638817"/>
            <a:chExt cx="691688" cy="2878027"/>
          </a:xfrm>
        </p:grpSpPr>
        <p:pic>
          <p:nvPicPr>
            <p:cNvPr id="20" name="Picture Placeholder 94" descr="foliage">
              <a:extLst>
                <a:ext uri="{FF2B5EF4-FFF2-40B4-BE49-F238E27FC236}">
                  <a16:creationId xmlns:a16="http://schemas.microsoft.com/office/drawing/2014/main" id="{1B98F2ED-22A7-8047-A12B-3AE19B270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42147" y="4194235"/>
              <a:ext cx="576586" cy="576586"/>
            </a:xfrm>
            <a:prstGeom prst="rect">
              <a:avLst/>
            </a:prstGeom>
          </p:spPr>
        </p:pic>
        <p:pic>
          <p:nvPicPr>
            <p:cNvPr id="49" name="Picture Placeholder 74" descr="network">
              <a:extLst>
                <a:ext uri="{FF2B5EF4-FFF2-40B4-BE49-F238E27FC236}">
                  <a16:creationId xmlns:a16="http://schemas.microsoft.com/office/drawing/2014/main" id="{2259C1B6-6592-CA47-8223-67E45CA2A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278087" y="3360757"/>
              <a:ext cx="691688" cy="691688"/>
            </a:xfrm>
            <a:prstGeom prst="rect">
              <a:avLst/>
            </a:prstGeom>
          </p:spPr>
        </p:pic>
        <p:grpSp>
          <p:nvGrpSpPr>
            <p:cNvPr id="52" name="Group 51"/>
            <p:cNvGrpSpPr/>
            <p:nvPr/>
          </p:nvGrpSpPr>
          <p:grpSpPr>
            <a:xfrm>
              <a:off x="313992" y="2638817"/>
              <a:ext cx="650832" cy="2878027"/>
              <a:chOff x="4155612" y="2650312"/>
              <a:chExt cx="650832" cy="2878027"/>
            </a:xfrm>
          </p:grpSpPr>
          <p:pic>
            <p:nvPicPr>
              <p:cNvPr id="53" name="Picture Placeholder 162" descr="Palm tree">
                <a:extLst>
                  <a:ext uri="{FF2B5EF4-FFF2-40B4-BE49-F238E27FC236}">
                    <a16:creationId xmlns:a16="http://schemas.microsoft.com/office/drawing/2014/main" id="{B21D58C1-B806-40E0-9006-675AF79167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4155612" y="2650312"/>
                <a:ext cx="650832" cy="650832"/>
              </a:xfrm>
              <a:prstGeom prst="rect">
                <a:avLst/>
              </a:prstGeom>
            </p:spPr>
          </p:pic>
          <p:pic>
            <p:nvPicPr>
              <p:cNvPr id="55" name="Picture Placeholder 96" descr="apple">
                <a:extLst>
                  <a:ext uri="{FF2B5EF4-FFF2-40B4-BE49-F238E27FC236}">
                    <a16:creationId xmlns:a16="http://schemas.microsoft.com/office/drawing/2014/main" id="{41A48230-7A6F-634A-84FA-2508F0A6B9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23077" y="4986879"/>
                <a:ext cx="541460" cy="541460"/>
              </a:xfrm>
              <a:prstGeom prst="rect">
                <a:avLst/>
              </a:prstGeom>
            </p:spPr>
          </p:pic>
        </p:grpSp>
      </p:grpSp>
      <p:grpSp>
        <p:nvGrpSpPr>
          <p:cNvPr id="62" name="Group 61"/>
          <p:cNvGrpSpPr/>
          <p:nvPr/>
        </p:nvGrpSpPr>
        <p:grpSpPr>
          <a:xfrm>
            <a:off x="8152257" y="2627322"/>
            <a:ext cx="691688" cy="2878027"/>
            <a:chOff x="278087" y="2638817"/>
            <a:chExt cx="691688" cy="2878027"/>
          </a:xfrm>
        </p:grpSpPr>
        <p:pic>
          <p:nvPicPr>
            <p:cNvPr id="63" name="Picture Placeholder 94" descr="foliage">
              <a:extLst>
                <a:ext uri="{FF2B5EF4-FFF2-40B4-BE49-F238E27FC236}">
                  <a16:creationId xmlns:a16="http://schemas.microsoft.com/office/drawing/2014/main" id="{1B98F2ED-22A7-8047-A12B-3AE19B270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42147" y="4194235"/>
              <a:ext cx="576586" cy="576586"/>
            </a:xfrm>
            <a:prstGeom prst="rect">
              <a:avLst/>
            </a:prstGeom>
          </p:spPr>
        </p:pic>
        <p:pic>
          <p:nvPicPr>
            <p:cNvPr id="64" name="Picture Placeholder 74" descr="network">
              <a:extLst>
                <a:ext uri="{FF2B5EF4-FFF2-40B4-BE49-F238E27FC236}">
                  <a16:creationId xmlns:a16="http://schemas.microsoft.com/office/drawing/2014/main" id="{2259C1B6-6592-CA47-8223-67E45CA2A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278087" y="3360757"/>
              <a:ext cx="691688" cy="691688"/>
            </a:xfrm>
            <a:prstGeom prst="rect">
              <a:avLst/>
            </a:prstGeom>
          </p:spPr>
        </p:pic>
        <p:grpSp>
          <p:nvGrpSpPr>
            <p:cNvPr id="65" name="Group 64"/>
            <p:cNvGrpSpPr/>
            <p:nvPr/>
          </p:nvGrpSpPr>
          <p:grpSpPr>
            <a:xfrm>
              <a:off x="313992" y="2638817"/>
              <a:ext cx="650832" cy="2878027"/>
              <a:chOff x="4155612" y="2650312"/>
              <a:chExt cx="650832" cy="2878027"/>
            </a:xfrm>
          </p:grpSpPr>
          <p:pic>
            <p:nvPicPr>
              <p:cNvPr id="66" name="Picture Placeholder 162" descr="Palm tree">
                <a:extLst>
                  <a:ext uri="{FF2B5EF4-FFF2-40B4-BE49-F238E27FC236}">
                    <a16:creationId xmlns:a16="http://schemas.microsoft.com/office/drawing/2014/main" id="{B21D58C1-B806-40E0-9006-675AF79167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4155612" y="2650312"/>
                <a:ext cx="650832" cy="650832"/>
              </a:xfrm>
              <a:prstGeom prst="rect">
                <a:avLst/>
              </a:prstGeom>
            </p:spPr>
          </p:pic>
          <p:pic>
            <p:nvPicPr>
              <p:cNvPr id="67" name="Picture Placeholder 96" descr="apple">
                <a:extLst>
                  <a:ext uri="{FF2B5EF4-FFF2-40B4-BE49-F238E27FC236}">
                    <a16:creationId xmlns:a16="http://schemas.microsoft.com/office/drawing/2014/main" id="{41A48230-7A6F-634A-84FA-2508F0A6B9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23077" y="4986879"/>
                <a:ext cx="541460" cy="541460"/>
              </a:xfrm>
              <a:prstGeom prst="rect">
                <a:avLst/>
              </a:prstGeom>
            </p:spPr>
          </p:pic>
        </p:grpSp>
      </p:grpSp>
      <p:pic>
        <p:nvPicPr>
          <p:cNvPr id="9" name="1.8.m4a">
            <a:hlinkClick r:id="" action="ppaction://media"/>
            <a:extLst>
              <a:ext uri="{FF2B5EF4-FFF2-40B4-BE49-F238E27FC236}">
                <a16:creationId xmlns:a16="http://schemas.microsoft.com/office/drawing/2014/main" id="{50A7DEB9-BEF9-4D4C-A196-9ED78CBF31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rcRect/>
          <a:stretch/>
        </p:blipFill>
        <p:spPr>
          <a:xfrm>
            <a:off x="6252" y="6033270"/>
            <a:ext cx="800295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747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000"/>
    </mc:Choice>
    <mc:Fallback xmlns="">
      <p:transition spd="slow" advTm="8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8678" grpId="0" build="p"/>
      <p:bldP spid="28680" grpId="0" build="p"/>
      <p:bldP spid="28684" grpId="0" build="p"/>
    </p:bldLst>
  </p:timing>
  <p:extLst>
    <p:ext uri="{E180D4A7-C9FB-4DFB-919C-405C955672EB}">
      <p14:showEvtLst xmlns:p14="http://schemas.microsoft.com/office/powerpoint/2010/main">
        <p14:playEvt time="2278" objId="8"/>
        <p14:stopEvt time="83055" objId="8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56BE522-961D-4737-9715-127DB8A86E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5426765"/>
            <a:ext cx="6012000" cy="1346578"/>
          </a:xfrm>
        </p:spPr>
        <p:txBody>
          <a:bodyPr/>
          <a:lstStyle/>
          <a:p>
            <a:r>
              <a:rPr lang="en-US" dirty="0"/>
              <a:t>Training 1, Section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449385"/>
            <a:ext cx="5307700" cy="5666153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/>
              <a:t>QUIZ</a:t>
            </a:r>
          </a:p>
          <a:p>
            <a:pPr marL="0" indent="0">
              <a:buNone/>
            </a:pPr>
            <a:r>
              <a:rPr lang="en-US" sz="4400" b="1" dirty="0"/>
              <a:t>Innovation is:</a:t>
            </a:r>
          </a:p>
          <a:p>
            <a:pPr>
              <a:buFont typeface="Wingdings" charset="2"/>
              <a:buChar char="q"/>
            </a:pPr>
            <a:r>
              <a:rPr lang="en-US" sz="4400" dirty="0"/>
              <a:t>A technology or process applied to my location</a:t>
            </a:r>
          </a:p>
          <a:p>
            <a:pPr>
              <a:buFont typeface="Wingdings" charset="2"/>
              <a:buChar char="q"/>
            </a:pPr>
            <a:r>
              <a:rPr lang="en-US" sz="4400" dirty="0"/>
              <a:t>A technology or process adapted to my location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2DF6AE8-6133-4C1E-91DD-755705ACF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862160" y="831132"/>
            <a:ext cx="1850209" cy="1915995"/>
            <a:chOff x="9862160" y="831132"/>
            <a:chExt cx="1850209" cy="1915995"/>
          </a:xfrm>
        </p:grpSpPr>
        <p:sp>
          <p:nvSpPr>
            <p:cNvPr id="16" name="Freeform: Shape 15" title="triangles">
              <a:extLst>
                <a:ext uri="{FF2B5EF4-FFF2-40B4-BE49-F238E27FC236}">
                  <a16:creationId xmlns:a16="http://schemas.microsoft.com/office/drawing/2014/main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 title="triangles">
              <a:extLst>
                <a:ext uri="{FF2B5EF4-FFF2-40B4-BE49-F238E27FC236}">
                  <a16:creationId xmlns:a16="http://schemas.microsoft.com/office/drawing/2014/main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 title="triangles">
              <a:extLst>
                <a:ext uri="{FF2B5EF4-FFF2-40B4-BE49-F238E27FC236}">
                  <a16:creationId xmlns:a16="http://schemas.microsoft.com/office/drawing/2014/main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 title="triangles">
              <a:extLst>
                <a:ext uri="{FF2B5EF4-FFF2-40B4-BE49-F238E27FC236}">
                  <a16:creationId xmlns:a16="http://schemas.microsoft.com/office/drawing/2014/main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 title="triangles">
              <a:extLst>
                <a:ext uri="{FF2B5EF4-FFF2-40B4-BE49-F238E27FC236}">
                  <a16:creationId xmlns:a16="http://schemas.microsoft.com/office/drawing/2014/main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 title="triangles">
              <a:extLst>
                <a:ext uri="{FF2B5EF4-FFF2-40B4-BE49-F238E27FC236}">
                  <a16:creationId xmlns:a16="http://schemas.microsoft.com/office/drawing/2014/main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 title="triangles">
              <a:extLst>
                <a:ext uri="{FF2B5EF4-FFF2-40B4-BE49-F238E27FC236}">
                  <a16:creationId xmlns:a16="http://schemas.microsoft.com/office/drawing/2014/main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 title="triangles">
              <a:extLst>
                <a:ext uri="{FF2B5EF4-FFF2-40B4-BE49-F238E27FC236}">
                  <a16:creationId xmlns:a16="http://schemas.microsoft.com/office/drawing/2014/main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 title="triangles">
              <a:extLst>
                <a:ext uri="{FF2B5EF4-FFF2-40B4-BE49-F238E27FC236}">
                  <a16:creationId xmlns:a16="http://schemas.microsoft.com/office/drawing/2014/main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 title="triangles">
              <a:extLst>
                <a:ext uri="{FF2B5EF4-FFF2-40B4-BE49-F238E27FC236}">
                  <a16:creationId xmlns:a16="http://schemas.microsoft.com/office/drawing/2014/main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 title="triangles">
              <a:extLst>
                <a:ext uri="{FF2B5EF4-FFF2-40B4-BE49-F238E27FC236}">
                  <a16:creationId xmlns:a16="http://schemas.microsoft.com/office/drawing/2014/main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 title="triangles">
              <a:extLst>
                <a:ext uri="{FF2B5EF4-FFF2-40B4-BE49-F238E27FC236}">
                  <a16:creationId xmlns:a16="http://schemas.microsoft.com/office/drawing/2014/main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 title="triangles">
              <a:extLst>
                <a:ext uri="{FF2B5EF4-FFF2-40B4-BE49-F238E27FC236}">
                  <a16:creationId xmlns:a16="http://schemas.microsoft.com/office/drawing/2014/main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 title="triangles">
              <a:extLst>
                <a:ext uri="{FF2B5EF4-FFF2-40B4-BE49-F238E27FC236}">
                  <a16:creationId xmlns:a16="http://schemas.microsoft.com/office/drawing/2014/main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F9260D-4D06-48B4-A4E1-FAF3B345DD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00" y="53180"/>
            <a:ext cx="6013312" cy="45099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00" y="4563164"/>
            <a:ext cx="6012000" cy="863601"/>
          </a:xfrm>
        </p:spPr>
        <p:txBody>
          <a:bodyPr/>
          <a:lstStyle/>
          <a:p>
            <a:r>
              <a:rPr lang="en-US" dirty="0"/>
              <a:t>Learning review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584462" y="4259385"/>
            <a:ext cx="703384" cy="429846"/>
            <a:chOff x="6584462" y="4259385"/>
            <a:chExt cx="703384" cy="42984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6584462" y="4454769"/>
              <a:ext cx="195384" cy="234462"/>
            </a:xfrm>
            <a:prstGeom prst="line">
              <a:avLst/>
            </a:prstGeom>
            <a:ln w="762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6795478" y="4259385"/>
              <a:ext cx="492368" cy="386862"/>
            </a:xfrm>
            <a:prstGeom prst="line">
              <a:avLst/>
            </a:prstGeom>
            <a:ln w="762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1.9.m4a">
            <a:hlinkClick r:id="" action="ppaction://media"/>
            <a:extLst>
              <a:ext uri="{FF2B5EF4-FFF2-40B4-BE49-F238E27FC236}">
                <a16:creationId xmlns:a16="http://schemas.microsoft.com/office/drawing/2014/main" id="{2A301D18-B4AD-8442-87BB-9866AE46B2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/>
          <a:stretch/>
        </p:blipFill>
        <p:spPr>
          <a:xfrm>
            <a:off x="870" y="6043673"/>
            <a:ext cx="800295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575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0"/>
    </mc:Choice>
    <mc:Fallback xmlns="">
      <p:transition spd="slow" advTm="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08" objId="9"/>
        <p14:stopEvt time="44770" objId="9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|2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3.2|1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|7.5|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22.3|26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13.8|30|15.3|22.5|16|29.1|23.3|14.3|17.8|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|7.5|11.5|9.5"/>
</p:tagLst>
</file>

<file path=ppt/theme/theme1.xml><?xml version="1.0" encoding="utf-8"?>
<a:theme xmlns:a="http://schemas.openxmlformats.org/drawingml/2006/main" name="Office Them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F_template2.potx" id="{FB9BC85B-5171-46B6-8E36-15A261FE3705}" vid="{0A909B1D-D8E9-4AE6-984D-E448F6289C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B5EA565DF26946869F14B364C1CF72" ma:contentTypeVersion="13" ma:contentTypeDescription="Create a new document." ma:contentTypeScope="" ma:versionID="f66a55713ad526cfb495a431355cf994">
  <xsd:schema xmlns:xsd="http://www.w3.org/2001/XMLSchema" xmlns:xs="http://www.w3.org/2001/XMLSchema" xmlns:p="http://schemas.microsoft.com/office/2006/metadata/properties" xmlns:ns3="f286a6f6-f8a8-40ab-befd-c59ffb9af092" xmlns:ns4="b3597178-7eb5-4c71-8692-a20934a302b4" targetNamespace="http://schemas.microsoft.com/office/2006/metadata/properties" ma:root="true" ma:fieldsID="686e2aa8b9309c3f1fe4bedfdf58ef72" ns3:_="" ns4:_="">
    <xsd:import namespace="f286a6f6-f8a8-40ab-befd-c59ffb9af092"/>
    <xsd:import namespace="b3597178-7eb5-4c71-8692-a20934a302b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86a6f6-f8a8-40ab-befd-c59ffb9af0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597178-7eb5-4c71-8692-a20934a302b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BF51BA-BD97-4518-9266-AD3D6154983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F490261-1200-4EC7-95B0-2241EE54AA34}">
  <ds:schemaRefs>
    <ds:schemaRef ds:uri="http://schemas.microsoft.com/office/2006/documentManagement/types"/>
    <ds:schemaRef ds:uri="http://purl.org/dc/dcmitype/"/>
    <ds:schemaRef ds:uri="http://purl.org/dc/terms/"/>
    <ds:schemaRef ds:uri="f286a6f6-f8a8-40ab-befd-c59ffb9af092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b3597178-7eb5-4c71-8692-a20934a302b4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61A8D88-3514-4865-A7BF-CB9721ECDD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86a6f6-f8a8-40ab-befd-c59ffb9af092"/>
    <ds:schemaRef ds:uri="b3597178-7eb5-4c71-8692-a20934a302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AF_template2</Template>
  <TotalTime>0</TotalTime>
  <Words>748</Words>
  <Application>Microsoft Office PowerPoint</Application>
  <PresentationFormat>Widescreen</PresentationFormat>
  <Paragraphs>175</Paragraphs>
  <Slides>17</Slides>
  <Notes>17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Rockwell</vt:lpstr>
      <vt:lpstr>Times New Roman</vt:lpstr>
      <vt:lpstr>Wingdings</vt:lpstr>
      <vt:lpstr>Office Theme</vt:lpstr>
      <vt:lpstr>Innovation Small Grants  Training Module 1</vt:lpstr>
      <vt:lpstr>Aims and Objectives</vt:lpstr>
      <vt:lpstr>Outline</vt:lpstr>
      <vt:lpstr>Training Module 1 Section 1</vt:lpstr>
      <vt:lpstr>What is Innovation?</vt:lpstr>
      <vt:lpstr>Innovation small grants</vt:lpstr>
      <vt:lpstr>Some different types of innovation</vt:lpstr>
      <vt:lpstr>Examples of innovation</vt:lpstr>
      <vt:lpstr>Learning review</vt:lpstr>
      <vt:lpstr>Learning recap</vt:lpstr>
      <vt:lpstr>Training Module 1 Section 2</vt:lpstr>
      <vt:lpstr>What is an innovation pathway?</vt:lpstr>
      <vt:lpstr>An innovation pathway</vt:lpstr>
      <vt:lpstr>Learning recap</vt:lpstr>
      <vt:lpstr>Activity</vt:lpstr>
      <vt:lpstr>Next steps</vt:lpstr>
      <vt:lpstr> COMPLETE Training Module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Title</dc:title>
  <dc:creator/>
  <cp:lastModifiedBy/>
  <cp:revision>3</cp:revision>
  <dcterms:created xsi:type="dcterms:W3CDTF">2020-02-11T14:02:39Z</dcterms:created>
  <dcterms:modified xsi:type="dcterms:W3CDTF">2020-11-20T17:09:38Z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0x010100F1B5EA565DF26946869F14B364C1CF72</vt:lpwstr>
  </property>
</Properties>
</file>