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tags/tag21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2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256" r:id="rId5"/>
    <p:sldId id="290" r:id="rId6"/>
    <p:sldId id="284" r:id="rId7"/>
    <p:sldId id="291" r:id="rId8"/>
    <p:sldId id="292" r:id="rId9"/>
    <p:sldId id="304" r:id="rId10"/>
    <p:sldId id="309" r:id="rId11"/>
    <p:sldId id="305" r:id="rId12"/>
    <p:sldId id="302" r:id="rId13"/>
    <p:sldId id="306" r:id="rId14"/>
    <p:sldId id="325" r:id="rId15"/>
    <p:sldId id="317" r:id="rId16"/>
    <p:sldId id="335" r:id="rId17"/>
    <p:sldId id="336" r:id="rId18"/>
    <p:sldId id="311" r:id="rId19"/>
    <p:sldId id="321" r:id="rId20"/>
    <p:sldId id="313" r:id="rId21"/>
    <p:sldId id="312" r:id="rId22"/>
    <p:sldId id="322" r:id="rId23"/>
    <p:sldId id="314" r:id="rId24"/>
    <p:sldId id="326" r:id="rId25"/>
    <p:sldId id="328" r:id="rId26"/>
    <p:sldId id="329" r:id="rId27"/>
    <p:sldId id="330" r:id="rId28"/>
    <p:sldId id="327" r:id="rId29"/>
    <p:sldId id="315" r:id="rId30"/>
    <p:sldId id="333" r:id="rId31"/>
    <p:sldId id="334" r:id="rId32"/>
    <p:sldId id="331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06" autoAdjust="0"/>
    <p:restoredTop sz="95833" autoAdjust="0"/>
  </p:normalViewPr>
  <p:slideViewPr>
    <p:cSldViewPr snapToGrid="0">
      <p:cViewPr varScale="1">
        <p:scale>
          <a:sx n="62" d="100"/>
          <a:sy n="62" d="100"/>
        </p:scale>
        <p:origin x="110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notesViewPr>
    <p:cSldViewPr snapToGrid="0">
      <p:cViewPr>
        <p:scale>
          <a:sx n="50" d="100"/>
          <a:sy n="50" d="100"/>
        </p:scale>
        <p:origin x="2640" y="3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US" smtClean="0"/>
              <a:t>11/20/2020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F815A-5A10-42A8-9FEC-3938D2D9BA48}" type="datetimeFigureOut">
              <a:rPr lang="en-US" noProof="0" smtClean="0"/>
              <a:t>11/20/2020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49DAF-093F-4482-AA38-346E9A2DEE94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56813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97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B82E49-8663-FC4D-8F56-5F0C6CB9093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60271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B82E49-8663-FC4D-8F56-5F0C6CB9093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064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93404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0911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1629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27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93404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28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892645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29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9340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29275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29275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892645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725BC56-C7B6-400F-80F9-3F968E2CAE0E}"/>
              </a:ext>
            </a:extLst>
          </p:cNvPr>
          <p:cNvGrpSpPr/>
          <p:nvPr userDrawn="1"/>
        </p:nvGrpSpPr>
        <p:grpSpPr>
          <a:xfrm>
            <a:off x="3383603" y="1013721"/>
            <a:ext cx="7749965" cy="5100743"/>
            <a:chOff x="510812" y="938373"/>
            <a:chExt cx="8073393" cy="5313612"/>
          </a:xfrm>
        </p:grpSpPr>
        <p:sp>
          <p:nvSpPr>
            <p:cNvPr id="44" name="Rounded Rectangle 15">
              <a:extLst>
                <a:ext uri="{FF2B5EF4-FFF2-40B4-BE49-F238E27FC236}">
                  <a16:creationId xmlns:a16="http://schemas.microsoft.com/office/drawing/2014/main" id="{1EC806EC-A1B2-4893-9504-1D7FFE8E238F}"/>
                </a:ext>
              </a:extLst>
            </p:cNvPr>
            <p:cNvSpPr/>
            <p:nvPr/>
          </p:nvSpPr>
          <p:spPr>
            <a:xfrm>
              <a:off x="877709" y="938373"/>
              <a:ext cx="7339600" cy="5234482"/>
            </a:xfrm>
            <a:prstGeom prst="round2SameRect">
              <a:avLst>
                <a:gd name="adj1" fmla="val 560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45" name="Rounded Rectangle 15">
              <a:extLst>
                <a:ext uri="{FF2B5EF4-FFF2-40B4-BE49-F238E27FC236}">
                  <a16:creationId xmlns:a16="http://schemas.microsoft.com/office/drawing/2014/main" id="{535A1B12-6F16-41A0-A6B1-4AD0CCB5A081}"/>
                </a:ext>
              </a:extLst>
            </p:cNvPr>
            <p:cNvSpPr/>
            <p:nvPr/>
          </p:nvSpPr>
          <p:spPr>
            <a:xfrm>
              <a:off x="930758" y="995668"/>
              <a:ext cx="7233502" cy="5177187"/>
            </a:xfrm>
            <a:prstGeom prst="round2SameRect">
              <a:avLst>
                <a:gd name="adj1" fmla="val 4499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379B244F-CF81-4500-A78E-495ABA6828BA}"/>
                </a:ext>
              </a:extLst>
            </p:cNvPr>
            <p:cNvSpPr/>
            <p:nvPr/>
          </p:nvSpPr>
          <p:spPr>
            <a:xfrm rot="16200000">
              <a:off x="2264894" y="295974"/>
              <a:ext cx="4565229" cy="6599909"/>
            </a:xfrm>
            <a:prstGeom prst="roundRect">
              <a:avLst>
                <a:gd name="adj" fmla="val 1476"/>
              </a:avLst>
            </a:prstGeom>
            <a:solidFill>
              <a:schemeClr val="bg1"/>
            </a:solidFill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7" name="Rounded Rectangle 15">
              <a:extLst>
                <a:ext uri="{FF2B5EF4-FFF2-40B4-BE49-F238E27FC236}">
                  <a16:creationId xmlns:a16="http://schemas.microsoft.com/office/drawing/2014/main" id="{EE88F157-E260-486F-937E-C18428699861}"/>
                </a:ext>
              </a:extLst>
            </p:cNvPr>
            <p:cNvSpPr/>
            <p:nvPr/>
          </p:nvSpPr>
          <p:spPr>
            <a:xfrm rot="10800000">
              <a:off x="510812" y="5998253"/>
              <a:ext cx="8073393" cy="248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8" name="Rounded Rectangle 15">
              <a:extLst>
                <a:ext uri="{FF2B5EF4-FFF2-40B4-BE49-F238E27FC236}">
                  <a16:creationId xmlns:a16="http://schemas.microsoft.com/office/drawing/2014/main" id="{F736AFAF-44AD-47CE-A63B-210102A4BF0B}"/>
                </a:ext>
              </a:extLst>
            </p:cNvPr>
            <p:cNvSpPr/>
            <p:nvPr userDrawn="1"/>
          </p:nvSpPr>
          <p:spPr>
            <a:xfrm>
              <a:off x="3668019" y="6206338"/>
              <a:ext cx="1758981" cy="4564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31000"/>
                  </a:schemeClr>
                </a:gs>
              </a:gsLst>
              <a:lin ang="16200000" scaled="0"/>
            </a:gra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A4F6457E-3660-4E80-82BC-8894D701DEE9}"/>
                </a:ext>
              </a:extLst>
            </p:cNvPr>
            <p:cNvSpPr/>
            <p:nvPr/>
          </p:nvSpPr>
          <p:spPr>
            <a:xfrm rot="16200000">
              <a:off x="4660498" y="1119143"/>
              <a:ext cx="48680" cy="486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0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88230416-7E55-4CB0-9548-491BA471E9E8}"/>
                </a:ext>
              </a:extLst>
            </p:cNvPr>
            <p:cNvSpPr/>
            <p:nvPr/>
          </p:nvSpPr>
          <p:spPr>
            <a:xfrm rot="16200000">
              <a:off x="4505961" y="1106017"/>
              <a:ext cx="83096" cy="830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E3C1810-AD4F-4393-928E-CFA8053A2CC2}"/>
                </a:ext>
              </a:extLst>
            </p:cNvPr>
            <p:cNvSpPr/>
            <p:nvPr/>
          </p:nvSpPr>
          <p:spPr>
            <a:xfrm rot="16200000">
              <a:off x="4524686" y="1124741"/>
              <a:ext cx="45647" cy="45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2951603" cy="2196235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5429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8096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0763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Emphasized text can go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C1EA41E-F6C4-484F-95E9-42978FF216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92796" y="1376357"/>
            <a:ext cx="6333545" cy="4379625"/>
          </a:xfrm>
          <a:prstGeom prst="roundRect">
            <a:avLst>
              <a:gd name="adj" fmla="val 13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Insert or Drag and Drop Image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FD3B7C-17C6-4327-986C-A8A6D6EC1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3509766"/>
            <a:ext cx="2951163" cy="232270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D667CF59-2E32-4ADD-8194-928ABECD23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286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Numbers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0F7266-25A0-4B3A-A8CE-F083ECC9D4C6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 userDrawn="1">
            <p:ph sz="half" idx="1"/>
          </p:nvPr>
        </p:nvSpPr>
        <p:spPr>
          <a:xfrm>
            <a:off x="906843" y="3429050"/>
            <a:ext cx="4522314" cy="276294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774740" y="3429000"/>
            <a:ext cx="4522407" cy="27622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EF984BB-176D-4924-ADAD-52FBC95B07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6463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>
                <a:latin typeface="+mj-lt"/>
              </a:defRPr>
            </a:lvl1pPr>
            <a:lvl2pPr marL="266700" indent="0">
              <a:buNone/>
              <a:defRPr sz="8000">
                <a:latin typeface="+mj-lt"/>
              </a:defRPr>
            </a:lvl2pPr>
            <a:lvl3pPr marL="542925" indent="0">
              <a:buNone/>
              <a:defRPr sz="8000">
                <a:latin typeface="+mj-lt"/>
              </a:defRPr>
            </a:lvl3pPr>
            <a:lvl4pPr marL="809625" indent="0">
              <a:buNone/>
              <a:defRPr sz="8000">
                <a:latin typeface="+mj-lt"/>
              </a:defRPr>
            </a:lvl4pPr>
            <a:lvl5pPr marL="1076325" indent="0">
              <a:buNone/>
              <a:defRPr sz="8000">
                <a:latin typeface="+mj-lt"/>
              </a:defRPr>
            </a:lvl5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59BE1D7-885A-4749-99BA-6909D64AFA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62750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 i="0">
                <a:latin typeface="+mj-lt"/>
              </a:defRPr>
            </a:lvl1pPr>
          </a:lstStyle>
          <a:p>
            <a:pPr lvl="0"/>
            <a:r>
              <a:rPr lang="en-US" noProof="0"/>
              <a:t>2</a:t>
            </a:r>
          </a:p>
        </p:txBody>
      </p:sp>
      <p:cxnSp>
        <p:nvCxnSpPr>
          <p:cNvPr id="10" name="Straight Connector 9" descr="Middle divider line">
            <a:extLst>
              <a:ext uri="{FF2B5EF4-FFF2-40B4-BE49-F238E27FC236}">
                <a16:creationId xmlns:a16="http://schemas.microsoft.com/office/drawing/2014/main" id="{2B940646-DE40-4E0F-AE42-6530784C9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1391763"/>
            <a:ext cx="0" cy="458812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10B6D-8AD1-4054-956A-78A599BF55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449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AAF5B5B-E896-400A-9E43-EAF605A0AC8B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A2F5A3D-36C4-4B97-A62C-2AEA3B6FC1CF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B474E17-6556-4551-AD1B-351EE2DA98E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860E6D1-2C9F-477C-AE22-BFF5ADE85C60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EC6C60-C605-4022-9718-ED56F34D6448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F47BB28-400F-4C54-ADDA-0055CEB6593B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86F148-99E1-4ED6-B4DA-151A6DB27D67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A0565DA-6430-4984-ACB6-E7FACACC71AF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DE18DFF-F9E6-4839-817B-4DD871CEAE6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0038A3A-7324-4606-9C92-00C9AB1759F4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C0291BA-50C5-406F-B24E-14C9CAF652D7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52EBA81-38BC-4DF6-93C3-4A1A02FD2789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AF80622-5597-45AD-92C3-2C4C3797720A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833793E-EB91-43B4-8444-36ADD2A48E55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472000" cy="3600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472000" cy="4608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337FD81-6DFD-43B7-A7D9-59E45ECDF3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17B7460-0559-435A-9C2F-1B12BC6CE1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EA7B8348-A00A-4AAE-B1F6-924515577B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0000" y="1581663"/>
            <a:ext cx="5472000" cy="4608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521CFCD-C079-4019-942D-035558CAFC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8002" y="1151785"/>
            <a:ext cx="5483998" cy="354868"/>
          </a:xfrm>
        </p:spPr>
        <p:txBody>
          <a:bodyPr vert="horz" lIns="0" tIns="0" rIns="0" bIns="0" rtlCol="0" anchor="t">
            <a:noAutofit/>
          </a:bodyPr>
          <a:lstStyle>
            <a:lvl1pPr marL="0" indent="0">
              <a:buNone/>
              <a:defRPr lang="en-US" sz="2400" b="1"/>
            </a:lvl1pPr>
          </a:lstStyle>
          <a:p>
            <a:pPr marL="266700" lvl="0" indent="-266700"/>
            <a:r>
              <a:rPr lang="en-US" noProof="0"/>
              <a:t>Click to edit Master text styles</a:t>
            </a:r>
          </a:p>
        </p:txBody>
      </p:sp>
      <p:cxnSp>
        <p:nvCxnSpPr>
          <p:cNvPr id="28" name="Straight Connector 27" descr="Center divider line">
            <a:extLst>
              <a:ext uri="{FF2B5EF4-FFF2-40B4-BE49-F238E27FC236}">
                <a16:creationId xmlns:a16="http://schemas.microsoft.com/office/drawing/2014/main" id="{AEACA101-2521-41AA-8F51-FF0BF783E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38720"/>
            <a:ext cx="0" cy="25251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FA2FF4DF-B90F-4136-8AAC-D59E5A0963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98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396" y="2463936"/>
            <a:ext cx="3726003" cy="3314545"/>
          </a:xfrm>
          <a:prstGeom prst="rightArrowCallout">
            <a:avLst>
              <a:gd name="adj1" fmla="val 50000"/>
              <a:gd name="adj2" fmla="val 25000"/>
              <a:gd name="adj3" fmla="val 15421"/>
              <a:gd name="adj4" fmla="val 80487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13985" y="2463801"/>
            <a:ext cx="3726469" cy="3314200"/>
          </a:xfrm>
          <a:prstGeom prst="rightArrowCallout">
            <a:avLst>
              <a:gd name="adj1" fmla="val 50000"/>
              <a:gd name="adj2" fmla="val 25000"/>
              <a:gd name="adj3" fmla="val 16186"/>
              <a:gd name="adj4" fmla="val 80493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83985" y="2463801"/>
            <a:ext cx="2963619" cy="3314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8E9D1B9-1C3A-4397-B3B4-9A921D6415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4F049D-3C57-44BB-ACE2-1363AF36D9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4236" y="1647240"/>
            <a:ext cx="2975578" cy="648000"/>
          </a:xfrm>
          <a:ln>
            <a:solidFill>
              <a:schemeClr val="accent1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Section 1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B9B793F-A64B-475C-96F3-FB40100E01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08336" y="1647040"/>
            <a:ext cx="2975578" cy="648000"/>
          </a:xfrm>
          <a:ln>
            <a:solidFill>
              <a:schemeClr val="accent2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2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EF53567-5287-43FB-B07E-A12F3AEEDB9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483986" y="1647240"/>
            <a:ext cx="2975578" cy="648000"/>
          </a:xfrm>
          <a:ln>
            <a:solidFill>
              <a:schemeClr val="accent3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3 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D3C057A-E841-4ADE-AB03-CC4799762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733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2158F80-0C1A-4B9E-9335-A5A0015187F7}"/>
              </a:ext>
            </a:extLst>
          </p:cNvPr>
          <p:cNvCxnSpPr/>
          <p:nvPr userDrawn="1"/>
        </p:nvCxnSpPr>
        <p:spPr>
          <a:xfrm>
            <a:off x="431800" y="3866682"/>
            <a:ext cx="11339513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23DA611-B88C-4D7E-82A4-5E4CA9DC2E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9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80A0FA4-75CD-4A61-AA79-9C3C5F97ED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EBB89A53-1B07-4560-B98E-03BECDB832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2D34AD8-D83D-4409-A418-C00840A085A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3EAA6A46-63F3-49A5-8E0B-758176E4429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BB051A6E-4868-4F3F-93DB-AD07020E934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771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61519886-189E-4C69-AEED-FD9BDD3E567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0F084DDF-04EE-46A9-9F77-D5FD94D1B54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743DE8AB-BF74-4CC9-AD19-8BBBF44867A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2ECC5C24-2CE5-491E-89DC-F9C5AE98B06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ADB0F187-5781-4076-B761-264B1C683A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B2E776B2-D388-4243-80AE-BD8AF47C8AA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79F3A104-EDC0-4A25-9585-3F9F8C1022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23DA3E7C-9F0E-4A57-B6EA-C01C72788E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7" name="Text Placeholder 10">
            <a:extLst>
              <a:ext uri="{FF2B5EF4-FFF2-40B4-BE49-F238E27FC236}">
                <a16:creationId xmlns:a16="http://schemas.microsoft.com/office/drawing/2014/main" id="{A8ABC110-DC97-4A71-9A16-67581EAC989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1058125-332B-41A7-BCD5-72CAE3F9F97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E32DE8FD-6391-4094-BAEC-CC0836CC67E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5C53C0F3-9308-422B-BC6E-1ACA5029027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06DFFA03-9EA6-4F70-9519-AB1361BAF7C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49CD8693-3557-4241-BB88-518160D989C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884DF69-4936-4F90-BFB8-ED04A228DA2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00804F61-8052-4AD8-8370-ED72B261BC29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313F370F-A9EC-477E-BED7-BF4E875274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9E687ADD-FE6C-441E-991F-E71EA0572C3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E0252B4-80AE-40E9-BA32-6EDAAC62521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8A807DF0-23B6-4B83-B3F6-8D0BE9A851F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3591345-36C8-481A-AD5B-5F69B03D171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noFill/>
          <a:ln>
            <a:noFill/>
          </a:ln>
        </p:spPr>
        <p:txBody>
          <a:bodyPr tIns="36000" anchor="t"/>
          <a:lstStyle>
            <a:lvl1pPr marL="0" indent="0" algn="ctr"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Item Title</a:t>
            </a:r>
          </a:p>
        </p:txBody>
      </p:sp>
      <p:sp>
        <p:nvSpPr>
          <p:cNvPr id="50" name="Text Placeholder 36">
            <a:extLst>
              <a:ext uri="{FF2B5EF4-FFF2-40B4-BE49-F238E27FC236}">
                <a16:creationId xmlns:a16="http://schemas.microsoft.com/office/drawing/2014/main" id="{954C0732-1924-4A1B-9272-95C51D0B36FE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395728" y="2531196"/>
            <a:ext cx="1724394" cy="18580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Month, Year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25576EE-8865-4310-8353-0719626C46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0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3945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887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07829" y="3991240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3945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55887" y="3424428"/>
            <a:ext cx="1964171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807830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31800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83742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35683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6DD16A0-27CF-480C-8ADD-7BB99E0031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7CA876-2153-4136-850D-EE098BDC24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03945" y="4311393"/>
            <a:ext cx="1964172" cy="11303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69B21C2-C689-49C2-B45F-14C5C53A58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55887" y="4311393"/>
            <a:ext cx="1963737" cy="113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33D8E11-F7FD-4AD9-BEC6-78C6500F817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07829" y="4311393"/>
            <a:ext cx="1981200" cy="1138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CACBD98-34C4-46BA-AA3E-9EC129B841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119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40113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426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56739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5052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40113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8426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56739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01E9EA3-8BD6-4531-812C-663C75428B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5052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89E01F-0C47-4C6A-A9A8-A1A7E470F31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17088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62540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533714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42027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7" name="Picture Placeholder 22">
            <a:extLst>
              <a:ext uri="{FF2B5EF4-FFF2-40B4-BE49-F238E27FC236}">
                <a16:creationId xmlns:a16="http://schemas.microsoft.com/office/drawing/2014/main" id="{B765F5D3-7CB7-4E55-8217-E9EEA9F2945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350340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8CB2CA38-4C7F-4D6B-9B34-606F1A007A1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25865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DA42CA-D117-4AF7-9FEC-03EB2BBB756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973363" y="3925888"/>
            <a:ext cx="1800000" cy="504825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F9CEF5A-8DCE-4156-9138-C113C0D3A7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973363" y="4505325"/>
            <a:ext cx="1800000" cy="90011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Title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A30980C-6845-4D21-8188-11E591F14F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10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972CEDB-1A78-4A6D-9780-6FB2E5CF6A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29137C9-7B18-454C-AB56-2B4631DFE59D}"/>
              </a:ext>
            </a:extLst>
          </p:cNvPr>
          <p:cNvSpPr/>
          <p:nvPr userDrawn="1"/>
        </p:nvSpPr>
        <p:spPr>
          <a:xfrm rot="14199158">
            <a:off x="10161654" y="-236402"/>
            <a:ext cx="1957093" cy="1399810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7093" h="1399810">
                <a:moveTo>
                  <a:pt x="0" y="318772"/>
                </a:moveTo>
                <a:lnTo>
                  <a:pt x="858544" y="36067"/>
                </a:lnTo>
                <a:lnTo>
                  <a:pt x="1957093" y="0"/>
                </a:lnTo>
                <a:lnTo>
                  <a:pt x="1012700" y="1399810"/>
                </a:lnTo>
                <a:lnTo>
                  <a:pt x="172487" y="1221089"/>
                </a:lnTo>
                <a:lnTo>
                  <a:pt x="0" y="3187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6973557">
            <a:off x="9799840" y="198216"/>
            <a:ext cx="748251" cy="780669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5483574">
            <a:off x="9854193" y="80859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AACAC53-33A6-4BBC-8C68-0C56D0B39F57}"/>
              </a:ext>
            </a:extLst>
          </p:cNvPr>
          <p:cNvSpPr/>
          <p:nvPr userDrawn="1"/>
        </p:nvSpPr>
        <p:spPr>
          <a:xfrm rot="14235708">
            <a:off x="11753205" y="112024"/>
            <a:ext cx="332291" cy="247882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  <a:gd name="connsiteX0" fmla="*/ 0 w 1449157"/>
              <a:gd name="connsiteY0" fmla="*/ 282705 h 1363743"/>
              <a:gd name="connsiteX1" fmla="*/ 858544 w 1449157"/>
              <a:gd name="connsiteY1" fmla="*/ 0 h 1363743"/>
              <a:gd name="connsiteX2" fmla="*/ 1449157 w 1449157"/>
              <a:gd name="connsiteY2" fmla="*/ 715834 h 1363743"/>
              <a:gd name="connsiteX3" fmla="*/ 1012700 w 1449157"/>
              <a:gd name="connsiteY3" fmla="*/ 1363743 h 1363743"/>
              <a:gd name="connsiteX4" fmla="*/ 172487 w 1449157"/>
              <a:gd name="connsiteY4" fmla="*/ 1185022 h 1363743"/>
              <a:gd name="connsiteX5" fmla="*/ 0 w 1449157"/>
              <a:gd name="connsiteY5" fmla="*/ 282705 h 1363743"/>
              <a:gd name="connsiteX0" fmla="*/ 0 w 1449157"/>
              <a:gd name="connsiteY0" fmla="*/ 0 h 1081038"/>
              <a:gd name="connsiteX1" fmla="*/ 1449157 w 1449157"/>
              <a:gd name="connsiteY1" fmla="*/ 433129 h 1081038"/>
              <a:gd name="connsiteX2" fmla="*/ 1012700 w 1449157"/>
              <a:gd name="connsiteY2" fmla="*/ 1081038 h 1081038"/>
              <a:gd name="connsiteX3" fmla="*/ 172487 w 1449157"/>
              <a:gd name="connsiteY3" fmla="*/ 902317 h 1081038"/>
              <a:gd name="connsiteX4" fmla="*/ 0 w 1449157"/>
              <a:gd name="connsiteY4" fmla="*/ 0 h 108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157" h="1081038">
                <a:moveTo>
                  <a:pt x="0" y="0"/>
                </a:moveTo>
                <a:lnTo>
                  <a:pt x="1449157" y="433129"/>
                </a:lnTo>
                <a:lnTo>
                  <a:pt x="1012700" y="1081038"/>
                </a:lnTo>
                <a:lnTo>
                  <a:pt x="172487" y="9023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D86A7C4-9F1E-4F96-8AD9-5B75BEE364BE}"/>
              </a:ext>
            </a:extLst>
          </p:cNvPr>
          <p:cNvSpPr/>
          <p:nvPr userDrawn="1"/>
        </p:nvSpPr>
        <p:spPr>
          <a:xfrm rot="13336516">
            <a:off x="10313236" y="1084299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63BFE72-A1DE-4CFE-9B52-553C99D52699}"/>
              </a:ext>
            </a:extLst>
          </p:cNvPr>
          <p:cNvSpPr/>
          <p:nvPr userDrawn="1"/>
        </p:nvSpPr>
        <p:spPr>
          <a:xfrm rot="5738060">
            <a:off x="9844293" y="1032301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C266CD9-D77B-4B4D-8673-531E2784C610}"/>
              </a:ext>
            </a:extLst>
          </p:cNvPr>
          <p:cNvSpPr/>
          <p:nvPr userDrawn="1"/>
        </p:nvSpPr>
        <p:spPr>
          <a:xfrm rot="8291645">
            <a:off x="10081798" y="798094"/>
            <a:ext cx="371360" cy="273702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ABEF98-7C8C-4405-A192-E6843833C7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65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E0969F-F557-494E-894C-19813A2A8F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3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Half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4" y="86714"/>
            <a:ext cx="6009285" cy="6684572"/>
          </a:xfrm>
          <a:solidFill>
            <a:schemeClr val="bg1">
              <a:lumMod val="85000"/>
            </a:schemeClr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47435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4607" y="2237328"/>
            <a:ext cx="7202786" cy="1449788"/>
          </a:xfrm>
          <a:solidFill>
            <a:schemeClr val="tx1">
              <a:alpha val="80000"/>
            </a:schemeClr>
          </a:solidFill>
        </p:spPr>
        <p:txBody>
          <a:bodyPr lIns="288000" rIns="2160000" bIns="144000" anchor="b" anchorCtr="0"/>
          <a:lstStyle>
            <a:lvl1pPr algn="r"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94607" y="3684672"/>
            <a:ext cx="5282503" cy="1604172"/>
          </a:xfrm>
          <a:solidFill>
            <a:schemeClr val="tx1">
              <a:alpha val="90000"/>
            </a:schemeClr>
          </a:solidFill>
        </p:spPr>
        <p:txBody>
          <a:bodyPr lIns="216000" tIns="144000" rIns="576000"/>
          <a:lstStyle>
            <a:lvl1pPr marL="0" indent="0" algn="r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688AEDF-1396-4322-8818-9D1C7976FCDF}"/>
              </a:ext>
            </a:extLst>
          </p:cNvPr>
          <p:cNvCxnSpPr>
            <a:cxnSpLocks/>
          </p:cNvCxnSpPr>
          <p:nvPr userDrawn="1"/>
        </p:nvCxnSpPr>
        <p:spPr>
          <a:xfrm>
            <a:off x="7777113" y="2412127"/>
            <a:ext cx="0" cy="110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22267-81F5-4D7C-8854-830FD491A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7000" y="4142258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Contact Number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1624B9A-AB57-40B6-89A6-D34ED60BB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67000" y="4448040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Email or Social Media Handle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61EA5FFD-797F-43FF-B13A-5DA8C820EE2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65008" y="2587752"/>
            <a:ext cx="1344168" cy="7040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Logo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436EF9B-F86C-114A-BB87-C439E5F129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67000" y="4753821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Website Address</a:t>
            </a:r>
          </a:p>
        </p:txBody>
      </p:sp>
    </p:spTree>
    <p:extLst>
      <p:ext uri="{BB962C8B-B14F-4D97-AF65-F5344CB8AC3E}">
        <p14:creationId xmlns:p14="http://schemas.microsoft.com/office/powerpoint/2010/main" val="3475950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3A733F0-30A3-4125-9B9B-2A07E1461F1B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E236A80-227E-4FE4-AA47-7802636969A0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AF58058-47D7-451D-B2D5-713873CFA06B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6D9AC51-13A8-43F2-B0AE-A475CD84575E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BA8CC4C-FA3C-45FB-A5CE-C0F41063A4AA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20D0EA4-6C0E-4F3B-B209-84132CF9DCEE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2637900-ABE5-44BB-8955-B59B20FACF68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878CEF9-0D4E-43CF-A1AC-B8A752A7EDD3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15716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0052C3A-3942-4B16-A466-441F8E3C2260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00252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3E47D5-BDE7-46E7-8C4E-6111A41AF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90A547-C01D-42BC-98ED-831FDD76F3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BF3BE3-47D8-4511-B598-743DF88DF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23311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434632-BEE5-428E-872A-794325BA8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CB95FD3-7DAC-4417-8633-7EFA4852E0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4CDAD6C-9665-443F-B344-147513A6C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94763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64878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00" y="3517901"/>
            <a:ext cx="6012000" cy="1409700"/>
          </a:xfrm>
          <a:solidFill>
            <a:schemeClr val="tx1"/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  <a:solidFill>
            <a:schemeClr val="tx1">
              <a:lumMod val="85000"/>
              <a:lumOff val="15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000" y="86714"/>
            <a:ext cx="6009285" cy="3431187"/>
          </a:xfrm>
          <a:solidFill>
            <a:srgbClr val="333333"/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5F0C9D-A08F-4539-BA26-61D24BBE6E9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1152000"/>
            <a:ext cx="5307700" cy="4680000"/>
          </a:xfrm>
        </p:spPr>
        <p:txBody>
          <a:bodyPr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750C2-08E1-4CD4-8F1C-D23CAAAF3B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83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11340000" cy="46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604ED2F-8FB9-43B5-BD8C-40063B6EA6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E0A84F6-FEAA-4BDD-9282-20006CFE8BD1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CD00A51-7C86-40CE-9A85-9305A72856F5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2581C84-47AA-4227-BB97-9D73745C635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0208D-7363-46C1-93C0-34D5C7CC03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F00BA4-FF52-480A-802E-02DFDD8C7441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8FC3C8E-D2F9-46FE-B29F-17C02B89FFCC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AC53E23-4CA7-479D-B22A-A5FCB3E5B5F6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6F0F1DB-0C5F-4895-B71A-86B7D122DD4B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34BF4B3-A394-4B33-84E8-433CB3F4D710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6E11BA4-7EBA-47E5-8E07-57E665A74955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A178943-1EAE-4532-95FB-DFD1B8A936ED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1603A2C-1F9D-4BAB-BF6C-C411F8898F5A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019487C-9065-4D0C-8A4F-0BEC960FF5E1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2E39A85-934A-4BF2-93E3-761989F1B981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472000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94AA1D0D-4A88-48E6-9F92-152A70F62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0384" y="1140847"/>
            <a:ext cx="5471616" cy="503611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1400725-2BA0-4AEC-8878-C9C493FDF5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BAF7-A9F4-4666-A96D-E0820914D8A4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210B130-61BF-42BB-A9D3-54F0E9975E1E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ED4637A-B150-47D5-91AA-5443ECDF24E5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345A228-3ACD-436B-BAEA-C19CFB995DFF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08980A-AE2C-4B9A-923B-70728FF4B383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90E16CE-7F71-45E1-88F3-0F2422E4E14F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024FFFC-3734-4C7F-8BB4-1D72D8764C19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5E243F7-C034-42A6-94F7-39C26EF11897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F7416F4-3283-4DFF-BF8E-0F1B10C57C7B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E43006F-FE7C-4D9C-9803-C7A1705E2E29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0B601BE-5173-46B7-B727-24C354628A9A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840A278-AE7C-4997-AAEA-F758452843B7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3AE5DE6-4BFB-4DB3-8207-ABE7B804220D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6BC0376-95EB-4B85-AD13-AB07742066DC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360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FB87B0C-B1E3-469F-B946-994EFEC652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216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148060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BAEF92-65E6-4576-BB02-DE52CE5604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 x Image Bullet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019D3C0C-316D-A045-BC1B-D508718E47A9}"/>
              </a:ext>
            </a:extLst>
          </p:cNvPr>
          <p:cNvSpPr>
            <a:spLocks noChangeAspect="1"/>
          </p:cNvSpPr>
          <p:nvPr userDrawn="1"/>
        </p:nvSpPr>
        <p:spPr>
          <a:xfrm>
            <a:off x="3050592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6D90BAC-4672-454F-9B98-7A6F31D7B3F7}"/>
              </a:ext>
            </a:extLst>
          </p:cNvPr>
          <p:cNvSpPr>
            <a:spLocks noChangeAspect="1"/>
          </p:cNvSpPr>
          <p:nvPr userDrawn="1"/>
        </p:nvSpPr>
        <p:spPr>
          <a:xfrm>
            <a:off x="5345060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1146660-9CB0-D241-ACBC-5C0A9FC8AD1A}"/>
              </a:ext>
            </a:extLst>
          </p:cNvPr>
          <p:cNvSpPr>
            <a:spLocks noChangeAspect="1"/>
          </p:cNvSpPr>
          <p:nvPr userDrawn="1"/>
        </p:nvSpPr>
        <p:spPr>
          <a:xfrm>
            <a:off x="759111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831AC394-0DDA-6F4A-B2D3-6D95CD86648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86454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B1A58D5B-A4BA-F446-90DA-1B6B207869A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380176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7912C149-C249-1940-AF83-360853E78C2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673898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24854E3-04DE-4154-AD8A-9F8AC3E4EE33}"/>
              </a:ext>
            </a:extLst>
          </p:cNvPr>
          <p:cNvSpPr/>
          <p:nvPr userDrawn="1"/>
        </p:nvSpPr>
        <p:spPr>
          <a:xfrm>
            <a:off x="7632650" y="86714"/>
            <a:ext cx="4472635" cy="668457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1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5BDD2BB3-B6A3-404C-846E-13E06B2F166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632650" y="86714"/>
            <a:ext cx="4472635" cy="6478538"/>
          </a:xfrm>
          <a:custGeom>
            <a:avLst/>
            <a:gdLst>
              <a:gd name="connsiteX0" fmla="*/ 376782 w 4559351"/>
              <a:gd name="connsiteY0" fmla="*/ 5927210 h 6604145"/>
              <a:gd name="connsiteX1" fmla="*/ 1519837 w 4559351"/>
              <a:gd name="connsiteY1" fmla="*/ 6224579 h 6604145"/>
              <a:gd name="connsiteX2" fmla="*/ 1067656 w 4559351"/>
              <a:gd name="connsiteY2" fmla="*/ 6604145 h 6604145"/>
              <a:gd name="connsiteX3" fmla="*/ 567431 w 4559351"/>
              <a:gd name="connsiteY3" fmla="*/ 6347235 h 6604145"/>
              <a:gd name="connsiteX4" fmla="*/ 3770030 w 4559351"/>
              <a:gd name="connsiteY4" fmla="*/ 4729122 h 6604145"/>
              <a:gd name="connsiteX5" fmla="*/ 3830234 w 4559351"/>
              <a:gd name="connsiteY5" fmla="*/ 4893659 h 6604145"/>
              <a:gd name="connsiteX6" fmla="*/ 3125854 w 4559351"/>
              <a:gd name="connsiteY6" fmla="*/ 4949110 h 6604145"/>
              <a:gd name="connsiteX7" fmla="*/ 3170574 w 4559351"/>
              <a:gd name="connsiteY7" fmla="*/ 4030224 h 6604145"/>
              <a:gd name="connsiteX8" fmla="*/ 3437863 w 4559351"/>
              <a:gd name="connsiteY8" fmla="*/ 4760691 h 6604145"/>
              <a:gd name="connsiteX9" fmla="*/ 2793688 w 4559351"/>
              <a:gd name="connsiteY9" fmla="*/ 4980680 h 6604145"/>
              <a:gd name="connsiteX10" fmla="*/ 2501683 w 4559351"/>
              <a:gd name="connsiteY10" fmla="*/ 5003670 h 6604145"/>
              <a:gd name="connsiteX11" fmla="*/ 0 w 4559351"/>
              <a:gd name="connsiteY11" fmla="*/ 3396395 h 6604145"/>
              <a:gd name="connsiteX12" fmla="*/ 3032435 w 4559351"/>
              <a:gd name="connsiteY12" fmla="*/ 3966867 h 6604145"/>
              <a:gd name="connsiteX13" fmla="*/ 1101460 w 4559351"/>
              <a:gd name="connsiteY13" fmla="*/ 6039845 h 6604145"/>
              <a:gd name="connsiteX14" fmla="*/ 10881 w 4559351"/>
              <a:gd name="connsiteY14" fmla="*/ 5508230 h 6604145"/>
              <a:gd name="connsiteX15" fmla="*/ 0 w 4559351"/>
              <a:gd name="connsiteY15" fmla="*/ 5475113 h 6604145"/>
              <a:gd name="connsiteX16" fmla="*/ 0 w 4559351"/>
              <a:gd name="connsiteY16" fmla="*/ 2843941 h 6604145"/>
              <a:gd name="connsiteX17" fmla="*/ 1605508 w 4559351"/>
              <a:gd name="connsiteY17" fmla="*/ 3374908 h 6604145"/>
              <a:gd name="connsiteX18" fmla="*/ 1482045 w 4559351"/>
              <a:gd name="connsiteY18" fmla="*/ 3547687 h 6604145"/>
              <a:gd name="connsiteX19" fmla="*/ 0 w 4559351"/>
              <a:gd name="connsiteY19" fmla="*/ 3206607 h 6604145"/>
              <a:gd name="connsiteX20" fmla="*/ 0 w 4559351"/>
              <a:gd name="connsiteY20" fmla="*/ 0 h 6604145"/>
              <a:gd name="connsiteX21" fmla="*/ 4559351 w 4559351"/>
              <a:gd name="connsiteY21" fmla="*/ 0 h 6604145"/>
              <a:gd name="connsiteX22" fmla="*/ 4559351 w 4559351"/>
              <a:gd name="connsiteY22" fmla="*/ 4284646 h 6604145"/>
              <a:gd name="connsiteX23" fmla="*/ 0 w 4559351"/>
              <a:gd name="connsiteY23" fmla="*/ 2645102 h 660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559351" h="6604145">
                <a:moveTo>
                  <a:pt x="376782" y="5927210"/>
                </a:moveTo>
                <a:lnTo>
                  <a:pt x="1519837" y="6224579"/>
                </a:lnTo>
                <a:lnTo>
                  <a:pt x="1067656" y="6604145"/>
                </a:lnTo>
                <a:lnTo>
                  <a:pt x="567431" y="6347235"/>
                </a:lnTo>
                <a:close/>
                <a:moveTo>
                  <a:pt x="3770030" y="4729122"/>
                </a:moveTo>
                <a:lnTo>
                  <a:pt x="3830234" y="4893659"/>
                </a:lnTo>
                <a:lnTo>
                  <a:pt x="3125854" y="4949110"/>
                </a:lnTo>
                <a:close/>
                <a:moveTo>
                  <a:pt x="3170574" y="4030224"/>
                </a:moveTo>
                <a:lnTo>
                  <a:pt x="3437863" y="4760691"/>
                </a:lnTo>
                <a:lnTo>
                  <a:pt x="2793688" y="4980680"/>
                </a:lnTo>
                <a:lnTo>
                  <a:pt x="2501683" y="5003670"/>
                </a:lnTo>
                <a:close/>
                <a:moveTo>
                  <a:pt x="0" y="3396395"/>
                </a:moveTo>
                <a:lnTo>
                  <a:pt x="3032435" y="3966867"/>
                </a:lnTo>
                <a:lnTo>
                  <a:pt x="1101460" y="6039845"/>
                </a:lnTo>
                <a:lnTo>
                  <a:pt x="10881" y="5508230"/>
                </a:lnTo>
                <a:lnTo>
                  <a:pt x="0" y="5475113"/>
                </a:lnTo>
                <a:close/>
                <a:moveTo>
                  <a:pt x="0" y="2843941"/>
                </a:moveTo>
                <a:lnTo>
                  <a:pt x="1605508" y="3374908"/>
                </a:lnTo>
                <a:lnTo>
                  <a:pt x="1482045" y="3547687"/>
                </a:lnTo>
                <a:lnTo>
                  <a:pt x="0" y="3206607"/>
                </a:lnTo>
                <a:close/>
                <a:moveTo>
                  <a:pt x="0" y="0"/>
                </a:moveTo>
                <a:lnTo>
                  <a:pt x="4559351" y="0"/>
                </a:lnTo>
                <a:lnTo>
                  <a:pt x="4559351" y="4284646"/>
                </a:lnTo>
                <a:lnTo>
                  <a:pt x="0" y="26451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6075" y="4688112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0543" y="4688112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216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26076" y="3926335"/>
            <a:ext cx="2160587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0543" y="3926335"/>
            <a:ext cx="2160588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3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2094" y="4683350"/>
            <a:ext cx="216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1" name="Octagon 50">
            <a:extLst>
              <a:ext uri="{FF2B5EF4-FFF2-40B4-BE49-F238E27FC236}">
                <a16:creationId xmlns:a16="http://schemas.microsoft.com/office/drawing/2014/main" id="{758B0359-60B9-4D73-825D-ACE303A61C50}"/>
              </a:ext>
            </a:extLst>
          </p:cNvPr>
          <p:cNvSpPr/>
          <p:nvPr userDrawn="1"/>
        </p:nvSpPr>
        <p:spPr>
          <a:xfrm rot="1361022">
            <a:off x="11394972" y="6053793"/>
            <a:ext cx="634795" cy="634795"/>
          </a:xfrm>
          <a:prstGeom prst="octagon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09921541-DECE-43BB-BF92-A4B5D5EE5469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3095B3B-1284-4E49-BE50-9C84BE7E58B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7491DD10-64CD-40CA-A0BB-397696C0C168}"/>
              </a:ext>
            </a:extLst>
          </p:cNvPr>
          <p:cNvSpPr/>
          <p:nvPr userDrawn="1"/>
        </p:nvSpPr>
        <p:spPr>
          <a:xfrm>
            <a:off x="11342875" y="5990144"/>
            <a:ext cx="260512" cy="26051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55" name="Slide Number Placeholder 54">
            <a:extLst>
              <a:ext uri="{FF2B5EF4-FFF2-40B4-BE49-F238E27FC236}">
                <a16:creationId xmlns:a16="http://schemas.microsoft.com/office/drawing/2014/main" id="{8702E81C-40F0-489E-8339-0139157E632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23" name="Straight Connector 22" descr="First divider line on slide">
            <a:extLst>
              <a:ext uri="{FF2B5EF4-FFF2-40B4-BE49-F238E27FC236}">
                <a16:creationId xmlns:a16="http://schemas.microsoft.com/office/drawing/2014/main" id="{7FE1F4E8-B411-4807-9D24-A045EE06C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2659047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 descr="Second divider line on slide">
            <a:extLst>
              <a:ext uri="{FF2B5EF4-FFF2-40B4-BE49-F238E27FC236}">
                <a16:creationId xmlns:a16="http://schemas.microsoft.com/office/drawing/2014/main" id="{8C3F648E-45E5-403C-973E-2BEED634B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953541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F92D1B2D-3277-4EC8-BDA3-A396DF4D9D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13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3 x Image 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34">
            <a:extLst>
              <a:ext uri="{FF2B5EF4-FFF2-40B4-BE49-F238E27FC236}">
                <a16:creationId xmlns:a16="http://schemas.microsoft.com/office/drawing/2014/main" id="{22F44C7F-FA9B-CB41-B5C2-6A40A969176A}"/>
              </a:ext>
            </a:extLst>
          </p:cNvPr>
          <p:cNvSpPr>
            <a:spLocks noChangeAspect="1"/>
          </p:cNvSpPr>
          <p:nvPr userDrawn="1"/>
        </p:nvSpPr>
        <p:spPr>
          <a:xfrm>
            <a:off x="7065918" y="1366589"/>
            <a:ext cx="1371600" cy="1371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ACFECE1-DAAF-5642-BD0B-7A8FE9D241D9}"/>
              </a:ext>
            </a:extLst>
          </p:cNvPr>
          <p:cNvSpPr>
            <a:spLocks noChangeAspect="1"/>
          </p:cNvSpPr>
          <p:nvPr userDrawn="1"/>
        </p:nvSpPr>
        <p:spPr>
          <a:xfrm>
            <a:off x="7065918" y="2931225"/>
            <a:ext cx="1371600" cy="1371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0294551-87F8-DE4F-B54E-8231A9CAF5BF}"/>
              </a:ext>
            </a:extLst>
          </p:cNvPr>
          <p:cNvSpPr>
            <a:spLocks noChangeAspect="1"/>
          </p:cNvSpPr>
          <p:nvPr userDrawn="1"/>
        </p:nvSpPr>
        <p:spPr>
          <a:xfrm>
            <a:off x="7065918" y="4495861"/>
            <a:ext cx="1371600" cy="1371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24854E3-04DE-4154-AD8A-9F8AC3E4EE33}"/>
              </a:ext>
            </a:extLst>
          </p:cNvPr>
          <p:cNvSpPr/>
          <p:nvPr userDrawn="1"/>
        </p:nvSpPr>
        <p:spPr>
          <a:xfrm>
            <a:off x="105351" y="86714"/>
            <a:ext cx="6208363" cy="668457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1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BDDC1CFF-7E89-421D-9524-BB3AECAFE0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5351" y="496139"/>
            <a:ext cx="6208364" cy="6275148"/>
          </a:xfrm>
          <a:custGeom>
            <a:avLst/>
            <a:gdLst>
              <a:gd name="connsiteX0" fmla="*/ 0 w 4441248"/>
              <a:gd name="connsiteY0" fmla="*/ 5980106 h 6321393"/>
              <a:gd name="connsiteX1" fmla="*/ 1034410 w 4441248"/>
              <a:gd name="connsiteY1" fmla="*/ 6048613 h 6321393"/>
              <a:gd name="connsiteX2" fmla="*/ 1778431 w 4441248"/>
              <a:gd name="connsiteY2" fmla="*/ 6321393 h 6321393"/>
              <a:gd name="connsiteX3" fmla="*/ 0 w 4441248"/>
              <a:gd name="connsiteY3" fmla="*/ 6321393 h 6321393"/>
              <a:gd name="connsiteX4" fmla="*/ 2269200 w 4441248"/>
              <a:gd name="connsiteY4" fmla="*/ 5443908 h 6321393"/>
              <a:gd name="connsiteX5" fmla="*/ 2395460 w 4441248"/>
              <a:gd name="connsiteY5" fmla="*/ 5885070 h 6321393"/>
              <a:gd name="connsiteX6" fmla="*/ 1997461 w 4441248"/>
              <a:gd name="connsiteY6" fmla="*/ 6195222 h 6321393"/>
              <a:gd name="connsiteX7" fmla="*/ 1526609 w 4441248"/>
              <a:gd name="connsiteY7" fmla="*/ 5931629 h 6321393"/>
              <a:gd name="connsiteX8" fmla="*/ 4441248 w 4441248"/>
              <a:gd name="connsiteY8" fmla="*/ 4283292 h 6321393"/>
              <a:gd name="connsiteX9" fmla="*/ 4441248 w 4441248"/>
              <a:gd name="connsiteY9" fmla="*/ 6321393 h 6321393"/>
              <a:gd name="connsiteX10" fmla="*/ 2296366 w 4441248"/>
              <a:gd name="connsiteY10" fmla="*/ 6321393 h 6321393"/>
              <a:gd name="connsiteX11" fmla="*/ 2056375 w 4441248"/>
              <a:gd name="connsiteY11" fmla="*/ 6224358 h 6321393"/>
              <a:gd name="connsiteX12" fmla="*/ 0 w 4441248"/>
              <a:gd name="connsiteY12" fmla="*/ 2359561 h 6321393"/>
              <a:gd name="connsiteX13" fmla="*/ 828613 w 4441248"/>
              <a:gd name="connsiteY13" fmla="*/ 2588947 h 6321393"/>
              <a:gd name="connsiteX14" fmla="*/ 0 w 4441248"/>
              <a:gd name="connsiteY14" fmla="*/ 3479506 h 6321393"/>
              <a:gd name="connsiteX15" fmla="*/ 3025930 w 4441248"/>
              <a:gd name="connsiteY15" fmla="*/ 144202 h 6321393"/>
              <a:gd name="connsiteX16" fmla="*/ 4441248 w 4441248"/>
              <a:gd name="connsiteY16" fmla="*/ 1340385 h 6321393"/>
              <a:gd name="connsiteX17" fmla="*/ 4441248 w 4441248"/>
              <a:gd name="connsiteY17" fmla="*/ 4098899 h 6321393"/>
              <a:gd name="connsiteX18" fmla="*/ 1417099 w 4441248"/>
              <a:gd name="connsiteY18" fmla="*/ 5846153 h 6321393"/>
              <a:gd name="connsiteX19" fmla="*/ 0 w 4441248"/>
              <a:gd name="connsiteY19" fmla="*/ 5428711 h 6321393"/>
              <a:gd name="connsiteX20" fmla="*/ 0 w 4441248"/>
              <a:gd name="connsiteY20" fmla="*/ 3724470 h 6321393"/>
              <a:gd name="connsiteX21" fmla="*/ 2684090 w 4441248"/>
              <a:gd name="connsiteY21" fmla="*/ 0 h 6321393"/>
              <a:gd name="connsiteX22" fmla="*/ 2784132 w 4441248"/>
              <a:gd name="connsiteY22" fmla="*/ 186781 h 6321393"/>
              <a:gd name="connsiteX23" fmla="*/ 1027256 w 4441248"/>
              <a:gd name="connsiteY23" fmla="*/ 2337985 h 6321393"/>
              <a:gd name="connsiteX24" fmla="*/ 451581 w 4441248"/>
              <a:gd name="connsiteY24" fmla="*/ 2265656 h 632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441248" h="6321393">
                <a:moveTo>
                  <a:pt x="0" y="5980106"/>
                </a:moveTo>
                <a:lnTo>
                  <a:pt x="1034410" y="6048613"/>
                </a:lnTo>
                <a:lnTo>
                  <a:pt x="1778431" y="6321393"/>
                </a:lnTo>
                <a:lnTo>
                  <a:pt x="0" y="6321393"/>
                </a:lnTo>
                <a:close/>
                <a:moveTo>
                  <a:pt x="2269200" y="5443908"/>
                </a:moveTo>
                <a:lnTo>
                  <a:pt x="2395460" y="5885070"/>
                </a:lnTo>
                <a:lnTo>
                  <a:pt x="1997461" y="6195222"/>
                </a:lnTo>
                <a:lnTo>
                  <a:pt x="1526609" y="5931629"/>
                </a:lnTo>
                <a:close/>
                <a:moveTo>
                  <a:pt x="4441248" y="4283292"/>
                </a:moveTo>
                <a:lnTo>
                  <a:pt x="4441248" y="6321393"/>
                </a:lnTo>
                <a:lnTo>
                  <a:pt x="2296366" y="6321393"/>
                </a:lnTo>
                <a:lnTo>
                  <a:pt x="2056375" y="6224358"/>
                </a:lnTo>
                <a:close/>
                <a:moveTo>
                  <a:pt x="0" y="2359561"/>
                </a:moveTo>
                <a:lnTo>
                  <a:pt x="828613" y="2588947"/>
                </a:lnTo>
                <a:lnTo>
                  <a:pt x="0" y="3479506"/>
                </a:lnTo>
                <a:close/>
                <a:moveTo>
                  <a:pt x="3025930" y="144202"/>
                </a:moveTo>
                <a:lnTo>
                  <a:pt x="4441248" y="1340385"/>
                </a:lnTo>
                <a:lnTo>
                  <a:pt x="4441248" y="4098899"/>
                </a:lnTo>
                <a:lnTo>
                  <a:pt x="1417099" y="5846153"/>
                </a:lnTo>
                <a:lnTo>
                  <a:pt x="0" y="5428711"/>
                </a:lnTo>
                <a:lnTo>
                  <a:pt x="0" y="3724470"/>
                </a:lnTo>
                <a:close/>
                <a:moveTo>
                  <a:pt x="2684090" y="0"/>
                </a:moveTo>
                <a:lnTo>
                  <a:pt x="2784132" y="186781"/>
                </a:lnTo>
                <a:lnTo>
                  <a:pt x="1027256" y="2337985"/>
                </a:lnTo>
                <a:lnTo>
                  <a:pt x="451581" y="2265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8457" y="432000"/>
            <a:ext cx="4703542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68283" y="3582825"/>
            <a:ext cx="3002400" cy="720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68283" y="5147461"/>
            <a:ext cx="3002400" cy="720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68283" y="1369128"/>
            <a:ext cx="3002400" cy="432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68283" y="2933764"/>
            <a:ext cx="3002400" cy="432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68283" y="4498400"/>
            <a:ext cx="3002400" cy="432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3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68283" y="1975094"/>
            <a:ext cx="3002400" cy="720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09921541-DECE-43BB-BF92-A4B5D5EE5469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3095B3B-1284-4E49-BE50-9C84BE7E58B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7491DD10-64CD-40CA-A0BB-397696C0C168}"/>
              </a:ext>
            </a:extLst>
          </p:cNvPr>
          <p:cNvSpPr/>
          <p:nvPr userDrawn="1"/>
        </p:nvSpPr>
        <p:spPr>
          <a:xfrm>
            <a:off x="11342875" y="5990144"/>
            <a:ext cx="260512" cy="26051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089FAF0-BF60-4AB9-A62E-595008DC4646}"/>
              </a:ext>
            </a:extLst>
          </p:cNvPr>
          <p:cNvGrpSpPr/>
          <p:nvPr userDrawn="1"/>
        </p:nvGrpSpPr>
        <p:grpSpPr>
          <a:xfrm>
            <a:off x="1892000" y="2269752"/>
            <a:ext cx="3081180" cy="3011457"/>
            <a:chOff x="1892000" y="2269752"/>
            <a:chExt cx="3081180" cy="3011457"/>
          </a:xfrm>
        </p:grpSpPr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ED7DCD52-0637-49D9-AD21-2DF94DD3E348}"/>
                </a:ext>
              </a:extLst>
            </p:cNvPr>
            <p:cNvSpPr/>
            <p:nvPr/>
          </p:nvSpPr>
          <p:spPr>
            <a:xfrm rot="4308689">
              <a:off x="2464728" y="2678543"/>
              <a:ext cx="1980696" cy="2066510"/>
            </a:xfrm>
            <a:custGeom>
              <a:avLst/>
              <a:gdLst>
                <a:gd name="connsiteX0" fmla="*/ 0 w 1980696"/>
                <a:gd name="connsiteY0" fmla="*/ 2066510 h 2066510"/>
                <a:gd name="connsiteX1" fmla="*/ 1138078 w 1980696"/>
                <a:gd name="connsiteY1" fmla="*/ 0 h 2066510"/>
                <a:gd name="connsiteX2" fmla="*/ 1980696 w 1980696"/>
                <a:gd name="connsiteY2" fmla="*/ 1530016 h 2066510"/>
                <a:gd name="connsiteX3" fmla="*/ 1459417 w 1980696"/>
                <a:gd name="connsiteY3" fmla="*/ 2066510 h 206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0696" h="2066510">
                  <a:moveTo>
                    <a:pt x="0" y="2066510"/>
                  </a:moveTo>
                  <a:lnTo>
                    <a:pt x="1138078" y="0"/>
                  </a:lnTo>
                  <a:lnTo>
                    <a:pt x="1980696" y="1530016"/>
                  </a:lnTo>
                  <a:lnTo>
                    <a:pt x="1459417" y="206651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6863CC2-FBFD-47D7-AB8F-DB2367EABF92}"/>
                </a:ext>
              </a:extLst>
            </p:cNvPr>
            <p:cNvSpPr/>
            <p:nvPr/>
          </p:nvSpPr>
          <p:spPr>
            <a:xfrm rot="13830869">
              <a:off x="2730967" y="5004791"/>
              <a:ext cx="346713" cy="206124"/>
            </a:xfrm>
            <a:custGeom>
              <a:avLst/>
              <a:gdLst>
                <a:gd name="connsiteX0" fmla="*/ 346713 w 346713"/>
                <a:gd name="connsiteY0" fmla="*/ 206124 h 206124"/>
                <a:gd name="connsiteX1" fmla="*/ 0 w 346713"/>
                <a:gd name="connsiteY1" fmla="*/ 206124 h 206124"/>
                <a:gd name="connsiteX2" fmla="*/ 86666 w 346713"/>
                <a:gd name="connsiteY2" fmla="*/ 0 h 206124"/>
                <a:gd name="connsiteX3" fmla="*/ 346713 w 346713"/>
                <a:gd name="connsiteY3" fmla="*/ 206124 h 20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713" h="206124">
                  <a:moveTo>
                    <a:pt x="346713" y="206124"/>
                  </a:moveTo>
                  <a:lnTo>
                    <a:pt x="0" y="206124"/>
                  </a:lnTo>
                  <a:lnTo>
                    <a:pt x="86666" y="0"/>
                  </a:lnTo>
                  <a:lnTo>
                    <a:pt x="346713" y="206124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17">
              <a:extLst>
                <a:ext uri="{FF2B5EF4-FFF2-40B4-BE49-F238E27FC236}">
                  <a16:creationId xmlns:a16="http://schemas.microsoft.com/office/drawing/2014/main" id="{09ADFC5E-3BBA-404B-A496-A4035DF5E859}"/>
                </a:ext>
              </a:extLst>
            </p:cNvPr>
            <p:cNvSpPr/>
            <p:nvPr/>
          </p:nvSpPr>
          <p:spPr>
            <a:xfrm rot="12431080">
              <a:off x="2802151" y="4740752"/>
              <a:ext cx="710669" cy="335543"/>
            </a:xfrm>
            <a:custGeom>
              <a:avLst/>
              <a:gdLst>
                <a:gd name="connsiteX0" fmla="*/ 710669 w 710669"/>
                <a:gd name="connsiteY0" fmla="*/ 176660 h 335543"/>
                <a:gd name="connsiteX1" fmla="*/ 0 w 710669"/>
                <a:gd name="connsiteY1" fmla="*/ 335543 h 335543"/>
                <a:gd name="connsiteX2" fmla="*/ 141082 w 710669"/>
                <a:gd name="connsiteY2" fmla="*/ 0 h 335543"/>
                <a:gd name="connsiteX3" fmla="*/ 487795 w 710669"/>
                <a:gd name="connsiteY3" fmla="*/ 0 h 335543"/>
                <a:gd name="connsiteX4" fmla="*/ 710669 w 710669"/>
                <a:gd name="connsiteY4" fmla="*/ 176660 h 33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669" h="335543">
                  <a:moveTo>
                    <a:pt x="710669" y="176660"/>
                  </a:moveTo>
                  <a:lnTo>
                    <a:pt x="0" y="335543"/>
                  </a:lnTo>
                  <a:lnTo>
                    <a:pt x="141082" y="0"/>
                  </a:lnTo>
                  <a:lnTo>
                    <a:pt x="487795" y="0"/>
                  </a:lnTo>
                  <a:lnTo>
                    <a:pt x="710669" y="17666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9" name="Freeform: Shape 19">
              <a:extLst>
                <a:ext uri="{FF2B5EF4-FFF2-40B4-BE49-F238E27FC236}">
                  <a16:creationId xmlns:a16="http://schemas.microsoft.com/office/drawing/2014/main" id="{56E90DCD-03FB-4E9A-BD40-5269E9ACF1B1}"/>
                </a:ext>
              </a:extLst>
            </p:cNvPr>
            <p:cNvSpPr/>
            <p:nvPr/>
          </p:nvSpPr>
          <p:spPr>
            <a:xfrm rot="4308689">
              <a:off x="2058980" y="2102772"/>
              <a:ext cx="1246227" cy="1580187"/>
            </a:xfrm>
            <a:custGeom>
              <a:avLst/>
              <a:gdLst>
                <a:gd name="connsiteX0" fmla="*/ 0 w 1980696"/>
                <a:gd name="connsiteY0" fmla="*/ 2066510 h 2066510"/>
                <a:gd name="connsiteX1" fmla="*/ 1138078 w 1980696"/>
                <a:gd name="connsiteY1" fmla="*/ 0 h 2066510"/>
                <a:gd name="connsiteX2" fmla="*/ 1980696 w 1980696"/>
                <a:gd name="connsiteY2" fmla="*/ 1530016 h 2066510"/>
                <a:gd name="connsiteX3" fmla="*/ 1459417 w 1980696"/>
                <a:gd name="connsiteY3" fmla="*/ 2066510 h 2066510"/>
                <a:gd name="connsiteX0" fmla="*/ 0 w 1980696"/>
                <a:gd name="connsiteY0" fmla="*/ 1680311 h 1680311"/>
                <a:gd name="connsiteX1" fmla="*/ 1337031 w 1980696"/>
                <a:gd name="connsiteY1" fmla="*/ 0 h 1680311"/>
                <a:gd name="connsiteX2" fmla="*/ 1980696 w 1980696"/>
                <a:gd name="connsiteY2" fmla="*/ 1143817 h 1680311"/>
                <a:gd name="connsiteX3" fmla="*/ 1459417 w 1980696"/>
                <a:gd name="connsiteY3" fmla="*/ 1680311 h 1680311"/>
                <a:gd name="connsiteX4" fmla="*/ 0 w 1980696"/>
                <a:gd name="connsiteY4" fmla="*/ 1680311 h 1680311"/>
                <a:gd name="connsiteX0" fmla="*/ 0 w 1459417"/>
                <a:gd name="connsiteY0" fmla="*/ 1680311 h 1680311"/>
                <a:gd name="connsiteX1" fmla="*/ 1337031 w 1459417"/>
                <a:gd name="connsiteY1" fmla="*/ 0 h 1680311"/>
                <a:gd name="connsiteX2" fmla="*/ 1360698 w 1459417"/>
                <a:gd name="connsiteY2" fmla="*/ 208215 h 1680311"/>
                <a:gd name="connsiteX3" fmla="*/ 1459417 w 1459417"/>
                <a:gd name="connsiteY3" fmla="*/ 1680311 h 1680311"/>
                <a:gd name="connsiteX4" fmla="*/ 0 w 1459417"/>
                <a:gd name="connsiteY4" fmla="*/ 1680311 h 1680311"/>
                <a:gd name="connsiteX0" fmla="*/ 0 w 1360698"/>
                <a:gd name="connsiteY0" fmla="*/ 1680311 h 1688402"/>
                <a:gd name="connsiteX1" fmla="*/ 1337031 w 1360698"/>
                <a:gd name="connsiteY1" fmla="*/ 0 h 1688402"/>
                <a:gd name="connsiteX2" fmla="*/ 1360698 w 1360698"/>
                <a:gd name="connsiteY2" fmla="*/ 208215 h 1688402"/>
                <a:gd name="connsiteX3" fmla="*/ 278710 w 1360698"/>
                <a:gd name="connsiteY3" fmla="*/ 1688402 h 1688402"/>
                <a:gd name="connsiteX4" fmla="*/ 0 w 1360698"/>
                <a:gd name="connsiteY4" fmla="*/ 1680311 h 1688402"/>
                <a:gd name="connsiteX0" fmla="*/ 0 w 1360698"/>
                <a:gd name="connsiteY0" fmla="*/ 1680311 h 1698354"/>
                <a:gd name="connsiteX1" fmla="*/ 1337031 w 1360698"/>
                <a:gd name="connsiteY1" fmla="*/ 0 h 1698354"/>
                <a:gd name="connsiteX2" fmla="*/ 1360698 w 1360698"/>
                <a:gd name="connsiteY2" fmla="*/ 208215 h 1698354"/>
                <a:gd name="connsiteX3" fmla="*/ 415804 w 1360698"/>
                <a:gd name="connsiteY3" fmla="*/ 1698354 h 1698354"/>
                <a:gd name="connsiteX4" fmla="*/ 0 w 1360698"/>
                <a:gd name="connsiteY4" fmla="*/ 1680311 h 1698354"/>
                <a:gd name="connsiteX0" fmla="*/ 0 w 1360698"/>
                <a:gd name="connsiteY0" fmla="*/ 1556337 h 1574380"/>
                <a:gd name="connsiteX1" fmla="*/ 1226116 w 1360698"/>
                <a:gd name="connsiteY1" fmla="*/ 0 h 1574380"/>
                <a:gd name="connsiteX2" fmla="*/ 1360698 w 1360698"/>
                <a:gd name="connsiteY2" fmla="*/ 84241 h 1574380"/>
                <a:gd name="connsiteX3" fmla="*/ 415804 w 1360698"/>
                <a:gd name="connsiteY3" fmla="*/ 1574380 h 1574380"/>
                <a:gd name="connsiteX4" fmla="*/ 0 w 1360698"/>
                <a:gd name="connsiteY4" fmla="*/ 1556337 h 1574380"/>
                <a:gd name="connsiteX0" fmla="*/ 0 w 1303560"/>
                <a:gd name="connsiteY0" fmla="*/ 1556337 h 1574380"/>
                <a:gd name="connsiteX1" fmla="*/ 1226116 w 1303560"/>
                <a:gd name="connsiteY1" fmla="*/ 0 h 1574380"/>
                <a:gd name="connsiteX2" fmla="*/ 1303560 w 1303560"/>
                <a:gd name="connsiteY2" fmla="*/ 105569 h 1574380"/>
                <a:gd name="connsiteX3" fmla="*/ 415804 w 1303560"/>
                <a:gd name="connsiteY3" fmla="*/ 1574380 h 1574380"/>
                <a:gd name="connsiteX4" fmla="*/ 0 w 1303560"/>
                <a:gd name="connsiteY4" fmla="*/ 1556337 h 1574380"/>
                <a:gd name="connsiteX0" fmla="*/ 0 w 1246227"/>
                <a:gd name="connsiteY0" fmla="*/ 1580187 h 1580187"/>
                <a:gd name="connsiteX1" fmla="*/ 1168783 w 1246227"/>
                <a:gd name="connsiteY1" fmla="*/ 0 h 1580187"/>
                <a:gd name="connsiteX2" fmla="*/ 1246227 w 1246227"/>
                <a:gd name="connsiteY2" fmla="*/ 105569 h 1580187"/>
                <a:gd name="connsiteX3" fmla="*/ 358471 w 1246227"/>
                <a:gd name="connsiteY3" fmla="*/ 1574380 h 1580187"/>
                <a:gd name="connsiteX4" fmla="*/ 0 w 1246227"/>
                <a:gd name="connsiteY4" fmla="*/ 1580187 h 158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227" h="1580187">
                  <a:moveTo>
                    <a:pt x="0" y="1580187"/>
                  </a:moveTo>
                  <a:lnTo>
                    <a:pt x="1168783" y="0"/>
                  </a:lnTo>
                  <a:lnTo>
                    <a:pt x="1246227" y="105569"/>
                  </a:lnTo>
                  <a:lnTo>
                    <a:pt x="358471" y="1574380"/>
                  </a:lnTo>
                  <a:lnTo>
                    <a:pt x="0" y="1580187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0" name="Freeform: Shape 23">
              <a:extLst>
                <a:ext uri="{FF2B5EF4-FFF2-40B4-BE49-F238E27FC236}">
                  <a16:creationId xmlns:a16="http://schemas.microsoft.com/office/drawing/2014/main" id="{529D90B1-BC17-4168-A297-1DF303FB3C48}"/>
                </a:ext>
              </a:extLst>
            </p:cNvPr>
            <p:cNvSpPr/>
            <p:nvPr/>
          </p:nvSpPr>
          <p:spPr>
            <a:xfrm rot="17193105">
              <a:off x="4648324" y="3873318"/>
              <a:ext cx="243160" cy="406553"/>
            </a:xfrm>
            <a:custGeom>
              <a:avLst/>
              <a:gdLst>
                <a:gd name="connsiteX0" fmla="*/ 243160 w 243160"/>
                <a:gd name="connsiteY0" fmla="*/ 342071 h 406553"/>
                <a:gd name="connsiteX1" fmla="*/ 156493 w 243160"/>
                <a:gd name="connsiteY1" fmla="*/ 406553 h 406553"/>
                <a:gd name="connsiteX2" fmla="*/ 0 w 243160"/>
                <a:gd name="connsiteY2" fmla="*/ 0 h 406553"/>
                <a:gd name="connsiteX3" fmla="*/ 243160 w 243160"/>
                <a:gd name="connsiteY3" fmla="*/ 342071 h 40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160" h="406553">
                  <a:moveTo>
                    <a:pt x="243160" y="342071"/>
                  </a:moveTo>
                  <a:lnTo>
                    <a:pt x="156493" y="406553"/>
                  </a:lnTo>
                  <a:lnTo>
                    <a:pt x="0" y="0"/>
                  </a:lnTo>
                  <a:lnTo>
                    <a:pt x="243160" y="342071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C5DEA8E-5C03-42CC-987D-490297890048}"/>
                </a:ext>
              </a:extLst>
            </p:cNvPr>
            <p:cNvSpPr/>
            <p:nvPr/>
          </p:nvSpPr>
          <p:spPr>
            <a:xfrm rot="17193105">
              <a:off x="4152588" y="3654247"/>
              <a:ext cx="692798" cy="510610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2" name="Freeform: Shape 28">
              <a:extLst>
                <a:ext uri="{FF2B5EF4-FFF2-40B4-BE49-F238E27FC236}">
                  <a16:creationId xmlns:a16="http://schemas.microsoft.com/office/drawing/2014/main" id="{404E048B-9C67-4EC0-82E9-DC9D4AEE9703}"/>
                </a:ext>
              </a:extLst>
            </p:cNvPr>
            <p:cNvSpPr/>
            <p:nvPr/>
          </p:nvSpPr>
          <p:spPr>
            <a:xfrm rot="4308689">
              <a:off x="3831248" y="2441608"/>
              <a:ext cx="648657" cy="777553"/>
            </a:xfrm>
            <a:custGeom>
              <a:avLst/>
              <a:gdLst>
                <a:gd name="connsiteX0" fmla="*/ 0 w 648657"/>
                <a:gd name="connsiteY0" fmla="*/ 777553 h 777553"/>
                <a:gd name="connsiteX1" fmla="*/ 255474 w 648657"/>
                <a:gd name="connsiteY1" fmla="*/ 0 h 777553"/>
                <a:gd name="connsiteX2" fmla="*/ 648657 w 648657"/>
                <a:gd name="connsiteY2" fmla="*/ 713937 h 777553"/>
                <a:gd name="connsiteX3" fmla="*/ 0 w 648657"/>
                <a:gd name="connsiteY3" fmla="*/ 777553 h 777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657" h="777553">
                  <a:moveTo>
                    <a:pt x="0" y="777553"/>
                  </a:moveTo>
                  <a:lnTo>
                    <a:pt x="255474" y="0"/>
                  </a:lnTo>
                  <a:lnTo>
                    <a:pt x="648657" y="713937"/>
                  </a:lnTo>
                  <a:lnTo>
                    <a:pt x="0" y="777553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EC82E52C-5E33-5942-8474-7ED4354EC95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405874" y="4835817"/>
            <a:ext cx="691688" cy="6916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07EC0147-5BE6-9248-BF42-BD99608F459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7405874" y="3271181"/>
            <a:ext cx="691688" cy="6916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2B8E1942-1472-BC49-A624-3A31190A69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405874" y="1706545"/>
            <a:ext cx="691688" cy="6916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cxnSp>
        <p:nvCxnSpPr>
          <p:cNvPr id="36" name="Straight Connector 35" descr="First divider line on slide">
            <a:extLst>
              <a:ext uri="{FF2B5EF4-FFF2-40B4-BE49-F238E27FC236}">
                <a16:creationId xmlns:a16="http://schemas.microsoft.com/office/drawing/2014/main" id="{A140998F-B877-4BDC-843C-0071F5066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768283" y="2616579"/>
            <a:ext cx="237868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 descr="Second divider line on slide">
            <a:extLst>
              <a:ext uri="{FF2B5EF4-FFF2-40B4-BE49-F238E27FC236}">
                <a16:creationId xmlns:a16="http://schemas.microsoft.com/office/drawing/2014/main" id="{2084D353-BE8A-4AAA-8BEC-B71CEE9DD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768283" y="4109914"/>
            <a:ext cx="237868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3141BE88-4254-4C6C-92C8-71629AED69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15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ctagon 6">
            <a:extLst>
              <a:ext uri="{FF2B5EF4-FFF2-40B4-BE49-F238E27FC236}">
                <a16:creationId xmlns:a16="http://schemas.microsoft.com/office/drawing/2014/main" id="{12B87281-2FCA-44C5-BFC9-FD653787EFC4}"/>
              </a:ext>
            </a:extLst>
          </p:cNvPr>
          <p:cNvSpPr/>
          <p:nvPr userDrawn="1"/>
        </p:nvSpPr>
        <p:spPr>
          <a:xfrm rot="1361022">
            <a:off x="11394972" y="6053793"/>
            <a:ext cx="634795" cy="634795"/>
          </a:xfrm>
          <a:prstGeom prst="octagon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11340000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999" y="6188628"/>
            <a:ext cx="878494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1200" b="1" i="1">
                <a:solidFill>
                  <a:schemeClr val="tx1"/>
                </a:solidFill>
                <a:latin typeface="+mj-lt"/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6BF03E-F48E-4C0A-9078-07AC4DDF896A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827500-FC74-463C-9312-BC59104AEBD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0EE18F-610D-4230-BA82-4E5007401ADD}"/>
              </a:ext>
            </a:extLst>
          </p:cNvPr>
          <p:cNvSpPr txBox="1"/>
          <p:nvPr userDrawn="1"/>
        </p:nvSpPr>
        <p:spPr>
          <a:xfrm>
            <a:off x="8734570" y="6278857"/>
            <a:ext cx="2510557" cy="1846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1200" noProof="0" dirty="0">
                <a:solidFill>
                  <a:schemeClr val="tx2"/>
                </a:solidFill>
                <a:latin typeface="+mj-lt"/>
              </a:rPr>
              <a:t>Your Logo or Name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AF375EA-F235-4EAA-A52F-D6BF0D6EDDCA}"/>
              </a:ext>
            </a:extLst>
          </p:cNvPr>
          <p:cNvSpPr/>
          <p:nvPr userDrawn="1"/>
        </p:nvSpPr>
        <p:spPr>
          <a:xfrm>
            <a:off x="11342875" y="5990144"/>
            <a:ext cx="260512" cy="26051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3C8C5B-6356-4B7C-887C-A436D7DB4059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120C00-0FF6-411F-B2D6-C625ED6BD241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142C1D-78E5-4AD5-BEF3-C015D6E3FEBD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0D9306-2240-47FF-AA2F-DC7C26A008A4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0" r:id="rId4"/>
    <p:sldLayoutId id="2147483652" r:id="rId5"/>
    <p:sldLayoutId id="2147483656" r:id="rId6"/>
    <p:sldLayoutId id="2147483657" r:id="rId7"/>
    <p:sldLayoutId id="2147483684" r:id="rId8"/>
    <p:sldLayoutId id="2147483683" r:id="rId9"/>
    <p:sldLayoutId id="2147483668" r:id="rId10"/>
    <p:sldLayoutId id="2147483670" r:id="rId11"/>
    <p:sldLayoutId id="2147483653" r:id="rId12"/>
    <p:sldLayoutId id="2147483673" r:id="rId13"/>
    <p:sldLayoutId id="2147483674" r:id="rId14"/>
    <p:sldLayoutId id="2147483676" r:id="rId15"/>
    <p:sldLayoutId id="2147483677" r:id="rId16"/>
    <p:sldLayoutId id="2147483654" r:id="rId17"/>
    <p:sldLayoutId id="2147483660" r:id="rId18"/>
    <p:sldLayoutId id="2147483661" r:id="rId19"/>
    <p:sldLayoutId id="2147483678" r:id="rId20"/>
    <p:sldLayoutId id="2147483686" r:id="rId21"/>
    <p:sldLayoutId id="2147483687" r:id="rId22"/>
    <p:sldLayoutId id="2147483689" r:id="rId23"/>
    <p:sldLayoutId id="2147483690" r:id="rId24"/>
    <p:sldLayoutId id="2147483688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0.m4a"/><Relationship Id="rId7" Type="http://schemas.openxmlformats.org/officeDocument/2006/relationships/image" Target="../media/image13.svg"/><Relationship Id="rId2" Type="http://schemas.microsoft.com/office/2007/relationships/media" Target="../media/media10.m4a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audio" Target="../media/media11.m4a"/><Relationship Id="rId7" Type="http://schemas.openxmlformats.org/officeDocument/2006/relationships/image" Target="../media/image12.png"/><Relationship Id="rId2" Type="http://schemas.microsoft.com/office/2007/relationships/media" Target="../media/media11.m4a"/><Relationship Id="rId1" Type="http://schemas.openxmlformats.org/officeDocument/2006/relationships/tags" Target="../tags/tag6.xml"/><Relationship Id="rId6" Type="http://schemas.openxmlformats.org/officeDocument/2006/relationships/image" Target="../media/image23.jp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2.m4a"/><Relationship Id="rId7" Type="http://schemas.openxmlformats.org/officeDocument/2006/relationships/image" Target="../media/image20.svg"/><Relationship Id="rId2" Type="http://schemas.microsoft.com/office/2007/relationships/media" Target="../media/media12.m4a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3.m4a"/><Relationship Id="rId7" Type="http://schemas.openxmlformats.org/officeDocument/2006/relationships/image" Target="../media/image25.jpeg"/><Relationship Id="rId2" Type="http://schemas.microsoft.com/office/2007/relationships/media" Target="../media/media13.m4a"/><Relationship Id="rId1" Type="http://schemas.openxmlformats.org/officeDocument/2006/relationships/tags" Target="../tags/tag8.xml"/><Relationship Id="rId6" Type="http://schemas.openxmlformats.org/officeDocument/2006/relationships/image" Target="../media/image24.jp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audio" Target="../media/media14.m4a"/><Relationship Id="rId7" Type="http://schemas.openxmlformats.org/officeDocument/2006/relationships/image" Target="../media/image26.png"/><Relationship Id="rId2" Type="http://schemas.microsoft.com/office/2007/relationships/media" Target="../media/media14.m4a"/><Relationship Id="rId1" Type="http://schemas.openxmlformats.org/officeDocument/2006/relationships/tags" Target="../tags/tag9.xml"/><Relationship Id="rId6" Type="http://schemas.openxmlformats.org/officeDocument/2006/relationships/image" Target="../media/image24.jp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5.m4a"/><Relationship Id="rId7" Type="http://schemas.openxmlformats.org/officeDocument/2006/relationships/image" Target="../media/image20.svg"/><Relationship Id="rId2" Type="http://schemas.microsoft.com/office/2007/relationships/media" Target="../media/media15.m4a"/><Relationship Id="rId1" Type="http://schemas.openxmlformats.org/officeDocument/2006/relationships/tags" Target="../tags/tag10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7" Type="http://schemas.openxmlformats.org/officeDocument/2006/relationships/image" Target="../media/image4.png"/><Relationship Id="rId2" Type="http://schemas.microsoft.com/office/2007/relationships/media" Target="../media/media16.m4a"/><Relationship Id="rId1" Type="http://schemas.openxmlformats.org/officeDocument/2006/relationships/tags" Target="../tags/tag11.xml"/><Relationship Id="rId6" Type="http://schemas.openxmlformats.org/officeDocument/2006/relationships/image" Target="../media/image28.jp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audio" Target="../media/media17.m4a"/><Relationship Id="rId7" Type="http://schemas.openxmlformats.org/officeDocument/2006/relationships/image" Target="../media/image19.png"/><Relationship Id="rId2" Type="http://schemas.microsoft.com/office/2007/relationships/media" Target="../media/media17.m4a"/><Relationship Id="rId1" Type="http://schemas.openxmlformats.org/officeDocument/2006/relationships/tags" Target="../tags/tag12.xml"/><Relationship Id="rId6" Type="http://schemas.openxmlformats.org/officeDocument/2006/relationships/image" Target="../media/image28.jp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8.m4a"/><Relationship Id="rId7" Type="http://schemas.openxmlformats.org/officeDocument/2006/relationships/image" Target="../media/image20.svg"/><Relationship Id="rId2" Type="http://schemas.microsoft.com/office/2007/relationships/media" Target="../media/media18.m4a"/><Relationship Id="rId1" Type="http://schemas.openxmlformats.org/officeDocument/2006/relationships/tags" Target="../tags/tag13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7" Type="http://schemas.openxmlformats.org/officeDocument/2006/relationships/image" Target="../media/image4.png"/><Relationship Id="rId2" Type="http://schemas.microsoft.com/office/2007/relationships/media" Target="../media/media19.m4a"/><Relationship Id="rId1" Type="http://schemas.openxmlformats.org/officeDocument/2006/relationships/tags" Target="../tags/tag14.xml"/><Relationship Id="rId6" Type="http://schemas.openxmlformats.org/officeDocument/2006/relationships/image" Target="../media/image29.jp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7.png"/><Relationship Id="rId12" Type="http://schemas.openxmlformats.org/officeDocument/2006/relationships/image" Target="../media/image4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svg"/><Relationship Id="rId11" Type="http://schemas.openxmlformats.org/officeDocument/2006/relationships/image" Target="../media/image11.jp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audio" Target="../media/media20.m4a"/><Relationship Id="rId7" Type="http://schemas.openxmlformats.org/officeDocument/2006/relationships/image" Target="../media/image19.png"/><Relationship Id="rId2" Type="http://schemas.microsoft.com/office/2007/relationships/media" Target="../media/media20.m4a"/><Relationship Id="rId1" Type="http://schemas.openxmlformats.org/officeDocument/2006/relationships/tags" Target="../tags/tag15.xml"/><Relationship Id="rId6" Type="http://schemas.openxmlformats.org/officeDocument/2006/relationships/image" Target="../media/image29.jp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21.m4a"/><Relationship Id="rId7" Type="http://schemas.openxmlformats.org/officeDocument/2006/relationships/image" Target="../media/image22.svg"/><Relationship Id="rId2" Type="http://schemas.microsoft.com/office/2007/relationships/media" Target="../media/media21.m4a"/><Relationship Id="rId1" Type="http://schemas.openxmlformats.org/officeDocument/2006/relationships/tags" Target="../tags/tag16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22.m4a"/><Relationship Id="rId7" Type="http://schemas.openxmlformats.org/officeDocument/2006/relationships/image" Target="../media/image22.svg"/><Relationship Id="rId2" Type="http://schemas.microsoft.com/office/2007/relationships/media" Target="../media/media22.m4a"/><Relationship Id="rId1" Type="http://schemas.openxmlformats.org/officeDocument/2006/relationships/tags" Target="../tags/tag17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media23.m4a"/><Relationship Id="rId7" Type="http://schemas.openxmlformats.org/officeDocument/2006/relationships/image" Target="../media/image22.svg"/><Relationship Id="rId2" Type="http://schemas.microsoft.com/office/2007/relationships/media" Target="../media/media23.m4a"/><Relationship Id="rId1" Type="http://schemas.openxmlformats.org/officeDocument/2006/relationships/tags" Target="../tags/tag18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media24.m4a"/><Relationship Id="rId7" Type="http://schemas.openxmlformats.org/officeDocument/2006/relationships/image" Target="../media/image22.svg"/><Relationship Id="rId2" Type="http://schemas.microsoft.com/office/2007/relationships/media" Target="../media/media24.m4a"/><Relationship Id="rId1" Type="http://schemas.openxmlformats.org/officeDocument/2006/relationships/tags" Target="../tags/tag19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25.m4a"/><Relationship Id="rId7" Type="http://schemas.openxmlformats.org/officeDocument/2006/relationships/image" Target="../media/image22.svg"/><Relationship Id="rId2" Type="http://schemas.microsoft.com/office/2007/relationships/media" Target="../media/media25.m4a"/><Relationship Id="rId1" Type="http://schemas.openxmlformats.org/officeDocument/2006/relationships/tags" Target="../tags/tag20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audio" Target="../media/media26.m4a"/><Relationship Id="rId7" Type="http://schemas.openxmlformats.org/officeDocument/2006/relationships/image" Target="../media/image8.svg"/><Relationship Id="rId2" Type="http://schemas.microsoft.com/office/2007/relationships/media" Target="../media/media26.m4a"/><Relationship Id="rId1" Type="http://schemas.openxmlformats.org/officeDocument/2006/relationships/tags" Target="../tags/tag21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26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34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12" Type="http://schemas.openxmlformats.org/officeDocument/2006/relationships/image" Target="../media/image4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8.svg"/><Relationship Id="rId11" Type="http://schemas.openxmlformats.org/officeDocument/2006/relationships/image" Target="../media/image20.svg"/><Relationship Id="rId5" Type="http://schemas.openxmlformats.org/officeDocument/2006/relationships/image" Target="../media/image7.png"/><Relationship Id="rId10" Type="http://schemas.openxmlformats.org/officeDocument/2006/relationships/image" Target="../media/image19.png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1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media28.m4a"/><Relationship Id="rId7" Type="http://schemas.openxmlformats.org/officeDocument/2006/relationships/image" Target="../media/image4.png"/><Relationship Id="rId2" Type="http://schemas.microsoft.com/office/2007/relationships/media" Target="../media/media28.m4a"/><Relationship Id="rId1" Type="http://schemas.openxmlformats.org/officeDocument/2006/relationships/tags" Target="../tags/tag22.xml"/><Relationship Id="rId6" Type="http://schemas.openxmlformats.org/officeDocument/2006/relationships/image" Target="../media/image18.jpg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7.png"/><Relationship Id="rId12" Type="http://schemas.openxmlformats.org/officeDocument/2006/relationships/image" Target="../media/image4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svg"/><Relationship Id="rId11" Type="http://schemas.openxmlformats.org/officeDocument/2006/relationships/image" Target="../media/image11.jp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audio" Target="../media/media5.m4a"/><Relationship Id="rId7" Type="http://schemas.openxmlformats.org/officeDocument/2006/relationships/image" Target="../media/image13.svg"/><Relationship Id="rId2" Type="http://schemas.microsoft.com/office/2007/relationships/media" Target="../media/media5.m4a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11" Type="http://schemas.openxmlformats.org/officeDocument/2006/relationships/image" Target="../media/image4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audio" Target="../media/media6.m4a"/><Relationship Id="rId7" Type="http://schemas.openxmlformats.org/officeDocument/2006/relationships/image" Target="../media/image12.png"/><Relationship Id="rId2" Type="http://schemas.microsoft.com/office/2007/relationships/media" Target="../media/media6.m4a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7" Type="http://schemas.openxmlformats.org/officeDocument/2006/relationships/image" Target="../media/image4.png"/><Relationship Id="rId2" Type="http://schemas.microsoft.com/office/2007/relationships/media" Target="../media/media7.m4a"/><Relationship Id="rId1" Type="http://schemas.openxmlformats.org/officeDocument/2006/relationships/tags" Target="../tags/tag3.xml"/><Relationship Id="rId6" Type="http://schemas.openxmlformats.org/officeDocument/2006/relationships/image" Target="../media/image18.jp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8.svg"/><Relationship Id="rId3" Type="http://schemas.openxmlformats.org/officeDocument/2006/relationships/audio" Target="../media/media9.m4a"/><Relationship Id="rId7" Type="http://schemas.openxmlformats.org/officeDocument/2006/relationships/image" Target="../media/image13.svg"/><Relationship Id="rId12" Type="http://schemas.openxmlformats.org/officeDocument/2006/relationships/image" Target="../media/image7.png"/><Relationship Id="rId2" Type="http://schemas.microsoft.com/office/2007/relationships/media" Target="../media/media9.m4a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11" Type="http://schemas.openxmlformats.org/officeDocument/2006/relationships/image" Target="../media/image22.sv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20.svg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63E9131-C258-4C5E-A880-B58DAFF9BC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</a:extLst>
          </a:blip>
          <a:srcRect t="8279" b="8279"/>
          <a:stretch>
            <a:fillRect/>
          </a:stretch>
        </p:blipFill>
        <p:spPr>
          <a:xfrm>
            <a:off x="-69194" y="0"/>
            <a:ext cx="12261194" cy="685800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26364"/>
            <a:ext cx="6840000" cy="1927213"/>
          </a:xfrm>
        </p:spPr>
        <p:txBody>
          <a:bodyPr/>
          <a:lstStyle/>
          <a:p>
            <a:r>
              <a:rPr lang="en-US" dirty="0"/>
              <a:t>Innovation Small Grants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Training Module 2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Innovation small grant applications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BE8DF7-B814-4CFF-BC9D-D0EB2E4769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87" y="2802067"/>
            <a:ext cx="2691585" cy="1819511"/>
          </a:xfrm>
          <a:prstGeom prst="rect">
            <a:avLst/>
          </a:prstGeom>
        </p:spPr>
      </p:pic>
      <p:pic>
        <p:nvPicPr>
          <p:cNvPr id="8" name="2.1.m4a">
            <a:hlinkClick r:id="" action="ppaction://media"/>
            <a:extLst>
              <a:ext uri="{FF2B5EF4-FFF2-40B4-BE49-F238E27FC236}">
                <a16:creationId xmlns:a16="http://schemas.microsoft.com/office/drawing/2014/main" id="{39FBD046-2855-5741-92A0-7D5E7EAA6C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/>
        </p:blipFill>
        <p:spPr>
          <a:xfrm>
            <a:off x="-53360" y="6056667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3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00"/>
    </mc:Choice>
    <mc:Fallback xmlns="">
      <p:transition spd="slow" advTm="2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7918" objId="2"/>
        <p14:triggerEvt type="onClick" time="7918" objId="2"/>
        <p14:stopEvt time="32619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nip Same Side Corner Rectangle 33"/>
          <p:cNvSpPr/>
          <p:nvPr/>
        </p:nvSpPr>
        <p:spPr>
          <a:xfrm rot="5400000">
            <a:off x="3795893" y="-1649959"/>
            <a:ext cx="4619749" cy="10961077"/>
          </a:xfrm>
          <a:prstGeom prst="snip2SameRect">
            <a:avLst/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7345435" y="2531533"/>
            <a:ext cx="2088444" cy="1975555"/>
            <a:chOff x="7216423" y="3011311"/>
            <a:chExt cx="2088444" cy="1975555"/>
          </a:xfrm>
        </p:grpSpPr>
        <p:sp>
          <p:nvSpPr>
            <p:cNvPr id="21" name="Oval 20"/>
            <p:cNvSpPr/>
            <p:nvPr/>
          </p:nvSpPr>
          <p:spPr>
            <a:xfrm>
              <a:off x="7216423" y="3011311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7271466" y="3773404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Project components and financing </a:t>
              </a:r>
              <a:endParaRPr lang="en-US" alt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In detail: Part 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30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97081" y="1582136"/>
            <a:ext cx="854075" cy="854075"/>
          </a:xfrm>
          <a:prstGeom prst="rect">
            <a:avLst/>
          </a:prstGeom>
        </p:spPr>
      </p:pic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511424" y="1643274"/>
            <a:ext cx="1878499" cy="11172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information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753660" y="2604992"/>
            <a:ext cx="2328334" cy="1749778"/>
            <a:chOff x="1298222" y="3104444"/>
            <a:chExt cx="2328334" cy="1749778"/>
          </a:xfrm>
        </p:grpSpPr>
        <p:sp>
          <p:nvSpPr>
            <p:cNvPr id="4" name="Rounded Rectangle 3"/>
            <p:cNvSpPr/>
            <p:nvPr/>
          </p:nvSpPr>
          <p:spPr>
            <a:xfrm>
              <a:off x="1298222" y="3104444"/>
              <a:ext cx="2328334" cy="174977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458280" y="3243684"/>
              <a:ext cx="2000372" cy="1469428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Country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Title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Implementing entity 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Executing entities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Financing requested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64920" y="2461369"/>
            <a:ext cx="2088444" cy="1975555"/>
            <a:chOff x="4854223" y="1665111"/>
            <a:chExt cx="2088444" cy="1975555"/>
          </a:xfrm>
        </p:grpSpPr>
        <p:sp>
          <p:nvSpPr>
            <p:cNvPr id="5" name="Oval 4"/>
            <p:cNvSpPr/>
            <p:nvPr/>
          </p:nvSpPr>
          <p:spPr>
            <a:xfrm>
              <a:off x="4854223" y="1665111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4891769" y="2464510"/>
              <a:ext cx="2000372" cy="625108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US" altLang="en-US" dirty="0"/>
                <a:t>Project background and context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225543" y="2536359"/>
            <a:ext cx="2088444" cy="1975555"/>
            <a:chOff x="5596467" y="3832578"/>
            <a:chExt cx="2088444" cy="1975555"/>
          </a:xfrm>
        </p:grpSpPr>
        <p:sp>
          <p:nvSpPr>
            <p:cNvPr id="20" name="Oval 19"/>
            <p:cNvSpPr/>
            <p:nvPr/>
          </p:nvSpPr>
          <p:spPr>
            <a:xfrm>
              <a:off x="5596467" y="3832578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661609" y="4670791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Project objectives </a:t>
              </a:r>
              <a:endParaRPr lang="en-US" alt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23402" y="2492827"/>
            <a:ext cx="2088444" cy="1975555"/>
            <a:chOff x="4301068" y="4710289"/>
            <a:chExt cx="2088444" cy="1975555"/>
          </a:xfrm>
        </p:grpSpPr>
        <p:sp>
          <p:nvSpPr>
            <p:cNvPr id="19" name="Oval 18"/>
            <p:cNvSpPr/>
            <p:nvPr/>
          </p:nvSpPr>
          <p:spPr>
            <a:xfrm>
              <a:off x="4301068" y="4710289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4365148" y="5572139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Projected calendar </a:t>
              </a:r>
              <a:endParaRPr lang="en-US" altLang="en-US" dirty="0"/>
            </a:p>
          </p:txBody>
        </p:sp>
      </p:grpSp>
      <p:sp>
        <p:nvSpPr>
          <p:cNvPr id="29" name="Rectangular Callout 28"/>
          <p:cNvSpPr/>
          <p:nvPr/>
        </p:nvSpPr>
        <p:spPr>
          <a:xfrm>
            <a:off x="3121315" y="4543148"/>
            <a:ext cx="2050144" cy="867174"/>
          </a:xfrm>
          <a:prstGeom prst="wedgeRectCallout">
            <a:avLst>
              <a:gd name="adj1" fmla="val -19695"/>
              <a:gd name="adj2" fmla="val -63193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Describe your climate adaptation challenge</a:t>
            </a:r>
          </a:p>
        </p:txBody>
      </p:sp>
      <p:sp>
        <p:nvSpPr>
          <p:cNvPr id="56" name="Oval 55"/>
          <p:cNvSpPr/>
          <p:nvPr/>
        </p:nvSpPr>
        <p:spPr>
          <a:xfrm>
            <a:off x="7349095" y="2492489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ular Callout 30"/>
          <p:cNvSpPr/>
          <p:nvPr/>
        </p:nvSpPr>
        <p:spPr>
          <a:xfrm>
            <a:off x="7340199" y="4546923"/>
            <a:ext cx="2057802" cy="895933"/>
          </a:xfrm>
          <a:prstGeom prst="wedgeRectCallout">
            <a:avLst>
              <a:gd name="adj1" fmla="val -21546"/>
              <a:gd name="adj2" fmla="val -7024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List each component, and its cost</a:t>
            </a:r>
          </a:p>
        </p:txBody>
      </p:sp>
      <p:sp>
        <p:nvSpPr>
          <p:cNvPr id="33" name="Rectangular Callout 32"/>
          <p:cNvSpPr/>
          <p:nvPr/>
        </p:nvSpPr>
        <p:spPr>
          <a:xfrm>
            <a:off x="5243286" y="4559673"/>
            <a:ext cx="2050142" cy="1463756"/>
          </a:xfrm>
          <a:prstGeom prst="wedgeRectCallout">
            <a:avLst>
              <a:gd name="adj1" fmla="val -20123"/>
              <a:gd name="adj2" fmla="val -6267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What will you achieve?</a:t>
            </a:r>
          </a:p>
          <a:p>
            <a:pPr marL="171450" indent="-171450">
              <a:buFont typeface="Arial"/>
              <a:buChar char="•"/>
            </a:pPr>
            <a:r>
              <a:rPr lang="en-GB" dirty="0"/>
              <a:t>Actions taken</a:t>
            </a:r>
          </a:p>
          <a:p>
            <a:pPr marL="171450" indent="-171450">
              <a:buFont typeface="Arial"/>
              <a:buChar char="•"/>
            </a:pPr>
            <a:r>
              <a:rPr lang="en-GB" dirty="0"/>
              <a:t>Changes delivered</a:t>
            </a:r>
          </a:p>
        </p:txBody>
      </p:sp>
      <p:sp>
        <p:nvSpPr>
          <p:cNvPr id="40" name="Rectangular Callout 39"/>
          <p:cNvSpPr/>
          <p:nvPr/>
        </p:nvSpPr>
        <p:spPr>
          <a:xfrm>
            <a:off x="9471781" y="4567967"/>
            <a:ext cx="2048933" cy="874890"/>
          </a:xfrm>
          <a:prstGeom prst="wedgeRectCallout">
            <a:avLst>
              <a:gd name="adj1" fmla="val -19737"/>
              <a:gd name="adj2" fmla="val -6778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Dates: Start, end, evaluation</a:t>
            </a:r>
          </a:p>
        </p:txBody>
      </p:sp>
      <p:sp>
        <p:nvSpPr>
          <p:cNvPr id="41" name="Rectangular Callout 40"/>
          <p:cNvSpPr/>
          <p:nvPr/>
        </p:nvSpPr>
        <p:spPr>
          <a:xfrm>
            <a:off x="943430" y="4544731"/>
            <a:ext cx="2037374" cy="874890"/>
          </a:xfrm>
          <a:prstGeom prst="wedgeRectCallout">
            <a:avLst>
              <a:gd name="adj1" fmla="val -22177"/>
              <a:gd name="adj2" fmla="val -7080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Basic information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745494" y="2625999"/>
            <a:ext cx="2328334" cy="1749778"/>
          </a:xfrm>
          <a:prstGeom prst="roundRect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142158" y="2482376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239069" y="2489633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3753556" y="1979574"/>
            <a:ext cx="2941158" cy="69144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Link to PART II, </a:t>
            </a:r>
          </a:p>
          <a:p>
            <a:pPr lvl="1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Section C: Innovation</a:t>
            </a:r>
          </a:p>
        </p:txBody>
      </p:sp>
      <p:pic>
        <p:nvPicPr>
          <p:cNvPr id="42" name="Picture Placeholder 70" descr="link">
            <a:extLst>
              <a:ext uri="{FF2B5EF4-FFF2-40B4-BE49-F238E27FC236}">
                <a16:creationId xmlns:a16="http://schemas.microsoft.com/office/drawing/2014/main" id="{E5542F6D-CB05-1E49-9D10-41D51547FB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630513" y="1964564"/>
            <a:ext cx="762215" cy="691688"/>
          </a:xfrm>
          <a:prstGeom prst="rect">
            <a:avLst/>
          </a:prstGeom>
        </p:spPr>
      </p:pic>
      <p:sp>
        <p:nvSpPr>
          <p:cNvPr id="57" name="Oval 56"/>
          <p:cNvSpPr/>
          <p:nvPr/>
        </p:nvSpPr>
        <p:spPr>
          <a:xfrm>
            <a:off x="9430251" y="2494252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>
            <a:off x="6949249" y="2014560"/>
            <a:ext cx="2938608" cy="69144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Link to PART II,</a:t>
            </a:r>
          </a:p>
          <a:p>
            <a:pPr lvl="1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Section A: Components</a:t>
            </a:r>
          </a:p>
        </p:txBody>
      </p:sp>
      <p:pic>
        <p:nvPicPr>
          <p:cNvPr id="44" name="Picture Placeholder 70" descr="link">
            <a:extLst>
              <a:ext uri="{FF2B5EF4-FFF2-40B4-BE49-F238E27FC236}">
                <a16:creationId xmlns:a16="http://schemas.microsoft.com/office/drawing/2014/main" id="{E5542F6D-CB05-1E49-9D10-41D51547FB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6905098" y="2029102"/>
            <a:ext cx="691688" cy="691688"/>
          </a:xfrm>
          <a:prstGeom prst="rect">
            <a:avLst/>
          </a:prstGeom>
        </p:spPr>
      </p:pic>
      <p:pic>
        <p:nvPicPr>
          <p:cNvPr id="37" name="2.10.m4a">
            <a:hlinkClick r:id="" action="ppaction://media"/>
            <a:extLst>
              <a:ext uri="{FF2B5EF4-FFF2-40B4-BE49-F238E27FC236}">
                <a16:creationId xmlns:a16="http://schemas.microsoft.com/office/drawing/2014/main" id="{5FBCF729-1605-B946-B40C-EA39C134B4B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rcRect/>
          <a:stretch/>
        </p:blipFill>
        <p:spPr>
          <a:xfrm>
            <a:off x="-3773" y="6047179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652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000"/>
    </mc:Choice>
    <mc:Fallback xmlns="">
      <p:transition spd="slow" advTm="6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37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29" grpId="0" animBg="1"/>
      <p:bldP spid="56" grpId="0" animBg="1"/>
      <p:bldP spid="31" grpId="0" animBg="1"/>
      <p:bldP spid="33" grpId="0" animBg="1"/>
      <p:bldP spid="40" grpId="0" animBg="1"/>
      <p:bldP spid="41" grpId="0" animBg="1"/>
      <p:bldP spid="49" grpId="0" animBg="1"/>
      <p:bldP spid="53" grpId="0" animBg="1"/>
      <p:bldP spid="55" grpId="0" animBg="1"/>
      <p:bldP spid="24" grpId="0" animBg="1"/>
      <p:bldP spid="57" grpId="0" animBg="1"/>
      <p:bldP spid="43" grpId="0" animBg="1"/>
    </p:bldLst>
  </p:timing>
  <p:extLst>
    <p:ext uri="{E180D4A7-C9FB-4DFB-919C-405C955672EB}">
      <p14:showEvtLst xmlns:p14="http://schemas.microsoft.com/office/powerpoint/2010/main">
        <p14:playEvt time="2388" objId="11"/>
        <p14:stopEvt time="63809" objId="11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nip Same Side Corner Rectangle 33"/>
          <p:cNvSpPr/>
          <p:nvPr/>
        </p:nvSpPr>
        <p:spPr>
          <a:xfrm rot="5400000">
            <a:off x="3813288" y="-1667354"/>
            <a:ext cx="4584959" cy="10961077"/>
          </a:xfrm>
          <a:prstGeom prst="snip2Same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review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30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97081" y="1582136"/>
            <a:ext cx="854075" cy="854075"/>
          </a:xfrm>
          <a:prstGeom prst="rect">
            <a:avLst/>
          </a:prstGeom>
        </p:spPr>
      </p:pic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511424" y="1643274"/>
            <a:ext cx="1878499" cy="11172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information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7328036" y="2914223"/>
            <a:ext cx="2088444" cy="1975555"/>
            <a:chOff x="7216423" y="3011311"/>
            <a:chExt cx="2088444" cy="1975555"/>
          </a:xfrm>
        </p:grpSpPr>
        <p:sp>
          <p:nvSpPr>
            <p:cNvPr id="36" name="Oval 35"/>
            <p:cNvSpPr/>
            <p:nvPr/>
          </p:nvSpPr>
          <p:spPr>
            <a:xfrm>
              <a:off x="7216423" y="3011311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7271466" y="3773404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Project components and financing </a:t>
              </a:r>
              <a:endParaRPr lang="en-US" altLang="en-US" dirty="0"/>
            </a:p>
          </p:txBody>
        </p:sp>
      </p:grpSp>
      <p:sp>
        <p:nvSpPr>
          <p:cNvPr id="40" name="Oval 39"/>
          <p:cNvSpPr/>
          <p:nvPr/>
        </p:nvSpPr>
        <p:spPr>
          <a:xfrm>
            <a:off x="9423402" y="2927702"/>
            <a:ext cx="2088444" cy="19755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3164920" y="2896244"/>
            <a:ext cx="2088444" cy="1975555"/>
            <a:chOff x="4854223" y="1665111"/>
            <a:chExt cx="2088444" cy="1975555"/>
          </a:xfrm>
        </p:grpSpPr>
        <p:sp>
          <p:nvSpPr>
            <p:cNvPr id="45" name="Oval 44"/>
            <p:cNvSpPr/>
            <p:nvPr/>
          </p:nvSpPr>
          <p:spPr>
            <a:xfrm>
              <a:off x="4854223" y="1665111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4891769" y="2464510"/>
              <a:ext cx="2000372" cy="625108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US" altLang="en-US" dirty="0"/>
                <a:t>Project background and context 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242942" y="2919049"/>
            <a:ext cx="2088444" cy="1975555"/>
            <a:chOff x="5596467" y="3832578"/>
            <a:chExt cx="2088444" cy="1975555"/>
          </a:xfrm>
        </p:grpSpPr>
        <p:sp>
          <p:nvSpPr>
            <p:cNvPr id="48" name="Oval 47"/>
            <p:cNvSpPr/>
            <p:nvPr/>
          </p:nvSpPr>
          <p:spPr>
            <a:xfrm>
              <a:off x="5596467" y="3832578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5661609" y="4670791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Project objectives </a:t>
              </a:r>
              <a:endParaRPr lang="en-US" altLang="en-US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53660" y="3039867"/>
            <a:ext cx="2328334" cy="1749778"/>
            <a:chOff x="1298222" y="3104444"/>
            <a:chExt cx="2328334" cy="1749778"/>
          </a:xfrm>
        </p:grpSpPr>
        <p:sp>
          <p:nvSpPr>
            <p:cNvPr id="51" name="Rounded Rectangle 50"/>
            <p:cNvSpPr/>
            <p:nvPr/>
          </p:nvSpPr>
          <p:spPr>
            <a:xfrm>
              <a:off x="1298222" y="3104444"/>
              <a:ext cx="2328334" cy="174977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458280" y="3243684"/>
              <a:ext cx="2000372" cy="1469428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Country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Title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Implementing entity 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Executing entities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en-US" dirty="0"/>
                <a:t>Financing requested</a:t>
              </a:r>
            </a:p>
          </p:txBody>
        </p:sp>
      </p:grp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9487482" y="3789552"/>
            <a:ext cx="2000372" cy="5203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Projected calendar </a:t>
            </a:r>
            <a:endParaRPr lang="en-US" altLang="en-US" dirty="0"/>
          </a:p>
        </p:txBody>
      </p:sp>
      <p:sp>
        <p:nvSpPr>
          <p:cNvPr id="10" name="Rectangle 9"/>
          <p:cNvSpPr/>
          <p:nvPr/>
        </p:nvSpPr>
        <p:spPr>
          <a:xfrm>
            <a:off x="626346" y="2435308"/>
            <a:ext cx="10961056" cy="2800603"/>
          </a:xfrm>
          <a:prstGeom prst="rect">
            <a:avLst/>
          </a:prstGeom>
          <a:solidFill>
            <a:schemeClr val="bg1">
              <a:lumMod val="6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1088014" y="2449867"/>
            <a:ext cx="4958691" cy="27591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dirty="0">
                <a:solidFill>
                  <a:prstClr val="white"/>
                </a:solidFill>
              </a:rPr>
              <a:t>Part I of the application is the </a:t>
            </a:r>
          </a:p>
          <a:p>
            <a:pPr lvl="0" algn="ctr"/>
            <a:r>
              <a:rPr lang="en-US" sz="3600" dirty="0">
                <a:solidFill>
                  <a:srgbClr val="1F5E3E"/>
                </a:solidFill>
              </a:rPr>
              <a:t>background information </a:t>
            </a:r>
            <a:r>
              <a:rPr lang="en-US" sz="3600" dirty="0">
                <a:solidFill>
                  <a:prstClr val="white"/>
                </a:solidFill>
              </a:rPr>
              <a:t>on your project.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1587" y="2445711"/>
            <a:ext cx="4958691" cy="27591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u="sng" dirty="0">
                <a:solidFill>
                  <a:schemeClr val="bg1"/>
                </a:solidFill>
              </a:rPr>
              <a:t>Task</a:t>
            </a:r>
          </a:p>
          <a:p>
            <a:pPr algn="ctr"/>
            <a:r>
              <a:rPr lang="en-US" sz="3600" dirty="0"/>
              <a:t>What is the </a:t>
            </a:r>
          </a:p>
          <a:p>
            <a:pPr algn="ctr"/>
            <a:r>
              <a:rPr lang="en-US" sz="3600" dirty="0">
                <a:solidFill>
                  <a:srgbClr val="1F5E3E"/>
                </a:solidFill>
              </a:rPr>
              <a:t>adaptation challenge</a:t>
            </a:r>
          </a:p>
          <a:p>
            <a:pPr algn="ctr"/>
            <a:r>
              <a:rPr lang="en-US" sz="3600" dirty="0"/>
              <a:t>in your area?</a:t>
            </a:r>
          </a:p>
        </p:txBody>
      </p:sp>
      <p:pic>
        <p:nvPicPr>
          <p:cNvPr id="25" name="2.11.m4a">
            <a:hlinkClick r:id="" action="ppaction://media"/>
            <a:extLst>
              <a:ext uri="{FF2B5EF4-FFF2-40B4-BE49-F238E27FC236}">
                <a16:creationId xmlns:a16="http://schemas.microsoft.com/office/drawing/2014/main" id="{F9838256-75AC-024C-805E-8ED28FA75CF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rcRect/>
          <a:stretch/>
        </p:blipFill>
        <p:spPr>
          <a:xfrm>
            <a:off x="0" y="6061749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123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0"/>
    </mc:Choice>
    <mc:Fallback xmlns="">
      <p:transition spd="slow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8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0" grpId="0" animBg="1"/>
      <p:bldP spid="37" grpId="0" animBg="1"/>
      <p:bldP spid="56" grpId="0" animBg="1"/>
    </p:bldLst>
  </p:timing>
  <p:extLst>
    <p:ext uri="{E180D4A7-C9FB-4DFB-919C-405C955672EB}">
      <p14:showEvtLst xmlns:p14="http://schemas.microsoft.com/office/powerpoint/2010/main">
        <p14:playEvt time="2289" objId="4"/>
        <p14:stopEvt time="24400" objId="4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29846" y="1523999"/>
            <a:ext cx="11156462" cy="463061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In detail: Part II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31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55109" y="1628740"/>
            <a:ext cx="854075" cy="854075"/>
          </a:xfrm>
          <a:prstGeom prst="rect">
            <a:avLst/>
          </a:prstGeom>
        </p:spPr>
      </p:pic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366890" y="1765584"/>
            <a:ext cx="1878499" cy="7219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justification</a:t>
            </a:r>
          </a:p>
        </p:txBody>
      </p:sp>
      <p:sp>
        <p:nvSpPr>
          <p:cNvPr id="4" name="Oval 3"/>
          <p:cNvSpPr/>
          <p:nvPr/>
        </p:nvSpPr>
        <p:spPr>
          <a:xfrm>
            <a:off x="3395075" y="1528520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Components</a:t>
            </a:r>
          </a:p>
        </p:txBody>
      </p:sp>
      <p:sp>
        <p:nvSpPr>
          <p:cNvPr id="17" name="Oval 16"/>
          <p:cNvSpPr/>
          <p:nvPr/>
        </p:nvSpPr>
        <p:spPr>
          <a:xfrm>
            <a:off x="3402995" y="4203095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Innovation</a:t>
            </a:r>
          </a:p>
        </p:txBody>
      </p:sp>
      <p:sp>
        <p:nvSpPr>
          <p:cNvPr id="19" name="Oval 18"/>
          <p:cNvSpPr/>
          <p:nvPr/>
        </p:nvSpPr>
        <p:spPr>
          <a:xfrm>
            <a:off x="3393406" y="2904267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Benefits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626503" y="1535768"/>
            <a:ext cx="1679057" cy="1403374"/>
          </a:xfrm>
          <a:prstGeom prst="wedgeRectCallout">
            <a:avLst>
              <a:gd name="adj1" fmla="val -68740"/>
              <a:gd name="adj2" fmla="val 2787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 the list of components from PART I</a:t>
            </a:r>
          </a:p>
        </p:txBody>
      </p:sp>
      <p:sp>
        <p:nvSpPr>
          <p:cNvPr id="25" name="Rectangular Callout 24"/>
          <p:cNvSpPr/>
          <p:nvPr/>
        </p:nvSpPr>
        <p:spPr>
          <a:xfrm>
            <a:off x="7475802" y="1542142"/>
            <a:ext cx="4099341" cy="1393808"/>
          </a:xfrm>
          <a:prstGeom prst="wedgeRectCallout">
            <a:avLst>
              <a:gd name="adj1" fmla="val -54396"/>
              <a:gd name="adj2" fmla="val 2374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For each component describe how it: </a:t>
            </a:r>
          </a:p>
          <a:p>
            <a:pPr lvl="1"/>
            <a:r>
              <a:rPr lang="en-US" dirty="0"/>
              <a:t>Increases adaptation and resilience</a:t>
            </a:r>
          </a:p>
          <a:p>
            <a:pPr lvl="1"/>
            <a:r>
              <a:rPr lang="en-US" dirty="0"/>
              <a:t>Decreases vulnerability</a:t>
            </a:r>
          </a:p>
        </p:txBody>
      </p:sp>
      <p:sp>
        <p:nvSpPr>
          <p:cNvPr id="9" name="Oval 8"/>
          <p:cNvSpPr/>
          <p:nvPr/>
        </p:nvSpPr>
        <p:spPr>
          <a:xfrm>
            <a:off x="3390456" y="1607289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388253" y="2983822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403453" y="4264068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ular Callout 28"/>
          <p:cNvSpPr/>
          <p:nvPr/>
        </p:nvSpPr>
        <p:spPr>
          <a:xfrm>
            <a:off x="5633477" y="3159195"/>
            <a:ext cx="1679057" cy="1399043"/>
          </a:xfrm>
          <a:prstGeom prst="wedgeRectCallout">
            <a:avLst>
              <a:gd name="adj1" fmla="val -65349"/>
              <a:gd name="adj2" fmla="val 20536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List the benefits of the project</a:t>
            </a:r>
          </a:p>
        </p:txBody>
      </p:sp>
      <p:sp>
        <p:nvSpPr>
          <p:cNvPr id="32" name="Rectangular Callout 31"/>
          <p:cNvSpPr/>
          <p:nvPr/>
        </p:nvSpPr>
        <p:spPr>
          <a:xfrm>
            <a:off x="7454049" y="4749862"/>
            <a:ext cx="3413522" cy="1399043"/>
          </a:xfrm>
          <a:prstGeom prst="wedgeRectCallout">
            <a:avLst>
              <a:gd name="adj1" fmla="val -57740"/>
              <a:gd name="adj2" fmla="val 2283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Describe the innovation learning and potential for future scaling</a:t>
            </a:r>
          </a:p>
        </p:txBody>
      </p:sp>
      <p:sp>
        <p:nvSpPr>
          <p:cNvPr id="33" name="Rectangular Callout 32"/>
          <p:cNvSpPr/>
          <p:nvPr/>
        </p:nvSpPr>
        <p:spPr>
          <a:xfrm>
            <a:off x="5619018" y="4758043"/>
            <a:ext cx="1679057" cy="1399043"/>
          </a:xfrm>
          <a:prstGeom prst="wedgeRectCallout">
            <a:avLst>
              <a:gd name="adj1" fmla="val -74863"/>
              <a:gd name="adj2" fmla="val 1663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Describe the the innovation process</a:t>
            </a:r>
          </a:p>
        </p:txBody>
      </p:sp>
      <p:sp>
        <p:nvSpPr>
          <p:cNvPr id="35" name="Rectangular Callout 34"/>
          <p:cNvSpPr/>
          <p:nvPr/>
        </p:nvSpPr>
        <p:spPr>
          <a:xfrm>
            <a:off x="9270836" y="3167119"/>
            <a:ext cx="2304307" cy="1399043"/>
          </a:xfrm>
          <a:prstGeom prst="wedgeRectCallout">
            <a:avLst>
              <a:gd name="adj1" fmla="val -56270"/>
              <a:gd name="adj2" fmla="val 1911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Engagement and empowerment of vulnerable communities </a:t>
            </a:r>
          </a:p>
        </p:txBody>
      </p:sp>
      <p:sp>
        <p:nvSpPr>
          <p:cNvPr id="36" name="Rectangular Callout 35"/>
          <p:cNvSpPr/>
          <p:nvPr/>
        </p:nvSpPr>
        <p:spPr>
          <a:xfrm>
            <a:off x="7467214" y="3180622"/>
            <a:ext cx="1679057" cy="1399043"/>
          </a:xfrm>
          <a:prstGeom prst="wedgeRectCallout">
            <a:avLst>
              <a:gd name="adj1" fmla="val -60571"/>
              <a:gd name="adj2" fmla="val 17686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Economic</a:t>
            </a:r>
          </a:p>
          <a:p>
            <a:pPr algn="ctr"/>
            <a:r>
              <a:rPr lang="en-GB" dirty="0"/>
              <a:t>Social</a:t>
            </a:r>
          </a:p>
          <a:p>
            <a:pPr algn="ctr"/>
            <a:r>
              <a:rPr lang="en-GB" dirty="0"/>
              <a:t>Environmental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664474" y="2693880"/>
            <a:ext cx="1563311" cy="3050434"/>
            <a:chOff x="657216" y="2704766"/>
            <a:chExt cx="1563311" cy="3050434"/>
          </a:xfrm>
          <a:solidFill>
            <a:schemeClr val="bg1">
              <a:lumMod val="95000"/>
            </a:schemeClr>
          </a:solidFill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657216" y="2704766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099900" y="4508165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560729" y="3880423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F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096273" y="3270824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D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668102" y="5128652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675359" y="3865909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549844" y="5121395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G</a:t>
              </a:r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657216" y="2704766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668102" y="5128652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675359" y="3865909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pic>
        <p:nvPicPr>
          <p:cNvPr id="34" name="2.12.m4a">
            <a:hlinkClick r:id="" action="ppaction://media"/>
            <a:extLst>
              <a:ext uri="{FF2B5EF4-FFF2-40B4-BE49-F238E27FC236}">
                <a16:creationId xmlns:a16="http://schemas.microsoft.com/office/drawing/2014/main" id="{D41353AC-B2A2-4842-98AC-1B2037C97F3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/>
          <a:stretch/>
        </p:blipFill>
        <p:spPr>
          <a:xfrm>
            <a:off x="8114" y="6057569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7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758"/>
    </mc:Choice>
    <mc:Fallback xmlns="">
      <p:transition xmlns:p14="http://schemas.microsoft.com/office/powerpoint/2010/main" spd="slow" advTm="61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56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4" grpId="0" animBg="1"/>
      <p:bldP spid="17" grpId="0" animBg="1"/>
      <p:bldP spid="19" grpId="0" animBg="1"/>
      <p:bldP spid="7" grpId="0" animBg="1"/>
      <p:bldP spid="25" grpId="0" animBg="1"/>
      <p:bldP spid="9" grpId="0" animBg="1"/>
      <p:bldP spid="23" grpId="0" animBg="1"/>
      <p:bldP spid="24" grpId="0" animBg="1"/>
      <p:bldP spid="29" grpId="0" animBg="1"/>
      <p:bldP spid="32" grpId="0" animBg="1"/>
      <p:bldP spid="33" grpId="0" animBg="1"/>
      <p:bldP spid="35" grpId="0" animBg="1"/>
      <p:bldP spid="36" grpId="0" animBg="1"/>
      <p:bldP spid="30" grpId="0" animBg="1"/>
      <p:bldP spid="39" grpId="0" animBg="1"/>
      <p:bldP spid="40" grpId="0" animBg="1"/>
    </p:bldLst>
  </p:timing>
  <p:extLst>
    <p:ext uri="{E180D4A7-C9FB-4DFB-919C-405C955672EB}">
      <p14:showEvtLst xmlns:p14="http://schemas.microsoft.com/office/powerpoint/2010/main">
        <p14:playEvt time="2111" objId="10"/>
        <p14:stopEvt time="60448" objId="10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CD8E429-A6AA-D14D-AF4A-37EB80E8E585}"/>
              </a:ext>
            </a:extLst>
          </p:cNvPr>
          <p:cNvSpPr txBox="1"/>
          <p:nvPr/>
        </p:nvSpPr>
        <p:spPr>
          <a:xfrm>
            <a:off x="725214" y="126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H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FB6A0F-3AE2-DC42-ABC3-7D16ECAA1A13}"/>
              </a:ext>
            </a:extLst>
          </p:cNvPr>
          <p:cNvSpPr txBox="1"/>
          <p:nvPr/>
        </p:nvSpPr>
        <p:spPr>
          <a:xfrm>
            <a:off x="6621517" y="307427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H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04CFE9-D990-354B-A8D8-578C452B52FD}"/>
              </a:ext>
            </a:extLst>
          </p:cNvPr>
          <p:cNvSpPr txBox="1"/>
          <p:nvPr/>
        </p:nvSpPr>
        <p:spPr>
          <a:xfrm>
            <a:off x="7315200" y="24909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H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62F410-D164-A543-8733-B4075D410768}"/>
              </a:ext>
            </a:extLst>
          </p:cNvPr>
          <p:cNvSpPr txBox="1"/>
          <p:nvPr/>
        </p:nvSpPr>
        <p:spPr>
          <a:xfrm>
            <a:off x="9096703" y="-4729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H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0A2FED-1614-E445-8B90-22A03029E02A}"/>
              </a:ext>
            </a:extLst>
          </p:cNvPr>
          <p:cNvSpPr txBox="1"/>
          <p:nvPr/>
        </p:nvSpPr>
        <p:spPr>
          <a:xfrm>
            <a:off x="9033641" y="14189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H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6B6B63A-3FD6-964B-93AB-3872EA1C3211}"/>
              </a:ext>
            </a:extLst>
          </p:cNvPr>
          <p:cNvSpPr/>
          <p:nvPr/>
        </p:nvSpPr>
        <p:spPr>
          <a:xfrm>
            <a:off x="429846" y="1524000"/>
            <a:ext cx="11156462" cy="463061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61ECABD7-2EE2-914B-AE5A-47BE32E93693}"/>
              </a:ext>
            </a:extLst>
          </p:cNvPr>
          <p:cNvSpPr/>
          <p:nvPr/>
        </p:nvSpPr>
        <p:spPr>
          <a:xfrm>
            <a:off x="1504244" y="3479801"/>
            <a:ext cx="9407356" cy="191911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algn="ctr"/>
            <a:r>
              <a:rPr lang="en-US" dirty="0"/>
              <a:t>Water resilience, community livelihoods, women in markets, community learning.</a:t>
            </a:r>
          </a:p>
          <a:p>
            <a:pPr algn="ctr"/>
            <a:endParaRPr lang="en-US" dirty="0"/>
          </a:p>
          <a:p>
            <a:pPr algn="ctr"/>
            <a:endParaRPr lang="en-US" sz="1000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0415105-D9BD-CF43-98BD-6A8830BCEB8C}"/>
              </a:ext>
            </a:extLst>
          </p:cNvPr>
          <p:cNvSpPr/>
          <p:nvPr/>
        </p:nvSpPr>
        <p:spPr>
          <a:xfrm>
            <a:off x="3101621" y="4131735"/>
            <a:ext cx="7325389" cy="191911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Competition for ideas</a:t>
            </a:r>
          </a:p>
          <a:p>
            <a:pPr algn="ctr"/>
            <a:r>
              <a:rPr lang="en-US" dirty="0"/>
              <a:t>Pilot studies</a:t>
            </a:r>
          </a:p>
          <a:p>
            <a:pPr algn="ctr"/>
            <a:r>
              <a:rPr lang="en-US" dirty="0"/>
              <a:t>Learning from novel water stations </a:t>
            </a:r>
          </a:p>
          <a:p>
            <a:pPr algn="ctr"/>
            <a:r>
              <a:rPr lang="en-US" dirty="0"/>
              <a:t>Engagement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1A54B23-8805-D744-BB31-91B332EB3301}"/>
              </a:ext>
            </a:extLst>
          </p:cNvPr>
          <p:cNvSpPr/>
          <p:nvPr/>
        </p:nvSpPr>
        <p:spPr>
          <a:xfrm>
            <a:off x="1876777" y="1566335"/>
            <a:ext cx="5726251" cy="194733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3"/>
            <a:r>
              <a:rPr lang="en-US" dirty="0"/>
              <a:t>  Adaptation to drought through water</a:t>
            </a:r>
          </a:p>
          <a:p>
            <a:pPr lvl="3"/>
            <a:r>
              <a:rPr lang="en-US" dirty="0"/>
              <a:t>  management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Improve urban water distribution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Promote Innovation</a:t>
            </a:r>
          </a:p>
          <a:p>
            <a:pPr lvl="3"/>
            <a:r>
              <a:rPr lang="en-GB" dirty="0"/>
              <a:t>  Water access, skilled community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531DA01-9A3C-5147-984C-DEA337A85510}"/>
              </a:ext>
            </a:extLst>
          </p:cNvPr>
          <p:cNvSpPr txBox="1">
            <a:spLocks/>
          </p:cNvSpPr>
          <p:nvPr/>
        </p:nvSpPr>
        <p:spPr>
          <a:xfrm>
            <a:off x="432000" y="817895"/>
            <a:ext cx="11340000" cy="5903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/>
              <a:t>Example: Urban water points in Chile</a:t>
            </a:r>
            <a:endParaRPr lang="en-US" dirty="0"/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9D553008-5948-4C41-AEA9-02C6CAD11A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1"/>
            <a:ext cx="432000" cy="432000"/>
          </a:xfrm>
        </p:spPr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D24993F-76B1-E141-8A3E-8C31A18E1374}"/>
              </a:ext>
            </a:extLst>
          </p:cNvPr>
          <p:cNvSpPr/>
          <p:nvPr/>
        </p:nvSpPr>
        <p:spPr>
          <a:xfrm>
            <a:off x="994832" y="1580444"/>
            <a:ext cx="1940279" cy="191205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Components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7C72EDC-5B7F-4148-8E17-8E4CA0A5EF2F}"/>
              </a:ext>
            </a:extLst>
          </p:cNvPr>
          <p:cNvSpPr/>
          <p:nvPr/>
        </p:nvSpPr>
        <p:spPr>
          <a:xfrm>
            <a:off x="2459567" y="4162779"/>
            <a:ext cx="1968500" cy="187395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Innovation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DB1AE1B-4D4A-2D4E-B5D6-64C38D7FCBB1}"/>
              </a:ext>
            </a:extLst>
          </p:cNvPr>
          <p:cNvSpPr/>
          <p:nvPr/>
        </p:nvSpPr>
        <p:spPr>
          <a:xfrm>
            <a:off x="619478" y="3527779"/>
            <a:ext cx="1864078" cy="186125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Benefits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47D46AD-BA4E-CA49-9D1F-7E5AC342DD6C}"/>
              </a:ext>
            </a:extLst>
          </p:cNvPr>
          <p:cNvSpPr/>
          <p:nvPr/>
        </p:nvSpPr>
        <p:spPr>
          <a:xfrm>
            <a:off x="990213" y="1623937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1751635-C088-3A44-9BF7-C428BA4D8E01}"/>
              </a:ext>
            </a:extLst>
          </p:cNvPr>
          <p:cNvSpPr/>
          <p:nvPr/>
        </p:nvSpPr>
        <p:spPr>
          <a:xfrm>
            <a:off x="571992" y="3521254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D785844-AE1C-D44E-80AB-0CC4C5E4F911}"/>
              </a:ext>
            </a:extLst>
          </p:cNvPr>
          <p:cNvSpPr/>
          <p:nvPr/>
        </p:nvSpPr>
        <p:spPr>
          <a:xfrm>
            <a:off x="2460025" y="4150374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download.jpeg">
            <a:extLst>
              <a:ext uri="{FF2B5EF4-FFF2-40B4-BE49-F238E27FC236}">
                <a16:creationId xmlns:a16="http://schemas.microsoft.com/office/drawing/2014/main" id="{14C05D73-B7C1-4849-AB09-2C1629CF6A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877" y="1628779"/>
            <a:ext cx="2650316" cy="176366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27" name="2.13.m4a">
            <a:hlinkClick r:id="" action="ppaction://media"/>
            <a:extLst>
              <a:ext uri="{FF2B5EF4-FFF2-40B4-BE49-F238E27FC236}">
                <a16:creationId xmlns:a16="http://schemas.microsoft.com/office/drawing/2014/main" id="{5FD88AD2-C9A3-2C47-80D8-569B85B9E4F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/>
          <a:stretch/>
        </p:blipFill>
        <p:spPr>
          <a:xfrm>
            <a:off x="-5927" y="6051140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429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718"/>
    </mc:Choice>
    <mc:Fallback xmlns="">
      <p:transition spd="slow" advTm="56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2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CD8E429-A6AA-D14D-AF4A-37EB80E8E585}"/>
              </a:ext>
            </a:extLst>
          </p:cNvPr>
          <p:cNvSpPr txBox="1"/>
          <p:nvPr/>
        </p:nvSpPr>
        <p:spPr>
          <a:xfrm>
            <a:off x="725214" y="1261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H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62F410-D164-A543-8733-B4075D410768}"/>
              </a:ext>
            </a:extLst>
          </p:cNvPr>
          <p:cNvSpPr txBox="1"/>
          <p:nvPr/>
        </p:nvSpPr>
        <p:spPr>
          <a:xfrm>
            <a:off x="9096703" y="-4729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H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0A2FED-1614-E445-8B90-22A03029E02A}"/>
              </a:ext>
            </a:extLst>
          </p:cNvPr>
          <p:cNvSpPr txBox="1"/>
          <p:nvPr/>
        </p:nvSpPr>
        <p:spPr>
          <a:xfrm>
            <a:off x="9033641" y="14189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H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9" name="Slide Number Placeholder 2">
            <a:extLst>
              <a:ext uri="{FF2B5EF4-FFF2-40B4-BE49-F238E27FC236}">
                <a16:creationId xmlns:a16="http://schemas.microsoft.com/office/drawing/2014/main" id="{9D553008-5948-4C41-AEA9-02C6CAD11A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1"/>
            <a:ext cx="432000" cy="43200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371FD4-628B-1443-B35C-DEA084A1C79F}" type="slidenum"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0437C62A-B19A-E04D-A4B7-B8C256CE0369}"/>
              </a:ext>
            </a:extLst>
          </p:cNvPr>
          <p:cNvSpPr/>
          <p:nvPr/>
        </p:nvSpPr>
        <p:spPr>
          <a:xfrm>
            <a:off x="429846" y="1523999"/>
            <a:ext cx="11156462" cy="463061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6CF3C68-5CF4-E34F-9DC3-96B994D90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review</a:t>
            </a:r>
          </a:p>
        </p:txBody>
      </p:sp>
      <p:pic>
        <p:nvPicPr>
          <p:cNvPr id="30" name="Picture Placeholder 94" descr="foliage">
            <a:extLst>
              <a:ext uri="{FF2B5EF4-FFF2-40B4-BE49-F238E27FC236}">
                <a16:creationId xmlns:a16="http://schemas.microsoft.com/office/drawing/2014/main" id="{A98DA890-EC96-1F43-86FE-687393410C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809457" y="1576554"/>
            <a:ext cx="854075" cy="854075"/>
          </a:xfrm>
          <a:prstGeom prst="rect">
            <a:avLst/>
          </a:prstGeom>
        </p:spPr>
      </p:pic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44713F68-D912-1C45-A57F-9B27D1CB121B}"/>
              </a:ext>
            </a:extLst>
          </p:cNvPr>
          <p:cNvSpPr txBox="1">
            <a:spLocks noChangeArrowheads="1"/>
          </p:cNvSpPr>
          <p:nvPr/>
        </p:nvSpPr>
        <p:spPr>
          <a:xfrm>
            <a:off x="5055375" y="1817769"/>
            <a:ext cx="1878499" cy="11172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justification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1026035-4B41-5E4A-B899-DB160C4AA01E}"/>
              </a:ext>
            </a:extLst>
          </p:cNvPr>
          <p:cNvSpPr/>
          <p:nvPr/>
        </p:nvSpPr>
        <p:spPr>
          <a:xfrm>
            <a:off x="2446259" y="2434166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269A5A4-C75B-1D42-A9FA-2F9724B6A5F8}"/>
              </a:ext>
            </a:extLst>
          </p:cNvPr>
          <p:cNvSpPr/>
          <p:nvPr/>
        </p:nvSpPr>
        <p:spPr>
          <a:xfrm>
            <a:off x="2441422" y="4180114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803C9A5-909C-CF45-8C54-E760EC293FD5}"/>
              </a:ext>
            </a:extLst>
          </p:cNvPr>
          <p:cNvSpPr/>
          <p:nvPr/>
        </p:nvSpPr>
        <p:spPr>
          <a:xfrm>
            <a:off x="6654798" y="4114800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Risks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DC83312-C43E-5445-B781-6170EEE378A5}"/>
              </a:ext>
            </a:extLst>
          </p:cNvPr>
          <p:cNvSpPr/>
          <p:nvPr/>
        </p:nvSpPr>
        <p:spPr>
          <a:xfrm>
            <a:off x="2455936" y="3387268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Benefits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2804AC8-BE3C-894E-AC35-AD4CF8899CC7}"/>
              </a:ext>
            </a:extLst>
          </p:cNvPr>
          <p:cNvSpPr/>
          <p:nvPr/>
        </p:nvSpPr>
        <p:spPr>
          <a:xfrm>
            <a:off x="9347199" y="3251200"/>
            <a:ext cx="1976968" cy="191346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Knowledge management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193ECB4-5C2A-1645-9D20-43FCE28AFF87}"/>
              </a:ext>
            </a:extLst>
          </p:cNvPr>
          <p:cNvSpPr/>
          <p:nvPr/>
        </p:nvSpPr>
        <p:spPr>
          <a:xfrm>
            <a:off x="4948765" y="4123265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Standards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5843648-4DEF-DD4C-8B25-7C04EFC70AD6}"/>
              </a:ext>
            </a:extLst>
          </p:cNvPr>
          <p:cNvSpPr/>
          <p:nvPr/>
        </p:nvSpPr>
        <p:spPr>
          <a:xfrm>
            <a:off x="8691033" y="1621366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Justification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06958F5-BFB9-E543-9A2F-C58D736D1A7A}"/>
              </a:ext>
            </a:extLst>
          </p:cNvPr>
          <p:cNvSpPr/>
          <p:nvPr/>
        </p:nvSpPr>
        <p:spPr>
          <a:xfrm>
            <a:off x="4821908" y="1528185"/>
            <a:ext cx="6759281" cy="46276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r>
              <a:rPr lang="en-US" sz="2800" dirty="0">
                <a:solidFill>
                  <a:srgbClr val="000000"/>
                </a:solidFill>
              </a:rPr>
              <a:t>MAKE A START</a:t>
            </a:r>
          </a:p>
          <a:p>
            <a:pPr algn="ctr"/>
            <a:r>
              <a:rPr lang="en-US" sz="2800" dirty="0">
                <a:solidFill>
                  <a:srgbClr val="000000"/>
                </a:solidFill>
              </a:rPr>
              <a:t>List how your innovation will benefit</a:t>
            </a:r>
            <a:r>
              <a:rPr lang="en-US" dirty="0">
                <a:solidFill>
                  <a:srgbClr val="000000"/>
                </a:solidFill>
              </a:rPr>
              <a:t>: 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</a:rPr>
              <a:t>Marginalized and Vulnerable Groups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</a:rPr>
              <a:t>Gender Equality and Women’s Empowerment 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</a:rPr>
              <a:t>Indigenous Peoples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</a:rPr>
              <a:t>Protection of Natural Habitats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</a:rPr>
              <a:t>Conservation of Biological Diversity 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</a:rPr>
              <a:t>Climate Change Adaptation</a:t>
            </a:r>
          </a:p>
        </p:txBody>
      </p:sp>
      <p:sp>
        <p:nvSpPr>
          <p:cNvPr id="40" name="Rectangular Callout 39">
            <a:extLst>
              <a:ext uri="{FF2B5EF4-FFF2-40B4-BE49-F238E27FC236}">
                <a16:creationId xmlns:a16="http://schemas.microsoft.com/office/drawing/2014/main" id="{5CF1E009-5EA5-C54E-94E2-18DECDF97585}"/>
              </a:ext>
            </a:extLst>
          </p:cNvPr>
          <p:cNvSpPr/>
          <p:nvPr/>
        </p:nvSpPr>
        <p:spPr>
          <a:xfrm>
            <a:off x="4818020" y="1496786"/>
            <a:ext cx="6802334" cy="1399043"/>
          </a:xfrm>
          <a:prstGeom prst="wedgeRectCallout">
            <a:avLst>
              <a:gd name="adj1" fmla="val -58503"/>
              <a:gd name="adj2" fmla="val 5075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Tell the story of your innovation, and how it has a positive impact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D1FE054-F646-354B-913F-20E66B25C728}"/>
              </a:ext>
            </a:extLst>
          </p:cNvPr>
          <p:cNvGrpSpPr/>
          <p:nvPr/>
        </p:nvGrpSpPr>
        <p:grpSpPr>
          <a:xfrm>
            <a:off x="6454144" y="3503189"/>
            <a:ext cx="650470" cy="386862"/>
            <a:chOff x="6584462" y="4312308"/>
            <a:chExt cx="650470" cy="386862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22E7880-11DA-CE4F-B453-6EBED111A511}"/>
                </a:ext>
              </a:extLst>
            </p:cNvPr>
            <p:cNvCxnSpPr/>
            <p:nvPr/>
          </p:nvCxnSpPr>
          <p:spPr>
            <a:xfrm>
              <a:off x="6584462" y="4454769"/>
              <a:ext cx="195384" cy="2344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58197B6A-DB25-6543-8074-F1C702AE6EBA}"/>
                </a:ext>
              </a:extLst>
            </p:cNvPr>
            <p:cNvCxnSpPr/>
            <p:nvPr/>
          </p:nvCxnSpPr>
          <p:spPr>
            <a:xfrm flipH="1">
              <a:off x="6742564" y="4312308"/>
              <a:ext cx="492368" cy="3868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Oval 43">
            <a:extLst>
              <a:ext uri="{FF2B5EF4-FFF2-40B4-BE49-F238E27FC236}">
                <a16:creationId xmlns:a16="http://schemas.microsoft.com/office/drawing/2014/main" id="{C9AF9595-334D-084A-9C92-FA6BD9DB4F93}"/>
              </a:ext>
            </a:extLst>
          </p:cNvPr>
          <p:cNvSpPr/>
          <p:nvPr/>
        </p:nvSpPr>
        <p:spPr>
          <a:xfrm>
            <a:off x="657216" y="2704766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2FA207A-F9AB-254E-AB3E-289A886847C2}"/>
              </a:ext>
            </a:extLst>
          </p:cNvPr>
          <p:cNvSpPr/>
          <p:nvPr/>
        </p:nvSpPr>
        <p:spPr>
          <a:xfrm>
            <a:off x="668102" y="5128652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C477D23-DA32-BF48-9148-DA487681B91E}"/>
              </a:ext>
            </a:extLst>
          </p:cNvPr>
          <p:cNvSpPr/>
          <p:nvPr/>
        </p:nvSpPr>
        <p:spPr>
          <a:xfrm>
            <a:off x="675359" y="3865909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pic>
        <p:nvPicPr>
          <p:cNvPr id="47" name="Picture Placeholder 94" descr="foliage">
            <a:extLst>
              <a:ext uri="{FF2B5EF4-FFF2-40B4-BE49-F238E27FC236}">
                <a16:creationId xmlns:a16="http://schemas.microsoft.com/office/drawing/2014/main" id="{22071E13-E226-F949-8AA8-3785A3BAB2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55109" y="1628740"/>
            <a:ext cx="854075" cy="854075"/>
          </a:xfrm>
          <a:prstGeom prst="rect">
            <a:avLst/>
          </a:prstGeom>
        </p:spPr>
      </p:pic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490D4A31-695A-B246-A74D-4D64F766A546}"/>
              </a:ext>
            </a:extLst>
          </p:cNvPr>
          <p:cNvSpPr txBox="1">
            <a:spLocks noChangeArrowheads="1"/>
          </p:cNvSpPr>
          <p:nvPr/>
        </p:nvSpPr>
        <p:spPr>
          <a:xfrm>
            <a:off x="1366890" y="1765584"/>
            <a:ext cx="1878499" cy="7219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justification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6D37B05-324E-0743-9CFD-A60312CD2C50}"/>
              </a:ext>
            </a:extLst>
          </p:cNvPr>
          <p:cNvSpPr/>
          <p:nvPr/>
        </p:nvSpPr>
        <p:spPr>
          <a:xfrm>
            <a:off x="2485571" y="3015121"/>
            <a:ext cx="1959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A</a:t>
            </a:r>
          </a:p>
          <a:p>
            <a:pPr algn="ctr"/>
            <a:r>
              <a:rPr lang="en-US" dirty="0"/>
              <a:t>Components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DDEC6F8-6E34-E842-ADA5-F6BCFEB163E7}"/>
              </a:ext>
            </a:extLst>
          </p:cNvPr>
          <p:cNvSpPr/>
          <p:nvPr/>
        </p:nvSpPr>
        <p:spPr>
          <a:xfrm>
            <a:off x="2485571" y="5010835"/>
            <a:ext cx="1959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C</a:t>
            </a:r>
          </a:p>
          <a:p>
            <a:pPr algn="ctr"/>
            <a:r>
              <a:rPr lang="en-US" dirty="0"/>
              <a:t>Innovation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6810D133-C3BB-8B41-B771-0F8A9BC1C491}"/>
              </a:ext>
            </a:extLst>
          </p:cNvPr>
          <p:cNvSpPr/>
          <p:nvPr/>
        </p:nvSpPr>
        <p:spPr>
          <a:xfrm>
            <a:off x="664474" y="2693880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F2B37B1B-0097-704E-AB98-7D41928889A8}"/>
              </a:ext>
            </a:extLst>
          </p:cNvPr>
          <p:cNvSpPr/>
          <p:nvPr/>
        </p:nvSpPr>
        <p:spPr>
          <a:xfrm>
            <a:off x="1107158" y="4497279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A313DF2-E86D-4D40-BF00-1B887CF6DA8D}"/>
              </a:ext>
            </a:extLst>
          </p:cNvPr>
          <p:cNvSpPr/>
          <p:nvPr/>
        </p:nvSpPr>
        <p:spPr>
          <a:xfrm>
            <a:off x="1567987" y="3869537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A6E7705-C28D-AF44-A937-75B024B26EC5}"/>
              </a:ext>
            </a:extLst>
          </p:cNvPr>
          <p:cNvSpPr/>
          <p:nvPr/>
        </p:nvSpPr>
        <p:spPr>
          <a:xfrm>
            <a:off x="1103531" y="3259938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2539485F-D945-9540-8171-BB0467D6D21B}"/>
              </a:ext>
            </a:extLst>
          </p:cNvPr>
          <p:cNvSpPr/>
          <p:nvPr/>
        </p:nvSpPr>
        <p:spPr>
          <a:xfrm>
            <a:off x="675360" y="5117766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BF7DF621-31DD-AC45-808F-ED84862960EC}"/>
              </a:ext>
            </a:extLst>
          </p:cNvPr>
          <p:cNvSpPr/>
          <p:nvPr/>
        </p:nvSpPr>
        <p:spPr>
          <a:xfrm>
            <a:off x="682617" y="3855023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73C10B08-4823-7E4C-9406-84EADBA8CD47}"/>
              </a:ext>
            </a:extLst>
          </p:cNvPr>
          <p:cNvSpPr/>
          <p:nvPr/>
        </p:nvSpPr>
        <p:spPr>
          <a:xfrm>
            <a:off x="1557102" y="5110509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pic>
        <p:nvPicPr>
          <p:cNvPr id="58" name="2.14.m4a">
            <a:hlinkClick r:id="" action="ppaction://media"/>
            <a:extLst>
              <a:ext uri="{FF2B5EF4-FFF2-40B4-BE49-F238E27FC236}">
                <a16:creationId xmlns:a16="http://schemas.microsoft.com/office/drawing/2014/main" id="{1E4DDC39-D444-424E-8415-43F69EB2584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rcRect/>
          <a:stretch/>
        </p:blipFill>
        <p:spPr>
          <a:xfrm>
            <a:off x="-5927" y="6047123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338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718"/>
    </mc:Choice>
    <mc:Fallback xmlns="">
      <p:transition spd="slow" advTm="56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34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  <p:bldLst>
      <p:bldP spid="32" grpId="0" animBg="1"/>
      <p:bldP spid="33" grpId="0" animBg="1"/>
      <p:bldP spid="35" grpId="0" animBg="1"/>
      <p:bldP spid="40" grpId="0" animBg="1"/>
      <p:bldP spid="44" grpId="0" animBg="1"/>
      <p:bldP spid="45" grpId="0" animBg="1"/>
      <p:bldP spid="46" grpId="0" animBg="1"/>
      <p:bldP spid="49" grpId="0"/>
      <p:bldP spid="50" grpId="0"/>
      <p:bldP spid="51" grpId="0" animBg="1"/>
      <p:bldP spid="55" grpId="0" animBg="1"/>
      <p:bldP spid="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29846" y="1523999"/>
            <a:ext cx="11156462" cy="463061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In detail: Part II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3574544" y="3806372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Risks</a:t>
            </a:r>
          </a:p>
        </p:txBody>
      </p:sp>
      <p:sp>
        <p:nvSpPr>
          <p:cNvPr id="21" name="Oval 20"/>
          <p:cNvSpPr/>
          <p:nvPr/>
        </p:nvSpPr>
        <p:spPr>
          <a:xfrm>
            <a:off x="3600583" y="1896698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Standards</a:t>
            </a:r>
          </a:p>
        </p:txBody>
      </p:sp>
      <p:sp>
        <p:nvSpPr>
          <p:cNvPr id="14" name="Oval 13"/>
          <p:cNvSpPr/>
          <p:nvPr/>
        </p:nvSpPr>
        <p:spPr>
          <a:xfrm>
            <a:off x="3594268" y="1949459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604636" y="3869838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ular Callout 15"/>
          <p:cNvSpPr/>
          <p:nvPr/>
        </p:nvSpPr>
        <p:spPr>
          <a:xfrm>
            <a:off x="6061474" y="2195286"/>
            <a:ext cx="4896812" cy="1361856"/>
          </a:xfrm>
          <a:prstGeom prst="wedgeRectCallout">
            <a:avLst>
              <a:gd name="adj1" fmla="val -61852"/>
              <a:gd name="adj2" fmla="val 20696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List all:</a:t>
            </a:r>
          </a:p>
          <a:p>
            <a:pPr algn="ctr"/>
            <a:r>
              <a:rPr lang="en-US" dirty="0"/>
              <a:t>Standards </a:t>
            </a:r>
          </a:p>
          <a:p>
            <a:pPr algn="ctr"/>
            <a:r>
              <a:rPr lang="en-US" dirty="0"/>
              <a:t>Policies</a:t>
            </a:r>
          </a:p>
          <a:p>
            <a:pPr algn="ctr"/>
            <a:r>
              <a:rPr lang="en-US" dirty="0"/>
              <a:t>Related to the project</a:t>
            </a:r>
          </a:p>
        </p:txBody>
      </p:sp>
      <p:pic>
        <p:nvPicPr>
          <p:cNvPr id="24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55109" y="1628740"/>
            <a:ext cx="854075" cy="854075"/>
          </a:xfrm>
          <a:prstGeom prst="rect">
            <a:avLst/>
          </a:prstGeom>
        </p:spPr>
      </p:pic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366890" y="1765584"/>
            <a:ext cx="1878499" cy="7219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justification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664474" y="2693880"/>
            <a:ext cx="1563311" cy="3050434"/>
            <a:chOff x="657216" y="2704766"/>
            <a:chExt cx="1563311" cy="3050434"/>
          </a:xfrm>
          <a:solidFill>
            <a:schemeClr val="bg1">
              <a:lumMod val="95000"/>
            </a:schemeClr>
          </a:solidFill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657216" y="2704766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099900" y="4508165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560729" y="3880423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F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096273" y="3270824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D</a:t>
              </a: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668102" y="5128652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675359" y="3865909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549844" y="5121395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G</a:t>
              </a:r>
            </a:p>
          </p:txBody>
        </p:sp>
      </p:grpSp>
      <p:sp>
        <p:nvSpPr>
          <p:cNvPr id="29" name="Oval 28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560729" y="3880423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096273" y="3270824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067128" y="4154716"/>
            <a:ext cx="4891158" cy="1360859"/>
            <a:chOff x="6067128" y="4154716"/>
            <a:chExt cx="4891158" cy="1360859"/>
          </a:xfrm>
        </p:grpSpPr>
        <p:sp>
          <p:nvSpPr>
            <p:cNvPr id="23" name="Rectangular Callout 22"/>
            <p:cNvSpPr/>
            <p:nvPr/>
          </p:nvSpPr>
          <p:spPr>
            <a:xfrm>
              <a:off x="6067128" y="4154716"/>
              <a:ext cx="4854872" cy="1360859"/>
            </a:xfrm>
            <a:prstGeom prst="wedgeRectCallout">
              <a:avLst>
                <a:gd name="adj1" fmla="val -61320"/>
                <a:gd name="adj2" fmla="val 1961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dirty="0"/>
                <a:t>Risk assessment: </a:t>
              </a:r>
            </a:p>
            <a:p>
              <a:pPr marL="628650" lvl="1" indent="-171450">
                <a:buFont typeface="Arial"/>
                <a:buChar char="•"/>
              </a:pPr>
              <a:r>
                <a:rPr lang="en-US" dirty="0">
                  <a:solidFill>
                    <a:prstClr val="white"/>
                  </a:solidFill>
                </a:rPr>
                <a:t>Cumulative</a:t>
              </a:r>
              <a:endParaRPr lang="en-US" dirty="0"/>
            </a:p>
            <a:p>
              <a:pPr marL="628650" lvl="1" indent="-171450">
                <a:buFont typeface="Arial"/>
                <a:buChar char="•"/>
              </a:pPr>
              <a:r>
                <a:rPr lang="en-US" dirty="0"/>
                <a:t>Social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509000" y="4418761"/>
              <a:ext cx="244928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lvl="0" indent="-171450">
                <a:buFont typeface="Arial"/>
                <a:buChar char="•"/>
              </a:pPr>
              <a:r>
                <a:rPr lang="en-US" dirty="0">
                  <a:solidFill>
                    <a:prstClr val="white"/>
                  </a:solidFill>
                </a:rPr>
                <a:t>Environment</a:t>
              </a:r>
            </a:p>
            <a:p>
              <a:pPr marL="171450" lvl="0" indent="-171450">
                <a:buFont typeface="Arial"/>
                <a:buChar char="•"/>
              </a:pPr>
              <a:r>
                <a:rPr lang="en-US" dirty="0">
                  <a:solidFill>
                    <a:prstClr val="white"/>
                  </a:solidFill>
                </a:rPr>
                <a:t>High impact</a:t>
              </a:r>
            </a:p>
            <a:p>
              <a:pPr marL="171450" lvl="0" indent="-171450">
                <a:buFont typeface="Arial"/>
                <a:buChar char="•"/>
              </a:pPr>
              <a:r>
                <a:rPr lang="en-US" dirty="0">
                  <a:solidFill>
                    <a:prstClr val="white"/>
                  </a:solidFill>
                </a:rPr>
                <a:t>Other</a:t>
              </a:r>
            </a:p>
          </p:txBody>
        </p:sp>
      </p:grpSp>
      <p:pic>
        <p:nvPicPr>
          <p:cNvPr id="26" name="2.15.m4a">
            <a:hlinkClick r:id="" action="ppaction://media"/>
            <a:extLst>
              <a:ext uri="{FF2B5EF4-FFF2-40B4-BE49-F238E27FC236}">
                <a16:creationId xmlns:a16="http://schemas.microsoft.com/office/drawing/2014/main" id="{1FB9EA39-E2C3-2847-89DD-522E5FC4C3C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/>
          <a:stretch/>
        </p:blipFill>
        <p:spPr>
          <a:xfrm>
            <a:off x="-1125" y="6048981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782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000"/>
    </mc:Choice>
    <mc:Fallback xmlns="">
      <p:transition spd="slow" advTm="2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7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29" grpId="0" animBg="1"/>
      <p:bldP spid="30" grpId="0" animBg="1"/>
    </p:bldLst>
  </p:timing>
  <p:extLst>
    <p:ext uri="{E180D4A7-C9FB-4DFB-919C-405C955672EB}">
      <p14:showEvtLst xmlns:p14="http://schemas.microsoft.com/office/powerpoint/2010/main">
        <p14:playEvt time="2350" objId="7"/>
        <p14:stopEvt time="28998" objId="7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29846" y="1524000"/>
            <a:ext cx="11156462" cy="4581664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dirty="0"/>
              <a:t>Example: Thermo solar desalination in Dominican Republic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1350209" y="1710214"/>
            <a:ext cx="9535505" cy="194733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3"/>
            <a:r>
              <a:rPr lang="en-US" dirty="0"/>
              <a:t>The project describes its alignment to the following plans and policies: 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The National Development Strategy 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The National Environment Policy 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The National Climate Change Policy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The Provincial Development Plan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The Plan National for adaptation to Climate Conditions Dominican Republic 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The Environmental and Social Policy of the Adaptation Fund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380821" y="3828255"/>
            <a:ext cx="5317602" cy="194733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3"/>
            <a:r>
              <a:rPr lang="en-US" dirty="0"/>
              <a:t>Risk assessment included: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Compliance with the law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Access and equity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Marginalized and vulnerable groups</a:t>
            </a:r>
          </a:p>
          <a:p>
            <a:pPr marL="1657350" lvl="3" indent="-285750">
              <a:buFont typeface="Arial"/>
              <a:buChar char="•"/>
            </a:pPr>
            <a:r>
              <a:rPr lang="en-US" dirty="0"/>
              <a:t>Human rights</a:t>
            </a:r>
          </a:p>
        </p:txBody>
      </p:sp>
      <p:sp>
        <p:nvSpPr>
          <p:cNvPr id="18" name="Oval 17"/>
          <p:cNvSpPr/>
          <p:nvPr/>
        </p:nvSpPr>
        <p:spPr>
          <a:xfrm>
            <a:off x="539022" y="3836479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Risks</a:t>
            </a:r>
          </a:p>
        </p:txBody>
      </p:sp>
      <p:sp>
        <p:nvSpPr>
          <p:cNvPr id="21" name="Oval 20"/>
          <p:cNvSpPr/>
          <p:nvPr/>
        </p:nvSpPr>
        <p:spPr>
          <a:xfrm>
            <a:off x="573244" y="1722747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Standards</a:t>
            </a:r>
          </a:p>
        </p:txBody>
      </p:sp>
      <p:sp>
        <p:nvSpPr>
          <p:cNvPr id="14" name="Oval 13"/>
          <p:cNvSpPr/>
          <p:nvPr/>
        </p:nvSpPr>
        <p:spPr>
          <a:xfrm>
            <a:off x="566929" y="1775508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9114" y="3899945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10172501793_9d7fff45c1_w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6" t="20952" r="15356" b="28095"/>
          <a:stretch/>
        </p:blipFill>
        <p:spPr>
          <a:xfrm>
            <a:off x="6948713" y="3900715"/>
            <a:ext cx="3882572" cy="1814286"/>
          </a:xfrm>
          <a:prstGeom prst="rect">
            <a:avLst/>
          </a:prstGeom>
          <a:ln w="76200">
            <a:solidFill>
              <a:schemeClr val="bg1"/>
            </a:solidFill>
          </a:ln>
          <a:effectLst/>
        </p:spPr>
      </p:pic>
      <p:pic>
        <p:nvPicPr>
          <p:cNvPr id="13" name="2.16.m4a">
            <a:hlinkClick r:id="" action="ppaction://media"/>
            <a:extLst>
              <a:ext uri="{FF2B5EF4-FFF2-40B4-BE49-F238E27FC236}">
                <a16:creationId xmlns:a16="http://schemas.microsoft.com/office/drawing/2014/main" id="{B760D434-CE71-0947-874E-63235497E8E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/>
          <a:stretch/>
        </p:blipFill>
        <p:spPr>
          <a:xfrm>
            <a:off x="-17802" y="6045200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240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466"/>
    </mc:Choice>
    <mc:Fallback xmlns="">
      <p:transition xmlns:p14="http://schemas.microsoft.com/office/powerpoint/2010/main" spd="slow" advTm="294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7" grpId="0" animBg="1"/>
      <p:bldP spid="19" grpId="0" animBg="1"/>
    </p:bldLst>
  </p:timing>
  <p:extLst>
    <p:ext uri="{E180D4A7-C9FB-4DFB-919C-405C955672EB}">
      <p14:showEvtLst xmlns:p14="http://schemas.microsoft.com/office/powerpoint/2010/main">
        <p14:playEvt time="2548" objId="7"/>
        <p14:stopEvt time="27746" objId="7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29846" y="1523999"/>
            <a:ext cx="11156462" cy="463061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review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2354941" y="3951515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Risks</a:t>
            </a:r>
          </a:p>
        </p:txBody>
      </p:sp>
      <p:sp>
        <p:nvSpPr>
          <p:cNvPr id="30" name="Oval 29"/>
          <p:cNvSpPr/>
          <p:nvPr/>
        </p:nvSpPr>
        <p:spPr>
          <a:xfrm>
            <a:off x="4885267" y="2809360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Risks</a:t>
            </a:r>
          </a:p>
        </p:txBody>
      </p:sp>
      <p:sp>
        <p:nvSpPr>
          <p:cNvPr id="32" name="Oval 31"/>
          <p:cNvSpPr/>
          <p:nvPr/>
        </p:nvSpPr>
        <p:spPr>
          <a:xfrm>
            <a:off x="7577668" y="1945760"/>
            <a:ext cx="1976968" cy="191346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Knowledge management</a:t>
            </a:r>
          </a:p>
        </p:txBody>
      </p:sp>
      <p:sp>
        <p:nvSpPr>
          <p:cNvPr id="33" name="Oval 32"/>
          <p:cNvSpPr/>
          <p:nvPr/>
        </p:nvSpPr>
        <p:spPr>
          <a:xfrm>
            <a:off x="2362805" y="2527538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Standards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866662" y="1529031"/>
            <a:ext cx="6759281" cy="46276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r>
              <a:rPr lang="en-US" sz="2800" dirty="0">
                <a:solidFill>
                  <a:srgbClr val="000000"/>
                </a:solidFill>
              </a:rPr>
              <a:t>MAKE A START</a:t>
            </a:r>
          </a:p>
          <a:p>
            <a:pPr algn="ctr"/>
            <a:endParaRPr lang="en-US" sz="2800" dirty="0">
              <a:solidFill>
                <a:srgbClr val="000000"/>
              </a:solidFill>
            </a:endParaRPr>
          </a:p>
          <a:p>
            <a:pPr algn="ctr"/>
            <a:r>
              <a:rPr lang="en-US" sz="2800" dirty="0">
                <a:solidFill>
                  <a:srgbClr val="000000"/>
                </a:solidFill>
              </a:rPr>
              <a:t>Create a risk table for your project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6" name="Rectangular Callout 35"/>
          <p:cNvSpPr/>
          <p:nvPr/>
        </p:nvSpPr>
        <p:spPr>
          <a:xfrm>
            <a:off x="4844632" y="1533917"/>
            <a:ext cx="6802334" cy="1399043"/>
          </a:xfrm>
          <a:prstGeom prst="wedgeRectCallout">
            <a:avLst>
              <a:gd name="adj1" fmla="val -59837"/>
              <a:gd name="adj2" fmla="val 5075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Describe how your project adheres to standards and avoids risk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6607756" y="4048320"/>
            <a:ext cx="650470" cy="386862"/>
            <a:chOff x="6584462" y="4312308"/>
            <a:chExt cx="650470" cy="386862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6584462" y="4454769"/>
              <a:ext cx="195384" cy="2344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6742564" y="4312308"/>
              <a:ext cx="492368" cy="3868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55109" y="1628740"/>
            <a:ext cx="854075" cy="854075"/>
          </a:xfrm>
          <a:prstGeom prst="rect">
            <a:avLst/>
          </a:prstGeom>
        </p:spPr>
      </p:pic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366890" y="1765584"/>
            <a:ext cx="1878499" cy="7219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justification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560729" y="3880423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096273" y="3270824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664474" y="2693880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107158" y="4497279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567987" y="3869537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103531" y="3259938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675360" y="5117766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682617" y="3855023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557102" y="5110509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pic>
        <p:nvPicPr>
          <p:cNvPr id="26" name="2.17.m4a">
            <a:hlinkClick r:id="" action="ppaction://media"/>
            <a:extLst>
              <a:ext uri="{FF2B5EF4-FFF2-40B4-BE49-F238E27FC236}">
                <a16:creationId xmlns:a16="http://schemas.microsoft.com/office/drawing/2014/main" id="{1701118B-D50B-E844-8214-AA710B1593C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rcRect/>
          <a:stretch/>
        </p:blipFill>
        <p:spPr>
          <a:xfrm>
            <a:off x="0" y="6072762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057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00"/>
    </mc:Choice>
    <mc:Fallback xmlns="">
      <p:transition spd="slow" advTm="1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9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8" grpId="0" animBg="1"/>
      <p:bldP spid="33" grpId="0" animBg="1"/>
      <p:bldP spid="36" grpId="0" animBg="1"/>
      <p:bldP spid="51" grpId="0" animBg="1"/>
      <p:bldP spid="52" grpId="0" animBg="1"/>
      <p:bldP spid="46" grpId="0" animBg="1"/>
      <p:bldP spid="47" grpId="0" animBg="1"/>
    </p:bldLst>
  </p:timing>
  <p:extLst>
    <p:ext uri="{E180D4A7-C9FB-4DFB-919C-405C955672EB}">
      <p14:showEvtLst xmlns:p14="http://schemas.microsoft.com/office/powerpoint/2010/main">
        <p14:playEvt time="2381" objId="7"/>
        <p14:stopEvt time="14956" objId="7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29846" y="1523999"/>
            <a:ext cx="11156462" cy="463061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In detail: Part II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3290326" y="1933434"/>
            <a:ext cx="2097340" cy="191346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Knowledge management</a:t>
            </a:r>
          </a:p>
        </p:txBody>
      </p:sp>
      <p:sp>
        <p:nvSpPr>
          <p:cNvPr id="22" name="Oval 21"/>
          <p:cNvSpPr/>
          <p:nvPr/>
        </p:nvSpPr>
        <p:spPr>
          <a:xfrm>
            <a:off x="3343118" y="3847933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Justification</a:t>
            </a:r>
          </a:p>
        </p:txBody>
      </p:sp>
      <p:sp>
        <p:nvSpPr>
          <p:cNvPr id="14" name="Oval 13"/>
          <p:cNvSpPr/>
          <p:nvPr/>
        </p:nvSpPr>
        <p:spPr>
          <a:xfrm>
            <a:off x="3340521" y="3909854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358346" y="1988976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ular Callout 15"/>
          <p:cNvSpPr/>
          <p:nvPr/>
        </p:nvSpPr>
        <p:spPr>
          <a:xfrm>
            <a:off x="5767838" y="2305916"/>
            <a:ext cx="2694113" cy="1399043"/>
          </a:xfrm>
          <a:prstGeom prst="wedgeRectCallout">
            <a:avLst>
              <a:gd name="adj1" fmla="val -70615"/>
              <a:gd name="adj2" fmla="val 2160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Capture learning  </a:t>
            </a:r>
          </a:p>
          <a:p>
            <a:pPr algn="ctr"/>
            <a:r>
              <a:rPr lang="en-US" dirty="0"/>
              <a:t>Share learning</a:t>
            </a:r>
          </a:p>
        </p:txBody>
      </p:sp>
      <p:sp>
        <p:nvSpPr>
          <p:cNvPr id="23" name="Rectangular Callout 22"/>
          <p:cNvSpPr/>
          <p:nvPr/>
        </p:nvSpPr>
        <p:spPr>
          <a:xfrm>
            <a:off x="5779396" y="4172463"/>
            <a:ext cx="2694113" cy="1399043"/>
          </a:xfrm>
          <a:prstGeom prst="wedgeRectCallout">
            <a:avLst>
              <a:gd name="adj1" fmla="val -71261"/>
              <a:gd name="adj2" fmla="val 1911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 would happen without this project? </a:t>
            </a:r>
          </a:p>
        </p:txBody>
      </p:sp>
      <p:sp>
        <p:nvSpPr>
          <p:cNvPr id="24" name="Rectangular Callout 23"/>
          <p:cNvSpPr/>
          <p:nvPr/>
        </p:nvSpPr>
        <p:spPr>
          <a:xfrm>
            <a:off x="8868550" y="2320488"/>
            <a:ext cx="2694113" cy="1399043"/>
          </a:xfrm>
          <a:prstGeom prst="wedgeRectCallout">
            <a:avLst>
              <a:gd name="adj1" fmla="val -66094"/>
              <a:gd name="adj2" fmla="val 2160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Innovation works with learning loops: </a:t>
            </a:r>
          </a:p>
          <a:p>
            <a:pPr algn="ctr"/>
            <a:r>
              <a:rPr lang="en-US" dirty="0"/>
              <a:t>Try, learn, innovate</a:t>
            </a:r>
          </a:p>
        </p:txBody>
      </p:sp>
      <p:sp>
        <p:nvSpPr>
          <p:cNvPr id="25" name="Rectangular Callout 24"/>
          <p:cNvSpPr/>
          <p:nvPr/>
        </p:nvSpPr>
        <p:spPr>
          <a:xfrm>
            <a:off x="8889948" y="4166357"/>
            <a:ext cx="2694113" cy="1399043"/>
          </a:xfrm>
          <a:prstGeom prst="wedgeRectCallout">
            <a:avLst>
              <a:gd name="adj1" fmla="val -66740"/>
              <a:gd name="adj2" fmla="val 1911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 will happen with this project in place? </a:t>
            </a:r>
          </a:p>
        </p:txBody>
      </p:sp>
      <p:pic>
        <p:nvPicPr>
          <p:cNvPr id="26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55109" y="1628740"/>
            <a:ext cx="854075" cy="854075"/>
          </a:xfrm>
          <a:prstGeom prst="rect">
            <a:avLst/>
          </a:prstGeom>
        </p:spPr>
      </p:pic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366890" y="1765584"/>
            <a:ext cx="1878499" cy="7219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justification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664474" y="2693880"/>
            <a:ext cx="1563311" cy="3050434"/>
            <a:chOff x="657216" y="2704766"/>
            <a:chExt cx="1563311" cy="3050434"/>
          </a:xfrm>
          <a:solidFill>
            <a:schemeClr val="bg1">
              <a:lumMod val="95000"/>
            </a:schemeClr>
          </a:solidFill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657216" y="2704766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099900" y="4508165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560729" y="3880423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F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096273" y="3270824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D</a:t>
              </a: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668102" y="5128652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675359" y="3865909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1B9F925-9DB1-4843-A0D1-8AF2E8988EE0}"/>
                </a:ext>
              </a:extLst>
            </p:cNvPr>
            <p:cNvSpPr/>
            <p:nvPr/>
          </p:nvSpPr>
          <p:spPr>
            <a:xfrm>
              <a:off x="1549844" y="5121395"/>
              <a:ext cx="659798" cy="626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G</a:t>
              </a:r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099900" y="4508165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549844" y="5121395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pic>
        <p:nvPicPr>
          <p:cNvPr id="28" name="2.18.m4a">
            <a:hlinkClick r:id="" action="ppaction://media"/>
            <a:extLst>
              <a:ext uri="{FF2B5EF4-FFF2-40B4-BE49-F238E27FC236}">
                <a16:creationId xmlns:a16="http://schemas.microsoft.com/office/drawing/2014/main" id="{53D1499B-96DD-9249-A802-758AF1B8BA7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/>
          <a:stretch/>
        </p:blipFill>
        <p:spPr>
          <a:xfrm>
            <a:off x="0" y="6051137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89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00"/>
    </mc:Choice>
    <mc:Fallback xmlns="">
      <p:transition spd="slow" advTm="3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2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30" grpId="0" animBg="1"/>
      <p:bldP spid="36" grpId="0" animBg="1"/>
    </p:bldLst>
  </p:timing>
  <p:extLst>
    <p:ext uri="{E180D4A7-C9FB-4DFB-919C-405C955672EB}">
      <p14:showEvtLst xmlns:p14="http://schemas.microsoft.com/office/powerpoint/2010/main">
        <p14:playEvt time="1830" objId="7"/>
        <p14:stopEvt time="35438" objId="7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29846" y="1523999"/>
            <a:ext cx="11156462" cy="463061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1367982" y="1792860"/>
            <a:ext cx="5417448" cy="194733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GB" dirty="0"/>
              <a:t>A combination of:</a:t>
            </a:r>
          </a:p>
          <a:p>
            <a:pPr marL="1657350" lvl="3" indent="-285750">
              <a:buFont typeface="Arial"/>
              <a:buChar char="•"/>
            </a:pPr>
            <a:r>
              <a:rPr lang="en-GB" dirty="0"/>
              <a:t>learning by doing</a:t>
            </a:r>
          </a:p>
          <a:p>
            <a:pPr marL="1657350" lvl="3" indent="-285750">
              <a:buFont typeface="Arial"/>
              <a:buChar char="•"/>
            </a:pPr>
            <a:r>
              <a:rPr lang="en-GB" dirty="0"/>
              <a:t>learning by seeing</a:t>
            </a:r>
          </a:p>
          <a:p>
            <a:pPr lvl="3"/>
            <a:r>
              <a:rPr lang="en-GB" dirty="0"/>
              <a:t>Building local knowledge through reports and a new water council </a:t>
            </a:r>
          </a:p>
          <a:p>
            <a:pPr lvl="2"/>
            <a:r>
              <a:rPr lang="en-GB" dirty="0"/>
              <a:t>Building national knowledge with seminars 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2147288" y="3936551"/>
            <a:ext cx="4638141" cy="194733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3"/>
            <a:r>
              <a:rPr lang="en-GB" dirty="0"/>
              <a:t>Oasis zones face</a:t>
            </a:r>
          </a:p>
          <a:p>
            <a:pPr lvl="3"/>
            <a:r>
              <a:rPr lang="en-GB" dirty="0"/>
              <a:t>marginalisation and drought</a:t>
            </a:r>
          </a:p>
          <a:p>
            <a:pPr lvl="3"/>
            <a:endParaRPr lang="en-GB" dirty="0"/>
          </a:p>
          <a:p>
            <a:pPr lvl="3"/>
            <a:r>
              <a:rPr lang="en-GB" dirty="0"/>
              <a:t>With funding areas can be </a:t>
            </a:r>
          </a:p>
          <a:p>
            <a:pPr lvl="3"/>
            <a:r>
              <a:rPr lang="en-GB" dirty="0"/>
              <a:t>sensitively revitalised.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dirty="0"/>
              <a:t>Example: Development of oasis zones in Morocco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458821" y="1811002"/>
            <a:ext cx="2060222" cy="186266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Knowledge management</a:t>
            </a:r>
          </a:p>
        </p:txBody>
      </p:sp>
      <p:sp>
        <p:nvSpPr>
          <p:cNvPr id="22" name="Oval 21"/>
          <p:cNvSpPr/>
          <p:nvPr/>
        </p:nvSpPr>
        <p:spPr>
          <a:xfrm>
            <a:off x="1197433" y="3959128"/>
            <a:ext cx="1968500" cy="188978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Justification</a:t>
            </a:r>
          </a:p>
        </p:txBody>
      </p:sp>
      <p:sp>
        <p:nvSpPr>
          <p:cNvPr id="14" name="Oval 13"/>
          <p:cNvSpPr/>
          <p:nvPr/>
        </p:nvSpPr>
        <p:spPr>
          <a:xfrm>
            <a:off x="1208461" y="3992699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11389" y="1844485"/>
            <a:ext cx="1958900" cy="1829516"/>
          </a:xfrm>
          <a:prstGeom prst="ellipse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3152653" y="4318270"/>
            <a:ext cx="501522" cy="1213967"/>
            <a:chOff x="812219" y="2177413"/>
            <a:chExt cx="501522" cy="1213967"/>
          </a:xfrm>
        </p:grpSpPr>
        <p:sp>
          <p:nvSpPr>
            <p:cNvPr id="25" name="Right Arrow 24"/>
            <p:cNvSpPr/>
            <p:nvPr/>
          </p:nvSpPr>
          <p:spPr>
            <a:xfrm rot="16200000">
              <a:off x="790429" y="2868069"/>
              <a:ext cx="547923" cy="498700"/>
            </a:xfrm>
            <a:prstGeom prst="rightArrow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ight Arrow 26"/>
            <p:cNvSpPr/>
            <p:nvPr/>
          </p:nvSpPr>
          <p:spPr>
            <a:xfrm rot="5400000">
              <a:off x="787607" y="2202025"/>
              <a:ext cx="547923" cy="498700"/>
            </a:xfrm>
            <a:prstGeom prst="rightArrow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29051868954_5553b50679_w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4" r="7767"/>
          <a:stretch/>
        </p:blipFill>
        <p:spPr>
          <a:xfrm>
            <a:off x="6930570" y="1587703"/>
            <a:ext cx="4606773" cy="449849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17" name="2.19.m4a">
            <a:hlinkClick r:id="" action="ppaction://media"/>
            <a:extLst>
              <a:ext uri="{FF2B5EF4-FFF2-40B4-BE49-F238E27FC236}">
                <a16:creationId xmlns:a16="http://schemas.microsoft.com/office/drawing/2014/main" id="{0091EF11-7870-9045-9F94-4E6ABD4CA3C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/>
          <a:stretch/>
        </p:blipFill>
        <p:spPr>
          <a:xfrm>
            <a:off x="4364" y="6040106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506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000"/>
    </mc:Choice>
    <mc:Fallback xmlns="">
      <p:transition spd="slow" advTm="4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6" grpId="0" animBg="1"/>
      <p:bldP spid="23" grpId="0" animBg="1"/>
    </p:bldLst>
  </p:timing>
  <p:extLst>
    <p:ext uri="{E180D4A7-C9FB-4DFB-919C-405C955672EB}">
      <p14:showEvtLst xmlns:p14="http://schemas.microsoft.com/office/powerpoint/2010/main">
        <p14:playEvt time="2109" objId="9"/>
        <p14:stopEvt time="42329" objId="9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Aims and objectives</a:t>
            </a:r>
          </a:p>
        </p:txBody>
      </p:sp>
      <p:pic>
        <p:nvPicPr>
          <p:cNvPr id="71" name="Picture Placeholder 70" descr="link">
            <a:extLst>
              <a:ext uri="{FF2B5EF4-FFF2-40B4-BE49-F238E27FC236}">
                <a16:creationId xmlns:a16="http://schemas.microsoft.com/office/drawing/2014/main" id="{E5542F6D-CB05-1E49-9D10-41D51547FB68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Aim</a:t>
            </a:r>
          </a:p>
        </p:txBody>
      </p:sp>
      <p:sp>
        <p:nvSpPr>
          <p:cNvPr id="78" name="Text Placeholder 12">
            <a:extLst>
              <a:ext uri="{FF2B5EF4-FFF2-40B4-BE49-F238E27FC236}">
                <a16:creationId xmlns:a16="http://schemas.microsoft.com/office/drawing/2014/main" id="{B9366D2C-DAC9-484E-BC91-EFDB13FDA0E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768283" y="1694261"/>
            <a:ext cx="2001317" cy="1314661"/>
          </a:xfrm>
        </p:spPr>
        <p:txBody>
          <a:bodyPr/>
          <a:lstStyle/>
          <a:p>
            <a:r>
              <a:rPr lang="en-US" dirty="0"/>
              <a:t>To learn how to complete the innovation small grant application form.</a:t>
            </a:r>
          </a:p>
        </p:txBody>
      </p:sp>
      <p:pic>
        <p:nvPicPr>
          <p:cNvPr id="73" name="Picture Placeholder 72" descr="send">
            <a:extLst>
              <a:ext uri="{FF2B5EF4-FFF2-40B4-BE49-F238E27FC236}">
                <a16:creationId xmlns:a16="http://schemas.microsoft.com/office/drawing/2014/main" id="{434488A9-1494-5A4A-9B81-A4830C2F8568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15" b="115"/>
          <a:stretch>
            <a:fillRect/>
          </a:stretch>
        </p:blipFill>
        <p:spPr/>
      </p:pic>
      <p:pic>
        <p:nvPicPr>
          <p:cNvPr id="75" name="Picture Placeholder 74" descr="network">
            <a:extLst>
              <a:ext uri="{FF2B5EF4-FFF2-40B4-BE49-F238E27FC236}">
                <a16:creationId xmlns:a16="http://schemas.microsoft.com/office/drawing/2014/main" id="{2259C1B6-6592-CA47-8223-67E45CA2A8C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E222CAE-9234-4B0E-90FC-584C469313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68283" y="3306551"/>
            <a:ext cx="3002400" cy="432000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77" name="Text Placeholder 4">
            <a:extLst>
              <a:ext uri="{FF2B5EF4-FFF2-40B4-BE49-F238E27FC236}">
                <a16:creationId xmlns:a16="http://schemas.microsoft.com/office/drawing/2014/main" id="{428D8FC0-4DC8-7F4A-AA1F-F12F19656F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768283" y="3694321"/>
            <a:ext cx="2915717" cy="720000"/>
          </a:xfrm>
        </p:spPr>
        <p:txBody>
          <a:bodyPr/>
          <a:lstStyle/>
          <a:p>
            <a:r>
              <a:rPr lang="en-US" dirty="0"/>
              <a:t>How to develop a strong application for the innovation small grants</a:t>
            </a:r>
          </a:p>
          <a:p>
            <a:r>
              <a:rPr lang="en-US" dirty="0"/>
              <a:t>How to approach each part of the application form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96369" y="6155190"/>
            <a:ext cx="432000" cy="432000"/>
          </a:xfrm>
        </p:spPr>
        <p:txBody>
          <a:bodyPr/>
          <a:lstStyle/>
          <a:p>
            <a:fld id="{19B51A1E-902D-48AF-9020-955120F399B6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EE39203-F49F-4222-9569-D6C067159F4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1"/>
          <a:srcRect l="12889" r="12889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2042042" y="2970799"/>
            <a:ext cx="234327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spc="-150" dirty="0">
                <a:solidFill>
                  <a:prstClr val="white"/>
                </a:solidFill>
                <a:latin typeface="Rockwell"/>
                <a:ea typeface="+mj-ea"/>
                <a:cs typeface="+mj-cs"/>
              </a:rPr>
              <a:t>Module 2</a:t>
            </a:r>
            <a:endParaRPr lang="en-US" dirty="0"/>
          </a:p>
        </p:txBody>
      </p:sp>
      <p:pic>
        <p:nvPicPr>
          <p:cNvPr id="14" name="2.2.m4a">
            <a:hlinkClick r:id="" action="ppaction://media"/>
            <a:extLst>
              <a:ext uri="{FF2B5EF4-FFF2-40B4-BE49-F238E27FC236}">
                <a16:creationId xmlns:a16="http://schemas.microsoft.com/office/drawing/2014/main" id="{BFDD3DF6-49E7-AA49-ABDA-EB5F8B163D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/>
          <a:stretch/>
        </p:blipFill>
        <p:spPr>
          <a:xfrm>
            <a:off x="0" y="6045200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9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5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458" objId="6"/>
        <p14:stopEvt time="25418" objId="6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29846" y="1523999"/>
            <a:ext cx="11156462" cy="463061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review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20</a:t>
            </a:fld>
            <a:endParaRPr lang="en-US" dirty="0"/>
          </a:p>
        </p:txBody>
      </p:sp>
      <p:pic>
        <p:nvPicPr>
          <p:cNvPr id="31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809457" y="1576554"/>
            <a:ext cx="854075" cy="854075"/>
          </a:xfrm>
          <a:prstGeom prst="rect">
            <a:avLst/>
          </a:prstGeom>
        </p:spPr>
      </p:pic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5055375" y="1817769"/>
            <a:ext cx="1878499" cy="11172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justification</a:t>
            </a:r>
          </a:p>
        </p:txBody>
      </p:sp>
      <p:sp>
        <p:nvSpPr>
          <p:cNvPr id="20" name="Oval 19"/>
          <p:cNvSpPr/>
          <p:nvPr/>
        </p:nvSpPr>
        <p:spPr>
          <a:xfrm>
            <a:off x="2443691" y="2489199"/>
            <a:ext cx="2078099" cy="191346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Knowledge management</a:t>
            </a:r>
          </a:p>
        </p:txBody>
      </p:sp>
      <p:sp>
        <p:nvSpPr>
          <p:cNvPr id="21" name="Oval 20"/>
          <p:cNvSpPr/>
          <p:nvPr/>
        </p:nvSpPr>
        <p:spPr>
          <a:xfrm>
            <a:off x="4948765" y="4123265"/>
            <a:ext cx="1968500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Standards</a:t>
            </a:r>
          </a:p>
        </p:txBody>
      </p:sp>
      <p:sp>
        <p:nvSpPr>
          <p:cNvPr id="22" name="Oval 21"/>
          <p:cNvSpPr/>
          <p:nvPr/>
        </p:nvSpPr>
        <p:spPr>
          <a:xfrm>
            <a:off x="2462933" y="3961796"/>
            <a:ext cx="2039617" cy="194733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Justification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34358" y="1522253"/>
            <a:ext cx="6759281" cy="46276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endParaRPr lang="en-US" dirty="0">
              <a:solidFill>
                <a:srgbClr val="000000"/>
              </a:solidFill>
            </a:endParaRPr>
          </a:p>
          <a:p>
            <a:pPr algn="ctr"/>
            <a:r>
              <a:rPr lang="en-US" sz="2800" dirty="0">
                <a:solidFill>
                  <a:srgbClr val="000000"/>
                </a:solidFill>
              </a:rPr>
              <a:t>MAKE A START</a:t>
            </a:r>
          </a:p>
          <a:p>
            <a:pPr algn="ctr"/>
            <a:endParaRPr lang="en-US" sz="2800" dirty="0">
              <a:solidFill>
                <a:srgbClr val="000000"/>
              </a:solidFill>
            </a:endParaRPr>
          </a:p>
          <a:p>
            <a:pPr algn="ctr"/>
            <a:r>
              <a:rPr lang="en-US" sz="2800" dirty="0">
                <a:solidFill>
                  <a:srgbClr val="000000"/>
                </a:solidFill>
              </a:rPr>
              <a:t>List the learning opportunities presented by your innovation</a:t>
            </a:r>
          </a:p>
        </p:txBody>
      </p:sp>
      <p:sp>
        <p:nvSpPr>
          <p:cNvPr id="23" name="Rectangular Callout 22"/>
          <p:cNvSpPr/>
          <p:nvPr/>
        </p:nvSpPr>
        <p:spPr>
          <a:xfrm>
            <a:off x="4839399" y="1542749"/>
            <a:ext cx="6749879" cy="1399043"/>
          </a:xfrm>
          <a:prstGeom prst="wedgeRectCallout">
            <a:avLst>
              <a:gd name="adj1" fmla="val -58732"/>
              <a:gd name="adj2" fmla="val 4040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Explain how you, and others, </a:t>
            </a:r>
          </a:p>
          <a:p>
            <a:pPr algn="ctr"/>
            <a:r>
              <a:rPr lang="en-US" sz="3600" dirty="0"/>
              <a:t>will learn from the project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6528314" y="3848904"/>
            <a:ext cx="668108" cy="394564"/>
            <a:chOff x="6584462" y="4294667"/>
            <a:chExt cx="668108" cy="394564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6584462" y="4454769"/>
              <a:ext cx="195384" cy="2344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6760202" y="4294667"/>
              <a:ext cx="492368" cy="3868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55109" y="1628740"/>
            <a:ext cx="854075" cy="854075"/>
          </a:xfrm>
          <a:prstGeom prst="rect">
            <a:avLst/>
          </a:prstGeom>
        </p:spPr>
      </p:pic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366890" y="1765584"/>
            <a:ext cx="1878499" cy="7219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justification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099900" y="4508165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549844" y="5121395"/>
            <a:ext cx="659798" cy="626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664474" y="2693880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107158" y="4497279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567987" y="3869537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103531" y="3259938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675360" y="5117766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682617" y="3855023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1B9F925-9DB1-4843-A0D1-8AF2E8988EE0}"/>
              </a:ext>
            </a:extLst>
          </p:cNvPr>
          <p:cNvSpPr/>
          <p:nvPr/>
        </p:nvSpPr>
        <p:spPr>
          <a:xfrm>
            <a:off x="1557102" y="5110509"/>
            <a:ext cx="659798" cy="6265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pic>
        <p:nvPicPr>
          <p:cNvPr id="30" name="2.20.m4a">
            <a:hlinkClick r:id="" action="ppaction://media"/>
            <a:extLst>
              <a:ext uri="{FF2B5EF4-FFF2-40B4-BE49-F238E27FC236}">
                <a16:creationId xmlns:a16="http://schemas.microsoft.com/office/drawing/2014/main" id="{01180A76-1B6B-3449-B46E-FE83C415EFD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rcRect/>
          <a:stretch/>
        </p:blipFill>
        <p:spPr>
          <a:xfrm>
            <a:off x="0" y="6090062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057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00"/>
    </mc:Choice>
    <mc:Fallback xmlns="">
      <p:transition spd="slow" advTm="2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7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0" grpId="0" animBg="1"/>
      <p:bldP spid="22" grpId="0" animBg="1"/>
      <p:bldP spid="23" grpId="0" animBg="1"/>
      <p:bldP spid="39" grpId="0" animBg="1"/>
      <p:bldP spid="40" grpId="0" animBg="1"/>
      <p:bldP spid="33" grpId="0" animBg="1"/>
      <p:bldP spid="38" grpId="0" animBg="1"/>
    </p:bldLst>
  </p:timing>
  <p:extLst>
    <p:ext uri="{E180D4A7-C9FB-4DFB-919C-405C955672EB}">
      <p14:showEvtLst xmlns:p14="http://schemas.microsoft.com/office/powerpoint/2010/main">
        <p14:playEvt time="2770" objId="7"/>
        <p14:stopEvt time="21675" objId="7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ame Side Corner Rectangle 4"/>
          <p:cNvSpPr/>
          <p:nvPr/>
        </p:nvSpPr>
        <p:spPr>
          <a:xfrm rot="16200000">
            <a:off x="3810305" y="-1855854"/>
            <a:ext cx="4356469" cy="11117388"/>
          </a:xfrm>
          <a:prstGeom prst="snip2SameRect">
            <a:avLst/>
          </a:prstGeom>
          <a:solidFill>
            <a:srgbClr val="336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In detail: Part III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32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796271" y="1513108"/>
            <a:ext cx="854075" cy="854075"/>
          </a:xfrm>
          <a:prstGeom prst="rect">
            <a:avLst/>
          </a:prstGeom>
        </p:spPr>
      </p:pic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4653590" y="1622254"/>
            <a:ext cx="2902316" cy="11172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Implementation arrangements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98127" y="3698026"/>
            <a:ext cx="2088444" cy="1975555"/>
            <a:chOff x="2011841" y="3610429"/>
            <a:chExt cx="2088444" cy="1975555"/>
          </a:xfrm>
        </p:grpSpPr>
        <p:sp>
          <p:nvSpPr>
            <p:cNvPr id="18" name="Oval 17"/>
            <p:cNvSpPr/>
            <p:nvPr/>
          </p:nvSpPr>
          <p:spPr>
            <a:xfrm>
              <a:off x="2011841" y="3610429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2015297" y="4093723"/>
              <a:ext cx="2020481" cy="89921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Monitoring and evaluation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7284" y="1714039"/>
            <a:ext cx="2088444" cy="1975555"/>
            <a:chOff x="1066800" y="2421467"/>
            <a:chExt cx="2088444" cy="1975555"/>
          </a:xfrm>
        </p:grpSpPr>
        <p:sp>
          <p:nvSpPr>
            <p:cNvPr id="14" name="Oval 13"/>
            <p:cNvSpPr/>
            <p:nvPr/>
          </p:nvSpPr>
          <p:spPr>
            <a:xfrm>
              <a:off x="1066800" y="2421467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114656" y="2933416"/>
              <a:ext cx="2000372" cy="949985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A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Implementation arrangements</a:t>
              </a:r>
              <a:endParaRPr lang="en-US" altLang="en-US" dirty="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304249" y="1699572"/>
            <a:ext cx="2088444" cy="1975555"/>
            <a:chOff x="9019822" y="1724378"/>
            <a:chExt cx="2088444" cy="1975555"/>
          </a:xfrm>
        </p:grpSpPr>
        <p:sp>
          <p:nvSpPr>
            <p:cNvPr id="22" name="Oval 21"/>
            <p:cNvSpPr/>
            <p:nvPr/>
          </p:nvSpPr>
          <p:spPr>
            <a:xfrm>
              <a:off x="9019822" y="1724378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068031" y="2265422"/>
              <a:ext cx="2000372" cy="91819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Disbursement schedule</a:t>
              </a:r>
              <a:endParaRPr lang="en-US" altLang="en-US" dirty="0"/>
            </a:p>
          </p:txBody>
        </p:sp>
      </p:grpSp>
      <p:sp>
        <p:nvSpPr>
          <p:cNvPr id="20" name="Oval 19"/>
          <p:cNvSpPr/>
          <p:nvPr/>
        </p:nvSpPr>
        <p:spPr>
          <a:xfrm>
            <a:off x="5982351" y="3683113"/>
            <a:ext cx="2088444" cy="19755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4100130" y="3712028"/>
            <a:ext cx="2088444" cy="1975555"/>
            <a:chOff x="6606823" y="3911600"/>
            <a:chExt cx="2088444" cy="1975555"/>
          </a:xfrm>
        </p:grpSpPr>
        <p:sp>
          <p:nvSpPr>
            <p:cNvPr id="17" name="Oval 16"/>
            <p:cNvSpPr/>
            <p:nvPr/>
          </p:nvSpPr>
          <p:spPr>
            <a:xfrm>
              <a:off x="6606823" y="3911600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6651575" y="4454731"/>
              <a:ext cx="2000372" cy="88171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C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Results 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framework</a:t>
              </a:r>
              <a:endParaRPr lang="en-US" altLang="en-US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303215" y="3696282"/>
            <a:ext cx="2088444" cy="1975555"/>
            <a:chOff x="9558867" y="3787422"/>
            <a:chExt cx="2088444" cy="1975555"/>
          </a:xfrm>
        </p:grpSpPr>
        <p:sp>
          <p:nvSpPr>
            <p:cNvPr id="21" name="Oval 20"/>
            <p:cNvSpPr/>
            <p:nvPr/>
          </p:nvSpPr>
          <p:spPr>
            <a:xfrm>
              <a:off x="9558867" y="3787422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598491" y="4527746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E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Budget</a:t>
              </a:r>
              <a:endParaRPr lang="en-US" altLang="en-US" dirty="0"/>
            </a:p>
          </p:txBody>
        </p:sp>
      </p:grpSp>
      <p:sp>
        <p:nvSpPr>
          <p:cNvPr id="29" name="Rectangular Callout 28"/>
          <p:cNvSpPr/>
          <p:nvPr/>
        </p:nvSpPr>
        <p:spPr>
          <a:xfrm>
            <a:off x="2422534" y="3007442"/>
            <a:ext cx="2321433" cy="1201701"/>
          </a:xfrm>
          <a:prstGeom prst="wedgeRectCallout">
            <a:avLst>
              <a:gd name="adj1" fmla="val -80124"/>
              <a:gd name="adj2" fmla="val 619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Detail: 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How you deliver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How you monitor</a:t>
            </a:r>
          </a:p>
        </p:txBody>
      </p:sp>
      <p:sp>
        <p:nvSpPr>
          <p:cNvPr id="30" name="Rectangular Callout 29"/>
          <p:cNvSpPr/>
          <p:nvPr/>
        </p:nvSpPr>
        <p:spPr>
          <a:xfrm>
            <a:off x="4954217" y="3013854"/>
            <a:ext cx="2321433" cy="1213432"/>
          </a:xfrm>
          <a:prstGeom prst="wedgeRectCallout">
            <a:avLst>
              <a:gd name="adj1" fmla="val -2755"/>
              <a:gd name="adj2" fmla="val 7588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Describe: 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Your results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AF alignment</a:t>
            </a:r>
          </a:p>
        </p:txBody>
      </p:sp>
      <p:sp>
        <p:nvSpPr>
          <p:cNvPr id="31" name="Rectangular Callout 30"/>
          <p:cNvSpPr/>
          <p:nvPr/>
        </p:nvSpPr>
        <p:spPr>
          <a:xfrm>
            <a:off x="7406483" y="3013854"/>
            <a:ext cx="2321433" cy="1213432"/>
          </a:xfrm>
          <a:prstGeom prst="wedgeRectCallout">
            <a:avLst>
              <a:gd name="adj1" fmla="val 77318"/>
              <a:gd name="adj2" fmla="val 463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Detail: 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Your total budget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How it will be spent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6021853" y="4251770"/>
            <a:ext cx="2000372" cy="9622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Results framework alignment</a:t>
            </a:r>
            <a:endParaRPr lang="en-US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801861" y="323755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33" name="2.21.m4a">
            <a:hlinkClick r:id="" action="ppaction://media"/>
            <a:extLst>
              <a:ext uri="{FF2B5EF4-FFF2-40B4-BE49-F238E27FC236}">
                <a16:creationId xmlns:a16="http://schemas.microsoft.com/office/drawing/2014/main" id="{DAEC930C-E5F1-A043-88D6-D6D8D6E9EB1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/>
          <a:stretch/>
        </p:blipFill>
        <p:spPr>
          <a:xfrm>
            <a:off x="0" y="6046759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144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00"/>
    </mc:Choice>
    <mc:Fallback xmlns="">
      <p:transition spd="slow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72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29" grpId="0" animBg="1"/>
      <p:bldP spid="30" grpId="0" animBg="1"/>
      <p:bldP spid="31" grpId="0" animBg="1"/>
    </p:bldLst>
  </p:timing>
  <p:extLst>
    <p:ext uri="{E180D4A7-C9FB-4DFB-919C-405C955672EB}">
      <p14:showEvtLst xmlns:p14="http://schemas.microsoft.com/office/powerpoint/2010/main">
        <p14:playEvt time="2172" objId="19"/>
        <p14:stopEvt time="20019" objId="19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ame Side Corner Rectangle 4"/>
          <p:cNvSpPr/>
          <p:nvPr/>
        </p:nvSpPr>
        <p:spPr>
          <a:xfrm rot="16200000">
            <a:off x="3810305" y="-1855854"/>
            <a:ext cx="4356469" cy="11117388"/>
          </a:xfrm>
          <a:prstGeom prst="snip2SameRect">
            <a:avLst/>
          </a:prstGeom>
          <a:solidFill>
            <a:srgbClr val="336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Examples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32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796271" y="1513108"/>
            <a:ext cx="854075" cy="854075"/>
          </a:xfrm>
          <a:prstGeom prst="rect">
            <a:avLst/>
          </a:prstGeom>
        </p:spPr>
      </p:pic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4653590" y="1622254"/>
            <a:ext cx="2902316" cy="11172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Implementation arrangements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9304249" y="1699572"/>
            <a:ext cx="2088444" cy="1975555"/>
            <a:chOff x="9019822" y="1724378"/>
            <a:chExt cx="2088444" cy="1975555"/>
          </a:xfrm>
        </p:grpSpPr>
        <p:sp>
          <p:nvSpPr>
            <p:cNvPr id="46" name="Oval 45"/>
            <p:cNvSpPr/>
            <p:nvPr/>
          </p:nvSpPr>
          <p:spPr>
            <a:xfrm>
              <a:off x="9019822" y="1724378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068031" y="2265422"/>
              <a:ext cx="2000372" cy="91819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Disbursement schedule</a:t>
              </a:r>
              <a:endParaRPr lang="en-US" altLang="en-US" dirty="0"/>
            </a:p>
          </p:txBody>
        </p:sp>
      </p:grpSp>
      <p:sp>
        <p:nvSpPr>
          <p:cNvPr id="48" name="Oval 47"/>
          <p:cNvSpPr/>
          <p:nvPr/>
        </p:nvSpPr>
        <p:spPr>
          <a:xfrm>
            <a:off x="5982351" y="3683113"/>
            <a:ext cx="2088444" cy="19755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9" name="Group 48"/>
          <p:cNvGrpSpPr/>
          <p:nvPr/>
        </p:nvGrpSpPr>
        <p:grpSpPr>
          <a:xfrm>
            <a:off x="4118273" y="3712028"/>
            <a:ext cx="2088444" cy="1975555"/>
            <a:chOff x="6606823" y="3911600"/>
            <a:chExt cx="2088444" cy="1975555"/>
          </a:xfrm>
        </p:grpSpPr>
        <p:sp>
          <p:nvSpPr>
            <p:cNvPr id="50" name="Oval 49"/>
            <p:cNvSpPr/>
            <p:nvPr/>
          </p:nvSpPr>
          <p:spPr>
            <a:xfrm>
              <a:off x="6606823" y="3911600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6651575" y="4454731"/>
              <a:ext cx="2000372" cy="88171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C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Results 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framework</a:t>
              </a:r>
              <a:endParaRPr lang="en-US" altLang="en-US" dirty="0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303215" y="3696282"/>
            <a:ext cx="2088444" cy="1975555"/>
            <a:chOff x="9558867" y="3787422"/>
            <a:chExt cx="2088444" cy="1975555"/>
          </a:xfrm>
        </p:grpSpPr>
        <p:sp>
          <p:nvSpPr>
            <p:cNvPr id="53" name="Oval 52"/>
            <p:cNvSpPr/>
            <p:nvPr/>
          </p:nvSpPr>
          <p:spPr>
            <a:xfrm>
              <a:off x="9558867" y="3787422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598491" y="4527746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E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Budget</a:t>
              </a:r>
              <a:endParaRPr lang="en-US" altLang="en-US" dirty="0"/>
            </a:p>
          </p:txBody>
        </p:sp>
      </p:grp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6021853" y="4251770"/>
            <a:ext cx="2000372" cy="9622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Results framework alignment</a:t>
            </a:r>
            <a:endParaRPr lang="en-US" altLang="en-US" dirty="0"/>
          </a:p>
        </p:txBody>
      </p:sp>
      <p:sp>
        <p:nvSpPr>
          <p:cNvPr id="40" name="Snip Same Side Corner Rectangle 39"/>
          <p:cNvSpPr/>
          <p:nvPr/>
        </p:nvSpPr>
        <p:spPr>
          <a:xfrm rot="16200000">
            <a:off x="3821600" y="-1840501"/>
            <a:ext cx="4356469" cy="11117388"/>
          </a:xfrm>
          <a:prstGeom prst="snip2SameRect">
            <a:avLst/>
          </a:prstGeom>
          <a:solidFill>
            <a:srgbClr val="3366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687284" y="1714039"/>
            <a:ext cx="2088444" cy="1975555"/>
            <a:chOff x="1066800" y="2421467"/>
            <a:chExt cx="2088444" cy="1975555"/>
          </a:xfrm>
        </p:grpSpPr>
        <p:sp>
          <p:nvSpPr>
            <p:cNvPr id="43" name="Oval 42"/>
            <p:cNvSpPr/>
            <p:nvPr/>
          </p:nvSpPr>
          <p:spPr>
            <a:xfrm>
              <a:off x="1066800" y="2421467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114656" y="2933416"/>
              <a:ext cx="2000372" cy="949985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A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Implementation arrangements</a:t>
              </a:r>
              <a:endParaRPr lang="en-US" altLang="en-US" dirty="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98127" y="3698026"/>
            <a:ext cx="2088444" cy="1975555"/>
            <a:chOff x="2011841" y="3610429"/>
            <a:chExt cx="2088444" cy="1975555"/>
          </a:xfrm>
        </p:grpSpPr>
        <p:sp>
          <p:nvSpPr>
            <p:cNvPr id="37" name="Oval 36"/>
            <p:cNvSpPr/>
            <p:nvPr/>
          </p:nvSpPr>
          <p:spPr>
            <a:xfrm>
              <a:off x="2011841" y="3610429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2015297" y="4093723"/>
              <a:ext cx="2020481" cy="89921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Monitoring and evaluation</a:t>
              </a:r>
            </a:p>
          </p:txBody>
        </p:sp>
      </p:grpSp>
      <p:sp>
        <p:nvSpPr>
          <p:cNvPr id="36" name="Oval 35"/>
          <p:cNvSpPr/>
          <p:nvPr/>
        </p:nvSpPr>
        <p:spPr>
          <a:xfrm>
            <a:off x="698078" y="1725811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92750" y="3699265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>
            <a:off x="3889389" y="1512501"/>
            <a:ext cx="4977518" cy="77349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1. Create an organizational chart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921000" y="4789714"/>
            <a:ext cx="7130143" cy="112485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4. Who will be in charge of monitoring and evaluation? </a:t>
            </a:r>
          </a:p>
          <a:p>
            <a:pPr algn="ctr"/>
            <a:endParaRPr lang="en-US" sz="100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5. What are the outputs: Monitoring plan. Status reports. Audit reports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2921000" y="2286001"/>
            <a:ext cx="7130143" cy="2503714"/>
            <a:chOff x="2921000" y="2286000"/>
            <a:chExt cx="7130143" cy="2485571"/>
          </a:xfrm>
        </p:grpSpPr>
        <p:sp>
          <p:nvSpPr>
            <p:cNvPr id="63" name="Rounded Rectangle 62"/>
            <p:cNvSpPr/>
            <p:nvPr/>
          </p:nvSpPr>
          <p:spPr>
            <a:xfrm>
              <a:off x="2921000" y="2286000"/>
              <a:ext cx="7130143" cy="248557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844142" y="2340428"/>
              <a:ext cx="3066143" cy="526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1F5E3E"/>
                  </a:solidFill>
                </a:rPr>
                <a:t>Project management board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840514" y="3116942"/>
              <a:ext cx="3066143" cy="526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1F5E3E"/>
                  </a:solidFill>
                </a:rPr>
                <a:t>NIE: Name of responsible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6789056" y="4103914"/>
              <a:ext cx="3066143" cy="526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1F5E3E"/>
                  </a:solidFill>
                </a:rPr>
                <a:t>Execution service: Name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058885" y="4129314"/>
              <a:ext cx="3066143" cy="526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1F5E3E"/>
                  </a:solidFill>
                </a:rPr>
                <a:t>Execution service: Name</a:t>
              </a:r>
            </a:p>
          </p:txBody>
        </p:sp>
        <p:cxnSp>
          <p:nvCxnSpPr>
            <p:cNvPr id="27" name="Straight Connector 26"/>
            <p:cNvCxnSpPr>
              <a:stCxn id="13" idx="2"/>
              <a:endCxn id="57" idx="0"/>
            </p:cNvCxnSpPr>
            <p:nvPr/>
          </p:nvCxnSpPr>
          <p:spPr>
            <a:xfrm flipH="1">
              <a:off x="6373586" y="2866571"/>
              <a:ext cx="3628" cy="250371"/>
            </a:xfrm>
            <a:prstGeom prst="line">
              <a:avLst/>
            </a:prstGeom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>
              <a:stCxn id="57" idx="2"/>
              <a:endCxn id="60" idx="0"/>
            </p:cNvCxnSpPr>
            <p:nvPr/>
          </p:nvCxnSpPr>
          <p:spPr>
            <a:xfrm flipH="1">
              <a:off x="4591957" y="3643085"/>
              <a:ext cx="1781629" cy="486229"/>
            </a:xfrm>
            <a:prstGeom prst="line">
              <a:avLst/>
            </a:prstGeom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57" idx="2"/>
              <a:endCxn id="58" idx="0"/>
            </p:cNvCxnSpPr>
            <p:nvPr/>
          </p:nvCxnSpPr>
          <p:spPr>
            <a:xfrm>
              <a:off x="6373586" y="3643085"/>
              <a:ext cx="1948542" cy="460829"/>
            </a:xfrm>
            <a:prstGeom prst="line">
              <a:avLst/>
            </a:prstGeom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ounded Rectangle 32"/>
          <p:cNvSpPr/>
          <p:nvPr/>
        </p:nvSpPr>
        <p:spPr>
          <a:xfrm>
            <a:off x="8340220" y="2286000"/>
            <a:ext cx="3234922" cy="183242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2. Describe the role of the NIE</a:t>
            </a:r>
          </a:p>
          <a:p>
            <a:pPr algn="ctr"/>
            <a:endParaRPr lang="en-US" sz="100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3. List who provides each execution service </a:t>
            </a:r>
          </a:p>
        </p:txBody>
      </p:sp>
      <p:pic>
        <p:nvPicPr>
          <p:cNvPr id="56" name="2.22.m4a">
            <a:hlinkClick r:id="" action="ppaction://media"/>
            <a:extLst>
              <a:ext uri="{FF2B5EF4-FFF2-40B4-BE49-F238E27FC236}">
                <a16:creationId xmlns:a16="http://schemas.microsoft.com/office/drawing/2014/main" id="{79EFE2D6-A37E-234E-9A2F-B30781C1D70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/>
          <a:stretch/>
        </p:blipFill>
        <p:spPr>
          <a:xfrm>
            <a:off x="-6508" y="6037754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025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00"/>
    </mc:Choice>
    <mc:Fallback xmlns="">
      <p:transition spd="slow"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72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40" grpId="0" animBg="1"/>
      <p:bldP spid="36" grpId="0" animBg="1"/>
      <p:bldP spid="38" grpId="0" animBg="1"/>
      <p:bldP spid="34" grpId="0" animBg="1"/>
      <p:bldP spid="39" grpId="0" animBg="1"/>
      <p:bldP spid="33" grpId="0" animBg="1"/>
    </p:bldLst>
  </p:timing>
  <p:extLst>
    <p:ext uri="{E180D4A7-C9FB-4DFB-919C-405C955672EB}">
      <p14:showEvtLst xmlns:p14="http://schemas.microsoft.com/office/powerpoint/2010/main">
        <p14:playEvt time="2113" objId="7"/>
        <p14:stopEvt time="33422" objId="7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ame Side Corner Rectangle 4"/>
          <p:cNvSpPr/>
          <p:nvPr/>
        </p:nvSpPr>
        <p:spPr>
          <a:xfrm rot="16200000">
            <a:off x="3810305" y="-1855854"/>
            <a:ext cx="4356469" cy="11117388"/>
          </a:xfrm>
          <a:prstGeom prst="snip2SameRect">
            <a:avLst/>
          </a:prstGeom>
          <a:solidFill>
            <a:srgbClr val="336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799751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Examples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  <p:grpSp>
        <p:nvGrpSpPr>
          <p:cNvPr id="58" name="Group 57"/>
          <p:cNvGrpSpPr/>
          <p:nvPr/>
        </p:nvGrpSpPr>
        <p:grpSpPr>
          <a:xfrm>
            <a:off x="9339501" y="3696282"/>
            <a:ext cx="2088444" cy="1975555"/>
            <a:chOff x="9558867" y="3787422"/>
            <a:chExt cx="2088444" cy="1975555"/>
          </a:xfrm>
        </p:grpSpPr>
        <p:sp>
          <p:nvSpPr>
            <p:cNvPr id="60" name="Oval 59"/>
            <p:cNvSpPr/>
            <p:nvPr/>
          </p:nvSpPr>
          <p:spPr>
            <a:xfrm>
              <a:off x="9558867" y="3787422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598491" y="4527746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E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Budget</a:t>
              </a:r>
              <a:endParaRPr lang="en-US" altLang="en-US" dirty="0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304249" y="1699572"/>
            <a:ext cx="2088444" cy="1975555"/>
            <a:chOff x="9019822" y="1724378"/>
            <a:chExt cx="2088444" cy="1975555"/>
          </a:xfrm>
        </p:grpSpPr>
        <p:sp>
          <p:nvSpPr>
            <p:cNvPr id="52" name="Oval 51"/>
            <p:cNvSpPr/>
            <p:nvPr/>
          </p:nvSpPr>
          <p:spPr>
            <a:xfrm>
              <a:off x="9019822" y="1724378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068031" y="2265422"/>
              <a:ext cx="2000372" cy="91819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Disbursement schedule</a:t>
              </a:r>
              <a:endParaRPr lang="en-US" altLang="en-US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98127" y="3698026"/>
            <a:ext cx="2088444" cy="1975555"/>
            <a:chOff x="2011841" y="3610429"/>
            <a:chExt cx="2088444" cy="1975555"/>
          </a:xfrm>
        </p:grpSpPr>
        <p:sp>
          <p:nvSpPr>
            <p:cNvPr id="46" name="Oval 45"/>
            <p:cNvSpPr/>
            <p:nvPr/>
          </p:nvSpPr>
          <p:spPr>
            <a:xfrm>
              <a:off x="2011841" y="3610429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2015297" y="4093723"/>
              <a:ext cx="2020481" cy="89921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Monitoring and evaluation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87284" y="1714039"/>
            <a:ext cx="2088444" cy="1975555"/>
            <a:chOff x="1066800" y="2421467"/>
            <a:chExt cx="2088444" cy="1975555"/>
          </a:xfrm>
        </p:grpSpPr>
        <p:sp>
          <p:nvSpPr>
            <p:cNvPr id="49" name="Oval 48"/>
            <p:cNvSpPr/>
            <p:nvPr/>
          </p:nvSpPr>
          <p:spPr>
            <a:xfrm>
              <a:off x="1066800" y="2421467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114656" y="2933416"/>
              <a:ext cx="2000372" cy="949985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A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Implementation arrangements</a:t>
              </a:r>
              <a:endParaRPr lang="en-US" altLang="en-US" dirty="0"/>
            </a:p>
          </p:txBody>
        </p:sp>
      </p:grp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4653590" y="1622254"/>
            <a:ext cx="2902316" cy="11172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Implementation arrangements</a:t>
            </a:r>
          </a:p>
        </p:txBody>
      </p:sp>
      <p:pic>
        <p:nvPicPr>
          <p:cNvPr id="32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32557" y="1476819"/>
            <a:ext cx="854075" cy="854075"/>
          </a:xfrm>
          <a:prstGeom prst="rect">
            <a:avLst/>
          </a:prstGeom>
        </p:spPr>
      </p:pic>
      <p:sp>
        <p:nvSpPr>
          <p:cNvPr id="31" name="Snip Same Side Corner Rectangle 30"/>
          <p:cNvSpPr/>
          <p:nvPr/>
        </p:nvSpPr>
        <p:spPr>
          <a:xfrm rot="16200000">
            <a:off x="3821094" y="-1857550"/>
            <a:ext cx="4356469" cy="11117388"/>
          </a:xfrm>
          <a:prstGeom prst="snip2SameRect">
            <a:avLst/>
          </a:prstGeom>
          <a:solidFill>
            <a:srgbClr val="3366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982351" y="3683113"/>
            <a:ext cx="2088444" cy="19755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6021853" y="4251770"/>
            <a:ext cx="2000372" cy="9622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Results framework alignment</a:t>
            </a:r>
            <a:endParaRPr lang="en-US" altLang="en-US" dirty="0"/>
          </a:p>
        </p:txBody>
      </p:sp>
      <p:grpSp>
        <p:nvGrpSpPr>
          <p:cNvPr id="55" name="Group 54"/>
          <p:cNvGrpSpPr/>
          <p:nvPr/>
        </p:nvGrpSpPr>
        <p:grpSpPr>
          <a:xfrm>
            <a:off x="4063844" y="3712028"/>
            <a:ext cx="2088444" cy="1975555"/>
            <a:chOff x="6606823" y="3911600"/>
            <a:chExt cx="2088444" cy="1975555"/>
          </a:xfrm>
        </p:grpSpPr>
        <p:sp>
          <p:nvSpPr>
            <p:cNvPr id="56" name="Oval 55"/>
            <p:cNvSpPr/>
            <p:nvPr/>
          </p:nvSpPr>
          <p:spPr>
            <a:xfrm>
              <a:off x="6606823" y="3911600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6651575" y="4454731"/>
              <a:ext cx="2000372" cy="88171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C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Results 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framework</a:t>
              </a:r>
              <a:endParaRPr lang="en-US" altLang="en-US" dirty="0"/>
            </a:p>
          </p:txBody>
        </p:sp>
      </p:grpSp>
      <p:sp>
        <p:nvSpPr>
          <p:cNvPr id="36" name="Oval 35"/>
          <p:cNvSpPr/>
          <p:nvPr/>
        </p:nvSpPr>
        <p:spPr>
          <a:xfrm>
            <a:off x="4065853" y="3715751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5982519" y="3691738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Screen Shot 2020-06-24 at 14.34.39.p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8" b="24022"/>
          <a:stretch/>
        </p:blipFill>
        <p:spPr>
          <a:xfrm>
            <a:off x="2876444" y="1297757"/>
            <a:ext cx="6466376" cy="3020243"/>
          </a:xfrm>
          <a:prstGeom prst="rect">
            <a:avLst/>
          </a:prstGeom>
        </p:spPr>
      </p:pic>
      <p:sp>
        <p:nvSpPr>
          <p:cNvPr id="35" name="Rounded Rectangle 34"/>
          <p:cNvSpPr/>
          <p:nvPr/>
        </p:nvSpPr>
        <p:spPr>
          <a:xfrm>
            <a:off x="443945" y="933352"/>
            <a:ext cx="4977518" cy="8419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Results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2548655" y="908336"/>
            <a:ext cx="4977518" cy="8419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Indicator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4355041" y="920611"/>
            <a:ext cx="4977518" cy="8419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Baseline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388311" y="914240"/>
            <a:ext cx="4977518" cy="8419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Milestones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600438" y="917258"/>
            <a:ext cx="4977518" cy="8419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Means of verification</a:t>
            </a:r>
          </a:p>
        </p:txBody>
      </p:sp>
      <p:pic>
        <p:nvPicPr>
          <p:cNvPr id="16" name="Picture 15" descr="Screen Shot 2020-06-24 at 15.00.43.pn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21"/>
          <a:stretch/>
        </p:blipFill>
        <p:spPr>
          <a:xfrm>
            <a:off x="1841931" y="938349"/>
            <a:ext cx="8534400" cy="3978365"/>
          </a:xfrm>
          <a:prstGeom prst="rect">
            <a:avLst/>
          </a:prstGeom>
        </p:spPr>
      </p:pic>
      <p:sp>
        <p:nvSpPr>
          <p:cNvPr id="43" name="Oval 42"/>
          <p:cNvSpPr/>
          <p:nvPr/>
        </p:nvSpPr>
        <p:spPr>
          <a:xfrm>
            <a:off x="1889750" y="554402"/>
            <a:ext cx="3915550" cy="3779340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5789225" y="547029"/>
            <a:ext cx="3915550" cy="3779340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944200" y="720210"/>
            <a:ext cx="3609350" cy="3375732"/>
          </a:xfrm>
          <a:prstGeom prst="ellipse">
            <a:avLst/>
          </a:prstGeom>
          <a:solidFill>
            <a:schemeClr val="bg1">
              <a:lumMod val="9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Zapf Dingbats"/>
                <a:ea typeface="Zapf Dingbats"/>
                <a:cs typeface="Zapf Dingbats"/>
                <a:sym typeface="Zapf Dingbats"/>
              </a:rPr>
              <a:t>★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r>
              <a:rPr lang="en-US" sz="2400" dirty="0">
                <a:solidFill>
                  <a:schemeClr val="accent3">
                    <a:lumMod val="75000"/>
                  </a:schemeClr>
                </a:solidFill>
              </a:rPr>
              <a:t>Outcome 8</a:t>
            </a:r>
          </a:p>
          <a:p>
            <a:pPr algn="ctr"/>
            <a:r>
              <a:rPr lang="en-US" sz="2400" dirty="0">
                <a:solidFill>
                  <a:schemeClr val="accent3">
                    <a:lumMod val="75000"/>
                  </a:schemeClr>
                </a:solidFill>
              </a:rPr>
              <a:t>Strategic Results Framework</a:t>
            </a:r>
          </a:p>
        </p:txBody>
      </p:sp>
      <p:pic>
        <p:nvPicPr>
          <p:cNvPr id="39" name="2.23.m4a">
            <a:hlinkClick r:id="" action="ppaction://media"/>
            <a:extLst>
              <a:ext uri="{FF2B5EF4-FFF2-40B4-BE49-F238E27FC236}">
                <a16:creationId xmlns:a16="http://schemas.microsoft.com/office/drawing/2014/main" id="{5A0E8C23-201C-9140-91FA-F89B7FF2BB7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rcRect/>
          <a:stretch/>
        </p:blipFill>
        <p:spPr>
          <a:xfrm>
            <a:off x="20544" y="6046374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29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000"/>
    </mc:Choice>
    <mc:Fallback xmlns="">
      <p:transition spd="slow" advTm="3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36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31" grpId="0" animBg="1"/>
      <p:bldP spid="36" grpId="0" animBg="1"/>
      <p:bldP spid="38" grpId="0" animBg="1"/>
      <p:bldP spid="35" grpId="0" animBg="1"/>
      <p:bldP spid="35" grpId="1" animBg="1"/>
      <p:bldP spid="37" grpId="0" animBg="1"/>
      <p:bldP spid="37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4" grpId="0" animBg="1"/>
      <p:bldP spid="4" grpId="0" animBg="1"/>
    </p:bldLst>
  </p:timing>
  <p:extLst>
    <p:ext uri="{E180D4A7-C9FB-4DFB-919C-405C955672EB}">
      <p14:showEvtLst xmlns:p14="http://schemas.microsoft.com/office/powerpoint/2010/main">
        <p14:playEvt time="2393" objId="7"/>
        <p14:stopEvt time="40048" objId="7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ame Side Corner Rectangle 4"/>
          <p:cNvSpPr/>
          <p:nvPr/>
        </p:nvSpPr>
        <p:spPr>
          <a:xfrm rot="16200000">
            <a:off x="3810305" y="-1855854"/>
            <a:ext cx="4356469" cy="11117388"/>
          </a:xfrm>
          <a:prstGeom prst="snip2SameRect">
            <a:avLst/>
          </a:prstGeom>
          <a:solidFill>
            <a:srgbClr val="336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Examples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  <p:pic>
        <p:nvPicPr>
          <p:cNvPr id="32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796271" y="1513108"/>
            <a:ext cx="854075" cy="854075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>
            <a:off x="698127" y="3698026"/>
            <a:ext cx="2088444" cy="1975555"/>
            <a:chOff x="2011841" y="3610429"/>
            <a:chExt cx="2088444" cy="1975555"/>
          </a:xfrm>
        </p:grpSpPr>
        <p:sp>
          <p:nvSpPr>
            <p:cNvPr id="40" name="Oval 39"/>
            <p:cNvSpPr/>
            <p:nvPr/>
          </p:nvSpPr>
          <p:spPr>
            <a:xfrm>
              <a:off x="2011841" y="3610429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2015297" y="4093723"/>
              <a:ext cx="2020481" cy="89921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Monitoring and evaluation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87284" y="1714039"/>
            <a:ext cx="2088444" cy="1975555"/>
            <a:chOff x="1066800" y="2421467"/>
            <a:chExt cx="2088444" cy="1975555"/>
          </a:xfrm>
        </p:grpSpPr>
        <p:sp>
          <p:nvSpPr>
            <p:cNvPr id="43" name="Oval 42"/>
            <p:cNvSpPr/>
            <p:nvPr/>
          </p:nvSpPr>
          <p:spPr>
            <a:xfrm>
              <a:off x="1066800" y="2421467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114656" y="2933416"/>
              <a:ext cx="2000372" cy="949985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A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Implementation arrangements</a:t>
              </a:r>
              <a:endParaRPr lang="en-US" altLang="en-US" dirty="0"/>
            </a:p>
          </p:txBody>
        </p:sp>
      </p:grpSp>
      <p:sp>
        <p:nvSpPr>
          <p:cNvPr id="51" name="Oval 50"/>
          <p:cNvSpPr/>
          <p:nvPr/>
        </p:nvSpPr>
        <p:spPr>
          <a:xfrm>
            <a:off x="5982351" y="3683113"/>
            <a:ext cx="2088444" cy="19755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6021853" y="4251770"/>
            <a:ext cx="2000372" cy="9622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Results framework alignment</a:t>
            </a:r>
            <a:endParaRPr lang="en-US" altLang="en-US" dirty="0"/>
          </a:p>
        </p:txBody>
      </p:sp>
      <p:grpSp>
        <p:nvGrpSpPr>
          <p:cNvPr id="52" name="Group 51"/>
          <p:cNvGrpSpPr/>
          <p:nvPr/>
        </p:nvGrpSpPr>
        <p:grpSpPr>
          <a:xfrm>
            <a:off x="4100130" y="3712028"/>
            <a:ext cx="2088444" cy="1975555"/>
            <a:chOff x="6606823" y="3911600"/>
            <a:chExt cx="2088444" cy="1975555"/>
          </a:xfrm>
        </p:grpSpPr>
        <p:sp>
          <p:nvSpPr>
            <p:cNvPr id="53" name="Oval 52"/>
            <p:cNvSpPr/>
            <p:nvPr/>
          </p:nvSpPr>
          <p:spPr>
            <a:xfrm>
              <a:off x="6606823" y="3911600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6651575" y="4454731"/>
              <a:ext cx="2000372" cy="88171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C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Results 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framework</a:t>
              </a:r>
              <a:endParaRPr lang="en-US" altLang="en-US" dirty="0"/>
            </a:p>
          </p:txBody>
        </p:sp>
      </p:grp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4653590" y="1622254"/>
            <a:ext cx="2902316" cy="11172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Implementation arrangements</a:t>
            </a:r>
          </a:p>
        </p:txBody>
      </p:sp>
      <p:sp>
        <p:nvSpPr>
          <p:cNvPr id="31" name="Snip Same Side Corner Rectangle 30"/>
          <p:cNvSpPr/>
          <p:nvPr/>
        </p:nvSpPr>
        <p:spPr>
          <a:xfrm rot="16200000">
            <a:off x="3839239" y="-1844582"/>
            <a:ext cx="4356469" cy="11117388"/>
          </a:xfrm>
          <a:prstGeom prst="snip2SameRect">
            <a:avLst/>
          </a:prstGeom>
          <a:solidFill>
            <a:srgbClr val="3366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356490" y="6262611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9" name="Rectangular Callout 38"/>
          <p:cNvSpPr/>
          <p:nvPr/>
        </p:nvSpPr>
        <p:spPr>
          <a:xfrm>
            <a:off x="6489327" y="4178171"/>
            <a:ext cx="2321433" cy="1313933"/>
          </a:xfrm>
          <a:prstGeom prst="wedgeRectCallout">
            <a:avLst>
              <a:gd name="adj1" fmla="val 73887"/>
              <a:gd name="adj2" fmla="val 2029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The proposal should include a budget</a:t>
            </a:r>
          </a:p>
        </p:txBody>
      </p:sp>
      <p:sp>
        <p:nvSpPr>
          <p:cNvPr id="45" name="Rectangular Callout 44"/>
          <p:cNvSpPr/>
          <p:nvPr/>
        </p:nvSpPr>
        <p:spPr>
          <a:xfrm>
            <a:off x="3766796" y="4189441"/>
            <a:ext cx="2321433" cy="1313933"/>
          </a:xfrm>
          <a:prstGeom prst="wedgeRectCallout">
            <a:avLst>
              <a:gd name="adj1" fmla="val 70761"/>
              <a:gd name="adj2" fmla="val 2029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Breakdown costs to activity level</a:t>
            </a:r>
          </a:p>
        </p:txBody>
      </p:sp>
      <p:sp>
        <p:nvSpPr>
          <p:cNvPr id="46" name="Rectangular Callout 45"/>
          <p:cNvSpPr/>
          <p:nvPr/>
        </p:nvSpPr>
        <p:spPr>
          <a:xfrm>
            <a:off x="944778" y="4189441"/>
            <a:ext cx="2321433" cy="1313933"/>
          </a:xfrm>
          <a:prstGeom prst="wedgeRectCallout">
            <a:avLst>
              <a:gd name="adj1" fmla="val 70761"/>
              <a:gd name="adj2" fmla="val 2029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The budget presentation style is open</a:t>
            </a:r>
          </a:p>
        </p:txBody>
      </p:sp>
      <p:pic>
        <p:nvPicPr>
          <p:cNvPr id="19" name="Picture 18" descr="Screen Shot 2020-06-24 at 15.17.2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42" y="954235"/>
            <a:ext cx="8115300" cy="3136900"/>
          </a:xfrm>
          <a:prstGeom prst="rect">
            <a:avLst/>
          </a:prstGeom>
        </p:spPr>
      </p:pic>
      <p:sp>
        <p:nvSpPr>
          <p:cNvPr id="24" name="Right Arrow 23"/>
          <p:cNvSpPr/>
          <p:nvPr/>
        </p:nvSpPr>
        <p:spPr>
          <a:xfrm>
            <a:off x="2927843" y="388105"/>
            <a:ext cx="4338853" cy="74092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Timeline of activities</a:t>
            </a:r>
          </a:p>
        </p:txBody>
      </p:sp>
      <p:sp>
        <p:nvSpPr>
          <p:cNvPr id="47" name="Right Arrow 46"/>
          <p:cNvSpPr/>
          <p:nvPr/>
        </p:nvSpPr>
        <p:spPr>
          <a:xfrm rot="1271961">
            <a:off x="2956780" y="2251696"/>
            <a:ext cx="4338853" cy="74092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Disbursement of funds across time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9304249" y="1699572"/>
            <a:ext cx="2088444" cy="1975555"/>
            <a:chOff x="9019822" y="1724378"/>
            <a:chExt cx="2088444" cy="1975555"/>
          </a:xfrm>
        </p:grpSpPr>
        <p:sp>
          <p:nvSpPr>
            <p:cNvPr id="49" name="Oval 48"/>
            <p:cNvSpPr/>
            <p:nvPr/>
          </p:nvSpPr>
          <p:spPr>
            <a:xfrm>
              <a:off x="9019822" y="1724378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068031" y="2265422"/>
              <a:ext cx="2000372" cy="91819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Disbursement schedule</a:t>
              </a:r>
              <a:endParaRPr lang="en-US" altLang="en-US" dirty="0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303215" y="3696282"/>
            <a:ext cx="2088444" cy="1975555"/>
            <a:chOff x="9558867" y="3787422"/>
            <a:chExt cx="2088444" cy="1975555"/>
          </a:xfrm>
        </p:grpSpPr>
        <p:sp>
          <p:nvSpPr>
            <p:cNvPr id="56" name="Oval 55"/>
            <p:cNvSpPr/>
            <p:nvPr/>
          </p:nvSpPr>
          <p:spPr>
            <a:xfrm>
              <a:off x="9558867" y="3787422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598491" y="4527746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E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Budget</a:t>
              </a:r>
              <a:endParaRPr lang="en-US" altLang="en-US" dirty="0"/>
            </a:p>
          </p:txBody>
        </p:sp>
      </p:grpSp>
      <p:sp>
        <p:nvSpPr>
          <p:cNvPr id="36" name="Oval 35"/>
          <p:cNvSpPr/>
          <p:nvPr/>
        </p:nvSpPr>
        <p:spPr>
          <a:xfrm>
            <a:off x="9307256" y="3686488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9300917" y="1700294"/>
            <a:ext cx="2088444" cy="19755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2.24.m4a">
            <a:hlinkClick r:id="" action="ppaction://media"/>
            <a:extLst>
              <a:ext uri="{FF2B5EF4-FFF2-40B4-BE49-F238E27FC236}">
                <a16:creationId xmlns:a16="http://schemas.microsoft.com/office/drawing/2014/main" id="{BA498288-6121-8D43-9CBD-2CDC7D3210C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rcRect/>
          <a:stretch/>
        </p:blipFill>
        <p:spPr>
          <a:xfrm>
            <a:off x="12939" y="6056186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36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00"/>
    </mc:Choice>
    <mc:Fallback xmlns="">
      <p:transition spd="slow" advTm="4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2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2" grpId="0"/>
      <p:bldP spid="31" grpId="0" animBg="1"/>
      <p:bldP spid="39" grpId="0" animBg="1"/>
      <p:bldP spid="45" grpId="0" animBg="1"/>
      <p:bldP spid="46" grpId="0" animBg="1"/>
      <p:bldP spid="24" grpId="0" animBg="1"/>
      <p:bldP spid="47" grpId="0" animBg="1"/>
      <p:bldP spid="36" grpId="0" animBg="1"/>
      <p:bldP spid="38" grpId="0" animBg="1"/>
    </p:bldLst>
  </p:timing>
  <p:extLst>
    <p:ext uri="{E180D4A7-C9FB-4DFB-919C-405C955672EB}">
      <p14:showEvtLst xmlns:p14="http://schemas.microsoft.com/office/powerpoint/2010/main">
        <p14:playEvt time="2139" objId="7"/>
        <p14:stopEvt time="25258" objId="7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review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34" name="Snip Same Side Corner Rectangle 33"/>
          <p:cNvSpPr/>
          <p:nvPr/>
        </p:nvSpPr>
        <p:spPr>
          <a:xfrm rot="16200000">
            <a:off x="3810305" y="-1855854"/>
            <a:ext cx="4356469" cy="11117388"/>
          </a:xfrm>
          <a:prstGeom prst="snip2SameRect">
            <a:avLst/>
          </a:prstGeom>
          <a:solidFill>
            <a:srgbClr val="336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796271" y="1513108"/>
            <a:ext cx="854075" cy="854075"/>
          </a:xfrm>
          <a:prstGeom prst="rect">
            <a:avLst/>
          </a:prstGeom>
        </p:spPr>
      </p:pic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4653590" y="1622254"/>
            <a:ext cx="2902316" cy="11172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Implementation arrangements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698127" y="3698026"/>
            <a:ext cx="2088444" cy="1975555"/>
            <a:chOff x="2011841" y="3610429"/>
            <a:chExt cx="2088444" cy="1975555"/>
          </a:xfrm>
        </p:grpSpPr>
        <p:sp>
          <p:nvSpPr>
            <p:cNvPr id="38" name="Oval 37"/>
            <p:cNvSpPr/>
            <p:nvPr/>
          </p:nvSpPr>
          <p:spPr>
            <a:xfrm>
              <a:off x="2011841" y="3610429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2015297" y="4093723"/>
              <a:ext cx="2020481" cy="89921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Monitoring and evaluation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87284" y="1714039"/>
            <a:ext cx="2088444" cy="1975555"/>
            <a:chOff x="1066800" y="2421467"/>
            <a:chExt cx="2088444" cy="1975555"/>
          </a:xfrm>
        </p:grpSpPr>
        <p:sp>
          <p:nvSpPr>
            <p:cNvPr id="41" name="Oval 40"/>
            <p:cNvSpPr/>
            <p:nvPr/>
          </p:nvSpPr>
          <p:spPr>
            <a:xfrm>
              <a:off x="1066800" y="2421467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114656" y="2933416"/>
              <a:ext cx="2000372" cy="949985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A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Implementation arrangements</a:t>
              </a:r>
              <a:endParaRPr lang="en-US" altLang="en-US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304249" y="1699572"/>
            <a:ext cx="2088444" cy="1975555"/>
            <a:chOff x="9019822" y="1724378"/>
            <a:chExt cx="2088444" cy="1975555"/>
          </a:xfrm>
        </p:grpSpPr>
        <p:sp>
          <p:nvSpPr>
            <p:cNvPr id="44" name="Oval 43"/>
            <p:cNvSpPr/>
            <p:nvPr/>
          </p:nvSpPr>
          <p:spPr>
            <a:xfrm>
              <a:off x="9019822" y="1724378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068031" y="2265422"/>
              <a:ext cx="2000372" cy="91819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Disbursement schedule</a:t>
              </a:r>
              <a:endParaRPr lang="en-US" altLang="en-US" dirty="0"/>
            </a:p>
          </p:txBody>
        </p:sp>
      </p:grpSp>
      <p:sp>
        <p:nvSpPr>
          <p:cNvPr id="46" name="Oval 45"/>
          <p:cNvSpPr/>
          <p:nvPr/>
        </p:nvSpPr>
        <p:spPr>
          <a:xfrm>
            <a:off x="5982351" y="3683113"/>
            <a:ext cx="2088444" cy="19755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7" name="Group 46"/>
          <p:cNvGrpSpPr/>
          <p:nvPr/>
        </p:nvGrpSpPr>
        <p:grpSpPr>
          <a:xfrm>
            <a:off x="4100130" y="3712028"/>
            <a:ext cx="2088444" cy="1975555"/>
            <a:chOff x="6606823" y="3911600"/>
            <a:chExt cx="2088444" cy="1975555"/>
          </a:xfrm>
        </p:grpSpPr>
        <p:sp>
          <p:nvSpPr>
            <p:cNvPr id="48" name="Oval 47"/>
            <p:cNvSpPr/>
            <p:nvPr/>
          </p:nvSpPr>
          <p:spPr>
            <a:xfrm>
              <a:off x="6606823" y="3911600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6651575" y="4454731"/>
              <a:ext cx="2000372" cy="88171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C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Results 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framework</a:t>
              </a:r>
              <a:endParaRPr lang="en-US" altLang="en-US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303215" y="3696282"/>
            <a:ext cx="2088444" cy="1975555"/>
            <a:chOff x="9558867" y="3787422"/>
            <a:chExt cx="2088444" cy="1975555"/>
          </a:xfrm>
        </p:grpSpPr>
        <p:sp>
          <p:nvSpPr>
            <p:cNvPr id="51" name="Oval 50"/>
            <p:cNvSpPr/>
            <p:nvPr/>
          </p:nvSpPr>
          <p:spPr>
            <a:xfrm>
              <a:off x="9558867" y="3787422"/>
              <a:ext cx="2088444" cy="197555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 Placeholder 7">
              <a:extLst>
                <a:ext uri="{FF2B5EF4-FFF2-40B4-BE49-F238E27FC236}">
                  <a16:creationId xmlns:a16="http://schemas.microsoft.com/office/drawing/2014/main" id="{F7B2735C-665C-A143-B11B-590F358189C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598491" y="4527746"/>
              <a:ext cx="2000372" cy="520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66700" indent="-2667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E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GB" dirty="0"/>
                <a:t>Budget</a:t>
              </a:r>
              <a:endParaRPr lang="en-US" altLang="en-US" dirty="0"/>
            </a:p>
          </p:txBody>
        </p:sp>
      </p:grpSp>
      <p:sp>
        <p:nvSpPr>
          <p:cNvPr id="53" name="Rectangular Callout 52"/>
          <p:cNvSpPr/>
          <p:nvPr/>
        </p:nvSpPr>
        <p:spPr>
          <a:xfrm>
            <a:off x="2422534" y="3007442"/>
            <a:ext cx="2321433" cy="1201701"/>
          </a:xfrm>
          <a:prstGeom prst="wedgeRectCallout">
            <a:avLst>
              <a:gd name="adj1" fmla="val -80124"/>
              <a:gd name="adj2" fmla="val 619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Delivery and monitoring</a:t>
            </a:r>
          </a:p>
        </p:txBody>
      </p:sp>
      <p:sp>
        <p:nvSpPr>
          <p:cNvPr id="54" name="Rectangular Callout 53"/>
          <p:cNvSpPr/>
          <p:nvPr/>
        </p:nvSpPr>
        <p:spPr>
          <a:xfrm>
            <a:off x="4954217" y="3013854"/>
            <a:ext cx="2321433" cy="1213432"/>
          </a:xfrm>
          <a:prstGeom prst="wedgeRectCallout">
            <a:avLst>
              <a:gd name="adj1" fmla="val -2755"/>
              <a:gd name="adj2" fmla="val 7588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Results</a:t>
            </a:r>
          </a:p>
        </p:txBody>
      </p:sp>
      <p:sp>
        <p:nvSpPr>
          <p:cNvPr id="55" name="Rectangular Callout 54"/>
          <p:cNvSpPr/>
          <p:nvPr/>
        </p:nvSpPr>
        <p:spPr>
          <a:xfrm>
            <a:off x="7406483" y="3013854"/>
            <a:ext cx="2321433" cy="1213432"/>
          </a:xfrm>
          <a:prstGeom prst="wedgeRectCallout">
            <a:avLst>
              <a:gd name="adj1" fmla="val 77318"/>
              <a:gd name="adj2" fmla="val 463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Budget</a:t>
            </a:r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6021853" y="4251770"/>
            <a:ext cx="2000372" cy="9622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Results framework alignment</a:t>
            </a:r>
            <a:endParaRPr lang="en-US" altLang="en-US" dirty="0"/>
          </a:p>
        </p:txBody>
      </p:sp>
      <p:sp>
        <p:nvSpPr>
          <p:cNvPr id="33" name="Rounded Rectangle 32"/>
          <p:cNvSpPr/>
          <p:nvPr/>
        </p:nvSpPr>
        <p:spPr>
          <a:xfrm>
            <a:off x="3612509" y="2279529"/>
            <a:ext cx="4977518" cy="69144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Standard project implementation details</a:t>
            </a:r>
          </a:p>
        </p:txBody>
      </p:sp>
      <p:pic>
        <p:nvPicPr>
          <p:cNvPr id="29" name="2.25.m4a">
            <a:hlinkClick r:id="" action="ppaction://media"/>
            <a:extLst>
              <a:ext uri="{FF2B5EF4-FFF2-40B4-BE49-F238E27FC236}">
                <a16:creationId xmlns:a16="http://schemas.microsoft.com/office/drawing/2014/main" id="{C232AECA-83C1-264D-90C3-7F584C2DF28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/>
          <a:stretch/>
        </p:blipFill>
        <p:spPr>
          <a:xfrm>
            <a:off x="0" y="6070509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12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00"/>
    </mc:Choice>
    <mc:Fallback xmlns="">
      <p:transition spd="slow" advTm="1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37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53" grpId="0" animBg="1"/>
      <p:bldP spid="54" grpId="0" animBg="1"/>
      <p:bldP spid="55" grpId="0" animBg="1"/>
      <p:bldP spid="33" grpId="0" animBg="1"/>
    </p:bldLst>
  </p:timing>
  <p:extLst>
    <p:ext uri="{E180D4A7-C9FB-4DFB-919C-405C955672EB}">
      <p14:showEvtLst xmlns:p14="http://schemas.microsoft.com/office/powerpoint/2010/main">
        <p14:playEvt time="2170" objId="6"/>
        <p14:stopEvt time="15278" objId="6"/>
      </p14:showEvtLst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In detail: Part IV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37" name="Rounded Rectangle 36"/>
          <p:cNvSpPr/>
          <p:nvPr/>
        </p:nvSpPr>
        <p:spPr>
          <a:xfrm>
            <a:off x="613995" y="1560286"/>
            <a:ext cx="10961147" cy="4263571"/>
          </a:xfrm>
          <a:prstGeom prst="roundRect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584133" y="1776552"/>
            <a:ext cx="8321867" cy="8949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en-US" b="1" dirty="0"/>
              <a:t>PART IV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en-US" b="1" dirty="0"/>
              <a:t>Endorsement by government and certification by the Implementing Entity </a:t>
            </a:r>
          </a:p>
        </p:txBody>
      </p:sp>
      <p:pic>
        <p:nvPicPr>
          <p:cNvPr id="38" name="Picture Placeholder 72" descr="send">
            <a:extLst>
              <a:ext uri="{FF2B5EF4-FFF2-40B4-BE49-F238E27FC236}">
                <a16:creationId xmlns:a16="http://schemas.microsoft.com/office/drawing/2014/main" id="{434488A9-1494-5A4A-9B81-A4830C2F85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15" b="115"/>
          <a:stretch>
            <a:fillRect/>
          </a:stretch>
        </p:blipFill>
        <p:spPr>
          <a:xfrm>
            <a:off x="835892" y="1738108"/>
            <a:ext cx="691688" cy="69168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579792" y="2558887"/>
            <a:ext cx="4360986" cy="2916224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 txBox="1">
            <a:spLocks/>
          </p:cNvSpPr>
          <p:nvPr/>
        </p:nvSpPr>
        <p:spPr>
          <a:xfrm>
            <a:off x="1580445" y="3693611"/>
            <a:ext cx="4358162" cy="1795709"/>
          </a:xfrm>
          <a:prstGeom prst="rect">
            <a:avLst/>
          </a:prstGeom>
        </p:spPr>
        <p:txBody>
          <a:bodyPr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GOVERNMENT ENDORSEMENT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/>
              <a:t>Name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/>
              <a:t>Position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/>
              <a:t>Ministry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/>
              <a:t>Date</a:t>
            </a:r>
          </a:p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115537" y="2554112"/>
            <a:ext cx="4354907" cy="2921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 txBox="1">
            <a:spLocks/>
          </p:cNvSpPr>
          <p:nvPr/>
        </p:nvSpPr>
        <p:spPr>
          <a:xfrm>
            <a:off x="6138333" y="3691220"/>
            <a:ext cx="4332111" cy="1743728"/>
          </a:xfrm>
          <a:prstGeom prst="rect">
            <a:avLst/>
          </a:prstGeom>
        </p:spPr>
        <p:txBody>
          <a:bodyPr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IMPLEMENTING ENTITY CERTIFICATION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/>
              <a:t>Coordinator name and signature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/>
              <a:t>Date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/>
              <a:t>Contact person’s name, telephone number and email address		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66481" y="2657668"/>
            <a:ext cx="1587500" cy="952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8522" y="2692835"/>
            <a:ext cx="1587500" cy="952500"/>
          </a:xfrm>
          <a:prstGeom prst="rect">
            <a:avLst/>
          </a:prstGeom>
        </p:spPr>
      </p:pic>
      <p:pic>
        <p:nvPicPr>
          <p:cNvPr id="14" name="2.26.m4a">
            <a:hlinkClick r:id="" action="ppaction://media"/>
            <a:extLst>
              <a:ext uri="{FF2B5EF4-FFF2-40B4-BE49-F238E27FC236}">
                <a16:creationId xmlns:a16="http://schemas.microsoft.com/office/drawing/2014/main" id="{9B618075-0938-A94C-A9C6-D767F6F2552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rcRect/>
          <a:stretch/>
        </p:blipFill>
        <p:spPr>
          <a:xfrm>
            <a:off x="0" y="6051590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97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00"/>
    </mc:Choice>
    <mc:Fallback xmlns="">
      <p:transition spd="slow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1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149" objId="6"/>
        <p14:stopEvt time="24936" objId="6"/>
      </p14:showEvtLst>
    </p:ext>
  </p:extLs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 small grants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768283" y="1369127"/>
            <a:ext cx="3002400" cy="1034103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73" name="Picture Placeholder 72" descr="send">
            <a:extLst>
              <a:ext uri="{FF2B5EF4-FFF2-40B4-BE49-F238E27FC236}">
                <a16:creationId xmlns:a16="http://schemas.microsoft.com/office/drawing/2014/main" id="{434488A9-1494-5A4A-9B81-A4830C2F8568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15" b="115"/>
          <a:stretch>
            <a:fillRect/>
          </a:stretch>
        </p:blipFill>
        <p:spPr/>
      </p:pic>
      <p:pic>
        <p:nvPicPr>
          <p:cNvPr id="75" name="Picture Placeholder 74" descr="network">
            <a:extLst>
              <a:ext uri="{FF2B5EF4-FFF2-40B4-BE49-F238E27FC236}">
                <a16:creationId xmlns:a16="http://schemas.microsoft.com/office/drawing/2014/main" id="{2259C1B6-6592-CA47-8223-67E45CA2A8C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96369" y="6155190"/>
            <a:ext cx="432000" cy="432000"/>
          </a:xfrm>
        </p:spPr>
        <p:txBody>
          <a:bodyPr/>
          <a:lstStyle/>
          <a:p>
            <a:fld id="{19B51A1E-902D-48AF-9020-955120F399B6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EE39203-F49F-4222-9569-D6C067159F4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9"/>
          <a:srcRect l="12889" r="12889"/>
          <a:stretch>
            <a:fillRect/>
          </a:stretch>
        </p:blipFill>
        <p:spPr/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B9366D2C-DAC9-484E-BC91-EFDB13FDA0EE}"/>
              </a:ext>
            </a:extLst>
          </p:cNvPr>
          <p:cNvSpPr txBox="1">
            <a:spLocks/>
          </p:cNvSpPr>
          <p:nvPr/>
        </p:nvSpPr>
        <p:spPr>
          <a:xfrm>
            <a:off x="8670590" y="1459799"/>
            <a:ext cx="2974332" cy="45029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 </a:t>
            </a:r>
            <a:endParaRPr lang="en-GB" sz="2000" dirty="0"/>
          </a:p>
          <a:p>
            <a:r>
              <a:rPr lang="en-US" sz="2000" dirty="0"/>
              <a:t>Experiment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GB" sz="2000" dirty="0"/>
              <a:t>Adapt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r>
              <a:rPr lang="en-US" sz="2000" dirty="0"/>
              <a:t>Transform</a:t>
            </a:r>
            <a:endParaRPr lang="en-GB" sz="2000" dirty="0"/>
          </a:p>
        </p:txBody>
      </p:sp>
      <p:pic>
        <p:nvPicPr>
          <p:cNvPr id="12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7322395" y="1592455"/>
            <a:ext cx="854075" cy="854075"/>
          </a:xfrm>
          <a:prstGeom prst="rect">
            <a:avLst/>
          </a:prstGeom>
        </p:spPr>
      </p:pic>
      <p:pic>
        <p:nvPicPr>
          <p:cNvPr id="13" name="2.27.m4a">
            <a:hlinkClick r:id="" action="ppaction://media"/>
            <a:extLst>
              <a:ext uri="{FF2B5EF4-FFF2-40B4-BE49-F238E27FC236}">
                <a16:creationId xmlns:a16="http://schemas.microsoft.com/office/drawing/2014/main" id="{ED9EA367-1721-7141-A5E5-F24DF889DF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/>
          <a:stretch/>
        </p:blipFill>
        <p:spPr>
          <a:xfrm>
            <a:off x="3340" y="6062339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65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00"/>
    </mc:Choice>
    <mc:Fallback xmlns="">
      <p:transition spd="slow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0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953" objId="6"/>
        <p14:stopEvt time="22083" objId="6"/>
      </p14:showEvtLst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5426765"/>
            <a:ext cx="6012000" cy="1346578"/>
          </a:xfrm>
        </p:spPr>
        <p:txBody>
          <a:bodyPr/>
          <a:lstStyle/>
          <a:p>
            <a:r>
              <a:rPr lang="en-US" dirty="0"/>
              <a:t>Training 2, Section 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449385"/>
            <a:ext cx="5307700" cy="5666153"/>
          </a:xfrm>
        </p:spPr>
        <p:txBody>
          <a:bodyPr/>
          <a:lstStyle/>
          <a:p>
            <a:pPr marL="0" indent="0">
              <a:buNone/>
            </a:pPr>
            <a:r>
              <a:rPr lang="en-US" sz="4400" b="1" dirty="0"/>
              <a:t>Try it now</a:t>
            </a:r>
          </a:p>
          <a:p>
            <a:pPr marL="0" indent="0">
              <a:buNone/>
            </a:pPr>
            <a:endParaRPr lang="en-US" sz="4400" b="1" dirty="0"/>
          </a:p>
          <a:p>
            <a:pPr marL="0" indent="0">
              <a:buNone/>
            </a:pPr>
            <a:r>
              <a:rPr lang="en-US" sz="3600" b="1" dirty="0"/>
              <a:t>Go to </a:t>
            </a:r>
          </a:p>
          <a:p>
            <a:pPr marL="542925" lvl="2" indent="0">
              <a:buNone/>
            </a:pPr>
            <a:r>
              <a:rPr lang="en-US" sz="3600" b="1" dirty="0"/>
              <a:t>www.adaptation-fund.org</a:t>
            </a:r>
          </a:p>
          <a:p>
            <a:pPr marL="542925" lvl="2" indent="0">
              <a:buNone/>
            </a:pPr>
            <a:r>
              <a:rPr lang="en-US" sz="3600" b="1" dirty="0"/>
              <a:t>Start the application</a:t>
            </a:r>
          </a:p>
          <a:p>
            <a:pPr marL="542925" lvl="2" indent="0">
              <a:buNone/>
            </a:pPr>
            <a:endParaRPr lang="en-US" sz="3600" b="1" dirty="0"/>
          </a:p>
          <a:p>
            <a:pPr marL="542925" lvl="2" indent="0">
              <a:buNone/>
            </a:pPr>
            <a:endParaRPr lang="en-US" sz="4000" b="1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2DF6AE8-6133-4C1E-91DD-755705ACF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62160" y="831132"/>
            <a:ext cx="1850209" cy="1915995"/>
            <a:chOff x="9862160" y="831132"/>
            <a:chExt cx="1850209" cy="1915995"/>
          </a:xfrm>
        </p:grpSpPr>
        <p:sp>
          <p:nvSpPr>
            <p:cNvPr id="16" name="Freeform: Shape 15" title="triangles">
              <a:extLst>
                <a:ext uri="{FF2B5EF4-FFF2-40B4-BE49-F238E27FC236}">
                  <a16:creationId xmlns:a16="http://schemas.microsoft.com/office/drawing/2014/main" id="{156942E6-31A5-42F5-A00C-A90D409A08BC}"/>
                </a:ext>
              </a:extLst>
            </p:cNvPr>
            <p:cNvSpPr/>
            <p:nvPr/>
          </p:nvSpPr>
          <p:spPr>
            <a:xfrm rot="19260823">
              <a:off x="9984083" y="1150976"/>
              <a:ext cx="467362" cy="344458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 title="triangles">
              <a:extLst>
                <a:ext uri="{FF2B5EF4-FFF2-40B4-BE49-F238E27FC236}">
                  <a16:creationId xmlns:a16="http://schemas.microsoft.com/office/drawing/2014/main" id="{055D27E0-4C92-4640-A2B8-86540741DCE6}"/>
                </a:ext>
              </a:extLst>
            </p:cNvPr>
            <p:cNvSpPr/>
            <p:nvPr/>
          </p:nvSpPr>
          <p:spPr>
            <a:xfrm rot="20377627">
              <a:off x="10445799" y="1461330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 title="triangles">
              <a:extLst>
                <a:ext uri="{FF2B5EF4-FFF2-40B4-BE49-F238E27FC236}">
                  <a16:creationId xmlns:a16="http://schemas.microsoft.com/office/drawing/2014/main" id="{E760DC62-191E-4D60-AAAC-37DDF411BF9D}"/>
                </a:ext>
              </a:extLst>
            </p:cNvPr>
            <p:cNvSpPr/>
            <p:nvPr/>
          </p:nvSpPr>
          <p:spPr>
            <a:xfrm rot="19260823">
              <a:off x="10485025" y="1232684"/>
              <a:ext cx="250689" cy="18476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 title="triangles">
              <a:extLst>
                <a:ext uri="{FF2B5EF4-FFF2-40B4-BE49-F238E27FC236}">
                  <a16:creationId xmlns:a16="http://schemas.microsoft.com/office/drawing/2014/main" id="{B21F5D55-03CC-4A29-B8D0-2B1C7DE7C79D}"/>
                </a:ext>
              </a:extLst>
            </p:cNvPr>
            <p:cNvSpPr/>
            <p:nvPr/>
          </p:nvSpPr>
          <p:spPr>
            <a:xfrm rot="19810388">
              <a:off x="10832584" y="139371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 title="triangles">
              <a:extLst>
                <a:ext uri="{FF2B5EF4-FFF2-40B4-BE49-F238E27FC236}">
                  <a16:creationId xmlns:a16="http://schemas.microsoft.com/office/drawing/2014/main" id="{6A692EA0-8FB5-4D6A-B1B1-20463392DEDE}"/>
                </a:ext>
              </a:extLst>
            </p:cNvPr>
            <p:cNvSpPr/>
            <p:nvPr/>
          </p:nvSpPr>
          <p:spPr>
            <a:xfrm rot="18277851">
              <a:off x="10920185" y="9941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 title="triangles">
              <a:extLst>
                <a:ext uri="{FF2B5EF4-FFF2-40B4-BE49-F238E27FC236}">
                  <a16:creationId xmlns:a16="http://schemas.microsoft.com/office/drawing/2014/main" id="{46FB2BA9-5E08-4A8F-BC47-8EFA61E4E6CE}"/>
                </a:ext>
              </a:extLst>
            </p:cNvPr>
            <p:cNvSpPr/>
            <p:nvPr/>
          </p:nvSpPr>
          <p:spPr>
            <a:xfrm rot="20761418">
              <a:off x="11313110" y="1642801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 title="triangles">
              <a:extLst>
                <a:ext uri="{FF2B5EF4-FFF2-40B4-BE49-F238E27FC236}">
                  <a16:creationId xmlns:a16="http://schemas.microsoft.com/office/drawing/2014/main" id="{5B0A2587-D640-4AEE-9456-860CD02427C8}"/>
                </a:ext>
              </a:extLst>
            </p:cNvPr>
            <p:cNvSpPr/>
            <p:nvPr/>
          </p:nvSpPr>
          <p:spPr>
            <a:xfrm rot="17315293">
              <a:off x="11523906" y="8596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2" title="triangles">
              <a:extLst>
                <a:ext uri="{FF2B5EF4-FFF2-40B4-BE49-F238E27FC236}">
                  <a16:creationId xmlns:a16="http://schemas.microsoft.com/office/drawing/2014/main" id="{373F2649-8DA3-441F-9BDD-77A942FA3DBE}"/>
                </a:ext>
              </a:extLst>
            </p:cNvPr>
            <p:cNvSpPr/>
            <p:nvPr/>
          </p:nvSpPr>
          <p:spPr>
            <a:xfrm rot="20082236">
              <a:off x="11215766" y="1243239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 title="triangles">
              <a:extLst>
                <a:ext uri="{FF2B5EF4-FFF2-40B4-BE49-F238E27FC236}">
                  <a16:creationId xmlns:a16="http://schemas.microsoft.com/office/drawing/2014/main" id="{95933F98-3B9B-4270-9281-570AD41C3F19}"/>
                </a:ext>
              </a:extLst>
            </p:cNvPr>
            <p:cNvSpPr/>
            <p:nvPr/>
          </p:nvSpPr>
          <p:spPr>
            <a:xfrm rot="19879732">
              <a:off x="11436537" y="1436545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 title="triangles">
              <a:extLst>
                <a:ext uri="{FF2B5EF4-FFF2-40B4-BE49-F238E27FC236}">
                  <a16:creationId xmlns:a16="http://schemas.microsoft.com/office/drawing/2014/main" id="{3DAB5C84-F2AD-47FD-ABEC-6D6626D2B7FF}"/>
                </a:ext>
              </a:extLst>
            </p:cNvPr>
            <p:cNvSpPr/>
            <p:nvPr/>
          </p:nvSpPr>
          <p:spPr>
            <a:xfrm rot="328041">
              <a:off x="9862160" y="1513660"/>
              <a:ext cx="579699" cy="606799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  <a:gd name="connsiteX0" fmla="*/ 487806 w 487806"/>
                <a:gd name="connsiteY0" fmla="*/ 171848 h 510610"/>
                <a:gd name="connsiteX1" fmla="*/ 308036 w 487806"/>
                <a:gd name="connsiteY1" fmla="*/ 510610 h 510610"/>
                <a:gd name="connsiteX2" fmla="*/ 0 w 487806"/>
                <a:gd name="connsiteY2" fmla="*/ 0 h 510610"/>
                <a:gd name="connsiteX3" fmla="*/ 487806 w 487806"/>
                <a:gd name="connsiteY3" fmla="*/ 171848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806" h="510610">
                  <a:moveTo>
                    <a:pt x="487806" y="171848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487806" y="17184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 title="triangles">
              <a:extLst>
                <a:ext uri="{FF2B5EF4-FFF2-40B4-BE49-F238E27FC236}">
                  <a16:creationId xmlns:a16="http://schemas.microsoft.com/office/drawing/2014/main" id="{A4E2ACF8-4066-4DB9-B5D5-E8AA3B152710}"/>
                </a:ext>
              </a:extLst>
            </p:cNvPr>
            <p:cNvSpPr/>
            <p:nvPr/>
          </p:nvSpPr>
          <p:spPr>
            <a:xfrm>
              <a:off x="10639428" y="1814668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: Shape 26" title="triangles">
              <a:extLst>
                <a:ext uri="{FF2B5EF4-FFF2-40B4-BE49-F238E27FC236}">
                  <a16:creationId xmlns:a16="http://schemas.microsoft.com/office/drawing/2014/main" id="{74FCCA2A-37FF-4031-AF2F-A894DBE6EE0E}"/>
                </a:ext>
              </a:extLst>
            </p:cNvPr>
            <p:cNvSpPr/>
            <p:nvPr/>
          </p:nvSpPr>
          <p:spPr>
            <a:xfrm rot="20761418">
              <a:off x="11280262" y="2096947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: Shape 27" title="triangles">
              <a:extLst>
                <a:ext uri="{FF2B5EF4-FFF2-40B4-BE49-F238E27FC236}">
                  <a16:creationId xmlns:a16="http://schemas.microsoft.com/office/drawing/2014/main" id="{5C7D7734-820D-40CE-BBBA-6E6D9452D308}"/>
                </a:ext>
              </a:extLst>
            </p:cNvPr>
            <p:cNvSpPr/>
            <p:nvPr/>
          </p:nvSpPr>
          <p:spPr>
            <a:xfrm rot="1160487">
              <a:off x="10059320" y="2226127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: Shape 28" title="triangles">
              <a:extLst>
                <a:ext uri="{FF2B5EF4-FFF2-40B4-BE49-F238E27FC236}">
                  <a16:creationId xmlns:a16="http://schemas.microsoft.com/office/drawing/2014/main" id="{5BCE508A-E107-4075-9976-73D3ED8272C2}"/>
                </a:ext>
              </a:extLst>
            </p:cNvPr>
            <p:cNvSpPr/>
            <p:nvPr/>
          </p:nvSpPr>
          <p:spPr>
            <a:xfrm rot="803026">
              <a:off x="11353765" y="2627540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F9260D-4D06-48B4-A4E1-FAF3B345DD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0" y="53180"/>
            <a:ext cx="6013312" cy="45099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563164"/>
            <a:ext cx="6012000" cy="863601"/>
          </a:xfrm>
        </p:spPr>
        <p:txBody>
          <a:bodyPr/>
          <a:lstStyle/>
          <a:p>
            <a:r>
              <a:rPr lang="en-US" dirty="0"/>
              <a:t>Action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414393" y="3994248"/>
            <a:ext cx="668586" cy="412451"/>
            <a:chOff x="6584462" y="4276780"/>
            <a:chExt cx="668586" cy="41245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6584462" y="4454769"/>
              <a:ext cx="195384" cy="2344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6760680" y="4276780"/>
              <a:ext cx="492368" cy="3868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6411981" y="4502536"/>
            <a:ext cx="668586" cy="412451"/>
            <a:chOff x="6584462" y="4276780"/>
            <a:chExt cx="668586" cy="412451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6584462" y="4454769"/>
              <a:ext cx="195384" cy="2344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6760680" y="4276780"/>
              <a:ext cx="492368" cy="3868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2.28.m4a">
            <a:hlinkClick r:id="" action="ppaction://media"/>
            <a:extLst>
              <a:ext uri="{FF2B5EF4-FFF2-40B4-BE49-F238E27FC236}">
                <a16:creationId xmlns:a16="http://schemas.microsoft.com/office/drawing/2014/main" id="{003D4D49-42F0-034E-8245-DE5404E0CC7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/>
          <a:stretch/>
        </p:blipFill>
        <p:spPr>
          <a:xfrm>
            <a:off x="875" y="6048427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055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7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856" objId="10"/>
        <p14:stopEvt time="9911" objId="10"/>
      </p14:showEvtLst>
    </p:ext>
  </p:extLs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63E9131-C258-4C5E-A880-B58DAFF9BC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</a:extLst>
          </a:blip>
          <a:srcRect t="8279" b="8279"/>
          <a:stretch>
            <a:fillRect/>
          </a:stretch>
        </p:blipFill>
        <p:spPr>
          <a:xfrm>
            <a:off x="-69194" y="0"/>
            <a:ext cx="12261194" cy="685800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26364"/>
            <a:ext cx="6840000" cy="1927213"/>
          </a:xfrm>
        </p:spPr>
        <p:txBody>
          <a:bodyPr/>
          <a:lstStyle/>
          <a:p>
            <a:br>
              <a:rPr lang="en-US" dirty="0"/>
            </a:br>
            <a:r>
              <a:rPr lang="en-US" dirty="0"/>
              <a:t>COMPLETE</a:t>
            </a:r>
            <a:br>
              <a:rPr lang="en-US" dirty="0"/>
            </a:br>
            <a:r>
              <a:rPr lang="en-US" dirty="0"/>
              <a:t>Training Module 2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Innovation small grant applications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BE8DF7-B814-4CFF-BC9D-D0EB2E4769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87" y="2802067"/>
            <a:ext cx="2691585" cy="1819511"/>
          </a:xfrm>
          <a:prstGeom prst="rect">
            <a:avLst/>
          </a:prstGeom>
        </p:spPr>
      </p:pic>
      <p:pic>
        <p:nvPicPr>
          <p:cNvPr id="8" name="2.29.m4a">
            <a:hlinkClick r:id="" action="ppaction://media"/>
            <a:extLst>
              <a:ext uri="{FF2B5EF4-FFF2-40B4-BE49-F238E27FC236}">
                <a16:creationId xmlns:a16="http://schemas.microsoft.com/office/drawing/2014/main" id="{A17F767D-5B93-AD4C-9C41-BD6FF95F51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/>
        </p:blipFill>
        <p:spPr>
          <a:xfrm>
            <a:off x="-35625" y="6032916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95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293" objId="4"/>
        <p14:stopEvt time="12391" objId="4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pic>
        <p:nvPicPr>
          <p:cNvPr id="71" name="Picture Placeholder 70" descr="link">
            <a:extLst>
              <a:ext uri="{FF2B5EF4-FFF2-40B4-BE49-F238E27FC236}">
                <a16:creationId xmlns:a16="http://schemas.microsoft.com/office/drawing/2014/main" id="{E5542F6D-CB05-1E49-9D10-41D51547FB68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768283" y="2337707"/>
            <a:ext cx="3002400" cy="1034103"/>
          </a:xfrm>
        </p:spPr>
        <p:txBody>
          <a:bodyPr/>
          <a:lstStyle/>
          <a:p>
            <a:r>
              <a:rPr lang="en-US" dirty="0"/>
              <a:t>Section 1 </a:t>
            </a:r>
          </a:p>
        </p:txBody>
      </p:sp>
      <p:sp>
        <p:nvSpPr>
          <p:cNvPr id="78" name="Text Placeholder 12">
            <a:extLst>
              <a:ext uri="{FF2B5EF4-FFF2-40B4-BE49-F238E27FC236}">
                <a16:creationId xmlns:a16="http://schemas.microsoft.com/office/drawing/2014/main" id="{B9366D2C-DAC9-484E-BC91-EFDB13FDA0E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768283" y="2662842"/>
            <a:ext cx="2001317" cy="720000"/>
          </a:xfrm>
        </p:spPr>
        <p:txBody>
          <a:bodyPr/>
          <a:lstStyle/>
          <a:p>
            <a:r>
              <a:rPr lang="en-US" dirty="0"/>
              <a:t>Navigating the website and finding resources</a:t>
            </a:r>
          </a:p>
        </p:txBody>
      </p:sp>
      <p:pic>
        <p:nvPicPr>
          <p:cNvPr id="73" name="Picture Placeholder 72" descr="send">
            <a:extLst>
              <a:ext uri="{FF2B5EF4-FFF2-40B4-BE49-F238E27FC236}">
                <a16:creationId xmlns:a16="http://schemas.microsoft.com/office/drawing/2014/main" id="{434488A9-1494-5A4A-9B81-A4830C2F8568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15" b="115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6E9F776-E542-4D93-851A-A3A10F6D2A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768283" y="3902344"/>
            <a:ext cx="3002400" cy="432000"/>
          </a:xfrm>
        </p:spPr>
        <p:txBody>
          <a:bodyPr/>
          <a:lstStyle/>
          <a:p>
            <a:r>
              <a:rPr lang="en-US" dirty="0"/>
              <a:t>Section 2</a:t>
            </a:r>
          </a:p>
        </p:txBody>
      </p:sp>
      <p:sp>
        <p:nvSpPr>
          <p:cNvPr id="76" name="Text Placeholder 3">
            <a:extLst>
              <a:ext uri="{FF2B5EF4-FFF2-40B4-BE49-F238E27FC236}">
                <a16:creationId xmlns:a16="http://schemas.microsoft.com/office/drawing/2014/main" id="{4BB1D872-AE86-6841-98FC-E66E618311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68283" y="4270573"/>
            <a:ext cx="2001317" cy="720000"/>
          </a:xfrm>
        </p:spPr>
        <p:txBody>
          <a:bodyPr/>
          <a:lstStyle/>
          <a:p>
            <a:r>
              <a:rPr lang="en-US" dirty="0"/>
              <a:t>Developing a strong application</a:t>
            </a:r>
          </a:p>
        </p:txBody>
      </p:sp>
      <p:pic>
        <p:nvPicPr>
          <p:cNvPr id="75" name="Picture Placeholder 74" descr="network">
            <a:extLst>
              <a:ext uri="{FF2B5EF4-FFF2-40B4-BE49-F238E27FC236}">
                <a16:creationId xmlns:a16="http://schemas.microsoft.com/office/drawing/2014/main" id="{2259C1B6-6592-CA47-8223-67E45CA2A8C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96369" y="6155190"/>
            <a:ext cx="432000" cy="432000"/>
          </a:xfrm>
        </p:spPr>
        <p:txBody>
          <a:bodyPr/>
          <a:lstStyle/>
          <a:p>
            <a:fld id="{19B51A1E-902D-48AF-9020-955120F399B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EE39203-F49F-4222-9569-D6C067159F4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1"/>
          <a:srcRect l="12889" r="12889"/>
          <a:stretch>
            <a:fillRect/>
          </a:stretch>
        </p:blipFill>
        <p:spPr/>
      </p:pic>
      <p:pic>
        <p:nvPicPr>
          <p:cNvPr id="13" name="2.3.m4a">
            <a:hlinkClick r:id="" action="ppaction://media"/>
            <a:extLst>
              <a:ext uri="{FF2B5EF4-FFF2-40B4-BE49-F238E27FC236}">
                <a16:creationId xmlns:a16="http://schemas.microsoft.com/office/drawing/2014/main" id="{CFA4DF8D-C1F6-674C-8590-8A031CF5B5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/>
          <a:stretch/>
        </p:blipFill>
        <p:spPr>
          <a:xfrm>
            <a:off x="0" y="6065982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9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00"/>
    </mc:Choice>
    <mc:Fallback xmlns="">
      <p:transition spd="slow" advTm="3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408" objId="6"/>
        <p14:stopEvt time="33037" objId="6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63E9131-C258-4C5E-A880-B58DAFF9BC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</a:extLst>
          </a:blip>
          <a:srcRect t="8279" b="8279"/>
          <a:stretch>
            <a:fillRect/>
          </a:stretch>
        </p:blipFill>
        <p:spPr>
          <a:xfrm>
            <a:off x="-69194" y="0"/>
            <a:ext cx="12261194" cy="685800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26364"/>
            <a:ext cx="6840000" cy="1927213"/>
          </a:xfrm>
        </p:spPr>
        <p:txBody>
          <a:bodyPr/>
          <a:lstStyle/>
          <a:p>
            <a:r>
              <a:rPr lang="en-US" dirty="0"/>
              <a:t>Training Module 2</a:t>
            </a:r>
            <a:br>
              <a:rPr lang="en-US" dirty="0"/>
            </a:br>
            <a:r>
              <a:rPr lang="en-US" dirty="0"/>
              <a:t>Section 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Navigating the website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BE8DF7-B814-4CFF-BC9D-D0EB2E4769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87" y="2802067"/>
            <a:ext cx="2691585" cy="1819511"/>
          </a:xfrm>
          <a:prstGeom prst="rect">
            <a:avLst/>
          </a:prstGeom>
        </p:spPr>
      </p:pic>
      <p:pic>
        <p:nvPicPr>
          <p:cNvPr id="8" name="2.4.m4a">
            <a:hlinkClick r:id="" action="ppaction://media"/>
            <a:extLst>
              <a:ext uri="{FF2B5EF4-FFF2-40B4-BE49-F238E27FC236}">
                <a16:creationId xmlns:a16="http://schemas.microsoft.com/office/drawing/2014/main" id="{8BBA1EE7-A935-574E-860D-36F1105E3D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/>
        </p:blipFill>
        <p:spPr>
          <a:xfrm>
            <a:off x="-69194" y="6044791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86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211" objId="4"/>
        <p14:stopEvt time="8717" objId="4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8188" y="2019661"/>
            <a:ext cx="7307393" cy="2873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Navigating the website</a:t>
            </a:r>
          </a:p>
        </p:txBody>
      </p:sp>
      <p:pic>
        <p:nvPicPr>
          <p:cNvPr id="93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777438" y="208860"/>
            <a:ext cx="854075" cy="854075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EE94A18-D525-41CA-B020-51187422A2BF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8"/>
          <a:srcRect l="24115" r="24115"/>
          <a:stretch>
            <a:fillRect/>
          </a:stretch>
        </p:blipFill>
        <p:spPr>
          <a:xfrm>
            <a:off x="7792278" y="118591"/>
            <a:ext cx="4255360" cy="5934339"/>
          </a:xfrm>
        </p:spPr>
      </p:pic>
      <p:sp>
        <p:nvSpPr>
          <p:cNvPr id="5" name="Rectangle 4"/>
          <p:cNvSpPr/>
          <p:nvPr/>
        </p:nvSpPr>
        <p:spPr>
          <a:xfrm>
            <a:off x="0" y="1086250"/>
            <a:ext cx="7619739" cy="85228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creen Shot 2020-06-25 at 21.20.22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5681"/>
            <a:ext cx="7598856" cy="115634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 txBox="1">
            <a:spLocks/>
          </p:cNvSpPr>
          <p:nvPr/>
        </p:nvSpPr>
        <p:spPr>
          <a:xfrm>
            <a:off x="734790" y="1319709"/>
            <a:ext cx="6417071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https://</a:t>
            </a:r>
            <a:r>
              <a:rPr lang="en-US" dirty="0" err="1"/>
              <a:t>www.adaptation-fund.org</a:t>
            </a:r>
            <a:r>
              <a:rPr lang="en-US" dirty="0"/>
              <a:t>/</a:t>
            </a:r>
          </a:p>
        </p:txBody>
      </p:sp>
      <p:pic>
        <p:nvPicPr>
          <p:cNvPr id="20" name="Picture 19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50" t="11176" r="57614" b="42530"/>
          <a:stretch/>
        </p:blipFill>
        <p:spPr>
          <a:xfrm>
            <a:off x="1601973" y="3543550"/>
            <a:ext cx="2695455" cy="298685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63407" y="2672741"/>
            <a:ext cx="2442308" cy="875850"/>
          </a:xfrm>
          <a:prstGeom prst="rect">
            <a:avLst/>
          </a:prstGeom>
          <a:solidFill>
            <a:schemeClr val="bg1"/>
          </a:solidFill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1F5E3E"/>
                </a:solidFill>
              </a:rPr>
              <a:t>Apply for Funding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652857" y="4659883"/>
            <a:ext cx="2609775" cy="664307"/>
          </a:xfrm>
          <a:prstGeom prst="rect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60361" y="4937054"/>
            <a:ext cx="854075" cy="854075"/>
          </a:xfrm>
        </p:spPr>
      </p:pic>
      <p:pic>
        <p:nvPicPr>
          <p:cNvPr id="24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121997" y="2654228"/>
            <a:ext cx="854075" cy="854075"/>
          </a:xfrm>
        </p:spPr>
      </p:pic>
      <p:pic>
        <p:nvPicPr>
          <p:cNvPr id="19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813751" y="3154529"/>
            <a:ext cx="854075" cy="854075"/>
          </a:xfrm>
        </p:spPr>
      </p:pic>
      <p:pic>
        <p:nvPicPr>
          <p:cNvPr id="17" name="2.5.m4a">
            <a:hlinkClick r:id="" action="ppaction://media"/>
            <a:extLst>
              <a:ext uri="{FF2B5EF4-FFF2-40B4-BE49-F238E27FC236}">
                <a16:creationId xmlns:a16="http://schemas.microsoft.com/office/drawing/2014/main" id="{1ED82599-0E3C-1348-977F-ED6875B91F6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rcRect/>
          <a:stretch/>
        </p:blipFill>
        <p:spPr>
          <a:xfrm>
            <a:off x="5745" y="6052930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024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00"/>
    </mc:Choice>
    <mc:Fallback xmlns="">
      <p:transition spd="slow" advTm="3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7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animBg="1"/>
      <p:bldP spid="22" grpId="0" animBg="1"/>
    </p:bldLst>
  </p:timing>
  <p:extLst>
    <p:ext uri="{E180D4A7-C9FB-4DFB-919C-405C955672EB}">
      <p14:showEvtLst xmlns:p14="http://schemas.microsoft.com/office/powerpoint/2010/main">
        <p14:playEvt time="2191" objId="7"/>
        <p14:stopEvt time="31816" objId="7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2" t="15205" r="41403" b="14105"/>
          <a:stretch/>
        </p:blipFill>
        <p:spPr bwMode="auto">
          <a:xfrm>
            <a:off x="371230" y="2100668"/>
            <a:ext cx="7203474" cy="30675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Navigating the website</a:t>
            </a:r>
          </a:p>
        </p:txBody>
      </p:sp>
      <p:pic>
        <p:nvPicPr>
          <p:cNvPr id="93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4777440" y="208861"/>
            <a:ext cx="854075" cy="854075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EE94A18-D525-41CA-B020-51187422A2BF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9"/>
          <a:srcRect l="24115" r="24115"/>
          <a:stretch>
            <a:fillRect/>
          </a:stretch>
        </p:blipFill>
        <p:spPr>
          <a:xfrm>
            <a:off x="7792278" y="118591"/>
            <a:ext cx="4255360" cy="5934339"/>
          </a:xfrm>
        </p:spPr>
      </p:pic>
      <p:pic>
        <p:nvPicPr>
          <p:cNvPr id="23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4130546" y="4083619"/>
            <a:ext cx="854075" cy="854075"/>
          </a:xfrm>
        </p:spPr>
      </p:pic>
      <p:pic>
        <p:nvPicPr>
          <p:cNvPr id="24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705715" y="3474013"/>
            <a:ext cx="854075" cy="854075"/>
          </a:xfrm>
        </p:spPr>
      </p:pic>
      <p:pic>
        <p:nvPicPr>
          <p:cNvPr id="14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517038" y="4564260"/>
            <a:ext cx="854075" cy="854075"/>
          </a:xfrm>
        </p:spPr>
      </p:pic>
      <p:grpSp>
        <p:nvGrpSpPr>
          <p:cNvPr id="6" name="Group 5"/>
          <p:cNvGrpSpPr/>
          <p:nvPr/>
        </p:nvGrpSpPr>
        <p:grpSpPr>
          <a:xfrm>
            <a:off x="5488408" y="4498404"/>
            <a:ext cx="1269999" cy="1230925"/>
            <a:chOff x="5314462" y="4923690"/>
            <a:chExt cx="1269999" cy="1230925"/>
          </a:xfrm>
        </p:grpSpPr>
        <p:sp>
          <p:nvSpPr>
            <p:cNvPr id="15" name="Down Arrow 14"/>
            <p:cNvSpPr/>
            <p:nvPr/>
          </p:nvSpPr>
          <p:spPr>
            <a:xfrm>
              <a:off x="5314462" y="4923690"/>
              <a:ext cx="1269999" cy="1113694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5373077" y="6154615"/>
              <a:ext cx="1172308" cy="0"/>
            </a:xfrm>
            <a:prstGeom prst="line">
              <a:avLst/>
            </a:prstGeom>
            <a:ln w="1270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/>
          <p:cNvSpPr/>
          <p:nvPr/>
        </p:nvSpPr>
        <p:spPr>
          <a:xfrm>
            <a:off x="0" y="1086250"/>
            <a:ext cx="7619739" cy="1013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 txBox="1">
            <a:spLocks/>
          </p:cNvSpPr>
          <p:nvPr/>
        </p:nvSpPr>
        <p:spPr>
          <a:xfrm>
            <a:off x="734790" y="1319709"/>
            <a:ext cx="6417071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err="1"/>
              <a:t>www.adaptation-fund.org</a:t>
            </a:r>
            <a:r>
              <a:rPr lang="en-US" dirty="0"/>
              <a:t>/apply-funding/innovation-grants/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63998" y="2064014"/>
            <a:ext cx="2205267" cy="599801"/>
          </a:xfrm>
          <a:prstGeom prst="rect">
            <a:avLst/>
          </a:prstGeom>
          <a:noFill/>
          <a:ln w="1270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2.6.m4a">
            <a:hlinkClick r:id="" action="ppaction://media"/>
            <a:extLst>
              <a:ext uri="{FF2B5EF4-FFF2-40B4-BE49-F238E27FC236}">
                <a16:creationId xmlns:a16="http://schemas.microsoft.com/office/drawing/2014/main" id="{6513B08A-E446-C54D-A997-B0265D9CF77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rcRect/>
          <a:stretch/>
        </p:blipFill>
        <p:spPr>
          <a:xfrm>
            <a:off x="-3773" y="6052930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1307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6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3" grpId="0" animBg="1"/>
    </p:bldLst>
  </p:timing>
  <p:extLst>
    <p:ext uri="{E180D4A7-C9FB-4DFB-919C-405C955672EB}">
      <p14:showEvtLst xmlns:p14="http://schemas.microsoft.com/office/powerpoint/2010/main">
        <p14:playEvt time="2054" objId="8"/>
        <p14:stopEvt time="32146" objId="8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5426765"/>
            <a:ext cx="6012000" cy="1346578"/>
          </a:xfrm>
        </p:spPr>
        <p:txBody>
          <a:bodyPr/>
          <a:lstStyle/>
          <a:p>
            <a:r>
              <a:rPr lang="en-US" dirty="0"/>
              <a:t>Training 2, Section 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449385"/>
            <a:ext cx="5307700" cy="5666153"/>
          </a:xfrm>
        </p:spPr>
        <p:txBody>
          <a:bodyPr/>
          <a:lstStyle/>
          <a:p>
            <a:pPr marL="0" indent="0">
              <a:buNone/>
            </a:pPr>
            <a:r>
              <a:rPr lang="en-US" sz="4400" b="1" dirty="0"/>
              <a:t>Try it now</a:t>
            </a:r>
          </a:p>
          <a:p>
            <a:pPr marL="0" indent="0">
              <a:buNone/>
            </a:pPr>
            <a:endParaRPr lang="en-US" sz="4400" b="1" dirty="0"/>
          </a:p>
          <a:p>
            <a:pPr marL="0" indent="0">
              <a:buNone/>
            </a:pPr>
            <a:r>
              <a:rPr lang="en-US" sz="3600" b="1" dirty="0"/>
              <a:t>Go to </a:t>
            </a:r>
          </a:p>
          <a:p>
            <a:pPr marL="542925" lvl="2" indent="0">
              <a:buNone/>
            </a:pPr>
            <a:r>
              <a:rPr lang="en-US" sz="3600" b="1" dirty="0" err="1"/>
              <a:t>www.adaptation-fund.org</a:t>
            </a:r>
            <a:endParaRPr lang="en-US" sz="3600" b="1" dirty="0"/>
          </a:p>
          <a:p>
            <a:pPr marL="542925" lvl="2" indent="0">
              <a:buNone/>
            </a:pPr>
            <a:r>
              <a:rPr lang="en-US" sz="3600" b="1" dirty="0"/>
              <a:t>Download the documents</a:t>
            </a:r>
          </a:p>
          <a:p>
            <a:pPr marL="542925" lvl="2" indent="0">
              <a:buNone/>
            </a:pPr>
            <a:endParaRPr lang="en-US" sz="3600" b="1" dirty="0"/>
          </a:p>
          <a:p>
            <a:pPr marL="542925" lvl="2" indent="0">
              <a:buNone/>
            </a:pPr>
            <a:endParaRPr lang="en-US" sz="4000" b="1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2DF6AE8-6133-4C1E-91DD-755705ACF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62160" y="831132"/>
            <a:ext cx="1850209" cy="1915995"/>
            <a:chOff x="9862160" y="831132"/>
            <a:chExt cx="1850209" cy="1915995"/>
          </a:xfrm>
        </p:grpSpPr>
        <p:sp>
          <p:nvSpPr>
            <p:cNvPr id="16" name="Freeform: Shape 15" title="triangles">
              <a:extLst>
                <a:ext uri="{FF2B5EF4-FFF2-40B4-BE49-F238E27FC236}">
                  <a16:creationId xmlns:a16="http://schemas.microsoft.com/office/drawing/2014/main" id="{156942E6-31A5-42F5-A00C-A90D409A08BC}"/>
                </a:ext>
              </a:extLst>
            </p:cNvPr>
            <p:cNvSpPr/>
            <p:nvPr/>
          </p:nvSpPr>
          <p:spPr>
            <a:xfrm rot="19260823">
              <a:off x="9984083" y="1150976"/>
              <a:ext cx="467362" cy="344458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 title="triangles">
              <a:extLst>
                <a:ext uri="{FF2B5EF4-FFF2-40B4-BE49-F238E27FC236}">
                  <a16:creationId xmlns:a16="http://schemas.microsoft.com/office/drawing/2014/main" id="{055D27E0-4C92-4640-A2B8-86540741DCE6}"/>
                </a:ext>
              </a:extLst>
            </p:cNvPr>
            <p:cNvSpPr/>
            <p:nvPr/>
          </p:nvSpPr>
          <p:spPr>
            <a:xfrm rot="20377627">
              <a:off x="10445799" y="1461330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 title="triangles">
              <a:extLst>
                <a:ext uri="{FF2B5EF4-FFF2-40B4-BE49-F238E27FC236}">
                  <a16:creationId xmlns:a16="http://schemas.microsoft.com/office/drawing/2014/main" id="{E760DC62-191E-4D60-AAAC-37DDF411BF9D}"/>
                </a:ext>
              </a:extLst>
            </p:cNvPr>
            <p:cNvSpPr/>
            <p:nvPr/>
          </p:nvSpPr>
          <p:spPr>
            <a:xfrm rot="19260823">
              <a:off x="10485025" y="1232684"/>
              <a:ext cx="250689" cy="18476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 title="triangles">
              <a:extLst>
                <a:ext uri="{FF2B5EF4-FFF2-40B4-BE49-F238E27FC236}">
                  <a16:creationId xmlns:a16="http://schemas.microsoft.com/office/drawing/2014/main" id="{B21F5D55-03CC-4A29-B8D0-2B1C7DE7C79D}"/>
                </a:ext>
              </a:extLst>
            </p:cNvPr>
            <p:cNvSpPr/>
            <p:nvPr/>
          </p:nvSpPr>
          <p:spPr>
            <a:xfrm rot="19810388">
              <a:off x="10832584" y="139371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 title="triangles">
              <a:extLst>
                <a:ext uri="{FF2B5EF4-FFF2-40B4-BE49-F238E27FC236}">
                  <a16:creationId xmlns:a16="http://schemas.microsoft.com/office/drawing/2014/main" id="{6A692EA0-8FB5-4D6A-B1B1-20463392DEDE}"/>
                </a:ext>
              </a:extLst>
            </p:cNvPr>
            <p:cNvSpPr/>
            <p:nvPr/>
          </p:nvSpPr>
          <p:spPr>
            <a:xfrm rot="18277851">
              <a:off x="10920185" y="9941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 title="triangles">
              <a:extLst>
                <a:ext uri="{FF2B5EF4-FFF2-40B4-BE49-F238E27FC236}">
                  <a16:creationId xmlns:a16="http://schemas.microsoft.com/office/drawing/2014/main" id="{46FB2BA9-5E08-4A8F-BC47-8EFA61E4E6CE}"/>
                </a:ext>
              </a:extLst>
            </p:cNvPr>
            <p:cNvSpPr/>
            <p:nvPr/>
          </p:nvSpPr>
          <p:spPr>
            <a:xfrm rot="20761418">
              <a:off x="11313110" y="1642801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 title="triangles">
              <a:extLst>
                <a:ext uri="{FF2B5EF4-FFF2-40B4-BE49-F238E27FC236}">
                  <a16:creationId xmlns:a16="http://schemas.microsoft.com/office/drawing/2014/main" id="{5B0A2587-D640-4AEE-9456-860CD02427C8}"/>
                </a:ext>
              </a:extLst>
            </p:cNvPr>
            <p:cNvSpPr/>
            <p:nvPr/>
          </p:nvSpPr>
          <p:spPr>
            <a:xfrm rot="17315293">
              <a:off x="11523906" y="8596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2" title="triangles">
              <a:extLst>
                <a:ext uri="{FF2B5EF4-FFF2-40B4-BE49-F238E27FC236}">
                  <a16:creationId xmlns:a16="http://schemas.microsoft.com/office/drawing/2014/main" id="{373F2649-8DA3-441F-9BDD-77A942FA3DBE}"/>
                </a:ext>
              </a:extLst>
            </p:cNvPr>
            <p:cNvSpPr/>
            <p:nvPr/>
          </p:nvSpPr>
          <p:spPr>
            <a:xfrm rot="20082236">
              <a:off x="11215766" y="1243239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 title="triangles">
              <a:extLst>
                <a:ext uri="{FF2B5EF4-FFF2-40B4-BE49-F238E27FC236}">
                  <a16:creationId xmlns:a16="http://schemas.microsoft.com/office/drawing/2014/main" id="{95933F98-3B9B-4270-9281-570AD41C3F19}"/>
                </a:ext>
              </a:extLst>
            </p:cNvPr>
            <p:cNvSpPr/>
            <p:nvPr/>
          </p:nvSpPr>
          <p:spPr>
            <a:xfrm rot="19879732">
              <a:off x="11436537" y="1436545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 title="triangles">
              <a:extLst>
                <a:ext uri="{FF2B5EF4-FFF2-40B4-BE49-F238E27FC236}">
                  <a16:creationId xmlns:a16="http://schemas.microsoft.com/office/drawing/2014/main" id="{3DAB5C84-F2AD-47FD-ABEC-6D6626D2B7FF}"/>
                </a:ext>
              </a:extLst>
            </p:cNvPr>
            <p:cNvSpPr/>
            <p:nvPr/>
          </p:nvSpPr>
          <p:spPr>
            <a:xfrm rot="328041">
              <a:off x="9862160" y="1513660"/>
              <a:ext cx="579699" cy="606799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  <a:gd name="connsiteX0" fmla="*/ 487806 w 487806"/>
                <a:gd name="connsiteY0" fmla="*/ 171848 h 510610"/>
                <a:gd name="connsiteX1" fmla="*/ 308036 w 487806"/>
                <a:gd name="connsiteY1" fmla="*/ 510610 h 510610"/>
                <a:gd name="connsiteX2" fmla="*/ 0 w 487806"/>
                <a:gd name="connsiteY2" fmla="*/ 0 h 510610"/>
                <a:gd name="connsiteX3" fmla="*/ 487806 w 487806"/>
                <a:gd name="connsiteY3" fmla="*/ 171848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806" h="510610">
                  <a:moveTo>
                    <a:pt x="487806" y="171848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487806" y="17184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 title="triangles">
              <a:extLst>
                <a:ext uri="{FF2B5EF4-FFF2-40B4-BE49-F238E27FC236}">
                  <a16:creationId xmlns:a16="http://schemas.microsoft.com/office/drawing/2014/main" id="{A4E2ACF8-4066-4DB9-B5D5-E8AA3B152710}"/>
                </a:ext>
              </a:extLst>
            </p:cNvPr>
            <p:cNvSpPr/>
            <p:nvPr/>
          </p:nvSpPr>
          <p:spPr>
            <a:xfrm>
              <a:off x="10639428" y="1814668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: Shape 26" title="triangles">
              <a:extLst>
                <a:ext uri="{FF2B5EF4-FFF2-40B4-BE49-F238E27FC236}">
                  <a16:creationId xmlns:a16="http://schemas.microsoft.com/office/drawing/2014/main" id="{74FCCA2A-37FF-4031-AF2F-A894DBE6EE0E}"/>
                </a:ext>
              </a:extLst>
            </p:cNvPr>
            <p:cNvSpPr/>
            <p:nvPr/>
          </p:nvSpPr>
          <p:spPr>
            <a:xfrm rot="20761418">
              <a:off x="11280262" y="2096947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: Shape 27" title="triangles">
              <a:extLst>
                <a:ext uri="{FF2B5EF4-FFF2-40B4-BE49-F238E27FC236}">
                  <a16:creationId xmlns:a16="http://schemas.microsoft.com/office/drawing/2014/main" id="{5C7D7734-820D-40CE-BBBA-6E6D9452D308}"/>
                </a:ext>
              </a:extLst>
            </p:cNvPr>
            <p:cNvSpPr/>
            <p:nvPr/>
          </p:nvSpPr>
          <p:spPr>
            <a:xfrm rot="1160487">
              <a:off x="10059320" y="2226127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: Shape 28" title="triangles">
              <a:extLst>
                <a:ext uri="{FF2B5EF4-FFF2-40B4-BE49-F238E27FC236}">
                  <a16:creationId xmlns:a16="http://schemas.microsoft.com/office/drawing/2014/main" id="{5BCE508A-E107-4075-9976-73D3ED8272C2}"/>
                </a:ext>
              </a:extLst>
            </p:cNvPr>
            <p:cNvSpPr/>
            <p:nvPr/>
          </p:nvSpPr>
          <p:spPr>
            <a:xfrm rot="803026">
              <a:off x="11353765" y="2627540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F9260D-4D06-48B4-A4E1-FAF3B345DD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0" y="53180"/>
            <a:ext cx="6013312" cy="45099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563164"/>
            <a:ext cx="6012000" cy="863601"/>
          </a:xfrm>
        </p:spPr>
        <p:txBody>
          <a:bodyPr/>
          <a:lstStyle/>
          <a:p>
            <a:r>
              <a:rPr lang="en-US" dirty="0"/>
              <a:t>Learning review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414393" y="3994248"/>
            <a:ext cx="668586" cy="412451"/>
            <a:chOff x="6584462" y="4276780"/>
            <a:chExt cx="668586" cy="41245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6584462" y="4454769"/>
              <a:ext cx="195384" cy="2344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6760680" y="4276780"/>
              <a:ext cx="492368" cy="3868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6411981" y="4502536"/>
            <a:ext cx="668586" cy="412451"/>
            <a:chOff x="6584462" y="4276780"/>
            <a:chExt cx="668586" cy="412451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6584462" y="4454769"/>
              <a:ext cx="195384" cy="2344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6760680" y="4276780"/>
              <a:ext cx="492368" cy="3868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2.7.m4a">
            <a:hlinkClick r:id="" action="ppaction://media"/>
            <a:extLst>
              <a:ext uri="{FF2B5EF4-FFF2-40B4-BE49-F238E27FC236}">
                <a16:creationId xmlns:a16="http://schemas.microsoft.com/office/drawing/2014/main" id="{78968534-363F-1348-8FF9-0AA118D7363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/>
          <a:stretch/>
        </p:blipFill>
        <p:spPr>
          <a:xfrm>
            <a:off x="875" y="6027645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885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0"/>
    </mc:Choice>
    <mc:Fallback xmlns="">
      <p:transition spd="slow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4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092" objId="10"/>
        <p14:stopEvt time="13495" objId="10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63E9131-C258-4C5E-A880-B58DAFF9BC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</a:extLst>
          </a:blip>
          <a:srcRect t="8279" b="8279"/>
          <a:stretch>
            <a:fillRect/>
          </a:stretch>
        </p:blipFill>
        <p:spPr>
          <a:xfrm>
            <a:off x="-69194" y="0"/>
            <a:ext cx="12261194" cy="685800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26364"/>
            <a:ext cx="6840000" cy="1927213"/>
          </a:xfrm>
        </p:spPr>
        <p:txBody>
          <a:bodyPr/>
          <a:lstStyle/>
          <a:p>
            <a:r>
              <a:rPr lang="en-US" dirty="0"/>
              <a:t>Training Module 2</a:t>
            </a:r>
            <a:br>
              <a:rPr lang="en-US" dirty="0"/>
            </a:br>
            <a:r>
              <a:rPr lang="en-US" dirty="0"/>
              <a:t>Section 2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Writing your application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BE8DF7-B814-4CFF-BC9D-D0EB2E4769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87" y="2802067"/>
            <a:ext cx="2691585" cy="1819511"/>
          </a:xfrm>
          <a:prstGeom prst="rect">
            <a:avLst/>
          </a:prstGeom>
        </p:spPr>
      </p:pic>
      <p:pic>
        <p:nvPicPr>
          <p:cNvPr id="12" name="2.8.m4a">
            <a:hlinkClick r:id="" action="ppaction://media"/>
            <a:extLst>
              <a:ext uri="{FF2B5EF4-FFF2-40B4-BE49-F238E27FC236}">
                <a16:creationId xmlns:a16="http://schemas.microsoft.com/office/drawing/2014/main" id="{9CF1F25C-8862-0C40-9C3B-7A6DAC1858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/>
        </p:blipFill>
        <p:spPr>
          <a:xfrm>
            <a:off x="-69194" y="6044791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0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187" objId="4"/>
        <p14:stopEvt time="8097" objId="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356428" y="1524000"/>
            <a:ext cx="5201417" cy="434975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nip Same Side Corner Rectangle 33"/>
          <p:cNvSpPr/>
          <p:nvPr/>
        </p:nvSpPr>
        <p:spPr>
          <a:xfrm rot="5400000">
            <a:off x="453841" y="1692095"/>
            <a:ext cx="4337172" cy="3994394"/>
          </a:xfrm>
          <a:prstGeom prst="snip2SameRect">
            <a:avLst/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/>
          <p:cNvSpPr/>
          <p:nvPr/>
        </p:nvSpPr>
        <p:spPr>
          <a:xfrm rot="16200000">
            <a:off x="7258844" y="1592686"/>
            <a:ext cx="4356469" cy="4220310"/>
          </a:xfrm>
          <a:prstGeom prst="snip2SameRect">
            <a:avLst/>
          </a:prstGeom>
          <a:solidFill>
            <a:srgbClr val="336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The application form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30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35848" y="1527707"/>
            <a:ext cx="854075" cy="854075"/>
          </a:xfrm>
          <a:prstGeom prst="rect">
            <a:avLst/>
          </a:prstGeom>
        </p:spPr>
      </p:pic>
      <p:pic>
        <p:nvPicPr>
          <p:cNvPr id="31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574464" y="1531371"/>
            <a:ext cx="854075" cy="854075"/>
          </a:xfrm>
          <a:prstGeom prst="rect">
            <a:avLst/>
          </a:prstGeom>
        </p:spPr>
      </p:pic>
      <p:pic>
        <p:nvPicPr>
          <p:cNvPr id="32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447138" y="1543582"/>
            <a:ext cx="854075" cy="854075"/>
          </a:xfrm>
          <a:prstGeom prst="rect">
            <a:avLst/>
          </a:prstGeom>
        </p:spPr>
      </p:pic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449687" y="1555330"/>
            <a:ext cx="1878499" cy="82415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information</a:t>
            </a:r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5361477" y="1600812"/>
            <a:ext cx="1878499" cy="7963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Project justification</a:t>
            </a: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9323876" y="1616442"/>
            <a:ext cx="1979124" cy="7171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PART III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Implementation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444076" y="2714434"/>
            <a:ext cx="1950583" cy="25832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What is your adaptation challenge?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5 sections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3 to 4 pages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13996" y="5826124"/>
            <a:ext cx="7990254" cy="809625"/>
          </a:xfrm>
          <a:prstGeom prst="roundRect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1475275" y="5931269"/>
            <a:ext cx="3078582" cy="6183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en-US" b="1" dirty="0"/>
              <a:t>PART IV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en-US" b="1" dirty="0"/>
              <a:t>Endorsement and certification</a:t>
            </a:r>
          </a:p>
        </p:txBody>
      </p:sp>
      <p:pic>
        <p:nvPicPr>
          <p:cNvPr id="38" name="Picture Placeholder 72" descr="send">
            <a:extLst>
              <a:ext uri="{FF2B5EF4-FFF2-40B4-BE49-F238E27FC236}">
                <a16:creationId xmlns:a16="http://schemas.microsoft.com/office/drawing/2014/main" id="{434488A9-1494-5A4A-9B81-A4830C2F856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15" b="115"/>
          <a:stretch>
            <a:fillRect/>
          </a:stretch>
        </p:blipFill>
        <p:spPr>
          <a:xfrm>
            <a:off x="690749" y="5874681"/>
            <a:ext cx="691688" cy="691688"/>
          </a:xfrm>
          <a:prstGeom prst="rect">
            <a:avLst/>
          </a:prstGeom>
        </p:spPr>
      </p:pic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5354553" y="2727676"/>
            <a:ext cx="1950583" cy="28421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What is your innovative adaptation solution?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7 sections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6 pages total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9280195" y="2728949"/>
            <a:ext cx="1950583" cy="29497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How will you deliver the project successfully?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6 sections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4 pages total</a:t>
            </a:r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 txBox="1">
            <a:spLocks noChangeArrowheads="1"/>
          </p:cNvSpPr>
          <p:nvPr/>
        </p:nvSpPr>
        <p:spPr>
          <a:xfrm>
            <a:off x="4588453" y="6077856"/>
            <a:ext cx="3974976" cy="3447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dirty="0"/>
              <a:t>2 section, 1 page total</a:t>
            </a:r>
          </a:p>
        </p:txBody>
      </p:sp>
      <p:sp>
        <p:nvSpPr>
          <p:cNvPr id="4" name="Right Arrow 3"/>
          <p:cNvSpPr/>
          <p:nvPr/>
        </p:nvSpPr>
        <p:spPr>
          <a:xfrm>
            <a:off x="1415146" y="2322287"/>
            <a:ext cx="2685142" cy="148771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Introduce the project</a:t>
            </a:r>
          </a:p>
        </p:txBody>
      </p:sp>
      <p:sp>
        <p:nvSpPr>
          <p:cNvPr id="49" name="Right Arrow 48"/>
          <p:cNvSpPr/>
          <p:nvPr/>
        </p:nvSpPr>
        <p:spPr>
          <a:xfrm>
            <a:off x="5352143" y="2329544"/>
            <a:ext cx="2728688" cy="148771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Describe the solution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9289142" y="2703286"/>
            <a:ext cx="2267858" cy="7620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b="1" dirty="0">
                <a:solidFill>
                  <a:srgbClr val="1F5E3E"/>
                </a:solidFill>
              </a:rPr>
              <a:t>Define your capacity</a:t>
            </a:r>
          </a:p>
        </p:txBody>
      </p:sp>
      <p:pic>
        <p:nvPicPr>
          <p:cNvPr id="24" name="2.9.m4a">
            <a:hlinkClick r:id="" action="ppaction://media"/>
            <a:extLst>
              <a:ext uri="{FF2B5EF4-FFF2-40B4-BE49-F238E27FC236}">
                <a16:creationId xmlns:a16="http://schemas.microsoft.com/office/drawing/2014/main" id="{09109259-A0E4-E94A-BF47-4682A008FD5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rcRect/>
          <a:stretch/>
        </p:blipFill>
        <p:spPr>
          <a:xfrm>
            <a:off x="0" y="6062349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90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000"/>
    </mc:Choice>
    <mc:Fallback xmlns="">
      <p:transition spd="slow" advTm="8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92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2" grpId="0"/>
      <p:bldP spid="53" grpId="0"/>
      <p:bldP spid="59" grpId="0"/>
      <p:bldP spid="15" grpId="0"/>
      <p:bldP spid="28" grpId="0"/>
      <p:bldP spid="44" grpId="0"/>
      <p:bldP spid="45" grpId="0"/>
      <p:bldP spid="46" grpId="0"/>
      <p:bldP spid="4" grpId="0" animBg="1"/>
      <p:bldP spid="49" grpId="0" animBg="1"/>
      <p:bldP spid="9" grpId="0" animBg="1"/>
    </p:bldLst>
  </p:timing>
  <p:extLst>
    <p:ext uri="{E180D4A7-C9FB-4DFB-919C-405C955672EB}">
      <p14:showEvtLst xmlns:p14="http://schemas.microsoft.com/office/powerpoint/2010/main">
        <p14:playEvt time="1930" objId="11"/>
        <p14:stopEvt time="87528" objId="11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4|2.2|3.2|3.2|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1.5|7|3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6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2|1.5|3|1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|1.7|2.4|9.5|1.7|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24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2|1.7|5.2|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2.7|3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2.2|7|5.2|1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1.5|3|1.5|1.5|1.5|1.7|2.5|4.5|4.2|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.7|3.5|2.5|2|1.7|2.7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|5.2|1.5|2|4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4.2|0.7|1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2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1.7|2|2|7.5|1.5|7.7|1.7|9.5|1.2|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2|2.5|2|4.4|12.3|2.5|7.5|3.2|2.7|5|1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1|1.5|2.2|4|3.2|2.7|2.7|2.5|8.2|2.5|8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|5.2|7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|5.2|7.6"/>
</p:tagLst>
</file>

<file path=ppt/theme/theme1.xml><?xml version="1.0" encoding="utf-8"?>
<a:theme xmlns:a="http://schemas.openxmlformats.org/drawingml/2006/main" name="Office Theme">
  <a:themeElements>
    <a:clrScheme name="Great Pitch Decks - Environment">
      <a:dk1>
        <a:sysClr val="windowText" lastClr="000000"/>
      </a:dk1>
      <a:lt1>
        <a:sysClr val="window" lastClr="FFFFFF"/>
      </a:lt1>
      <a:dk2>
        <a:srgbClr val="375C1E"/>
      </a:dk2>
      <a:lt2>
        <a:srgbClr val="E2DFCC"/>
      </a:lt2>
      <a:accent1>
        <a:srgbClr val="9ACB39"/>
      </a:accent1>
      <a:accent2>
        <a:srgbClr val="64C24A"/>
      </a:accent2>
      <a:accent3>
        <a:srgbClr val="297D53"/>
      </a:accent3>
      <a:accent4>
        <a:srgbClr val="FECF3F"/>
      </a:accent4>
      <a:accent5>
        <a:srgbClr val="F99D40"/>
      </a:accent5>
      <a:accent6>
        <a:srgbClr val="715C21"/>
      </a:accent6>
      <a:hlink>
        <a:srgbClr val="63A537"/>
      </a:hlink>
      <a:folHlink>
        <a:srgbClr val="63A537"/>
      </a:folHlink>
    </a:clrScheme>
    <a:fontScheme name="Custom 143">
      <a:majorFont>
        <a:latin typeface="Rockwel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F_template2.potx" id="{FB9BC85B-5171-46B6-8E36-15A261FE3705}" vid="{0A909B1D-D8E9-4AE6-984D-E448F6289C4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B5EA565DF26946869F14B364C1CF72" ma:contentTypeVersion="13" ma:contentTypeDescription="Create a new document." ma:contentTypeScope="" ma:versionID="f66a55713ad526cfb495a431355cf994">
  <xsd:schema xmlns:xsd="http://www.w3.org/2001/XMLSchema" xmlns:xs="http://www.w3.org/2001/XMLSchema" xmlns:p="http://schemas.microsoft.com/office/2006/metadata/properties" xmlns:ns3="f286a6f6-f8a8-40ab-befd-c59ffb9af092" xmlns:ns4="b3597178-7eb5-4c71-8692-a20934a302b4" targetNamespace="http://schemas.microsoft.com/office/2006/metadata/properties" ma:root="true" ma:fieldsID="686e2aa8b9309c3f1fe4bedfdf58ef72" ns3:_="" ns4:_="">
    <xsd:import namespace="f286a6f6-f8a8-40ab-befd-c59ffb9af092"/>
    <xsd:import namespace="b3597178-7eb5-4c71-8692-a20934a302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86a6f6-f8a8-40ab-befd-c59ffb9af0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597178-7eb5-4c71-8692-a20934a302b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490261-1200-4EC7-95B0-2241EE54AA34}">
  <ds:schemaRefs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elements/1.1/"/>
    <ds:schemaRef ds:uri="http://www.w3.org/XML/1998/namespace"/>
    <ds:schemaRef ds:uri="b3597178-7eb5-4c71-8692-a20934a302b4"/>
    <ds:schemaRef ds:uri="http://schemas.microsoft.com/office/2006/documentManagement/types"/>
    <ds:schemaRef ds:uri="http://schemas.openxmlformats.org/package/2006/metadata/core-properties"/>
    <ds:schemaRef ds:uri="f286a6f6-f8a8-40ab-befd-c59ffb9af092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9BF51BA-BD97-4518-9266-AD3D615498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23274C-3C68-4168-B8C2-4BD42B3209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86a6f6-f8a8-40ab-befd-c59ffb9af092"/>
    <ds:schemaRef ds:uri="b3597178-7eb5-4c71-8692-a20934a302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AF_template2</Template>
  <TotalTime>0</TotalTime>
  <Words>1252</Words>
  <Application>Microsoft Office PowerPoint</Application>
  <PresentationFormat>Widescreen</PresentationFormat>
  <Paragraphs>549</Paragraphs>
  <Slides>29</Slides>
  <Notes>29</Notes>
  <HiddenSlides>0</HiddenSlides>
  <MMClips>29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Rockwell</vt:lpstr>
      <vt:lpstr>Times New Roman</vt:lpstr>
      <vt:lpstr>Zapf Dingbats</vt:lpstr>
      <vt:lpstr>Office Theme</vt:lpstr>
      <vt:lpstr>Innovation Small Grants  Training Module 2</vt:lpstr>
      <vt:lpstr>Aims and objectives</vt:lpstr>
      <vt:lpstr>Outline</vt:lpstr>
      <vt:lpstr>Training Module 2 Section 1</vt:lpstr>
      <vt:lpstr>Navigating the website</vt:lpstr>
      <vt:lpstr>Navigating the website</vt:lpstr>
      <vt:lpstr>Learning review</vt:lpstr>
      <vt:lpstr>Training Module 2 Section 2</vt:lpstr>
      <vt:lpstr>The application form</vt:lpstr>
      <vt:lpstr>In detail: Part I</vt:lpstr>
      <vt:lpstr>Learning review</vt:lpstr>
      <vt:lpstr>In detail: Part II</vt:lpstr>
      <vt:lpstr>PowerPoint Presentation</vt:lpstr>
      <vt:lpstr>Learning review</vt:lpstr>
      <vt:lpstr>In detail: Part II</vt:lpstr>
      <vt:lpstr>Example: Thermo solar desalination in Dominican Republic</vt:lpstr>
      <vt:lpstr>Learning review</vt:lpstr>
      <vt:lpstr>In detail: Part II</vt:lpstr>
      <vt:lpstr>Example: Development of oasis zones in Morocco </vt:lpstr>
      <vt:lpstr>Learning review</vt:lpstr>
      <vt:lpstr>In detail: Part III</vt:lpstr>
      <vt:lpstr>Examples</vt:lpstr>
      <vt:lpstr>Examples</vt:lpstr>
      <vt:lpstr>Examples</vt:lpstr>
      <vt:lpstr>Learning review</vt:lpstr>
      <vt:lpstr>In detail: Part IV </vt:lpstr>
      <vt:lpstr>Innovation small grants</vt:lpstr>
      <vt:lpstr>Action</vt:lpstr>
      <vt:lpstr> COMPLETE Training Module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Title</dc:title>
  <dc:creator/>
  <cp:lastModifiedBy/>
  <cp:revision>3</cp:revision>
  <dcterms:created xsi:type="dcterms:W3CDTF">2020-02-11T14:02:39Z</dcterms:created>
  <dcterms:modified xsi:type="dcterms:W3CDTF">2020-11-20T23:19:57Z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0x010100F1B5EA565DF26946869F14B364C1CF72</vt:lpwstr>
  </property>
  <property fmtid="{D5CDD505-2E9C-101B-9397-08002B2CF9AE}" pid="3" name="WBDocs_Originating_Unit">
    <vt:lpwstr>5;#GEF - Global Environment Facility|9f323ca6-1e1c-45a7-a1ba-5f59196854eb</vt:lpwstr>
  </property>
  <property fmtid="{D5CDD505-2E9C-101B-9397-08002B2CF9AE}" pid="4" name="WBDocs_Local_Document_Type">
    <vt:lpwstr/>
  </property>
</Properties>
</file>