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tags/tag20.xml" ContentType="application/vnd.openxmlformats-officedocument.presentationml.tags+xml"/>
  <Override PartName="/ppt/notesSlides/notesSlide25.xml" ContentType="application/vnd.openxmlformats-officedocument.presentationml.notesSlide+xml"/>
  <Override PartName="/ppt/tags/tag21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6" r:id="rId5"/>
    <p:sldId id="290" r:id="rId6"/>
    <p:sldId id="284" r:id="rId7"/>
    <p:sldId id="291" r:id="rId8"/>
    <p:sldId id="292" r:id="rId9"/>
    <p:sldId id="304" r:id="rId10"/>
    <p:sldId id="309" r:id="rId11"/>
    <p:sldId id="305" r:id="rId12"/>
    <p:sldId id="302" r:id="rId13"/>
    <p:sldId id="306" r:id="rId14"/>
    <p:sldId id="325" r:id="rId15"/>
    <p:sldId id="317" r:id="rId16"/>
    <p:sldId id="318" r:id="rId17"/>
    <p:sldId id="310" r:id="rId18"/>
    <p:sldId id="311" r:id="rId19"/>
    <p:sldId id="321" r:id="rId20"/>
    <p:sldId id="313" r:id="rId21"/>
    <p:sldId id="312" r:id="rId22"/>
    <p:sldId id="322" r:id="rId23"/>
    <p:sldId id="314" r:id="rId24"/>
    <p:sldId id="326" r:id="rId25"/>
    <p:sldId id="328" r:id="rId26"/>
    <p:sldId id="329" r:id="rId27"/>
    <p:sldId id="330" r:id="rId28"/>
    <p:sldId id="327" r:id="rId29"/>
    <p:sldId id="315" r:id="rId30"/>
    <p:sldId id="333" r:id="rId31"/>
    <p:sldId id="334" r:id="rId32"/>
    <p:sldId id="33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745" autoAdjust="0"/>
    <p:restoredTop sz="95833" autoAdjust="0"/>
  </p:normalViewPr>
  <p:slideViewPr>
    <p:cSldViewPr snapToGrid="0">
      <p:cViewPr varScale="1">
        <p:scale>
          <a:sx n="62" d="100"/>
          <a:sy n="62" d="100"/>
        </p:scale>
        <p:origin x="228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11/20/2020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997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605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280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3404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0911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1629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3404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92645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340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9275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9275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9264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67CF59-2E32-4ADD-8194-928ABECD23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AE10B6D-8AD1-4054-956A-78A599BF5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A2FF4DF-B90F-4136-8AAC-D59E5A0963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3C057A-E841-4ADE-AB03-CC4799762B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25576EE-8865-4310-8353-0719626C46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ACBD98-34C4-46BA-AA3E-9EC129B841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A30980C-6845-4D21-8188-11E591F14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72CEDB-1A78-4A6D-9780-6FB2E5CF6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ABEF98-7C8C-4405-A192-E6843833C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0969F-F557-494E-894C-19813A2A8F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A750C2-08E1-4CD4-8F1C-D23CAAAF3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04ED2F-8FB9-43B5-BD8C-40063B6EA6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1400725-2BA0-4AEC-8878-C9C493FDF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FB87B0C-B1E3-469F-B946-994EFEC652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BAEF92-65E6-4576-BB02-DE52CE560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x Image Bulle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Octagon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23" name="Straight Connector 22" descr="First divider line on slide">
            <a:extLst>
              <a:ext uri="{FF2B5EF4-FFF2-40B4-BE49-F238E27FC236}">
                <a16:creationId xmlns:a16="http://schemas.microsoft.com/office/drawing/2014/main" id="{7FE1F4E8-B411-4807-9D24-A045EE06C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 descr="Second divider line on slide">
            <a:extLst>
              <a:ext uri="{FF2B5EF4-FFF2-40B4-BE49-F238E27FC236}">
                <a16:creationId xmlns:a16="http://schemas.microsoft.com/office/drawing/2014/main" id="{8C3F648E-45E5-403C-973E-2BEED634B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F92D1B2D-3277-4EC8-BDA3-A396DF4D9D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1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x Image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2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Freeform: Shape 13">
              <a:extLst>
                <a:ext uri="{FF2B5EF4-FFF2-40B4-BE49-F238E27FC236}">
                  <a16:creationId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Freeform: Shape 23">
              <a:extLst>
                <a:ext uri="{FF2B5EF4-FFF2-40B4-BE49-F238E27FC236}">
                  <a16:creationId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Freeform: Shape 28">
              <a:extLst>
                <a:ext uri="{FF2B5EF4-FFF2-40B4-BE49-F238E27FC236}">
                  <a16:creationId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405874" y="4835817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405874" y="3271181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405874" y="1706545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36" name="Straight Connector 35" descr="First divider line on slide">
            <a:extLst>
              <a:ext uri="{FF2B5EF4-FFF2-40B4-BE49-F238E27FC236}">
                <a16:creationId xmlns:a16="http://schemas.microsoft.com/office/drawing/2014/main" id="{A140998F-B877-4BDC-843C-0071F5066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768283" y="2616579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 descr="Second divider line on slide">
            <a:extLst>
              <a:ext uri="{FF2B5EF4-FFF2-40B4-BE49-F238E27FC236}">
                <a16:creationId xmlns:a16="http://schemas.microsoft.com/office/drawing/2014/main" id="{2084D353-BE8A-4AAA-8BEC-B71CEE9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768283" y="4109914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141BE88-4254-4C6C-92C8-71629AED69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1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200" noProof="0" dirty="0">
                <a:solidFill>
                  <a:schemeClr val="tx2"/>
                </a:solidFill>
                <a:latin typeface="+mj-lt"/>
              </a:rPr>
              <a:t>Your Logo or Name Here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84" r:id="rId8"/>
    <p:sldLayoutId id="2147483683" r:id="rId9"/>
    <p:sldLayoutId id="2147483668" r:id="rId10"/>
    <p:sldLayoutId id="2147483670" r:id="rId11"/>
    <p:sldLayoutId id="2147483653" r:id="rId12"/>
    <p:sldLayoutId id="2147483673" r:id="rId13"/>
    <p:sldLayoutId id="2147483674" r:id="rId14"/>
    <p:sldLayoutId id="2147483676" r:id="rId15"/>
    <p:sldLayoutId id="2147483677" r:id="rId16"/>
    <p:sldLayoutId id="2147483654" r:id="rId17"/>
    <p:sldLayoutId id="2147483660" r:id="rId18"/>
    <p:sldLayoutId id="2147483661" r:id="rId19"/>
    <p:sldLayoutId id="2147483678" r:id="rId20"/>
    <p:sldLayoutId id="2147483686" r:id="rId21"/>
    <p:sldLayoutId id="2147483687" r:id="rId22"/>
    <p:sldLayoutId id="2147483689" r:id="rId23"/>
    <p:sldLayoutId id="2147483690" r:id="rId24"/>
    <p:sldLayoutId id="214748368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0.m4a"/><Relationship Id="rId7" Type="http://schemas.openxmlformats.org/officeDocument/2006/relationships/image" Target="../media/image13.sv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audio" Target="../media/media11.m4a"/><Relationship Id="rId7" Type="http://schemas.openxmlformats.org/officeDocument/2006/relationships/image" Target="../media/image12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23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2.m4a"/><Relationship Id="rId7" Type="http://schemas.openxmlformats.org/officeDocument/2006/relationships/image" Target="../media/image20.sv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24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4.m4a"/><Relationship Id="rId7" Type="http://schemas.openxmlformats.org/officeDocument/2006/relationships/image" Target="../media/image20.svg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5.m4a"/><Relationship Id="rId7" Type="http://schemas.openxmlformats.org/officeDocument/2006/relationships/image" Target="../media/image20.svg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4.png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25.jp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audio" Target="../media/media17.m4a"/><Relationship Id="rId7" Type="http://schemas.openxmlformats.org/officeDocument/2006/relationships/image" Target="../media/image19.png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25.jp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8.m4a"/><Relationship Id="rId7" Type="http://schemas.openxmlformats.org/officeDocument/2006/relationships/image" Target="../media/image20.svg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4.png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26.jp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sv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audio" Target="../media/media20.m4a"/><Relationship Id="rId7" Type="http://schemas.openxmlformats.org/officeDocument/2006/relationships/image" Target="../media/image19.png"/><Relationship Id="rId2" Type="http://schemas.microsoft.com/office/2007/relationships/media" Target="../media/media20.m4a"/><Relationship Id="rId1" Type="http://schemas.openxmlformats.org/officeDocument/2006/relationships/tags" Target="../tags/tag15.xml"/><Relationship Id="rId6" Type="http://schemas.openxmlformats.org/officeDocument/2006/relationships/image" Target="../media/image26.jp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1.m4a"/><Relationship Id="rId7" Type="http://schemas.openxmlformats.org/officeDocument/2006/relationships/image" Target="../media/image22.svg"/><Relationship Id="rId2" Type="http://schemas.microsoft.com/office/2007/relationships/media" Target="../media/media21.m4a"/><Relationship Id="rId1" Type="http://schemas.openxmlformats.org/officeDocument/2006/relationships/tags" Target="../tags/tag16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2.m4a"/><Relationship Id="rId7" Type="http://schemas.openxmlformats.org/officeDocument/2006/relationships/image" Target="../media/image22.svg"/><Relationship Id="rId2" Type="http://schemas.microsoft.com/office/2007/relationships/media" Target="../media/media22.m4a"/><Relationship Id="rId1" Type="http://schemas.openxmlformats.org/officeDocument/2006/relationships/tags" Target="../tags/tag17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23.m4a"/><Relationship Id="rId7" Type="http://schemas.openxmlformats.org/officeDocument/2006/relationships/image" Target="../media/image22.svg"/><Relationship Id="rId2" Type="http://schemas.microsoft.com/office/2007/relationships/media" Target="../media/media23.m4a"/><Relationship Id="rId1" Type="http://schemas.openxmlformats.org/officeDocument/2006/relationships/tags" Target="../tags/tag18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24.m4a"/><Relationship Id="rId7" Type="http://schemas.openxmlformats.org/officeDocument/2006/relationships/image" Target="../media/image22.svg"/><Relationship Id="rId2" Type="http://schemas.microsoft.com/office/2007/relationships/media" Target="../media/media24.m4a"/><Relationship Id="rId1" Type="http://schemas.openxmlformats.org/officeDocument/2006/relationships/tags" Target="../tags/tag19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5.m4a"/><Relationship Id="rId7" Type="http://schemas.openxmlformats.org/officeDocument/2006/relationships/image" Target="../media/image22.svg"/><Relationship Id="rId2" Type="http://schemas.microsoft.com/office/2007/relationships/media" Target="../media/media25.m4a"/><Relationship Id="rId1" Type="http://schemas.openxmlformats.org/officeDocument/2006/relationships/tags" Target="../tags/tag20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audio" Target="../media/media26.m4a"/><Relationship Id="rId7" Type="http://schemas.openxmlformats.org/officeDocument/2006/relationships/image" Target="../media/image8.svg"/><Relationship Id="rId2" Type="http://schemas.microsoft.com/office/2007/relationships/media" Target="../media/media26.m4a"/><Relationship Id="rId1" Type="http://schemas.openxmlformats.org/officeDocument/2006/relationships/tags" Target="../tags/tag2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.png"/><Relationship Id="rId12" Type="http://schemas.openxmlformats.org/officeDocument/2006/relationships/image" Target="../media/image4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8.svg"/><Relationship Id="rId11" Type="http://schemas.openxmlformats.org/officeDocument/2006/relationships/image" Target="../media/image20.sv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7" Type="http://schemas.openxmlformats.org/officeDocument/2006/relationships/image" Target="../media/image4.png"/><Relationship Id="rId2" Type="http://schemas.microsoft.com/office/2007/relationships/media" Target="../media/media28.m4a"/><Relationship Id="rId1" Type="http://schemas.openxmlformats.org/officeDocument/2006/relationships/tags" Target="../tags/tag22.xml"/><Relationship Id="rId6" Type="http://schemas.openxmlformats.org/officeDocument/2006/relationships/image" Target="../media/image18.jp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sv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5.m4a"/><Relationship Id="rId7" Type="http://schemas.openxmlformats.org/officeDocument/2006/relationships/image" Target="../media/image13.sv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audio" Target="../media/media6.m4a"/><Relationship Id="rId7" Type="http://schemas.openxmlformats.org/officeDocument/2006/relationships/image" Target="../media/image12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8.jp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8.svg"/><Relationship Id="rId3" Type="http://schemas.openxmlformats.org/officeDocument/2006/relationships/audio" Target="../media/media9.m4a"/><Relationship Id="rId7" Type="http://schemas.openxmlformats.org/officeDocument/2006/relationships/image" Target="../media/image13.svg"/><Relationship Id="rId12" Type="http://schemas.openxmlformats.org/officeDocument/2006/relationships/image" Target="../media/image7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image" Target="../media/image22.sv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0.sv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63E9131-C258-4C5E-A880-B58DAFF9BC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8279" b="8279"/>
          <a:stretch>
            <a:fillRect/>
          </a:stretch>
        </p:blipFill>
        <p:spPr>
          <a:xfrm>
            <a:off x="-69194" y="0"/>
            <a:ext cx="12261194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6364"/>
            <a:ext cx="6840000" cy="1927213"/>
          </a:xfrm>
        </p:spPr>
        <p:txBody>
          <a:bodyPr/>
          <a:lstStyle/>
          <a:p>
            <a:r>
              <a:rPr lang="en-US" dirty="0"/>
              <a:t>Innovation Small Grants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Training Module 2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Innovation small grant applications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E8DF7-B814-4CFF-BC9D-D0EB2E476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87" y="2802067"/>
            <a:ext cx="2691585" cy="1819511"/>
          </a:xfrm>
          <a:prstGeom prst="rect">
            <a:avLst/>
          </a:prstGeom>
        </p:spPr>
      </p:pic>
      <p:pic>
        <p:nvPicPr>
          <p:cNvPr id="2" name="2.1">
            <a:hlinkClick r:id="" action="ppaction://media"/>
            <a:extLst>
              <a:ext uri="{FF2B5EF4-FFF2-40B4-BE49-F238E27FC236}">
                <a16:creationId xmlns:a16="http://schemas.microsoft.com/office/drawing/2014/main" id="{37F63907-6843-E341-A72B-BA681C1D9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/>
        </p:blipFill>
        <p:spPr>
          <a:xfrm>
            <a:off x="-69194" y="6020817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918" objId="2"/>
        <p14:triggerEvt type="onClick" time="7918" objId="2"/>
        <p14:stopEvt time="3261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nip Same Side Corner Rectangle 33"/>
          <p:cNvSpPr/>
          <p:nvPr/>
        </p:nvSpPr>
        <p:spPr>
          <a:xfrm rot="5400000">
            <a:off x="3795893" y="-1649959"/>
            <a:ext cx="4619749" cy="10961077"/>
          </a:xfrm>
          <a:prstGeom prst="snip2Same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345435" y="2531533"/>
            <a:ext cx="2088444" cy="1975555"/>
            <a:chOff x="7216423" y="3011311"/>
            <a:chExt cx="2088444" cy="1975555"/>
          </a:xfrm>
        </p:grpSpPr>
        <p:sp>
          <p:nvSpPr>
            <p:cNvPr id="21" name="Oval 20"/>
            <p:cNvSpPr/>
            <p:nvPr/>
          </p:nvSpPr>
          <p:spPr>
            <a:xfrm>
              <a:off x="7216423" y="3011311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7271466" y="3773404"/>
              <a:ext cx="2000372" cy="520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Project components and financing </a:t>
              </a:r>
              <a:endParaRPr lang="en-US" alt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 detail: Part 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30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7081" y="1582136"/>
            <a:ext cx="854075" cy="854075"/>
          </a:xfrm>
          <a:prstGeom prst="rect">
            <a:avLst/>
          </a:prstGeom>
        </p:spPr>
      </p:pic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511424" y="1643274"/>
            <a:ext cx="1878499" cy="1117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information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753660" y="2604992"/>
            <a:ext cx="2328334" cy="1749778"/>
            <a:chOff x="1298222" y="3104444"/>
            <a:chExt cx="2328334" cy="1749778"/>
          </a:xfrm>
        </p:grpSpPr>
        <p:sp>
          <p:nvSpPr>
            <p:cNvPr id="4" name="Rounded Rectangle 3"/>
            <p:cNvSpPr/>
            <p:nvPr/>
          </p:nvSpPr>
          <p:spPr>
            <a:xfrm>
              <a:off x="1298222" y="3104444"/>
              <a:ext cx="2328334" cy="174977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458280" y="3243684"/>
              <a:ext cx="2000372" cy="146942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Country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Title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Implementing entity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Executing entities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Financing requested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164920" y="2461369"/>
            <a:ext cx="2088444" cy="1975555"/>
            <a:chOff x="4854223" y="1665111"/>
            <a:chExt cx="2088444" cy="1975555"/>
          </a:xfrm>
        </p:grpSpPr>
        <p:sp>
          <p:nvSpPr>
            <p:cNvPr id="5" name="Oval 4"/>
            <p:cNvSpPr/>
            <p:nvPr/>
          </p:nvSpPr>
          <p:spPr>
            <a:xfrm>
              <a:off x="4854223" y="1665111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91769" y="2464510"/>
              <a:ext cx="2000372" cy="62510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altLang="en-US" dirty="0"/>
                <a:t>Project background and context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25543" y="2536359"/>
            <a:ext cx="2088444" cy="1975555"/>
            <a:chOff x="5596467" y="3832578"/>
            <a:chExt cx="2088444" cy="1975555"/>
          </a:xfrm>
        </p:grpSpPr>
        <p:sp>
          <p:nvSpPr>
            <p:cNvPr id="20" name="Oval 19"/>
            <p:cNvSpPr/>
            <p:nvPr/>
          </p:nvSpPr>
          <p:spPr>
            <a:xfrm>
              <a:off x="5596467" y="3832578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661609" y="4670791"/>
              <a:ext cx="2000372" cy="520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Project objectives </a:t>
              </a:r>
              <a:endParaRPr lang="en-US" alt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423402" y="2492827"/>
            <a:ext cx="2088444" cy="1975555"/>
            <a:chOff x="4301068" y="4710289"/>
            <a:chExt cx="2088444" cy="1975555"/>
          </a:xfrm>
        </p:grpSpPr>
        <p:sp>
          <p:nvSpPr>
            <p:cNvPr id="19" name="Oval 18"/>
            <p:cNvSpPr/>
            <p:nvPr/>
          </p:nvSpPr>
          <p:spPr>
            <a:xfrm>
              <a:off x="4301068" y="4710289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365148" y="5572139"/>
              <a:ext cx="2000372" cy="520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Projected calendar </a:t>
              </a:r>
              <a:endParaRPr lang="en-US" altLang="en-US" dirty="0"/>
            </a:p>
          </p:txBody>
        </p:sp>
      </p:grpSp>
      <p:sp>
        <p:nvSpPr>
          <p:cNvPr id="29" name="Rectangular Callout 28"/>
          <p:cNvSpPr/>
          <p:nvPr/>
        </p:nvSpPr>
        <p:spPr>
          <a:xfrm>
            <a:off x="3121315" y="4543148"/>
            <a:ext cx="2050144" cy="867174"/>
          </a:xfrm>
          <a:prstGeom prst="wedgeRectCallout">
            <a:avLst>
              <a:gd name="adj1" fmla="val -19695"/>
              <a:gd name="adj2" fmla="val -63193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Describe your climate adaptation challenge</a:t>
            </a:r>
          </a:p>
        </p:txBody>
      </p:sp>
      <p:sp>
        <p:nvSpPr>
          <p:cNvPr id="56" name="Oval 55"/>
          <p:cNvSpPr/>
          <p:nvPr/>
        </p:nvSpPr>
        <p:spPr>
          <a:xfrm>
            <a:off x="7349095" y="2492489"/>
            <a:ext cx="2088444" cy="19755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ular Callout 30"/>
          <p:cNvSpPr/>
          <p:nvPr/>
        </p:nvSpPr>
        <p:spPr>
          <a:xfrm>
            <a:off x="7340199" y="4546923"/>
            <a:ext cx="2057802" cy="895933"/>
          </a:xfrm>
          <a:prstGeom prst="wedgeRectCallout">
            <a:avLst>
              <a:gd name="adj1" fmla="val -21546"/>
              <a:gd name="adj2" fmla="val -7024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List each component, and its cost</a:t>
            </a:r>
          </a:p>
        </p:txBody>
      </p:sp>
      <p:sp>
        <p:nvSpPr>
          <p:cNvPr id="33" name="Rectangular Callout 32"/>
          <p:cNvSpPr/>
          <p:nvPr/>
        </p:nvSpPr>
        <p:spPr>
          <a:xfrm>
            <a:off x="5243286" y="4559673"/>
            <a:ext cx="2050142" cy="1463756"/>
          </a:xfrm>
          <a:prstGeom prst="wedgeRectCallout">
            <a:avLst>
              <a:gd name="adj1" fmla="val -20123"/>
              <a:gd name="adj2" fmla="val -6267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What will you achieve?</a:t>
            </a:r>
          </a:p>
          <a:p>
            <a:pPr marL="171450" indent="-171450">
              <a:buFont typeface="Arial"/>
              <a:buChar char="•"/>
            </a:pPr>
            <a:r>
              <a:rPr lang="en-GB" dirty="0"/>
              <a:t>Actions taken</a:t>
            </a:r>
          </a:p>
          <a:p>
            <a:pPr marL="171450" indent="-171450">
              <a:buFont typeface="Arial"/>
              <a:buChar char="•"/>
            </a:pPr>
            <a:r>
              <a:rPr lang="en-GB" dirty="0"/>
              <a:t>Changes delivered</a:t>
            </a:r>
          </a:p>
        </p:txBody>
      </p:sp>
      <p:sp>
        <p:nvSpPr>
          <p:cNvPr id="40" name="Rectangular Callout 39"/>
          <p:cNvSpPr/>
          <p:nvPr/>
        </p:nvSpPr>
        <p:spPr>
          <a:xfrm>
            <a:off x="9471781" y="4567967"/>
            <a:ext cx="2048933" cy="874890"/>
          </a:xfrm>
          <a:prstGeom prst="wedgeRectCallout">
            <a:avLst>
              <a:gd name="adj1" fmla="val -19737"/>
              <a:gd name="adj2" fmla="val -6778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Dates: Start, end, evaluation</a:t>
            </a:r>
          </a:p>
        </p:txBody>
      </p:sp>
      <p:sp>
        <p:nvSpPr>
          <p:cNvPr id="41" name="Rectangular Callout 40"/>
          <p:cNvSpPr/>
          <p:nvPr/>
        </p:nvSpPr>
        <p:spPr>
          <a:xfrm>
            <a:off x="943430" y="4544731"/>
            <a:ext cx="2037374" cy="874890"/>
          </a:xfrm>
          <a:prstGeom prst="wedgeRectCallout">
            <a:avLst>
              <a:gd name="adj1" fmla="val -22177"/>
              <a:gd name="adj2" fmla="val -7080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Basic information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45494" y="2625999"/>
            <a:ext cx="2328334" cy="1749778"/>
          </a:xfrm>
          <a:prstGeom prst="round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142158" y="2482376"/>
            <a:ext cx="2088444" cy="19755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239069" y="2489633"/>
            <a:ext cx="2088444" cy="19755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753556" y="1979574"/>
            <a:ext cx="2941158" cy="69144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Link to PART II, 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Section C: Innovation</a:t>
            </a:r>
          </a:p>
        </p:txBody>
      </p:sp>
      <p:pic>
        <p:nvPicPr>
          <p:cNvPr id="42" name="Picture Placeholder 70" descr="link">
            <a:extLst>
              <a:ext uri="{FF2B5EF4-FFF2-40B4-BE49-F238E27FC236}">
                <a16:creationId xmlns:a16="http://schemas.microsoft.com/office/drawing/2014/main" id="{E5542F6D-CB05-1E49-9D10-41D51547FB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30513" y="1964564"/>
            <a:ext cx="762215" cy="691688"/>
          </a:xfrm>
          <a:prstGeom prst="rect">
            <a:avLst/>
          </a:prstGeom>
        </p:spPr>
      </p:pic>
      <p:sp>
        <p:nvSpPr>
          <p:cNvPr id="57" name="Oval 56"/>
          <p:cNvSpPr/>
          <p:nvPr/>
        </p:nvSpPr>
        <p:spPr>
          <a:xfrm>
            <a:off x="9430251" y="2494252"/>
            <a:ext cx="2088444" cy="19755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6949249" y="2014560"/>
            <a:ext cx="2938608" cy="69144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Link to PART II,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Section A: Components</a:t>
            </a:r>
          </a:p>
        </p:txBody>
      </p:sp>
      <p:pic>
        <p:nvPicPr>
          <p:cNvPr id="44" name="Picture Placeholder 70" descr="link">
            <a:extLst>
              <a:ext uri="{FF2B5EF4-FFF2-40B4-BE49-F238E27FC236}">
                <a16:creationId xmlns:a16="http://schemas.microsoft.com/office/drawing/2014/main" id="{E5542F6D-CB05-1E49-9D10-41D51547FB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05098" y="2029102"/>
            <a:ext cx="691688" cy="691688"/>
          </a:xfrm>
          <a:prstGeom prst="rect">
            <a:avLst/>
          </a:prstGeom>
        </p:spPr>
      </p:pic>
      <p:pic>
        <p:nvPicPr>
          <p:cNvPr id="9" name="2.10">
            <a:hlinkClick r:id="" action="ppaction://media"/>
            <a:extLst>
              <a:ext uri="{FF2B5EF4-FFF2-40B4-BE49-F238E27FC236}">
                <a16:creationId xmlns:a16="http://schemas.microsoft.com/office/drawing/2014/main" id="{98F7865E-D6AD-574B-A987-73F353F033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/>
          <a:stretch/>
        </p:blipFill>
        <p:spPr>
          <a:xfrm>
            <a:off x="0" y="6053757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652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00"/>
    </mc:Choice>
    <mc:Fallback xmlns="">
      <p:transition spd="slow" advTm="6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9" grpId="0" animBg="1"/>
      <p:bldP spid="56" grpId="0" animBg="1"/>
      <p:bldP spid="31" grpId="0" animBg="1"/>
      <p:bldP spid="33" grpId="0" animBg="1"/>
      <p:bldP spid="40" grpId="0" animBg="1"/>
      <p:bldP spid="41" grpId="0" animBg="1"/>
      <p:bldP spid="49" grpId="0" animBg="1"/>
      <p:bldP spid="53" grpId="0" animBg="1"/>
      <p:bldP spid="55" grpId="0" animBg="1"/>
      <p:bldP spid="24" grpId="0" animBg="1"/>
      <p:bldP spid="57" grpId="0" animBg="1"/>
      <p:bldP spid="43" grpId="0" animBg="1"/>
    </p:bldLst>
  </p:timing>
  <p:extLst>
    <p:ext uri="{E180D4A7-C9FB-4DFB-919C-405C955672EB}">
      <p14:showEvtLst xmlns:p14="http://schemas.microsoft.com/office/powerpoint/2010/main">
        <p14:playEvt time="2388" objId="11"/>
        <p14:stopEvt time="63809" objId="11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nip Same Side Corner Rectangle 33"/>
          <p:cNvSpPr/>
          <p:nvPr/>
        </p:nvSpPr>
        <p:spPr>
          <a:xfrm rot="5400000">
            <a:off x="3813288" y="-1667354"/>
            <a:ext cx="4584959" cy="10961077"/>
          </a:xfrm>
          <a:prstGeom prst="snip2SameRect">
            <a:avLst/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Learning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30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7081" y="1582136"/>
            <a:ext cx="854075" cy="854075"/>
          </a:xfrm>
          <a:prstGeom prst="rect">
            <a:avLst/>
          </a:prstGeom>
        </p:spPr>
      </p:pic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511424" y="1643274"/>
            <a:ext cx="1878499" cy="1117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information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328036" y="2914223"/>
            <a:ext cx="2088444" cy="1975555"/>
            <a:chOff x="7216423" y="3011311"/>
            <a:chExt cx="2088444" cy="1975555"/>
          </a:xfrm>
        </p:grpSpPr>
        <p:sp>
          <p:nvSpPr>
            <p:cNvPr id="36" name="Oval 35"/>
            <p:cNvSpPr/>
            <p:nvPr/>
          </p:nvSpPr>
          <p:spPr>
            <a:xfrm>
              <a:off x="7216423" y="3011311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7271466" y="3773404"/>
              <a:ext cx="2000372" cy="520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Project components and financing </a:t>
              </a:r>
              <a:endParaRPr lang="en-US" altLang="en-US" dirty="0"/>
            </a:p>
          </p:txBody>
        </p:sp>
      </p:grpSp>
      <p:sp>
        <p:nvSpPr>
          <p:cNvPr id="40" name="Oval 39"/>
          <p:cNvSpPr/>
          <p:nvPr/>
        </p:nvSpPr>
        <p:spPr>
          <a:xfrm>
            <a:off x="9423402" y="2927702"/>
            <a:ext cx="2088444" cy="19755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3164920" y="2896244"/>
            <a:ext cx="2088444" cy="1975555"/>
            <a:chOff x="4854223" y="1665111"/>
            <a:chExt cx="2088444" cy="1975555"/>
          </a:xfrm>
        </p:grpSpPr>
        <p:sp>
          <p:nvSpPr>
            <p:cNvPr id="45" name="Oval 44"/>
            <p:cNvSpPr/>
            <p:nvPr/>
          </p:nvSpPr>
          <p:spPr>
            <a:xfrm>
              <a:off x="4854223" y="1665111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91769" y="2464510"/>
              <a:ext cx="2000372" cy="62510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altLang="en-US" dirty="0"/>
                <a:t>Project background and context 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242942" y="2919049"/>
            <a:ext cx="2088444" cy="1975555"/>
            <a:chOff x="5596467" y="3832578"/>
            <a:chExt cx="2088444" cy="1975555"/>
          </a:xfrm>
        </p:grpSpPr>
        <p:sp>
          <p:nvSpPr>
            <p:cNvPr id="48" name="Oval 47"/>
            <p:cNvSpPr/>
            <p:nvPr/>
          </p:nvSpPr>
          <p:spPr>
            <a:xfrm>
              <a:off x="5596467" y="3832578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661609" y="4670791"/>
              <a:ext cx="2000372" cy="520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Project objectives </a:t>
              </a:r>
              <a:endParaRPr lang="en-US" altLang="en-US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53660" y="3039867"/>
            <a:ext cx="2328334" cy="1749778"/>
            <a:chOff x="1298222" y="3104444"/>
            <a:chExt cx="2328334" cy="1749778"/>
          </a:xfrm>
        </p:grpSpPr>
        <p:sp>
          <p:nvSpPr>
            <p:cNvPr id="51" name="Rounded Rectangle 50"/>
            <p:cNvSpPr/>
            <p:nvPr/>
          </p:nvSpPr>
          <p:spPr>
            <a:xfrm>
              <a:off x="1298222" y="3104444"/>
              <a:ext cx="2328334" cy="174977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458280" y="3243684"/>
              <a:ext cx="2000372" cy="146942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Country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Title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Implementing entity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Executing entities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altLang="en-US" dirty="0"/>
                <a:t>Financing requested</a:t>
              </a:r>
            </a:p>
          </p:txBody>
        </p:sp>
      </p:grp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9487482" y="3789552"/>
            <a:ext cx="2000372" cy="520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Projected calendar </a:t>
            </a:r>
            <a:endParaRPr lang="en-US" altLang="en-US" dirty="0"/>
          </a:p>
        </p:txBody>
      </p:sp>
      <p:sp>
        <p:nvSpPr>
          <p:cNvPr id="10" name="Rectangle 9"/>
          <p:cNvSpPr/>
          <p:nvPr/>
        </p:nvSpPr>
        <p:spPr>
          <a:xfrm>
            <a:off x="626346" y="2435308"/>
            <a:ext cx="10961056" cy="2800603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088014" y="2449867"/>
            <a:ext cx="4958691" cy="27591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</a:rPr>
              <a:t>Part I of the application is the </a:t>
            </a:r>
          </a:p>
          <a:p>
            <a:pPr lvl="0" algn="ctr"/>
            <a:r>
              <a:rPr lang="en-US" sz="3600" dirty="0">
                <a:solidFill>
                  <a:srgbClr val="1F5E3E"/>
                </a:solidFill>
              </a:rPr>
              <a:t>background information </a:t>
            </a:r>
            <a:r>
              <a:rPr lang="en-US" sz="3600" dirty="0">
                <a:solidFill>
                  <a:prstClr val="white"/>
                </a:solidFill>
              </a:rPr>
              <a:t>on your project.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6181587" y="2445711"/>
            <a:ext cx="4958691" cy="27591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sng" dirty="0">
                <a:solidFill>
                  <a:schemeClr val="bg1"/>
                </a:solidFill>
              </a:rPr>
              <a:t>Task</a:t>
            </a:r>
          </a:p>
          <a:p>
            <a:pPr algn="ctr"/>
            <a:r>
              <a:rPr lang="en-US" sz="3600" dirty="0"/>
              <a:t>What is the </a:t>
            </a:r>
          </a:p>
          <a:p>
            <a:pPr algn="ctr"/>
            <a:r>
              <a:rPr lang="en-US" sz="3600" dirty="0">
                <a:solidFill>
                  <a:srgbClr val="1F5E3E"/>
                </a:solidFill>
              </a:rPr>
              <a:t>adaptation challenge</a:t>
            </a:r>
          </a:p>
          <a:p>
            <a:pPr algn="ctr"/>
            <a:r>
              <a:rPr lang="en-US" sz="3600" dirty="0"/>
              <a:t>in your area?</a:t>
            </a:r>
          </a:p>
        </p:txBody>
      </p:sp>
      <p:pic>
        <p:nvPicPr>
          <p:cNvPr id="4" name="2.11">
            <a:hlinkClick r:id="" action="ppaction://media"/>
            <a:extLst>
              <a:ext uri="{FF2B5EF4-FFF2-40B4-BE49-F238E27FC236}">
                <a16:creationId xmlns:a16="http://schemas.microsoft.com/office/drawing/2014/main" id="{C44D0809-D512-444F-B346-F66D6E2448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/>
          <a:stretch/>
        </p:blipFill>
        <p:spPr>
          <a:xfrm>
            <a:off x="-4724" y="6050134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23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37" grpId="0" animBg="1"/>
      <p:bldP spid="56" grpId="0" animBg="1"/>
    </p:bldLst>
  </p:timing>
  <p:extLst>
    <p:ext uri="{E180D4A7-C9FB-4DFB-919C-405C955672EB}">
      <p14:showEvtLst xmlns:p14="http://schemas.microsoft.com/office/powerpoint/2010/main">
        <p14:playEvt time="2289" objId="4"/>
        <p14:stopEvt time="24400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9846" y="1523999"/>
            <a:ext cx="11156462" cy="46306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 detail: Part II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31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5109" y="1628740"/>
            <a:ext cx="854075" cy="854075"/>
          </a:xfrm>
          <a:prstGeom prst="rect">
            <a:avLst/>
          </a:prstGeom>
        </p:spPr>
      </p:pic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366890" y="1765584"/>
            <a:ext cx="1878499" cy="7219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justification</a:t>
            </a:r>
          </a:p>
        </p:txBody>
      </p:sp>
      <p:sp>
        <p:nvSpPr>
          <p:cNvPr id="4" name="Oval 3"/>
          <p:cNvSpPr/>
          <p:nvPr/>
        </p:nvSpPr>
        <p:spPr>
          <a:xfrm>
            <a:off x="3395075" y="1528520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Components</a:t>
            </a:r>
          </a:p>
        </p:txBody>
      </p:sp>
      <p:sp>
        <p:nvSpPr>
          <p:cNvPr id="17" name="Oval 16"/>
          <p:cNvSpPr/>
          <p:nvPr/>
        </p:nvSpPr>
        <p:spPr>
          <a:xfrm>
            <a:off x="3402995" y="4203095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Innovation</a:t>
            </a:r>
          </a:p>
        </p:txBody>
      </p:sp>
      <p:sp>
        <p:nvSpPr>
          <p:cNvPr id="19" name="Oval 18"/>
          <p:cNvSpPr/>
          <p:nvPr/>
        </p:nvSpPr>
        <p:spPr>
          <a:xfrm>
            <a:off x="3393406" y="2904267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Benefits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5626503" y="1535768"/>
            <a:ext cx="1679057" cy="1403374"/>
          </a:xfrm>
          <a:prstGeom prst="wedgeRectCallout">
            <a:avLst>
              <a:gd name="adj1" fmla="val -68740"/>
              <a:gd name="adj2" fmla="val 2787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the list of components from PART I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7475802" y="1542142"/>
            <a:ext cx="4099341" cy="1393808"/>
          </a:xfrm>
          <a:prstGeom prst="wedgeRectCallout">
            <a:avLst>
              <a:gd name="adj1" fmla="val -54396"/>
              <a:gd name="adj2" fmla="val 2374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 each component describe how it: </a:t>
            </a:r>
          </a:p>
          <a:p>
            <a:pPr lvl="1"/>
            <a:r>
              <a:rPr lang="en-US" dirty="0"/>
              <a:t>Increases adaptation and resilience</a:t>
            </a:r>
          </a:p>
          <a:p>
            <a:pPr lvl="1"/>
            <a:r>
              <a:rPr lang="en-US" dirty="0"/>
              <a:t>Decreases vulnerability</a:t>
            </a:r>
          </a:p>
        </p:txBody>
      </p:sp>
      <p:sp>
        <p:nvSpPr>
          <p:cNvPr id="9" name="Oval 8"/>
          <p:cNvSpPr/>
          <p:nvPr/>
        </p:nvSpPr>
        <p:spPr>
          <a:xfrm>
            <a:off x="3390456" y="1607289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388253" y="2983822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403453" y="4264068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ular Callout 28"/>
          <p:cNvSpPr/>
          <p:nvPr/>
        </p:nvSpPr>
        <p:spPr>
          <a:xfrm>
            <a:off x="5633477" y="3159195"/>
            <a:ext cx="1679057" cy="1399043"/>
          </a:xfrm>
          <a:prstGeom prst="wedgeRectCallout">
            <a:avLst>
              <a:gd name="adj1" fmla="val -65349"/>
              <a:gd name="adj2" fmla="val 20536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List the benefits of the project</a:t>
            </a:r>
          </a:p>
        </p:txBody>
      </p:sp>
      <p:sp>
        <p:nvSpPr>
          <p:cNvPr id="32" name="Rectangular Callout 31"/>
          <p:cNvSpPr/>
          <p:nvPr/>
        </p:nvSpPr>
        <p:spPr>
          <a:xfrm>
            <a:off x="7454049" y="4749862"/>
            <a:ext cx="3413522" cy="1399043"/>
          </a:xfrm>
          <a:prstGeom prst="wedgeRectCallout">
            <a:avLst>
              <a:gd name="adj1" fmla="val -57740"/>
              <a:gd name="adj2" fmla="val 2283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Describe the innovation learning and potential for future scaling</a:t>
            </a:r>
          </a:p>
        </p:txBody>
      </p:sp>
      <p:sp>
        <p:nvSpPr>
          <p:cNvPr id="33" name="Rectangular Callout 32"/>
          <p:cNvSpPr/>
          <p:nvPr/>
        </p:nvSpPr>
        <p:spPr>
          <a:xfrm>
            <a:off x="5619018" y="4758043"/>
            <a:ext cx="1679057" cy="1399043"/>
          </a:xfrm>
          <a:prstGeom prst="wedgeRectCallout">
            <a:avLst>
              <a:gd name="adj1" fmla="val -74863"/>
              <a:gd name="adj2" fmla="val 1663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Describe the the innovation process</a:t>
            </a:r>
          </a:p>
        </p:txBody>
      </p:sp>
      <p:sp>
        <p:nvSpPr>
          <p:cNvPr id="35" name="Rectangular Callout 34"/>
          <p:cNvSpPr/>
          <p:nvPr/>
        </p:nvSpPr>
        <p:spPr>
          <a:xfrm>
            <a:off x="9270836" y="3167119"/>
            <a:ext cx="2304307" cy="1399043"/>
          </a:xfrm>
          <a:prstGeom prst="wedgeRectCallout">
            <a:avLst>
              <a:gd name="adj1" fmla="val -56270"/>
              <a:gd name="adj2" fmla="val 1911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Engagement and empowerment of vulnerable communities </a:t>
            </a:r>
          </a:p>
        </p:txBody>
      </p:sp>
      <p:sp>
        <p:nvSpPr>
          <p:cNvPr id="36" name="Rectangular Callout 35"/>
          <p:cNvSpPr/>
          <p:nvPr/>
        </p:nvSpPr>
        <p:spPr>
          <a:xfrm>
            <a:off x="7467214" y="3180622"/>
            <a:ext cx="1679057" cy="1399043"/>
          </a:xfrm>
          <a:prstGeom prst="wedgeRectCallout">
            <a:avLst>
              <a:gd name="adj1" fmla="val -60571"/>
              <a:gd name="adj2" fmla="val 17686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Economic</a:t>
            </a:r>
          </a:p>
          <a:p>
            <a:pPr algn="ctr"/>
            <a:r>
              <a:rPr lang="en-GB" dirty="0"/>
              <a:t>Social</a:t>
            </a:r>
          </a:p>
          <a:p>
            <a:pPr algn="ctr"/>
            <a:r>
              <a:rPr lang="en-GB" dirty="0"/>
              <a:t>Environmental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64474" y="2693880"/>
            <a:ext cx="1563311" cy="3050434"/>
            <a:chOff x="657216" y="2704766"/>
            <a:chExt cx="1563311" cy="3050434"/>
          </a:xfrm>
          <a:solidFill>
            <a:schemeClr val="bg1">
              <a:lumMod val="95000"/>
            </a:schemeClr>
          </a:solidFill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657216" y="2704766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099900" y="4508165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560729" y="3880423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096273" y="3270824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668102" y="5128652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675359" y="3865909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549844" y="5121395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57216" y="2704766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68102" y="5128652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75359" y="3865909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pic>
        <p:nvPicPr>
          <p:cNvPr id="5" name="2.12">
            <a:hlinkClick r:id="" action="ppaction://media"/>
            <a:extLst>
              <a:ext uri="{FF2B5EF4-FFF2-40B4-BE49-F238E27FC236}">
                <a16:creationId xmlns:a16="http://schemas.microsoft.com/office/drawing/2014/main" id="{ED7DF8AC-5909-884B-BCF1-1CBCEAA3C5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/>
        </p:blipFill>
        <p:spPr>
          <a:xfrm>
            <a:off x="19482" y="6055789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7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58"/>
    </mc:Choice>
    <mc:Fallback xmlns="">
      <p:transition xmlns:p14="http://schemas.microsoft.com/office/powerpoint/2010/main" spd="slow" advTm="61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17" grpId="0" animBg="1"/>
      <p:bldP spid="19" grpId="0" animBg="1"/>
      <p:bldP spid="7" grpId="0" animBg="1"/>
      <p:bldP spid="25" grpId="0" animBg="1"/>
      <p:bldP spid="9" grpId="0" animBg="1"/>
      <p:bldP spid="23" grpId="0" animBg="1"/>
      <p:bldP spid="24" grpId="0" animBg="1"/>
      <p:bldP spid="29" grpId="0" animBg="1"/>
      <p:bldP spid="32" grpId="0" animBg="1"/>
      <p:bldP spid="33" grpId="0" animBg="1"/>
      <p:bldP spid="35" grpId="0" animBg="1"/>
      <p:bldP spid="36" grpId="0" animBg="1"/>
      <p:bldP spid="30" grpId="0" animBg="1"/>
      <p:bldP spid="39" grpId="0" animBg="1"/>
      <p:bldP spid="40" grpId="0" animBg="1"/>
    </p:bldLst>
  </p:timing>
  <p:extLst>
    <p:ext uri="{E180D4A7-C9FB-4DFB-919C-405C955672EB}">
      <p14:showEvtLst xmlns:p14="http://schemas.microsoft.com/office/powerpoint/2010/main">
        <p14:playEvt time="2111" objId="10"/>
        <p14:stopEvt time="60448" objId="1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9846" y="1523999"/>
            <a:ext cx="11156462" cy="46306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1504244" y="3479800"/>
            <a:ext cx="9407356" cy="19191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en-US" dirty="0"/>
              <a:t>Water resilience, community livelihoods, women in markets, community learning.</a:t>
            </a:r>
          </a:p>
          <a:p>
            <a:pPr algn="ctr"/>
            <a:endParaRPr lang="en-US" dirty="0"/>
          </a:p>
          <a:p>
            <a:pPr algn="ctr"/>
            <a:endParaRPr lang="en-US" sz="1000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3101621" y="4131734"/>
            <a:ext cx="7325389" cy="19191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Competition for ideas</a:t>
            </a:r>
          </a:p>
          <a:p>
            <a:pPr algn="ctr"/>
            <a:r>
              <a:rPr lang="en-US" dirty="0"/>
              <a:t>Pilot studies</a:t>
            </a:r>
          </a:p>
          <a:p>
            <a:pPr algn="ctr"/>
            <a:r>
              <a:rPr lang="en-US" dirty="0"/>
              <a:t>Learning from novel water stations </a:t>
            </a:r>
          </a:p>
          <a:p>
            <a:pPr algn="ctr"/>
            <a:r>
              <a:rPr lang="en-US" dirty="0"/>
              <a:t>Engagement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76777" y="1566334"/>
            <a:ext cx="5726251" cy="194733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n-US" dirty="0"/>
              <a:t>  Adaptation to drought through water</a:t>
            </a:r>
          </a:p>
          <a:p>
            <a:pPr lvl="3"/>
            <a:r>
              <a:rPr lang="en-US" dirty="0"/>
              <a:t>  management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Improve urban water distribution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Promote Innovation</a:t>
            </a:r>
          </a:p>
          <a:p>
            <a:pPr lvl="3"/>
            <a:r>
              <a:rPr lang="en-GB" dirty="0"/>
              <a:t>  Water access, skilled community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Example: Urban water points in Chile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94832" y="1580443"/>
            <a:ext cx="1940279" cy="191205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Components</a:t>
            </a:r>
          </a:p>
        </p:txBody>
      </p:sp>
      <p:sp>
        <p:nvSpPr>
          <p:cNvPr id="17" name="Oval 16"/>
          <p:cNvSpPr/>
          <p:nvPr/>
        </p:nvSpPr>
        <p:spPr>
          <a:xfrm>
            <a:off x="2459567" y="4162778"/>
            <a:ext cx="1968500" cy="187395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Innovation</a:t>
            </a:r>
          </a:p>
        </p:txBody>
      </p:sp>
      <p:sp>
        <p:nvSpPr>
          <p:cNvPr id="19" name="Oval 18"/>
          <p:cNvSpPr/>
          <p:nvPr/>
        </p:nvSpPr>
        <p:spPr>
          <a:xfrm>
            <a:off x="619478" y="3527778"/>
            <a:ext cx="1864078" cy="186125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Benefits</a:t>
            </a:r>
          </a:p>
        </p:txBody>
      </p:sp>
      <p:sp>
        <p:nvSpPr>
          <p:cNvPr id="9" name="Oval 8"/>
          <p:cNvSpPr/>
          <p:nvPr/>
        </p:nvSpPr>
        <p:spPr>
          <a:xfrm>
            <a:off x="990213" y="1623936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71992" y="3521253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460025" y="4150373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ownload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877" y="1628778"/>
            <a:ext cx="2650316" cy="176366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2.13">
            <a:hlinkClick r:id="" action="ppaction://media"/>
            <a:extLst>
              <a:ext uri="{FF2B5EF4-FFF2-40B4-BE49-F238E27FC236}">
                <a16:creationId xmlns:a16="http://schemas.microsoft.com/office/drawing/2014/main" id="{31B8747A-1654-934E-88C2-5185043625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/>
          <a:stretch/>
        </p:blipFill>
        <p:spPr>
          <a:xfrm>
            <a:off x="20429" y="6050845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329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00"/>
    </mc:Choice>
    <mc:Fallback xmlns="">
      <p:transition spd="slow" advTm="48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8" grpId="0" animBg="1"/>
      <p:bldP spid="37" grpId="0" animBg="1"/>
      <p:bldP spid="5" grpId="0" animBg="1"/>
    </p:bldLst>
  </p:timing>
  <p:extLst>
    <p:ext uri="{E180D4A7-C9FB-4DFB-919C-405C955672EB}">
      <p14:showEvtLst xmlns:p14="http://schemas.microsoft.com/office/powerpoint/2010/main">
        <p14:playEvt time="1723" objId="11"/>
        <p14:stopEvt time="44957" objId="11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9846" y="1523999"/>
            <a:ext cx="11156462" cy="46306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Learning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31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09457" y="1576554"/>
            <a:ext cx="854075" cy="854075"/>
          </a:xfrm>
          <a:prstGeom prst="rect">
            <a:avLst/>
          </a:prstGeom>
        </p:spPr>
      </p:pic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5055375" y="1817769"/>
            <a:ext cx="1878499" cy="1117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justification</a:t>
            </a:r>
          </a:p>
        </p:txBody>
      </p:sp>
      <p:sp>
        <p:nvSpPr>
          <p:cNvPr id="4" name="Oval 3"/>
          <p:cNvSpPr/>
          <p:nvPr/>
        </p:nvSpPr>
        <p:spPr>
          <a:xfrm>
            <a:off x="2446259" y="2434166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441422" y="4180114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654798" y="4114800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Risks</a:t>
            </a:r>
          </a:p>
        </p:txBody>
      </p:sp>
      <p:sp>
        <p:nvSpPr>
          <p:cNvPr id="19" name="Oval 18"/>
          <p:cNvSpPr/>
          <p:nvPr/>
        </p:nvSpPr>
        <p:spPr>
          <a:xfrm>
            <a:off x="2455936" y="3387268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Benefits</a:t>
            </a:r>
          </a:p>
        </p:txBody>
      </p:sp>
      <p:sp>
        <p:nvSpPr>
          <p:cNvPr id="20" name="Oval 19"/>
          <p:cNvSpPr/>
          <p:nvPr/>
        </p:nvSpPr>
        <p:spPr>
          <a:xfrm>
            <a:off x="9347199" y="3251200"/>
            <a:ext cx="1976968" cy="191346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Knowledge management</a:t>
            </a:r>
          </a:p>
        </p:txBody>
      </p:sp>
      <p:sp>
        <p:nvSpPr>
          <p:cNvPr id="21" name="Oval 20"/>
          <p:cNvSpPr/>
          <p:nvPr/>
        </p:nvSpPr>
        <p:spPr>
          <a:xfrm>
            <a:off x="4948765" y="4123265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Standards</a:t>
            </a:r>
          </a:p>
        </p:txBody>
      </p:sp>
      <p:sp>
        <p:nvSpPr>
          <p:cNvPr id="22" name="Oval 21"/>
          <p:cNvSpPr/>
          <p:nvPr/>
        </p:nvSpPr>
        <p:spPr>
          <a:xfrm>
            <a:off x="8691033" y="1621366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Justification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21908" y="1528185"/>
            <a:ext cx="6759281" cy="4627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MAKE A START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List how your innovation will benefit</a:t>
            </a:r>
            <a:r>
              <a:rPr lang="en-US" dirty="0">
                <a:solidFill>
                  <a:srgbClr val="000000"/>
                </a:solidFill>
              </a:rPr>
              <a:t>: 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Marginalized and Vulnerable Groups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Gender Equality and Women’s Empowerment 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Indigenous Peoples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Protection of Natural Habitats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Conservation of Biological Diversity 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Climate Change Adaptation</a:t>
            </a:r>
          </a:p>
        </p:txBody>
      </p:sp>
      <p:sp>
        <p:nvSpPr>
          <p:cNvPr id="23" name="Rectangular Callout 22"/>
          <p:cNvSpPr/>
          <p:nvPr/>
        </p:nvSpPr>
        <p:spPr>
          <a:xfrm>
            <a:off x="4818020" y="1496786"/>
            <a:ext cx="6802334" cy="1399043"/>
          </a:xfrm>
          <a:prstGeom prst="wedgeRectCallout">
            <a:avLst>
              <a:gd name="adj1" fmla="val -58503"/>
              <a:gd name="adj2" fmla="val 5075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Tell the story of your innovation, and how it has a positive impact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454144" y="3503189"/>
            <a:ext cx="650470" cy="386862"/>
            <a:chOff x="6584462" y="4312308"/>
            <a:chExt cx="650470" cy="386862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6584462" y="4454769"/>
              <a:ext cx="195384" cy="2344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6742564" y="4312308"/>
              <a:ext cx="492368" cy="3868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57216" y="2704766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68102" y="5128652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75359" y="3865909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pic>
        <p:nvPicPr>
          <p:cNvPr id="40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5109" y="1628740"/>
            <a:ext cx="854075" cy="854075"/>
          </a:xfrm>
          <a:prstGeom prst="rect">
            <a:avLst/>
          </a:prstGeom>
        </p:spPr>
      </p:pic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366890" y="1765584"/>
            <a:ext cx="1878499" cy="7219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justification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485571" y="3015121"/>
            <a:ext cx="1959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</a:t>
            </a:r>
          </a:p>
          <a:p>
            <a:pPr algn="ctr"/>
            <a:r>
              <a:rPr lang="en-US" dirty="0"/>
              <a:t>Components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85571" y="5010835"/>
            <a:ext cx="1959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</a:t>
            </a:r>
          </a:p>
          <a:p>
            <a:pPr algn="ctr"/>
            <a:r>
              <a:rPr lang="en-US" dirty="0"/>
              <a:t>Innovation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64474" y="2693880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107158" y="4497279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567987" y="3869537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103531" y="3259938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75360" y="5117766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82617" y="3855023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557102" y="5110509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pic>
        <p:nvPicPr>
          <p:cNvPr id="7" name="2.14">
            <a:hlinkClick r:id="" action="ppaction://media"/>
            <a:extLst>
              <a:ext uri="{FF2B5EF4-FFF2-40B4-BE49-F238E27FC236}">
                <a16:creationId xmlns:a16="http://schemas.microsoft.com/office/drawing/2014/main" id="{CA344CF8-014A-0E4C-BB42-8FEF75D5CC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/>
        </p:blipFill>
        <p:spPr>
          <a:xfrm>
            <a:off x="6838" y="6032929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09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17" grpId="0" animBg="1"/>
      <p:bldP spid="19" grpId="0" animBg="1"/>
      <p:bldP spid="23" grpId="0" animBg="1"/>
      <p:bldP spid="36" grpId="0" animBg="1"/>
      <p:bldP spid="37" grpId="0" animBg="1"/>
      <p:bldP spid="38" grpId="0" animBg="1"/>
      <p:bldP spid="8" grpId="0"/>
      <p:bldP spid="11" grpId="0"/>
      <p:bldP spid="27" grpId="0" animBg="1"/>
      <p:bldP spid="33" grpId="0" animBg="1"/>
      <p:bldP spid="34" grpId="0" animBg="1"/>
    </p:bldLst>
  </p:timing>
  <p:extLst>
    <p:ext uri="{E180D4A7-C9FB-4DFB-919C-405C955672EB}">
      <p14:showEvtLst xmlns:p14="http://schemas.microsoft.com/office/powerpoint/2010/main">
        <p14:playEvt time="3018" objId="9"/>
        <p14:stopEvt time="26814" objId="9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9846" y="1523999"/>
            <a:ext cx="11156462" cy="46306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 detail: Part II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3574544" y="3806372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Risks</a:t>
            </a:r>
          </a:p>
        </p:txBody>
      </p:sp>
      <p:sp>
        <p:nvSpPr>
          <p:cNvPr id="21" name="Oval 20"/>
          <p:cNvSpPr/>
          <p:nvPr/>
        </p:nvSpPr>
        <p:spPr>
          <a:xfrm>
            <a:off x="3600583" y="1896698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Standards</a:t>
            </a:r>
          </a:p>
        </p:txBody>
      </p:sp>
      <p:sp>
        <p:nvSpPr>
          <p:cNvPr id="14" name="Oval 13"/>
          <p:cNvSpPr/>
          <p:nvPr/>
        </p:nvSpPr>
        <p:spPr>
          <a:xfrm>
            <a:off x="3594268" y="1949459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604636" y="3869838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ular Callout 15"/>
          <p:cNvSpPr/>
          <p:nvPr/>
        </p:nvSpPr>
        <p:spPr>
          <a:xfrm>
            <a:off x="6061474" y="2195286"/>
            <a:ext cx="4896812" cy="1361856"/>
          </a:xfrm>
          <a:prstGeom prst="wedgeRectCallout">
            <a:avLst>
              <a:gd name="adj1" fmla="val -61852"/>
              <a:gd name="adj2" fmla="val 20696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List all:</a:t>
            </a:r>
          </a:p>
          <a:p>
            <a:pPr algn="ctr"/>
            <a:r>
              <a:rPr lang="en-US" dirty="0"/>
              <a:t>Standards </a:t>
            </a:r>
          </a:p>
          <a:p>
            <a:pPr algn="ctr"/>
            <a:r>
              <a:rPr lang="en-US" dirty="0"/>
              <a:t>Policies</a:t>
            </a:r>
          </a:p>
          <a:p>
            <a:pPr algn="ctr"/>
            <a:r>
              <a:rPr lang="en-US" dirty="0"/>
              <a:t>Related to the project</a:t>
            </a:r>
          </a:p>
        </p:txBody>
      </p:sp>
      <p:pic>
        <p:nvPicPr>
          <p:cNvPr id="24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5109" y="1628740"/>
            <a:ext cx="854075" cy="854075"/>
          </a:xfrm>
          <a:prstGeom prst="rect">
            <a:avLst/>
          </a:prstGeom>
        </p:spPr>
      </p:pic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366890" y="1765584"/>
            <a:ext cx="1878499" cy="7219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justification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64474" y="2693880"/>
            <a:ext cx="1563311" cy="3050434"/>
            <a:chOff x="657216" y="2704766"/>
            <a:chExt cx="1563311" cy="3050434"/>
          </a:xfrm>
          <a:solidFill>
            <a:schemeClr val="bg1">
              <a:lumMod val="95000"/>
            </a:schemeClr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657216" y="2704766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099900" y="4508165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560729" y="3880423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096273" y="3270824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668102" y="5128652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675359" y="3865909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549844" y="5121395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560729" y="3880423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096273" y="3270824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067128" y="4154716"/>
            <a:ext cx="4891158" cy="1360859"/>
            <a:chOff x="6067128" y="4154716"/>
            <a:chExt cx="4891158" cy="1360859"/>
          </a:xfrm>
        </p:grpSpPr>
        <p:sp>
          <p:nvSpPr>
            <p:cNvPr id="23" name="Rectangular Callout 22"/>
            <p:cNvSpPr/>
            <p:nvPr/>
          </p:nvSpPr>
          <p:spPr>
            <a:xfrm>
              <a:off x="6067128" y="4154716"/>
              <a:ext cx="4854872" cy="1360859"/>
            </a:xfrm>
            <a:prstGeom prst="wedgeRectCallout">
              <a:avLst>
                <a:gd name="adj1" fmla="val -61320"/>
                <a:gd name="adj2" fmla="val 1961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US" dirty="0"/>
                <a:t>Risk assessment: </a:t>
              </a:r>
            </a:p>
            <a:p>
              <a:pPr marL="628650" lvl="1" indent="-171450">
                <a:buFont typeface="Arial"/>
                <a:buChar char="•"/>
              </a:pPr>
              <a:r>
                <a:rPr lang="en-US" dirty="0">
                  <a:solidFill>
                    <a:prstClr val="white"/>
                  </a:solidFill>
                </a:rPr>
                <a:t>Cumulative</a:t>
              </a:r>
              <a:endParaRPr lang="en-US" dirty="0"/>
            </a:p>
            <a:p>
              <a:pPr marL="628650" lvl="1" indent="-171450">
                <a:buFont typeface="Arial"/>
                <a:buChar char="•"/>
              </a:pPr>
              <a:r>
                <a:rPr lang="en-US" dirty="0"/>
                <a:t>Social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09000" y="4418761"/>
              <a:ext cx="244928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lvl="0" indent="-171450">
                <a:buFont typeface="Arial"/>
                <a:buChar char="•"/>
              </a:pPr>
              <a:r>
                <a:rPr lang="en-US" dirty="0">
                  <a:solidFill>
                    <a:prstClr val="white"/>
                  </a:solidFill>
                </a:rPr>
                <a:t>Environment</a:t>
              </a:r>
            </a:p>
            <a:p>
              <a:pPr marL="171450" lvl="0" indent="-171450">
                <a:buFont typeface="Arial"/>
                <a:buChar char="•"/>
              </a:pPr>
              <a:r>
                <a:rPr lang="en-US" dirty="0">
                  <a:solidFill>
                    <a:prstClr val="white"/>
                  </a:solidFill>
                </a:rPr>
                <a:t>High impact</a:t>
              </a:r>
            </a:p>
            <a:p>
              <a:pPr marL="171450" lvl="0" indent="-171450">
                <a:buFont typeface="Arial"/>
                <a:buChar char="•"/>
              </a:pPr>
              <a:r>
                <a:rPr lang="en-US" dirty="0">
                  <a:solidFill>
                    <a:prstClr val="white"/>
                  </a:solidFill>
                </a:rPr>
                <a:t>Other</a:t>
              </a:r>
            </a:p>
          </p:txBody>
        </p:sp>
      </p:grpSp>
      <p:pic>
        <p:nvPicPr>
          <p:cNvPr id="4" name="2.15">
            <a:hlinkClick r:id="" action="ppaction://media"/>
            <a:extLst>
              <a:ext uri="{FF2B5EF4-FFF2-40B4-BE49-F238E27FC236}">
                <a16:creationId xmlns:a16="http://schemas.microsoft.com/office/drawing/2014/main" id="{4C214AB1-AB72-1D44-B590-DE7DB31CCF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/>
        </p:blipFill>
        <p:spPr>
          <a:xfrm>
            <a:off x="0" y="6040313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82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0"/>
    </mc:Choice>
    <mc:Fallback xmlns="">
      <p:transition spd="slow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29" grpId="0" animBg="1"/>
      <p:bldP spid="30" grpId="0" animBg="1"/>
    </p:bldLst>
  </p:timing>
  <p:extLst>
    <p:ext uri="{E180D4A7-C9FB-4DFB-919C-405C955672EB}">
      <p14:showEvtLst xmlns:p14="http://schemas.microsoft.com/office/powerpoint/2010/main">
        <p14:playEvt time="2350" objId="7"/>
        <p14:stopEvt time="28998" objId="7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9846" y="1524000"/>
            <a:ext cx="11156462" cy="4581664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dirty="0"/>
              <a:t>Example: Thermo solar desalination in Dominican Republic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1350209" y="1710214"/>
            <a:ext cx="9535505" cy="194733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n-US" dirty="0"/>
              <a:t>The project describes its alignment to the following plans and policies: 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The National Development Strategy 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The National Environment Policy 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The National Climate Change Policy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The Provincial Development Plan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The Plan National for adaptation to Climate Conditions Dominican Republic 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The Environmental and Social Policy of the Adaptation Fund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380821" y="3828255"/>
            <a:ext cx="5317602" cy="194733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n-US" dirty="0"/>
              <a:t>Risk assessment included: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Compliance with the law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Access and equity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Marginalized and vulnerable groups</a:t>
            </a:r>
          </a:p>
          <a:p>
            <a:pPr marL="1657350" lvl="3" indent="-285750">
              <a:buFont typeface="Arial"/>
              <a:buChar char="•"/>
            </a:pPr>
            <a:r>
              <a:rPr lang="en-US" dirty="0"/>
              <a:t>Human rights</a:t>
            </a:r>
          </a:p>
        </p:txBody>
      </p:sp>
      <p:sp>
        <p:nvSpPr>
          <p:cNvPr id="18" name="Oval 17"/>
          <p:cNvSpPr/>
          <p:nvPr/>
        </p:nvSpPr>
        <p:spPr>
          <a:xfrm>
            <a:off x="539022" y="3836479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Risks</a:t>
            </a:r>
          </a:p>
        </p:txBody>
      </p:sp>
      <p:sp>
        <p:nvSpPr>
          <p:cNvPr id="21" name="Oval 20"/>
          <p:cNvSpPr/>
          <p:nvPr/>
        </p:nvSpPr>
        <p:spPr>
          <a:xfrm>
            <a:off x="573244" y="1722747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Standards</a:t>
            </a:r>
          </a:p>
        </p:txBody>
      </p:sp>
      <p:sp>
        <p:nvSpPr>
          <p:cNvPr id="14" name="Oval 13"/>
          <p:cNvSpPr/>
          <p:nvPr/>
        </p:nvSpPr>
        <p:spPr>
          <a:xfrm>
            <a:off x="566929" y="1775508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69114" y="3899945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0172501793_9d7fff45c1_w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6" t="20952" r="15356" b="28095"/>
          <a:stretch/>
        </p:blipFill>
        <p:spPr>
          <a:xfrm>
            <a:off x="6948713" y="3900715"/>
            <a:ext cx="3882572" cy="1814286"/>
          </a:xfrm>
          <a:prstGeom prst="rect">
            <a:avLst/>
          </a:prstGeom>
          <a:ln w="76200">
            <a:solidFill>
              <a:schemeClr val="bg1"/>
            </a:solidFill>
          </a:ln>
          <a:effectLst/>
        </p:spPr>
      </p:pic>
      <p:pic>
        <p:nvPicPr>
          <p:cNvPr id="5" name="2.16">
            <a:hlinkClick r:id="" action="ppaction://media"/>
            <a:extLst>
              <a:ext uri="{FF2B5EF4-FFF2-40B4-BE49-F238E27FC236}">
                <a16:creationId xmlns:a16="http://schemas.microsoft.com/office/drawing/2014/main" id="{A605C63E-08B7-264B-A1B6-5F5072D496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/>
          <a:stretch/>
        </p:blipFill>
        <p:spPr>
          <a:xfrm>
            <a:off x="-10689" y="6015523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240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66"/>
    </mc:Choice>
    <mc:Fallback xmlns="">
      <p:transition xmlns:p14="http://schemas.microsoft.com/office/powerpoint/2010/main" spd="slow" advTm="29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7" grpId="0" animBg="1"/>
      <p:bldP spid="19" grpId="0" animBg="1"/>
    </p:bldLst>
  </p:timing>
  <p:extLst>
    <p:ext uri="{E180D4A7-C9FB-4DFB-919C-405C955672EB}">
      <p14:showEvtLst xmlns:p14="http://schemas.microsoft.com/office/powerpoint/2010/main">
        <p14:playEvt time="2548" objId="7"/>
        <p14:stopEvt time="27746" objId="7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9846" y="1523999"/>
            <a:ext cx="11156462" cy="46306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Learning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354941" y="3951515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Risks</a:t>
            </a:r>
          </a:p>
        </p:txBody>
      </p:sp>
      <p:sp>
        <p:nvSpPr>
          <p:cNvPr id="30" name="Oval 29"/>
          <p:cNvSpPr/>
          <p:nvPr/>
        </p:nvSpPr>
        <p:spPr>
          <a:xfrm>
            <a:off x="4885267" y="2809360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Risks</a:t>
            </a:r>
          </a:p>
        </p:txBody>
      </p:sp>
      <p:sp>
        <p:nvSpPr>
          <p:cNvPr id="32" name="Oval 31"/>
          <p:cNvSpPr/>
          <p:nvPr/>
        </p:nvSpPr>
        <p:spPr>
          <a:xfrm>
            <a:off x="7577668" y="1945760"/>
            <a:ext cx="1976968" cy="191346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Knowledge management</a:t>
            </a:r>
          </a:p>
        </p:txBody>
      </p:sp>
      <p:sp>
        <p:nvSpPr>
          <p:cNvPr id="33" name="Oval 32"/>
          <p:cNvSpPr/>
          <p:nvPr/>
        </p:nvSpPr>
        <p:spPr>
          <a:xfrm>
            <a:off x="2362805" y="2527538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Standards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866662" y="1529031"/>
            <a:ext cx="6759281" cy="4627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MAKE A START</a:t>
            </a:r>
          </a:p>
          <a:p>
            <a:pPr algn="ctr"/>
            <a:endParaRPr lang="en-US" sz="2800" dirty="0">
              <a:solidFill>
                <a:srgbClr val="000000"/>
              </a:solidFill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Create a risk table for your project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Rectangular Callout 35"/>
          <p:cNvSpPr/>
          <p:nvPr/>
        </p:nvSpPr>
        <p:spPr>
          <a:xfrm>
            <a:off x="4844632" y="1533917"/>
            <a:ext cx="6802334" cy="1399043"/>
          </a:xfrm>
          <a:prstGeom prst="wedgeRectCallout">
            <a:avLst>
              <a:gd name="adj1" fmla="val -59837"/>
              <a:gd name="adj2" fmla="val 50752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Describe how your project adheres to standards and avoids risk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607756" y="4048320"/>
            <a:ext cx="650470" cy="386862"/>
            <a:chOff x="6584462" y="4312308"/>
            <a:chExt cx="650470" cy="386862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6584462" y="4454769"/>
              <a:ext cx="195384" cy="2344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6742564" y="4312308"/>
              <a:ext cx="492368" cy="3868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5109" y="1628740"/>
            <a:ext cx="854075" cy="854075"/>
          </a:xfrm>
          <a:prstGeom prst="rect">
            <a:avLst/>
          </a:prstGeom>
        </p:spPr>
      </p:pic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366890" y="1765584"/>
            <a:ext cx="1878499" cy="7219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justification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560729" y="3880423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096273" y="3270824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64474" y="2693880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107158" y="4497279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567987" y="3869537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103531" y="3259938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75360" y="5117766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82617" y="3855023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557102" y="5110509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pic>
        <p:nvPicPr>
          <p:cNvPr id="5" name="2.17">
            <a:hlinkClick r:id="" action="ppaction://media"/>
            <a:extLst>
              <a:ext uri="{FF2B5EF4-FFF2-40B4-BE49-F238E27FC236}">
                <a16:creationId xmlns:a16="http://schemas.microsoft.com/office/drawing/2014/main" id="{C1D24837-5D47-1B47-9B4D-454BAE8A72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/>
          <a:stretch/>
        </p:blipFill>
        <p:spPr>
          <a:xfrm>
            <a:off x="5889" y="6017453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057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3" grpId="0" animBg="1"/>
      <p:bldP spid="36" grpId="0" animBg="1"/>
      <p:bldP spid="51" grpId="0" animBg="1"/>
      <p:bldP spid="52" grpId="0" animBg="1"/>
      <p:bldP spid="46" grpId="0" animBg="1"/>
      <p:bldP spid="47" grpId="0" animBg="1"/>
    </p:bldLst>
  </p:timing>
  <p:extLst>
    <p:ext uri="{E180D4A7-C9FB-4DFB-919C-405C955672EB}">
      <p14:showEvtLst xmlns:p14="http://schemas.microsoft.com/office/powerpoint/2010/main">
        <p14:playEvt time="2381" objId="7"/>
        <p14:stopEvt time="14956" objId="7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9846" y="1523999"/>
            <a:ext cx="11156462" cy="46306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 detail: Part II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3290326" y="1933434"/>
            <a:ext cx="2097340" cy="191346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Knowledge management</a:t>
            </a:r>
          </a:p>
        </p:txBody>
      </p:sp>
      <p:sp>
        <p:nvSpPr>
          <p:cNvPr id="22" name="Oval 21"/>
          <p:cNvSpPr/>
          <p:nvPr/>
        </p:nvSpPr>
        <p:spPr>
          <a:xfrm>
            <a:off x="3343118" y="3847933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Justification</a:t>
            </a:r>
          </a:p>
        </p:txBody>
      </p:sp>
      <p:sp>
        <p:nvSpPr>
          <p:cNvPr id="14" name="Oval 13"/>
          <p:cNvSpPr/>
          <p:nvPr/>
        </p:nvSpPr>
        <p:spPr>
          <a:xfrm>
            <a:off x="3340521" y="3909854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358346" y="1988976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ular Callout 15"/>
          <p:cNvSpPr/>
          <p:nvPr/>
        </p:nvSpPr>
        <p:spPr>
          <a:xfrm>
            <a:off x="5767838" y="2305916"/>
            <a:ext cx="2694113" cy="1399043"/>
          </a:xfrm>
          <a:prstGeom prst="wedgeRectCallout">
            <a:avLst>
              <a:gd name="adj1" fmla="val -70615"/>
              <a:gd name="adj2" fmla="val 2160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Capture learning  </a:t>
            </a:r>
          </a:p>
          <a:p>
            <a:pPr algn="ctr"/>
            <a:r>
              <a:rPr lang="en-US" dirty="0"/>
              <a:t>Share learning</a:t>
            </a:r>
          </a:p>
        </p:txBody>
      </p:sp>
      <p:sp>
        <p:nvSpPr>
          <p:cNvPr id="23" name="Rectangular Callout 22"/>
          <p:cNvSpPr/>
          <p:nvPr/>
        </p:nvSpPr>
        <p:spPr>
          <a:xfrm>
            <a:off x="5779396" y="4172463"/>
            <a:ext cx="2694113" cy="1399043"/>
          </a:xfrm>
          <a:prstGeom prst="wedgeRectCallout">
            <a:avLst>
              <a:gd name="adj1" fmla="val -71261"/>
              <a:gd name="adj2" fmla="val 1911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would happen without this project?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8868550" y="2320488"/>
            <a:ext cx="2694113" cy="1399043"/>
          </a:xfrm>
          <a:prstGeom prst="wedgeRectCallout">
            <a:avLst>
              <a:gd name="adj1" fmla="val -66094"/>
              <a:gd name="adj2" fmla="val 2160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Innovation works with learning loops: </a:t>
            </a:r>
          </a:p>
          <a:p>
            <a:pPr algn="ctr"/>
            <a:r>
              <a:rPr lang="en-US" dirty="0"/>
              <a:t>Try, learn, innovate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8889948" y="4166357"/>
            <a:ext cx="2694113" cy="1399043"/>
          </a:xfrm>
          <a:prstGeom prst="wedgeRectCallout">
            <a:avLst>
              <a:gd name="adj1" fmla="val -66740"/>
              <a:gd name="adj2" fmla="val 1911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will happen with this project in place? </a:t>
            </a:r>
          </a:p>
        </p:txBody>
      </p:sp>
      <p:pic>
        <p:nvPicPr>
          <p:cNvPr id="26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5109" y="1628740"/>
            <a:ext cx="854075" cy="854075"/>
          </a:xfrm>
          <a:prstGeom prst="rect">
            <a:avLst/>
          </a:prstGeom>
        </p:spPr>
      </p:pic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366890" y="1765584"/>
            <a:ext cx="1878499" cy="7219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justification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64474" y="2693880"/>
            <a:ext cx="1563311" cy="3050434"/>
            <a:chOff x="657216" y="2704766"/>
            <a:chExt cx="1563311" cy="3050434"/>
          </a:xfrm>
          <a:solidFill>
            <a:schemeClr val="bg1">
              <a:lumMod val="95000"/>
            </a:schemeClr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657216" y="2704766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099900" y="4508165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560729" y="3880423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096273" y="3270824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668102" y="5128652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675359" y="3865909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1B9F925-9DB1-4843-A0D1-8AF2E8988EE0}"/>
                </a:ext>
              </a:extLst>
            </p:cNvPr>
            <p:cNvSpPr/>
            <p:nvPr/>
          </p:nvSpPr>
          <p:spPr>
            <a:xfrm>
              <a:off x="1549844" y="5121395"/>
              <a:ext cx="659798" cy="6265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099900" y="4508165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549844" y="5121395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pic>
        <p:nvPicPr>
          <p:cNvPr id="5" name="2.18">
            <a:hlinkClick r:id="" action="ppaction://media"/>
            <a:extLst>
              <a:ext uri="{FF2B5EF4-FFF2-40B4-BE49-F238E27FC236}">
                <a16:creationId xmlns:a16="http://schemas.microsoft.com/office/drawing/2014/main" id="{BBF4AB48-58AA-F349-B851-21FB93E01B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/>
        </p:blipFill>
        <p:spPr>
          <a:xfrm>
            <a:off x="0" y="6066312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9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0"/>
    </mc:Choice>
    <mc:Fallback xmlns="">
      <p:transition spd="slow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23" grpId="0" animBg="1"/>
      <p:bldP spid="24" grpId="0" animBg="1"/>
      <p:bldP spid="25" grpId="0" animBg="1"/>
      <p:bldP spid="30" grpId="0" animBg="1"/>
      <p:bldP spid="36" grpId="0" animBg="1"/>
    </p:bldLst>
  </p:timing>
  <p:extLst>
    <p:ext uri="{E180D4A7-C9FB-4DFB-919C-405C955672EB}">
      <p14:showEvtLst xmlns:p14="http://schemas.microsoft.com/office/powerpoint/2010/main">
        <p14:playEvt time="1830" objId="7"/>
        <p14:stopEvt time="35438" objId="7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9846" y="1523999"/>
            <a:ext cx="11156462" cy="46306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367982" y="1792860"/>
            <a:ext cx="5417448" cy="194733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GB" dirty="0"/>
              <a:t>A combination of:</a:t>
            </a:r>
          </a:p>
          <a:p>
            <a:pPr marL="1657350" lvl="3" indent="-285750">
              <a:buFont typeface="Arial"/>
              <a:buChar char="•"/>
            </a:pPr>
            <a:r>
              <a:rPr lang="en-GB" dirty="0"/>
              <a:t>learning by doing</a:t>
            </a:r>
          </a:p>
          <a:p>
            <a:pPr marL="1657350" lvl="3" indent="-285750">
              <a:buFont typeface="Arial"/>
              <a:buChar char="•"/>
            </a:pPr>
            <a:r>
              <a:rPr lang="en-GB" dirty="0"/>
              <a:t>learning by seeing</a:t>
            </a:r>
          </a:p>
          <a:p>
            <a:pPr lvl="3"/>
            <a:r>
              <a:rPr lang="en-GB" dirty="0"/>
              <a:t>Building local knowledge through reports and a new water council </a:t>
            </a:r>
          </a:p>
          <a:p>
            <a:pPr lvl="2"/>
            <a:r>
              <a:rPr lang="en-GB" dirty="0"/>
              <a:t>Building national knowledge with seminars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147288" y="3936551"/>
            <a:ext cx="4638141" cy="194733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n-GB" dirty="0"/>
              <a:t>Oasis zones face</a:t>
            </a:r>
          </a:p>
          <a:p>
            <a:pPr lvl="3"/>
            <a:r>
              <a:rPr lang="en-GB" dirty="0"/>
              <a:t>marginalisation and drought</a:t>
            </a:r>
          </a:p>
          <a:p>
            <a:pPr lvl="3"/>
            <a:endParaRPr lang="en-GB" dirty="0"/>
          </a:p>
          <a:p>
            <a:pPr lvl="3"/>
            <a:r>
              <a:rPr lang="en-GB" dirty="0"/>
              <a:t>With funding areas can be </a:t>
            </a:r>
          </a:p>
          <a:p>
            <a:pPr lvl="3"/>
            <a:r>
              <a:rPr lang="en-GB" dirty="0"/>
              <a:t>sensitively revitalised.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dirty="0"/>
              <a:t>Example: Development of oasis zones in Morocco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58821" y="1811002"/>
            <a:ext cx="2060222" cy="186266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Knowledge management</a:t>
            </a:r>
          </a:p>
        </p:txBody>
      </p:sp>
      <p:sp>
        <p:nvSpPr>
          <p:cNvPr id="22" name="Oval 21"/>
          <p:cNvSpPr/>
          <p:nvPr/>
        </p:nvSpPr>
        <p:spPr>
          <a:xfrm>
            <a:off x="1197433" y="3959128"/>
            <a:ext cx="1968500" cy="188978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Justification</a:t>
            </a:r>
          </a:p>
        </p:txBody>
      </p:sp>
      <p:sp>
        <p:nvSpPr>
          <p:cNvPr id="14" name="Oval 13"/>
          <p:cNvSpPr/>
          <p:nvPr/>
        </p:nvSpPr>
        <p:spPr>
          <a:xfrm>
            <a:off x="1208461" y="3992699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11389" y="1844485"/>
            <a:ext cx="1958900" cy="1829516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152653" y="4318270"/>
            <a:ext cx="501522" cy="1213967"/>
            <a:chOff x="812219" y="2177413"/>
            <a:chExt cx="501522" cy="1213967"/>
          </a:xfrm>
        </p:grpSpPr>
        <p:sp>
          <p:nvSpPr>
            <p:cNvPr id="25" name="Right Arrow 24"/>
            <p:cNvSpPr/>
            <p:nvPr/>
          </p:nvSpPr>
          <p:spPr>
            <a:xfrm rot="16200000">
              <a:off x="790429" y="2868069"/>
              <a:ext cx="547923" cy="498700"/>
            </a:xfrm>
            <a:prstGeom prst="rightArrow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Arrow 26"/>
            <p:cNvSpPr/>
            <p:nvPr/>
          </p:nvSpPr>
          <p:spPr>
            <a:xfrm rot="5400000">
              <a:off x="787607" y="2202025"/>
              <a:ext cx="547923" cy="498700"/>
            </a:xfrm>
            <a:prstGeom prst="rightArrow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29051868954_5553b50679_w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4" r="7767"/>
          <a:stretch/>
        </p:blipFill>
        <p:spPr>
          <a:xfrm>
            <a:off x="6930570" y="1587703"/>
            <a:ext cx="4606773" cy="449849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2.19">
            <a:hlinkClick r:id="" action="ppaction://media"/>
            <a:extLst>
              <a:ext uri="{FF2B5EF4-FFF2-40B4-BE49-F238E27FC236}">
                <a16:creationId xmlns:a16="http://schemas.microsoft.com/office/drawing/2014/main" id="{16EDBEDE-43CD-7841-AE3F-38A61FA7BD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/>
          <a:stretch/>
        </p:blipFill>
        <p:spPr>
          <a:xfrm>
            <a:off x="0" y="6050481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506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0"/>
    </mc:Choice>
    <mc:Fallback xmlns="">
      <p:transition spd="slow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 animBg="1"/>
      <p:bldP spid="23" grpId="0" animBg="1"/>
    </p:bldLst>
  </p:timing>
  <p:extLst>
    <p:ext uri="{E180D4A7-C9FB-4DFB-919C-405C955672EB}">
      <p14:showEvtLst xmlns:p14="http://schemas.microsoft.com/office/powerpoint/2010/main">
        <p14:playEvt time="2109" objId="9"/>
        <p14:stopEvt time="42329" objId="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and objectives</a:t>
            </a:r>
          </a:p>
        </p:txBody>
      </p:sp>
      <p:pic>
        <p:nvPicPr>
          <p:cNvPr id="71" name="Picture Placeholder 70" descr="link">
            <a:extLst>
              <a:ext uri="{FF2B5EF4-FFF2-40B4-BE49-F238E27FC236}">
                <a16:creationId xmlns:a16="http://schemas.microsoft.com/office/drawing/2014/main" id="{E5542F6D-CB05-1E49-9D10-41D51547FB68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Aim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B9366D2C-DAC9-484E-BC91-EFDB13FDA0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8283" y="1694261"/>
            <a:ext cx="2001317" cy="1314661"/>
          </a:xfrm>
        </p:spPr>
        <p:txBody>
          <a:bodyPr/>
          <a:lstStyle/>
          <a:p>
            <a:r>
              <a:rPr lang="en-US" dirty="0"/>
              <a:t>To learn how to complete the innovation small grant application form.</a:t>
            </a:r>
          </a:p>
        </p:txBody>
      </p:sp>
      <p:pic>
        <p:nvPicPr>
          <p:cNvPr id="73" name="Picture Placeholder 72" descr="send">
            <a:extLst>
              <a:ext uri="{FF2B5EF4-FFF2-40B4-BE49-F238E27FC236}">
                <a16:creationId xmlns:a16="http://schemas.microsoft.com/office/drawing/2014/main" id="{434488A9-1494-5A4A-9B81-A4830C2F856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5" b="115"/>
          <a:stretch>
            <a:fillRect/>
          </a:stretch>
        </p:blipFill>
        <p:spPr/>
      </p:pic>
      <p:pic>
        <p:nvPicPr>
          <p:cNvPr id="75" name="Picture Placeholder 74" descr="network">
            <a:extLst>
              <a:ext uri="{FF2B5EF4-FFF2-40B4-BE49-F238E27FC236}">
                <a16:creationId xmlns:a16="http://schemas.microsoft.com/office/drawing/2014/main" id="{2259C1B6-6592-CA47-8223-67E45CA2A8C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68283" y="3306551"/>
            <a:ext cx="3002400" cy="432000"/>
          </a:xfrm>
        </p:spPr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428D8FC0-4DC8-7F4A-AA1F-F12F19656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8283" y="3694321"/>
            <a:ext cx="2915717" cy="720000"/>
          </a:xfrm>
        </p:spPr>
        <p:txBody>
          <a:bodyPr/>
          <a:lstStyle/>
          <a:p>
            <a:r>
              <a:rPr lang="en-US" dirty="0"/>
              <a:t>How to develop a strong application for the innovation small grants</a:t>
            </a:r>
          </a:p>
          <a:p>
            <a:r>
              <a:rPr lang="en-US" dirty="0"/>
              <a:t>How to approach each part of the application form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6369" y="6155190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EE39203-F49F-4222-9569-D6C067159F4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1"/>
          <a:srcRect l="12889" r="12889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2042042" y="2970799"/>
            <a:ext cx="23432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spc="-150" dirty="0">
                <a:solidFill>
                  <a:prstClr val="white"/>
                </a:solidFill>
                <a:latin typeface="Rockwell"/>
                <a:ea typeface="+mj-ea"/>
                <a:cs typeface="+mj-cs"/>
              </a:rPr>
              <a:t>Module 2</a:t>
            </a:r>
            <a:endParaRPr lang="en-US" dirty="0"/>
          </a:p>
        </p:txBody>
      </p:sp>
      <p:pic>
        <p:nvPicPr>
          <p:cNvPr id="5" name="2.2.m4a">
            <a:hlinkClick r:id="" action="ppaction://media"/>
            <a:extLst>
              <a:ext uri="{FF2B5EF4-FFF2-40B4-BE49-F238E27FC236}">
                <a16:creationId xmlns:a16="http://schemas.microsoft.com/office/drawing/2014/main" id="{9CF0BAEA-B55F-2A4C-A121-15ADDF555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/>
        </p:blipFill>
        <p:spPr>
          <a:xfrm>
            <a:off x="5503" y="6068849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9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58" objId="6"/>
        <p14:stopEvt time="25418" objId="6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9846" y="1523999"/>
            <a:ext cx="11156462" cy="46306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Learning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31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09457" y="1576554"/>
            <a:ext cx="854075" cy="854075"/>
          </a:xfrm>
          <a:prstGeom prst="rect">
            <a:avLst/>
          </a:prstGeom>
        </p:spPr>
      </p:pic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5055375" y="1817769"/>
            <a:ext cx="1878499" cy="1117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justification</a:t>
            </a:r>
          </a:p>
        </p:txBody>
      </p:sp>
      <p:sp>
        <p:nvSpPr>
          <p:cNvPr id="20" name="Oval 19"/>
          <p:cNvSpPr/>
          <p:nvPr/>
        </p:nvSpPr>
        <p:spPr>
          <a:xfrm>
            <a:off x="2443691" y="2489199"/>
            <a:ext cx="2078099" cy="191346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Knowledge management</a:t>
            </a:r>
          </a:p>
        </p:txBody>
      </p:sp>
      <p:sp>
        <p:nvSpPr>
          <p:cNvPr id="21" name="Oval 20"/>
          <p:cNvSpPr/>
          <p:nvPr/>
        </p:nvSpPr>
        <p:spPr>
          <a:xfrm>
            <a:off x="4948765" y="4123265"/>
            <a:ext cx="1968500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Standards</a:t>
            </a:r>
          </a:p>
        </p:txBody>
      </p:sp>
      <p:sp>
        <p:nvSpPr>
          <p:cNvPr id="22" name="Oval 21"/>
          <p:cNvSpPr/>
          <p:nvPr/>
        </p:nvSpPr>
        <p:spPr>
          <a:xfrm>
            <a:off x="2462933" y="3961796"/>
            <a:ext cx="2039617" cy="1947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Justification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34358" y="1522253"/>
            <a:ext cx="6759281" cy="4627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MAKE A START</a:t>
            </a:r>
          </a:p>
          <a:p>
            <a:pPr algn="ctr"/>
            <a:endParaRPr lang="en-US" sz="2800" dirty="0">
              <a:solidFill>
                <a:srgbClr val="000000"/>
              </a:solidFill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List the learning opportunities presented by your innovation</a:t>
            </a:r>
          </a:p>
        </p:txBody>
      </p:sp>
      <p:sp>
        <p:nvSpPr>
          <p:cNvPr id="23" name="Rectangular Callout 22"/>
          <p:cNvSpPr/>
          <p:nvPr/>
        </p:nvSpPr>
        <p:spPr>
          <a:xfrm>
            <a:off x="4839399" y="1542749"/>
            <a:ext cx="6749879" cy="1399043"/>
          </a:xfrm>
          <a:prstGeom prst="wedgeRectCallout">
            <a:avLst>
              <a:gd name="adj1" fmla="val -58732"/>
              <a:gd name="adj2" fmla="val 4040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Explain how you, and others, </a:t>
            </a:r>
          </a:p>
          <a:p>
            <a:pPr algn="ctr"/>
            <a:r>
              <a:rPr lang="en-US" sz="3600" dirty="0"/>
              <a:t>will learn from the project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528314" y="3848904"/>
            <a:ext cx="668108" cy="394564"/>
            <a:chOff x="6584462" y="4294667"/>
            <a:chExt cx="668108" cy="394564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6584462" y="4454769"/>
              <a:ext cx="195384" cy="2344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6760202" y="4294667"/>
              <a:ext cx="492368" cy="3868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5109" y="1628740"/>
            <a:ext cx="854075" cy="854075"/>
          </a:xfrm>
          <a:prstGeom prst="rect">
            <a:avLst/>
          </a:prstGeom>
        </p:spPr>
      </p:pic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366890" y="1765584"/>
            <a:ext cx="1878499" cy="7219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justification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099900" y="4508165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549844" y="5121395"/>
            <a:ext cx="659798" cy="62654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64474" y="2693880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107158" y="4497279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567987" y="3869537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103531" y="3259938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75360" y="5117766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682617" y="3855023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1B9F925-9DB1-4843-A0D1-8AF2E8988EE0}"/>
              </a:ext>
            </a:extLst>
          </p:cNvPr>
          <p:cNvSpPr/>
          <p:nvPr/>
        </p:nvSpPr>
        <p:spPr>
          <a:xfrm>
            <a:off x="1557102" y="5110509"/>
            <a:ext cx="659798" cy="6265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pic>
        <p:nvPicPr>
          <p:cNvPr id="5" name="2.20">
            <a:hlinkClick r:id="" action="ppaction://media"/>
            <a:extLst>
              <a:ext uri="{FF2B5EF4-FFF2-40B4-BE49-F238E27FC236}">
                <a16:creationId xmlns:a16="http://schemas.microsoft.com/office/drawing/2014/main" id="{6B339F33-A379-554E-B3A9-51D66AC46B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/>
          <a:stretch/>
        </p:blipFill>
        <p:spPr>
          <a:xfrm>
            <a:off x="-4494" y="6038372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057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 animBg="1"/>
      <p:bldP spid="22" grpId="0" animBg="1"/>
      <p:bldP spid="23" grpId="0" animBg="1"/>
      <p:bldP spid="39" grpId="0" animBg="1"/>
      <p:bldP spid="40" grpId="0" animBg="1"/>
      <p:bldP spid="33" grpId="0" animBg="1"/>
      <p:bldP spid="38" grpId="0" animBg="1"/>
    </p:bldLst>
  </p:timing>
  <p:extLst>
    <p:ext uri="{E180D4A7-C9FB-4DFB-919C-405C955672EB}">
      <p14:showEvtLst xmlns:p14="http://schemas.microsoft.com/office/powerpoint/2010/main">
        <p14:playEvt time="2770" objId="7"/>
        <p14:stopEvt time="21675" objId="7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ame Side Corner Rectangle 4"/>
          <p:cNvSpPr/>
          <p:nvPr/>
        </p:nvSpPr>
        <p:spPr>
          <a:xfrm rot="16200000">
            <a:off x="3810305" y="-1855854"/>
            <a:ext cx="4356469" cy="11117388"/>
          </a:xfrm>
          <a:prstGeom prst="snip2SameRect">
            <a:avLst/>
          </a:prstGeom>
          <a:solidFill>
            <a:srgbClr val="3366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 detail: Part III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32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96271" y="1513108"/>
            <a:ext cx="854075" cy="854075"/>
          </a:xfrm>
          <a:prstGeom prst="rect">
            <a:avLst/>
          </a:prstGeom>
        </p:spPr>
      </p:pic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4653590" y="1622254"/>
            <a:ext cx="2902316" cy="1117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Implementation arrangements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98127" y="3698026"/>
            <a:ext cx="2088444" cy="1975555"/>
            <a:chOff x="2011841" y="3610429"/>
            <a:chExt cx="2088444" cy="1975555"/>
          </a:xfrm>
        </p:grpSpPr>
        <p:sp>
          <p:nvSpPr>
            <p:cNvPr id="18" name="Oval 17"/>
            <p:cNvSpPr/>
            <p:nvPr/>
          </p:nvSpPr>
          <p:spPr>
            <a:xfrm>
              <a:off x="2011841" y="3610429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015297" y="4093723"/>
              <a:ext cx="2020481" cy="89921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B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Monitoring and evaluation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87284" y="1714039"/>
            <a:ext cx="2088444" cy="1975555"/>
            <a:chOff x="1066800" y="2421467"/>
            <a:chExt cx="2088444" cy="1975555"/>
          </a:xfrm>
        </p:grpSpPr>
        <p:sp>
          <p:nvSpPr>
            <p:cNvPr id="14" name="Oval 13"/>
            <p:cNvSpPr/>
            <p:nvPr/>
          </p:nvSpPr>
          <p:spPr>
            <a:xfrm>
              <a:off x="1066800" y="2421467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114656" y="2933416"/>
              <a:ext cx="2000372" cy="94998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A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Implementation arrangements</a:t>
              </a:r>
              <a:endParaRPr lang="en-US" alt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304249" y="1699572"/>
            <a:ext cx="2088444" cy="1975555"/>
            <a:chOff x="9019822" y="1724378"/>
            <a:chExt cx="2088444" cy="1975555"/>
          </a:xfrm>
        </p:grpSpPr>
        <p:sp>
          <p:nvSpPr>
            <p:cNvPr id="22" name="Oval 21"/>
            <p:cNvSpPr/>
            <p:nvPr/>
          </p:nvSpPr>
          <p:spPr>
            <a:xfrm>
              <a:off x="9019822" y="1724378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068031" y="2265422"/>
              <a:ext cx="2000372" cy="91819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F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Disbursement schedule</a:t>
              </a:r>
              <a:endParaRPr lang="en-US" altLang="en-US" dirty="0"/>
            </a:p>
          </p:txBody>
        </p:sp>
      </p:grpSp>
      <p:sp>
        <p:nvSpPr>
          <p:cNvPr id="20" name="Oval 19"/>
          <p:cNvSpPr/>
          <p:nvPr/>
        </p:nvSpPr>
        <p:spPr>
          <a:xfrm>
            <a:off x="5982351" y="3683113"/>
            <a:ext cx="2088444" cy="19755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100130" y="3712028"/>
            <a:ext cx="2088444" cy="1975555"/>
            <a:chOff x="6606823" y="3911600"/>
            <a:chExt cx="2088444" cy="1975555"/>
          </a:xfrm>
        </p:grpSpPr>
        <p:sp>
          <p:nvSpPr>
            <p:cNvPr id="17" name="Oval 16"/>
            <p:cNvSpPr/>
            <p:nvPr/>
          </p:nvSpPr>
          <p:spPr>
            <a:xfrm>
              <a:off x="6606823" y="3911600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651575" y="4454731"/>
              <a:ext cx="2000372" cy="88171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C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Results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framework</a:t>
              </a:r>
              <a:endParaRPr lang="en-US" alt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303215" y="3696282"/>
            <a:ext cx="2088444" cy="1975555"/>
            <a:chOff x="9558867" y="3787422"/>
            <a:chExt cx="2088444" cy="1975555"/>
          </a:xfrm>
        </p:grpSpPr>
        <p:sp>
          <p:nvSpPr>
            <p:cNvPr id="21" name="Oval 20"/>
            <p:cNvSpPr/>
            <p:nvPr/>
          </p:nvSpPr>
          <p:spPr>
            <a:xfrm>
              <a:off x="9558867" y="3787422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598491" y="4527746"/>
              <a:ext cx="2000372" cy="520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E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Budget</a:t>
              </a:r>
              <a:endParaRPr lang="en-US" altLang="en-US" dirty="0"/>
            </a:p>
          </p:txBody>
        </p:sp>
      </p:grpSp>
      <p:sp>
        <p:nvSpPr>
          <p:cNvPr id="29" name="Rectangular Callout 28"/>
          <p:cNvSpPr/>
          <p:nvPr/>
        </p:nvSpPr>
        <p:spPr>
          <a:xfrm>
            <a:off x="2422534" y="3007442"/>
            <a:ext cx="2321433" cy="1201701"/>
          </a:xfrm>
          <a:prstGeom prst="wedgeRectCallout">
            <a:avLst>
              <a:gd name="adj1" fmla="val -80124"/>
              <a:gd name="adj2" fmla="val 619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Detail: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How you deliver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How you monitor</a:t>
            </a:r>
          </a:p>
        </p:txBody>
      </p:sp>
      <p:sp>
        <p:nvSpPr>
          <p:cNvPr id="30" name="Rectangular Callout 29"/>
          <p:cNvSpPr/>
          <p:nvPr/>
        </p:nvSpPr>
        <p:spPr>
          <a:xfrm>
            <a:off x="4954217" y="3013854"/>
            <a:ext cx="2321433" cy="1213432"/>
          </a:xfrm>
          <a:prstGeom prst="wedgeRectCallout">
            <a:avLst>
              <a:gd name="adj1" fmla="val -2755"/>
              <a:gd name="adj2" fmla="val 7588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Describe: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Your results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AF alignment</a:t>
            </a:r>
          </a:p>
        </p:txBody>
      </p:sp>
      <p:sp>
        <p:nvSpPr>
          <p:cNvPr id="31" name="Rectangular Callout 30"/>
          <p:cNvSpPr/>
          <p:nvPr/>
        </p:nvSpPr>
        <p:spPr>
          <a:xfrm>
            <a:off x="7406483" y="3013854"/>
            <a:ext cx="2321433" cy="1213432"/>
          </a:xfrm>
          <a:prstGeom prst="wedgeRectCallout">
            <a:avLst>
              <a:gd name="adj1" fmla="val 77318"/>
              <a:gd name="adj2" fmla="val 463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Detail: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Your total budget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How it will be spent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6021853" y="4251770"/>
            <a:ext cx="2000372" cy="9622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Results framework alignment</a:t>
            </a:r>
            <a:endParaRPr lang="en-US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01861" y="32375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6" name="2.21">
            <a:hlinkClick r:id="" action="ppaction://media"/>
            <a:extLst>
              <a:ext uri="{FF2B5EF4-FFF2-40B4-BE49-F238E27FC236}">
                <a16:creationId xmlns:a16="http://schemas.microsoft.com/office/drawing/2014/main" id="{5394B0B9-37F2-8845-933E-7AA64F6AE1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/>
        </p:blipFill>
        <p:spPr>
          <a:xfrm>
            <a:off x="6837" y="6046849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144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1" grpId="0" animBg="1"/>
    </p:bldLst>
  </p:timing>
  <p:extLst>
    <p:ext uri="{E180D4A7-C9FB-4DFB-919C-405C955672EB}">
      <p14:showEvtLst xmlns:p14="http://schemas.microsoft.com/office/powerpoint/2010/main">
        <p14:playEvt time="2172" objId="19"/>
        <p14:stopEvt time="20019" objId="19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ame Side Corner Rectangle 4"/>
          <p:cNvSpPr/>
          <p:nvPr/>
        </p:nvSpPr>
        <p:spPr>
          <a:xfrm rot="16200000">
            <a:off x="3810305" y="-1855854"/>
            <a:ext cx="4356469" cy="11117388"/>
          </a:xfrm>
          <a:prstGeom prst="snip2SameRect">
            <a:avLst/>
          </a:prstGeom>
          <a:solidFill>
            <a:srgbClr val="3366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32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96271" y="1513108"/>
            <a:ext cx="854075" cy="854075"/>
          </a:xfrm>
          <a:prstGeom prst="rect">
            <a:avLst/>
          </a:prstGeom>
        </p:spPr>
      </p:pic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4653590" y="1622254"/>
            <a:ext cx="2902316" cy="1117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Implementation arrangements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9304249" y="1699572"/>
            <a:ext cx="2088444" cy="1975555"/>
            <a:chOff x="9019822" y="1724378"/>
            <a:chExt cx="2088444" cy="1975555"/>
          </a:xfrm>
        </p:grpSpPr>
        <p:sp>
          <p:nvSpPr>
            <p:cNvPr id="46" name="Oval 45"/>
            <p:cNvSpPr/>
            <p:nvPr/>
          </p:nvSpPr>
          <p:spPr>
            <a:xfrm>
              <a:off x="9019822" y="1724378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068031" y="2265422"/>
              <a:ext cx="2000372" cy="91819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F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Disbursement schedule</a:t>
              </a:r>
              <a:endParaRPr lang="en-US" altLang="en-US" dirty="0"/>
            </a:p>
          </p:txBody>
        </p:sp>
      </p:grpSp>
      <p:sp>
        <p:nvSpPr>
          <p:cNvPr id="48" name="Oval 47"/>
          <p:cNvSpPr/>
          <p:nvPr/>
        </p:nvSpPr>
        <p:spPr>
          <a:xfrm>
            <a:off x="5982351" y="3683113"/>
            <a:ext cx="2088444" cy="19755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4118273" y="3712028"/>
            <a:ext cx="2088444" cy="1975555"/>
            <a:chOff x="6606823" y="3911600"/>
            <a:chExt cx="2088444" cy="1975555"/>
          </a:xfrm>
        </p:grpSpPr>
        <p:sp>
          <p:nvSpPr>
            <p:cNvPr id="50" name="Oval 49"/>
            <p:cNvSpPr/>
            <p:nvPr/>
          </p:nvSpPr>
          <p:spPr>
            <a:xfrm>
              <a:off x="6606823" y="3911600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651575" y="4454731"/>
              <a:ext cx="2000372" cy="88171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C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Results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framework</a:t>
              </a:r>
              <a:endParaRPr lang="en-US" alt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303215" y="3696282"/>
            <a:ext cx="2088444" cy="1975555"/>
            <a:chOff x="9558867" y="3787422"/>
            <a:chExt cx="2088444" cy="1975555"/>
          </a:xfrm>
        </p:grpSpPr>
        <p:sp>
          <p:nvSpPr>
            <p:cNvPr id="53" name="Oval 52"/>
            <p:cNvSpPr/>
            <p:nvPr/>
          </p:nvSpPr>
          <p:spPr>
            <a:xfrm>
              <a:off x="9558867" y="3787422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598491" y="4527746"/>
              <a:ext cx="2000372" cy="520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E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Budget</a:t>
              </a:r>
              <a:endParaRPr lang="en-US" altLang="en-US" dirty="0"/>
            </a:p>
          </p:txBody>
        </p:sp>
      </p:grp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6021853" y="4251770"/>
            <a:ext cx="2000372" cy="9622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Results framework alignment</a:t>
            </a:r>
            <a:endParaRPr lang="en-US" altLang="en-US" dirty="0"/>
          </a:p>
        </p:txBody>
      </p:sp>
      <p:sp>
        <p:nvSpPr>
          <p:cNvPr id="40" name="Snip Same Side Corner Rectangle 39"/>
          <p:cNvSpPr/>
          <p:nvPr/>
        </p:nvSpPr>
        <p:spPr>
          <a:xfrm rot="16200000">
            <a:off x="3821600" y="-1840501"/>
            <a:ext cx="4356469" cy="11117388"/>
          </a:xfrm>
          <a:prstGeom prst="snip2SameRect">
            <a:avLst/>
          </a:prstGeom>
          <a:solidFill>
            <a:srgbClr val="3366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687284" y="1714039"/>
            <a:ext cx="2088444" cy="1975555"/>
            <a:chOff x="1066800" y="2421467"/>
            <a:chExt cx="2088444" cy="1975555"/>
          </a:xfrm>
        </p:grpSpPr>
        <p:sp>
          <p:nvSpPr>
            <p:cNvPr id="43" name="Oval 42"/>
            <p:cNvSpPr/>
            <p:nvPr/>
          </p:nvSpPr>
          <p:spPr>
            <a:xfrm>
              <a:off x="1066800" y="2421467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114656" y="2933416"/>
              <a:ext cx="2000372" cy="94998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A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Implementation arrangements</a:t>
              </a:r>
              <a:endParaRPr lang="en-US" altLang="en-US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8127" y="3698026"/>
            <a:ext cx="2088444" cy="1975555"/>
            <a:chOff x="2011841" y="3610429"/>
            <a:chExt cx="2088444" cy="1975555"/>
          </a:xfrm>
        </p:grpSpPr>
        <p:sp>
          <p:nvSpPr>
            <p:cNvPr id="37" name="Oval 36"/>
            <p:cNvSpPr/>
            <p:nvPr/>
          </p:nvSpPr>
          <p:spPr>
            <a:xfrm>
              <a:off x="2011841" y="3610429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015297" y="4093723"/>
              <a:ext cx="2020481" cy="89921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B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Monitoring and evaluation</a:t>
              </a:r>
            </a:p>
          </p:txBody>
        </p:sp>
      </p:grpSp>
      <p:sp>
        <p:nvSpPr>
          <p:cNvPr id="36" name="Oval 35"/>
          <p:cNvSpPr/>
          <p:nvPr/>
        </p:nvSpPr>
        <p:spPr>
          <a:xfrm>
            <a:off x="698078" y="1725811"/>
            <a:ext cx="2088444" cy="19755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92750" y="3699265"/>
            <a:ext cx="2088444" cy="19755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889389" y="1512501"/>
            <a:ext cx="4977518" cy="7734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1. Create an organizational chart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921000" y="4789714"/>
            <a:ext cx="7130143" cy="112485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4. Who will be in charge of monitoring and evaluation? </a:t>
            </a:r>
          </a:p>
          <a:p>
            <a:pPr algn="ctr"/>
            <a:endParaRPr lang="en-US" sz="10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5. What are the outputs: Monitoring plan. Status reports. Audit reports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2921000" y="2286001"/>
            <a:ext cx="7130143" cy="2503714"/>
            <a:chOff x="2921000" y="2286000"/>
            <a:chExt cx="7130143" cy="2485571"/>
          </a:xfrm>
        </p:grpSpPr>
        <p:sp>
          <p:nvSpPr>
            <p:cNvPr id="63" name="Rounded Rectangle 62"/>
            <p:cNvSpPr/>
            <p:nvPr/>
          </p:nvSpPr>
          <p:spPr>
            <a:xfrm>
              <a:off x="2921000" y="2286000"/>
              <a:ext cx="7130143" cy="248557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44142" y="2340428"/>
              <a:ext cx="3066143" cy="5261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1F5E3E"/>
                  </a:solidFill>
                </a:rPr>
                <a:t>Project management board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840514" y="3116942"/>
              <a:ext cx="3066143" cy="5261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1F5E3E"/>
                  </a:solidFill>
                </a:rPr>
                <a:t>NIE: Name of responsible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789056" y="4103914"/>
              <a:ext cx="3066143" cy="5261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1F5E3E"/>
                  </a:solidFill>
                </a:rPr>
                <a:t>Execution service: Name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058885" y="4129314"/>
              <a:ext cx="3066143" cy="5261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1F5E3E"/>
                  </a:solidFill>
                </a:rPr>
                <a:t>Execution service: Name</a:t>
              </a:r>
            </a:p>
          </p:txBody>
        </p:sp>
        <p:cxnSp>
          <p:nvCxnSpPr>
            <p:cNvPr id="27" name="Straight Connector 26"/>
            <p:cNvCxnSpPr>
              <a:stCxn id="13" idx="2"/>
              <a:endCxn id="57" idx="0"/>
            </p:cNvCxnSpPr>
            <p:nvPr/>
          </p:nvCxnSpPr>
          <p:spPr>
            <a:xfrm flipH="1">
              <a:off x="6373586" y="2866571"/>
              <a:ext cx="3628" cy="250371"/>
            </a:xfrm>
            <a:prstGeom prst="line">
              <a:avLst/>
            </a:prstGeom>
            <a:ln w="762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57" idx="2"/>
              <a:endCxn id="60" idx="0"/>
            </p:cNvCxnSpPr>
            <p:nvPr/>
          </p:nvCxnSpPr>
          <p:spPr>
            <a:xfrm flipH="1">
              <a:off x="4591957" y="3643085"/>
              <a:ext cx="1781629" cy="486229"/>
            </a:xfrm>
            <a:prstGeom prst="line">
              <a:avLst/>
            </a:prstGeom>
            <a:ln w="762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57" idx="2"/>
              <a:endCxn id="58" idx="0"/>
            </p:cNvCxnSpPr>
            <p:nvPr/>
          </p:nvCxnSpPr>
          <p:spPr>
            <a:xfrm>
              <a:off x="6373586" y="3643085"/>
              <a:ext cx="1948542" cy="460829"/>
            </a:xfrm>
            <a:prstGeom prst="line">
              <a:avLst/>
            </a:prstGeom>
            <a:ln w="762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ounded Rectangle 32"/>
          <p:cNvSpPr/>
          <p:nvPr/>
        </p:nvSpPr>
        <p:spPr>
          <a:xfrm>
            <a:off x="8340220" y="2286000"/>
            <a:ext cx="3234922" cy="183242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2. Describe the role of the NIE</a:t>
            </a:r>
          </a:p>
          <a:p>
            <a:pPr algn="ctr"/>
            <a:endParaRPr lang="en-US" sz="10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3. List who provides each execution service </a:t>
            </a:r>
          </a:p>
        </p:txBody>
      </p:sp>
      <p:pic>
        <p:nvPicPr>
          <p:cNvPr id="6" name="2.22">
            <a:hlinkClick r:id="" action="ppaction://media"/>
            <a:extLst>
              <a:ext uri="{FF2B5EF4-FFF2-40B4-BE49-F238E27FC236}">
                <a16:creationId xmlns:a16="http://schemas.microsoft.com/office/drawing/2014/main" id="{0FEA6A49-FB88-EB48-9393-2DA2DDF536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/>
        </p:blipFill>
        <p:spPr>
          <a:xfrm>
            <a:off x="-4728" y="6012767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025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0" grpId="0" animBg="1"/>
      <p:bldP spid="36" grpId="0" animBg="1"/>
      <p:bldP spid="38" grpId="0" animBg="1"/>
      <p:bldP spid="34" grpId="0" animBg="1"/>
      <p:bldP spid="39" grpId="0" animBg="1"/>
      <p:bldP spid="33" grpId="0" animBg="1"/>
    </p:bldLst>
  </p:timing>
  <p:extLst>
    <p:ext uri="{E180D4A7-C9FB-4DFB-919C-405C955672EB}">
      <p14:showEvtLst xmlns:p14="http://schemas.microsoft.com/office/powerpoint/2010/main">
        <p14:playEvt time="2113" objId="7"/>
        <p14:stopEvt time="33422" objId="7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ame Side Corner Rectangle 4"/>
          <p:cNvSpPr/>
          <p:nvPr/>
        </p:nvSpPr>
        <p:spPr>
          <a:xfrm rot="16200000">
            <a:off x="3810305" y="-1855854"/>
            <a:ext cx="4356469" cy="11117388"/>
          </a:xfrm>
          <a:prstGeom prst="snip2SameRect">
            <a:avLst/>
          </a:prstGeom>
          <a:solidFill>
            <a:srgbClr val="3366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799751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9339501" y="3696282"/>
            <a:ext cx="2088444" cy="1975555"/>
            <a:chOff x="9558867" y="3787422"/>
            <a:chExt cx="2088444" cy="1975555"/>
          </a:xfrm>
        </p:grpSpPr>
        <p:sp>
          <p:nvSpPr>
            <p:cNvPr id="60" name="Oval 59"/>
            <p:cNvSpPr/>
            <p:nvPr/>
          </p:nvSpPr>
          <p:spPr>
            <a:xfrm>
              <a:off x="9558867" y="3787422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598491" y="4527746"/>
              <a:ext cx="2000372" cy="520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E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Budget</a:t>
              </a:r>
              <a:endParaRPr lang="en-US" altLang="en-US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9304249" y="1699572"/>
            <a:ext cx="2088444" cy="1975555"/>
            <a:chOff x="9019822" y="1724378"/>
            <a:chExt cx="2088444" cy="1975555"/>
          </a:xfrm>
        </p:grpSpPr>
        <p:sp>
          <p:nvSpPr>
            <p:cNvPr id="52" name="Oval 51"/>
            <p:cNvSpPr/>
            <p:nvPr/>
          </p:nvSpPr>
          <p:spPr>
            <a:xfrm>
              <a:off x="9019822" y="1724378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068031" y="2265422"/>
              <a:ext cx="2000372" cy="91819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F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Disbursement schedule</a:t>
              </a:r>
              <a:endParaRPr lang="en-US" altLang="en-US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98127" y="3698026"/>
            <a:ext cx="2088444" cy="1975555"/>
            <a:chOff x="2011841" y="3610429"/>
            <a:chExt cx="2088444" cy="1975555"/>
          </a:xfrm>
        </p:grpSpPr>
        <p:sp>
          <p:nvSpPr>
            <p:cNvPr id="46" name="Oval 45"/>
            <p:cNvSpPr/>
            <p:nvPr/>
          </p:nvSpPr>
          <p:spPr>
            <a:xfrm>
              <a:off x="2011841" y="3610429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015297" y="4093723"/>
              <a:ext cx="2020481" cy="89921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B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Monitoring and evaluation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87284" y="1714039"/>
            <a:ext cx="2088444" cy="1975555"/>
            <a:chOff x="1066800" y="2421467"/>
            <a:chExt cx="2088444" cy="1975555"/>
          </a:xfrm>
        </p:grpSpPr>
        <p:sp>
          <p:nvSpPr>
            <p:cNvPr id="49" name="Oval 48"/>
            <p:cNvSpPr/>
            <p:nvPr/>
          </p:nvSpPr>
          <p:spPr>
            <a:xfrm>
              <a:off x="1066800" y="2421467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114656" y="2933416"/>
              <a:ext cx="2000372" cy="94998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A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Implementation arrangements</a:t>
              </a:r>
              <a:endParaRPr lang="en-US" altLang="en-US" dirty="0"/>
            </a:p>
          </p:txBody>
        </p:sp>
      </p:grp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4653590" y="1622254"/>
            <a:ext cx="2902316" cy="1117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Implementation arrangements</a:t>
            </a:r>
          </a:p>
        </p:txBody>
      </p:sp>
      <p:pic>
        <p:nvPicPr>
          <p:cNvPr id="32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32557" y="1476819"/>
            <a:ext cx="854075" cy="854075"/>
          </a:xfrm>
          <a:prstGeom prst="rect">
            <a:avLst/>
          </a:prstGeom>
        </p:spPr>
      </p:pic>
      <p:sp>
        <p:nvSpPr>
          <p:cNvPr id="31" name="Snip Same Side Corner Rectangle 30"/>
          <p:cNvSpPr/>
          <p:nvPr/>
        </p:nvSpPr>
        <p:spPr>
          <a:xfrm rot="16200000">
            <a:off x="3821094" y="-1857550"/>
            <a:ext cx="4356469" cy="11117388"/>
          </a:xfrm>
          <a:prstGeom prst="snip2SameRect">
            <a:avLst/>
          </a:prstGeom>
          <a:solidFill>
            <a:srgbClr val="3366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982351" y="3683113"/>
            <a:ext cx="2088444" cy="19755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6021853" y="4251770"/>
            <a:ext cx="2000372" cy="9622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Results framework alignment</a:t>
            </a:r>
            <a:endParaRPr lang="en-US" alt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4063844" y="3712028"/>
            <a:ext cx="2088444" cy="1975555"/>
            <a:chOff x="6606823" y="3911600"/>
            <a:chExt cx="2088444" cy="1975555"/>
          </a:xfrm>
        </p:grpSpPr>
        <p:sp>
          <p:nvSpPr>
            <p:cNvPr id="56" name="Oval 55"/>
            <p:cNvSpPr/>
            <p:nvPr/>
          </p:nvSpPr>
          <p:spPr>
            <a:xfrm>
              <a:off x="6606823" y="3911600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651575" y="4454731"/>
              <a:ext cx="2000372" cy="88171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C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Results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framework</a:t>
              </a:r>
              <a:endParaRPr lang="en-US" altLang="en-US" dirty="0"/>
            </a:p>
          </p:txBody>
        </p:sp>
      </p:grpSp>
      <p:sp>
        <p:nvSpPr>
          <p:cNvPr id="36" name="Oval 35"/>
          <p:cNvSpPr/>
          <p:nvPr/>
        </p:nvSpPr>
        <p:spPr>
          <a:xfrm>
            <a:off x="4065853" y="3715751"/>
            <a:ext cx="2088444" cy="19755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82519" y="3691738"/>
            <a:ext cx="2088444" cy="19755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creen Shot 2020-06-24 at 14.34.39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8" b="24022"/>
          <a:stretch/>
        </p:blipFill>
        <p:spPr>
          <a:xfrm>
            <a:off x="2876444" y="1297757"/>
            <a:ext cx="6466376" cy="3020243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443945" y="933352"/>
            <a:ext cx="4977518" cy="84195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Results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548655" y="908336"/>
            <a:ext cx="4977518" cy="84195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Indicator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355041" y="920611"/>
            <a:ext cx="4977518" cy="84195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Baseline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5388311" y="914240"/>
            <a:ext cx="4977518" cy="84195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Milestones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600438" y="917258"/>
            <a:ext cx="4977518" cy="84195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Means of verification</a:t>
            </a:r>
          </a:p>
        </p:txBody>
      </p:sp>
      <p:pic>
        <p:nvPicPr>
          <p:cNvPr id="16" name="Picture 15" descr="Screen Shot 2020-06-24 at 15.00.43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1"/>
          <a:stretch/>
        </p:blipFill>
        <p:spPr>
          <a:xfrm>
            <a:off x="1841931" y="938349"/>
            <a:ext cx="8534400" cy="3978365"/>
          </a:xfrm>
          <a:prstGeom prst="rect">
            <a:avLst/>
          </a:prstGeom>
        </p:spPr>
      </p:pic>
      <p:sp>
        <p:nvSpPr>
          <p:cNvPr id="43" name="Oval 42"/>
          <p:cNvSpPr/>
          <p:nvPr/>
        </p:nvSpPr>
        <p:spPr>
          <a:xfrm>
            <a:off x="1889750" y="554402"/>
            <a:ext cx="3915550" cy="3779340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789225" y="547029"/>
            <a:ext cx="3915550" cy="3779340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944200" y="720210"/>
            <a:ext cx="3609350" cy="3375732"/>
          </a:xfrm>
          <a:prstGeom prst="ellipse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Outcome 8</a:t>
            </a:r>
          </a:p>
          <a:p>
            <a:pPr algn="ctr"/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Strategic Results Framework</a:t>
            </a:r>
          </a:p>
        </p:txBody>
      </p:sp>
      <p:pic>
        <p:nvPicPr>
          <p:cNvPr id="7" name="2.23">
            <a:hlinkClick r:id="" action="ppaction://media"/>
            <a:extLst>
              <a:ext uri="{FF2B5EF4-FFF2-40B4-BE49-F238E27FC236}">
                <a16:creationId xmlns:a16="http://schemas.microsoft.com/office/drawing/2014/main" id="{5B0A87F4-CE43-AC42-8C11-529A73ECBD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/>
          <a:stretch/>
        </p:blipFill>
        <p:spPr>
          <a:xfrm>
            <a:off x="-5234" y="6039399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29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1" grpId="0" animBg="1"/>
      <p:bldP spid="36" grpId="0" animBg="1"/>
      <p:bldP spid="38" grpId="0" animBg="1"/>
      <p:bldP spid="35" grpId="0" animBg="1"/>
      <p:bldP spid="35" grpId="1" animBg="1"/>
      <p:bldP spid="37" grpId="0" animBg="1"/>
      <p:bldP spid="37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" grpId="0" animBg="1"/>
    </p:bldLst>
  </p:timing>
  <p:extLst>
    <p:ext uri="{E180D4A7-C9FB-4DFB-919C-405C955672EB}">
      <p14:showEvtLst xmlns:p14="http://schemas.microsoft.com/office/powerpoint/2010/main">
        <p14:playEvt time="2393" objId="7"/>
        <p14:stopEvt time="40048" objId="7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ame Side Corner Rectangle 4"/>
          <p:cNvSpPr/>
          <p:nvPr/>
        </p:nvSpPr>
        <p:spPr>
          <a:xfrm rot="16200000">
            <a:off x="3810305" y="-1855854"/>
            <a:ext cx="4356469" cy="11117388"/>
          </a:xfrm>
          <a:prstGeom prst="snip2SameRect">
            <a:avLst/>
          </a:prstGeom>
          <a:solidFill>
            <a:srgbClr val="3366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32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96271" y="1513108"/>
            <a:ext cx="854075" cy="854075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98127" y="3698026"/>
            <a:ext cx="2088444" cy="1975555"/>
            <a:chOff x="2011841" y="3610429"/>
            <a:chExt cx="2088444" cy="1975555"/>
          </a:xfrm>
        </p:grpSpPr>
        <p:sp>
          <p:nvSpPr>
            <p:cNvPr id="40" name="Oval 39"/>
            <p:cNvSpPr/>
            <p:nvPr/>
          </p:nvSpPr>
          <p:spPr>
            <a:xfrm>
              <a:off x="2011841" y="3610429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015297" y="4093723"/>
              <a:ext cx="2020481" cy="89921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B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Monitoring and evaluation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87284" y="1714039"/>
            <a:ext cx="2088444" cy="1975555"/>
            <a:chOff x="1066800" y="2421467"/>
            <a:chExt cx="2088444" cy="1975555"/>
          </a:xfrm>
        </p:grpSpPr>
        <p:sp>
          <p:nvSpPr>
            <p:cNvPr id="43" name="Oval 42"/>
            <p:cNvSpPr/>
            <p:nvPr/>
          </p:nvSpPr>
          <p:spPr>
            <a:xfrm>
              <a:off x="1066800" y="2421467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114656" y="2933416"/>
              <a:ext cx="2000372" cy="94998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A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Implementation arrangements</a:t>
              </a:r>
              <a:endParaRPr lang="en-US" altLang="en-US" dirty="0"/>
            </a:p>
          </p:txBody>
        </p:sp>
      </p:grpSp>
      <p:sp>
        <p:nvSpPr>
          <p:cNvPr id="51" name="Oval 50"/>
          <p:cNvSpPr/>
          <p:nvPr/>
        </p:nvSpPr>
        <p:spPr>
          <a:xfrm>
            <a:off x="5982351" y="3683113"/>
            <a:ext cx="2088444" cy="19755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6021853" y="4251770"/>
            <a:ext cx="2000372" cy="9622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Results framework alignment</a:t>
            </a:r>
            <a:endParaRPr lang="en-US" alt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4100130" y="3712028"/>
            <a:ext cx="2088444" cy="1975555"/>
            <a:chOff x="6606823" y="3911600"/>
            <a:chExt cx="2088444" cy="1975555"/>
          </a:xfrm>
        </p:grpSpPr>
        <p:sp>
          <p:nvSpPr>
            <p:cNvPr id="53" name="Oval 52"/>
            <p:cNvSpPr/>
            <p:nvPr/>
          </p:nvSpPr>
          <p:spPr>
            <a:xfrm>
              <a:off x="6606823" y="3911600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651575" y="4454731"/>
              <a:ext cx="2000372" cy="88171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C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Results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framework</a:t>
              </a:r>
              <a:endParaRPr lang="en-US" altLang="en-US" dirty="0"/>
            </a:p>
          </p:txBody>
        </p:sp>
      </p:grp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4653590" y="1622254"/>
            <a:ext cx="2902316" cy="1117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Implementation arrangements</a:t>
            </a:r>
          </a:p>
        </p:txBody>
      </p:sp>
      <p:sp>
        <p:nvSpPr>
          <p:cNvPr id="31" name="Snip Same Side Corner Rectangle 30"/>
          <p:cNvSpPr/>
          <p:nvPr/>
        </p:nvSpPr>
        <p:spPr>
          <a:xfrm rot="16200000">
            <a:off x="3839239" y="-1844582"/>
            <a:ext cx="4356469" cy="11117388"/>
          </a:xfrm>
          <a:prstGeom prst="snip2SameRect">
            <a:avLst/>
          </a:prstGeom>
          <a:solidFill>
            <a:srgbClr val="3366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356490" y="626261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9" name="Rectangular Callout 38"/>
          <p:cNvSpPr/>
          <p:nvPr/>
        </p:nvSpPr>
        <p:spPr>
          <a:xfrm>
            <a:off x="6489327" y="4178171"/>
            <a:ext cx="2321433" cy="1313933"/>
          </a:xfrm>
          <a:prstGeom prst="wedgeRectCallout">
            <a:avLst>
              <a:gd name="adj1" fmla="val 73887"/>
              <a:gd name="adj2" fmla="val 2029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The proposal should include a budget</a:t>
            </a:r>
          </a:p>
        </p:txBody>
      </p:sp>
      <p:sp>
        <p:nvSpPr>
          <p:cNvPr id="45" name="Rectangular Callout 44"/>
          <p:cNvSpPr/>
          <p:nvPr/>
        </p:nvSpPr>
        <p:spPr>
          <a:xfrm>
            <a:off x="3766796" y="4189441"/>
            <a:ext cx="2321433" cy="1313933"/>
          </a:xfrm>
          <a:prstGeom prst="wedgeRectCallout">
            <a:avLst>
              <a:gd name="adj1" fmla="val 70761"/>
              <a:gd name="adj2" fmla="val 2029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Breakdown costs to activity level</a:t>
            </a:r>
          </a:p>
        </p:txBody>
      </p:sp>
      <p:sp>
        <p:nvSpPr>
          <p:cNvPr id="46" name="Rectangular Callout 45"/>
          <p:cNvSpPr/>
          <p:nvPr/>
        </p:nvSpPr>
        <p:spPr>
          <a:xfrm>
            <a:off x="944778" y="4189441"/>
            <a:ext cx="2321433" cy="1313933"/>
          </a:xfrm>
          <a:prstGeom prst="wedgeRectCallout">
            <a:avLst>
              <a:gd name="adj1" fmla="val 70761"/>
              <a:gd name="adj2" fmla="val 2029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The budget presentation style is open</a:t>
            </a:r>
          </a:p>
        </p:txBody>
      </p:sp>
      <p:pic>
        <p:nvPicPr>
          <p:cNvPr id="19" name="Picture 18" descr="Screen Shot 2020-06-24 at 15.17.2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2" y="954235"/>
            <a:ext cx="8115300" cy="3136900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>
            <a:off x="2927843" y="388105"/>
            <a:ext cx="4338853" cy="74092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Timeline of activities</a:t>
            </a:r>
          </a:p>
        </p:txBody>
      </p:sp>
      <p:sp>
        <p:nvSpPr>
          <p:cNvPr id="47" name="Right Arrow 46"/>
          <p:cNvSpPr/>
          <p:nvPr/>
        </p:nvSpPr>
        <p:spPr>
          <a:xfrm rot="1271961">
            <a:off x="2956780" y="2251696"/>
            <a:ext cx="4338853" cy="74092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Disbursement of funds across time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9304249" y="1699572"/>
            <a:ext cx="2088444" cy="1975555"/>
            <a:chOff x="9019822" y="1724378"/>
            <a:chExt cx="2088444" cy="1975555"/>
          </a:xfrm>
        </p:grpSpPr>
        <p:sp>
          <p:nvSpPr>
            <p:cNvPr id="49" name="Oval 48"/>
            <p:cNvSpPr/>
            <p:nvPr/>
          </p:nvSpPr>
          <p:spPr>
            <a:xfrm>
              <a:off x="9019822" y="1724378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068031" y="2265422"/>
              <a:ext cx="2000372" cy="91819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F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Disbursement schedule</a:t>
              </a:r>
              <a:endParaRPr lang="en-US" altLang="en-US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303215" y="3696282"/>
            <a:ext cx="2088444" cy="1975555"/>
            <a:chOff x="9558867" y="3787422"/>
            <a:chExt cx="2088444" cy="1975555"/>
          </a:xfrm>
        </p:grpSpPr>
        <p:sp>
          <p:nvSpPr>
            <p:cNvPr id="56" name="Oval 55"/>
            <p:cNvSpPr/>
            <p:nvPr/>
          </p:nvSpPr>
          <p:spPr>
            <a:xfrm>
              <a:off x="9558867" y="3787422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598491" y="4527746"/>
              <a:ext cx="2000372" cy="520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E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Budget</a:t>
              </a:r>
              <a:endParaRPr lang="en-US" altLang="en-US" dirty="0"/>
            </a:p>
          </p:txBody>
        </p:sp>
      </p:grpSp>
      <p:sp>
        <p:nvSpPr>
          <p:cNvPr id="36" name="Oval 35"/>
          <p:cNvSpPr/>
          <p:nvPr/>
        </p:nvSpPr>
        <p:spPr>
          <a:xfrm>
            <a:off x="9307256" y="3686488"/>
            <a:ext cx="2088444" cy="19755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9300917" y="1700294"/>
            <a:ext cx="2088444" cy="19755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2.24">
            <a:hlinkClick r:id="" action="ppaction://media"/>
            <a:extLst>
              <a:ext uri="{FF2B5EF4-FFF2-40B4-BE49-F238E27FC236}">
                <a16:creationId xmlns:a16="http://schemas.microsoft.com/office/drawing/2014/main" id="{FA9C31DD-636B-FB46-A84A-08CC948D21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/>
          <a:stretch/>
        </p:blipFill>
        <p:spPr>
          <a:xfrm>
            <a:off x="643" y="6042692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360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00"/>
    </mc:Choice>
    <mc:Fallback xmlns="">
      <p:transition spd="slow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1" grpId="0" animBg="1"/>
      <p:bldP spid="39" grpId="0" animBg="1"/>
      <p:bldP spid="45" grpId="0" animBg="1"/>
      <p:bldP spid="46" grpId="0" animBg="1"/>
      <p:bldP spid="24" grpId="0" animBg="1"/>
      <p:bldP spid="47" grpId="0" animBg="1"/>
      <p:bldP spid="36" grpId="0" animBg="1"/>
      <p:bldP spid="38" grpId="0" animBg="1"/>
    </p:bldLst>
  </p:timing>
  <p:extLst>
    <p:ext uri="{E180D4A7-C9FB-4DFB-919C-405C955672EB}">
      <p14:showEvtLst xmlns:p14="http://schemas.microsoft.com/office/powerpoint/2010/main">
        <p14:playEvt time="2139" objId="7"/>
        <p14:stopEvt time="25258" objId="7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Learning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34" name="Snip Same Side Corner Rectangle 33"/>
          <p:cNvSpPr/>
          <p:nvPr/>
        </p:nvSpPr>
        <p:spPr>
          <a:xfrm rot="16200000">
            <a:off x="3810305" y="-1855854"/>
            <a:ext cx="4356469" cy="11117388"/>
          </a:xfrm>
          <a:prstGeom prst="snip2SameRect">
            <a:avLst/>
          </a:prstGeom>
          <a:solidFill>
            <a:srgbClr val="3366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96271" y="1513108"/>
            <a:ext cx="854075" cy="854075"/>
          </a:xfrm>
          <a:prstGeom prst="rect">
            <a:avLst/>
          </a:prstGeom>
        </p:spPr>
      </p:pic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4653590" y="1622254"/>
            <a:ext cx="2902316" cy="1117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Implementation arrangements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98127" y="3698026"/>
            <a:ext cx="2088444" cy="1975555"/>
            <a:chOff x="2011841" y="3610429"/>
            <a:chExt cx="2088444" cy="1975555"/>
          </a:xfrm>
        </p:grpSpPr>
        <p:sp>
          <p:nvSpPr>
            <p:cNvPr id="38" name="Oval 37"/>
            <p:cNvSpPr/>
            <p:nvPr/>
          </p:nvSpPr>
          <p:spPr>
            <a:xfrm>
              <a:off x="2011841" y="3610429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015297" y="4093723"/>
              <a:ext cx="2020481" cy="89921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B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Monitoring and evaluation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87284" y="1714039"/>
            <a:ext cx="2088444" cy="1975555"/>
            <a:chOff x="1066800" y="2421467"/>
            <a:chExt cx="2088444" cy="1975555"/>
          </a:xfrm>
        </p:grpSpPr>
        <p:sp>
          <p:nvSpPr>
            <p:cNvPr id="41" name="Oval 40"/>
            <p:cNvSpPr/>
            <p:nvPr/>
          </p:nvSpPr>
          <p:spPr>
            <a:xfrm>
              <a:off x="1066800" y="2421467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114656" y="2933416"/>
              <a:ext cx="2000372" cy="94998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A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Implementation arrangements</a:t>
              </a:r>
              <a:endParaRPr lang="en-US" altLang="en-US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304249" y="1699572"/>
            <a:ext cx="2088444" cy="1975555"/>
            <a:chOff x="9019822" y="1724378"/>
            <a:chExt cx="2088444" cy="1975555"/>
          </a:xfrm>
        </p:grpSpPr>
        <p:sp>
          <p:nvSpPr>
            <p:cNvPr id="44" name="Oval 43"/>
            <p:cNvSpPr/>
            <p:nvPr/>
          </p:nvSpPr>
          <p:spPr>
            <a:xfrm>
              <a:off x="9019822" y="1724378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068031" y="2265422"/>
              <a:ext cx="2000372" cy="91819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F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Disbursement schedule</a:t>
              </a:r>
              <a:endParaRPr lang="en-US" altLang="en-US" dirty="0"/>
            </a:p>
          </p:txBody>
        </p:sp>
      </p:grpSp>
      <p:sp>
        <p:nvSpPr>
          <p:cNvPr id="46" name="Oval 45"/>
          <p:cNvSpPr/>
          <p:nvPr/>
        </p:nvSpPr>
        <p:spPr>
          <a:xfrm>
            <a:off x="5982351" y="3683113"/>
            <a:ext cx="2088444" cy="19755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4100130" y="3712028"/>
            <a:ext cx="2088444" cy="1975555"/>
            <a:chOff x="6606823" y="3911600"/>
            <a:chExt cx="2088444" cy="1975555"/>
          </a:xfrm>
        </p:grpSpPr>
        <p:sp>
          <p:nvSpPr>
            <p:cNvPr id="48" name="Oval 47"/>
            <p:cNvSpPr/>
            <p:nvPr/>
          </p:nvSpPr>
          <p:spPr>
            <a:xfrm>
              <a:off x="6606823" y="3911600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651575" y="4454731"/>
              <a:ext cx="2000372" cy="88171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C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Results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framework</a:t>
              </a:r>
              <a:endParaRPr lang="en-US" altLang="en-US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303215" y="3696282"/>
            <a:ext cx="2088444" cy="1975555"/>
            <a:chOff x="9558867" y="3787422"/>
            <a:chExt cx="2088444" cy="1975555"/>
          </a:xfrm>
        </p:grpSpPr>
        <p:sp>
          <p:nvSpPr>
            <p:cNvPr id="51" name="Oval 50"/>
            <p:cNvSpPr/>
            <p:nvPr/>
          </p:nvSpPr>
          <p:spPr>
            <a:xfrm>
              <a:off x="9558867" y="3787422"/>
              <a:ext cx="2088444" cy="197555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598491" y="4527746"/>
              <a:ext cx="2000372" cy="5203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E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dirty="0"/>
                <a:t>Budget</a:t>
              </a:r>
              <a:endParaRPr lang="en-US" altLang="en-US" dirty="0"/>
            </a:p>
          </p:txBody>
        </p:sp>
      </p:grpSp>
      <p:sp>
        <p:nvSpPr>
          <p:cNvPr id="53" name="Rectangular Callout 52"/>
          <p:cNvSpPr/>
          <p:nvPr/>
        </p:nvSpPr>
        <p:spPr>
          <a:xfrm>
            <a:off x="2422534" y="3007442"/>
            <a:ext cx="2321433" cy="1201701"/>
          </a:xfrm>
          <a:prstGeom prst="wedgeRectCallout">
            <a:avLst>
              <a:gd name="adj1" fmla="val -80124"/>
              <a:gd name="adj2" fmla="val 619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Delivery and monitoring</a:t>
            </a:r>
          </a:p>
        </p:txBody>
      </p:sp>
      <p:sp>
        <p:nvSpPr>
          <p:cNvPr id="54" name="Rectangular Callout 53"/>
          <p:cNvSpPr/>
          <p:nvPr/>
        </p:nvSpPr>
        <p:spPr>
          <a:xfrm>
            <a:off x="4954217" y="3013854"/>
            <a:ext cx="2321433" cy="1213432"/>
          </a:xfrm>
          <a:prstGeom prst="wedgeRectCallout">
            <a:avLst>
              <a:gd name="adj1" fmla="val -2755"/>
              <a:gd name="adj2" fmla="val 7588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Results</a:t>
            </a:r>
          </a:p>
        </p:txBody>
      </p:sp>
      <p:sp>
        <p:nvSpPr>
          <p:cNvPr id="55" name="Rectangular Callout 54"/>
          <p:cNvSpPr/>
          <p:nvPr/>
        </p:nvSpPr>
        <p:spPr>
          <a:xfrm>
            <a:off x="7406483" y="3013854"/>
            <a:ext cx="2321433" cy="1213432"/>
          </a:xfrm>
          <a:prstGeom prst="wedgeRectCallout">
            <a:avLst>
              <a:gd name="adj1" fmla="val 77318"/>
              <a:gd name="adj2" fmla="val 463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Budget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6021853" y="4251770"/>
            <a:ext cx="2000372" cy="9622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Results framework alignment</a:t>
            </a:r>
            <a:endParaRPr lang="en-US" alt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3612509" y="2279529"/>
            <a:ext cx="4977518" cy="69144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Standard project implementation details</a:t>
            </a:r>
          </a:p>
        </p:txBody>
      </p:sp>
      <p:pic>
        <p:nvPicPr>
          <p:cNvPr id="5" name="2.25">
            <a:hlinkClick r:id="" action="ppaction://media"/>
            <a:extLst>
              <a:ext uri="{FF2B5EF4-FFF2-40B4-BE49-F238E27FC236}">
                <a16:creationId xmlns:a16="http://schemas.microsoft.com/office/drawing/2014/main" id="{C2B5C225-2034-9E4A-93B4-CFF97670BD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/>
        </p:blipFill>
        <p:spPr>
          <a:xfrm>
            <a:off x="-22860" y="6047649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2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3" grpId="0" animBg="1"/>
      <p:bldP spid="54" grpId="0" animBg="1"/>
      <p:bldP spid="55" grpId="0" animBg="1"/>
      <p:bldP spid="33" grpId="0" animBg="1"/>
    </p:bldLst>
  </p:timing>
  <p:extLst>
    <p:ext uri="{E180D4A7-C9FB-4DFB-919C-405C955672EB}">
      <p14:showEvtLst xmlns:p14="http://schemas.microsoft.com/office/powerpoint/2010/main">
        <p14:playEvt time="2170" objId="6"/>
        <p14:stopEvt time="15278" objId="6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In detail: Part IV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613995" y="1560286"/>
            <a:ext cx="10961147" cy="426357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584133" y="1776552"/>
            <a:ext cx="8321867" cy="8949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b="1" dirty="0"/>
              <a:t>PART IV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b="1" dirty="0"/>
              <a:t>Endorsement by government and certification by the Implementing Entity </a:t>
            </a:r>
          </a:p>
        </p:txBody>
      </p:sp>
      <p:pic>
        <p:nvPicPr>
          <p:cNvPr id="38" name="Picture Placeholder 72" descr="send">
            <a:extLst>
              <a:ext uri="{FF2B5EF4-FFF2-40B4-BE49-F238E27FC236}">
                <a16:creationId xmlns:a16="http://schemas.microsoft.com/office/drawing/2014/main" id="{434488A9-1494-5A4A-9B81-A4830C2F8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5" b="115"/>
          <a:stretch>
            <a:fillRect/>
          </a:stretch>
        </p:blipFill>
        <p:spPr>
          <a:xfrm>
            <a:off x="835892" y="1738108"/>
            <a:ext cx="691688" cy="6916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79792" y="2558887"/>
            <a:ext cx="4360986" cy="291622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 txBox="1">
            <a:spLocks/>
          </p:cNvSpPr>
          <p:nvPr/>
        </p:nvSpPr>
        <p:spPr>
          <a:xfrm>
            <a:off x="1580445" y="3693611"/>
            <a:ext cx="4358162" cy="1795709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GOVERNMENT ENDORSEMENT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Name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Position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Ministry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Date</a:t>
            </a:r>
          </a:p>
          <a:p>
            <a:pPr algn="ctr"/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115537" y="2554112"/>
            <a:ext cx="4354907" cy="2921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 txBox="1">
            <a:spLocks/>
          </p:cNvSpPr>
          <p:nvPr/>
        </p:nvSpPr>
        <p:spPr>
          <a:xfrm>
            <a:off x="6138333" y="3691220"/>
            <a:ext cx="4332111" cy="1743728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IMPLEMENTING ENTITY CERTIFICATION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Coordinator name and signature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Date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Contact person’s name, telephone number and email address		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6481" y="2657668"/>
            <a:ext cx="1587500" cy="952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8522" y="2692835"/>
            <a:ext cx="1587500" cy="952500"/>
          </a:xfrm>
          <a:prstGeom prst="rect">
            <a:avLst/>
          </a:prstGeom>
        </p:spPr>
      </p:pic>
      <p:pic>
        <p:nvPicPr>
          <p:cNvPr id="4" name="2.26">
            <a:hlinkClick r:id="" action="ppaction://media"/>
            <a:extLst>
              <a:ext uri="{FF2B5EF4-FFF2-40B4-BE49-F238E27FC236}">
                <a16:creationId xmlns:a16="http://schemas.microsoft.com/office/drawing/2014/main" id="{8F0B54D8-8575-FC47-AE68-4C543F9C10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/>
          <a:stretch/>
        </p:blipFill>
        <p:spPr>
          <a:xfrm>
            <a:off x="0" y="6017246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997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49" objId="6"/>
        <p14:stopEvt time="24936" objId="6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small grants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68283" y="1369127"/>
            <a:ext cx="3002400" cy="103410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73" name="Picture Placeholder 72" descr="send">
            <a:extLst>
              <a:ext uri="{FF2B5EF4-FFF2-40B4-BE49-F238E27FC236}">
                <a16:creationId xmlns:a16="http://schemas.microsoft.com/office/drawing/2014/main" id="{434488A9-1494-5A4A-9B81-A4830C2F856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15" b="115"/>
          <a:stretch>
            <a:fillRect/>
          </a:stretch>
        </p:blipFill>
        <p:spPr/>
      </p:pic>
      <p:pic>
        <p:nvPicPr>
          <p:cNvPr id="75" name="Picture Placeholder 74" descr="network">
            <a:extLst>
              <a:ext uri="{FF2B5EF4-FFF2-40B4-BE49-F238E27FC236}">
                <a16:creationId xmlns:a16="http://schemas.microsoft.com/office/drawing/2014/main" id="{2259C1B6-6592-CA47-8223-67E45CA2A8C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6369" y="6155190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EE39203-F49F-4222-9569-D6C067159F4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9"/>
          <a:srcRect l="12889" r="12889"/>
          <a:stretch>
            <a:fillRect/>
          </a:stretch>
        </p:blipFill>
        <p:spPr/>
      </p:pic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9366D2C-DAC9-484E-BC91-EFDB13FDA0EE}"/>
              </a:ext>
            </a:extLst>
          </p:cNvPr>
          <p:cNvSpPr txBox="1">
            <a:spLocks/>
          </p:cNvSpPr>
          <p:nvPr/>
        </p:nvSpPr>
        <p:spPr>
          <a:xfrm>
            <a:off x="8670590" y="1459799"/>
            <a:ext cx="2974332" cy="45029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 </a:t>
            </a:r>
            <a:endParaRPr lang="en-GB" sz="2000" dirty="0"/>
          </a:p>
          <a:p>
            <a:r>
              <a:rPr lang="en-US" sz="2000" dirty="0"/>
              <a:t>Experiment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GB" sz="2000" dirty="0"/>
              <a:t>Adapt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US" sz="2000" dirty="0"/>
              <a:t>Transform</a:t>
            </a:r>
            <a:endParaRPr lang="en-GB" sz="2000" dirty="0"/>
          </a:p>
        </p:txBody>
      </p:sp>
      <p:pic>
        <p:nvPicPr>
          <p:cNvPr id="12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22395" y="1592455"/>
            <a:ext cx="854075" cy="854075"/>
          </a:xfrm>
          <a:prstGeom prst="rect">
            <a:avLst/>
          </a:prstGeom>
        </p:spPr>
      </p:pic>
      <p:pic>
        <p:nvPicPr>
          <p:cNvPr id="5" name="2.27">
            <a:hlinkClick r:id="" action="ppaction://media"/>
            <a:extLst>
              <a:ext uri="{FF2B5EF4-FFF2-40B4-BE49-F238E27FC236}">
                <a16:creationId xmlns:a16="http://schemas.microsoft.com/office/drawing/2014/main" id="{9C51E233-1C94-9147-9DF5-3AC59E194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/>
        </p:blipFill>
        <p:spPr>
          <a:xfrm>
            <a:off x="-22217" y="6051811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5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53" objId="6"/>
        <p14:stopEvt time="22083" objId="6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5426765"/>
            <a:ext cx="6012000" cy="1346578"/>
          </a:xfrm>
        </p:spPr>
        <p:txBody>
          <a:bodyPr/>
          <a:lstStyle/>
          <a:p>
            <a:r>
              <a:rPr lang="en-US" dirty="0"/>
              <a:t>Training 2, Section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449385"/>
            <a:ext cx="5307700" cy="5666153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/>
              <a:t>Try it now</a:t>
            </a:r>
          </a:p>
          <a:p>
            <a:pPr marL="0" indent="0">
              <a:buNone/>
            </a:pPr>
            <a:endParaRPr lang="en-US" sz="4400" b="1" dirty="0"/>
          </a:p>
          <a:p>
            <a:pPr marL="0" indent="0">
              <a:buNone/>
            </a:pPr>
            <a:r>
              <a:rPr lang="en-US" sz="3600" b="1" dirty="0"/>
              <a:t>Go to </a:t>
            </a:r>
          </a:p>
          <a:p>
            <a:pPr marL="542925" lvl="2" indent="0">
              <a:buNone/>
            </a:pPr>
            <a:r>
              <a:rPr lang="en-US" sz="3600" b="1" dirty="0"/>
              <a:t>www.adaptation-fund.org</a:t>
            </a:r>
          </a:p>
          <a:p>
            <a:pPr marL="542925" lvl="2" indent="0">
              <a:buNone/>
            </a:pPr>
            <a:r>
              <a:rPr lang="en-US" sz="3600" b="1" dirty="0"/>
              <a:t>Start the application</a:t>
            </a:r>
          </a:p>
          <a:p>
            <a:pPr marL="542925" lvl="2" indent="0">
              <a:buNone/>
            </a:pPr>
            <a:endParaRPr lang="en-US" sz="3600" b="1" dirty="0"/>
          </a:p>
          <a:p>
            <a:pPr marL="542925" lvl="2" indent="0">
              <a:buNone/>
            </a:pPr>
            <a:endParaRPr lang="en-US" sz="4000" b="1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9260D-4D06-48B4-A4E1-FAF3B345D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0" y="53180"/>
            <a:ext cx="6013312" cy="4509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563164"/>
            <a:ext cx="6012000" cy="863601"/>
          </a:xfrm>
        </p:spPr>
        <p:txBody>
          <a:bodyPr/>
          <a:lstStyle/>
          <a:p>
            <a:r>
              <a:rPr lang="en-US" dirty="0"/>
              <a:t>Action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414393" y="3994248"/>
            <a:ext cx="668586" cy="412451"/>
            <a:chOff x="6584462" y="4276780"/>
            <a:chExt cx="668586" cy="41245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584462" y="4454769"/>
              <a:ext cx="195384" cy="2344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6760680" y="4276780"/>
              <a:ext cx="492368" cy="3868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411981" y="4502536"/>
            <a:ext cx="668586" cy="412451"/>
            <a:chOff x="6584462" y="4276780"/>
            <a:chExt cx="668586" cy="412451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6584462" y="4454769"/>
              <a:ext cx="195384" cy="2344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6760680" y="4276780"/>
              <a:ext cx="492368" cy="3868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2.28">
            <a:hlinkClick r:id="" action="ppaction://media"/>
            <a:extLst>
              <a:ext uri="{FF2B5EF4-FFF2-40B4-BE49-F238E27FC236}">
                <a16:creationId xmlns:a16="http://schemas.microsoft.com/office/drawing/2014/main" id="{A464C271-F50B-6E44-8969-FE4D6E927E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/>
          <a:stretch/>
        </p:blipFill>
        <p:spPr>
          <a:xfrm>
            <a:off x="-3008" y="6052785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05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6" objId="10"/>
        <p14:stopEvt time="9911" objId="10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63E9131-C258-4C5E-A880-B58DAFF9BC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8279" b="8279"/>
          <a:stretch>
            <a:fillRect/>
          </a:stretch>
        </p:blipFill>
        <p:spPr>
          <a:xfrm>
            <a:off x="-69194" y="0"/>
            <a:ext cx="12261194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6364"/>
            <a:ext cx="6840000" cy="1927213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COMPLETE</a:t>
            </a:r>
            <a:br>
              <a:rPr lang="en-US" dirty="0"/>
            </a:br>
            <a:r>
              <a:rPr lang="en-US" dirty="0"/>
              <a:t>Training Module 2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Innovation small grant applications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E8DF7-B814-4CFF-BC9D-D0EB2E476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87" y="2802067"/>
            <a:ext cx="2691585" cy="1819511"/>
          </a:xfrm>
          <a:prstGeom prst="rect">
            <a:avLst/>
          </a:prstGeom>
        </p:spPr>
      </p:pic>
      <p:pic>
        <p:nvPicPr>
          <p:cNvPr id="3" name="2.29">
            <a:hlinkClick r:id="" action="ppaction://media"/>
            <a:extLst>
              <a:ext uri="{FF2B5EF4-FFF2-40B4-BE49-F238E27FC236}">
                <a16:creationId xmlns:a16="http://schemas.microsoft.com/office/drawing/2014/main" id="{24BE837B-1FA4-2348-9EA1-4DB4AFA99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/>
        </p:blipFill>
        <p:spPr>
          <a:xfrm>
            <a:off x="-69194" y="6042121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5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93" objId="4"/>
        <p14:stopEvt time="12391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pic>
        <p:nvPicPr>
          <p:cNvPr id="71" name="Picture Placeholder 70" descr="link">
            <a:extLst>
              <a:ext uri="{FF2B5EF4-FFF2-40B4-BE49-F238E27FC236}">
                <a16:creationId xmlns:a16="http://schemas.microsoft.com/office/drawing/2014/main" id="{E5542F6D-CB05-1E49-9D10-41D51547FB68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68283" y="2337707"/>
            <a:ext cx="3002400" cy="1034103"/>
          </a:xfrm>
        </p:spPr>
        <p:txBody>
          <a:bodyPr/>
          <a:lstStyle/>
          <a:p>
            <a:r>
              <a:rPr lang="en-US" dirty="0"/>
              <a:t>Section 1 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B9366D2C-DAC9-484E-BC91-EFDB13FDA0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8283" y="2662842"/>
            <a:ext cx="2001317" cy="720000"/>
          </a:xfrm>
        </p:spPr>
        <p:txBody>
          <a:bodyPr/>
          <a:lstStyle/>
          <a:p>
            <a:r>
              <a:rPr lang="en-US" dirty="0"/>
              <a:t>Navigating the website and finding resources</a:t>
            </a:r>
          </a:p>
        </p:txBody>
      </p:sp>
      <p:pic>
        <p:nvPicPr>
          <p:cNvPr id="73" name="Picture Placeholder 72" descr="send">
            <a:extLst>
              <a:ext uri="{FF2B5EF4-FFF2-40B4-BE49-F238E27FC236}">
                <a16:creationId xmlns:a16="http://schemas.microsoft.com/office/drawing/2014/main" id="{434488A9-1494-5A4A-9B81-A4830C2F856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5" b="115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68283" y="3902344"/>
            <a:ext cx="3002400" cy="432000"/>
          </a:xfrm>
        </p:spPr>
        <p:txBody>
          <a:bodyPr/>
          <a:lstStyle/>
          <a:p>
            <a:r>
              <a:rPr lang="en-US" dirty="0"/>
              <a:t>Section 2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4BB1D872-AE86-6841-98FC-E66E61831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8283" y="4270573"/>
            <a:ext cx="2001317" cy="720000"/>
          </a:xfrm>
        </p:spPr>
        <p:txBody>
          <a:bodyPr/>
          <a:lstStyle/>
          <a:p>
            <a:r>
              <a:rPr lang="en-US" dirty="0"/>
              <a:t>Developing a strong application</a:t>
            </a:r>
          </a:p>
        </p:txBody>
      </p:sp>
      <p:pic>
        <p:nvPicPr>
          <p:cNvPr id="75" name="Picture Placeholder 74" descr="network">
            <a:extLst>
              <a:ext uri="{FF2B5EF4-FFF2-40B4-BE49-F238E27FC236}">
                <a16:creationId xmlns:a16="http://schemas.microsoft.com/office/drawing/2014/main" id="{2259C1B6-6592-CA47-8223-67E45CA2A8C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6369" y="6155190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EE39203-F49F-4222-9569-D6C067159F4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1"/>
          <a:srcRect l="12889" r="12889"/>
          <a:stretch>
            <a:fillRect/>
          </a:stretch>
        </p:blipFill>
        <p:spPr/>
      </p:pic>
      <p:pic>
        <p:nvPicPr>
          <p:cNvPr id="5" name="2.3">
            <a:hlinkClick r:id="" action="ppaction://media"/>
            <a:extLst>
              <a:ext uri="{FF2B5EF4-FFF2-40B4-BE49-F238E27FC236}">
                <a16:creationId xmlns:a16="http://schemas.microsoft.com/office/drawing/2014/main" id="{5E3146B0-A0C6-DC45-BD28-010C6BF21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/>
        </p:blipFill>
        <p:spPr>
          <a:xfrm>
            <a:off x="0" y="6052997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9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0"/>
    </mc:Choice>
    <mc:Fallback xmlns="">
      <p:transition spd="slow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08" objId="6"/>
        <p14:stopEvt time="33037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63E9131-C258-4C5E-A880-B58DAFF9BC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8279" b="8279"/>
          <a:stretch>
            <a:fillRect/>
          </a:stretch>
        </p:blipFill>
        <p:spPr>
          <a:xfrm>
            <a:off x="-69194" y="0"/>
            <a:ext cx="12261194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6364"/>
            <a:ext cx="6840000" cy="1927213"/>
          </a:xfrm>
        </p:spPr>
        <p:txBody>
          <a:bodyPr/>
          <a:lstStyle/>
          <a:p>
            <a:r>
              <a:rPr lang="en-US" dirty="0"/>
              <a:t>Training Module 2</a:t>
            </a:r>
            <a:br>
              <a:rPr lang="en-US" dirty="0"/>
            </a:br>
            <a:r>
              <a:rPr lang="en-US" dirty="0"/>
              <a:t>Section 1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Navigating the website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E8DF7-B814-4CFF-BC9D-D0EB2E476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87" y="2802067"/>
            <a:ext cx="2691585" cy="1819511"/>
          </a:xfrm>
          <a:prstGeom prst="rect">
            <a:avLst/>
          </a:prstGeom>
        </p:spPr>
      </p:pic>
      <p:pic>
        <p:nvPicPr>
          <p:cNvPr id="3" name="2.4">
            <a:hlinkClick r:id="" action="ppaction://media"/>
            <a:extLst>
              <a:ext uri="{FF2B5EF4-FFF2-40B4-BE49-F238E27FC236}">
                <a16:creationId xmlns:a16="http://schemas.microsoft.com/office/drawing/2014/main" id="{68B3E752-35A0-6148-9C61-A929B4B97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/>
        </p:blipFill>
        <p:spPr>
          <a:xfrm>
            <a:off x="-62942" y="6045201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6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11" objId="4"/>
        <p14:stopEvt time="8717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188" y="2019661"/>
            <a:ext cx="7307393" cy="2873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the website</a:t>
            </a:r>
          </a:p>
        </p:txBody>
      </p:sp>
      <p:pic>
        <p:nvPicPr>
          <p:cNvPr id="93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77438" y="208860"/>
            <a:ext cx="854075" cy="85407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EE94A18-D525-41CA-B020-51187422A2B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8"/>
          <a:srcRect l="24115" r="24115"/>
          <a:stretch>
            <a:fillRect/>
          </a:stretch>
        </p:blipFill>
        <p:spPr>
          <a:xfrm>
            <a:off x="7792278" y="118591"/>
            <a:ext cx="4255360" cy="5934339"/>
          </a:xfrm>
        </p:spPr>
      </p:pic>
      <p:sp>
        <p:nvSpPr>
          <p:cNvPr id="5" name="Rectangle 4"/>
          <p:cNvSpPr/>
          <p:nvPr/>
        </p:nvSpPr>
        <p:spPr>
          <a:xfrm>
            <a:off x="0" y="1086250"/>
            <a:ext cx="7619739" cy="8522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Shot 2020-06-25 at 21.20.2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5681"/>
            <a:ext cx="7598856" cy="115634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 txBox="1">
            <a:spLocks/>
          </p:cNvSpPr>
          <p:nvPr/>
        </p:nvSpPr>
        <p:spPr>
          <a:xfrm>
            <a:off x="734790" y="1319709"/>
            <a:ext cx="6417071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https://</a:t>
            </a:r>
            <a:r>
              <a:rPr lang="en-US" dirty="0" err="1"/>
              <a:t>www.adaptation-fund.org</a:t>
            </a:r>
            <a:r>
              <a:rPr lang="en-US" dirty="0"/>
              <a:t>/</a:t>
            </a:r>
          </a:p>
        </p:txBody>
      </p:sp>
      <p:pic>
        <p:nvPicPr>
          <p:cNvPr id="20" name="Picture 19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0" t="11176" r="57614" b="42530"/>
          <a:stretch/>
        </p:blipFill>
        <p:spPr>
          <a:xfrm>
            <a:off x="1601973" y="3543550"/>
            <a:ext cx="2695455" cy="29868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3407" y="2672741"/>
            <a:ext cx="2442308" cy="875850"/>
          </a:xfrm>
          <a:prstGeom prst="rect">
            <a:avLst/>
          </a:prstGeom>
          <a:solidFill>
            <a:schemeClr val="bg1"/>
          </a:solidFill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1F5E3E"/>
                </a:solidFill>
              </a:rPr>
              <a:t>Apply for Funding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652857" y="4659883"/>
            <a:ext cx="2609775" cy="664307"/>
          </a:xfrm>
          <a:prstGeom prst="rect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60361" y="4937054"/>
            <a:ext cx="854075" cy="854075"/>
          </a:xfrm>
        </p:spPr>
      </p:pic>
      <p:pic>
        <p:nvPicPr>
          <p:cNvPr id="24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21997" y="2654228"/>
            <a:ext cx="854075" cy="854075"/>
          </a:xfrm>
        </p:spPr>
      </p:pic>
      <p:pic>
        <p:nvPicPr>
          <p:cNvPr id="19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13751" y="3154529"/>
            <a:ext cx="854075" cy="854075"/>
          </a:xfrm>
        </p:spPr>
      </p:pic>
      <p:pic>
        <p:nvPicPr>
          <p:cNvPr id="6" name="2.5">
            <a:hlinkClick r:id="" action="ppaction://media"/>
            <a:extLst>
              <a:ext uri="{FF2B5EF4-FFF2-40B4-BE49-F238E27FC236}">
                <a16:creationId xmlns:a16="http://schemas.microsoft.com/office/drawing/2014/main" id="{6BC9C32B-5C69-A947-9260-42C1148EC8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/>
          <a:stretch/>
        </p:blipFill>
        <p:spPr>
          <a:xfrm>
            <a:off x="6252" y="6045200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24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0"/>
    </mc:Choice>
    <mc:Fallback xmlns="">
      <p:transition spd="slow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  <p:bldP spid="22" grpId="0" animBg="1"/>
    </p:bldLst>
  </p:timing>
  <p:extLst>
    <p:ext uri="{E180D4A7-C9FB-4DFB-919C-405C955672EB}">
      <p14:showEvtLst xmlns:p14="http://schemas.microsoft.com/office/powerpoint/2010/main">
        <p14:playEvt time="2191" objId="7"/>
        <p14:stopEvt time="31816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2" t="15205" r="41403" b="14105"/>
          <a:stretch/>
        </p:blipFill>
        <p:spPr bwMode="auto">
          <a:xfrm>
            <a:off x="371230" y="2100668"/>
            <a:ext cx="7203474" cy="3067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the website</a:t>
            </a:r>
          </a:p>
        </p:txBody>
      </p:sp>
      <p:pic>
        <p:nvPicPr>
          <p:cNvPr id="93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77440" y="208861"/>
            <a:ext cx="854075" cy="85407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EE94A18-D525-41CA-B020-51187422A2B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9"/>
          <a:srcRect l="24115" r="24115"/>
          <a:stretch>
            <a:fillRect/>
          </a:stretch>
        </p:blipFill>
        <p:spPr>
          <a:xfrm>
            <a:off x="7792278" y="118591"/>
            <a:ext cx="4255360" cy="5934339"/>
          </a:xfrm>
        </p:spPr>
      </p:pic>
      <p:pic>
        <p:nvPicPr>
          <p:cNvPr id="23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30546" y="4083619"/>
            <a:ext cx="854075" cy="854075"/>
          </a:xfrm>
        </p:spPr>
      </p:pic>
      <p:pic>
        <p:nvPicPr>
          <p:cNvPr id="24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05715" y="3474013"/>
            <a:ext cx="854075" cy="854075"/>
          </a:xfrm>
        </p:spPr>
      </p:pic>
      <p:pic>
        <p:nvPicPr>
          <p:cNvPr id="14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17038" y="4564260"/>
            <a:ext cx="854075" cy="854075"/>
          </a:xfrm>
        </p:spPr>
      </p:pic>
      <p:grpSp>
        <p:nvGrpSpPr>
          <p:cNvPr id="6" name="Group 5"/>
          <p:cNvGrpSpPr/>
          <p:nvPr/>
        </p:nvGrpSpPr>
        <p:grpSpPr>
          <a:xfrm>
            <a:off x="5488408" y="4498404"/>
            <a:ext cx="1269999" cy="1230925"/>
            <a:chOff x="5314462" y="4923690"/>
            <a:chExt cx="1269999" cy="1230925"/>
          </a:xfrm>
        </p:grpSpPr>
        <p:sp>
          <p:nvSpPr>
            <p:cNvPr id="15" name="Down Arrow 14"/>
            <p:cNvSpPr/>
            <p:nvPr/>
          </p:nvSpPr>
          <p:spPr>
            <a:xfrm>
              <a:off x="5314462" y="4923690"/>
              <a:ext cx="1269999" cy="1113694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5373077" y="6154615"/>
              <a:ext cx="1172308" cy="0"/>
            </a:xfrm>
            <a:prstGeom prst="line">
              <a:avLst/>
            </a:prstGeom>
            <a:ln w="1270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0" y="1086250"/>
            <a:ext cx="7619739" cy="10130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 txBox="1">
            <a:spLocks/>
          </p:cNvSpPr>
          <p:nvPr/>
        </p:nvSpPr>
        <p:spPr>
          <a:xfrm>
            <a:off x="734790" y="1319709"/>
            <a:ext cx="6417071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/>
              <a:t>www.adaptation-fund.org</a:t>
            </a:r>
            <a:r>
              <a:rPr lang="en-US" dirty="0"/>
              <a:t>/apply-funding/innovation-grants/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3998" y="2064014"/>
            <a:ext cx="2205267" cy="599801"/>
          </a:xfrm>
          <a:prstGeom prst="rect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2.6">
            <a:hlinkClick r:id="" action="ppaction://media"/>
            <a:extLst>
              <a:ext uri="{FF2B5EF4-FFF2-40B4-BE49-F238E27FC236}">
                <a16:creationId xmlns:a16="http://schemas.microsoft.com/office/drawing/2014/main" id="{E84261A9-3532-A34E-81E4-51585CE156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/>
          <a:stretch/>
        </p:blipFill>
        <p:spPr>
          <a:xfrm>
            <a:off x="1394" y="6037942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307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</p:bldLst>
  </p:timing>
  <p:extLst>
    <p:ext uri="{E180D4A7-C9FB-4DFB-919C-405C955672EB}">
      <p14:showEvtLst xmlns:p14="http://schemas.microsoft.com/office/powerpoint/2010/main">
        <p14:playEvt time="2054" objId="8"/>
        <p14:stopEvt time="32146" objId="8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5426765"/>
            <a:ext cx="6012000" cy="1346578"/>
          </a:xfrm>
        </p:spPr>
        <p:txBody>
          <a:bodyPr/>
          <a:lstStyle/>
          <a:p>
            <a:r>
              <a:rPr lang="en-US" dirty="0"/>
              <a:t>Training 2, Section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449385"/>
            <a:ext cx="5307700" cy="5666153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/>
              <a:t>Try it now</a:t>
            </a:r>
          </a:p>
          <a:p>
            <a:pPr marL="0" indent="0">
              <a:buNone/>
            </a:pPr>
            <a:endParaRPr lang="en-US" sz="4400" b="1" dirty="0"/>
          </a:p>
          <a:p>
            <a:pPr marL="0" indent="0">
              <a:buNone/>
            </a:pPr>
            <a:r>
              <a:rPr lang="en-US" sz="3600" b="1" dirty="0"/>
              <a:t>Go to </a:t>
            </a:r>
          </a:p>
          <a:p>
            <a:pPr marL="542925" lvl="2" indent="0">
              <a:buNone/>
            </a:pPr>
            <a:r>
              <a:rPr lang="en-US" sz="3600" b="1" dirty="0" err="1"/>
              <a:t>www.adaptation-fund.org</a:t>
            </a:r>
            <a:endParaRPr lang="en-US" sz="3600" b="1" dirty="0"/>
          </a:p>
          <a:p>
            <a:pPr marL="542925" lvl="2" indent="0">
              <a:buNone/>
            </a:pPr>
            <a:r>
              <a:rPr lang="en-US" sz="3600" b="1" dirty="0"/>
              <a:t>Download the documents</a:t>
            </a:r>
          </a:p>
          <a:p>
            <a:pPr marL="542925" lvl="2" indent="0">
              <a:buNone/>
            </a:pPr>
            <a:endParaRPr lang="en-US" sz="3600" b="1" dirty="0"/>
          </a:p>
          <a:p>
            <a:pPr marL="542925" lvl="2" indent="0">
              <a:buNone/>
            </a:pPr>
            <a:endParaRPr lang="en-US" sz="4000" b="1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9260D-4D06-48B4-A4E1-FAF3B345D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0" y="53180"/>
            <a:ext cx="6013312" cy="4509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563164"/>
            <a:ext cx="6012000" cy="863601"/>
          </a:xfrm>
        </p:spPr>
        <p:txBody>
          <a:bodyPr/>
          <a:lstStyle/>
          <a:p>
            <a:r>
              <a:rPr lang="en-US" dirty="0"/>
              <a:t>Learning review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414393" y="3994248"/>
            <a:ext cx="668586" cy="412451"/>
            <a:chOff x="6584462" y="4276780"/>
            <a:chExt cx="668586" cy="41245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584462" y="4454769"/>
              <a:ext cx="195384" cy="2344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6760680" y="4276780"/>
              <a:ext cx="492368" cy="3868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6411981" y="4502536"/>
            <a:ext cx="668586" cy="412451"/>
            <a:chOff x="6584462" y="4276780"/>
            <a:chExt cx="668586" cy="412451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6584462" y="4454769"/>
              <a:ext cx="195384" cy="2344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6760680" y="4276780"/>
              <a:ext cx="492368" cy="3868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2.7">
            <a:hlinkClick r:id="" action="ppaction://media"/>
            <a:extLst>
              <a:ext uri="{FF2B5EF4-FFF2-40B4-BE49-F238E27FC236}">
                <a16:creationId xmlns:a16="http://schemas.microsoft.com/office/drawing/2014/main" id="{4B39F141-9124-5646-B8FD-B12072FAC7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/>
          <a:stretch/>
        </p:blipFill>
        <p:spPr>
          <a:xfrm>
            <a:off x="6252" y="6058079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885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92" objId="10"/>
        <p14:stopEvt time="13495" objId="10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63E9131-C258-4C5E-A880-B58DAFF9BC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8279" b="8279"/>
          <a:stretch>
            <a:fillRect/>
          </a:stretch>
        </p:blipFill>
        <p:spPr>
          <a:xfrm>
            <a:off x="-69194" y="0"/>
            <a:ext cx="12261194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6364"/>
            <a:ext cx="6840000" cy="1927213"/>
          </a:xfrm>
        </p:spPr>
        <p:txBody>
          <a:bodyPr/>
          <a:lstStyle/>
          <a:p>
            <a:r>
              <a:rPr lang="en-US" dirty="0"/>
              <a:t>Training Module 2</a:t>
            </a:r>
            <a:br>
              <a:rPr lang="en-US" dirty="0"/>
            </a:br>
            <a:r>
              <a:rPr lang="en-US" dirty="0"/>
              <a:t>Section 2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Writing your application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E8DF7-B814-4CFF-BC9D-D0EB2E476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87" y="2802067"/>
            <a:ext cx="2691585" cy="1819511"/>
          </a:xfrm>
          <a:prstGeom prst="rect">
            <a:avLst/>
          </a:prstGeom>
        </p:spPr>
      </p:pic>
      <p:pic>
        <p:nvPicPr>
          <p:cNvPr id="3" name="2.8">
            <a:hlinkClick r:id="" action="ppaction://media"/>
            <a:extLst>
              <a:ext uri="{FF2B5EF4-FFF2-40B4-BE49-F238E27FC236}">
                <a16:creationId xmlns:a16="http://schemas.microsoft.com/office/drawing/2014/main" id="{A84FBBA4-BFDE-F74D-88C9-3555B0FCF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/>
        </p:blipFill>
        <p:spPr>
          <a:xfrm>
            <a:off x="-50750" y="6024436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0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87" objId="4"/>
        <p14:stopEvt time="8097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356428" y="1524000"/>
            <a:ext cx="5201417" cy="434975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nip Same Side Corner Rectangle 33"/>
          <p:cNvSpPr/>
          <p:nvPr/>
        </p:nvSpPr>
        <p:spPr>
          <a:xfrm rot="5400000">
            <a:off x="453841" y="1692095"/>
            <a:ext cx="4337172" cy="3994394"/>
          </a:xfrm>
          <a:prstGeom prst="snip2Same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nip Same Side Corner Rectangle 4"/>
          <p:cNvSpPr/>
          <p:nvPr/>
        </p:nvSpPr>
        <p:spPr>
          <a:xfrm rot="16200000">
            <a:off x="7258844" y="1592686"/>
            <a:ext cx="4356469" cy="4220310"/>
          </a:xfrm>
          <a:prstGeom prst="snip2SameRect">
            <a:avLst/>
          </a:prstGeom>
          <a:solidFill>
            <a:srgbClr val="3366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 application form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30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5848" y="1527707"/>
            <a:ext cx="854075" cy="854075"/>
          </a:xfrm>
          <a:prstGeom prst="rect">
            <a:avLst/>
          </a:prstGeom>
        </p:spPr>
      </p:pic>
      <p:pic>
        <p:nvPicPr>
          <p:cNvPr id="31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74464" y="1531371"/>
            <a:ext cx="854075" cy="854075"/>
          </a:xfrm>
          <a:prstGeom prst="rect">
            <a:avLst/>
          </a:prstGeom>
        </p:spPr>
      </p:pic>
      <p:pic>
        <p:nvPicPr>
          <p:cNvPr id="32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447138" y="1543582"/>
            <a:ext cx="854075" cy="854075"/>
          </a:xfrm>
          <a:prstGeom prst="rect">
            <a:avLst/>
          </a:prstGeom>
        </p:spPr>
      </p:pic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449687" y="1555330"/>
            <a:ext cx="1878499" cy="824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information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5361477" y="1600812"/>
            <a:ext cx="1878499" cy="7963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Project justification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9323876" y="1616442"/>
            <a:ext cx="1979124" cy="7171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PART III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Implementation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444076" y="2714434"/>
            <a:ext cx="1950583" cy="25832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dirty="0"/>
              <a:t>What is your adaptation challenge?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dirty="0"/>
              <a:t>5 sections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dirty="0"/>
              <a:t>3 to 4 pages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3996" y="5826124"/>
            <a:ext cx="7990254" cy="80962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1475275" y="5931269"/>
            <a:ext cx="3078582" cy="6183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b="1" dirty="0"/>
              <a:t>PART IV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b="1" dirty="0"/>
              <a:t>Endorsement and certification</a:t>
            </a:r>
          </a:p>
        </p:txBody>
      </p:sp>
      <p:pic>
        <p:nvPicPr>
          <p:cNvPr id="38" name="Picture Placeholder 72" descr="send">
            <a:extLst>
              <a:ext uri="{FF2B5EF4-FFF2-40B4-BE49-F238E27FC236}">
                <a16:creationId xmlns:a16="http://schemas.microsoft.com/office/drawing/2014/main" id="{434488A9-1494-5A4A-9B81-A4830C2F85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115" b="115"/>
          <a:stretch>
            <a:fillRect/>
          </a:stretch>
        </p:blipFill>
        <p:spPr>
          <a:xfrm>
            <a:off x="690749" y="5874681"/>
            <a:ext cx="691688" cy="691688"/>
          </a:xfrm>
          <a:prstGeom prst="rect">
            <a:avLst/>
          </a:prstGeom>
        </p:spPr>
      </p:pic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5354553" y="2727676"/>
            <a:ext cx="1950583" cy="28421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dirty="0"/>
              <a:t>What is your innovative adaptation solution?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dirty="0"/>
              <a:t>7 sections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dirty="0"/>
              <a:t>6 pages total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9280195" y="2728949"/>
            <a:ext cx="1950583" cy="29497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dirty="0"/>
              <a:t>How will you deliver the project successfully?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dirty="0"/>
              <a:t>6 sections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dirty="0"/>
              <a:t>4 pages total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 txBox="1">
            <a:spLocks noChangeArrowheads="1"/>
          </p:cNvSpPr>
          <p:nvPr/>
        </p:nvSpPr>
        <p:spPr>
          <a:xfrm>
            <a:off x="4588453" y="6077856"/>
            <a:ext cx="3974976" cy="3447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dirty="0"/>
              <a:t>2 section, 1 page total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415146" y="2322287"/>
            <a:ext cx="2685142" cy="148771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Introduce the project</a:t>
            </a:r>
          </a:p>
        </p:txBody>
      </p:sp>
      <p:sp>
        <p:nvSpPr>
          <p:cNvPr id="49" name="Right Arrow 48"/>
          <p:cNvSpPr/>
          <p:nvPr/>
        </p:nvSpPr>
        <p:spPr>
          <a:xfrm>
            <a:off x="5352143" y="2329544"/>
            <a:ext cx="2728688" cy="148771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Describe the solution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9289142" y="2703286"/>
            <a:ext cx="2267858" cy="762000"/>
          </a:xfrm>
          <a:prstGeom prst="rect">
            <a:avLst/>
          </a:prstGeom>
          <a:solidFill>
            <a:srgbClr val="3366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rgbClr val="1F5E3E"/>
                </a:solidFill>
              </a:rPr>
              <a:t>Define your capacity</a:t>
            </a:r>
          </a:p>
        </p:txBody>
      </p:sp>
      <p:pic>
        <p:nvPicPr>
          <p:cNvPr id="8" name="2.9">
            <a:hlinkClick r:id="" action="ppaction://media"/>
            <a:extLst>
              <a:ext uri="{FF2B5EF4-FFF2-40B4-BE49-F238E27FC236}">
                <a16:creationId xmlns:a16="http://schemas.microsoft.com/office/drawing/2014/main" id="{CDB75763-4AD2-6242-9B05-CFBFA58130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rcRect/>
          <a:stretch/>
        </p:blipFill>
        <p:spPr>
          <a:xfrm>
            <a:off x="1510" y="6035486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90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00"/>
    </mc:Choice>
    <mc:Fallback xmlns="">
      <p:transition spd="slow" advTm="8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2" grpId="0"/>
      <p:bldP spid="53" grpId="0"/>
      <p:bldP spid="59" grpId="0"/>
      <p:bldP spid="15" grpId="0"/>
      <p:bldP spid="28" grpId="0"/>
      <p:bldP spid="44" grpId="0"/>
      <p:bldP spid="45" grpId="0"/>
      <p:bldP spid="46" grpId="0"/>
      <p:bldP spid="4" grpId="0" animBg="1"/>
      <p:bldP spid="49" grpId="0" animBg="1"/>
      <p:bldP spid="9" grpId="0" animBg="1"/>
    </p:bldLst>
  </p:timing>
  <p:extLst>
    <p:ext uri="{E180D4A7-C9FB-4DFB-919C-405C955672EB}">
      <p14:showEvtLst xmlns:p14="http://schemas.microsoft.com/office/powerpoint/2010/main">
        <p14:playEvt time="1930" objId="11"/>
        <p14:stopEvt time="87528" objId="11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2.2|3.2|3.2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1.5|7|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6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|1.5|3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.7|2.4|9.5|1.7|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24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|1.7|5.2|2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2.7|3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2.2|7|5.2|1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.5|3|1.5|1.5|1.5|1.7|2.5|4.5|4.2|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.7|3.5|2.5|2|1.7|2.7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5.2|1.5|2|4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4.2|0.7|1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2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.7|2|2|7.5|1.5|7.7|1.7|9.5|1.2|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2|2.5|2|4.4|12.3|2.5|7.5|3.2|2.7|5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|1.5|2.2|4|3.2|2.7|2.7|2.5|8.2|2.5|8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3.8|6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3.3|1.2|5.7|4.5"/>
</p:tagLst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F_template2.potx" id="{FB9BC85B-5171-46B6-8E36-15A261FE3705}" vid="{0A909B1D-D8E9-4AE6-984D-E448F6289C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B5EA565DF26946869F14B364C1CF72" ma:contentTypeVersion="13" ma:contentTypeDescription="Create a new document." ma:contentTypeScope="" ma:versionID="f66a55713ad526cfb495a431355cf994">
  <xsd:schema xmlns:xsd="http://www.w3.org/2001/XMLSchema" xmlns:xs="http://www.w3.org/2001/XMLSchema" xmlns:p="http://schemas.microsoft.com/office/2006/metadata/properties" xmlns:ns3="f286a6f6-f8a8-40ab-befd-c59ffb9af092" xmlns:ns4="b3597178-7eb5-4c71-8692-a20934a302b4" targetNamespace="http://schemas.microsoft.com/office/2006/metadata/properties" ma:root="true" ma:fieldsID="686e2aa8b9309c3f1fe4bedfdf58ef72" ns3:_="" ns4:_="">
    <xsd:import namespace="f286a6f6-f8a8-40ab-befd-c59ffb9af092"/>
    <xsd:import namespace="b3597178-7eb5-4c71-8692-a20934a302b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86a6f6-f8a8-40ab-befd-c59ffb9af0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597178-7eb5-4c71-8692-a20934a302b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490261-1200-4EC7-95B0-2241EE54AA34}">
  <ds:schemaRefs>
    <ds:schemaRef ds:uri="http://purl.org/dc/dcmitype/"/>
    <ds:schemaRef ds:uri="http://www.w3.org/XML/1998/namespace"/>
    <ds:schemaRef ds:uri="http://purl.org/dc/elements/1.1/"/>
    <ds:schemaRef ds:uri="b3597178-7eb5-4c71-8692-a20934a302b4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f286a6f6-f8a8-40ab-befd-c59ffb9af092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708DA7-B5C3-4994-BAF3-BE0B2433F3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86a6f6-f8a8-40ab-befd-c59ffb9af092"/>
    <ds:schemaRef ds:uri="b3597178-7eb5-4c71-8692-a20934a302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AF_template2</Template>
  <TotalTime>0</TotalTime>
  <Words>1252</Words>
  <Application>Microsoft Office PowerPoint</Application>
  <PresentationFormat>Widescreen</PresentationFormat>
  <Paragraphs>549</Paragraphs>
  <Slides>29</Slides>
  <Notes>29</Notes>
  <HiddenSlides>0</HiddenSlides>
  <MMClips>29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Rockwell</vt:lpstr>
      <vt:lpstr>Times New Roman</vt:lpstr>
      <vt:lpstr>Zapf Dingbats</vt:lpstr>
      <vt:lpstr>Office Theme</vt:lpstr>
      <vt:lpstr>Innovation Small Grants  Training Module 2</vt:lpstr>
      <vt:lpstr>Aims and objectives</vt:lpstr>
      <vt:lpstr>Outline</vt:lpstr>
      <vt:lpstr>Training Module 2 Section 1</vt:lpstr>
      <vt:lpstr>Navigating the website</vt:lpstr>
      <vt:lpstr>Navigating the website</vt:lpstr>
      <vt:lpstr>Learning review</vt:lpstr>
      <vt:lpstr>Training Module 2 Section 2</vt:lpstr>
      <vt:lpstr>The application form</vt:lpstr>
      <vt:lpstr>In detail: Part I</vt:lpstr>
      <vt:lpstr>Learning review</vt:lpstr>
      <vt:lpstr>In detail: Part II</vt:lpstr>
      <vt:lpstr>Example: Urban water points in Chile</vt:lpstr>
      <vt:lpstr>Learning review</vt:lpstr>
      <vt:lpstr>In detail: Part II</vt:lpstr>
      <vt:lpstr>Example: Thermo solar desalination in Dominican Republic</vt:lpstr>
      <vt:lpstr>Learning review</vt:lpstr>
      <vt:lpstr>In detail: Part II</vt:lpstr>
      <vt:lpstr>Example: Development of oasis zones in Morocco </vt:lpstr>
      <vt:lpstr>Learning review</vt:lpstr>
      <vt:lpstr>In detail: Part III</vt:lpstr>
      <vt:lpstr>Examples</vt:lpstr>
      <vt:lpstr>Examples</vt:lpstr>
      <vt:lpstr>Examples</vt:lpstr>
      <vt:lpstr>Learning review</vt:lpstr>
      <vt:lpstr>In detail: Part IV </vt:lpstr>
      <vt:lpstr>Innovation small grants</vt:lpstr>
      <vt:lpstr>Action</vt:lpstr>
      <vt:lpstr> COMPLETE Training Module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</dc:title>
  <dc:creator/>
  <cp:lastModifiedBy/>
  <cp:revision>3</cp:revision>
  <dcterms:created xsi:type="dcterms:W3CDTF">2020-02-11T14:02:39Z</dcterms:created>
  <dcterms:modified xsi:type="dcterms:W3CDTF">2020-11-20T17:11:14Z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0x010100F1B5EA565DF26946869F14B364C1CF72</vt:lpwstr>
  </property>
  <property fmtid="{D5CDD505-2E9C-101B-9397-08002B2CF9AE}" pid="3" name="WBDocs_Local_Document_Type">
    <vt:lpwstr/>
  </property>
  <property fmtid="{D5CDD505-2E9C-101B-9397-08002B2CF9AE}" pid="4" name="SharedWithUsers">
    <vt:lpwstr>41;#Martina Dorigo</vt:lpwstr>
  </property>
  <property fmtid="{D5CDD505-2E9C-101B-9397-08002B2CF9AE}" pid="5" name="WBDocs_Originating_Unit">
    <vt:lpwstr>5;#GEF - Global Environment Facility|9f323ca6-1e1c-45a7-a1ba-5f59196854eb</vt:lpwstr>
  </property>
</Properties>
</file>