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0"/>
  </p:notesMasterIdLst>
  <p:sldIdLst>
    <p:sldId id="296" r:id="rId6"/>
    <p:sldId id="416" r:id="rId7"/>
    <p:sldId id="439" r:id="rId8"/>
    <p:sldId id="444" r:id="rId9"/>
    <p:sldId id="479" r:id="rId10"/>
    <p:sldId id="359" r:id="rId11"/>
    <p:sldId id="478" r:id="rId12"/>
    <p:sldId id="451" r:id="rId13"/>
    <p:sldId id="477" r:id="rId14"/>
    <p:sldId id="476" r:id="rId15"/>
    <p:sldId id="446" r:id="rId16"/>
    <p:sldId id="456" r:id="rId17"/>
    <p:sldId id="480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B79505-2482-41DD-9CC3-90B05E544C1F}" v="59" dt="2021-08-03T22:52:41.1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79395" autoAdjust="0"/>
  </p:normalViewPr>
  <p:slideViewPr>
    <p:cSldViewPr snapToGrid="0">
      <p:cViewPr varScale="1">
        <p:scale>
          <a:sx n="56" d="100"/>
          <a:sy n="56" d="100"/>
        </p:scale>
        <p:origin x="106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D63AFD-8D21-40F0-AE84-006D676C9D4E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5D0A2B25-2866-4FD4-9C5C-111ED28A63F6}">
      <dgm:prSet phldrT="[Text]" custT="1"/>
      <dgm:spPr>
        <a:ln w="28575">
          <a:solidFill>
            <a:schemeClr val="accent1"/>
          </a:solidFill>
          <a:prstDash val="solid"/>
        </a:ln>
      </dgm:spPr>
      <dgm:t>
        <a:bodyPr/>
        <a:lstStyle/>
        <a:p>
          <a:r>
            <a:rPr lang="en-US" sz="2200" b="0" dirty="0"/>
            <a:t>54</a:t>
          </a:r>
          <a:r>
            <a:rPr lang="en-US" sz="2200" dirty="0"/>
            <a:t> IEs accredited to date</a:t>
          </a:r>
        </a:p>
      </dgm:t>
    </dgm:pt>
    <dgm:pt modelId="{5D692D60-EFCF-4D55-9554-9A5C2AF495C6}" type="parTrans" cxnId="{1E75AEA8-1B93-4C74-9FC4-5E5248C91230}">
      <dgm:prSet/>
      <dgm:spPr/>
      <dgm:t>
        <a:bodyPr/>
        <a:lstStyle/>
        <a:p>
          <a:endParaRPr lang="en-US"/>
        </a:p>
      </dgm:t>
    </dgm:pt>
    <dgm:pt modelId="{C62513D0-42FC-4BAC-87D0-071C5E2AABB8}" type="sibTrans" cxnId="{1E75AEA8-1B93-4C74-9FC4-5E5248C91230}">
      <dgm:prSet/>
      <dgm:spPr>
        <a:ln w="38100">
          <a:prstDash val="solid"/>
        </a:ln>
      </dgm:spPr>
      <dgm:t>
        <a:bodyPr/>
        <a:lstStyle/>
        <a:p>
          <a:endParaRPr lang="en-US"/>
        </a:p>
      </dgm:t>
    </dgm:pt>
    <dgm:pt modelId="{94E5C6FA-46F8-42CF-9F5E-CFD887BE9751}">
      <dgm:prSet phldrT="[Text]" custT="1"/>
      <dgm:spPr>
        <a:ln w="28575">
          <a:solidFill>
            <a:schemeClr val="accent1"/>
          </a:solidFill>
          <a:prstDash val="solid"/>
        </a:ln>
      </dgm:spPr>
      <dgm:t>
        <a:bodyPr/>
        <a:lstStyle/>
        <a:p>
          <a:r>
            <a:rPr lang="en-US" sz="2200" b="0" dirty="0">
              <a:solidFill>
                <a:schemeClr val="tx1"/>
              </a:solidFill>
            </a:rPr>
            <a:t>31 IEs have been re-accredited (57%) </a:t>
          </a:r>
        </a:p>
      </dgm:t>
    </dgm:pt>
    <dgm:pt modelId="{EABCAF80-DFF1-48D0-95A2-221E1498FF72}" type="parTrans" cxnId="{654AF81B-50B6-4F72-BA31-FD5182934A6B}">
      <dgm:prSet/>
      <dgm:spPr/>
      <dgm:t>
        <a:bodyPr/>
        <a:lstStyle/>
        <a:p>
          <a:endParaRPr lang="en-US"/>
        </a:p>
      </dgm:t>
    </dgm:pt>
    <dgm:pt modelId="{468894C7-87CF-48B9-AFD7-FCE5DBCD6FF4}" type="sibTrans" cxnId="{654AF81B-50B6-4F72-BA31-FD5182934A6B}">
      <dgm:prSet/>
      <dgm:spPr/>
      <dgm:t>
        <a:bodyPr/>
        <a:lstStyle/>
        <a:p>
          <a:endParaRPr lang="en-US"/>
        </a:p>
      </dgm:t>
    </dgm:pt>
    <dgm:pt modelId="{B360ECB2-B5D8-47FC-B6C5-543959977590}">
      <dgm:prSet custT="1"/>
      <dgm:spPr>
        <a:ln w="28575">
          <a:solidFill>
            <a:srgbClr val="99CB38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en-US" sz="2200" b="0" dirty="0">
              <a:solidFill>
                <a:schemeClr val="tx1"/>
              </a:solidFill>
            </a:rPr>
            <a:t>LAC (8); Africa (6) &amp; Asia (2)</a:t>
          </a:r>
        </a:p>
      </dgm:t>
    </dgm:pt>
    <dgm:pt modelId="{8C878C61-F659-41C9-B444-C2D5CB960CEE}" type="parTrans" cxnId="{5CD87E5F-DA80-4F58-8B59-DAA80BDB4AD0}">
      <dgm:prSet/>
      <dgm:spPr/>
      <dgm:t>
        <a:bodyPr/>
        <a:lstStyle/>
        <a:p>
          <a:endParaRPr lang="en-US"/>
        </a:p>
      </dgm:t>
    </dgm:pt>
    <dgm:pt modelId="{306E7022-6FFE-4238-8CF7-2C89EEA28B58}" type="sibTrans" cxnId="{5CD87E5F-DA80-4F58-8B59-DAA80BDB4AD0}">
      <dgm:prSet/>
      <dgm:spPr/>
      <dgm:t>
        <a:bodyPr/>
        <a:lstStyle/>
        <a:p>
          <a:endParaRPr lang="en-US"/>
        </a:p>
      </dgm:t>
    </dgm:pt>
    <dgm:pt modelId="{84078BA9-FA2E-4477-9926-00EE776BEFE6}">
      <dgm:prSet phldrT="[Text]" custT="1"/>
      <dgm:spPr>
        <a:ln w="28575">
          <a:solidFill>
            <a:schemeClr val="accent1"/>
          </a:solidFill>
          <a:prstDash val="solid"/>
        </a:ln>
      </dgm:spPr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en-US" sz="2200" b="0" dirty="0">
              <a:solidFill>
                <a:schemeClr val="tx1"/>
              </a:solidFill>
            </a:rPr>
            <a:t>16 out of the 31 IEs re-accredited IEs are NIEs (about 52%)</a:t>
          </a:r>
        </a:p>
      </dgm:t>
    </dgm:pt>
    <dgm:pt modelId="{1E59E4E9-F97E-4543-82E0-812F7523823B}" type="sibTrans" cxnId="{53F3D97A-1A01-4252-BEB2-10FA4DC4792A}">
      <dgm:prSet/>
      <dgm:spPr/>
      <dgm:t>
        <a:bodyPr/>
        <a:lstStyle/>
        <a:p>
          <a:endParaRPr lang="en-US"/>
        </a:p>
      </dgm:t>
    </dgm:pt>
    <dgm:pt modelId="{5D62032C-F237-43AD-B3B5-53C231B970B7}" type="parTrans" cxnId="{53F3D97A-1A01-4252-BEB2-10FA4DC4792A}">
      <dgm:prSet/>
      <dgm:spPr/>
      <dgm:t>
        <a:bodyPr/>
        <a:lstStyle/>
        <a:p>
          <a:endParaRPr lang="en-US"/>
        </a:p>
      </dgm:t>
    </dgm:pt>
    <dgm:pt modelId="{44C8196E-0C34-4E72-951D-69BA36DC4C40}" type="pres">
      <dgm:prSet presAssocID="{71D63AFD-8D21-40F0-AE84-006D676C9D4E}" presName="Name0" presStyleCnt="0">
        <dgm:presLayoutVars>
          <dgm:chMax val="7"/>
          <dgm:chPref val="7"/>
          <dgm:dir/>
        </dgm:presLayoutVars>
      </dgm:prSet>
      <dgm:spPr/>
    </dgm:pt>
    <dgm:pt modelId="{584A9837-31DF-45BC-B485-F9942BA45717}" type="pres">
      <dgm:prSet presAssocID="{71D63AFD-8D21-40F0-AE84-006D676C9D4E}" presName="Name1" presStyleCnt="0"/>
      <dgm:spPr/>
    </dgm:pt>
    <dgm:pt modelId="{FB72C972-F498-4AF2-9819-985EA0A78594}" type="pres">
      <dgm:prSet presAssocID="{71D63AFD-8D21-40F0-AE84-006D676C9D4E}" presName="cycle" presStyleCnt="0"/>
      <dgm:spPr/>
    </dgm:pt>
    <dgm:pt modelId="{B912FF7D-4A71-4A8D-B506-31CAECF907BC}" type="pres">
      <dgm:prSet presAssocID="{71D63AFD-8D21-40F0-AE84-006D676C9D4E}" presName="srcNode" presStyleLbl="node1" presStyleIdx="0" presStyleCnt="4"/>
      <dgm:spPr/>
    </dgm:pt>
    <dgm:pt modelId="{D53D5391-FF11-4D1A-B98F-33E836FE1B94}" type="pres">
      <dgm:prSet presAssocID="{71D63AFD-8D21-40F0-AE84-006D676C9D4E}" presName="conn" presStyleLbl="parChTrans1D2" presStyleIdx="0" presStyleCnt="1" custLinFactNeighborX="-36358"/>
      <dgm:spPr/>
    </dgm:pt>
    <dgm:pt modelId="{77663BD4-051C-4BF2-83BE-55ECDEB0574A}" type="pres">
      <dgm:prSet presAssocID="{71D63AFD-8D21-40F0-AE84-006D676C9D4E}" presName="extraNode" presStyleLbl="node1" presStyleIdx="0" presStyleCnt="4"/>
      <dgm:spPr/>
    </dgm:pt>
    <dgm:pt modelId="{82403F50-DF79-4777-A5AB-AD40F7010A84}" type="pres">
      <dgm:prSet presAssocID="{71D63AFD-8D21-40F0-AE84-006D676C9D4E}" presName="dstNode" presStyleLbl="node1" presStyleIdx="0" presStyleCnt="4"/>
      <dgm:spPr/>
    </dgm:pt>
    <dgm:pt modelId="{A0C946B5-7666-4996-BC8E-F2F2C84CDAD1}" type="pres">
      <dgm:prSet presAssocID="{5D0A2B25-2866-4FD4-9C5C-111ED28A63F6}" presName="text_1" presStyleLbl="node1" presStyleIdx="0" presStyleCnt="4" custScaleX="45167" custLinFactNeighborX="-24650" custLinFactNeighborY="-15046">
        <dgm:presLayoutVars>
          <dgm:bulletEnabled val="1"/>
        </dgm:presLayoutVars>
      </dgm:prSet>
      <dgm:spPr/>
    </dgm:pt>
    <dgm:pt modelId="{E4011348-8A6F-47B5-AE38-9601E55D1816}" type="pres">
      <dgm:prSet presAssocID="{5D0A2B25-2866-4FD4-9C5C-111ED28A63F6}" presName="accent_1" presStyleCnt="0"/>
      <dgm:spPr/>
    </dgm:pt>
    <dgm:pt modelId="{20DC35A5-B4FC-4F78-99DD-CEB63607B3B2}" type="pres">
      <dgm:prSet presAssocID="{5D0A2B25-2866-4FD4-9C5C-111ED28A63F6}" presName="accentRepeatNode" presStyleLbl="solidFgAcc1" presStyleIdx="0" presStyleCnt="4" custLinFactNeighborY="-9658"/>
      <dgm:spPr>
        <a:solidFill>
          <a:srgbClr val="99CB38"/>
        </a:solidFill>
      </dgm:spPr>
    </dgm:pt>
    <dgm:pt modelId="{661E0708-47FE-4B3C-8ABB-796FDF89DEDC}" type="pres">
      <dgm:prSet presAssocID="{94E5C6FA-46F8-42CF-9F5E-CFD887BE9751}" presName="text_2" presStyleLbl="node1" presStyleIdx="1" presStyleCnt="4" custScaleX="51316" custLinFactNeighborX="-21075" custLinFactNeighborY="-16470">
        <dgm:presLayoutVars>
          <dgm:bulletEnabled val="1"/>
        </dgm:presLayoutVars>
      </dgm:prSet>
      <dgm:spPr/>
    </dgm:pt>
    <dgm:pt modelId="{36917AA5-AA59-417D-AD27-3129AEBF9278}" type="pres">
      <dgm:prSet presAssocID="{94E5C6FA-46F8-42CF-9F5E-CFD887BE9751}" presName="accent_2" presStyleCnt="0"/>
      <dgm:spPr/>
    </dgm:pt>
    <dgm:pt modelId="{4834CDE8-3E0B-4285-A520-2B5B8E543F60}" type="pres">
      <dgm:prSet presAssocID="{94E5C6FA-46F8-42CF-9F5E-CFD887BE9751}" presName="accentRepeatNode" presStyleLbl="solidFgAcc1" presStyleIdx="1" presStyleCnt="4" custLinFactNeighborY="-13170"/>
      <dgm:spPr>
        <a:solidFill>
          <a:srgbClr val="99CB38"/>
        </a:solidFill>
      </dgm:spPr>
    </dgm:pt>
    <dgm:pt modelId="{2DDF27B8-85E8-4511-BDC0-FB19163D8ED6}" type="pres">
      <dgm:prSet presAssocID="{84078BA9-FA2E-4477-9926-00EE776BEFE6}" presName="text_3" presStyleLbl="node1" presStyleIdx="2" presStyleCnt="4" custLinFactNeighborY="-20862">
        <dgm:presLayoutVars>
          <dgm:bulletEnabled val="1"/>
        </dgm:presLayoutVars>
      </dgm:prSet>
      <dgm:spPr/>
    </dgm:pt>
    <dgm:pt modelId="{07717275-216C-4250-BD86-19E7B6BFC7E8}" type="pres">
      <dgm:prSet presAssocID="{84078BA9-FA2E-4477-9926-00EE776BEFE6}" presName="accent_3" presStyleCnt="0"/>
      <dgm:spPr/>
    </dgm:pt>
    <dgm:pt modelId="{F08F9EFA-6C15-4DB4-922B-6CC7025A69A6}" type="pres">
      <dgm:prSet presAssocID="{84078BA9-FA2E-4477-9926-00EE776BEFE6}" presName="accentRepeatNode" presStyleLbl="solidFgAcc1" presStyleIdx="2" presStyleCnt="4" custLinFactNeighborY="-16682"/>
      <dgm:spPr>
        <a:solidFill>
          <a:srgbClr val="99CB38"/>
        </a:solidFill>
      </dgm:spPr>
    </dgm:pt>
    <dgm:pt modelId="{D83DCDED-3692-4391-9CD6-C92A1DA5EC63}" type="pres">
      <dgm:prSet presAssocID="{B360ECB2-B5D8-47FC-B6C5-543959977590}" presName="text_4" presStyleLbl="node1" presStyleIdx="3" presStyleCnt="4" custLinFactNeighborY="-20812">
        <dgm:presLayoutVars>
          <dgm:bulletEnabled val="1"/>
        </dgm:presLayoutVars>
      </dgm:prSet>
      <dgm:spPr/>
    </dgm:pt>
    <dgm:pt modelId="{A6253B2D-EE5D-4CA1-90C6-7BF18478422F}" type="pres">
      <dgm:prSet presAssocID="{B360ECB2-B5D8-47FC-B6C5-543959977590}" presName="accent_4" presStyleCnt="0"/>
      <dgm:spPr/>
    </dgm:pt>
    <dgm:pt modelId="{5CC70632-C1A7-4F38-94D7-0939173D6CE1}" type="pres">
      <dgm:prSet presAssocID="{B360ECB2-B5D8-47FC-B6C5-543959977590}" presName="accentRepeatNode" presStyleLbl="solidFgAcc1" presStyleIdx="3" presStyleCnt="4" custLinFactNeighborX="7570" custLinFactNeighborY="-21196"/>
      <dgm:spPr>
        <a:solidFill>
          <a:srgbClr val="99CB38"/>
        </a:solidFill>
        <a:ln>
          <a:solidFill>
            <a:srgbClr val="99CB38"/>
          </a:solidFill>
        </a:ln>
      </dgm:spPr>
    </dgm:pt>
  </dgm:ptLst>
  <dgm:cxnLst>
    <dgm:cxn modelId="{A96DC210-A951-446C-B2DF-B58CEAC6CDAA}" type="presOf" srcId="{C62513D0-42FC-4BAC-87D0-071C5E2AABB8}" destId="{D53D5391-FF11-4D1A-B98F-33E836FE1B94}" srcOrd="0" destOrd="0" presId="urn:microsoft.com/office/officeart/2008/layout/VerticalCurvedList"/>
    <dgm:cxn modelId="{654AF81B-50B6-4F72-BA31-FD5182934A6B}" srcId="{71D63AFD-8D21-40F0-AE84-006D676C9D4E}" destId="{94E5C6FA-46F8-42CF-9F5E-CFD887BE9751}" srcOrd="1" destOrd="0" parTransId="{EABCAF80-DFF1-48D0-95A2-221E1498FF72}" sibTransId="{468894C7-87CF-48B9-AFD7-FCE5DBCD6FF4}"/>
    <dgm:cxn modelId="{758D2B25-EEBA-45AA-A49D-ECE9A37E7847}" type="presOf" srcId="{B360ECB2-B5D8-47FC-B6C5-543959977590}" destId="{D83DCDED-3692-4391-9CD6-C92A1DA5EC63}" srcOrd="0" destOrd="0" presId="urn:microsoft.com/office/officeart/2008/layout/VerticalCurvedList"/>
    <dgm:cxn modelId="{C2DEB738-81CF-4BE8-8F65-6C71910ABFFC}" type="presOf" srcId="{84078BA9-FA2E-4477-9926-00EE776BEFE6}" destId="{2DDF27B8-85E8-4511-BDC0-FB19163D8ED6}" srcOrd="0" destOrd="0" presId="urn:microsoft.com/office/officeart/2008/layout/VerticalCurvedList"/>
    <dgm:cxn modelId="{476CE45B-9C4A-413D-B40E-8E7CB2B4B452}" type="presOf" srcId="{71D63AFD-8D21-40F0-AE84-006D676C9D4E}" destId="{44C8196E-0C34-4E72-951D-69BA36DC4C40}" srcOrd="0" destOrd="0" presId="urn:microsoft.com/office/officeart/2008/layout/VerticalCurvedList"/>
    <dgm:cxn modelId="{5CD87E5F-DA80-4F58-8B59-DAA80BDB4AD0}" srcId="{71D63AFD-8D21-40F0-AE84-006D676C9D4E}" destId="{B360ECB2-B5D8-47FC-B6C5-543959977590}" srcOrd="3" destOrd="0" parTransId="{8C878C61-F659-41C9-B444-C2D5CB960CEE}" sibTransId="{306E7022-6FFE-4238-8CF7-2C89EEA28B58}"/>
    <dgm:cxn modelId="{64138E57-F9AD-426A-935F-494F1BBB9DBA}" type="presOf" srcId="{5D0A2B25-2866-4FD4-9C5C-111ED28A63F6}" destId="{A0C946B5-7666-4996-BC8E-F2F2C84CDAD1}" srcOrd="0" destOrd="0" presId="urn:microsoft.com/office/officeart/2008/layout/VerticalCurvedList"/>
    <dgm:cxn modelId="{53F3D97A-1A01-4252-BEB2-10FA4DC4792A}" srcId="{71D63AFD-8D21-40F0-AE84-006D676C9D4E}" destId="{84078BA9-FA2E-4477-9926-00EE776BEFE6}" srcOrd="2" destOrd="0" parTransId="{5D62032C-F237-43AD-B3B5-53C231B970B7}" sibTransId="{1E59E4E9-F97E-4543-82E0-812F7523823B}"/>
    <dgm:cxn modelId="{1E75AEA8-1B93-4C74-9FC4-5E5248C91230}" srcId="{71D63AFD-8D21-40F0-AE84-006D676C9D4E}" destId="{5D0A2B25-2866-4FD4-9C5C-111ED28A63F6}" srcOrd="0" destOrd="0" parTransId="{5D692D60-EFCF-4D55-9554-9A5C2AF495C6}" sibTransId="{C62513D0-42FC-4BAC-87D0-071C5E2AABB8}"/>
    <dgm:cxn modelId="{42DA54FD-A502-4CFD-B253-E3C02EFEFED7}" type="presOf" srcId="{94E5C6FA-46F8-42CF-9F5E-CFD887BE9751}" destId="{661E0708-47FE-4B3C-8ABB-796FDF89DEDC}" srcOrd="0" destOrd="0" presId="urn:microsoft.com/office/officeart/2008/layout/VerticalCurvedList"/>
    <dgm:cxn modelId="{F093A79E-66C7-4E48-9AD3-7802B98803B9}" type="presParOf" srcId="{44C8196E-0C34-4E72-951D-69BA36DC4C40}" destId="{584A9837-31DF-45BC-B485-F9942BA45717}" srcOrd="0" destOrd="0" presId="urn:microsoft.com/office/officeart/2008/layout/VerticalCurvedList"/>
    <dgm:cxn modelId="{69C94C10-9569-4E1D-B5B3-E78BB02764AF}" type="presParOf" srcId="{584A9837-31DF-45BC-B485-F9942BA45717}" destId="{FB72C972-F498-4AF2-9819-985EA0A78594}" srcOrd="0" destOrd="0" presId="urn:microsoft.com/office/officeart/2008/layout/VerticalCurvedList"/>
    <dgm:cxn modelId="{A055AF16-1DF4-479B-AEB8-CFB56537AF25}" type="presParOf" srcId="{FB72C972-F498-4AF2-9819-985EA0A78594}" destId="{B912FF7D-4A71-4A8D-B506-31CAECF907BC}" srcOrd="0" destOrd="0" presId="urn:microsoft.com/office/officeart/2008/layout/VerticalCurvedList"/>
    <dgm:cxn modelId="{D72309F7-8A3F-4D12-8879-5C7CA58BA723}" type="presParOf" srcId="{FB72C972-F498-4AF2-9819-985EA0A78594}" destId="{D53D5391-FF11-4D1A-B98F-33E836FE1B94}" srcOrd="1" destOrd="0" presId="urn:microsoft.com/office/officeart/2008/layout/VerticalCurvedList"/>
    <dgm:cxn modelId="{A1F8E14A-2AAE-4125-89E4-C0E84EB32EFB}" type="presParOf" srcId="{FB72C972-F498-4AF2-9819-985EA0A78594}" destId="{77663BD4-051C-4BF2-83BE-55ECDEB0574A}" srcOrd="2" destOrd="0" presId="urn:microsoft.com/office/officeart/2008/layout/VerticalCurvedList"/>
    <dgm:cxn modelId="{A29495D4-F7A2-4532-8182-9FA8AE40F7E6}" type="presParOf" srcId="{FB72C972-F498-4AF2-9819-985EA0A78594}" destId="{82403F50-DF79-4777-A5AB-AD40F7010A84}" srcOrd="3" destOrd="0" presId="urn:microsoft.com/office/officeart/2008/layout/VerticalCurvedList"/>
    <dgm:cxn modelId="{9907BD01-FB69-4589-9E5F-B305EF867BB4}" type="presParOf" srcId="{584A9837-31DF-45BC-B485-F9942BA45717}" destId="{A0C946B5-7666-4996-BC8E-F2F2C84CDAD1}" srcOrd="1" destOrd="0" presId="urn:microsoft.com/office/officeart/2008/layout/VerticalCurvedList"/>
    <dgm:cxn modelId="{5537B4DC-81B2-48C1-AA69-3A97BA24C2B5}" type="presParOf" srcId="{584A9837-31DF-45BC-B485-F9942BA45717}" destId="{E4011348-8A6F-47B5-AE38-9601E55D1816}" srcOrd="2" destOrd="0" presId="urn:microsoft.com/office/officeart/2008/layout/VerticalCurvedList"/>
    <dgm:cxn modelId="{90F5472E-68EE-4F1F-BFDA-450806267274}" type="presParOf" srcId="{E4011348-8A6F-47B5-AE38-9601E55D1816}" destId="{20DC35A5-B4FC-4F78-99DD-CEB63607B3B2}" srcOrd="0" destOrd="0" presId="urn:microsoft.com/office/officeart/2008/layout/VerticalCurvedList"/>
    <dgm:cxn modelId="{A7C2F896-8966-4772-8A10-E3A780440B54}" type="presParOf" srcId="{584A9837-31DF-45BC-B485-F9942BA45717}" destId="{661E0708-47FE-4B3C-8ABB-796FDF89DEDC}" srcOrd="3" destOrd="0" presId="urn:microsoft.com/office/officeart/2008/layout/VerticalCurvedList"/>
    <dgm:cxn modelId="{778D07B4-5E39-47B0-8811-C66B7305C584}" type="presParOf" srcId="{584A9837-31DF-45BC-B485-F9942BA45717}" destId="{36917AA5-AA59-417D-AD27-3129AEBF9278}" srcOrd="4" destOrd="0" presId="urn:microsoft.com/office/officeart/2008/layout/VerticalCurvedList"/>
    <dgm:cxn modelId="{F3F8CD1F-08AA-474E-B1E8-6A9077774F75}" type="presParOf" srcId="{36917AA5-AA59-417D-AD27-3129AEBF9278}" destId="{4834CDE8-3E0B-4285-A520-2B5B8E543F60}" srcOrd="0" destOrd="0" presId="urn:microsoft.com/office/officeart/2008/layout/VerticalCurvedList"/>
    <dgm:cxn modelId="{6AF6983B-98A2-4987-B65C-8E799A5B9DFD}" type="presParOf" srcId="{584A9837-31DF-45BC-B485-F9942BA45717}" destId="{2DDF27B8-85E8-4511-BDC0-FB19163D8ED6}" srcOrd="5" destOrd="0" presId="urn:microsoft.com/office/officeart/2008/layout/VerticalCurvedList"/>
    <dgm:cxn modelId="{227C3F89-472E-4DBF-BB1A-F3202BF192A0}" type="presParOf" srcId="{584A9837-31DF-45BC-B485-F9942BA45717}" destId="{07717275-216C-4250-BD86-19E7B6BFC7E8}" srcOrd="6" destOrd="0" presId="urn:microsoft.com/office/officeart/2008/layout/VerticalCurvedList"/>
    <dgm:cxn modelId="{D8E3A5BE-333E-4620-9C91-D5B186530759}" type="presParOf" srcId="{07717275-216C-4250-BD86-19E7B6BFC7E8}" destId="{F08F9EFA-6C15-4DB4-922B-6CC7025A69A6}" srcOrd="0" destOrd="0" presId="urn:microsoft.com/office/officeart/2008/layout/VerticalCurvedList"/>
    <dgm:cxn modelId="{C3BBE80B-85F4-486B-8B18-A3EE9EA9C34E}" type="presParOf" srcId="{584A9837-31DF-45BC-B485-F9942BA45717}" destId="{D83DCDED-3692-4391-9CD6-C92A1DA5EC63}" srcOrd="7" destOrd="0" presId="urn:microsoft.com/office/officeart/2008/layout/VerticalCurvedList"/>
    <dgm:cxn modelId="{0060D567-A550-433A-994F-617D8B916EA9}" type="presParOf" srcId="{584A9837-31DF-45BC-B485-F9942BA45717}" destId="{A6253B2D-EE5D-4CA1-90C6-7BF18478422F}" srcOrd="8" destOrd="0" presId="urn:microsoft.com/office/officeart/2008/layout/VerticalCurvedList"/>
    <dgm:cxn modelId="{8791F20A-D442-4EE9-ADEB-1589D3BE9457}" type="presParOf" srcId="{A6253B2D-EE5D-4CA1-90C6-7BF18478422F}" destId="{5CC70632-C1A7-4F38-94D7-0939173D6CE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D5391-FF11-4D1A-B98F-33E836FE1B94}">
      <dsp:nvSpPr>
        <dsp:cNvPr id="0" name=""/>
        <dsp:cNvSpPr/>
      </dsp:nvSpPr>
      <dsp:spPr>
        <a:xfrm>
          <a:off x="-5074192" y="-777358"/>
          <a:ext cx="6042850" cy="6042850"/>
        </a:xfrm>
        <a:prstGeom prst="blockArc">
          <a:avLst>
            <a:gd name="adj1" fmla="val 18900000"/>
            <a:gd name="adj2" fmla="val 2700000"/>
            <a:gd name="adj3" fmla="val 357"/>
          </a:avLst>
        </a:pr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946B5-7666-4996-BC8E-F2F2C84CDAD1}">
      <dsp:nvSpPr>
        <dsp:cNvPr id="0" name=""/>
        <dsp:cNvSpPr/>
      </dsp:nvSpPr>
      <dsp:spPr>
        <a:xfrm>
          <a:off x="743114" y="241161"/>
          <a:ext cx="3851480" cy="690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04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54</a:t>
          </a:r>
          <a:r>
            <a:rPr lang="en-US" sz="2200" kern="1200" dirty="0"/>
            <a:t> IEs accredited to date</a:t>
          </a:r>
        </a:p>
      </dsp:txBody>
      <dsp:txXfrm>
        <a:off x="743114" y="241161"/>
        <a:ext cx="3851480" cy="690454"/>
      </dsp:txXfrm>
    </dsp:sp>
    <dsp:sp modelId="{20DC35A5-B4FC-4F78-99DD-CEB63607B3B2}">
      <dsp:nvSpPr>
        <dsp:cNvPr id="0" name=""/>
        <dsp:cNvSpPr/>
      </dsp:nvSpPr>
      <dsp:spPr>
        <a:xfrm>
          <a:off x="75675" y="175385"/>
          <a:ext cx="863067" cy="863067"/>
        </a:xfrm>
        <a:prstGeom prst="ellipse">
          <a:avLst/>
        </a:prstGeom>
        <a:solidFill>
          <a:srgbClr val="99CB38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E0708-47FE-4B3C-8ABB-796FDF89DEDC}">
      <dsp:nvSpPr>
        <dsp:cNvPr id="0" name=""/>
        <dsp:cNvSpPr/>
      </dsp:nvSpPr>
      <dsp:spPr>
        <a:xfrm>
          <a:off x="1168714" y="1267190"/>
          <a:ext cx="4172681" cy="690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04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>
              <a:solidFill>
                <a:schemeClr val="tx1"/>
              </a:solidFill>
            </a:rPr>
            <a:t>31 IEs have been re-accredited (57%) </a:t>
          </a:r>
        </a:p>
      </dsp:txBody>
      <dsp:txXfrm>
        <a:off x="1168714" y="1267190"/>
        <a:ext cx="4172681" cy="690454"/>
      </dsp:txXfrm>
    </dsp:sp>
    <dsp:sp modelId="{4834CDE8-3E0B-4285-A520-2B5B8E543F60}">
      <dsp:nvSpPr>
        <dsp:cNvPr id="0" name=""/>
        <dsp:cNvSpPr/>
      </dsp:nvSpPr>
      <dsp:spPr>
        <a:xfrm>
          <a:off x="471529" y="1180935"/>
          <a:ext cx="863067" cy="863067"/>
        </a:xfrm>
        <a:prstGeom prst="ellipse">
          <a:avLst/>
        </a:prstGeom>
        <a:solidFill>
          <a:srgbClr val="99CB38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DF27B8-85E8-4511-BDC0-FB19163D8ED6}">
      <dsp:nvSpPr>
        <dsp:cNvPr id="0" name=""/>
        <dsp:cNvSpPr/>
      </dsp:nvSpPr>
      <dsp:spPr>
        <a:xfrm>
          <a:off x="903063" y="2272727"/>
          <a:ext cx="8131346" cy="690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04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200" b="0" kern="1200" dirty="0">
              <a:solidFill>
                <a:schemeClr val="tx1"/>
              </a:solidFill>
            </a:rPr>
            <a:t>16 out of the 31 IEs re-accredited IEs are NIEs (about 52%)</a:t>
          </a:r>
        </a:p>
      </dsp:txBody>
      <dsp:txXfrm>
        <a:off x="903063" y="2272727"/>
        <a:ext cx="8131346" cy="690454"/>
      </dsp:txXfrm>
    </dsp:sp>
    <dsp:sp modelId="{F08F9EFA-6C15-4DB4-922B-6CC7025A69A6}">
      <dsp:nvSpPr>
        <dsp:cNvPr id="0" name=""/>
        <dsp:cNvSpPr/>
      </dsp:nvSpPr>
      <dsp:spPr>
        <a:xfrm>
          <a:off x="471529" y="2186486"/>
          <a:ext cx="863067" cy="863067"/>
        </a:xfrm>
        <a:prstGeom prst="ellipse">
          <a:avLst/>
        </a:prstGeom>
        <a:solidFill>
          <a:srgbClr val="99CB38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3DCDED-3692-4391-9CD6-C92A1DA5EC63}">
      <dsp:nvSpPr>
        <dsp:cNvPr id="0" name=""/>
        <dsp:cNvSpPr/>
      </dsp:nvSpPr>
      <dsp:spPr>
        <a:xfrm>
          <a:off x="507209" y="3308933"/>
          <a:ext cx="8527199" cy="690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99CB3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04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200" b="0" kern="1200" dirty="0">
              <a:solidFill>
                <a:schemeClr val="tx1"/>
              </a:solidFill>
            </a:rPr>
            <a:t>LAC (8); Africa (6) &amp; Asia (2)</a:t>
          </a:r>
        </a:p>
      </dsp:txBody>
      <dsp:txXfrm>
        <a:off x="507209" y="3308933"/>
        <a:ext cx="8527199" cy="690454"/>
      </dsp:txXfrm>
    </dsp:sp>
    <dsp:sp modelId="{5CC70632-C1A7-4F38-94D7-0939173D6CE1}">
      <dsp:nvSpPr>
        <dsp:cNvPr id="0" name=""/>
        <dsp:cNvSpPr/>
      </dsp:nvSpPr>
      <dsp:spPr>
        <a:xfrm>
          <a:off x="141010" y="3183388"/>
          <a:ext cx="863067" cy="863067"/>
        </a:xfrm>
        <a:prstGeom prst="ellipse">
          <a:avLst/>
        </a:prstGeom>
        <a:solidFill>
          <a:srgbClr val="99CB38"/>
        </a:solidFill>
        <a:ln w="12700" cap="flat" cmpd="sng" algn="ctr">
          <a:solidFill>
            <a:srgbClr val="99CB3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64D01-EFC9-434A-91A0-59B2D5B2B339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5D5CC-E67B-4308-99DF-22140268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4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869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57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68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526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78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DA35B-365D-47D9-9656-30E2B4BFA3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87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DA35B-365D-47D9-9656-30E2B4BFA3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95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86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90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10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77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703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3FAF4-3ECB-475F-8B3A-935AFC619175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11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073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uffy white clouds in deep blue sky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>
              <a:solidFill>
                <a:prstClr val="white"/>
              </a:solidFill>
            </a:endParaRPr>
          </a:p>
        </p:txBody>
      </p:sp>
      <p:pic>
        <p:nvPicPr>
          <p:cNvPr id="10" name="Picture 9" descr="Closeup of plant shoot" title="Slide Design Pictur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 title="Slide Design Picture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928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29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Waves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  <p:pic>
        <p:nvPicPr>
          <p:cNvPr id="11" name="Picture 10" descr="Closeup of green plants" title="Slide Design Pictur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7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2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378392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78392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17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33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6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6679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6679" y="3446396"/>
            <a:ext cx="4155622" cy="2535303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02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6680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6680" y="3446397"/>
            <a:ext cx="4155622" cy="2535304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63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34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48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uffy white clouds in deep blue sky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Closeup of plant shoot" title="Slide Design Pictur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 title="Slide Design Picture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6582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Footer text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791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Waves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  <p:pic>
        <p:nvPicPr>
          <p:cNvPr id="11" name="Picture 10" descr="Closeup of green plants" title="Slide Design Pictur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July 22,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Footer text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84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378392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78392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July 22, 2012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Footer text here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078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July 22,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Footer text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686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July 22, 2012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Footer text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875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6679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6679" y="3446396"/>
            <a:ext cx="4155622" cy="2535303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July 22,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Footer text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967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6680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6680" y="3446397"/>
            <a:ext cx="4155622" cy="2535304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July 22,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Footer text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405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Footer text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238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Footer text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217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defTabSz="914400"/>
            <a:fld id="{9CD8D479-8942-46E8-A226-A4E01F7A105C}" type="slidenum">
              <a:rPr>
                <a:solidFill>
                  <a:srgbClr val="8BAA00">
                    <a:lumMod val="75000"/>
                  </a:srgbClr>
                </a:solidFill>
              </a:rPr>
              <a:pPr defTabSz="914400"/>
              <a:t>‹#›</a:t>
            </a:fld>
            <a:endParaRPr>
              <a:solidFill>
                <a:srgbClr val="8BAA00">
                  <a:lumMod val="75000"/>
                </a:srgb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1101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defTabSz="914400"/>
            <a:r>
              <a:rPr>
                <a:solidFill>
                  <a:srgbClr val="8BAA00">
                    <a:lumMod val="75000"/>
                  </a:srgbClr>
                </a:solidFill>
              </a:rPr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defTabSz="914400"/>
            <a:r>
              <a:rPr>
                <a:solidFill>
                  <a:srgbClr val="8BAA00">
                    <a:lumMod val="75000"/>
                  </a:srgbClr>
                </a:solidFill>
              </a:rPr>
              <a:t>Footer text here</a:t>
            </a:r>
          </a:p>
        </p:txBody>
      </p:sp>
    </p:spTree>
    <p:extLst>
      <p:ext uri="{BB962C8B-B14F-4D97-AF65-F5344CB8AC3E}">
        <p14:creationId xmlns:p14="http://schemas.microsoft.com/office/powerpoint/2010/main" val="91480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CD8D479-8942-46E8-A226-A4E01F7A105C}" type="slidenum">
              <a:rPr/>
              <a:p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1101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t>Footer text here</a:t>
            </a:r>
          </a:p>
        </p:txBody>
      </p:sp>
    </p:spTree>
    <p:extLst>
      <p:ext uri="{BB962C8B-B14F-4D97-AF65-F5344CB8AC3E}">
        <p14:creationId xmlns:p14="http://schemas.microsoft.com/office/powerpoint/2010/main" val="171518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daptation-fund.org/document/environmental-and-social-policy-approved-in-november-2013/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www.adaptation-fund.org/knowledge-learning/knowledge-products/af-produced-knowledge-products/?type=e-cours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daptation-fund.org/document/re-accreditation-process/" TargetMode="External"/><Relationship Id="rId11" Type="http://schemas.openxmlformats.org/officeDocument/2006/relationships/hyperlink" Target="https://www.adaptation-fund.org/wp-content/uploads/2018/04/Information-Note-for-DA-to-select-an-NIE-candidate_updated-23-March-2018.pdf" TargetMode="External"/><Relationship Id="rId5" Type="http://schemas.openxmlformats.org/officeDocument/2006/relationships/hyperlink" Target="https://www.adaptation-fund.org/document/guidance-accreditation-standardsenglish-french-spanish/" TargetMode="External"/><Relationship Id="rId10" Type="http://schemas.openxmlformats.org/officeDocument/2006/relationships/hyperlink" Target="https://www.adaptation-fund.org/generic/accreditation-toolkit-manual-printable-version-of-the-toolkit/" TargetMode="External"/><Relationship Id="rId4" Type="http://schemas.openxmlformats.org/officeDocument/2006/relationships/hyperlink" Target="https://www.adaptation-fund.org/document/regular-reaccreditation-application-form-english-french-and-spanish/" TargetMode="External"/><Relationship Id="rId9" Type="http://schemas.openxmlformats.org/officeDocument/2006/relationships/hyperlink" Target="https://www.adaptation-fund.org/document/opg-annex4-gender-policy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BEBEB"/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6302" y="2521862"/>
            <a:ext cx="5029200" cy="2923442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/>
              <a:t>Overview of the AF Re-accreditation process</a:t>
            </a:r>
            <a:br>
              <a:rPr lang="en-US" sz="3000" b="1" dirty="0"/>
            </a:br>
            <a:br>
              <a:rPr lang="en-US" sz="3000" b="1" dirty="0"/>
            </a:br>
            <a:br>
              <a:rPr lang="en-US" sz="3000" b="1" dirty="0"/>
            </a:br>
            <a:r>
              <a:rPr lang="en-US" sz="3000" b="1" dirty="0"/>
              <a:t>4 </a:t>
            </a:r>
            <a:r>
              <a:rPr lang="en-US" sz="2500" b="1" dirty="0"/>
              <a:t>August 2021</a:t>
            </a:r>
            <a:br>
              <a:rPr lang="en-US" sz="2500" b="1" dirty="0"/>
            </a:br>
            <a:endParaRPr lang="en-US" sz="2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-214695"/>
            <a:ext cx="2895600" cy="1957426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D27D1EDC-46AA-4A7D-9E37-35D7A86F5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4902" y="3710660"/>
            <a:ext cx="4846320" cy="706226"/>
          </a:xfrm>
        </p:spPr>
        <p:txBody>
          <a:bodyPr>
            <a:noAutofit/>
          </a:bodyPr>
          <a:lstStyle/>
          <a:p>
            <a:pPr algn="ctr"/>
            <a:endParaRPr lang="en-US" sz="1600" dirty="0"/>
          </a:p>
          <a:p>
            <a:pPr algn="ctr"/>
            <a:r>
              <a:rPr lang="en-US" sz="1600" dirty="0"/>
              <a:t>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CC4E891-84CD-46A5-9A1C-869EBE4CDA8A}"/>
              </a:ext>
            </a:extLst>
          </p:cNvPr>
          <p:cNvSpPr txBox="1">
            <a:spLocks/>
          </p:cNvSpPr>
          <p:nvPr/>
        </p:nvSpPr>
        <p:spPr>
          <a:xfrm>
            <a:off x="1687742" y="4063773"/>
            <a:ext cx="4846320" cy="706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ACF24A-271B-470E-AFF4-7CEDAC584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7988" y="1999917"/>
            <a:ext cx="1619333" cy="206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5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161769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 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302144" y="754151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502EEFB-0AF4-42D8-8149-B47FD4A53D78}"/>
              </a:ext>
            </a:extLst>
          </p:cNvPr>
          <p:cNvSpPr/>
          <p:nvPr/>
        </p:nvSpPr>
        <p:spPr>
          <a:xfrm>
            <a:off x="1182571" y="1035061"/>
            <a:ext cx="982685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/>
              <a:t>Accreditation is valid for a period of </a:t>
            </a:r>
            <a:r>
              <a:rPr lang="en-US" sz="2000" dirty="0">
                <a:solidFill>
                  <a:srgbClr val="FF0000"/>
                </a:solidFill>
              </a:rPr>
              <a:t>5 years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/>
              <a:t>An organization can change significantly in five-years and therefore the process of accreditation renewal must be commensurate with any potential changes to the organization. </a:t>
            </a:r>
          </a:p>
          <a:p>
            <a:pPr algn="just"/>
            <a:endParaRPr lang="en-US" sz="20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/>
              <a:t>Applicants is requested to describe any changes that have occurred since its accreditation with AF and provide the most up-to-date supporting documentation in compliance with the re-accreditation criteria.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/>
              <a:t>It is important to start the process early - </a:t>
            </a:r>
            <a:r>
              <a:rPr lang="en-US" sz="2000" dirty="0"/>
              <a:t>avoid a major gap between accreditation expiration and the granting of re-accreditation.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783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165814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IEs Re-accredited to date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302144" y="818803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660E88C-522D-4733-BEA3-81BB1F9506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6126992"/>
              </p:ext>
            </p:extLst>
          </p:nvPr>
        </p:nvGraphicFramePr>
        <p:xfrm>
          <a:off x="1376736" y="855408"/>
          <a:ext cx="9096295" cy="4488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455D081-AA89-4E4D-B080-59D047927881}"/>
              </a:ext>
            </a:extLst>
          </p:cNvPr>
          <p:cNvSpPr/>
          <p:nvPr/>
        </p:nvSpPr>
        <p:spPr>
          <a:xfrm>
            <a:off x="1891865" y="4951004"/>
            <a:ext cx="87540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200" dirty="0"/>
          </a:p>
          <a:p>
            <a:pPr lvl="0"/>
            <a:r>
              <a:rPr lang="en-US" sz="2200" dirty="0"/>
              <a:t>This reinforces AF’s commitment to Direct access and the importance of country ownership and building national capacity in adaptation</a:t>
            </a:r>
            <a:endParaRPr lang="en-US" sz="2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69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161769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Timelines 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302144" y="754151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1722897-326C-4658-B1F8-5DAC55391945}"/>
              </a:ext>
            </a:extLst>
          </p:cNvPr>
          <p:cNvSpPr txBox="1">
            <a:spLocks/>
          </p:cNvSpPr>
          <p:nvPr/>
        </p:nvSpPr>
        <p:spPr>
          <a:xfrm>
            <a:off x="302144" y="970607"/>
            <a:ext cx="11430000" cy="46087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</a:rPr>
              <a:t>Notification by the secretariat: </a:t>
            </a:r>
            <a:r>
              <a:rPr lang="en-US" sz="2000" dirty="0"/>
              <a:t>notification letters to IEs </a:t>
            </a:r>
            <a:r>
              <a:rPr lang="en-US" sz="2000" b="1" dirty="0">
                <a:solidFill>
                  <a:srgbClr val="FF0000"/>
                </a:solidFill>
              </a:rPr>
              <a:t>18 months </a:t>
            </a:r>
            <a:r>
              <a:rPr lang="en-US" sz="2000" dirty="0">
                <a:solidFill>
                  <a:srgbClr val="FF0000"/>
                </a:solidFill>
              </a:rPr>
              <a:t>prior to </a:t>
            </a:r>
            <a:r>
              <a:rPr lang="en-US" sz="2000" dirty="0"/>
              <a:t>the expiration of the entity’s accreditation</a:t>
            </a:r>
            <a:endParaRPr lang="en-US" sz="2000" b="1" dirty="0">
              <a:solidFill>
                <a:schemeClr val="tx1"/>
              </a:solidFill>
            </a:endParaRPr>
          </a:p>
          <a:p>
            <a:pPr marL="800100" lvl="1" indent="-27432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/>
              <a:t>The online accreditation system also generates an automatic notification to IE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</a:rPr>
              <a:t>Submission of re-accreditation application: </a:t>
            </a:r>
            <a:r>
              <a:rPr lang="en-US" sz="2000" dirty="0"/>
              <a:t>Submit a complete re-accreditation application with supporting documentation </a:t>
            </a:r>
            <a:r>
              <a:rPr lang="en-US" sz="2000" dirty="0">
                <a:solidFill>
                  <a:srgbClr val="FF0000"/>
                </a:solidFill>
              </a:rPr>
              <a:t>12 months prior to its accreditation expiry date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</a:rPr>
              <a:t>Acquisition of re-accreditation: </a:t>
            </a:r>
            <a:r>
              <a:rPr lang="en-US" sz="2000" dirty="0">
                <a:solidFill>
                  <a:srgbClr val="FF0000"/>
                </a:solidFill>
              </a:rPr>
              <a:t>within 3 years </a:t>
            </a:r>
            <a:r>
              <a:rPr lang="en-US" sz="2000" dirty="0"/>
              <a:t>from its accreditation expiry date.</a:t>
            </a:r>
          </a:p>
          <a:p>
            <a:endParaRPr lang="en-US" sz="20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70C0"/>
                </a:solidFill>
              </a:rPr>
              <a:t>How to request </a:t>
            </a:r>
            <a:r>
              <a:rPr lang="en-US" sz="2200" dirty="0">
                <a:solidFill>
                  <a:schemeClr val="tx2"/>
                </a:solidFill>
              </a:rPr>
              <a:t>‘grace period</a:t>
            </a:r>
            <a:r>
              <a:rPr lang="en-US" sz="2200" dirty="0">
                <a:solidFill>
                  <a:srgbClr val="0070C0"/>
                </a:solidFill>
              </a:rPr>
              <a:t>’ for achieving reaccreditation?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70C0"/>
                </a:solidFill>
              </a:rPr>
              <a:t>Who is eligible? </a:t>
            </a:r>
            <a:r>
              <a:rPr lang="en-US" sz="2000" b="1" dirty="0">
                <a:solidFill>
                  <a:schemeClr val="tx2"/>
                </a:solidFill>
              </a:rPr>
              <a:t>IE with ongoing project implementation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70C0"/>
                </a:solidFill>
              </a:rPr>
              <a:t>Required documents?</a:t>
            </a:r>
            <a:r>
              <a:rPr lang="en-US" sz="2000" dirty="0">
                <a:solidFill>
                  <a:srgbClr val="FF0000"/>
                </a:solidFill>
              </a:rPr>
              <a:t>: </a:t>
            </a:r>
            <a:r>
              <a:rPr lang="en-US" sz="2000" dirty="0"/>
              <a:t>(1) </a:t>
            </a:r>
            <a:r>
              <a:rPr lang="en-US" sz="2000" b="1" u="sng" dirty="0"/>
              <a:t>An IE’s official letter of request </a:t>
            </a:r>
            <a:r>
              <a:rPr lang="en-US" sz="2000" dirty="0">
                <a:solidFill>
                  <a:schemeClr val="tx2"/>
                </a:solidFill>
              </a:rPr>
              <a:t>for a grace period with its request of grace period either (a) before the completion of the project or (b) within 3 years from accreditation expiry date, and with its commitment to achieve reaccreditation during the grace period ; and </a:t>
            </a:r>
            <a:r>
              <a:rPr lang="en-US" sz="2000" b="1" dirty="0"/>
              <a:t>(2) </a:t>
            </a:r>
            <a:r>
              <a:rPr lang="en-US" sz="2000" b="1" u="sng" dirty="0"/>
              <a:t>DA’s letter </a:t>
            </a:r>
            <a:r>
              <a:rPr lang="en-US" sz="2000" dirty="0">
                <a:solidFill>
                  <a:schemeClr val="tx2"/>
                </a:solidFill>
              </a:rPr>
              <a:t>related to the IE’s reaccreditation and the AF ongoing project implementation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70C0"/>
                </a:solidFill>
              </a:rPr>
              <a:t>AFB will consider and make a decision on the request 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q"/>
            </a:pPr>
            <a:endParaRPr lang="en-US" sz="4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D39359-FF86-4CFB-87A9-E2FA277DB46D}"/>
              </a:ext>
            </a:extLst>
          </p:cNvPr>
          <p:cNvSpPr/>
          <p:nvPr/>
        </p:nvSpPr>
        <p:spPr>
          <a:xfrm>
            <a:off x="519009" y="5710503"/>
            <a:ext cx="10696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b="1" dirty="0"/>
              <a:t>After re-accreditation application submission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b="1" dirty="0"/>
              <a:t>Screening by Secretariat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b="1" dirty="0"/>
              <a:t>Review by Panel &amp; back-and-forth process between Panel and IE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b="1" dirty="0"/>
              <a:t>Panel’s Recommendation and Board Decision.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70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217185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Implications of an IE’s Accreditation Status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247059" y="818803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0E8079A-96E4-4E79-BC84-9807FC6A25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157365"/>
              </p:ext>
            </p:extLst>
          </p:nvPr>
        </p:nvGraphicFramePr>
        <p:xfrm>
          <a:off x="391885" y="1220530"/>
          <a:ext cx="10659292" cy="2877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8881">
                  <a:extLst>
                    <a:ext uri="{9D8B030D-6E8A-4147-A177-3AD203B41FA5}">
                      <a16:colId xmlns:a16="http://schemas.microsoft.com/office/drawing/2014/main" val="883190460"/>
                    </a:ext>
                  </a:extLst>
                </a:gridCol>
                <a:gridCol w="3122501">
                  <a:extLst>
                    <a:ext uri="{9D8B030D-6E8A-4147-A177-3AD203B41FA5}">
                      <a16:colId xmlns:a16="http://schemas.microsoft.com/office/drawing/2014/main" val="226493262"/>
                    </a:ext>
                  </a:extLst>
                </a:gridCol>
                <a:gridCol w="2481608">
                  <a:extLst>
                    <a:ext uri="{9D8B030D-6E8A-4147-A177-3AD203B41FA5}">
                      <a16:colId xmlns:a16="http://schemas.microsoft.com/office/drawing/2014/main" val="2957644331"/>
                    </a:ext>
                  </a:extLst>
                </a:gridCol>
                <a:gridCol w="2586302">
                  <a:extLst>
                    <a:ext uri="{9D8B030D-6E8A-4147-A177-3AD203B41FA5}">
                      <a16:colId xmlns:a16="http://schemas.microsoft.com/office/drawing/2014/main" val="6637479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Eligible to submit a new funding proposal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Eligible to participate in AF activities as IE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Eligible to be included in AF communications targeting the IE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6537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Both"/>
                      </a:pPr>
                      <a:r>
                        <a:rPr lang="en-US" sz="2000">
                          <a:effectLst/>
                        </a:rPr>
                        <a:t>Accredited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Yes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2543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Both"/>
                      </a:pPr>
                      <a:r>
                        <a:rPr lang="en-US" sz="2000">
                          <a:effectLst/>
                        </a:rPr>
                        <a:t>In Re-accreditation Process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31673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Both"/>
                      </a:pPr>
                      <a:r>
                        <a:rPr lang="en-US" sz="2000">
                          <a:effectLst/>
                        </a:rPr>
                        <a:t> Not-accredited (de-accredited)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172881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7410B7A-C6B3-4761-B4BA-7E3EB423240D}"/>
              </a:ext>
            </a:extLst>
          </p:cNvPr>
          <p:cNvSpPr/>
          <p:nvPr/>
        </p:nvSpPr>
        <p:spPr>
          <a:xfrm>
            <a:off x="862149" y="4423462"/>
            <a:ext cx="101890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accreditation team supports the project team in verifying the status of an IE at the time of submission of the funding proposals.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Accreditation expiration date is indicated in the Board decision on the IE’s accreditation/re-accreditation.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30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6364" y="324422"/>
            <a:ext cx="9470752" cy="55975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Re-accreditation modalities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493916" y="886949"/>
            <a:ext cx="10058400" cy="1587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>
            <a:extLst>
              <a:ext uri="{FF2B5EF4-FFF2-40B4-BE49-F238E27FC236}">
                <a16:creationId xmlns:a16="http://schemas.microsoft.com/office/drawing/2014/main" id="{CD9E3ED8-A268-41FA-9F58-F3D255A598AB}"/>
              </a:ext>
            </a:extLst>
          </p:cNvPr>
          <p:cNvSpPr txBox="1">
            <a:spLocks/>
          </p:cNvSpPr>
          <p:nvPr/>
        </p:nvSpPr>
        <p:spPr>
          <a:xfrm>
            <a:off x="173876" y="1068980"/>
            <a:ext cx="11430000" cy="47200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</a:rPr>
              <a:t>Two main routes to renewing accreditation with AF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0070C0"/>
                </a:solidFill>
              </a:rPr>
              <a:t>Regular re-accreditation </a:t>
            </a:r>
            <a:r>
              <a:rPr lang="en-US" sz="2000" b="1" dirty="0"/>
              <a:t>– </a:t>
            </a:r>
            <a:r>
              <a:rPr lang="en-US" sz="2000" dirty="0"/>
              <a:t>Default re-accreditation route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Focuses: </a:t>
            </a:r>
            <a:r>
              <a:rPr lang="en-US" sz="2000" dirty="0">
                <a:solidFill>
                  <a:srgbClr val="0070C0"/>
                </a:solidFill>
              </a:rPr>
              <a:t>(criteria 1-12)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Continued compliance with </a:t>
            </a:r>
            <a:r>
              <a:rPr lang="en-US" sz="2000" b="1" dirty="0"/>
              <a:t>all of AF fiduciary standards</a:t>
            </a:r>
            <a:r>
              <a:rPr lang="en-US" sz="2000" dirty="0"/>
              <a:t>,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Compliance with AF environmental and social policy (</a:t>
            </a:r>
            <a:r>
              <a:rPr lang="en-US" sz="2000" b="1" dirty="0"/>
              <a:t>ESP</a:t>
            </a:r>
            <a:r>
              <a:rPr lang="en-US" sz="2000" dirty="0"/>
              <a:t>) and the Gender Policy (</a:t>
            </a:r>
            <a:r>
              <a:rPr lang="en-US" sz="2000" b="1" dirty="0"/>
              <a:t>GP</a:t>
            </a:r>
            <a:r>
              <a:rPr lang="en-US" sz="2000" dirty="0"/>
              <a:t>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The results of the assessment of the implementing entity’s performance regarding quality at entry (QAE) and project/</a:t>
            </a:r>
            <a:r>
              <a:rPr lang="en-US" sz="2000" dirty="0" err="1"/>
              <a:t>programme</a:t>
            </a:r>
            <a:r>
              <a:rPr lang="en-US" sz="2000" dirty="0"/>
              <a:t> implementation.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Policies and procedures related to anti-corruption and fraud, anti-money-laundering /countering the financing of terrorism (</a:t>
            </a:r>
            <a:r>
              <a:rPr lang="en-US" sz="2000" b="1" dirty="0"/>
              <a:t>AML/CFT</a:t>
            </a:r>
            <a:r>
              <a:rPr lang="en-US" sz="2000" dirty="0"/>
              <a:t>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38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6364" y="324422"/>
            <a:ext cx="9470752" cy="55975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Re-accreditation modalities – Cont’d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493916" y="886949"/>
            <a:ext cx="10058400" cy="1587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>
            <a:extLst>
              <a:ext uri="{FF2B5EF4-FFF2-40B4-BE49-F238E27FC236}">
                <a16:creationId xmlns:a16="http://schemas.microsoft.com/office/drawing/2014/main" id="{CD9E3ED8-A268-41FA-9F58-F3D255A598AB}"/>
              </a:ext>
            </a:extLst>
          </p:cNvPr>
          <p:cNvSpPr txBox="1">
            <a:spLocks/>
          </p:cNvSpPr>
          <p:nvPr/>
        </p:nvSpPr>
        <p:spPr>
          <a:xfrm>
            <a:off x="173876" y="1068980"/>
            <a:ext cx="11430000" cy="47200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0070C0"/>
                </a:solidFill>
              </a:rPr>
              <a:t>Fast-track re-accreditation </a:t>
            </a:r>
            <a:r>
              <a:rPr lang="en-US" sz="2000" b="1" dirty="0">
                <a:solidFill>
                  <a:schemeClr val="tx1"/>
                </a:solidFill>
              </a:rPr>
              <a:t>- </a:t>
            </a:r>
            <a:r>
              <a:rPr lang="en-US" sz="2000" dirty="0"/>
              <a:t>Available to the IE that had been accredited by the GCF within </a:t>
            </a:r>
            <a:r>
              <a:rPr lang="en-US" sz="2000" dirty="0">
                <a:solidFill>
                  <a:srgbClr val="FF0000"/>
                </a:solidFill>
              </a:rPr>
              <a:t>four years</a:t>
            </a:r>
            <a:r>
              <a:rPr lang="en-US" sz="2000" dirty="0"/>
              <a:t> prior to its submission of the reaccreditation application to AF.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Focus: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FF0000"/>
                </a:solidFill>
              </a:rPr>
              <a:t>Criteria 1</a:t>
            </a:r>
            <a:r>
              <a:rPr lang="en-US" sz="2000" dirty="0"/>
              <a:t>) The fiduciary standard related to the legal capacities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FF0000"/>
                </a:solidFill>
              </a:rPr>
              <a:t>Criteria 11</a:t>
            </a:r>
            <a:r>
              <a:rPr lang="en-US" sz="2000" dirty="0"/>
              <a:t>) Commitment by the implementing entity to apply the Fund’s Environmental and Social Policy (ESP) and Gender Policy (GP); and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FF0000"/>
                </a:solidFill>
              </a:rPr>
              <a:t>Criteria 12</a:t>
            </a:r>
            <a:r>
              <a:rPr lang="en-US" sz="2000" dirty="0"/>
              <a:t>) Mechanism to deal with complaints on environmental and social harms and gender harms caused by projects/</a:t>
            </a:r>
            <a:r>
              <a:rPr lang="en-US" sz="2000" dirty="0" err="1"/>
              <a:t>programmes</a:t>
            </a:r>
            <a:r>
              <a:rPr lang="en-US" sz="2000" dirty="0"/>
              <a:t>;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FF0000"/>
                </a:solidFill>
              </a:rPr>
              <a:t>Criteria 3 (b); 5(a) ; and 10)</a:t>
            </a:r>
            <a:r>
              <a:rPr lang="en-US" sz="2000" dirty="0"/>
              <a:t>Policies and procedures related to anti-corruption and fraud, anti-money-laundering /countering the financing of terrorism (</a:t>
            </a:r>
            <a:r>
              <a:rPr lang="en-US" sz="2000" b="1" dirty="0"/>
              <a:t>AML/CFT</a:t>
            </a:r>
            <a:r>
              <a:rPr lang="en-US" sz="2000" dirty="0"/>
              <a:t>)</a:t>
            </a:r>
            <a:endParaRPr lang="en-US" sz="2000" b="1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</a:rPr>
              <a:t>Some additional criteria can be applied to FTR.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/>
              <a:t>Criteria related to conditions attached to fast-track accreditation with the GCF will be assessed.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/>
              <a:t>From the second-time fast-track reaccreditation with the Fund, </a:t>
            </a:r>
            <a:r>
              <a:rPr lang="en-US" sz="2000" b="1" dirty="0">
                <a:solidFill>
                  <a:schemeClr val="tx1"/>
                </a:solidFill>
              </a:rPr>
              <a:t>financial management and integrity criteria </a:t>
            </a:r>
            <a:r>
              <a:rPr lang="en-US" sz="2000" dirty="0"/>
              <a:t>of the fiduciary standards will be assessed along with the aforementioned three criteria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26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217185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 Fiduciary Standards and required competencies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247059" y="818803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1ED5B5-14A9-4054-B4B9-0C494F82BB68}"/>
              </a:ext>
            </a:extLst>
          </p:cNvPr>
          <p:cNvSpPr/>
          <p:nvPr/>
        </p:nvSpPr>
        <p:spPr>
          <a:xfrm>
            <a:off x="247058" y="864886"/>
            <a:ext cx="1113670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b="1" dirty="0"/>
              <a:t>Consist of four broad categories: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99CB38"/>
                </a:solidFill>
              </a:rPr>
              <a:t>Legal status;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99CB38"/>
                </a:solidFill>
              </a:rPr>
              <a:t>Financial and management integrity;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99CB38"/>
                </a:solidFill>
              </a:rPr>
              <a:t>Institutional capacity; and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99CB38"/>
                </a:solidFill>
              </a:rPr>
              <a:t>Transparency, Self-investigative Powers, Anti-corruption measures and mechanism to address E&amp;S and gender complaints.</a:t>
            </a:r>
          </a:p>
          <a:p>
            <a:pPr lvl="1"/>
            <a:endParaRPr lang="en-US" sz="2000" b="1" dirty="0"/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000" dirty="0"/>
              <a:t>The description of how an entity meets the fiduciary standards should focus </a:t>
            </a:r>
            <a:r>
              <a:rPr lang="en-US" sz="2000" b="1" dirty="0">
                <a:solidFill>
                  <a:srgbClr val="92D050"/>
                </a:solidFill>
              </a:rPr>
              <a:t>on any changes that have occurred within the organization since the original accreditation. </a:t>
            </a:r>
            <a:r>
              <a:rPr lang="en-US" sz="2000" b="1" dirty="0"/>
              <a:t>The most recent supporting documentation must be submitted</a:t>
            </a:r>
            <a:r>
              <a:rPr lang="en-US" sz="2000" b="1" dirty="0">
                <a:solidFill>
                  <a:srgbClr val="92D050"/>
                </a:solidFill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endParaRPr lang="en-US" sz="2000" b="1" dirty="0">
              <a:solidFill>
                <a:srgbClr val="92D05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000" b="1" dirty="0"/>
              <a:t>Areas of assessment for re-accreditation applications depend on many factors: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92D050"/>
                </a:solidFill>
              </a:rPr>
              <a:t>Regular re-accreditation vs fast-track re-accreditation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92D050"/>
                </a:solidFill>
              </a:rPr>
              <a:t>With or without AF Funded project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endParaRPr lang="en-US" sz="2000" b="1" dirty="0">
              <a:solidFill>
                <a:srgbClr val="99CB38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0616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217185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or without AF funded Project</a:t>
            </a:r>
            <a:endParaRPr lang="en-US" sz="3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247059" y="818803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BFC0FC6-DD50-4FC0-ADB5-E2705758C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937134"/>
              </p:ext>
            </p:extLst>
          </p:nvPr>
        </p:nvGraphicFramePr>
        <p:xfrm>
          <a:off x="414155" y="894910"/>
          <a:ext cx="10906489" cy="5788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2527">
                  <a:extLst>
                    <a:ext uri="{9D8B030D-6E8A-4147-A177-3AD203B41FA5}">
                      <a16:colId xmlns:a16="http://schemas.microsoft.com/office/drawing/2014/main" val="235114917"/>
                    </a:ext>
                  </a:extLst>
                </a:gridCol>
                <a:gridCol w="2318256">
                  <a:extLst>
                    <a:ext uri="{9D8B030D-6E8A-4147-A177-3AD203B41FA5}">
                      <a16:colId xmlns:a16="http://schemas.microsoft.com/office/drawing/2014/main" val="2293961353"/>
                    </a:ext>
                  </a:extLst>
                </a:gridCol>
                <a:gridCol w="1839781">
                  <a:extLst>
                    <a:ext uri="{9D8B030D-6E8A-4147-A177-3AD203B41FA5}">
                      <a16:colId xmlns:a16="http://schemas.microsoft.com/office/drawing/2014/main" val="1013891272"/>
                    </a:ext>
                  </a:extLst>
                </a:gridCol>
                <a:gridCol w="2200759">
                  <a:extLst>
                    <a:ext uri="{9D8B030D-6E8A-4147-A177-3AD203B41FA5}">
                      <a16:colId xmlns:a16="http://schemas.microsoft.com/office/drawing/2014/main" val="722462709"/>
                    </a:ext>
                  </a:extLst>
                </a:gridCol>
                <a:gridCol w="1975166">
                  <a:extLst>
                    <a:ext uri="{9D8B030D-6E8A-4147-A177-3AD203B41FA5}">
                      <a16:colId xmlns:a16="http://schemas.microsoft.com/office/drawing/2014/main" val="4291479541"/>
                    </a:ext>
                  </a:extLst>
                </a:gridCol>
              </a:tblGrid>
              <a:tr h="9478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Section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preparation and appraisal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2"/>
                          </a:solidFill>
                          <a:effectLst/>
                        </a:rPr>
                        <a:t>Section 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implementation Planning and Quality-at-entry Review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Section 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Monitoring and Evaluation during implementation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Section 9</a:t>
                      </a:r>
                    </a:p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closure and final evaluation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174124"/>
                  </a:ext>
                </a:extLst>
              </a:tr>
              <a:tr h="8026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  <a:effectLst/>
                        </a:rPr>
                        <a:t>With approved AF funded Project but no planning and QAE</a:t>
                      </a:r>
                      <a:endParaRPr lang="en-US" sz="12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6431392"/>
                  </a:ext>
                </a:extLst>
              </a:tr>
              <a:tr h="10519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With approved AF funded Project, completed planning and QAE but implementation not yet started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20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4937780"/>
                  </a:ext>
                </a:extLst>
              </a:tr>
              <a:tr h="88784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  <a:effectLst/>
                        </a:rPr>
                        <a:t>With approved AF funded Project, and implementing it </a:t>
                      </a:r>
                      <a:endParaRPr lang="en-US" sz="12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20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2751570"/>
                  </a:ext>
                </a:extLst>
              </a:tr>
              <a:tr h="99189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With approved AF funded Project, completed with a final report on completion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No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4365327"/>
                  </a:ext>
                </a:extLst>
              </a:tr>
              <a:tr h="9362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No approved AF funded Project 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Yes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6635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89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217185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 Reaccreditation Standards – cont’d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247059" y="818803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A49ADFE1-0402-40E3-8A48-7DA7E13A0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3580" y="1363317"/>
            <a:ext cx="3364116" cy="1323439"/>
          </a:xfrm>
          <a:solidFill>
            <a:srgbClr val="99CB38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	Legal status</a:t>
            </a:r>
          </a:p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000" b="1" dirty="0">
                <a:solidFill>
                  <a:srgbClr val="FF0000"/>
                </a:solidFill>
              </a:rPr>
              <a:t> (criterion 1)</a:t>
            </a:r>
            <a:r>
              <a:rPr lang="en-US" sz="2000" b="1" dirty="0"/>
              <a:t>	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													</a:t>
            </a:r>
          </a:p>
        </p:txBody>
      </p:sp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23AEE574-7BA5-4068-ACE3-D85D9322B311}"/>
              </a:ext>
            </a:extLst>
          </p:cNvPr>
          <p:cNvSpPr txBox="1">
            <a:spLocks/>
          </p:cNvSpPr>
          <p:nvPr/>
        </p:nvSpPr>
        <p:spPr>
          <a:xfrm>
            <a:off x="1373580" y="3494017"/>
            <a:ext cx="3364116" cy="1620424"/>
          </a:xfrm>
          <a:prstGeom prst="rect">
            <a:avLst/>
          </a:prstGeom>
          <a:solidFill>
            <a:srgbClr val="99CB38"/>
          </a:solidFill>
        </p:spPr>
        <p:txBody>
          <a:bodyPr vert="horz" lIns="91440" tIns="45720" rIns="91440" bIns="45720" rtlCol="0">
            <a:no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	</a:t>
            </a:r>
          </a:p>
          <a:p>
            <a:pPr marL="0" indent="0">
              <a:buNone/>
            </a:pPr>
            <a:r>
              <a:rPr lang="en-US" sz="2000" b="1" dirty="0"/>
              <a:t>	Financial and  Management Integrity</a:t>
            </a:r>
          </a:p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000" b="1" dirty="0">
                <a:solidFill>
                  <a:srgbClr val="FF0000"/>
                </a:solidFill>
              </a:rPr>
              <a:t>(Criteria 2-4) </a:t>
            </a:r>
            <a:r>
              <a:rPr lang="en-US" sz="2000" b="1" dirty="0"/>
              <a:t>		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													</a:t>
            </a:r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4ED8C317-FF05-43D1-A3A9-D7BBDA2BAC6A}"/>
              </a:ext>
            </a:extLst>
          </p:cNvPr>
          <p:cNvSpPr txBox="1">
            <a:spLocks/>
          </p:cNvSpPr>
          <p:nvPr/>
        </p:nvSpPr>
        <p:spPr>
          <a:xfrm>
            <a:off x="5238662" y="1363317"/>
            <a:ext cx="5003245" cy="16986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Demonstration of legal personality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Ability to contract with AF and authority to directly receive funds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												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1AE0C8B4-6D01-42E8-8D6E-34A71D65E4CA}"/>
              </a:ext>
            </a:extLst>
          </p:cNvPr>
          <p:cNvSpPr txBox="1">
            <a:spLocks/>
          </p:cNvSpPr>
          <p:nvPr/>
        </p:nvSpPr>
        <p:spPr>
          <a:xfrm>
            <a:off x="5238662" y="3133084"/>
            <a:ext cx="5003245" cy="22612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Financial Statements and External Audit requirement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Internal Control Framework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Internal Audit/Assurance and Oversight arrangements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Preparation of Business plans and budget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												</a:t>
            </a:r>
          </a:p>
        </p:txBody>
      </p:sp>
    </p:spTree>
    <p:extLst>
      <p:ext uri="{BB962C8B-B14F-4D97-AF65-F5344CB8AC3E}">
        <p14:creationId xmlns:p14="http://schemas.microsoft.com/office/powerpoint/2010/main" val="356578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217185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 Fiduciary Standards – cont’d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247059" y="818803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A49ADFE1-0402-40E3-8A48-7DA7E13A0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311" y="1170904"/>
            <a:ext cx="3364116" cy="1323439"/>
          </a:xfrm>
          <a:solidFill>
            <a:srgbClr val="99CB38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Institutional Capacity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FF0000"/>
                </a:solidFill>
              </a:rPr>
              <a:t>(Criteria 5-9)</a:t>
            </a:r>
            <a:r>
              <a:rPr lang="en-US" sz="2000" b="1" dirty="0"/>
              <a:t>	 </a:t>
            </a:r>
          </a:p>
          <a:p>
            <a:pPr marL="0" indent="0">
              <a:buNone/>
            </a:pPr>
            <a:r>
              <a:rPr lang="en-US" sz="2000" b="1" dirty="0"/>
              <a:t>	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													</a:t>
            </a:r>
          </a:p>
        </p:txBody>
      </p:sp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23AEE574-7BA5-4068-ACE3-D85D9322B311}"/>
              </a:ext>
            </a:extLst>
          </p:cNvPr>
          <p:cNvSpPr txBox="1">
            <a:spLocks/>
          </p:cNvSpPr>
          <p:nvPr/>
        </p:nvSpPr>
        <p:spPr>
          <a:xfrm>
            <a:off x="681456" y="3600326"/>
            <a:ext cx="3364116" cy="2602170"/>
          </a:xfrm>
          <a:prstGeom prst="rect">
            <a:avLst/>
          </a:prstGeom>
          <a:solidFill>
            <a:srgbClr val="99CB38"/>
          </a:solidFill>
        </p:spPr>
        <p:txBody>
          <a:bodyPr vert="horz" lIns="91440" tIns="45720" rIns="91440" bIns="45720" rtlCol="0">
            <a:no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	</a:t>
            </a:r>
          </a:p>
          <a:p>
            <a:pPr marL="0" indent="0">
              <a:buNone/>
            </a:pPr>
            <a:r>
              <a:rPr lang="en-US" sz="2000" b="1" dirty="0"/>
              <a:t>Transparency, Self-investigative  </a:t>
            </a:r>
            <a:br>
              <a:rPr lang="en-US" sz="2000" b="1" dirty="0"/>
            </a:br>
            <a:r>
              <a:rPr lang="en-US" sz="2000" b="1" dirty="0"/>
              <a:t>Powers, Anti-corruption measures and mechanism to address E&amp;S and gender complaints		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FF0000"/>
                </a:solidFill>
              </a:rPr>
              <a:t>(Criteria 10-12)</a:t>
            </a:r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													</a:t>
            </a:r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4ED8C317-FF05-43D1-A3A9-D7BBDA2BAC6A}"/>
              </a:ext>
            </a:extLst>
          </p:cNvPr>
          <p:cNvSpPr txBox="1">
            <a:spLocks/>
          </p:cNvSpPr>
          <p:nvPr/>
        </p:nvSpPr>
        <p:spPr>
          <a:xfrm>
            <a:off x="4559395" y="1143736"/>
            <a:ext cx="5003245" cy="19822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Procurement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Project Preparation and Appraisal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Project Implementation Planning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Project Monitoring and Evaluation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Project Closure and Final Evaluation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												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1AE0C8B4-6D01-42E8-8D6E-34A71D65E4CA}"/>
              </a:ext>
            </a:extLst>
          </p:cNvPr>
          <p:cNvSpPr txBox="1">
            <a:spLocks/>
          </p:cNvSpPr>
          <p:nvPr/>
        </p:nvSpPr>
        <p:spPr>
          <a:xfrm>
            <a:off x="4559395" y="3544646"/>
            <a:ext cx="5003245" cy="2757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Policies and Framework and capacity to deal with fraud, corruption and other forms of malpractice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sz="2000" dirty="0"/>
              <a:t>Mechanism to deal with complaints on environmental and social harms caused by projects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sz="2000" b="1" dirty="0"/>
              <a:t>Commitment by the entity to apply the Fund’s Environmental &amp; Social and Gender policy</a:t>
            </a:r>
          </a:p>
          <a:p>
            <a:pPr>
              <a:buFont typeface="Courier New" panose="02070309020205020404" pitchFamily="49" charset="0"/>
              <a:buChar char="o"/>
            </a:pPr>
            <a:endParaRPr lang="en-IN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												</a:t>
            </a:r>
          </a:p>
        </p:txBody>
      </p:sp>
    </p:spTree>
    <p:extLst>
      <p:ext uri="{BB962C8B-B14F-4D97-AF65-F5344CB8AC3E}">
        <p14:creationId xmlns:p14="http://schemas.microsoft.com/office/powerpoint/2010/main" val="148133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217185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 Accreditation standards – cont’d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247059" y="818803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A78651-25F4-4C50-8446-509542B7433E}"/>
              </a:ext>
            </a:extLst>
          </p:cNvPr>
          <p:cNvSpPr/>
          <p:nvPr/>
        </p:nvSpPr>
        <p:spPr>
          <a:xfrm>
            <a:off x="821675" y="1081439"/>
            <a:ext cx="1009145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0070C0"/>
                </a:solidFill>
              </a:rPr>
              <a:t>Anti Money Laundering (AML) and Countering the Financing of Terrorism (CFT) </a:t>
            </a:r>
            <a:r>
              <a:rPr lang="en-US" sz="2000" b="1" dirty="0"/>
              <a:t>:“examples of supporting documentation” related to the “internal control framework”, “procurement” and “policies and framework to deal with financial mismanagement” criteria in the accreditation application form (</a:t>
            </a:r>
            <a:r>
              <a:rPr lang="en-US" sz="2000" dirty="0">
                <a:solidFill>
                  <a:srgbClr val="FF0000"/>
                </a:solidFill>
              </a:rPr>
              <a:t>Criteria 3 (b); 5(a); 10 (c) ) </a:t>
            </a:r>
            <a:endParaRPr lang="en-US" sz="2000" b="1" dirty="0"/>
          </a:p>
          <a:p>
            <a:pPr algn="just">
              <a:lnSpc>
                <a:spcPct val="90000"/>
              </a:lnSpc>
              <a:spcBef>
                <a:spcPts val="1100"/>
              </a:spcBef>
            </a:pPr>
            <a:endParaRPr lang="en-US" sz="2000" b="1" dirty="0"/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/>
              <a:t>The documentation needed to meet these requirements include: 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92D050"/>
                </a:solidFill>
              </a:rPr>
              <a:t>(i) Policies and procedure related to anti-money-laundering/countering the financing of terrorism; 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92D050"/>
                </a:solidFill>
              </a:rPr>
              <a:t>(ii) Screening system which documents all individuals and/or organizations before the entity transfers money to them; and 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92D050"/>
                </a:solidFill>
              </a:rPr>
              <a:t>(iii) Decision-making process that the entity follows when it identifies risks related to any individuals and/or organizations.</a:t>
            </a:r>
          </a:p>
        </p:txBody>
      </p:sp>
    </p:spTree>
    <p:extLst>
      <p:ext uri="{BB962C8B-B14F-4D97-AF65-F5344CB8AC3E}">
        <p14:creationId xmlns:p14="http://schemas.microsoft.com/office/powerpoint/2010/main" val="304320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52400" y="217185"/>
            <a:ext cx="11430000" cy="677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Relevant Resources for reference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247059" y="818803"/>
            <a:ext cx="9863433" cy="0"/>
          </a:xfrm>
          <a:prstGeom prst="line">
            <a:avLst/>
          </a:prstGeom>
          <a:ln w="25400">
            <a:solidFill>
              <a:srgbClr val="B7E7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0089E3-D57E-4920-836F-6B78181C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533" y="30656"/>
            <a:ext cx="1897713" cy="10033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A78651-25F4-4C50-8446-509542B7433E}"/>
              </a:ext>
            </a:extLst>
          </p:cNvPr>
          <p:cNvSpPr/>
          <p:nvPr/>
        </p:nvSpPr>
        <p:spPr>
          <a:xfrm>
            <a:off x="821675" y="1081439"/>
            <a:ext cx="10091450" cy="4442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hlinkClick r:id="rId4"/>
              </a:rPr>
              <a:t>Regular Reaccreditation Application Form </a:t>
            </a:r>
            <a:r>
              <a:rPr lang="en-US" sz="2000" b="1" dirty="0"/>
              <a:t>(English, French and Spanish)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hlinkClick r:id="rId5"/>
              </a:rPr>
              <a:t>Guidance on Accreditation Standards </a:t>
            </a:r>
            <a:r>
              <a:rPr lang="en-US" sz="2000" b="1" dirty="0"/>
              <a:t>(English, French and Spanish)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hlinkClick r:id="rId6"/>
              </a:rPr>
              <a:t>The Re-accreditation Process</a:t>
            </a:r>
            <a:r>
              <a:rPr lang="en-US" sz="2000" b="1" dirty="0"/>
              <a:t> (English &amp; Spanish; </a:t>
            </a:r>
            <a:r>
              <a:rPr lang="en-US" sz="2000" b="1" i="1" dirty="0"/>
              <a:t>French under translation</a:t>
            </a:r>
            <a:r>
              <a:rPr lang="en-US" sz="2000" b="1" dirty="0"/>
              <a:t>)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hlinkClick r:id="rId7"/>
              </a:rPr>
              <a:t>AF e-Learning course on Direct Access </a:t>
            </a:r>
            <a:r>
              <a:rPr lang="en-US" sz="2000" b="1" dirty="0"/>
              <a:t>(English, French and Spanish)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hlinkClick r:id="rId8"/>
              </a:rPr>
              <a:t>AF Environmental and Social Policy </a:t>
            </a:r>
            <a:r>
              <a:rPr lang="en-US" sz="2000" b="1" dirty="0"/>
              <a:t>(English &amp; Spanish; </a:t>
            </a:r>
            <a:r>
              <a:rPr lang="en-US" sz="2000" b="1" i="1" dirty="0"/>
              <a:t>French under translation</a:t>
            </a:r>
            <a:r>
              <a:rPr lang="en-US" sz="2000" b="1" dirty="0"/>
              <a:t>)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hlinkClick r:id="rId9"/>
              </a:rPr>
              <a:t>AF Gender Policy </a:t>
            </a:r>
            <a:r>
              <a:rPr lang="en-US" sz="2000" b="1" dirty="0"/>
              <a:t>(updated in March 2021) (English &amp; Spanish; </a:t>
            </a:r>
            <a:r>
              <a:rPr lang="en-US" sz="2000" b="1" i="1" dirty="0"/>
              <a:t>French under translation</a:t>
            </a:r>
            <a:r>
              <a:rPr lang="en-US" sz="2000" b="1" dirty="0"/>
              <a:t>)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hlinkClick r:id="rId10"/>
              </a:rPr>
              <a:t>NIE Accreditation Toolkit </a:t>
            </a:r>
            <a:r>
              <a:rPr lang="en-US" sz="2000" b="1" dirty="0"/>
              <a:t>(English &amp; French)</a:t>
            </a:r>
          </a:p>
          <a:p>
            <a:pPr marL="342900" indent="-342900" algn="just">
              <a:lnSpc>
                <a:spcPct val="90000"/>
              </a:lnSpc>
              <a:spcBef>
                <a:spcPts val="1100"/>
              </a:spcBef>
              <a:buFont typeface="Wingdings" panose="05000000000000000000" pitchFamily="2" charset="2"/>
              <a:buChar char="q"/>
            </a:pPr>
            <a:r>
              <a:rPr lang="en-US" sz="2000" b="1" dirty="0">
                <a:hlinkClick r:id="rId11"/>
              </a:rPr>
              <a:t>Information Note for Designated Authorities for IE nomination </a:t>
            </a:r>
            <a:endParaRPr lang="en-US" sz="2000" b="1" dirty="0"/>
          </a:p>
          <a:p>
            <a:pPr algn="just">
              <a:lnSpc>
                <a:spcPct val="90000"/>
              </a:lnSpc>
              <a:spcBef>
                <a:spcPts val="1100"/>
              </a:spcBef>
            </a:pPr>
            <a:endParaRPr lang="en-US" sz="2000" b="1" dirty="0"/>
          </a:p>
          <a:p>
            <a:pPr algn="just">
              <a:lnSpc>
                <a:spcPct val="90000"/>
              </a:lnSpc>
              <a:spcBef>
                <a:spcPts val="1100"/>
              </a:spcBef>
            </a:pPr>
            <a:endParaRPr lang="en-US" sz="20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9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Thank you for your attention!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www.adaptation-fund.org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@</a:t>
            </a:r>
            <a:r>
              <a:rPr lang="en-US" dirty="0" err="1"/>
              <a:t>adaptationfund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153" y="44027"/>
            <a:ext cx="2906973" cy="196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13B939515A8348863D59D79CA39267" ma:contentTypeVersion="13" ma:contentTypeDescription="Create a new document." ma:contentTypeScope="" ma:versionID="18d0e2396acb37d4c6180e71b1b58da1">
  <xsd:schema xmlns:xsd="http://www.w3.org/2001/XMLSchema" xmlns:xs="http://www.w3.org/2001/XMLSchema" xmlns:p="http://schemas.microsoft.com/office/2006/metadata/properties" xmlns:ns3="24143f93-cd68-4bbf-abca-782bad0f7f42" xmlns:ns4="3046f5e9-6b23-439d-8a90-ab497fb516e7" targetNamespace="http://schemas.microsoft.com/office/2006/metadata/properties" ma:root="true" ma:fieldsID="a0a0c98f08446be5895c2270949a7a50" ns3:_="" ns4:_="">
    <xsd:import namespace="24143f93-cd68-4bbf-abca-782bad0f7f42"/>
    <xsd:import namespace="3046f5e9-6b23-439d-8a90-ab497fb516e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143f93-cd68-4bbf-abca-782bad0f7f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46f5e9-6b23-439d-8a90-ab497fb516e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580C66-2CC6-4041-BEDC-9762F3F009D9}">
  <ds:schemaRefs>
    <ds:schemaRef ds:uri="24143f93-cd68-4bbf-abca-782bad0f7f42"/>
    <ds:schemaRef ds:uri="http://purl.org/dc/dcmitype/"/>
    <ds:schemaRef ds:uri="http://purl.org/dc/elements/1.1/"/>
    <ds:schemaRef ds:uri="http://www.w3.org/XML/1998/namespace"/>
    <ds:schemaRef ds:uri="3046f5e9-6b23-439d-8a90-ab497fb516e7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006E6C6-8BC1-4845-A5CE-11CFF09B8B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C2F1C7-16B9-4F28-9661-D1421E8C2A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143f93-cd68-4bbf-abca-782bad0f7f42"/>
    <ds:schemaRef ds:uri="3046f5e9-6b23-439d-8a90-ab497fb516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8295</TotalTime>
  <Words>1467</Words>
  <Application>Microsoft Office PowerPoint</Application>
  <PresentationFormat>Widescreen</PresentationFormat>
  <Paragraphs>217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Corbel</vt:lpstr>
      <vt:lpstr>Courier New</vt:lpstr>
      <vt:lpstr>Times New Roman</vt:lpstr>
      <vt:lpstr>Wingdings</vt:lpstr>
      <vt:lpstr>Ecology 16x9</vt:lpstr>
      <vt:lpstr>1_Ecology 16x9</vt:lpstr>
      <vt:lpstr>Overview of the AF Re-accreditation process   4 August 2021 </vt:lpstr>
      <vt:lpstr>Background </vt:lpstr>
      <vt:lpstr>IEs Re-accredited to date</vt:lpstr>
      <vt:lpstr>Important Timelines </vt:lpstr>
      <vt:lpstr>Implications of an IE’s Accreditation Status</vt:lpstr>
      <vt:lpstr>Re-accreditation modalities</vt:lpstr>
      <vt:lpstr>Re-accreditation modalities – Cont’d</vt:lpstr>
      <vt:lpstr>AF Fiduciary Standards and required competencies</vt:lpstr>
      <vt:lpstr>With or without AF funded Project</vt:lpstr>
      <vt:lpstr>AF Reaccreditation Standards – cont’d</vt:lpstr>
      <vt:lpstr>AF Fiduciary Standards – cont’d</vt:lpstr>
      <vt:lpstr>AF Accreditation standards – cont’d</vt:lpstr>
      <vt:lpstr>Relevant Resources for reference</vt:lpstr>
      <vt:lpstr>Thank you for your attention!    www.adaptation-fund.org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Adaptation Fund is delivering impacts on the ground</dc:title>
  <dc:creator>Bianka Kretschmer</dc:creator>
  <cp:lastModifiedBy>Sophie Hans-Moevi</cp:lastModifiedBy>
  <cp:revision>56</cp:revision>
  <dcterms:created xsi:type="dcterms:W3CDTF">2020-02-09T08:48:17Z</dcterms:created>
  <dcterms:modified xsi:type="dcterms:W3CDTF">2021-08-05T15:46:27Z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0x0101008713B939515A8348863D59D79CA39267</vt:lpwstr>
  </property>
</Properties>
</file>