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6"/>
  </p:sldMasterIdLst>
  <p:notesMasterIdLst>
    <p:notesMasterId r:id="rId23"/>
  </p:notesMasterIdLst>
  <p:handoutMasterIdLst>
    <p:handoutMasterId r:id="rId24"/>
  </p:handoutMasterIdLst>
  <p:sldIdLst>
    <p:sldId id="256" r:id="rId7"/>
    <p:sldId id="284" r:id="rId8"/>
    <p:sldId id="261" r:id="rId9"/>
    <p:sldId id="292" r:id="rId10"/>
    <p:sldId id="408" r:id="rId11"/>
    <p:sldId id="317" r:id="rId12"/>
    <p:sldId id="289" r:id="rId13"/>
    <p:sldId id="413" r:id="rId14"/>
    <p:sldId id="308" r:id="rId15"/>
    <p:sldId id="414" r:id="rId16"/>
    <p:sldId id="415" r:id="rId17"/>
    <p:sldId id="311" r:id="rId18"/>
    <p:sldId id="278" r:id="rId19"/>
    <p:sldId id="306" r:id="rId20"/>
    <p:sldId id="416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54"/>
    <a:srgbClr val="C3E088"/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2BB7B-FDC9-4B65-A2E0-981E98F17B6D}" v="11" dt="2021-08-03T17:23:33.153"/>
  </p1510:revLst>
</p1510:revInfo>
</file>

<file path=ppt/tableStyles.xml><?xml version="1.0" encoding="utf-8"?>
<a:tblStyleLst xmlns:a="http://schemas.openxmlformats.org/drawingml/2006/main" def="{69012ECD-51FC-41F1-AA8D-1B2483CD663E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6" autoAdjust="0"/>
    <p:restoredTop sz="94607" autoAdjust="0"/>
  </p:normalViewPr>
  <p:slideViewPr>
    <p:cSldViewPr snapToGrid="0">
      <p:cViewPr>
        <p:scale>
          <a:sx n="62" d="100"/>
          <a:sy n="62" d="100"/>
        </p:scale>
        <p:origin x="-164" y="-456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8/3/2021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8/3/2021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ptation-fund.org/apply-funding/innovation-grants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adaptation-fund.org/adaptation-fund-launches-new-grant-programme-to-foster-innovation-of-adaptation-practices-in-vulnerable-countries/" TargetMode="External"/><Relationship Id="rId4" Type="http://schemas.openxmlformats.org/officeDocument/2006/relationships/hyperlink" Target="https://www.adaptation-fund.org/adaptation-fund-board-approves-us-63-million-in-new-projects-including-first-innovation-and-scale-up-grants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21393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82E49-8663-FC4D-8F56-5F0C6CB909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9340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#1 The Adaptation Fund’s Innovation Facility - </a:t>
            </a:r>
            <a:r>
              <a:rPr lang="en-US" dirty="0" err="1"/>
              <a:t>Saliha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9264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29275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#1 The Adaptation Fund’s Innovation Facility - </a:t>
            </a:r>
            <a:r>
              <a:rPr lang="en-US" dirty="0" err="1"/>
              <a:t>Saliha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Facility offers two types of innovation grants: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Small Grant Mechanism to develop and/or test innovative products and technologies. Small grants (up to US$ 250,000) will be awarded to vulnerable developing countries through two routes: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directly through the Fund’s accredited National Implementing Entities (NIE); and;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through a Multilateral Implementing Entity (MIE) Aggregator Mechanism to other entities (organizations, groups, associations, institutions, businesses, agencies, NGOs, youth and other vulnerable groups, and others) that are not accredited with the Fund.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NIE Innovation Small Grants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were launched at the 24</a:t>
            </a:r>
            <a:r>
              <a:rPr lang="en-US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 of the Conference of the Parties to the UNFCCC (COP24) in December 2018 with two objectives, as defined in the Medium-Term Strategy:</a:t>
            </a: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innovations encouraged and accelerated through the development of innovative adaptation practices, tools and technologies; and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 base generated of effective solutions as a basis for scaling up.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two proposals for Chile and Armenia have been approved by the Board in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October 2019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Three more proposals are currently under review.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MIE Aggregator Mechanism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launched at COP25 in December 2019. The US$10 million programme will be implemented by UNDP and UNEP together with the Climate Technology Centre and Network (CTCN) to administer US$5 million of small innovation grants respectively.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Grant Mechanism (grants up to US$ 5 million) will be available to all Implementing Entities accredited with the Fund to roll out innovative adaptation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practives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tools and technologies that have demonstrated success to new counties/regions or to scale up innovations that have demonstrated viability at a small scale.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large grant mechanism is due to be launched at COP26.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76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B82E49-8663-FC4D-8F56-5F0C6CB909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9CF72950-0587-5645-BB4D-41BA77C06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E123DE15-B71A-2E46-931A-43EC1F0719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9FFB9742-EEEC-CD48-9013-0CC54C1BB5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B82E49-8663-FC4D-8F56-5F0C6CB90933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Medium Term Strategy was adopted by the Adaptation Fund Board (the Board) in its thirtieth meeting, and specifically the establishment of a dedicated Innovation Facility in order to (a) roll out successful innovations; (b) scale up viable innovations; (c) encourage and accelerate innovations; and, (d) generate evidence of effective and efficient innovation in adaptation; which would include support via large grants of up to $5 million as well as small grants of up to $250,000.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654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Presentation #1 The Adaptation Fund’s Innovation Facility - </a:t>
            </a:r>
            <a:r>
              <a:rPr lang="en-US" dirty="0" err="1"/>
              <a:t>Saliha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241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67CF59-2E32-4ADD-8194-928ABECD23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AE10B6D-8AD1-4054-956A-78A599BF55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FA2FF4DF-B90F-4136-8AAC-D59E5A0963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3C057A-E841-4ADE-AB03-CC4799762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25576EE-8865-4310-8353-0719626C4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ACBD98-34C4-46BA-AA3E-9EC129B841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A30980C-6845-4D21-8188-11E591F14F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2CEDB-1A78-4A6D-9780-6FB2E5CF6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ABEF98-7C8C-4405-A192-E6843833C7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0969F-F557-494E-894C-19813A2A8F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DBC03F-D5A2-42AA-AC39-3D19A60E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96347F-7F2F-4D40-BB9A-2A67029F3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A8EDEE-CED4-4A17-B42A-2CFCCB58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8104-165D-49EE-90EF-21F76F62B27E}" type="datetimeFigureOut">
              <a:rPr lang="es-ES" smtClean="0"/>
              <a:t>03/08/2021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1FAFA9-6897-46AB-ABAF-73D79BDC4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156D54-27F7-414A-BE44-A5484289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2A052-F3B9-43FB-87DE-50EB065A792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313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750C2-08E1-4CD4-8F1C-D23CAAAF3B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04ED2F-8FB9-43B5-BD8C-40063B6EA6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400725-2BA0-4AEC-8878-C9C493FDF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FB87B0C-B1E3-469F-B946-994EFEC65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BAEF92-65E6-4576-BB02-DE52CE560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x Image Bulle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019D3C0C-316D-A045-BC1B-D508718E47A9}"/>
              </a:ext>
            </a:extLst>
          </p:cNvPr>
          <p:cNvSpPr>
            <a:spLocks noChangeAspect="1"/>
          </p:cNvSpPr>
          <p:nvPr userDrawn="1"/>
        </p:nvSpPr>
        <p:spPr>
          <a:xfrm>
            <a:off x="3050592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D90BAC-4672-454F-9B98-7A6F31D7B3F7}"/>
              </a:ext>
            </a:extLst>
          </p:cNvPr>
          <p:cNvSpPr>
            <a:spLocks noChangeAspect="1"/>
          </p:cNvSpPr>
          <p:nvPr userDrawn="1"/>
        </p:nvSpPr>
        <p:spPr>
          <a:xfrm>
            <a:off x="5345060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1146660-9CB0-D241-ACBC-5C0A9FC8AD1A}"/>
              </a:ext>
            </a:extLst>
          </p:cNvPr>
          <p:cNvSpPr>
            <a:spLocks noChangeAspect="1"/>
          </p:cNvSpPr>
          <p:nvPr userDrawn="1"/>
        </p:nvSpPr>
        <p:spPr>
          <a:xfrm>
            <a:off x="759111" y="2030748"/>
            <a:ext cx="1508760" cy="15087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831AC394-0DDA-6F4A-B2D3-6D95CD86648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86454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B1A58D5B-A4BA-F446-90DA-1B6B207869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80176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912C149-C249-1940-AF83-360853E78C2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673898" y="2358091"/>
            <a:ext cx="854075" cy="85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7632650" y="86714"/>
            <a:ext cx="4472635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BDD2BB3-B6A3-404C-846E-13E06B2F166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632650" y="86714"/>
            <a:ext cx="4472635" cy="6478538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075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0543" y="4688112"/>
            <a:ext cx="2160588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216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26076" y="3926335"/>
            <a:ext cx="2160587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0543" y="3926335"/>
            <a:ext cx="2160588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2094" y="4683350"/>
            <a:ext cx="216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1" name="Octagon 50">
            <a:extLst>
              <a:ext uri="{FF2B5EF4-FFF2-40B4-BE49-F238E27FC236}">
                <a16:creationId xmlns:a16="http://schemas.microsoft.com/office/drawing/2014/main" id="{758B0359-60B9-4D73-825D-ACE303A61C50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8702E81C-40F0-489E-8339-0139157E632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23" name="Straight Connector 22" descr="First divider line on slide">
            <a:extLst>
              <a:ext uri="{FF2B5EF4-FFF2-40B4-BE49-F238E27FC236}">
                <a16:creationId xmlns:a16="http://schemas.microsoft.com/office/drawing/2014/main" id="{7FE1F4E8-B411-4807-9D24-A045EE06C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59047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 descr="Second divider line on slide">
            <a:extLst>
              <a:ext uri="{FF2B5EF4-FFF2-40B4-BE49-F238E27FC236}">
                <a16:creationId xmlns:a16="http://schemas.microsoft.com/office/drawing/2014/main" id="{8C3F648E-45E5-403C-973E-2BEED634B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3541" y="2052013"/>
            <a:ext cx="0" cy="1487495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F92D1B2D-3277-4EC8-BDA3-A396DF4D9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3 x Image Bulle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22F44C7F-FA9B-CB41-B5C2-6A40A969176A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1366589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CFECE1-DAAF-5642-BD0B-7A8FE9D241D9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2931225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0294551-87F8-DE4F-B54E-8231A9CAF5BF}"/>
              </a:ext>
            </a:extLst>
          </p:cNvPr>
          <p:cNvSpPr>
            <a:spLocks noChangeAspect="1"/>
          </p:cNvSpPr>
          <p:nvPr userDrawn="1"/>
        </p:nvSpPr>
        <p:spPr>
          <a:xfrm>
            <a:off x="7065918" y="4495861"/>
            <a:ext cx="1371600" cy="13716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4854E3-04DE-4154-AD8A-9F8AC3E4EE33}"/>
              </a:ext>
            </a:extLst>
          </p:cNvPr>
          <p:cNvSpPr/>
          <p:nvPr userDrawn="1"/>
        </p:nvSpPr>
        <p:spPr>
          <a:xfrm>
            <a:off x="105351" y="86714"/>
            <a:ext cx="6208363" cy="668457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DDC1CFF-7E89-421D-9524-BB3AECAFE00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5351" y="496139"/>
            <a:ext cx="6208364" cy="6275148"/>
          </a:xfrm>
          <a:custGeom>
            <a:avLst/>
            <a:gdLst>
              <a:gd name="connsiteX0" fmla="*/ 0 w 4441248"/>
              <a:gd name="connsiteY0" fmla="*/ 5980106 h 6321393"/>
              <a:gd name="connsiteX1" fmla="*/ 1034410 w 4441248"/>
              <a:gd name="connsiteY1" fmla="*/ 6048613 h 6321393"/>
              <a:gd name="connsiteX2" fmla="*/ 1778431 w 4441248"/>
              <a:gd name="connsiteY2" fmla="*/ 6321393 h 6321393"/>
              <a:gd name="connsiteX3" fmla="*/ 0 w 4441248"/>
              <a:gd name="connsiteY3" fmla="*/ 6321393 h 6321393"/>
              <a:gd name="connsiteX4" fmla="*/ 2269200 w 4441248"/>
              <a:gd name="connsiteY4" fmla="*/ 5443908 h 6321393"/>
              <a:gd name="connsiteX5" fmla="*/ 2395460 w 4441248"/>
              <a:gd name="connsiteY5" fmla="*/ 5885070 h 6321393"/>
              <a:gd name="connsiteX6" fmla="*/ 1997461 w 4441248"/>
              <a:gd name="connsiteY6" fmla="*/ 6195222 h 6321393"/>
              <a:gd name="connsiteX7" fmla="*/ 1526609 w 4441248"/>
              <a:gd name="connsiteY7" fmla="*/ 5931629 h 6321393"/>
              <a:gd name="connsiteX8" fmla="*/ 4441248 w 4441248"/>
              <a:gd name="connsiteY8" fmla="*/ 4283292 h 6321393"/>
              <a:gd name="connsiteX9" fmla="*/ 4441248 w 4441248"/>
              <a:gd name="connsiteY9" fmla="*/ 6321393 h 6321393"/>
              <a:gd name="connsiteX10" fmla="*/ 2296366 w 4441248"/>
              <a:gd name="connsiteY10" fmla="*/ 6321393 h 6321393"/>
              <a:gd name="connsiteX11" fmla="*/ 2056375 w 4441248"/>
              <a:gd name="connsiteY11" fmla="*/ 6224358 h 6321393"/>
              <a:gd name="connsiteX12" fmla="*/ 0 w 4441248"/>
              <a:gd name="connsiteY12" fmla="*/ 2359561 h 6321393"/>
              <a:gd name="connsiteX13" fmla="*/ 828613 w 4441248"/>
              <a:gd name="connsiteY13" fmla="*/ 2588947 h 6321393"/>
              <a:gd name="connsiteX14" fmla="*/ 0 w 4441248"/>
              <a:gd name="connsiteY14" fmla="*/ 3479506 h 6321393"/>
              <a:gd name="connsiteX15" fmla="*/ 3025930 w 4441248"/>
              <a:gd name="connsiteY15" fmla="*/ 144202 h 6321393"/>
              <a:gd name="connsiteX16" fmla="*/ 4441248 w 4441248"/>
              <a:gd name="connsiteY16" fmla="*/ 1340385 h 6321393"/>
              <a:gd name="connsiteX17" fmla="*/ 4441248 w 4441248"/>
              <a:gd name="connsiteY17" fmla="*/ 4098899 h 6321393"/>
              <a:gd name="connsiteX18" fmla="*/ 1417099 w 4441248"/>
              <a:gd name="connsiteY18" fmla="*/ 5846153 h 6321393"/>
              <a:gd name="connsiteX19" fmla="*/ 0 w 4441248"/>
              <a:gd name="connsiteY19" fmla="*/ 5428711 h 6321393"/>
              <a:gd name="connsiteX20" fmla="*/ 0 w 4441248"/>
              <a:gd name="connsiteY20" fmla="*/ 3724470 h 6321393"/>
              <a:gd name="connsiteX21" fmla="*/ 2684090 w 4441248"/>
              <a:gd name="connsiteY21" fmla="*/ 0 h 6321393"/>
              <a:gd name="connsiteX22" fmla="*/ 2784132 w 4441248"/>
              <a:gd name="connsiteY22" fmla="*/ 186781 h 6321393"/>
              <a:gd name="connsiteX23" fmla="*/ 1027256 w 4441248"/>
              <a:gd name="connsiteY23" fmla="*/ 2337985 h 6321393"/>
              <a:gd name="connsiteX24" fmla="*/ 451581 w 4441248"/>
              <a:gd name="connsiteY24" fmla="*/ 2265656 h 632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41248" h="6321393">
                <a:moveTo>
                  <a:pt x="0" y="5980106"/>
                </a:moveTo>
                <a:lnTo>
                  <a:pt x="1034410" y="6048613"/>
                </a:lnTo>
                <a:lnTo>
                  <a:pt x="1778431" y="6321393"/>
                </a:lnTo>
                <a:lnTo>
                  <a:pt x="0" y="6321393"/>
                </a:lnTo>
                <a:close/>
                <a:moveTo>
                  <a:pt x="2269200" y="5443908"/>
                </a:moveTo>
                <a:lnTo>
                  <a:pt x="2395460" y="5885070"/>
                </a:lnTo>
                <a:lnTo>
                  <a:pt x="1997461" y="6195222"/>
                </a:lnTo>
                <a:lnTo>
                  <a:pt x="1526609" y="5931629"/>
                </a:lnTo>
                <a:close/>
                <a:moveTo>
                  <a:pt x="4441248" y="4283292"/>
                </a:moveTo>
                <a:lnTo>
                  <a:pt x="4441248" y="6321393"/>
                </a:lnTo>
                <a:lnTo>
                  <a:pt x="2296366" y="6321393"/>
                </a:lnTo>
                <a:lnTo>
                  <a:pt x="2056375" y="6224358"/>
                </a:lnTo>
                <a:close/>
                <a:moveTo>
                  <a:pt x="0" y="2359561"/>
                </a:moveTo>
                <a:lnTo>
                  <a:pt x="828613" y="2588947"/>
                </a:lnTo>
                <a:lnTo>
                  <a:pt x="0" y="3479506"/>
                </a:lnTo>
                <a:close/>
                <a:moveTo>
                  <a:pt x="3025930" y="144202"/>
                </a:moveTo>
                <a:lnTo>
                  <a:pt x="4441248" y="1340385"/>
                </a:lnTo>
                <a:lnTo>
                  <a:pt x="4441248" y="4098899"/>
                </a:lnTo>
                <a:lnTo>
                  <a:pt x="1417099" y="5846153"/>
                </a:lnTo>
                <a:lnTo>
                  <a:pt x="0" y="5428711"/>
                </a:lnTo>
                <a:lnTo>
                  <a:pt x="0" y="3724470"/>
                </a:lnTo>
                <a:close/>
                <a:moveTo>
                  <a:pt x="2684090" y="0"/>
                </a:moveTo>
                <a:lnTo>
                  <a:pt x="2784132" y="186781"/>
                </a:lnTo>
                <a:lnTo>
                  <a:pt x="1027256" y="2337985"/>
                </a:lnTo>
                <a:lnTo>
                  <a:pt x="451581" y="22656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457" y="432000"/>
            <a:ext cx="4703542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68283" y="3582825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8283" y="5147461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8283" y="1369128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8283" y="2933764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68283" y="4498400"/>
            <a:ext cx="3002400" cy="432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8283" y="1975094"/>
            <a:ext cx="3002400" cy="720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921541-DECE-43BB-BF92-A4B5D5EE5469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3095B3B-1284-4E49-BE50-9C84BE7E58B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491DD10-64CD-40CA-A0BB-397696C0C168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9FAF0-BF60-4AB9-A62E-595008DC4646}"/>
              </a:ext>
            </a:extLst>
          </p:cNvPr>
          <p:cNvGrpSpPr/>
          <p:nvPr userDrawn="1"/>
        </p:nvGrpSpPr>
        <p:grpSpPr>
          <a:xfrm>
            <a:off x="1892000" y="2269752"/>
            <a:ext cx="3081180" cy="3011457"/>
            <a:chOff x="1892000" y="2269752"/>
            <a:chExt cx="3081180" cy="3011457"/>
          </a:xfrm>
        </p:grpSpPr>
        <p:sp>
          <p:nvSpPr>
            <p:cNvPr id="26" name="Freeform: Shape 13">
              <a:extLst>
                <a:ext uri="{FF2B5EF4-FFF2-40B4-BE49-F238E27FC236}">
                  <a16:creationId xmlns:a16="http://schemas.microsoft.com/office/drawing/2014/main" id="{ED7DCD52-0637-49D9-AD21-2DF94DD3E348}"/>
                </a:ext>
              </a:extLst>
            </p:cNvPr>
            <p:cNvSpPr/>
            <p:nvPr/>
          </p:nvSpPr>
          <p:spPr>
            <a:xfrm rot="4308689">
              <a:off x="2464728" y="2678543"/>
              <a:ext cx="1980696" cy="2066510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0696" h="2066510">
                  <a:moveTo>
                    <a:pt x="0" y="2066510"/>
                  </a:moveTo>
                  <a:lnTo>
                    <a:pt x="1138078" y="0"/>
                  </a:lnTo>
                  <a:lnTo>
                    <a:pt x="1980696" y="1530016"/>
                  </a:lnTo>
                  <a:lnTo>
                    <a:pt x="1459417" y="206651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6863CC2-FBFD-47D7-AB8F-DB2367EABF92}"/>
                </a:ext>
              </a:extLst>
            </p:cNvPr>
            <p:cNvSpPr/>
            <p:nvPr/>
          </p:nvSpPr>
          <p:spPr>
            <a:xfrm rot="13830869">
              <a:off x="2730967" y="5004791"/>
              <a:ext cx="346713" cy="206124"/>
            </a:xfrm>
            <a:custGeom>
              <a:avLst/>
              <a:gdLst>
                <a:gd name="connsiteX0" fmla="*/ 346713 w 346713"/>
                <a:gd name="connsiteY0" fmla="*/ 206124 h 206124"/>
                <a:gd name="connsiteX1" fmla="*/ 0 w 346713"/>
                <a:gd name="connsiteY1" fmla="*/ 206124 h 206124"/>
                <a:gd name="connsiteX2" fmla="*/ 86666 w 346713"/>
                <a:gd name="connsiteY2" fmla="*/ 0 h 206124"/>
                <a:gd name="connsiteX3" fmla="*/ 346713 w 346713"/>
                <a:gd name="connsiteY3" fmla="*/ 206124 h 20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6713" h="206124">
                  <a:moveTo>
                    <a:pt x="346713" y="206124"/>
                  </a:moveTo>
                  <a:lnTo>
                    <a:pt x="0" y="206124"/>
                  </a:lnTo>
                  <a:lnTo>
                    <a:pt x="86666" y="0"/>
                  </a:lnTo>
                  <a:lnTo>
                    <a:pt x="346713" y="206124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09ADFC5E-3BBA-404B-A496-A4035DF5E859}"/>
                </a:ext>
              </a:extLst>
            </p:cNvPr>
            <p:cNvSpPr/>
            <p:nvPr/>
          </p:nvSpPr>
          <p:spPr>
            <a:xfrm rot="12431080">
              <a:off x="2802151" y="4740752"/>
              <a:ext cx="710669" cy="335543"/>
            </a:xfrm>
            <a:custGeom>
              <a:avLst/>
              <a:gdLst>
                <a:gd name="connsiteX0" fmla="*/ 710669 w 710669"/>
                <a:gd name="connsiteY0" fmla="*/ 176660 h 335543"/>
                <a:gd name="connsiteX1" fmla="*/ 0 w 710669"/>
                <a:gd name="connsiteY1" fmla="*/ 335543 h 335543"/>
                <a:gd name="connsiteX2" fmla="*/ 141082 w 710669"/>
                <a:gd name="connsiteY2" fmla="*/ 0 h 335543"/>
                <a:gd name="connsiteX3" fmla="*/ 487795 w 710669"/>
                <a:gd name="connsiteY3" fmla="*/ 0 h 335543"/>
                <a:gd name="connsiteX4" fmla="*/ 710669 w 710669"/>
                <a:gd name="connsiteY4" fmla="*/ 176660 h 33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669" h="335543">
                  <a:moveTo>
                    <a:pt x="710669" y="176660"/>
                  </a:moveTo>
                  <a:lnTo>
                    <a:pt x="0" y="335543"/>
                  </a:lnTo>
                  <a:lnTo>
                    <a:pt x="141082" y="0"/>
                  </a:lnTo>
                  <a:lnTo>
                    <a:pt x="487795" y="0"/>
                  </a:lnTo>
                  <a:lnTo>
                    <a:pt x="710669" y="17666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56E90DCD-03FB-4E9A-BD40-5269E9ACF1B1}"/>
                </a:ext>
              </a:extLst>
            </p:cNvPr>
            <p:cNvSpPr/>
            <p:nvPr/>
          </p:nvSpPr>
          <p:spPr>
            <a:xfrm rot="4308689">
              <a:off x="2058980" y="2102772"/>
              <a:ext cx="1246227" cy="1580187"/>
            </a:xfrm>
            <a:custGeom>
              <a:avLst/>
              <a:gdLst>
                <a:gd name="connsiteX0" fmla="*/ 0 w 1980696"/>
                <a:gd name="connsiteY0" fmla="*/ 2066510 h 2066510"/>
                <a:gd name="connsiteX1" fmla="*/ 1138078 w 1980696"/>
                <a:gd name="connsiteY1" fmla="*/ 0 h 2066510"/>
                <a:gd name="connsiteX2" fmla="*/ 1980696 w 1980696"/>
                <a:gd name="connsiteY2" fmla="*/ 1530016 h 2066510"/>
                <a:gd name="connsiteX3" fmla="*/ 1459417 w 1980696"/>
                <a:gd name="connsiteY3" fmla="*/ 2066510 h 2066510"/>
                <a:gd name="connsiteX0" fmla="*/ 0 w 1980696"/>
                <a:gd name="connsiteY0" fmla="*/ 1680311 h 1680311"/>
                <a:gd name="connsiteX1" fmla="*/ 1337031 w 1980696"/>
                <a:gd name="connsiteY1" fmla="*/ 0 h 1680311"/>
                <a:gd name="connsiteX2" fmla="*/ 1980696 w 1980696"/>
                <a:gd name="connsiteY2" fmla="*/ 1143817 h 1680311"/>
                <a:gd name="connsiteX3" fmla="*/ 1459417 w 1980696"/>
                <a:gd name="connsiteY3" fmla="*/ 1680311 h 1680311"/>
                <a:gd name="connsiteX4" fmla="*/ 0 w 1980696"/>
                <a:gd name="connsiteY4" fmla="*/ 1680311 h 1680311"/>
                <a:gd name="connsiteX0" fmla="*/ 0 w 1459417"/>
                <a:gd name="connsiteY0" fmla="*/ 1680311 h 1680311"/>
                <a:gd name="connsiteX1" fmla="*/ 1337031 w 1459417"/>
                <a:gd name="connsiteY1" fmla="*/ 0 h 1680311"/>
                <a:gd name="connsiteX2" fmla="*/ 1360698 w 1459417"/>
                <a:gd name="connsiteY2" fmla="*/ 208215 h 1680311"/>
                <a:gd name="connsiteX3" fmla="*/ 1459417 w 1459417"/>
                <a:gd name="connsiteY3" fmla="*/ 1680311 h 1680311"/>
                <a:gd name="connsiteX4" fmla="*/ 0 w 1459417"/>
                <a:gd name="connsiteY4" fmla="*/ 1680311 h 1680311"/>
                <a:gd name="connsiteX0" fmla="*/ 0 w 1360698"/>
                <a:gd name="connsiteY0" fmla="*/ 1680311 h 1688402"/>
                <a:gd name="connsiteX1" fmla="*/ 1337031 w 1360698"/>
                <a:gd name="connsiteY1" fmla="*/ 0 h 1688402"/>
                <a:gd name="connsiteX2" fmla="*/ 1360698 w 1360698"/>
                <a:gd name="connsiteY2" fmla="*/ 208215 h 1688402"/>
                <a:gd name="connsiteX3" fmla="*/ 278710 w 1360698"/>
                <a:gd name="connsiteY3" fmla="*/ 1688402 h 1688402"/>
                <a:gd name="connsiteX4" fmla="*/ 0 w 1360698"/>
                <a:gd name="connsiteY4" fmla="*/ 1680311 h 1688402"/>
                <a:gd name="connsiteX0" fmla="*/ 0 w 1360698"/>
                <a:gd name="connsiteY0" fmla="*/ 1680311 h 1698354"/>
                <a:gd name="connsiteX1" fmla="*/ 1337031 w 1360698"/>
                <a:gd name="connsiteY1" fmla="*/ 0 h 1698354"/>
                <a:gd name="connsiteX2" fmla="*/ 1360698 w 1360698"/>
                <a:gd name="connsiteY2" fmla="*/ 208215 h 1698354"/>
                <a:gd name="connsiteX3" fmla="*/ 415804 w 1360698"/>
                <a:gd name="connsiteY3" fmla="*/ 1698354 h 1698354"/>
                <a:gd name="connsiteX4" fmla="*/ 0 w 1360698"/>
                <a:gd name="connsiteY4" fmla="*/ 1680311 h 1698354"/>
                <a:gd name="connsiteX0" fmla="*/ 0 w 1360698"/>
                <a:gd name="connsiteY0" fmla="*/ 1556337 h 1574380"/>
                <a:gd name="connsiteX1" fmla="*/ 1226116 w 1360698"/>
                <a:gd name="connsiteY1" fmla="*/ 0 h 1574380"/>
                <a:gd name="connsiteX2" fmla="*/ 1360698 w 1360698"/>
                <a:gd name="connsiteY2" fmla="*/ 84241 h 1574380"/>
                <a:gd name="connsiteX3" fmla="*/ 415804 w 1360698"/>
                <a:gd name="connsiteY3" fmla="*/ 1574380 h 1574380"/>
                <a:gd name="connsiteX4" fmla="*/ 0 w 1360698"/>
                <a:gd name="connsiteY4" fmla="*/ 1556337 h 1574380"/>
                <a:gd name="connsiteX0" fmla="*/ 0 w 1303560"/>
                <a:gd name="connsiteY0" fmla="*/ 1556337 h 1574380"/>
                <a:gd name="connsiteX1" fmla="*/ 1226116 w 1303560"/>
                <a:gd name="connsiteY1" fmla="*/ 0 h 1574380"/>
                <a:gd name="connsiteX2" fmla="*/ 1303560 w 1303560"/>
                <a:gd name="connsiteY2" fmla="*/ 105569 h 1574380"/>
                <a:gd name="connsiteX3" fmla="*/ 415804 w 1303560"/>
                <a:gd name="connsiteY3" fmla="*/ 1574380 h 1574380"/>
                <a:gd name="connsiteX4" fmla="*/ 0 w 1303560"/>
                <a:gd name="connsiteY4" fmla="*/ 1556337 h 1574380"/>
                <a:gd name="connsiteX0" fmla="*/ 0 w 1246227"/>
                <a:gd name="connsiteY0" fmla="*/ 1580187 h 1580187"/>
                <a:gd name="connsiteX1" fmla="*/ 1168783 w 1246227"/>
                <a:gd name="connsiteY1" fmla="*/ 0 h 1580187"/>
                <a:gd name="connsiteX2" fmla="*/ 1246227 w 1246227"/>
                <a:gd name="connsiteY2" fmla="*/ 105569 h 1580187"/>
                <a:gd name="connsiteX3" fmla="*/ 358471 w 1246227"/>
                <a:gd name="connsiteY3" fmla="*/ 1574380 h 1580187"/>
                <a:gd name="connsiteX4" fmla="*/ 0 w 1246227"/>
                <a:gd name="connsiteY4" fmla="*/ 1580187 h 1580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6227" h="1580187">
                  <a:moveTo>
                    <a:pt x="0" y="1580187"/>
                  </a:moveTo>
                  <a:lnTo>
                    <a:pt x="1168783" y="0"/>
                  </a:lnTo>
                  <a:lnTo>
                    <a:pt x="1246227" y="105569"/>
                  </a:lnTo>
                  <a:lnTo>
                    <a:pt x="358471" y="1574380"/>
                  </a:lnTo>
                  <a:lnTo>
                    <a:pt x="0" y="1580187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Freeform: Shape 23">
              <a:extLst>
                <a:ext uri="{FF2B5EF4-FFF2-40B4-BE49-F238E27FC236}">
                  <a16:creationId xmlns:a16="http://schemas.microsoft.com/office/drawing/2014/main" id="{529D90B1-BC17-4168-A297-1DF303FB3C48}"/>
                </a:ext>
              </a:extLst>
            </p:cNvPr>
            <p:cNvSpPr/>
            <p:nvPr/>
          </p:nvSpPr>
          <p:spPr>
            <a:xfrm rot="17193105">
              <a:off x="4648324" y="3873318"/>
              <a:ext cx="243160" cy="406553"/>
            </a:xfrm>
            <a:custGeom>
              <a:avLst/>
              <a:gdLst>
                <a:gd name="connsiteX0" fmla="*/ 243160 w 243160"/>
                <a:gd name="connsiteY0" fmla="*/ 342071 h 406553"/>
                <a:gd name="connsiteX1" fmla="*/ 156493 w 243160"/>
                <a:gd name="connsiteY1" fmla="*/ 406553 h 406553"/>
                <a:gd name="connsiteX2" fmla="*/ 0 w 243160"/>
                <a:gd name="connsiteY2" fmla="*/ 0 h 406553"/>
                <a:gd name="connsiteX3" fmla="*/ 243160 w 243160"/>
                <a:gd name="connsiteY3" fmla="*/ 342071 h 406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160" h="406553">
                  <a:moveTo>
                    <a:pt x="243160" y="342071"/>
                  </a:moveTo>
                  <a:lnTo>
                    <a:pt x="156493" y="406553"/>
                  </a:lnTo>
                  <a:lnTo>
                    <a:pt x="0" y="0"/>
                  </a:lnTo>
                  <a:lnTo>
                    <a:pt x="243160" y="34207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C5DEA8E-5C03-42CC-987D-490297890048}"/>
                </a:ext>
              </a:extLst>
            </p:cNvPr>
            <p:cNvSpPr/>
            <p:nvPr/>
          </p:nvSpPr>
          <p:spPr>
            <a:xfrm rot="17193105">
              <a:off x="4152588" y="3654247"/>
              <a:ext cx="692798" cy="510610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Freeform: Shape 28">
              <a:extLst>
                <a:ext uri="{FF2B5EF4-FFF2-40B4-BE49-F238E27FC236}">
                  <a16:creationId xmlns:a16="http://schemas.microsoft.com/office/drawing/2014/main" id="{404E048B-9C67-4EC0-82E9-DC9D4AEE9703}"/>
                </a:ext>
              </a:extLst>
            </p:cNvPr>
            <p:cNvSpPr/>
            <p:nvPr/>
          </p:nvSpPr>
          <p:spPr>
            <a:xfrm rot="4308689">
              <a:off x="3831248" y="2441608"/>
              <a:ext cx="648657" cy="777553"/>
            </a:xfrm>
            <a:custGeom>
              <a:avLst/>
              <a:gdLst>
                <a:gd name="connsiteX0" fmla="*/ 0 w 648657"/>
                <a:gd name="connsiteY0" fmla="*/ 777553 h 777553"/>
                <a:gd name="connsiteX1" fmla="*/ 255474 w 648657"/>
                <a:gd name="connsiteY1" fmla="*/ 0 h 777553"/>
                <a:gd name="connsiteX2" fmla="*/ 648657 w 648657"/>
                <a:gd name="connsiteY2" fmla="*/ 713937 h 777553"/>
                <a:gd name="connsiteX3" fmla="*/ 0 w 648657"/>
                <a:gd name="connsiteY3" fmla="*/ 777553 h 777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57" h="777553">
                  <a:moveTo>
                    <a:pt x="0" y="777553"/>
                  </a:moveTo>
                  <a:lnTo>
                    <a:pt x="255474" y="0"/>
                  </a:lnTo>
                  <a:lnTo>
                    <a:pt x="648657" y="713937"/>
                  </a:lnTo>
                  <a:lnTo>
                    <a:pt x="0" y="777553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EC82E52C-5E33-5942-8474-7ED4354EC95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405874" y="4835817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07EC0147-5BE6-9248-BF42-BD99608F459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405874" y="3271181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0" name="Picture Placeholder 3">
            <a:extLst>
              <a:ext uri="{FF2B5EF4-FFF2-40B4-BE49-F238E27FC236}">
                <a16:creationId xmlns:a16="http://schemas.microsoft.com/office/drawing/2014/main" id="{2B8E1942-1472-BC49-A624-3A31190A69E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7405874" y="1706545"/>
            <a:ext cx="691688" cy="6916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36" name="Straight Connector 35" descr="First divider line on slide">
            <a:extLst>
              <a:ext uri="{FF2B5EF4-FFF2-40B4-BE49-F238E27FC236}">
                <a16:creationId xmlns:a16="http://schemas.microsoft.com/office/drawing/2014/main" id="{A140998F-B877-4BDC-843C-0071F5066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2616579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 descr="Second divider line on slide">
            <a:extLst>
              <a:ext uri="{FF2B5EF4-FFF2-40B4-BE49-F238E27FC236}">
                <a16:creationId xmlns:a16="http://schemas.microsoft.com/office/drawing/2014/main" id="{2084D353-BE8A-4AAA-8BEC-B71CEE9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768283" y="4109914"/>
            <a:ext cx="2378687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141BE88-4254-4C6C-92C8-71629AED6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27370" y="6085717"/>
            <a:ext cx="2520007" cy="5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1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EE18F-610D-4230-BA82-4E5007401ADD}"/>
              </a:ext>
            </a:extLst>
          </p:cNvPr>
          <p:cNvSpPr txBox="1"/>
          <p:nvPr userDrawn="1"/>
        </p:nvSpPr>
        <p:spPr>
          <a:xfrm>
            <a:off x="8734570" y="6278857"/>
            <a:ext cx="2510557" cy="1846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noProof="0" dirty="0">
                <a:solidFill>
                  <a:schemeClr val="tx2"/>
                </a:solidFill>
                <a:latin typeface="+mj-lt"/>
              </a:rPr>
              <a:t>Your Logo or Name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84" r:id="rId8"/>
    <p:sldLayoutId id="2147483683" r:id="rId9"/>
    <p:sldLayoutId id="2147483668" r:id="rId10"/>
    <p:sldLayoutId id="2147483670" r:id="rId11"/>
    <p:sldLayoutId id="2147483653" r:id="rId12"/>
    <p:sldLayoutId id="2147483673" r:id="rId13"/>
    <p:sldLayoutId id="2147483674" r:id="rId14"/>
    <p:sldLayoutId id="2147483676" r:id="rId15"/>
    <p:sldLayoutId id="2147483677" r:id="rId16"/>
    <p:sldLayoutId id="2147483654" r:id="rId17"/>
    <p:sldLayoutId id="2147483660" r:id="rId18"/>
    <p:sldLayoutId id="2147483661" r:id="rId19"/>
    <p:sldLayoutId id="2147483678" r:id="rId20"/>
    <p:sldLayoutId id="2147483686" r:id="rId21"/>
    <p:sldLayoutId id="2147483687" r:id="rId22"/>
    <p:sldLayoutId id="2147483689" r:id="rId23"/>
    <p:sldLayoutId id="2147483690" r:id="rId24"/>
    <p:sldLayoutId id="2147483688" r:id="rId25"/>
    <p:sldLayoutId id="2147483691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hyperlink" Target="https://www.adaptation-fund.org/wp-content/uploads/2021/04/AFB.36.8-Further-Clarification-of-the-Vision-and-Definition-of-Innovation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51.jpg"/><Relationship Id="rId7" Type="http://schemas.openxmlformats.org/officeDocument/2006/relationships/image" Target="../media/image55.sv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image" Target="../media/image3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emf"/><Relationship Id="rId21" Type="http://schemas.openxmlformats.org/officeDocument/2006/relationships/image" Target="../media/image39.pn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5" Type="http://schemas.openxmlformats.org/officeDocument/2006/relationships/image" Target="../media/image33.png"/><Relationship Id="rId10" Type="http://schemas.openxmlformats.org/officeDocument/2006/relationships/image" Target="../media/image28.emf"/><Relationship Id="rId19" Type="http://schemas.openxmlformats.org/officeDocument/2006/relationships/image" Target="../media/image37.png"/><Relationship Id="rId4" Type="http://schemas.openxmlformats.org/officeDocument/2006/relationships/image" Target="../media/image22.emf"/><Relationship Id="rId9" Type="http://schemas.openxmlformats.org/officeDocument/2006/relationships/image" Target="../media/image27.emf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63E9131-C258-4C5E-A880-B58DAFF9BC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</a14:imgLayer>
                </a14:imgProps>
              </a:ext>
            </a:extLst>
          </a:blip>
          <a:srcRect t="8279" b="8279"/>
          <a:stretch>
            <a:fillRect/>
          </a:stretch>
        </p:blipFill>
        <p:spPr>
          <a:xfrm>
            <a:off x="-69194" y="0"/>
            <a:ext cx="12261194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E3EA56B-BEB0-4656-A20B-D15F03B7A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26364"/>
            <a:ext cx="6840000" cy="1927213"/>
          </a:xfrm>
        </p:spPr>
        <p:txBody>
          <a:bodyPr/>
          <a:lstStyle/>
          <a:p>
            <a:r>
              <a:rPr lang="en-US" dirty="0"/>
              <a:t>Innovation at the Adaptation Fund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0FE6D5-D475-4CBB-A6C2-E3D991A368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Funding windows through </a:t>
            </a:r>
          </a:p>
          <a:p>
            <a:r>
              <a:rPr lang="en-US" dirty="0"/>
              <a:t>the Innovation Facility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E8DF7-B814-4CFF-BC9D-D0EB2E476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7" y="2802067"/>
            <a:ext cx="2691585" cy="181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4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97EE1-0633-4647-88CC-B79602399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9D1F5EE-54A5-F34A-B352-B9BD8DB5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1"/>
            <a:ext cx="3932237" cy="1600200"/>
          </a:xfrm>
        </p:spPr>
        <p:txBody>
          <a:bodyPr/>
          <a:lstStyle/>
          <a:p>
            <a:pPr algn="ctr"/>
            <a:r>
              <a:rPr lang="en-HN" dirty="0">
                <a:solidFill>
                  <a:schemeClr val="tx2"/>
                </a:solidFill>
              </a:rPr>
              <a:t>Armenia: Youth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095F78F-09D7-8C41-AA35-57B545D7820A}"/>
              </a:ext>
            </a:extLst>
          </p:cNvPr>
          <p:cNvSpPr txBox="1">
            <a:spLocks/>
          </p:cNvSpPr>
          <p:nvPr/>
        </p:nvSpPr>
        <p:spPr>
          <a:xfrm>
            <a:off x="836612" y="178308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To educate new generations of environmentally cultured young change-makers (with particular focus on climate adaptation) in developing countries, through design and introduction of replicable and sustainable digital education solution for high school students.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B3D354"/>
                </a:solidFill>
                <a:sym typeface="Calibri"/>
              </a:rPr>
              <a:t>Innovation Features:</a:t>
            </a:r>
          </a:p>
          <a:p>
            <a:pPr marL="285750" indent="-285750"/>
            <a:r>
              <a:rPr lang="en-US" dirty="0"/>
              <a:t>Gamified digital solution </a:t>
            </a:r>
          </a:p>
          <a:p>
            <a:pPr marL="285750" indent="-285750"/>
            <a:r>
              <a:rPr lang="en-US" dirty="0">
                <a:sym typeface="Calibri"/>
              </a:rPr>
              <a:t>Online contest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ym typeface="Calibri"/>
            </a:endParaRPr>
          </a:p>
          <a:p>
            <a:endParaRPr lang="en-H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11F8C1-6B5E-C94E-AC9A-4CBEFD3F67BF}"/>
              </a:ext>
            </a:extLst>
          </p:cNvPr>
          <p:cNvSpPr txBox="1"/>
          <p:nvPr/>
        </p:nvSpPr>
        <p:spPr>
          <a:xfrm>
            <a:off x="9640389" y="634854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4408D-E96F-4D4E-9F8C-AD50339924C9}"/>
              </a:ext>
            </a:extLst>
          </p:cNvPr>
          <p:cNvSpPr txBox="1"/>
          <p:nvPr/>
        </p:nvSpPr>
        <p:spPr>
          <a:xfrm>
            <a:off x="10112188" y="6400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D35B11-8F94-864B-A778-9970568B893C}"/>
              </a:ext>
            </a:extLst>
          </p:cNvPr>
          <p:cNvSpPr txBox="1"/>
          <p:nvPr/>
        </p:nvSpPr>
        <p:spPr>
          <a:xfrm>
            <a:off x="10476411" y="63050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72B21EC0-DCB8-CA4B-93F0-135D1C038D36}"/>
              </a:ext>
            </a:extLst>
          </p:cNvPr>
          <p:cNvSpPr txBox="1">
            <a:spLocks/>
          </p:cNvSpPr>
          <p:nvPr/>
        </p:nvSpPr>
        <p:spPr>
          <a:xfrm>
            <a:off x="1388428" y="5697989"/>
            <a:ext cx="2407920" cy="70281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N" sz="2600" dirty="0">
                <a:solidFill>
                  <a:srgbClr val="B3D354"/>
                </a:solidFill>
              </a:rPr>
              <a:t>USD 231,250</a:t>
            </a:r>
          </a:p>
        </p:txBody>
      </p:sp>
      <p:pic>
        <p:nvPicPr>
          <p:cNvPr id="1026" name="Picture 2" descr="Environmental project implementation unit&quot;​ State Agency | 领英">
            <a:extLst>
              <a:ext uri="{FF2B5EF4-FFF2-40B4-BE49-F238E27FC236}">
                <a16:creationId xmlns:a16="http://schemas.microsoft.com/office/drawing/2014/main" id="{F146A3FE-0D0B-B646-8D64-89B7B8F864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0" b="29600"/>
          <a:stretch/>
        </p:blipFill>
        <p:spPr bwMode="auto">
          <a:xfrm>
            <a:off x="30480" y="30481"/>
            <a:ext cx="1819701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C3D8A4-EAD7-794F-BD53-7611EEA04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4639" y="499619"/>
            <a:ext cx="5258810" cy="53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9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72796-2438-4EDC-B512-FEE48B0AC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1" y="-122164"/>
            <a:ext cx="12067540" cy="676613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230241-B509-4F49-A5ED-FD0F2357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BE43F-4677-4AA0-B94C-280BC840F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668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Large Grants for Innovation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42706-50AC-4B17-A704-143D94A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origin of  large innovation grants and their main features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3A50-2819-40D9-A42F-D84F47928C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761587"/>
            <a:ext cx="5307700" cy="5854975"/>
          </a:xfrm>
        </p:spPr>
        <p:txBody>
          <a:bodyPr/>
          <a:lstStyle/>
          <a:p>
            <a:pPr marL="0" lvl="0" indent="0" fontAlgn="base">
              <a:buNone/>
            </a:pPr>
            <a:endParaRPr lang="en-US" sz="2400" dirty="0"/>
          </a:p>
          <a:p>
            <a:pPr marL="0" lvl="0" indent="0" fontAlgn="base">
              <a:buNone/>
            </a:pPr>
            <a:endParaRPr lang="en-US" sz="2400" dirty="0"/>
          </a:p>
          <a:p>
            <a:pPr marL="283464" lvl="1" indent="0" fontAlgn="base">
              <a:buNone/>
            </a:pPr>
            <a:endParaRPr lang="en-US" sz="2400" dirty="0"/>
          </a:p>
          <a:p>
            <a:pPr marL="283464" lvl="1" indent="0" fontAlgn="base">
              <a:buNone/>
            </a:pPr>
            <a:endParaRPr lang="en-US" sz="2400" dirty="0"/>
          </a:p>
          <a:p>
            <a:r>
              <a:rPr lang="en-US" dirty="0"/>
              <a:t>Objective: </a:t>
            </a:r>
            <a:r>
              <a:rPr lang="en-US" sz="1400" i="1" dirty="0"/>
              <a:t>Successful innovations rolled out. Innovative adaptation practices, tools and technologies that have demonstrated success in one country spread to new countries/regions;</a:t>
            </a:r>
            <a:endParaRPr lang="en-US" sz="1400" dirty="0"/>
          </a:p>
          <a:p>
            <a:r>
              <a:rPr lang="en-US" sz="1400" i="1" dirty="0"/>
              <a:t>Viable innovations scaled up. Innovative adaptation practices, tools and technologies that have demonstrated viability at a small scale piloted at larger scales.</a:t>
            </a:r>
            <a:endParaRPr lang="en-US" sz="1400" dirty="0"/>
          </a:p>
          <a:p>
            <a:pPr marL="283464" lvl="1" indent="0" fontAlgn="base">
              <a:buNone/>
            </a:pPr>
            <a:endParaRPr lang="en-US" sz="2000" i="1" dirty="0"/>
          </a:p>
          <a:p>
            <a:pPr marL="283464" lvl="1" indent="0" fontAlgn="base">
              <a:buNone/>
            </a:pPr>
            <a:r>
              <a:rPr lang="en-US" sz="2000" dirty="0"/>
              <a:t>Main features:</a:t>
            </a:r>
          </a:p>
          <a:p>
            <a:pPr marL="740664" lvl="1" indent="-457200" fontAlgn="base">
              <a:buAutoNum type="alphaLcParenBoth"/>
            </a:pPr>
            <a:r>
              <a:rPr lang="en-US" sz="2000" dirty="0"/>
              <a:t>At least 6 projects of up to US$ 5 million each to NIEs, RIEs and MIEs </a:t>
            </a:r>
          </a:p>
          <a:p>
            <a:pPr marL="740664" lvl="1" indent="-457200" fontAlgn="base">
              <a:buAutoNum type="alphaLcParenBoth"/>
            </a:pPr>
            <a:r>
              <a:rPr lang="en-US" sz="2000" dirty="0" err="1"/>
              <a:t>Setasides</a:t>
            </a:r>
            <a:r>
              <a:rPr lang="en-US" sz="2000" dirty="0"/>
              <a:t>: US$ 30 M 2021; US$ 60 M 2022 (exp.)</a:t>
            </a:r>
          </a:p>
          <a:p>
            <a:pPr marL="740664" lvl="1" indent="-457200" fontAlgn="base">
              <a:buAutoNum type="alphaLcParenBoth"/>
            </a:pPr>
            <a:r>
              <a:rPr lang="en-US" sz="2000" dirty="0"/>
              <a:t>Submission deadlines, review process, implementation modalities similar to single-country and regional projects and </a:t>
            </a:r>
            <a:r>
              <a:rPr lang="en-US" sz="2000" dirty="0" err="1"/>
              <a:t>programmes</a:t>
            </a:r>
            <a:r>
              <a:rPr lang="en-US" sz="2000" dirty="0"/>
              <a:t> </a:t>
            </a:r>
          </a:p>
          <a:p>
            <a:pPr marL="740664" lvl="1" indent="-457200" fontAlgn="base">
              <a:buAutoNum type="alphaLcParenBoth"/>
            </a:pPr>
            <a:r>
              <a:rPr lang="en-US" sz="2000" dirty="0"/>
              <a:t>PFG: $30 K for NIEs for single country; RIE and MIE for regional</a:t>
            </a:r>
          </a:p>
          <a:p>
            <a:pPr marL="283464" lvl="1" indent="0" fontAlgn="base">
              <a:buNone/>
            </a:pPr>
            <a:r>
              <a:rPr lang="en-GB" sz="2000" i="1" dirty="0"/>
              <a:t>	</a:t>
            </a:r>
            <a:r>
              <a:rPr lang="en-GB" sz="2800" i="1" dirty="0"/>
              <a:t>			</a:t>
            </a:r>
            <a:r>
              <a:rPr lang="en-US" sz="2000" dirty="0"/>
              <a:t> </a:t>
            </a:r>
            <a:r>
              <a:rPr lang="en-GB" sz="3200" i="1" dirty="0"/>
              <a:t>	</a:t>
            </a:r>
            <a:endParaRPr lang="en-US" sz="2000" dirty="0"/>
          </a:p>
          <a:p>
            <a:pPr marL="283464" lvl="1" indent="0" fontAlgn="base">
              <a:buNone/>
            </a:pPr>
            <a:r>
              <a:rPr lang="en-US" sz="2000" dirty="0"/>
              <a:t>	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C591A-A79A-4186-AE01-B982EDD91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0" y="-502367"/>
            <a:ext cx="6012000" cy="40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28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3CBA-6B58-475A-BAF2-04998BA4A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steps &amp; opportunities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542706-50AC-4B17-A704-143D94A799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Under the Innovation Facility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163A50-2819-40D9-A42F-D84F47928C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82443" y="270810"/>
            <a:ext cx="5274128" cy="5329890"/>
          </a:xfrm>
        </p:spPr>
        <p:txBody>
          <a:bodyPr/>
          <a:lstStyle/>
          <a:p>
            <a:endParaRPr lang="en-US" dirty="0"/>
          </a:p>
          <a:p>
            <a:r>
              <a:rPr lang="en-US" sz="3000" b="1" dirty="0"/>
              <a:t>Free online training for accessing Small Grants for Innovation</a:t>
            </a:r>
          </a:p>
          <a:p>
            <a:r>
              <a:rPr lang="en-US" sz="3000" b="1" dirty="0"/>
              <a:t>The 1</a:t>
            </a:r>
            <a:r>
              <a:rPr lang="en-US" sz="3000" b="1" baseline="30000" dirty="0"/>
              <a:t>st</a:t>
            </a:r>
            <a:r>
              <a:rPr lang="en-US" sz="3000" b="1" dirty="0"/>
              <a:t> Call for Large Innovation Projects welcomes proposals for consideration at 37</a:t>
            </a:r>
            <a:r>
              <a:rPr lang="en-US" sz="3000" b="1" baseline="30000" dirty="0"/>
              <a:t>th</a:t>
            </a:r>
            <a:r>
              <a:rPr lang="en-US" sz="3000" b="1" dirty="0"/>
              <a:t> Board meeting, October, 2021 </a:t>
            </a:r>
          </a:p>
          <a:p>
            <a:r>
              <a:rPr lang="en-US" sz="3000" b="1" dirty="0"/>
              <a:t>Upcoming policy developments: updates from recent Board meetings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249B8-A654-41FD-9724-45A3A5EE13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34FAE8-FFC8-468B-801C-BF64B6269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0" y="-991100"/>
            <a:ext cx="6012000" cy="450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5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nip Same Side Corner Rectangle 33"/>
          <p:cNvSpPr/>
          <p:nvPr/>
        </p:nvSpPr>
        <p:spPr>
          <a:xfrm rot="5400000">
            <a:off x="3966923" y="-1820990"/>
            <a:ext cx="4619749" cy="11303140"/>
          </a:xfrm>
          <a:prstGeom prst="snip2SameRect">
            <a:avLst/>
          </a:prstGeom>
          <a:solidFill>
            <a:schemeClr val="bg1">
              <a:lumMod val="6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817894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dirty="0"/>
              <a:t>Updates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recent</a:t>
            </a:r>
            <a:r>
              <a:rPr lang="fr-FR" dirty="0"/>
              <a:t> </a:t>
            </a:r>
            <a:r>
              <a:rPr lang="fr-FR" dirty="0" err="1"/>
              <a:t>Board</a:t>
            </a:r>
            <a:r>
              <a:rPr lang="fr-FR" dirty="0"/>
              <a:t> Meetings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71FD4-628B-1443-B35C-DEA084A1C79F}" type="slidenum"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3206" y="1757656"/>
            <a:ext cx="3361324" cy="2498904"/>
            <a:chOff x="1298222" y="3104444"/>
            <a:chExt cx="2328334" cy="1749778"/>
          </a:xfrm>
        </p:grpSpPr>
        <p:sp>
          <p:nvSpPr>
            <p:cNvPr id="4" name="Rounded Rectangle 3"/>
            <p:cNvSpPr/>
            <p:nvPr/>
          </p:nvSpPr>
          <p:spPr>
            <a:xfrm>
              <a:off x="1298222" y="3104444"/>
              <a:ext cx="2328334" cy="174977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Text Placeholder 7">
              <a:extLst>
                <a:ext uri="{FF2B5EF4-FFF2-40B4-BE49-F238E27FC236}">
                  <a16:creationId xmlns:a16="http://schemas.microsoft.com/office/drawing/2014/main" id="{F7B2735C-665C-A143-B11B-590F358189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43541" y="3227314"/>
              <a:ext cx="1983698" cy="162690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Creation of a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E5E3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Task Force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 </a:t>
              </a:r>
            </a:p>
            <a:p>
              <a:pPr marL="0" lv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tx1"/>
                  </a:solidFill>
                  <a:latin typeface="Calibri Light"/>
                </a:rPr>
                <a:t>Composed of Board members representing developing and developed countries. To further define and elaborate on the Fund’s vision for innovation, including review criteria, and risk appetite.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815040" y="1778664"/>
            <a:ext cx="3369489" cy="2477896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B79311-BEBA-9841-B3CE-DEAD45520A59}"/>
              </a:ext>
            </a:extLst>
          </p:cNvPr>
          <p:cNvGrpSpPr/>
          <p:nvPr/>
        </p:nvGrpSpPr>
        <p:grpSpPr>
          <a:xfrm>
            <a:off x="4394036" y="1774297"/>
            <a:ext cx="3353156" cy="2468763"/>
            <a:chOff x="1298222" y="3104444"/>
            <a:chExt cx="2428034" cy="192931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8513891C-436B-D344-AB9D-F789B57D652D}"/>
                </a:ext>
              </a:extLst>
            </p:cNvPr>
            <p:cNvSpPr/>
            <p:nvPr/>
          </p:nvSpPr>
          <p:spPr>
            <a:xfrm>
              <a:off x="1298222" y="3104444"/>
              <a:ext cx="2428034" cy="190410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39" name="Text Placeholder 7">
              <a:extLst>
                <a:ext uri="{FF2B5EF4-FFF2-40B4-BE49-F238E27FC236}">
                  <a16:creationId xmlns:a16="http://schemas.microsoft.com/office/drawing/2014/main" id="{A3B7C2B0-22FD-CD45-A872-5120C3AFB6DF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452337" y="3351326"/>
              <a:ext cx="2156568" cy="168243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266700" indent="-2667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42925" indent="-276225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096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763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43025" indent="-2667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dirty="0">
                  <a:solidFill>
                    <a:schemeClr val="tx1"/>
                  </a:solidFill>
                  <a:latin typeface="Calibri Light"/>
                </a:rPr>
                <a:t>Adoption of a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E5E3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Vision and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5E3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Mision</a:t>
              </a:r>
              <a:r>
                <a:rPr lang="en-US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 Light"/>
                </a:rPr>
                <a:t> </a:t>
              </a:r>
              <a:r>
                <a:rPr lang="en-US" dirty="0">
                  <a:solidFill>
                    <a:schemeClr val="tx1"/>
                  </a:solidFill>
                  <a:latin typeface="Calibri Light"/>
                </a:rPr>
                <a:t>for innovation within the Fund as a way towards a more concrete understanding of how the Board pursues innovation through programming.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1C25F63-2DC5-0C46-9D29-F4D426A0BE8E}"/>
              </a:ext>
            </a:extLst>
          </p:cNvPr>
          <p:cNvSpPr/>
          <p:nvPr/>
        </p:nvSpPr>
        <p:spPr>
          <a:xfrm>
            <a:off x="4385869" y="1774297"/>
            <a:ext cx="3361323" cy="2436507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7C1D30E3-1664-3747-B84B-B7C73C421A28}"/>
              </a:ext>
            </a:extLst>
          </p:cNvPr>
          <p:cNvSpPr txBox="1">
            <a:spLocks noChangeArrowheads="1"/>
          </p:cNvSpPr>
          <p:nvPr/>
        </p:nvSpPr>
        <p:spPr>
          <a:xfrm>
            <a:off x="815040" y="4772716"/>
            <a:ext cx="3647998" cy="3504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Elements under development: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E00836-D966-824E-8E5B-63259F5B26EC}"/>
              </a:ext>
            </a:extLst>
          </p:cNvPr>
          <p:cNvSpPr txBox="1"/>
          <p:nvPr/>
        </p:nvSpPr>
        <p:spPr>
          <a:xfrm>
            <a:off x="4209393" y="63298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9" name="Rectangular Callout 58">
            <a:extLst>
              <a:ext uri="{FF2B5EF4-FFF2-40B4-BE49-F238E27FC236}">
                <a16:creationId xmlns:a16="http://schemas.microsoft.com/office/drawing/2014/main" id="{0F6DFA6C-C308-BA42-8A29-B46344B2DB41}"/>
              </a:ext>
            </a:extLst>
          </p:cNvPr>
          <p:cNvSpPr/>
          <p:nvPr/>
        </p:nvSpPr>
        <p:spPr>
          <a:xfrm>
            <a:off x="4394036" y="4806838"/>
            <a:ext cx="2037374" cy="1166286"/>
          </a:xfrm>
          <a:prstGeom prst="wedgeRectCallout">
            <a:avLst>
              <a:gd name="adj1" fmla="val -20137"/>
              <a:gd name="adj2" fmla="val -423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Result-based management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3B5E958-8636-6640-83F1-BC1275D05920}"/>
              </a:ext>
            </a:extLst>
          </p:cNvPr>
          <p:cNvSpPr/>
          <p:nvPr/>
        </p:nvSpPr>
        <p:spPr>
          <a:xfrm>
            <a:off x="5397639" y="3915618"/>
            <a:ext cx="1343891" cy="590372"/>
          </a:xfrm>
          <a:prstGeom prst="roundRect">
            <a:avLst/>
          </a:prstGeom>
          <a:solidFill>
            <a:srgbClr val="C3E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3"/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lvl="0" algn="ctr"/>
            <a:r>
              <a:rPr lang="en-US" dirty="0">
                <a:hlinkClick r:id="rId4"/>
              </a:rPr>
              <a:t>AFB/B.36/8</a:t>
            </a:r>
            <a:r>
              <a:rPr lang="en-US" dirty="0"/>
              <a:t> </a:t>
            </a:r>
            <a:endParaRPr lang="en-US" dirty="0">
              <a:solidFill>
                <a:prstClr val="white"/>
              </a:solidFill>
            </a:endParaRPr>
          </a:p>
          <a:p>
            <a:pPr lvl="3"/>
            <a:endParaRPr lang="en-US" sz="1400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83A85B-B907-4E43-99DD-70E48E67713B}"/>
              </a:ext>
            </a:extLst>
          </p:cNvPr>
          <p:cNvSpPr/>
          <p:nvPr/>
        </p:nvSpPr>
        <p:spPr>
          <a:xfrm>
            <a:off x="7971162" y="1806554"/>
            <a:ext cx="3353156" cy="24365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Calibri Light"/>
              </a:rPr>
              <a:t>Development and approval of </a:t>
            </a:r>
            <a:r>
              <a:rPr lang="en-US" b="1" dirty="0">
                <a:solidFill>
                  <a:srgbClr val="1E5E3E"/>
                </a:solidFill>
                <a:latin typeface="Calibri Light"/>
              </a:rPr>
              <a:t>new criteria </a:t>
            </a:r>
            <a:r>
              <a:rPr lang="en-US" dirty="0">
                <a:solidFill>
                  <a:schemeClr val="tx1"/>
                </a:solidFill>
                <a:latin typeface="Calibri Light"/>
              </a:rPr>
              <a:t>to evaluate large innovation projects within the Fund.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35466B6C-2F93-E849-AE58-03CEE8760D4D}"/>
              </a:ext>
            </a:extLst>
          </p:cNvPr>
          <p:cNvSpPr/>
          <p:nvPr/>
        </p:nvSpPr>
        <p:spPr>
          <a:xfrm>
            <a:off x="7984406" y="1780233"/>
            <a:ext cx="3361323" cy="2436507"/>
          </a:xfrm>
          <a:prstGeom prst="round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2253EC-8BB4-2E40-8ADD-BA0D2498EC6C}"/>
              </a:ext>
            </a:extLst>
          </p:cNvPr>
          <p:cNvSpPr txBox="1"/>
          <p:nvPr/>
        </p:nvSpPr>
        <p:spPr>
          <a:xfrm>
            <a:off x="11914909" y="566650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65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00"/>
    </mc:Choice>
    <mc:Fallback xmlns="">
      <p:transition xmlns:p14="http://schemas.microsoft.com/office/powerpoint/2010/main" spd="slow" advTm="64901"/>
    </mc:Fallback>
  </mc:AlternateContent>
  <p:extLst>
    <p:ext uri="{E180D4A7-C9FB-4DFB-919C-405C955672EB}">
      <p14:showEvtLst xmlns:p14="http://schemas.microsoft.com/office/powerpoint/2010/main">
        <p14:playEvt time="2388" objId="11"/>
        <p14:stopEvt time="63809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92A2D-09AA-4142-9D7C-9053C974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7DD6A-D76E-4A62-9887-0CBE1968B7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15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39522-89A3-43D7-8AE1-C38238C7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28" y="0"/>
            <a:ext cx="1082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01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A61121E-4D4A-4A71-B6C8-69F7203A3A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8279" b="8279"/>
          <a:stretch>
            <a:fillRect/>
          </a:stretch>
        </p:blipFill>
        <p:spPr>
          <a:xfrm>
            <a:off x="0" y="0"/>
            <a:ext cx="12261195" cy="681951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7103" y="1531649"/>
            <a:ext cx="7202786" cy="144978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369609" y="1706448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6">
            <a:extLst>
              <a:ext uri="{FF2B5EF4-FFF2-40B4-BE49-F238E27FC236}">
                <a16:creationId xmlns:a16="http://schemas.microsoft.com/office/drawing/2014/main" id="{ACCCCDAD-0E0B-437F-8CAA-0536470B2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7103" y="2981437"/>
            <a:ext cx="7202786" cy="2948831"/>
          </a:xfrm>
        </p:spPr>
        <p:txBody>
          <a:bodyPr/>
          <a:lstStyle/>
          <a:p>
            <a:pPr algn="ctr"/>
            <a:r>
              <a:rPr lang="en-US" dirty="0"/>
              <a:t>Innovation Team at the Adaptation Fund</a:t>
            </a:r>
          </a:p>
        </p:txBody>
      </p: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80944" y="4882230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59496" y="5123720"/>
            <a:ext cx="4508500" cy="277342"/>
          </a:xfrm>
        </p:spPr>
        <p:txBody>
          <a:bodyPr/>
          <a:lstStyle/>
          <a:p>
            <a:r>
              <a:rPr lang="en-US" dirty="0" err="1"/>
              <a:t>clasprillapina@adaptation-fund.org</a:t>
            </a:r>
            <a:endParaRPr lang="en-US" dirty="0"/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86569" y="5194880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59496" y="5429501"/>
            <a:ext cx="4508500" cy="277342"/>
          </a:xfrm>
        </p:spPr>
        <p:txBody>
          <a:bodyPr/>
          <a:lstStyle/>
          <a:p>
            <a:r>
              <a:rPr lang="en-US" dirty="0" err="1"/>
              <a:t>www.adaptation-fund.org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80944" y="5507530"/>
            <a:ext cx="170088" cy="1700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DCA9AF4-807A-4D51-B618-C5BF6937D1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6" y="1735973"/>
            <a:ext cx="1540146" cy="1041139"/>
          </a:xfrm>
          <a:prstGeom prst="rect">
            <a:avLst/>
          </a:prstGeom>
        </p:spPr>
      </p:pic>
      <p:pic>
        <p:nvPicPr>
          <p:cNvPr id="12" name="Graphic 11" descr="Person icon">
            <a:extLst>
              <a:ext uri="{FF2B5EF4-FFF2-40B4-BE49-F238E27FC236}">
                <a16:creationId xmlns:a16="http://schemas.microsoft.com/office/drawing/2014/main" id="{2A3540F4-1A0B-DC4E-9232-587629342D8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80944" y="4307231"/>
            <a:ext cx="164463" cy="164463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E822266-8114-9245-BDE2-2903A902F53C}"/>
              </a:ext>
            </a:extLst>
          </p:cNvPr>
          <p:cNvSpPr txBox="1">
            <a:spLocks/>
          </p:cNvSpPr>
          <p:nvPr/>
        </p:nvSpPr>
        <p:spPr>
          <a:xfrm>
            <a:off x="2259496" y="4548721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agomes3@adaptation-fund.org</a:t>
            </a:r>
          </a:p>
        </p:txBody>
      </p:sp>
      <p:pic>
        <p:nvPicPr>
          <p:cNvPr id="16" name="Graphic 15" descr="Email icon">
            <a:extLst>
              <a:ext uri="{FF2B5EF4-FFF2-40B4-BE49-F238E27FC236}">
                <a16:creationId xmlns:a16="http://schemas.microsoft.com/office/drawing/2014/main" id="{9C3C14C0-0862-6D4A-BEBC-D9E8696B0CC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86569" y="4619881"/>
            <a:ext cx="164463" cy="164463"/>
          </a:xfrm>
          <a:prstGeom prst="rect">
            <a:avLst/>
          </a:prstGeom>
        </p:spPr>
      </p:pic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2C007A5C-E014-254C-A0C5-41E7AFBE650E}"/>
              </a:ext>
            </a:extLst>
          </p:cNvPr>
          <p:cNvSpPr txBox="1">
            <a:spLocks/>
          </p:cNvSpPr>
          <p:nvPr/>
        </p:nvSpPr>
        <p:spPr>
          <a:xfrm>
            <a:off x="2231134" y="4846066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Claudia </a:t>
            </a:r>
            <a:r>
              <a:rPr lang="en-US" dirty="0" err="1"/>
              <a:t>Lasprilla</a:t>
            </a:r>
            <a:r>
              <a:rPr lang="en-US" dirty="0"/>
              <a:t> Pina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A218B6C-E317-5A48-B412-191006981962}"/>
              </a:ext>
            </a:extLst>
          </p:cNvPr>
          <p:cNvSpPr txBox="1">
            <a:spLocks/>
          </p:cNvSpPr>
          <p:nvPr/>
        </p:nvSpPr>
        <p:spPr>
          <a:xfrm>
            <a:off x="2259496" y="4239859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Alyssa Gomes</a:t>
            </a:r>
          </a:p>
        </p:txBody>
      </p:sp>
      <p:pic>
        <p:nvPicPr>
          <p:cNvPr id="21" name="Graphic 20" descr="Person icon">
            <a:extLst>
              <a:ext uri="{FF2B5EF4-FFF2-40B4-BE49-F238E27FC236}">
                <a16:creationId xmlns:a16="http://schemas.microsoft.com/office/drawing/2014/main" id="{53E159E0-23C9-BD42-A9D7-71743D9600E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67572" y="3708993"/>
            <a:ext cx="164463" cy="164463"/>
          </a:xfrm>
          <a:prstGeom prst="rect">
            <a:avLst/>
          </a:prstGeom>
        </p:spPr>
      </p:pic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360CE9C-F893-2C42-92E9-831ED7AFDFD7}"/>
              </a:ext>
            </a:extLst>
          </p:cNvPr>
          <p:cNvSpPr txBox="1">
            <a:spLocks/>
          </p:cNvSpPr>
          <p:nvPr/>
        </p:nvSpPr>
        <p:spPr>
          <a:xfrm>
            <a:off x="2231134" y="3950483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sdobardzic@adaptation-fund.org</a:t>
            </a:r>
            <a:endParaRPr lang="en-US" dirty="0"/>
          </a:p>
        </p:txBody>
      </p:sp>
      <p:pic>
        <p:nvPicPr>
          <p:cNvPr id="23" name="Graphic 22" descr="Email icon">
            <a:extLst>
              <a:ext uri="{FF2B5EF4-FFF2-40B4-BE49-F238E27FC236}">
                <a16:creationId xmlns:a16="http://schemas.microsoft.com/office/drawing/2014/main" id="{35BA669C-1CDF-5E4D-884C-299D5ED8A81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73197" y="4021643"/>
            <a:ext cx="164463" cy="16446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759A146-71BA-2C48-88BB-6BB76543014A}"/>
              </a:ext>
            </a:extLst>
          </p:cNvPr>
          <p:cNvSpPr txBox="1">
            <a:spLocks/>
          </p:cNvSpPr>
          <p:nvPr/>
        </p:nvSpPr>
        <p:spPr>
          <a:xfrm>
            <a:off x="2231134" y="3641621"/>
            <a:ext cx="4508500" cy="27734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667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29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096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76325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Saliha</a:t>
            </a:r>
            <a:r>
              <a:rPr lang="en-US" dirty="0"/>
              <a:t> </a:t>
            </a:r>
            <a:r>
              <a:rPr lang="en-US" dirty="0" err="1"/>
              <a:t>Dobardzic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pic>
        <p:nvPicPr>
          <p:cNvPr id="71" name="Picture Placeholder 70" descr="link">
            <a:extLst>
              <a:ext uri="{FF2B5EF4-FFF2-40B4-BE49-F238E27FC236}">
                <a16:creationId xmlns:a16="http://schemas.microsoft.com/office/drawing/2014/main" id="{E5542F6D-CB05-1E49-9D10-41D51547FB68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Innovation Facility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B9366D2C-DAC9-484E-BC91-EFDB13FDA0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8283" y="1767758"/>
            <a:ext cx="2478837" cy="60896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 of innovation </a:t>
            </a:r>
          </a:p>
        </p:txBody>
      </p:sp>
      <p:pic>
        <p:nvPicPr>
          <p:cNvPr id="73" name="Picture Placeholder 72" descr="send">
            <a:extLst>
              <a:ext uri="{FF2B5EF4-FFF2-40B4-BE49-F238E27FC236}">
                <a16:creationId xmlns:a16="http://schemas.microsoft.com/office/drawing/2014/main" id="{434488A9-1494-5A4A-9B81-A4830C2F856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15" b="115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68283" y="2809918"/>
            <a:ext cx="3002400" cy="432000"/>
          </a:xfrm>
        </p:spPr>
        <p:txBody>
          <a:bodyPr/>
          <a:lstStyle/>
          <a:p>
            <a:r>
              <a:rPr lang="en-US" dirty="0"/>
              <a:t>Funding windows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4BB1D872-AE86-6841-98FC-E66E6183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68283" y="3178147"/>
            <a:ext cx="2478837" cy="720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grants for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AFCIA </a:t>
            </a:r>
            <a:r>
              <a:rPr lang="en-US" dirty="0" err="1"/>
              <a:t>programme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innovation projects</a:t>
            </a:r>
          </a:p>
        </p:txBody>
      </p:sp>
      <p:pic>
        <p:nvPicPr>
          <p:cNvPr id="75" name="Picture Placeholder 74" descr="network">
            <a:extLst>
              <a:ext uri="{FF2B5EF4-FFF2-40B4-BE49-F238E27FC236}">
                <a16:creationId xmlns:a16="http://schemas.microsoft.com/office/drawing/2014/main" id="{2259C1B6-6592-CA47-8223-67E45CA2A8CB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Awarded Projects</a:t>
            </a:r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28D8FC0-4DC8-7F4A-AA1F-F12F19656F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8283" y="4866628"/>
            <a:ext cx="2478837" cy="13202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Armenia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EE39203-F49F-4222-9569-D6C067159F4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9"/>
          <a:srcRect l="12889" r="128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269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56BE522-961D-4737-9715-127DB8A86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14" y="1417704"/>
            <a:ext cx="5209894" cy="1346578"/>
          </a:xfrm>
        </p:spPr>
        <p:txBody>
          <a:bodyPr/>
          <a:lstStyle/>
          <a:p>
            <a:pPr algn="l"/>
            <a:r>
              <a:rPr lang="en-US" sz="2500" dirty="0"/>
              <a:t>The Adaptation Fund’s Medium-Term Strategy established the Innovation Facility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5A1B7-8B88-4D90-983D-BAA2E9AAFFD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5114" y="2911224"/>
            <a:ext cx="5209894" cy="3875649"/>
          </a:xfrm>
        </p:spPr>
        <p:txBody>
          <a:bodyPr/>
          <a:lstStyle/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600" dirty="0"/>
              <a:t>An </a:t>
            </a:r>
            <a:r>
              <a:rPr lang="en-US" sz="2600" b="1" dirty="0">
                <a:solidFill>
                  <a:schemeClr val="tx2"/>
                </a:solidFill>
              </a:rPr>
              <a:t>Innovation Facility </a:t>
            </a:r>
            <a:r>
              <a:rPr lang="en-US" sz="2600" dirty="0"/>
              <a:t>dedicated to: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Roll out successful innovations;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Scale up viable innovations;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Encourage and accelerate innovations; and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600" dirty="0"/>
              <a:t>Generate evidence of effective and efficient innovation in adaptation.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2DF6AE8-6133-4C1E-91DD-755705ACF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62160" y="831132"/>
            <a:ext cx="1850209" cy="1915995"/>
            <a:chOff x="9862160" y="831132"/>
            <a:chExt cx="1850209" cy="1915995"/>
          </a:xfrm>
        </p:grpSpPr>
        <p:sp>
          <p:nvSpPr>
            <p:cNvPr id="16" name="Freeform: Shape 15" title="triangles">
              <a:extLst>
                <a:ext uri="{FF2B5EF4-FFF2-40B4-BE49-F238E27FC236}">
                  <a16:creationId xmlns:a16="http://schemas.microsoft.com/office/drawing/2014/main" id="{156942E6-31A5-42F5-A00C-A90D409A08BC}"/>
                </a:ext>
              </a:extLst>
            </p:cNvPr>
            <p:cNvSpPr/>
            <p:nvPr/>
          </p:nvSpPr>
          <p:spPr>
            <a:xfrm rot="19260823">
              <a:off x="9984083" y="1150976"/>
              <a:ext cx="467362" cy="344458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 title="triangles">
              <a:extLst>
                <a:ext uri="{FF2B5EF4-FFF2-40B4-BE49-F238E27FC236}">
                  <a16:creationId xmlns:a16="http://schemas.microsoft.com/office/drawing/2014/main" id="{055D27E0-4C92-4640-A2B8-86540741DCE6}"/>
                </a:ext>
              </a:extLst>
            </p:cNvPr>
            <p:cNvSpPr/>
            <p:nvPr/>
          </p:nvSpPr>
          <p:spPr>
            <a:xfrm rot="20377627">
              <a:off x="10445799" y="1461330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 title="triangles">
              <a:extLst>
                <a:ext uri="{FF2B5EF4-FFF2-40B4-BE49-F238E27FC236}">
                  <a16:creationId xmlns:a16="http://schemas.microsoft.com/office/drawing/2014/main" id="{E760DC62-191E-4D60-AAAC-37DDF411BF9D}"/>
                </a:ext>
              </a:extLst>
            </p:cNvPr>
            <p:cNvSpPr/>
            <p:nvPr/>
          </p:nvSpPr>
          <p:spPr>
            <a:xfrm rot="19260823">
              <a:off x="10485025" y="1232684"/>
              <a:ext cx="250689" cy="18476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 title="triangles">
              <a:extLst>
                <a:ext uri="{FF2B5EF4-FFF2-40B4-BE49-F238E27FC236}">
                  <a16:creationId xmlns:a16="http://schemas.microsoft.com/office/drawing/2014/main" id="{B21F5D55-03CC-4A29-B8D0-2B1C7DE7C79D}"/>
                </a:ext>
              </a:extLst>
            </p:cNvPr>
            <p:cNvSpPr/>
            <p:nvPr/>
          </p:nvSpPr>
          <p:spPr>
            <a:xfrm rot="19810388">
              <a:off x="10832584" y="139371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 title="triangles">
              <a:extLst>
                <a:ext uri="{FF2B5EF4-FFF2-40B4-BE49-F238E27FC236}">
                  <a16:creationId xmlns:a16="http://schemas.microsoft.com/office/drawing/2014/main" id="{6A692EA0-8FB5-4D6A-B1B1-20463392DEDE}"/>
                </a:ext>
              </a:extLst>
            </p:cNvPr>
            <p:cNvSpPr/>
            <p:nvPr/>
          </p:nvSpPr>
          <p:spPr>
            <a:xfrm rot="18277851">
              <a:off x="10920185" y="9941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 title="triangles">
              <a:extLst>
                <a:ext uri="{FF2B5EF4-FFF2-40B4-BE49-F238E27FC236}">
                  <a16:creationId xmlns:a16="http://schemas.microsoft.com/office/drawing/2014/main" id="{46FB2BA9-5E08-4A8F-BC47-8EFA61E4E6CE}"/>
                </a:ext>
              </a:extLst>
            </p:cNvPr>
            <p:cNvSpPr/>
            <p:nvPr/>
          </p:nvSpPr>
          <p:spPr>
            <a:xfrm rot="20761418">
              <a:off x="11313110" y="1642801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 title="triangles">
              <a:extLst>
                <a:ext uri="{FF2B5EF4-FFF2-40B4-BE49-F238E27FC236}">
                  <a16:creationId xmlns:a16="http://schemas.microsoft.com/office/drawing/2014/main" id="{5B0A2587-D640-4AEE-9456-860CD02427C8}"/>
                </a:ext>
              </a:extLst>
            </p:cNvPr>
            <p:cNvSpPr/>
            <p:nvPr/>
          </p:nvSpPr>
          <p:spPr>
            <a:xfrm rot="17315293">
              <a:off x="11523906" y="859664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 title="triangles">
              <a:extLst>
                <a:ext uri="{FF2B5EF4-FFF2-40B4-BE49-F238E27FC236}">
                  <a16:creationId xmlns:a16="http://schemas.microsoft.com/office/drawing/2014/main" id="{373F2649-8DA3-441F-9BDD-77A942FA3DBE}"/>
                </a:ext>
              </a:extLst>
            </p:cNvPr>
            <p:cNvSpPr/>
            <p:nvPr/>
          </p:nvSpPr>
          <p:spPr>
            <a:xfrm rot="20082236">
              <a:off x="11215766" y="1243239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 title="triangles">
              <a:extLst>
                <a:ext uri="{FF2B5EF4-FFF2-40B4-BE49-F238E27FC236}">
                  <a16:creationId xmlns:a16="http://schemas.microsoft.com/office/drawing/2014/main" id="{95933F98-3B9B-4270-9281-570AD41C3F19}"/>
                </a:ext>
              </a:extLst>
            </p:cNvPr>
            <p:cNvSpPr/>
            <p:nvPr/>
          </p:nvSpPr>
          <p:spPr>
            <a:xfrm rot="19879732">
              <a:off x="11436537" y="1436545"/>
              <a:ext cx="216995" cy="159931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 title="triangles">
              <a:extLst>
                <a:ext uri="{FF2B5EF4-FFF2-40B4-BE49-F238E27FC236}">
                  <a16:creationId xmlns:a16="http://schemas.microsoft.com/office/drawing/2014/main" id="{3DAB5C84-F2AD-47FD-ABEC-6D6626D2B7FF}"/>
                </a:ext>
              </a:extLst>
            </p:cNvPr>
            <p:cNvSpPr/>
            <p:nvPr/>
          </p:nvSpPr>
          <p:spPr>
            <a:xfrm rot="328041">
              <a:off x="9862160" y="1513660"/>
              <a:ext cx="579699" cy="606799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  <a:gd name="connsiteX0" fmla="*/ 487806 w 487806"/>
                <a:gd name="connsiteY0" fmla="*/ 171848 h 510610"/>
                <a:gd name="connsiteX1" fmla="*/ 308036 w 487806"/>
                <a:gd name="connsiteY1" fmla="*/ 510610 h 510610"/>
                <a:gd name="connsiteX2" fmla="*/ 0 w 487806"/>
                <a:gd name="connsiteY2" fmla="*/ 0 h 510610"/>
                <a:gd name="connsiteX3" fmla="*/ 487806 w 487806"/>
                <a:gd name="connsiteY3" fmla="*/ 171848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7806" h="510610">
                  <a:moveTo>
                    <a:pt x="487806" y="171848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487806" y="171848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 title="triangles">
              <a:extLst>
                <a:ext uri="{FF2B5EF4-FFF2-40B4-BE49-F238E27FC236}">
                  <a16:creationId xmlns:a16="http://schemas.microsoft.com/office/drawing/2014/main" id="{A4E2ACF8-4066-4DB9-B5D5-E8AA3B152710}"/>
                </a:ext>
              </a:extLst>
            </p:cNvPr>
            <p:cNvSpPr/>
            <p:nvPr/>
          </p:nvSpPr>
          <p:spPr>
            <a:xfrm>
              <a:off x="10639428" y="1814668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 title="triangles">
              <a:extLst>
                <a:ext uri="{FF2B5EF4-FFF2-40B4-BE49-F238E27FC236}">
                  <a16:creationId xmlns:a16="http://schemas.microsoft.com/office/drawing/2014/main" id="{74FCCA2A-37FF-4031-AF2F-A894DBE6EE0E}"/>
                </a:ext>
              </a:extLst>
            </p:cNvPr>
            <p:cNvSpPr/>
            <p:nvPr/>
          </p:nvSpPr>
          <p:spPr>
            <a:xfrm rot="20761418">
              <a:off x="11280262" y="2096947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 title="triangles">
              <a:extLst>
                <a:ext uri="{FF2B5EF4-FFF2-40B4-BE49-F238E27FC236}">
                  <a16:creationId xmlns:a16="http://schemas.microsoft.com/office/drawing/2014/main" id="{5C7D7734-820D-40CE-BBBA-6E6D9452D308}"/>
                </a:ext>
              </a:extLst>
            </p:cNvPr>
            <p:cNvSpPr/>
            <p:nvPr/>
          </p:nvSpPr>
          <p:spPr>
            <a:xfrm rot="1160487">
              <a:off x="10059320" y="2226127"/>
              <a:ext cx="316887" cy="233554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0 w 692798"/>
                <a:gd name="connsiteY2" fmla="*/ 0 h 510610"/>
                <a:gd name="connsiteX3" fmla="*/ 692798 w 692798"/>
                <a:gd name="connsiteY3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 title="triangles">
              <a:extLst>
                <a:ext uri="{FF2B5EF4-FFF2-40B4-BE49-F238E27FC236}">
                  <a16:creationId xmlns:a16="http://schemas.microsoft.com/office/drawing/2014/main" id="{5BCE508A-E107-4075-9976-73D3ED8272C2}"/>
                </a:ext>
              </a:extLst>
            </p:cNvPr>
            <p:cNvSpPr/>
            <p:nvPr/>
          </p:nvSpPr>
          <p:spPr>
            <a:xfrm rot="803026">
              <a:off x="11353765" y="2627540"/>
              <a:ext cx="162256" cy="119587"/>
            </a:xfrm>
            <a:custGeom>
              <a:avLst/>
              <a:gdLst>
                <a:gd name="connsiteX0" fmla="*/ 692798 w 692798"/>
                <a:gd name="connsiteY0" fmla="*/ 224339 h 510610"/>
                <a:gd name="connsiteX1" fmla="*/ 308036 w 692798"/>
                <a:gd name="connsiteY1" fmla="*/ 510610 h 510610"/>
                <a:gd name="connsiteX2" fmla="*/ 64876 w 692798"/>
                <a:gd name="connsiteY2" fmla="*/ 168539 h 510610"/>
                <a:gd name="connsiteX3" fmla="*/ 0 w 692798"/>
                <a:gd name="connsiteY3" fmla="*/ 0 h 510610"/>
                <a:gd name="connsiteX4" fmla="*/ 692798 w 692798"/>
                <a:gd name="connsiteY4" fmla="*/ 224339 h 51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798" h="510610">
                  <a:moveTo>
                    <a:pt x="692798" y="224339"/>
                  </a:moveTo>
                  <a:lnTo>
                    <a:pt x="308036" y="510610"/>
                  </a:lnTo>
                  <a:lnTo>
                    <a:pt x="64876" y="168539"/>
                  </a:lnTo>
                  <a:lnTo>
                    <a:pt x="0" y="0"/>
                  </a:lnTo>
                  <a:lnTo>
                    <a:pt x="692798" y="224339"/>
                  </a:ln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F16E1-87DB-4920-A90B-23E1C72DDC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B1D87D-E475-451A-B36C-E4A4F636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13" y="71127"/>
            <a:ext cx="5209895" cy="1346578"/>
          </a:xfrm>
        </p:spPr>
        <p:txBody>
          <a:bodyPr/>
          <a:lstStyle/>
          <a:p>
            <a:pPr algn="l"/>
            <a:r>
              <a:rPr lang="en-US" sz="3000" dirty="0"/>
              <a:t>Innovation as a Strategic Focus for Adaptation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CFB37-326D-40C6-A62E-035E54807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041" y="381261"/>
            <a:ext cx="6273328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215A-7D9D-4B71-81A1-3220FCFE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Innovation?</a:t>
            </a:r>
          </a:p>
        </p:txBody>
      </p:sp>
      <p:pic>
        <p:nvPicPr>
          <p:cNvPr id="93" name="Picture Placeholder 92" descr="magnifying glass">
            <a:extLst>
              <a:ext uri="{FF2B5EF4-FFF2-40B4-BE49-F238E27FC236}">
                <a16:creationId xmlns:a16="http://schemas.microsoft.com/office/drawing/2014/main" id="{EAF3579C-5F54-BD44-AD76-C07BBA5EFEA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71D8C-ECC5-4EDD-AC10-DDF4CA7E9D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Understood as the creating, testing, deployment or diffusion of new, adapted or improved adaptation solutions</a:t>
            </a:r>
            <a:endParaRPr lang="en-GB" dirty="0"/>
          </a:p>
        </p:txBody>
      </p:sp>
      <p:pic>
        <p:nvPicPr>
          <p:cNvPr id="95" name="Picture Placeholder 94" descr="foliage">
            <a:extLst>
              <a:ext uri="{FF2B5EF4-FFF2-40B4-BE49-F238E27FC236}">
                <a16:creationId xmlns:a16="http://schemas.microsoft.com/office/drawing/2014/main" id="{1B98F2ED-22A7-8047-A12B-3AE19B27019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E9F776-E542-4D93-851A-A3A10F6D2A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26076" y="3926335"/>
            <a:ext cx="2160587" cy="1603050"/>
          </a:xfrm>
        </p:spPr>
        <p:txBody>
          <a:bodyPr/>
          <a:lstStyle/>
          <a:p>
            <a:r>
              <a:rPr lang="en-US" dirty="0"/>
              <a:t>Developed contextually and with the inclusion of the communities most vulnerable to climate change</a:t>
            </a:r>
          </a:p>
        </p:txBody>
      </p:sp>
      <p:pic>
        <p:nvPicPr>
          <p:cNvPr id="97" name="Picture Placeholder 96" descr="apple">
            <a:extLst>
              <a:ext uri="{FF2B5EF4-FFF2-40B4-BE49-F238E27FC236}">
                <a16:creationId xmlns:a16="http://schemas.microsoft.com/office/drawing/2014/main" id="{41A48230-7A6F-634A-84FA-2508F0A6B9D5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222CAE-9234-4B0E-90FC-584C469313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Emphasis on iterative deployment where change, learning, and new information are embraced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A7A116-BC28-4E39-B586-25212F9948F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Circular Arrow 11"/>
          <p:cNvSpPr/>
          <p:nvPr/>
        </p:nvSpPr>
        <p:spPr>
          <a:xfrm>
            <a:off x="1856153" y="1387230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ircular Arrow 17"/>
          <p:cNvSpPr/>
          <p:nvPr/>
        </p:nvSpPr>
        <p:spPr>
          <a:xfrm>
            <a:off x="4138246" y="1383322"/>
            <a:ext cx="1582616" cy="1895231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Placeholder 9" descr="Child.jpg">
            <a:extLst>
              <a:ext uri="{FF2B5EF4-FFF2-40B4-BE49-F238E27FC236}">
                <a16:creationId xmlns:a16="http://schemas.microsoft.com/office/drawing/2014/main" id="{F78B0E4A-5B69-7B4A-8DFE-A92C1F6D1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t="1338" r="50893" b="-1338"/>
          <a:stretch/>
        </p:blipFill>
        <p:spPr>
          <a:xfrm>
            <a:off x="7632649" y="76200"/>
            <a:ext cx="4472635" cy="6561589"/>
          </a:xfrm>
          <a:custGeom>
            <a:avLst/>
            <a:gdLst>
              <a:gd name="connsiteX0" fmla="*/ 376782 w 4559351"/>
              <a:gd name="connsiteY0" fmla="*/ 5927210 h 6604145"/>
              <a:gd name="connsiteX1" fmla="*/ 1519837 w 4559351"/>
              <a:gd name="connsiteY1" fmla="*/ 6224579 h 6604145"/>
              <a:gd name="connsiteX2" fmla="*/ 1067656 w 4559351"/>
              <a:gd name="connsiteY2" fmla="*/ 6604145 h 6604145"/>
              <a:gd name="connsiteX3" fmla="*/ 567431 w 4559351"/>
              <a:gd name="connsiteY3" fmla="*/ 6347235 h 6604145"/>
              <a:gd name="connsiteX4" fmla="*/ 3770030 w 4559351"/>
              <a:gd name="connsiteY4" fmla="*/ 4729122 h 6604145"/>
              <a:gd name="connsiteX5" fmla="*/ 3830234 w 4559351"/>
              <a:gd name="connsiteY5" fmla="*/ 4893659 h 6604145"/>
              <a:gd name="connsiteX6" fmla="*/ 3125854 w 4559351"/>
              <a:gd name="connsiteY6" fmla="*/ 4949110 h 6604145"/>
              <a:gd name="connsiteX7" fmla="*/ 3170574 w 4559351"/>
              <a:gd name="connsiteY7" fmla="*/ 4030224 h 6604145"/>
              <a:gd name="connsiteX8" fmla="*/ 3437863 w 4559351"/>
              <a:gd name="connsiteY8" fmla="*/ 4760691 h 6604145"/>
              <a:gd name="connsiteX9" fmla="*/ 2793688 w 4559351"/>
              <a:gd name="connsiteY9" fmla="*/ 4980680 h 6604145"/>
              <a:gd name="connsiteX10" fmla="*/ 2501683 w 4559351"/>
              <a:gd name="connsiteY10" fmla="*/ 5003670 h 6604145"/>
              <a:gd name="connsiteX11" fmla="*/ 0 w 4559351"/>
              <a:gd name="connsiteY11" fmla="*/ 3396395 h 6604145"/>
              <a:gd name="connsiteX12" fmla="*/ 3032435 w 4559351"/>
              <a:gd name="connsiteY12" fmla="*/ 3966867 h 6604145"/>
              <a:gd name="connsiteX13" fmla="*/ 1101460 w 4559351"/>
              <a:gd name="connsiteY13" fmla="*/ 6039845 h 6604145"/>
              <a:gd name="connsiteX14" fmla="*/ 10881 w 4559351"/>
              <a:gd name="connsiteY14" fmla="*/ 5508230 h 6604145"/>
              <a:gd name="connsiteX15" fmla="*/ 0 w 4559351"/>
              <a:gd name="connsiteY15" fmla="*/ 5475113 h 6604145"/>
              <a:gd name="connsiteX16" fmla="*/ 0 w 4559351"/>
              <a:gd name="connsiteY16" fmla="*/ 2843941 h 6604145"/>
              <a:gd name="connsiteX17" fmla="*/ 1605508 w 4559351"/>
              <a:gd name="connsiteY17" fmla="*/ 3374908 h 6604145"/>
              <a:gd name="connsiteX18" fmla="*/ 1482045 w 4559351"/>
              <a:gd name="connsiteY18" fmla="*/ 3547687 h 6604145"/>
              <a:gd name="connsiteX19" fmla="*/ 0 w 4559351"/>
              <a:gd name="connsiteY19" fmla="*/ 3206607 h 6604145"/>
              <a:gd name="connsiteX20" fmla="*/ 0 w 4559351"/>
              <a:gd name="connsiteY20" fmla="*/ 0 h 6604145"/>
              <a:gd name="connsiteX21" fmla="*/ 4559351 w 4559351"/>
              <a:gd name="connsiteY21" fmla="*/ 0 h 6604145"/>
              <a:gd name="connsiteX22" fmla="*/ 4559351 w 4559351"/>
              <a:gd name="connsiteY22" fmla="*/ 4284646 h 6604145"/>
              <a:gd name="connsiteX23" fmla="*/ 0 w 4559351"/>
              <a:gd name="connsiteY23" fmla="*/ 2645102 h 660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59351" h="6604145">
                <a:moveTo>
                  <a:pt x="376782" y="5927210"/>
                </a:moveTo>
                <a:lnTo>
                  <a:pt x="1519837" y="6224579"/>
                </a:lnTo>
                <a:lnTo>
                  <a:pt x="1067656" y="6604145"/>
                </a:lnTo>
                <a:lnTo>
                  <a:pt x="567431" y="6347235"/>
                </a:lnTo>
                <a:close/>
                <a:moveTo>
                  <a:pt x="3770030" y="4729122"/>
                </a:moveTo>
                <a:lnTo>
                  <a:pt x="3830234" y="4893659"/>
                </a:lnTo>
                <a:lnTo>
                  <a:pt x="3125854" y="4949110"/>
                </a:lnTo>
                <a:close/>
                <a:moveTo>
                  <a:pt x="3170574" y="4030224"/>
                </a:moveTo>
                <a:lnTo>
                  <a:pt x="3437863" y="4760691"/>
                </a:lnTo>
                <a:lnTo>
                  <a:pt x="2793688" y="4980680"/>
                </a:lnTo>
                <a:lnTo>
                  <a:pt x="2501683" y="5003670"/>
                </a:lnTo>
                <a:close/>
                <a:moveTo>
                  <a:pt x="0" y="3396395"/>
                </a:moveTo>
                <a:lnTo>
                  <a:pt x="3032435" y="3966867"/>
                </a:lnTo>
                <a:lnTo>
                  <a:pt x="1101460" y="6039845"/>
                </a:lnTo>
                <a:lnTo>
                  <a:pt x="10881" y="5508230"/>
                </a:lnTo>
                <a:lnTo>
                  <a:pt x="0" y="5475113"/>
                </a:lnTo>
                <a:close/>
                <a:moveTo>
                  <a:pt x="0" y="2843941"/>
                </a:moveTo>
                <a:lnTo>
                  <a:pt x="1605508" y="3374908"/>
                </a:lnTo>
                <a:lnTo>
                  <a:pt x="1482045" y="3547687"/>
                </a:lnTo>
                <a:lnTo>
                  <a:pt x="0" y="3206607"/>
                </a:lnTo>
                <a:close/>
                <a:moveTo>
                  <a:pt x="0" y="0"/>
                </a:moveTo>
                <a:lnTo>
                  <a:pt x="4559351" y="0"/>
                </a:lnTo>
                <a:lnTo>
                  <a:pt x="4559351" y="4284646"/>
                </a:lnTo>
                <a:lnTo>
                  <a:pt x="0" y="264510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2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60"/>
    </mc:Choice>
    <mc:Fallback xmlns="">
      <p:transition spd="slow" advTm="55860"/>
    </mc:Fallback>
  </mc:AlternateContent>
  <p:extLst>
    <p:ext uri="{E180D4A7-C9FB-4DFB-919C-405C955672EB}">
      <p14:showEvtLst xmlns:p14="http://schemas.microsoft.com/office/powerpoint/2010/main">
        <p14:playEvt time="2260" objId="4"/>
        <p14:stopEvt time="53436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7502BE5-BE66-4B70-B008-4FABAB98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93" y="120996"/>
            <a:ext cx="11340000" cy="718183"/>
          </a:xfrm>
        </p:spPr>
        <p:txBody>
          <a:bodyPr/>
          <a:lstStyle/>
          <a:p>
            <a:r>
              <a:rPr lang="en-US" dirty="0"/>
              <a:t>Adaptation Fund’s Innovation Funding Opportunities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55F9803-B20D-400B-914A-C4EB5C3EED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55C220E-706F-4A01-B783-277065BE55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96369" y="6155190"/>
            <a:ext cx="432000" cy="432000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pic>
        <p:nvPicPr>
          <p:cNvPr id="5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7DD7CE3-2370-4C72-BD13-AB87F0C81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4065" y="1152000"/>
            <a:ext cx="9215870" cy="4680000"/>
          </a:xfrm>
        </p:spPr>
      </p:pic>
    </p:spTree>
    <p:extLst>
      <p:ext uri="{BB962C8B-B14F-4D97-AF65-F5344CB8AC3E}">
        <p14:creationId xmlns:p14="http://schemas.microsoft.com/office/powerpoint/2010/main" val="221631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4379" y="1050611"/>
            <a:ext cx="11783989" cy="497223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365031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Adaptation Fund’s Innovation Funding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71FD4-628B-1443-B35C-DEA084A1C79F}" type="slidenum">
              <a:rPr kumimoji="0" lang="en-US" sz="12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9895" y="1334002"/>
            <a:ext cx="1475553" cy="13397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Small grants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2163941" y="1249573"/>
            <a:ext cx="1679057" cy="1403374"/>
          </a:xfrm>
          <a:prstGeom prst="wedgeRectCallout">
            <a:avLst>
              <a:gd name="adj1" fmla="val -62099"/>
              <a:gd name="adj2" fmla="val 2045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Max. US$ 250,000</a:t>
            </a:r>
          </a:p>
        </p:txBody>
      </p:sp>
      <p:sp>
        <p:nvSpPr>
          <p:cNvPr id="9" name="Oval 8"/>
          <p:cNvSpPr/>
          <p:nvPr/>
        </p:nvSpPr>
        <p:spPr>
          <a:xfrm>
            <a:off x="290341" y="1281809"/>
            <a:ext cx="1481795" cy="1403374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9" name="Rectangular Callout 28"/>
          <p:cNvSpPr/>
          <p:nvPr/>
        </p:nvSpPr>
        <p:spPr>
          <a:xfrm>
            <a:off x="2170915" y="2873000"/>
            <a:ext cx="1679057" cy="1399043"/>
          </a:xfrm>
          <a:prstGeom prst="wedgeRectCallout">
            <a:avLst>
              <a:gd name="adj1" fmla="val -65349"/>
              <a:gd name="adj2" fmla="val 2053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 Light"/>
              </a:rPr>
              <a:t>Max. US$ 5 Million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Rectangular Callout 32"/>
          <p:cNvSpPr/>
          <p:nvPr/>
        </p:nvSpPr>
        <p:spPr>
          <a:xfrm>
            <a:off x="2156456" y="4471848"/>
            <a:ext cx="1679057" cy="1399043"/>
          </a:xfrm>
          <a:prstGeom prst="wedgeRectCallout">
            <a:avLst>
              <a:gd name="adj1" fmla="val -61580"/>
              <a:gd name="adj2" fmla="val 187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 Light"/>
              </a:rPr>
              <a:t>Max. </a:t>
            </a:r>
            <a:r>
              <a:rPr lang="en-US">
                <a:solidFill>
                  <a:prstClr val="white"/>
                </a:solidFill>
                <a:latin typeface="Calibri Light"/>
              </a:rPr>
              <a:t>US$ 250,000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5" name="Rectangular Callout 34"/>
          <p:cNvSpPr/>
          <p:nvPr/>
        </p:nvSpPr>
        <p:spPr>
          <a:xfrm>
            <a:off x="5808275" y="2880924"/>
            <a:ext cx="2084890" cy="1399043"/>
          </a:xfrm>
          <a:prstGeom prst="wedgeRectCallout">
            <a:avLst>
              <a:gd name="adj1" fmla="val -5627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 Light"/>
              </a:rPr>
              <a:t>To roll out successful innovation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 scale up innovations</a:t>
            </a:r>
          </a:p>
        </p:txBody>
      </p:sp>
      <p:sp>
        <p:nvSpPr>
          <p:cNvPr id="36" name="Rectangular Callout 35"/>
          <p:cNvSpPr/>
          <p:nvPr/>
        </p:nvSpPr>
        <p:spPr>
          <a:xfrm>
            <a:off x="4004652" y="2894427"/>
            <a:ext cx="1679057" cy="1399043"/>
          </a:xfrm>
          <a:prstGeom prst="wedgeRectCallout">
            <a:avLst>
              <a:gd name="adj1" fmla="val -60571"/>
              <a:gd name="adj2" fmla="val 1768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Accredited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  <a:p>
            <a:pPr lvl="0" algn="ctr"/>
            <a:r>
              <a:rPr lang="en-GB" dirty="0">
                <a:solidFill>
                  <a:prstClr val="white"/>
                </a:solidFill>
                <a:latin typeface="Calibri Light"/>
              </a:rPr>
              <a:t>NIEs, MIEs and RIEs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50CA9F-CE89-6148-9C35-EB5E612777D9}"/>
              </a:ext>
            </a:extLst>
          </p:cNvPr>
          <p:cNvSpPr/>
          <p:nvPr/>
        </p:nvSpPr>
        <p:spPr>
          <a:xfrm>
            <a:off x="9603514" y="1926521"/>
            <a:ext cx="452941" cy="16312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B3D35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}</a:t>
            </a:r>
          </a:p>
        </p:txBody>
      </p:sp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id="{D1781864-D0CE-924B-ABF2-029E9672CA2D}"/>
              </a:ext>
            </a:extLst>
          </p:cNvPr>
          <p:cNvSpPr/>
          <p:nvPr/>
        </p:nvSpPr>
        <p:spPr>
          <a:xfrm>
            <a:off x="8093467" y="2902768"/>
            <a:ext cx="1510047" cy="1382359"/>
          </a:xfrm>
          <a:prstGeom prst="wedgeRectCallout">
            <a:avLst>
              <a:gd name="adj1" fmla="val -61875"/>
              <a:gd name="adj2" fmla="val 1950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PFGs available to support application process</a:t>
            </a:r>
          </a:p>
        </p:txBody>
      </p:sp>
      <p:sp>
        <p:nvSpPr>
          <p:cNvPr id="50" name="Rectangular Callout 49">
            <a:extLst>
              <a:ext uri="{FF2B5EF4-FFF2-40B4-BE49-F238E27FC236}">
                <a16:creationId xmlns:a16="http://schemas.microsoft.com/office/drawing/2014/main" id="{B409D487-34AE-2A44-977C-76BC2E147541}"/>
              </a:ext>
            </a:extLst>
          </p:cNvPr>
          <p:cNvSpPr/>
          <p:nvPr/>
        </p:nvSpPr>
        <p:spPr>
          <a:xfrm>
            <a:off x="3991487" y="1249573"/>
            <a:ext cx="1679057" cy="1403374"/>
          </a:xfrm>
          <a:prstGeom prst="wedgeRectCallout">
            <a:avLst>
              <a:gd name="adj1" fmla="val -59322"/>
              <a:gd name="adj2" fmla="val 2052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Accredited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NIEs</a:t>
            </a:r>
          </a:p>
        </p:txBody>
      </p:sp>
      <p:sp>
        <p:nvSpPr>
          <p:cNvPr id="51" name="Rectangular Callout 50">
            <a:extLst>
              <a:ext uri="{FF2B5EF4-FFF2-40B4-BE49-F238E27FC236}">
                <a16:creationId xmlns:a16="http://schemas.microsoft.com/office/drawing/2014/main" id="{219E2354-018F-834A-B89A-ADF1B32C41C0}"/>
              </a:ext>
            </a:extLst>
          </p:cNvPr>
          <p:cNvSpPr/>
          <p:nvPr/>
        </p:nvSpPr>
        <p:spPr>
          <a:xfrm>
            <a:off x="5819034" y="1239700"/>
            <a:ext cx="3777506" cy="1399043"/>
          </a:xfrm>
          <a:prstGeom prst="wedgeRectCallout">
            <a:avLst>
              <a:gd name="adj1" fmla="val -53849"/>
              <a:gd name="adj2" fmla="val 2020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 Light"/>
              </a:rPr>
              <a:t>To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ncourage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&amp; accelerate innovation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Calibri Light"/>
              </a:rPr>
              <a:t>To generate evidence based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2" name="Rectangular Callout 51">
            <a:extLst>
              <a:ext uri="{FF2B5EF4-FFF2-40B4-BE49-F238E27FC236}">
                <a16:creationId xmlns:a16="http://schemas.microsoft.com/office/drawing/2014/main" id="{234AE49F-73D7-8946-AF2B-47853FA79606}"/>
              </a:ext>
            </a:extLst>
          </p:cNvPr>
          <p:cNvSpPr/>
          <p:nvPr/>
        </p:nvSpPr>
        <p:spPr>
          <a:xfrm>
            <a:off x="6449125" y="4442512"/>
            <a:ext cx="2304307" cy="1399043"/>
          </a:xfrm>
          <a:prstGeom prst="wedgeRectCallout">
            <a:avLst>
              <a:gd name="adj1" fmla="val -56270"/>
              <a:gd name="adj2" fmla="val 1911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To encourage &amp; accelerate innovation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</a:rPr>
              <a:t>To generate evidence based</a:t>
            </a:r>
          </a:p>
        </p:txBody>
      </p:sp>
      <p:sp>
        <p:nvSpPr>
          <p:cNvPr id="54" name="Rectangular Callout 53">
            <a:extLst>
              <a:ext uri="{FF2B5EF4-FFF2-40B4-BE49-F238E27FC236}">
                <a16:creationId xmlns:a16="http://schemas.microsoft.com/office/drawing/2014/main" id="{DF30D884-ACE2-7A4A-8EAD-BCD2B8C87E8F}"/>
              </a:ext>
            </a:extLst>
          </p:cNvPr>
          <p:cNvSpPr/>
          <p:nvPr/>
        </p:nvSpPr>
        <p:spPr>
          <a:xfrm>
            <a:off x="8893598" y="4442596"/>
            <a:ext cx="1679057" cy="1399043"/>
          </a:xfrm>
          <a:prstGeom prst="wedgeRectCallout">
            <a:avLst>
              <a:gd name="adj1" fmla="val -58460"/>
              <a:gd name="adj2" fmla="val 19206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  <a:latin typeface="Calibri Light"/>
              </a:rPr>
              <a:t>Administered by UNDP and UNEP/CTCN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5" name="Rectangular Callout 54">
            <a:extLst>
              <a:ext uri="{FF2B5EF4-FFF2-40B4-BE49-F238E27FC236}">
                <a16:creationId xmlns:a16="http://schemas.microsoft.com/office/drawing/2014/main" id="{DFA83661-513B-4749-817E-052A3BFE8DAC}"/>
              </a:ext>
            </a:extLst>
          </p:cNvPr>
          <p:cNvSpPr/>
          <p:nvPr/>
        </p:nvSpPr>
        <p:spPr>
          <a:xfrm>
            <a:off x="4004652" y="4442591"/>
            <a:ext cx="2304307" cy="1399043"/>
          </a:xfrm>
          <a:prstGeom prst="wedgeRectCallout">
            <a:avLst>
              <a:gd name="adj1" fmla="val -57238"/>
              <a:gd name="adj2" fmla="val 2124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HN" sz="1700" dirty="0"/>
              <a:t>Not-for-profit, Civil Society Organisations, Business Members, Community Based Organizations</a:t>
            </a:r>
            <a:endParaRPr lang="en-US" sz="1700" dirty="0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DFA2A1-64E3-1C42-B4A1-9EB25738CAD0}"/>
              </a:ext>
            </a:extLst>
          </p:cNvPr>
          <p:cNvSpPr/>
          <p:nvPr/>
        </p:nvSpPr>
        <p:spPr>
          <a:xfrm>
            <a:off x="289895" y="2889683"/>
            <a:ext cx="1475553" cy="13397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Large projects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7DC14DB-EE93-A941-9E02-5774F21B833A}"/>
              </a:ext>
            </a:extLst>
          </p:cNvPr>
          <p:cNvSpPr/>
          <p:nvPr/>
        </p:nvSpPr>
        <p:spPr>
          <a:xfrm>
            <a:off x="290341" y="2837490"/>
            <a:ext cx="1481795" cy="1403374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C60AFCD-D3EC-2A4C-A82D-03192DCA8134}"/>
              </a:ext>
            </a:extLst>
          </p:cNvPr>
          <p:cNvSpPr/>
          <p:nvPr/>
        </p:nvSpPr>
        <p:spPr>
          <a:xfrm>
            <a:off x="296583" y="4466387"/>
            <a:ext cx="1475553" cy="133979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AFCIA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D16B359-CF6A-E04B-B50A-9BF295C53C8F}"/>
              </a:ext>
            </a:extLst>
          </p:cNvPr>
          <p:cNvSpPr/>
          <p:nvPr/>
        </p:nvSpPr>
        <p:spPr>
          <a:xfrm>
            <a:off x="297029" y="4414194"/>
            <a:ext cx="1481795" cy="1403374"/>
          </a:xfrm>
          <a:prstGeom prst="ellipse">
            <a:avLst/>
          </a:prstGeom>
          <a:noFill/>
          <a:ln w="127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Rectangular Callout 23">
            <a:extLst>
              <a:ext uri="{FF2B5EF4-FFF2-40B4-BE49-F238E27FC236}">
                <a16:creationId xmlns:a16="http://schemas.microsoft.com/office/drawing/2014/main" id="{5B698D77-F41A-3343-83EC-C6505202F0D4}"/>
              </a:ext>
            </a:extLst>
          </p:cNvPr>
          <p:cNvSpPr/>
          <p:nvPr/>
        </p:nvSpPr>
        <p:spPr>
          <a:xfrm>
            <a:off x="10200071" y="2134688"/>
            <a:ext cx="1679057" cy="1036517"/>
          </a:xfrm>
          <a:prstGeom prst="wedgeRectCallout">
            <a:avLst>
              <a:gd name="adj1" fmla="val -56070"/>
              <a:gd name="adj2" fmla="val 2204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Calibri Light"/>
              </a:rPr>
              <a:t>Outside</a:t>
            </a:r>
            <a:r>
              <a:rPr lang="en-US" dirty="0">
                <a:solidFill>
                  <a:prstClr val="white"/>
                </a:solidFill>
                <a:latin typeface="Calibri Light"/>
              </a:rPr>
              <a:t> of country and regional CAP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68EA65-D2C6-2648-87F1-27433E3C7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03" y="1751925"/>
            <a:ext cx="3893871" cy="1960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5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11" objId="10"/>
        <p14:stopEvt time="60448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01992-277D-DF40-B46D-E4D89897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76" y="362041"/>
            <a:ext cx="11340000" cy="59037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Thematic areas</a:t>
            </a:r>
            <a:br>
              <a:rPr lang="en-US" dirty="0"/>
            </a:b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50A5BE-EF5E-F64D-8364-A25B23BC7D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371FD4-628B-1443-B35C-DEA084A1C79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5" name="Text Placeholder 7">
            <a:extLst>
              <a:ext uri="{FF2B5EF4-FFF2-40B4-BE49-F238E27FC236}">
                <a16:creationId xmlns:a16="http://schemas.microsoft.com/office/drawing/2014/main" id="{F7B2735C-665C-A143-B11B-590F358189C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23782" y="2299653"/>
            <a:ext cx="2160587" cy="504825"/>
          </a:xfrm>
        </p:spPr>
        <p:txBody>
          <a:bodyPr/>
          <a:lstStyle/>
          <a:p>
            <a:r>
              <a:rPr lang="en-US" altLang="en-US" dirty="0"/>
              <a:t>Disaster Risk Reduction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76" name="Text Placeholder 12">
            <a:extLst>
              <a:ext uri="{FF2B5EF4-FFF2-40B4-BE49-F238E27FC236}">
                <a16:creationId xmlns:a16="http://schemas.microsoft.com/office/drawing/2014/main" id="{824669F4-0123-684B-A7DE-D65B1D6541C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634894" y="3993516"/>
            <a:ext cx="2160588" cy="900113"/>
          </a:xfrm>
        </p:spPr>
        <p:txBody>
          <a:bodyPr/>
          <a:lstStyle/>
          <a:p>
            <a:r>
              <a:rPr lang="en-US" altLang="en-US" dirty="0"/>
              <a:t>Forests and Land Use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77" name="Text Placeholder 8">
            <a:extLst>
              <a:ext uri="{FF2B5EF4-FFF2-40B4-BE49-F238E27FC236}">
                <a16:creationId xmlns:a16="http://schemas.microsoft.com/office/drawing/2014/main" id="{7062D85F-7E69-ED49-8781-A4349DB37BC7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612207" y="2296478"/>
            <a:ext cx="2160587" cy="504825"/>
          </a:xfrm>
        </p:spPr>
        <p:txBody>
          <a:bodyPr/>
          <a:lstStyle/>
          <a:p>
            <a:r>
              <a:rPr lang="en-US" altLang="en-US" dirty="0"/>
              <a:t>Water resources</a:t>
            </a:r>
            <a:br>
              <a:rPr lang="en-US" altLang="en-US" dirty="0"/>
            </a:br>
            <a:r>
              <a:rPr lang="en-US" altLang="en-US" dirty="0"/>
              <a:t>Management 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78" name="Text Placeholder 3">
            <a:extLst>
              <a:ext uri="{FF2B5EF4-FFF2-40B4-BE49-F238E27FC236}">
                <a16:creationId xmlns:a16="http://schemas.microsoft.com/office/drawing/2014/main" id="{7E4723E5-DE21-304B-9546-CC3112F9B0F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025669" y="3993516"/>
            <a:ext cx="2160588" cy="900113"/>
          </a:xfrm>
        </p:spPr>
        <p:txBody>
          <a:bodyPr/>
          <a:lstStyle/>
          <a:p>
            <a:r>
              <a:rPr lang="en-US" altLang="en-US" dirty="0"/>
              <a:t>Rural development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79" name="Text Placeholder 9">
            <a:extLst>
              <a:ext uri="{FF2B5EF4-FFF2-40B4-BE49-F238E27FC236}">
                <a16:creationId xmlns:a16="http://schemas.microsoft.com/office/drawing/2014/main" id="{222F4B68-97D3-4B44-A99A-25F9AEC38183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678632" y="2299653"/>
            <a:ext cx="2160587" cy="504825"/>
          </a:xfrm>
        </p:spPr>
        <p:txBody>
          <a:bodyPr/>
          <a:lstStyle/>
          <a:p>
            <a:r>
              <a:rPr lang="en-US" altLang="en-US" dirty="0"/>
              <a:t>Agriculture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80" name="Text Placeholder 4">
            <a:extLst>
              <a:ext uri="{FF2B5EF4-FFF2-40B4-BE49-F238E27FC236}">
                <a16:creationId xmlns:a16="http://schemas.microsoft.com/office/drawing/2014/main" id="{D57B7CCA-7F10-E34B-B003-397ED3D4758F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9767782" y="3991929"/>
            <a:ext cx="2160587" cy="900112"/>
          </a:xfrm>
        </p:spPr>
        <p:txBody>
          <a:bodyPr/>
          <a:lstStyle/>
          <a:p>
            <a:r>
              <a:rPr lang="en-US" altLang="en-US" dirty="0"/>
              <a:t>Urban </a:t>
            </a:r>
            <a:br>
              <a:rPr lang="en-US" altLang="en-US" dirty="0"/>
            </a:br>
            <a:r>
              <a:rPr lang="en-US" altLang="en-US" dirty="0"/>
              <a:t>adaptation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81" name="Text Placeholder 5">
            <a:extLst>
              <a:ext uri="{FF2B5EF4-FFF2-40B4-BE49-F238E27FC236}">
                <a16:creationId xmlns:a16="http://schemas.microsoft.com/office/drawing/2014/main" id="{B0008365-D2E6-444D-B053-D7347D7B8DE8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7602432" y="3996691"/>
            <a:ext cx="2160587" cy="900113"/>
          </a:xfrm>
        </p:spPr>
        <p:txBody>
          <a:bodyPr/>
          <a:lstStyle/>
          <a:p>
            <a:r>
              <a:rPr lang="en-US" altLang="en-US" dirty="0"/>
              <a:t>Social innovation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82" name="Text Placeholder 11">
            <a:extLst>
              <a:ext uri="{FF2B5EF4-FFF2-40B4-BE49-F238E27FC236}">
                <a16:creationId xmlns:a16="http://schemas.microsoft.com/office/drawing/2014/main" id="{21DA17FB-B412-2149-80FF-2898192FD500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518044" y="2299653"/>
            <a:ext cx="2160588" cy="504825"/>
          </a:xfrm>
        </p:spPr>
        <p:txBody>
          <a:bodyPr/>
          <a:lstStyle/>
          <a:p>
            <a:r>
              <a:rPr lang="en-US" altLang="en-US" dirty="0"/>
              <a:t>Coastal management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83" name="Text Placeholder 6">
            <a:extLst>
              <a:ext uri="{FF2B5EF4-FFF2-40B4-BE49-F238E27FC236}">
                <a16:creationId xmlns:a16="http://schemas.microsoft.com/office/drawing/2014/main" id="{9A6CA23F-9ABB-054F-A8F5-D42F57BEC44A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5518044" y="3993516"/>
            <a:ext cx="2160588" cy="900113"/>
          </a:xfrm>
        </p:spPr>
        <p:txBody>
          <a:bodyPr/>
          <a:lstStyle/>
          <a:p>
            <a:r>
              <a:rPr lang="en-US" altLang="en-US" dirty="0"/>
              <a:t>Food Security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684" name="Text Placeholder 14">
            <a:extLst>
              <a:ext uri="{FF2B5EF4-FFF2-40B4-BE49-F238E27FC236}">
                <a16:creationId xmlns:a16="http://schemas.microsoft.com/office/drawing/2014/main" id="{70B10DB2-709F-4943-97C3-7B6A6ADA48B2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>
          <a:xfrm>
            <a:off x="3116157" y="2299653"/>
            <a:ext cx="2160587" cy="504825"/>
          </a:xfrm>
        </p:spPr>
        <p:txBody>
          <a:bodyPr/>
          <a:lstStyle/>
          <a:p>
            <a:r>
              <a:rPr lang="en-US" altLang="en-US" dirty="0"/>
              <a:t>Nature-based solutions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28685" name="Picture Placeholder 16">
            <a:extLst>
              <a:ext uri="{FF2B5EF4-FFF2-40B4-BE49-F238E27FC236}">
                <a16:creationId xmlns:a16="http://schemas.microsoft.com/office/drawing/2014/main" id="{807981B4-96D2-D042-A9DB-68E4962E6884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4614"/>
          <a:stretch>
            <a:fillRect/>
          </a:stretch>
        </p:blipFill>
        <p:spPr>
          <a:xfrm>
            <a:off x="9839219" y="1202690"/>
            <a:ext cx="854075" cy="854075"/>
          </a:xfrm>
        </p:spPr>
      </p:pic>
      <p:pic>
        <p:nvPicPr>
          <p:cNvPr id="28686" name="Picture Placeholder 28">
            <a:extLst>
              <a:ext uri="{FF2B5EF4-FFF2-40B4-BE49-F238E27FC236}">
                <a16:creationId xmlns:a16="http://schemas.microsoft.com/office/drawing/2014/main" id="{9FA6B728-F5A5-DB42-AD21-FC4D63F3C414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6469" y="1745615"/>
            <a:ext cx="1270000" cy="342900"/>
          </a:xfrm>
        </p:spPr>
      </p:pic>
      <p:pic>
        <p:nvPicPr>
          <p:cNvPr id="28687" name="Picture Placeholder 36">
            <a:extLst>
              <a:ext uri="{FF2B5EF4-FFF2-40B4-BE49-F238E27FC236}">
                <a16:creationId xmlns:a16="http://schemas.microsoft.com/office/drawing/2014/main" id="{70666465-E8FE-D44C-87F1-E82372BD3C10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3019" y="1136015"/>
            <a:ext cx="1384300" cy="1054100"/>
          </a:xfrm>
        </p:spPr>
      </p:pic>
      <p:pic>
        <p:nvPicPr>
          <p:cNvPr id="28688" name="Picture Placeholder 34">
            <a:extLst>
              <a:ext uri="{FF2B5EF4-FFF2-40B4-BE49-F238E27FC236}">
                <a16:creationId xmlns:a16="http://schemas.microsoft.com/office/drawing/2014/main" id="{01357B27-4D9E-0E41-912F-7B69725437B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04032" y="1232853"/>
            <a:ext cx="1054100" cy="825500"/>
          </a:xfrm>
        </p:spPr>
      </p:pic>
      <p:pic>
        <p:nvPicPr>
          <p:cNvPr id="28689" name="Picture Placeholder 40">
            <a:extLst>
              <a:ext uri="{FF2B5EF4-FFF2-40B4-BE49-F238E27FC236}">
                <a16:creationId xmlns:a16="http://schemas.microsoft.com/office/drawing/2014/main" id="{2936C368-56A5-8D4C-82DD-3FEE2AF5EB49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069" y="1132840"/>
            <a:ext cx="1341438" cy="1163638"/>
          </a:xfrm>
        </p:spPr>
      </p:pic>
      <p:pic>
        <p:nvPicPr>
          <p:cNvPr id="28691" name="Picture 15">
            <a:extLst>
              <a:ext uri="{FF2B5EF4-FFF2-40B4-BE49-F238E27FC236}">
                <a16:creationId xmlns:a16="http://schemas.microsoft.com/office/drawing/2014/main" id="{674A7983-9997-1D49-95F9-BE5118A66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82" y="3217229"/>
            <a:ext cx="850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2" name="Picture 19">
            <a:extLst>
              <a:ext uri="{FF2B5EF4-FFF2-40B4-BE49-F238E27FC236}">
                <a16:creationId xmlns:a16="http://schemas.microsoft.com/office/drawing/2014/main" id="{783105F0-DF31-5A4F-B10E-2C4825C8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57" y="2993391"/>
            <a:ext cx="1204912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1">
            <a:extLst>
              <a:ext uri="{FF2B5EF4-FFF2-40B4-BE49-F238E27FC236}">
                <a16:creationId xmlns:a16="http://schemas.microsoft.com/office/drawing/2014/main" id="{FE86AA57-D278-0345-866A-4FD5C80C5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82" y="2993391"/>
            <a:ext cx="79057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DD1DF-3CB7-7F45-ACF9-51E6E6C580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6665" y="3128246"/>
            <a:ext cx="1182687" cy="583243"/>
          </a:xfrm>
          <a:prstGeom prst="rect">
            <a:avLst/>
          </a:prstGeom>
        </p:spPr>
      </p:pic>
      <p:pic>
        <p:nvPicPr>
          <p:cNvPr id="1026" name="Picture 2" descr="Screen Shot 2020-02-20 at 4.06.26 PM.png">
            <a:extLst>
              <a:ext uri="{FF2B5EF4-FFF2-40B4-BE49-F238E27FC236}">
                <a16:creationId xmlns:a16="http://schemas.microsoft.com/office/drawing/2014/main" id="{CE5C782C-BAEC-475A-A1F5-7BAD4A2EC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157" y="2842426"/>
            <a:ext cx="1987288" cy="10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BC71B65-82EB-AC4A-9E73-401DB63D31B1}"/>
              </a:ext>
            </a:extLst>
          </p:cNvPr>
          <p:cNvSpPr txBox="1">
            <a:spLocks noChangeArrowheads="1"/>
          </p:cNvSpPr>
          <p:nvPr/>
        </p:nvSpPr>
        <p:spPr>
          <a:xfrm>
            <a:off x="622694" y="5628888"/>
            <a:ext cx="2160588" cy="900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Advancement of gender equality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8E299EA-5B6A-B045-86D2-5EDC04ACB1F4}"/>
              </a:ext>
            </a:extLst>
          </p:cNvPr>
          <p:cNvSpPr txBox="1">
            <a:spLocks noChangeArrowheads="1"/>
          </p:cNvSpPr>
          <p:nvPr/>
        </p:nvSpPr>
        <p:spPr>
          <a:xfrm>
            <a:off x="3013469" y="5628888"/>
            <a:ext cx="2160588" cy="900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Enhancement of cultural heritage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A96D0FEC-1E00-3F4D-88F2-E4D453AACD70}"/>
              </a:ext>
            </a:extLst>
          </p:cNvPr>
          <p:cNvSpPr txBox="1">
            <a:spLocks noChangeArrowheads="1"/>
          </p:cNvSpPr>
          <p:nvPr/>
        </p:nvSpPr>
        <p:spPr>
          <a:xfrm>
            <a:off x="9755582" y="5627301"/>
            <a:ext cx="2160587" cy="9001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Innovative adaptation financing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9C45C75C-BCDA-764A-934B-17634CB9B0D8}"/>
              </a:ext>
            </a:extLst>
          </p:cNvPr>
          <p:cNvSpPr txBox="1">
            <a:spLocks noChangeArrowheads="1"/>
          </p:cNvSpPr>
          <p:nvPr/>
        </p:nvSpPr>
        <p:spPr>
          <a:xfrm>
            <a:off x="7590232" y="5632063"/>
            <a:ext cx="2160587" cy="900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Inclusion of youth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FB5B8CF2-B392-CE49-9AF6-294C60A9217F}"/>
              </a:ext>
            </a:extLst>
          </p:cNvPr>
          <p:cNvSpPr txBox="1">
            <a:spLocks noChangeArrowheads="1"/>
          </p:cNvSpPr>
          <p:nvPr/>
        </p:nvSpPr>
        <p:spPr>
          <a:xfrm>
            <a:off x="5505844" y="5628888"/>
            <a:ext cx="2160588" cy="9001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Focus on communities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31" name="Picture 19" descr="Users">
            <a:extLst>
              <a:ext uri="{FF2B5EF4-FFF2-40B4-BE49-F238E27FC236}">
                <a16:creationId xmlns:a16="http://schemas.microsoft.com/office/drawing/2014/main" id="{95A9D26A-2C53-464B-9800-0716B1B00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 bwMode="auto">
          <a:xfrm>
            <a:off x="5831281" y="4628763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1" descr="Person eating">
            <a:extLst>
              <a:ext uri="{FF2B5EF4-FFF2-40B4-BE49-F238E27FC236}">
                <a16:creationId xmlns:a16="http://schemas.microsoft.com/office/drawing/2014/main" id="{E657DDCB-A5F9-5F4E-A850-0EE0D7B6D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 bwMode="auto">
          <a:xfrm>
            <a:off x="7939482" y="4629557"/>
            <a:ext cx="7905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Open hand with plant">
            <a:extLst>
              <a:ext uri="{FF2B5EF4-FFF2-40B4-BE49-F238E27FC236}">
                <a16:creationId xmlns:a16="http://schemas.microsoft.com/office/drawing/2014/main" id="{631477B0-FEB6-994E-A633-8A59428BF1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244187" y="4763618"/>
            <a:ext cx="583243" cy="583243"/>
          </a:xfrm>
          <a:prstGeom prst="rect">
            <a:avLst/>
          </a:prstGeom>
        </p:spPr>
      </p:pic>
      <p:pic>
        <p:nvPicPr>
          <p:cNvPr id="34" name="Picture 2" descr="Castle scene">
            <a:extLst>
              <a:ext uri="{FF2B5EF4-FFF2-40B4-BE49-F238E27FC236}">
                <a16:creationId xmlns:a16="http://schemas.microsoft.com/office/drawing/2014/main" id="{A8312469-2441-7046-90A9-72FBFF13F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 bwMode="auto">
          <a:xfrm>
            <a:off x="3551858" y="4670485"/>
            <a:ext cx="898800" cy="8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DBF161-2EFB-4C44-9C68-864144ECF155}"/>
              </a:ext>
            </a:extLst>
          </p:cNvPr>
          <p:cNvGrpSpPr/>
          <p:nvPr/>
        </p:nvGrpSpPr>
        <p:grpSpPr>
          <a:xfrm>
            <a:off x="708699" y="4800904"/>
            <a:ext cx="1414682" cy="826397"/>
            <a:chOff x="746914" y="4808735"/>
            <a:chExt cx="1414682" cy="826397"/>
          </a:xfrm>
        </p:grpSpPr>
        <p:pic>
          <p:nvPicPr>
            <p:cNvPr id="30" name="Picture 15" descr="Woman">
              <a:extLst>
                <a:ext uri="{FF2B5EF4-FFF2-40B4-BE49-F238E27FC236}">
                  <a16:creationId xmlns:a16="http://schemas.microsoft.com/office/drawing/2014/main" id="{679C2CE9-4609-3C4B-859F-5ECA0CBC13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 bwMode="auto">
            <a:xfrm>
              <a:off x="746914" y="4995861"/>
              <a:ext cx="6223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Woman">
              <a:extLst>
                <a:ext uri="{FF2B5EF4-FFF2-40B4-BE49-F238E27FC236}">
                  <a16:creationId xmlns:a16="http://schemas.microsoft.com/office/drawing/2014/main" id="{8A5732ED-A517-4A4B-AE6A-58B3522F70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 bwMode="auto">
            <a:xfrm>
              <a:off x="1151558" y="4808735"/>
              <a:ext cx="6223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5" descr="Woman">
              <a:extLst>
                <a:ext uri="{FF2B5EF4-FFF2-40B4-BE49-F238E27FC236}">
                  <a16:creationId xmlns:a16="http://schemas.microsoft.com/office/drawing/2014/main" id="{E8B2C2D9-A244-E547-8048-B23E038F3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/>
          </p:blipFill>
          <p:spPr bwMode="auto">
            <a:xfrm>
              <a:off x="1539296" y="5012832"/>
              <a:ext cx="622300" cy="622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97EE1-0633-4647-88CC-B79602399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99D1F5EE-54A5-F34A-B352-B9BD8DB5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457201"/>
            <a:ext cx="3932237" cy="1600200"/>
          </a:xfrm>
        </p:spPr>
        <p:txBody>
          <a:bodyPr/>
          <a:lstStyle/>
          <a:p>
            <a:pPr algn="ctr"/>
            <a:r>
              <a:rPr lang="en-HN" dirty="0">
                <a:solidFill>
                  <a:schemeClr val="tx2"/>
                </a:solidFill>
              </a:rPr>
              <a:t>Chile: Water management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095F78F-09D7-8C41-AA35-57B545D7820A}"/>
              </a:ext>
            </a:extLst>
          </p:cNvPr>
          <p:cNvSpPr txBox="1">
            <a:spLocks/>
          </p:cNvSpPr>
          <p:nvPr/>
        </p:nvSpPr>
        <p:spPr>
          <a:xfrm>
            <a:off x="836612" y="1783080"/>
            <a:ext cx="3932237" cy="381158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 To improve safe access to water under emergency situations by sourcing the most appropriate and cost-efficient existing solutions under a competitive system.</a:t>
            </a:r>
          </a:p>
          <a:p>
            <a:pPr marL="285750" indent="-285750"/>
            <a:r>
              <a:rPr lang="en-US" dirty="0"/>
              <a:t>Develop urban points for water distribution </a:t>
            </a:r>
          </a:p>
          <a:p>
            <a:pPr marL="285750" indent="-285750"/>
            <a:r>
              <a:rPr lang="en-US" dirty="0"/>
              <a:t>Awareness campaign, sensitizing future users on a more sustainable use of water and a better management under shortages.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B3D354"/>
                </a:solidFill>
                <a:sym typeface="Calibri"/>
              </a:rPr>
              <a:t>Innovation Features:</a:t>
            </a:r>
          </a:p>
          <a:p>
            <a:pPr marL="285750" indent="-285750"/>
            <a:r>
              <a:rPr lang="en-US" dirty="0">
                <a:sym typeface="Calibri"/>
              </a:rPr>
              <a:t>Crowdsourced through an open design contest</a:t>
            </a:r>
          </a:p>
          <a:p>
            <a:pPr marL="285750" indent="-285750"/>
            <a:r>
              <a:rPr lang="en-US" dirty="0">
                <a:sym typeface="Calibri"/>
              </a:rPr>
              <a:t>Adaptable and replicable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ym typeface="Calibri"/>
            </a:endParaRPr>
          </a:p>
          <a:p>
            <a:endParaRPr lang="en-HN" dirty="0"/>
          </a:p>
        </p:txBody>
      </p:sp>
      <p:pic>
        <p:nvPicPr>
          <p:cNvPr id="19" name="Google Shape;87;p1">
            <a:extLst>
              <a:ext uri="{FF2B5EF4-FFF2-40B4-BE49-F238E27FC236}">
                <a16:creationId xmlns:a16="http://schemas.microsoft.com/office/drawing/2014/main" id="{BB04D8A7-E8A0-6149-9194-080599ECEA3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11982" r="11982"/>
          <a:stretch/>
        </p:blipFill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611F8C1-6B5E-C94E-AC9A-4CBEFD3F67BF}"/>
              </a:ext>
            </a:extLst>
          </p:cNvPr>
          <p:cNvSpPr txBox="1"/>
          <p:nvPr/>
        </p:nvSpPr>
        <p:spPr>
          <a:xfrm>
            <a:off x="9640389" y="634854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A4408D-E96F-4D4E-9F8C-AD50339924C9}"/>
              </a:ext>
            </a:extLst>
          </p:cNvPr>
          <p:cNvSpPr txBox="1"/>
          <p:nvPr/>
        </p:nvSpPr>
        <p:spPr>
          <a:xfrm>
            <a:off x="10112188" y="6400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D35B11-8F94-864B-A778-9970568B893C}"/>
              </a:ext>
            </a:extLst>
          </p:cNvPr>
          <p:cNvSpPr txBox="1"/>
          <p:nvPr/>
        </p:nvSpPr>
        <p:spPr>
          <a:xfrm>
            <a:off x="10476411" y="630500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HN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72B21EC0-DCB8-CA4B-93F0-135D1C038D36}"/>
              </a:ext>
            </a:extLst>
          </p:cNvPr>
          <p:cNvSpPr txBox="1">
            <a:spLocks/>
          </p:cNvSpPr>
          <p:nvPr/>
        </p:nvSpPr>
        <p:spPr>
          <a:xfrm>
            <a:off x="5183188" y="5893271"/>
            <a:ext cx="2407920" cy="70281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HN" sz="2600" dirty="0">
                <a:solidFill>
                  <a:srgbClr val="B3D354"/>
                </a:solidFill>
              </a:rPr>
              <a:t>USD 230,000</a:t>
            </a:r>
          </a:p>
        </p:txBody>
      </p:sp>
      <p:pic>
        <p:nvPicPr>
          <p:cNvPr id="24" name="Google Shape;84;p1">
            <a:extLst>
              <a:ext uri="{FF2B5EF4-FFF2-40B4-BE49-F238E27FC236}">
                <a16:creationId xmlns:a16="http://schemas.microsoft.com/office/drawing/2014/main" id="{B68D84C6-0FCF-1C42-9FED-0339E1F8D6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403" r="73336" b="-12043"/>
          <a:stretch/>
        </p:blipFill>
        <p:spPr>
          <a:xfrm>
            <a:off x="4087" y="43655"/>
            <a:ext cx="1108434" cy="7061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498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07" name="Google Shape;541707;p1"/>
          <p:cNvSpPr txBox="1"/>
          <p:nvPr/>
        </p:nvSpPr>
        <p:spPr>
          <a:xfrm>
            <a:off x="2173900" y="0"/>
            <a:ext cx="100182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800"/>
              <a:buFont typeface="Calibri"/>
              <a:buNone/>
            </a:pPr>
            <a:r>
              <a:rPr lang="en-US" sz="43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Why is Innovation Important?</a:t>
            </a:r>
            <a:r>
              <a:rPr lang="en-US" sz="43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- Chile’</a:t>
            </a:r>
            <a:r>
              <a:rPr lang="en-US" sz="43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4300" b="1" i="0" u="none" strike="noStrike" cap="none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 Case</a:t>
            </a:r>
            <a:endParaRPr sz="4300" b="1" i="0" u="none" strike="noStrike" cap="none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1708" name="Google Shape;541708;p1"/>
          <p:cNvPicPr preferRelativeResize="0"/>
          <p:nvPr/>
        </p:nvPicPr>
        <p:blipFill rotWithShape="1">
          <a:blip r:embed="rId2">
            <a:alphaModFix/>
          </a:blip>
          <a:srcRect l="-3403" r="73336" b="-12044"/>
          <a:stretch/>
        </p:blipFill>
        <p:spPr>
          <a:xfrm>
            <a:off x="0" y="0"/>
            <a:ext cx="1898066" cy="12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714" name="Google Shape;541714;p1"/>
          <p:cNvPicPr preferRelativeResize="0"/>
          <p:nvPr/>
        </p:nvPicPr>
        <p:blipFill rotWithShape="1">
          <a:blip r:embed="rId3">
            <a:alphaModFix/>
          </a:blip>
          <a:srcRect l="7766"/>
          <a:stretch/>
        </p:blipFill>
        <p:spPr>
          <a:xfrm>
            <a:off x="0" y="1364850"/>
            <a:ext cx="3778775" cy="2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715" name="Google Shape;541715;p1"/>
          <p:cNvPicPr preferRelativeResize="0"/>
          <p:nvPr/>
        </p:nvPicPr>
        <p:blipFill rotWithShape="1">
          <a:blip r:embed="rId4">
            <a:alphaModFix/>
          </a:blip>
          <a:srcRect l="23286" t="17414" r="23045" b="26116"/>
          <a:stretch/>
        </p:blipFill>
        <p:spPr>
          <a:xfrm>
            <a:off x="8413213" y="1365825"/>
            <a:ext cx="3778775" cy="2810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716" name="Google Shape;54171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4075" y="5773582"/>
            <a:ext cx="1202850" cy="82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717" name="Google Shape;541717;p1"/>
          <p:cNvSpPr txBox="1"/>
          <p:nvPr/>
        </p:nvSpPr>
        <p:spPr>
          <a:xfrm>
            <a:off x="1336925" y="5658701"/>
            <a:ext cx="51705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rgbClr val="0B5394"/>
                </a:solidFill>
              </a:rPr>
              <a:t>Project: Improving water access in emergency situations in a vulnerable province of Valparaiso</a:t>
            </a:r>
            <a:r>
              <a:rPr lang="en-US" sz="2000" i="1"/>
              <a:t>.</a:t>
            </a:r>
            <a:endParaRPr sz="2000" i="1"/>
          </a:p>
        </p:txBody>
      </p:sp>
      <p:sp>
        <p:nvSpPr>
          <p:cNvPr id="541718" name="Google Shape;541718;p1"/>
          <p:cNvSpPr txBox="1"/>
          <p:nvPr/>
        </p:nvSpPr>
        <p:spPr>
          <a:xfrm>
            <a:off x="4047300" y="1310902"/>
            <a:ext cx="4097400" cy="36459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marL="457200" marR="0" lvl="0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➔"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Crowdsourced Proposal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◆"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Awareness 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◆"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Competitive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➔"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Replicable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◆"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CPDA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719" name="Google Shape;541719;p1"/>
          <p:cNvSpPr txBox="1"/>
          <p:nvPr/>
        </p:nvSpPr>
        <p:spPr>
          <a:xfrm>
            <a:off x="134075" y="4174850"/>
            <a:ext cx="4360800" cy="12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Mental &amp; Physical Insecurity 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45085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500"/>
              <a:buFont typeface="Calibri"/>
              <a:buChar char="◆"/>
            </a:pP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720" name="Google Shape;541720;p1"/>
          <p:cNvSpPr txBox="1"/>
          <p:nvPr/>
        </p:nvSpPr>
        <p:spPr>
          <a:xfrm>
            <a:off x="8413200" y="4248850"/>
            <a:ext cx="37788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Cost-effective &amp; Accessible </a:t>
            </a:r>
            <a:endParaRPr sz="35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689F7-0F15-4C65-BF98-333A52A4AB07}"/>
              </a:ext>
            </a:extLst>
          </p:cNvPr>
          <p:cNvSpPr txBox="1"/>
          <p:nvPr/>
        </p:nvSpPr>
        <p:spPr>
          <a:xfrm>
            <a:off x="9411128" y="6188332"/>
            <a:ext cx="1921268" cy="29986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41709" name="Google Shape;541709;p1"/>
          <p:cNvSpPr txBox="1"/>
          <p:nvPr/>
        </p:nvSpPr>
        <p:spPr>
          <a:xfrm>
            <a:off x="6811050" y="5776871"/>
            <a:ext cx="6983100" cy="60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800"/>
              <a:buFont typeface="Calibri"/>
              <a:buNone/>
            </a:pPr>
            <a:r>
              <a:rPr lang="en-US" sz="1800" b="1" dirty="0">
                <a:solidFill>
                  <a:srgbClr val="0B5394"/>
                </a:solidFill>
                <a:latin typeface="Calibri"/>
                <a:ea typeface="Calibri"/>
                <a:cs typeface="Calibri"/>
                <a:sym typeface="Calibri"/>
              </a:rPr>
              <a:t>Slide by: Violeta Leiva – ex-Program Manager at AGCID</a:t>
            </a:r>
            <a:endParaRPr sz="18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800"/>
              <a:buFont typeface="Calibri"/>
              <a:buNone/>
            </a:pPr>
            <a:endParaRPr sz="2900" b="1" dirty="0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1|1.5|2.2|4|3.2|2.7|2.7|2.5|8.2|2.5|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2|2.5|2|4.4|12.3|2.5|7.5|3.2|2.7|5|1.7"/>
</p:tagLst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F_template2.potx" id="{FB9BC85B-5171-46B6-8E36-15A261FE3705}" vid="{0A909B1D-D8E9-4AE6-984D-E448F6289C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2a6c10d7-b926-4fc0-945e-3cbf5049f6bd" ContentTypeId="0x010100F4C63C3BD852AE468EAEFD0E6C57C64F02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1cb080a3dca4eb8a0fd03c7cc8bf8f7 xmlns="3e02667f-0271-471b-bd6e-11a2e16def1d">
      <Terms xmlns="http://schemas.microsoft.com/office/infopath/2007/PartnerControls"/>
    </o1cb080a3dca4eb8a0fd03c7cc8bf8f7>
    <WBDocs_Access_To_Info_Exception xmlns="3e02667f-0271-471b-bd6e-11a2e16def1d">12. Not Assessed</WBDocs_Access_To_Info_Exception>
    <WBDocs_Document_Date xmlns="3e02667f-0271-471b-bd6e-11a2e16def1d">2020-08-05T18:25:42+00:00</WBDocs_Document_Date>
    <TaxCatchAll xmlns="3e02667f-0271-471b-bd6e-11a2e16def1d">
      <Value>5</Value>
    </TaxCatchAll>
    <i008215bacac45029ee8cafff4c8e93b xmlns="3e02667f-0271-471b-bd6e-11a2e16def1d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GEF - Global Environment Facility</TermName>
          <TermId xmlns="http://schemas.microsoft.com/office/infopath/2007/PartnerControls">9f323ca6-1e1c-45a7-a1ba-5f59196854eb</TermId>
        </TermInfo>
      </Terms>
    </i008215bacac45029ee8cafff4c8e93b>
    <WBDocs_Information_Classification xmlns="3e02667f-0271-471b-bd6e-11a2e16def1d">Official Use Only</WBDocs_Information_Classification>
    <Abstract xmlns="3e02667f-0271-471b-bd6e-11a2e16def1d" xsi:nil="true"/>
    <OneCMS_Subcategory xmlns="3e02667f-0271-471b-bd6e-11a2e16def1d" xsi:nil="true"/>
    <OneCMS_Category xmlns="3e02667f-0271-471b-bd6e-11a2e16def1d" xsi:nil="true"/>
  </documentManagement>
</p:properties>
</file>

<file path=customXml/item4.xml><?xml version="1.0" encoding="utf-8"?>
<?mso-contentType ?>
<spe:Receivers xmlns:spe="http://schemas.microsoft.com/sharepoint/event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WBDocument" ma:contentTypeID="0x010100F4C63C3BD852AE468EAEFD0E6C57C64F0200F6BB69EE57CB454DB48205F49CB29C50" ma:contentTypeVersion="16" ma:contentTypeDescription="" ma:contentTypeScope="" ma:versionID="513bf6a325c36ed4b9d60f271bcc8249">
  <xsd:schema xmlns:xsd="http://www.w3.org/2001/XMLSchema" xmlns:xs="http://www.w3.org/2001/XMLSchema" xmlns:p="http://schemas.microsoft.com/office/2006/metadata/properties" xmlns:ns3="3e02667f-0271-471b-bd6e-11a2e16def1d" targetNamespace="http://schemas.microsoft.com/office/2006/metadata/properties" ma:root="true" ma:fieldsID="2f3663a29b4827bbb1a78314061ce33b" ns3:_=""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3:WBDocs_Document_Date" minOccurs="0"/>
                <xsd:element ref="ns3:WBDocs_Information_Classification"/>
                <xsd:element ref="ns3:TaxCatchAll" minOccurs="0"/>
                <xsd:element ref="ns3:TaxCatchAllLabel" minOccurs="0"/>
                <xsd:element ref="ns3:_dlc_DocId" minOccurs="0"/>
                <xsd:element ref="ns3:_dlc_DocIdUrl" minOccurs="0"/>
                <xsd:element ref="ns3:_dlc_DocIdPersistId" minOccurs="0"/>
                <xsd:element ref="ns3:WBDocs_Access_To_Info_Exception" minOccurs="0"/>
                <xsd:element ref="ns3:o1cb080a3dca4eb8a0fd03c7cc8bf8f7" minOccurs="0"/>
                <xsd:element ref="ns3:i008215bacac45029ee8cafff4c8e93b" minOccurs="0"/>
                <xsd:element ref="ns3:OneCMS_Subcategory" minOccurs="0"/>
                <xsd:element ref="ns3:OneCMS_Category" minOccurs="0"/>
                <xsd:element ref="ns3:Abstrac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WBDocs_Document_Date" ma:index="3" nillable="true" ma:displayName="Document Date" ma:default="[today]" ma:format="DateTime" ma:internalName="WBDocs_Document_Date" ma:readOnly="false">
      <xsd:simpleType>
        <xsd:restriction base="dms:DateTime"/>
      </xsd:simpleType>
    </xsd:element>
    <xsd:element name="WBDocs_Information_Classification" ma:index="4" ma:displayName="Information Classification" ma:default="Official Use Only" ma:format="Dropdown" ma:internalName="WBDocs_Information_Classification" ma:readOnly="false">
      <xsd:simpleType>
        <xsd:restriction base="dms:Choice">
          <xsd:enumeration value="Public"/>
          <xsd:enumeration value="Official Use Only"/>
          <xsd:enumeration value="Confidential"/>
          <xsd:enumeration value="Strictly Confidential"/>
        </xsd:restriction>
      </xsd:simpleType>
    </xsd:element>
    <xsd:element name="TaxCatchAll" ma:index="6" nillable="true" ma:displayName="Taxonomy Catch All Column" ma:hidden="true" ma:list="{52a9afb7-7b6a-44ed-a0ea-db681bed9442}" ma:internalName="TaxCatchAll" ma:showField="CatchAllData" ma:web="2162f347-cf1b-4bed-ad36-8fa5f6039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7" nillable="true" ma:displayName="Taxonomy Catch All Column1" ma:hidden="true" ma:list="{52a9afb7-7b6a-44ed-a0ea-db681bed9442}" ma:internalName="TaxCatchAllLabel" ma:readOnly="true" ma:showField="CatchAllDataLabel" ma:web="2162f347-cf1b-4bed-ad36-8fa5f60395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WBDocs_Access_To_Info_Exception" ma:index="13" nillable="true" ma:displayName="Access to Info Exception" ma:default="12. Not Assessed" ma:format="Dropdown" ma:internalName="WBDocs_Access_To_Info_Exception">
      <xsd:simpleType>
        <xsd:restriction base="dms:Choice">
          <xsd:enumeration value="1. Personal"/>
          <xsd:enumeration value="2. Executive Director's Communications"/>
          <xsd:enumeration value="3. Board Ethics Committee"/>
          <xsd:enumeration value="4. Attorney-Client Privilege"/>
          <xsd:enumeration value="5. Security &amp; Safety"/>
          <xsd:enumeration value="6. Other Disclosure Regimes"/>
          <xsd:enumeration value="7. Client / Third Party Confidence"/>
          <xsd:enumeration value="8. Corporate/Administrative"/>
          <xsd:enumeration value="9. Deliberative"/>
          <xsd:enumeration value="10a-c. Financial - Forecast/Analysis/Transactions"/>
          <xsd:enumeration value="10d. Financial - Banking &amp; Billing"/>
          <xsd:enumeration value="11. Bank's Prerogative to Restrict"/>
          <xsd:enumeration value="12. Not Assessed"/>
          <xsd:enumeration value="13. Not Applicable"/>
          <xsd:enumeration value="Unknown Policy Restriction"/>
        </xsd:restriction>
      </xsd:simpleType>
    </xsd:element>
    <xsd:element name="o1cb080a3dca4eb8a0fd03c7cc8bf8f7" ma:index="15" nillable="true" ma:taxonomy="true" ma:internalName="o1cb080a3dca4eb8a0fd03c7cc8bf8f7" ma:taxonomyFieldName="WBDocs_Local_Document_Type" ma:displayName="Local Document Type" ma:readOnly="false" ma:default="" ma:fieldId="{81cb080a-3dca-4eb8-a0fd-03c7cc8bf8f7}" ma:taxonomyMulti="true" ma:sspId="2a6c10d7-b926-4fc0-945e-3cbf5049f6bd" ma:termSetId="ec380048-e675-43f7-9194-41567bcb0a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008215bacac45029ee8cafff4c8e93b" ma:index="17" nillable="true" ma:taxonomy="true" ma:internalName="i008215bacac45029ee8cafff4c8e93b" ma:taxonomyFieldName="WBDocs_Originating_Unit" ma:displayName="Originating unit" ma:readOnly="false" ma:default="-1;#GEF - Global Environment Facility|9f323ca6-1e1c-45a7-a1ba-5f59196854eb" ma:fieldId="{2008215b-acac-4502-9ee8-cafff4c8e93b}" ma:taxonomyMulti="true" ma:sspId="2a6c10d7-b926-4fc0-945e-3cbf5049f6bd" ma:termSetId="806c0147-d557-463e-8bb0-983f4f318bd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neCMS_Subcategory" ma:index="21" nillable="true" ma:displayName="Subcategory" ma:hidden="true" ma:internalName="OneCMS_Subcategory" ma:readOnly="false">
      <xsd:simpleType>
        <xsd:restriction base="dms:Text"/>
      </xsd:simpleType>
    </xsd:element>
    <xsd:element name="OneCMS_Category" ma:index="22" nillable="true" ma:displayName="Category" ma:hidden="true" ma:internalName="OneCMS_Category" ma:readOnly="false">
      <xsd:simpleType>
        <xsd:restriction base="dms:Text"/>
      </xsd:simpleType>
    </xsd:element>
    <xsd:element name="Abstract" ma:index="23" nillable="true" ma:displayName="Abstract" ma:hidden="true" ma:internalName="Abstract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0B334B-CADE-4E04-A6FE-730C46B50D87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3e02667f-0271-471b-bd6e-11a2e16def1d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E72ECDE1-C572-4E4F-8D80-82344A3B3DA9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1C874736-E4E1-4C2C-8770-CD5D6BF91F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2667f-0271-471b-bd6e-11a2e16def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AF_template2</Template>
  <TotalTime>0</TotalTime>
  <Words>1238</Words>
  <Application>Microsoft Office PowerPoint</Application>
  <PresentationFormat>Widescreen</PresentationFormat>
  <Paragraphs>175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Rockwell</vt:lpstr>
      <vt:lpstr>Times New Roman</vt:lpstr>
      <vt:lpstr>Office Theme</vt:lpstr>
      <vt:lpstr>Innovation at the Adaptation Fund</vt:lpstr>
      <vt:lpstr>Outline</vt:lpstr>
      <vt:lpstr>Innovation as a Strategic Focus for Adaptation </vt:lpstr>
      <vt:lpstr>What is Innovation?</vt:lpstr>
      <vt:lpstr>Adaptation Fund’s Innovation Funding Opportunities </vt:lpstr>
      <vt:lpstr>Adaptation Fund’s Innovation Funding Opportunities</vt:lpstr>
      <vt:lpstr>Thematic areas </vt:lpstr>
      <vt:lpstr>Chile: Water management</vt:lpstr>
      <vt:lpstr>PowerPoint Presentation</vt:lpstr>
      <vt:lpstr>Armenia: Youth</vt:lpstr>
      <vt:lpstr>PowerPoint Presentation</vt:lpstr>
      <vt:lpstr>Large Grants for Innovation</vt:lpstr>
      <vt:lpstr>Next steps &amp; opportunities</vt:lpstr>
      <vt:lpstr>Updates from recent Board Meetings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15</cp:revision>
  <dcterms:created xsi:type="dcterms:W3CDTF">2020-02-11T14:02:39Z</dcterms:created>
  <dcterms:modified xsi:type="dcterms:W3CDTF">2021-08-03T17:24:07Z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0x010100F4C63C3BD852AE468EAEFD0E6C57C64F0200F6BB69EE57CB454DB48205F49CB29C50</vt:lpwstr>
  </property>
  <property fmtid="{D5CDD505-2E9C-101B-9397-08002B2CF9AE}" pid="3" name="Order">
    <vt:r8>1600</vt:r8>
  </property>
  <property fmtid="{D5CDD505-2E9C-101B-9397-08002B2CF9AE}" pid="4" name="WBDocs_Originating_Unit">
    <vt:lpwstr>5;#GEF - Global Environment Facility|9f323ca6-1e1c-45a7-a1ba-5f59196854eb</vt:lpwstr>
  </property>
  <property fmtid="{D5CDD505-2E9C-101B-9397-08002B2CF9AE}" pid="5" name="WBDocs_Local_Document_Type">
    <vt:lpwstr/>
  </property>
  <property fmtid="{D5CDD505-2E9C-101B-9397-08002B2CF9AE}" pid="6" name="SharedWithUsers">
    <vt:lpwstr>104;#Claudia Maria Lasprilla Pina</vt:lpwstr>
  </property>
</Properties>
</file>