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721" r:id="rId4"/>
    <p:sldId id="720" r:id="rId5"/>
    <p:sldId id="724" r:id="rId6"/>
    <p:sldId id="357" r:id="rId7"/>
    <p:sldId id="269" r:id="rId8"/>
  </p:sldIdLst>
  <p:sldSz cx="9144000" cy="514826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46F"/>
    <a:srgbClr val="5C526D"/>
    <a:srgbClr val="137577"/>
    <a:srgbClr val="E8F3D1"/>
    <a:srgbClr val="D1E6A3"/>
    <a:srgbClr val="C6E08C"/>
    <a:srgbClr val="8DDEEA"/>
    <a:srgbClr val="7FC7D2"/>
    <a:srgbClr val="0F6567"/>
    <a:srgbClr val="159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4" autoAdjust="0"/>
    <p:restoredTop sz="95256" autoAdjust="0"/>
  </p:normalViewPr>
  <p:slideViewPr>
    <p:cSldViewPr snapToGrid="0" snapToObjects="1">
      <p:cViewPr>
        <p:scale>
          <a:sx n="90" d="100"/>
          <a:sy n="90" d="100"/>
        </p:scale>
        <p:origin x="606" y="40"/>
      </p:cViewPr>
      <p:guideLst>
        <p:guide orient="horz" pos="1848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46C06F-1612-4260-963F-15680F76C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F376C3-2C0C-46DC-A943-646552C01B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FA6355-3F10-438F-9E0B-552E6B76CAD8}" type="datetimeFigureOut">
              <a:rPr lang="es-MX"/>
              <a:pPr>
                <a:defRPr/>
              </a:pPr>
              <a:t>05/11/2021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3021652-1D05-4B0B-BE7F-DDD8F76559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BA965361-6332-41CA-947D-E24E7713D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ACF7D6-CBBB-4344-8677-5CCDA9330F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9870DB-B37D-4E15-B3DA-AEF481B9F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5C3CB8-315F-4BED-B554-399FA27E8B0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DA6251D2-F5BB-4595-BEA5-CBCE1B29E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E3DC3C1F-ABEB-4F67-ACFE-506716BC4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R" altLang="es-MX"/>
              <a:t>Falta logo adapta2+ y cambiar el logo del mag viejo por el nuevo</a:t>
            </a:r>
          </a:p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734A498A-A45A-413A-B237-A3E83397F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28EE680D-3C0D-4C86-AD0E-931C977EDC2B}" type="slidenum">
              <a:rPr lang="es-MX" altLang="es-MX" smtClean="0"/>
              <a:pPr/>
              <a:t>1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DEFD408D-923A-4502-B413-0EEA0B08F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C64B3CC0-8C89-462C-BBF5-B92D5BD04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MX" dirty="0" err="1"/>
              <a:t>National</a:t>
            </a:r>
            <a:r>
              <a:rPr lang="es-MX" altLang="es-MX" dirty="0"/>
              <a:t> </a:t>
            </a:r>
            <a:r>
              <a:rPr lang="es-MX" altLang="es-MX" dirty="0" err="1"/>
              <a:t>Implementing</a:t>
            </a:r>
            <a:r>
              <a:rPr lang="es-MX" altLang="es-MX" dirty="0"/>
              <a:t> </a:t>
            </a:r>
            <a:r>
              <a:rPr lang="es-MX" altLang="es-MX" dirty="0" err="1"/>
              <a:t>Entity</a:t>
            </a:r>
            <a:endParaRPr lang="es-MX" altLang="es-MX" dirty="0"/>
          </a:p>
          <a:p>
            <a:pPr eaLnBrk="1" hangingPunct="1">
              <a:spcBef>
                <a:spcPct val="0"/>
              </a:spcBef>
            </a:pPr>
            <a:r>
              <a:rPr lang="en-US" altLang="es-MX" dirty="0"/>
              <a:t>Agriculture, Water Resources and Coastlines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MX" dirty="0" err="1"/>
              <a:t>Execution</a:t>
            </a:r>
            <a:r>
              <a:rPr lang="es-MX" altLang="es-MX" dirty="0"/>
              <a:t> </a:t>
            </a:r>
            <a:r>
              <a:rPr lang="es-MX" altLang="es-MX" dirty="0" err="1"/>
              <a:t>Period</a:t>
            </a:r>
            <a:r>
              <a:rPr lang="es-MX" altLang="es-MX" dirty="0"/>
              <a:t>: 2015-2022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MX" dirty="0" err="1"/>
              <a:t>Strategic</a:t>
            </a:r>
            <a:r>
              <a:rPr lang="es-MX" altLang="es-MX" dirty="0"/>
              <a:t> </a:t>
            </a:r>
            <a:r>
              <a:rPr lang="es-MX" altLang="es-MX" dirty="0" err="1"/>
              <a:t>Partners</a:t>
            </a:r>
            <a:r>
              <a:rPr lang="es-MX" altLang="es-MX" dirty="0"/>
              <a:t>:</a:t>
            </a:r>
          </a:p>
          <a:p>
            <a:pPr eaLnBrk="1" hangingPunct="1">
              <a:spcBef>
                <a:spcPct val="0"/>
              </a:spcBef>
            </a:pPr>
            <a:endParaRPr lang="es-MX" altLang="es-MX" dirty="0"/>
          </a:p>
          <a:p>
            <a:pPr eaLnBrk="1" hangingPunct="1">
              <a:spcBef>
                <a:spcPct val="0"/>
              </a:spcBef>
            </a:pPr>
            <a:r>
              <a:rPr lang="es-MX" altLang="es-MX" dirty="0"/>
              <a:t>Zonas. quitar el cuadro y tal vez marcar las zonas en el mapa?</a:t>
            </a:r>
          </a:p>
          <a:p>
            <a:pPr eaLnBrk="1" hangingPunct="1">
              <a:spcBef>
                <a:spcPct val="0"/>
              </a:spcBef>
            </a:pPr>
            <a:endParaRPr lang="es-MX" altLang="es-MX" dirty="0"/>
          </a:p>
          <a:p>
            <a:pPr eaLnBrk="1" hangingPunct="1">
              <a:spcBef>
                <a:spcPct val="0"/>
              </a:spcBef>
            </a:pPr>
            <a:r>
              <a:rPr lang="es-MX" altLang="es-MX" b="1" dirty="0"/>
              <a:t>Grant </a:t>
            </a:r>
            <a:r>
              <a:rPr lang="es-MX" altLang="es-MX" b="1" dirty="0" err="1"/>
              <a:t>Amount</a:t>
            </a:r>
            <a:r>
              <a:rPr lang="es-MX" altLang="es-MX" b="1" dirty="0"/>
              <a:t>: $10.000.000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MX" b="1" dirty="0" err="1"/>
              <a:t>Counterpart</a:t>
            </a:r>
            <a:r>
              <a:rPr lang="es-MX" altLang="es-MX" b="1" dirty="0"/>
              <a:t>: $6.500.000</a:t>
            </a:r>
          </a:p>
          <a:p>
            <a:pPr eaLnBrk="1" hangingPunct="1">
              <a:spcBef>
                <a:spcPct val="0"/>
              </a:spcBef>
            </a:pPr>
            <a:endParaRPr lang="es-MX" altLang="es-MX" dirty="0"/>
          </a:p>
        </p:txBody>
      </p:sp>
      <p:sp>
        <p:nvSpPr>
          <p:cNvPr id="17412" name="Marcador de número de diapositiva 3">
            <a:extLst>
              <a:ext uri="{FF2B5EF4-FFF2-40B4-BE49-F238E27FC236}">
                <a16:creationId xmlns:a16="http://schemas.microsoft.com/office/drawing/2014/main" id="{E59F2BF3-087B-4DFF-87F5-5690A69EC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E4017835-DB7A-4B1A-8421-587AA9F353ED}" type="slidenum">
              <a:rPr lang="es-MX" altLang="es-MX" smtClean="0"/>
              <a:pPr/>
              <a:t>2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830FF24A-603B-4192-832C-2FE3DC9A8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9797D183-6701-46A6-9E4C-B5C82E86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altLang="es-MX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C646E4CD-7431-46CC-A947-3F874364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B7EE946F-3D0E-4985-BC3E-798AA8CCFC8F}" type="slidenum">
              <a:rPr lang="es-CR" altLang="es-MX" smtClean="0"/>
              <a:pPr/>
              <a:t>3</a:t>
            </a:fld>
            <a:endParaRPr lang="es-CR" altLang="es-MX"/>
          </a:p>
        </p:txBody>
      </p:sp>
    </p:spTree>
    <p:extLst>
      <p:ext uri="{BB962C8B-B14F-4D97-AF65-F5344CB8AC3E}">
        <p14:creationId xmlns:p14="http://schemas.microsoft.com/office/powerpoint/2010/main" val="214229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830FF24A-603B-4192-832C-2FE3DC9A8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9797D183-6701-46A6-9E4C-B5C82E86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altLang="es-MX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C646E4CD-7431-46CC-A947-3F874364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B7EE946F-3D0E-4985-BC3E-798AA8CCFC8F}" type="slidenum">
              <a:rPr lang="es-CR" altLang="es-MX" smtClean="0"/>
              <a:pPr/>
              <a:t>4</a:t>
            </a:fld>
            <a:endParaRPr lang="es-CR" altLang="es-MX"/>
          </a:p>
        </p:txBody>
      </p:sp>
    </p:spTree>
    <p:extLst>
      <p:ext uri="{BB962C8B-B14F-4D97-AF65-F5344CB8AC3E}">
        <p14:creationId xmlns:p14="http://schemas.microsoft.com/office/powerpoint/2010/main" val="59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3526-1874-4C87-A313-02890B9D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C14B-9632-413C-A340-C881087B5FEC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98A45-585B-4081-BC79-0700E427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2DEB-4B52-4112-9A4D-5F0F9DAB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4C35-6203-450D-A106-FDCE4E67C991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4298959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5659-F1C2-4E76-AEF2-62C73A1C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82B8-3009-4859-985C-0355013D61D0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05A1-9993-4899-B5B1-55711EA1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DE571-2314-4C7C-9D42-19A36F4E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DCCD-629B-40B8-86C2-E8FC9AB48C78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95750264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AF7C-9FC3-4216-8973-028F6CA6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C4FF-46D3-49F1-BF63-4B1F7A911059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6FB16-328E-4B91-838E-7465A381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FE24-20EA-4B69-816E-39B89AF4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D11B-E589-4A12-84FE-5AB54825A22B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9296255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AD1F-1AB8-4F90-BC0D-734AC6EF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1136-3CAC-4287-8AD6-E89B023AA731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0AA11-2E72-403D-858E-0B0383DF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0F53-200B-40C5-AEA7-8307120E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E724-FCE1-43C2-8D94-F25203D3EB7A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5265561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1AA07-3A4A-4007-BAC3-9249757A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5BEB-4246-437B-AC77-8DC476C54213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AFBF5-0798-45DE-93A4-9FF918E3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53113-1136-410F-8E97-62A49224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3CDC-D257-4B80-A3B0-C4CDB7539D66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5312069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C060A8-DA55-4626-BE34-30BBA12C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085D-2F8C-4E31-ABF0-A7209F5A97B4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ED9E1F-A39B-4F43-9752-2BA94101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842DD-F7D9-45B9-A73C-70390716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B04F-2525-4F5F-AE7E-2DF5008FE69F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3395061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AC732C-1C57-46F9-A43D-A1A091E9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B36E-AB2E-408A-A671-7C0B398C85CE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EB451-45BE-479D-8F5F-AE2FFF88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0AB3B1-AB08-468C-8B9A-504E1430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AFC2-EBFC-476E-89DE-480252578A9D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8434160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89C559-264D-4B28-AC19-69D76D6D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FBAE-D156-4200-8B6B-BA491BDA8D07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6E3C17-23D1-4917-8072-CBE82C6F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3FE847-675F-4FEB-A795-FB1CD20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7221-47D3-45A9-A200-770BA3960688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5111906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07B44-C6A2-4755-8CBA-3C48DA3A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9FA0-4389-40A6-BE3A-CD844D854DE0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2E9E11-19F5-49BA-9B9C-EC1AECC3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6017FC-9481-4E91-BFFD-EFF93CB2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DF93-CB03-4449-AECB-D1332DCBA345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852864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DA5C5C-7609-462C-AC2E-CE9DD9E8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2599-184E-4279-969E-6ECF24D04345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EABEC-535A-4807-8C93-E7CC477F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85D51-7155-488C-9BE7-4756BCC5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9369-5575-4540-BCE3-A29769958F9D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0249038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A06886-8A24-4293-929C-DB401465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6EE4-C74A-443A-B732-0EE78778BC84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D0CB8-88F5-4AB6-90CF-26B89FA1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973D63-1A3C-4FFB-BFD6-2DFB3341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CEDA-D627-4813-A15F-85E327218CB0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4511688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ADB332-6004-4D81-B050-A6BBBD693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89B419-A387-4411-879D-D20A20E6B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text styles</a:t>
            </a:r>
          </a:p>
          <a:p>
            <a:pPr lvl="1"/>
            <a:r>
              <a:rPr lang="en-US" altLang="es-CR"/>
              <a:t>Second level</a:t>
            </a:r>
          </a:p>
          <a:p>
            <a:pPr lvl="2"/>
            <a:r>
              <a:rPr lang="en-US" altLang="es-CR"/>
              <a:t>Third level</a:t>
            </a:r>
          </a:p>
          <a:p>
            <a:pPr lvl="3"/>
            <a:r>
              <a:rPr lang="en-US" altLang="es-CR"/>
              <a:t>Fourth level</a:t>
            </a:r>
          </a:p>
          <a:p>
            <a:pPr lvl="4"/>
            <a:r>
              <a:rPr lang="en-US" altLang="es-C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0D0B-AC3B-4B64-8694-EFB676380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ヒラギノ角ゴ Pro W3" pitchFamily="122" charset="-128"/>
              </a:defRPr>
            </a:lvl1pPr>
          </a:lstStyle>
          <a:p>
            <a:pPr>
              <a:defRPr/>
            </a:pPr>
            <a:fld id="{878E6598-5CBD-49B6-9ECA-4F23CC54EF62}" type="datetimeFigureOut">
              <a:rPr lang="en-US" altLang="es-CR"/>
              <a:pPr>
                <a:defRPr/>
              </a:pPr>
              <a:t>11/5/2021</a:t>
            </a:fld>
            <a:endParaRPr lang="en-US" altLang="es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EAA4-1DB3-44CC-9181-C8C805290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0A07-3E8F-4E37-8900-30F322ED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B41C32-DD67-403B-97C0-CC019C749BE0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mfeoli@fundecooperacio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7.em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12.jpeg"/><Relationship Id="rId4" Type="http://schemas.openxmlformats.org/officeDocument/2006/relationships/image" Target="../media/image32.jpeg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emf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ondo.png">
            <a:extLst>
              <a:ext uri="{FF2B5EF4-FFF2-40B4-BE49-F238E27FC236}">
                <a16:creationId xmlns:a16="http://schemas.microsoft.com/office/drawing/2014/main" id="{E814DB8D-6E76-4A19-A371-3803DAE78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gleta.png">
            <a:extLst>
              <a:ext uri="{FF2B5EF4-FFF2-40B4-BE49-F238E27FC236}">
                <a16:creationId xmlns:a16="http://schemas.microsoft.com/office/drawing/2014/main" id="{1E714585-0DF9-4442-B722-90EB4D8C5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11" y="1779588"/>
            <a:ext cx="6858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ja blanca.png">
            <a:extLst>
              <a:ext uri="{FF2B5EF4-FFF2-40B4-BE49-F238E27FC236}">
                <a16:creationId xmlns:a16="http://schemas.microsoft.com/office/drawing/2014/main" id="{8C275B51-DA91-46FB-B0B6-2C1FEAC2D3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2700"/>
            <a:ext cx="1904272" cy="158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aisaje.png">
            <a:extLst>
              <a:ext uri="{FF2B5EF4-FFF2-40B4-BE49-F238E27FC236}">
                <a16:creationId xmlns:a16="http://schemas.microsoft.com/office/drawing/2014/main" id="{7FA1399A-4F06-4A3F-ABA0-AED55AA2AC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850" y="2081213"/>
            <a:ext cx="75422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072F939-B4DA-4DF9-90D9-25FC3BCD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317" y="432682"/>
            <a:ext cx="42338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D54CDBD-42ED-42CC-9BC9-70A95CCD605A}"/>
              </a:ext>
            </a:extLst>
          </p:cNvPr>
          <p:cNvGrpSpPr/>
          <p:nvPr/>
        </p:nvGrpSpPr>
        <p:grpSpPr>
          <a:xfrm>
            <a:off x="4392744" y="4511707"/>
            <a:ext cx="4676803" cy="629346"/>
            <a:chOff x="5829222" y="5946560"/>
            <a:chExt cx="6201912" cy="834577"/>
          </a:xfrm>
        </p:grpSpPr>
        <p:pic>
          <p:nvPicPr>
            <p:cNvPr id="13" name="Picture 6" descr="logos.png">
              <a:extLst>
                <a:ext uri="{FF2B5EF4-FFF2-40B4-BE49-F238E27FC236}">
                  <a16:creationId xmlns:a16="http://schemas.microsoft.com/office/drawing/2014/main" id="{5A359461-39E3-4021-BDC6-299F01004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867" y="5946560"/>
              <a:ext cx="4885267" cy="76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0B92D6-2382-446E-B59E-0012C721D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9222" y="6033800"/>
              <a:ext cx="1155779" cy="676170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117C902-AA83-4E6E-825E-0A96988B431B}"/>
                </a:ext>
              </a:extLst>
            </p:cNvPr>
            <p:cNvSpPr/>
            <p:nvPr/>
          </p:nvSpPr>
          <p:spPr>
            <a:xfrm>
              <a:off x="9290649" y="5946560"/>
              <a:ext cx="914400" cy="834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9EDB7DC-3FF5-4CE9-9C88-5CF0814C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1992" y="6156849"/>
              <a:ext cx="893057" cy="456087"/>
            </a:xfrm>
            <a:prstGeom prst="rect">
              <a:avLst/>
            </a:prstGeom>
          </p:spPr>
        </p:pic>
      </p:grpSp>
      <p:pic>
        <p:nvPicPr>
          <p:cNvPr id="2" name="Marcador de contenido 7">
            <a:extLst>
              <a:ext uri="{FF2B5EF4-FFF2-40B4-BE49-F238E27FC236}">
                <a16:creationId xmlns:a16="http://schemas.microsoft.com/office/drawing/2014/main" id="{D0E8A689-6219-4C1C-85B6-8972D85F0FB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1" y="210835"/>
            <a:ext cx="2617365" cy="116738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9E36651-B1EF-4E1E-9ADB-0A324E98A9DE}"/>
              </a:ext>
            </a:extLst>
          </p:cNvPr>
          <p:cNvSpPr txBox="1"/>
          <p:nvPr/>
        </p:nvSpPr>
        <p:spPr>
          <a:xfrm>
            <a:off x="5200429" y="1110544"/>
            <a:ext cx="417480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1400" dirty="0"/>
              <a:t>Marianella Feoli</a:t>
            </a:r>
          </a:p>
          <a:p>
            <a:pPr>
              <a:spcBef>
                <a:spcPts val="600"/>
              </a:spcBef>
            </a:pPr>
            <a:r>
              <a:rPr lang="es-MX" sz="1400" dirty="0">
                <a:hlinkClick r:id="rId12"/>
              </a:rPr>
              <a:t>mfeoli@fundecooperacion.org</a:t>
            </a:r>
            <a:endParaRPr lang="es-MX" sz="1400" dirty="0"/>
          </a:p>
          <a:p>
            <a:pPr>
              <a:spcBef>
                <a:spcPts val="600"/>
              </a:spcBef>
            </a:pPr>
            <a:r>
              <a:rPr lang="es-MX" sz="1400" dirty="0"/>
              <a:t>Fundecooperación para el Desarrollo Sostenible</a:t>
            </a:r>
          </a:p>
          <a:p>
            <a:pPr>
              <a:spcBef>
                <a:spcPts val="600"/>
              </a:spcBef>
            </a:pPr>
            <a:endParaRPr lang="es-CR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C-FA 2 fondo.png">
            <a:extLst>
              <a:ext uri="{FF2B5EF4-FFF2-40B4-BE49-F238E27FC236}">
                <a16:creationId xmlns:a16="http://schemas.microsoft.com/office/drawing/2014/main" id="{0575DDBA-B2DE-44DD-80EF-1416821DFF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662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" name="Grupo 136">
            <a:extLst>
              <a:ext uri="{FF2B5EF4-FFF2-40B4-BE49-F238E27FC236}">
                <a16:creationId xmlns:a16="http://schemas.microsoft.com/office/drawing/2014/main" id="{7A024933-89CA-4ADE-BEEF-DC28270713E6}"/>
              </a:ext>
            </a:extLst>
          </p:cNvPr>
          <p:cNvGrpSpPr/>
          <p:nvPr/>
        </p:nvGrpSpPr>
        <p:grpSpPr>
          <a:xfrm>
            <a:off x="2273300" y="4523232"/>
            <a:ext cx="6892925" cy="623444"/>
            <a:chOff x="2273300" y="4523232"/>
            <a:chExt cx="6892925" cy="623444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4F639F40-D8C2-4365-B996-31864D8C0565}"/>
                </a:ext>
              </a:extLst>
            </p:cNvPr>
            <p:cNvSpPr/>
            <p:nvPr/>
          </p:nvSpPr>
          <p:spPr>
            <a:xfrm>
              <a:off x="2273300" y="4523232"/>
              <a:ext cx="6892925" cy="623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3DB3BA9-E7EB-459A-8039-599E417FECAE}"/>
                </a:ext>
              </a:extLst>
            </p:cNvPr>
            <p:cNvGrpSpPr/>
            <p:nvPr/>
          </p:nvGrpSpPr>
          <p:grpSpPr>
            <a:xfrm>
              <a:off x="5076477" y="4586639"/>
              <a:ext cx="3918660" cy="527325"/>
              <a:chOff x="5829222" y="5946560"/>
              <a:chExt cx="6201912" cy="834577"/>
            </a:xfrm>
          </p:grpSpPr>
          <p:pic>
            <p:nvPicPr>
              <p:cNvPr id="18" name="Picture 6" descr="logos.png">
                <a:extLst>
                  <a:ext uri="{FF2B5EF4-FFF2-40B4-BE49-F238E27FC236}">
                    <a16:creationId xmlns:a16="http://schemas.microsoft.com/office/drawing/2014/main" id="{FEEE9461-F428-48EF-A2C7-CF9B9B630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5867" y="5946560"/>
                <a:ext cx="4885267" cy="763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7C3B743-501C-496C-BCAE-8DABF8BD4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29222" y="6033800"/>
                <a:ext cx="1155779" cy="676170"/>
              </a:xfrm>
              <a:prstGeom prst="rect">
                <a:avLst/>
              </a:prstGeom>
            </p:spPr>
          </p:pic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3BFA905-7D82-4577-9816-CFBC624E2D19}"/>
                  </a:ext>
                </a:extLst>
              </p:cNvPr>
              <p:cNvSpPr/>
              <p:nvPr/>
            </p:nvSpPr>
            <p:spPr>
              <a:xfrm>
                <a:off x="9290649" y="5946560"/>
                <a:ext cx="914400" cy="834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36FF9B35-EB93-40D1-8310-74072D0D66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11992" y="6156849"/>
                <a:ext cx="893057" cy="456087"/>
              </a:xfrm>
              <a:prstGeom prst="rect">
                <a:avLst/>
              </a:prstGeom>
            </p:spPr>
          </p:pic>
        </p:grp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95E9F2A1-0223-47CF-816B-D51E62D96322}"/>
              </a:ext>
            </a:extLst>
          </p:cNvPr>
          <p:cNvGrpSpPr/>
          <p:nvPr/>
        </p:nvGrpSpPr>
        <p:grpSpPr>
          <a:xfrm>
            <a:off x="3051923" y="-3175"/>
            <a:ext cx="2897210" cy="1463675"/>
            <a:chOff x="3051923" y="-3175"/>
            <a:chExt cx="2897210" cy="1463675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A78DB21-D192-460C-865C-7EFB1B6D4A21}"/>
                </a:ext>
              </a:extLst>
            </p:cNvPr>
            <p:cNvSpPr/>
            <p:nvPr/>
          </p:nvSpPr>
          <p:spPr>
            <a:xfrm>
              <a:off x="3051923" y="-3175"/>
              <a:ext cx="2897210" cy="1463675"/>
            </a:xfrm>
            <a:prstGeom prst="rect">
              <a:avLst/>
            </a:prstGeom>
            <a:solidFill>
              <a:srgbClr val="F8C88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9" name="Picture 8" descr="FC-FA 2 caja 3.png">
              <a:extLst>
                <a:ext uri="{FF2B5EF4-FFF2-40B4-BE49-F238E27FC236}">
                  <a16:creationId xmlns:a16="http://schemas.microsoft.com/office/drawing/2014/main" id="{0A3DC013-4924-4461-AC50-B4B942A91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2917" y="451706"/>
              <a:ext cx="666754" cy="658411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FC-FA 2 caja 3.png">
              <a:extLst>
                <a:ext uri="{FF2B5EF4-FFF2-40B4-BE49-F238E27FC236}">
                  <a16:creationId xmlns:a16="http://schemas.microsoft.com/office/drawing/2014/main" id="{806201DF-044E-4C06-B93A-E525B8256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20904" y="467837"/>
              <a:ext cx="666754" cy="658411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 descr="FC-FA 2 caja 3.png">
              <a:extLst>
                <a:ext uri="{FF2B5EF4-FFF2-40B4-BE49-F238E27FC236}">
                  <a16:creationId xmlns:a16="http://schemas.microsoft.com/office/drawing/2014/main" id="{A50F48A8-4006-483C-AD34-4F693B3A4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68430" y="467836"/>
              <a:ext cx="666754" cy="658411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334698F2-572B-4EB4-8FEE-9D706CA31E46}"/>
                </a:ext>
              </a:extLst>
            </p:cNvPr>
            <p:cNvSpPr txBox="1"/>
            <p:nvPr/>
          </p:nvSpPr>
          <p:spPr>
            <a:xfrm>
              <a:off x="4158995" y="1135087"/>
              <a:ext cx="7796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s-MX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Agriculture</a:t>
              </a:r>
              <a:endParaRPr lang="es-419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151A7B9-F282-4D3F-953B-20B1EE912B14}"/>
                </a:ext>
              </a:extLst>
            </p:cNvPr>
            <p:cNvSpPr txBox="1"/>
            <p:nvPr/>
          </p:nvSpPr>
          <p:spPr>
            <a:xfrm>
              <a:off x="5040841" y="1137011"/>
              <a:ext cx="7796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altLang="es-MX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Coastlines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0CE7B5C-4D43-4713-9B74-6DFF54B92694}"/>
                </a:ext>
              </a:extLst>
            </p:cNvPr>
            <p:cNvSpPr txBox="1"/>
            <p:nvPr/>
          </p:nvSpPr>
          <p:spPr>
            <a:xfrm>
              <a:off x="3132937" y="1137011"/>
              <a:ext cx="1051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s-MX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Water Resources </a:t>
              </a:r>
              <a:endParaRPr lang="es-419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010765A-EC1B-42CF-B966-8761FA6FBB7C}"/>
                </a:ext>
              </a:extLst>
            </p:cNvPr>
            <p:cNvSpPr txBox="1"/>
            <p:nvPr/>
          </p:nvSpPr>
          <p:spPr>
            <a:xfrm>
              <a:off x="3211389" y="92799"/>
              <a:ext cx="2551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s-MX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Sectors</a:t>
              </a:r>
              <a:endParaRPr lang="es-419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A5BCEFEF-3FAB-4B71-B379-2064643669FF}"/>
              </a:ext>
            </a:extLst>
          </p:cNvPr>
          <p:cNvGrpSpPr/>
          <p:nvPr/>
        </p:nvGrpSpPr>
        <p:grpSpPr>
          <a:xfrm>
            <a:off x="5947478" y="1466292"/>
            <a:ext cx="3218470" cy="2672312"/>
            <a:chOff x="5947478" y="1466292"/>
            <a:chExt cx="3218470" cy="2672312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F1D9D808-C2AA-47E5-9329-18B60CB96552}"/>
                </a:ext>
              </a:extLst>
            </p:cNvPr>
            <p:cNvSpPr/>
            <p:nvPr/>
          </p:nvSpPr>
          <p:spPr>
            <a:xfrm>
              <a:off x="5947478" y="1466292"/>
              <a:ext cx="3218470" cy="2640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F7FE2EE4-C5AE-4FB3-A942-CE6C938D274B}"/>
                </a:ext>
              </a:extLst>
            </p:cNvPr>
            <p:cNvGrpSpPr/>
            <p:nvPr/>
          </p:nvGrpSpPr>
          <p:grpSpPr>
            <a:xfrm>
              <a:off x="6191795" y="1554074"/>
              <a:ext cx="2728008" cy="2584530"/>
              <a:chOff x="6267129" y="1554074"/>
              <a:chExt cx="2728008" cy="2584530"/>
            </a:xfrm>
          </p:grpSpPr>
          <p:pic>
            <p:nvPicPr>
              <p:cNvPr id="65" name="Imagen 64">
                <a:extLst>
                  <a:ext uri="{FF2B5EF4-FFF2-40B4-BE49-F238E27FC236}">
                    <a16:creationId xmlns:a16="http://schemas.microsoft.com/office/drawing/2014/main" id="{03D634B4-2730-4B07-9134-5746217B1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7129" y="1554074"/>
                <a:ext cx="2728008" cy="2584530"/>
              </a:xfrm>
              <a:prstGeom prst="rect">
                <a:avLst/>
              </a:prstGeom>
            </p:spPr>
          </p:pic>
          <p:pic>
            <p:nvPicPr>
              <p:cNvPr id="71" name="Imagen 70">
                <a:extLst>
                  <a:ext uri="{FF2B5EF4-FFF2-40B4-BE49-F238E27FC236}">
                    <a16:creationId xmlns:a16="http://schemas.microsoft.com/office/drawing/2014/main" id="{21364714-A39A-431D-9E7A-785495334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2504" y="3469702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73" name="Imagen 72">
                <a:extLst>
                  <a:ext uri="{FF2B5EF4-FFF2-40B4-BE49-F238E27FC236}">
                    <a16:creationId xmlns:a16="http://schemas.microsoft.com/office/drawing/2014/main" id="{BB97B0E6-9EF2-4683-9127-0D4512455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0733" y="2216136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69" name="Imagen 68">
                <a:extLst>
                  <a:ext uri="{FF2B5EF4-FFF2-40B4-BE49-F238E27FC236}">
                    <a16:creationId xmlns:a16="http://schemas.microsoft.com/office/drawing/2014/main" id="{9CB6E9B8-0B72-4BA0-8BCB-7AC1CCE76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52182" y="2321851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75" name="Imagen 74">
                <a:extLst>
                  <a:ext uri="{FF2B5EF4-FFF2-40B4-BE49-F238E27FC236}">
                    <a16:creationId xmlns:a16="http://schemas.microsoft.com/office/drawing/2014/main" id="{579A640E-9CFD-4B00-83FE-3C5D5F6BC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6335" y="2364539"/>
                <a:ext cx="111008" cy="17852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7" name="Imagen 76">
                <a:extLst>
                  <a:ext uri="{FF2B5EF4-FFF2-40B4-BE49-F238E27FC236}">
                    <a16:creationId xmlns:a16="http://schemas.microsoft.com/office/drawing/2014/main" id="{6DCD8FDA-9464-42A8-86F3-BCE2F0DB8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61120" y="2090365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79" name="Imagen 78">
                <a:extLst>
                  <a:ext uri="{FF2B5EF4-FFF2-40B4-BE49-F238E27FC236}">
                    <a16:creationId xmlns:a16="http://schemas.microsoft.com/office/drawing/2014/main" id="{81D07EDC-3DCC-430F-A418-5B9A99FCB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7136" y="2605087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81" name="Imagen 80">
                <a:extLst>
                  <a:ext uri="{FF2B5EF4-FFF2-40B4-BE49-F238E27FC236}">
                    <a16:creationId xmlns:a16="http://schemas.microsoft.com/office/drawing/2014/main" id="{35C4EDCE-45C1-424C-972E-E671C49D2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7350" y="2540803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2BE72432-0B24-4615-8560-40D61091E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63382" y="3211557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85" name="Imagen 84">
                <a:extLst>
                  <a:ext uri="{FF2B5EF4-FFF2-40B4-BE49-F238E27FC236}">
                    <a16:creationId xmlns:a16="http://schemas.microsoft.com/office/drawing/2014/main" id="{A7C378FF-ECF1-4995-AA98-D7FA2E04D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62703" y="2596349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87" name="Imagen 86">
                <a:extLst>
                  <a:ext uri="{FF2B5EF4-FFF2-40B4-BE49-F238E27FC236}">
                    <a16:creationId xmlns:a16="http://schemas.microsoft.com/office/drawing/2014/main" id="{A4EC873C-3A3D-4EB1-AF14-351DD3F48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6647" y="2364539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89" name="Imagen 88">
                <a:extLst>
                  <a:ext uri="{FF2B5EF4-FFF2-40B4-BE49-F238E27FC236}">
                    <a16:creationId xmlns:a16="http://schemas.microsoft.com/office/drawing/2014/main" id="{AECFBD6B-7525-4564-9BE3-0F6A837C8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61593" y="2402756"/>
                <a:ext cx="111008" cy="178522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1" name="Imagen 90">
                <a:extLst>
                  <a:ext uri="{FF2B5EF4-FFF2-40B4-BE49-F238E27FC236}">
                    <a16:creationId xmlns:a16="http://schemas.microsoft.com/office/drawing/2014/main" id="{8238ABAA-BC74-41A0-BA15-4B29EC6F5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3674" y="2492017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93" name="Imagen 92">
                <a:extLst>
                  <a:ext uri="{FF2B5EF4-FFF2-40B4-BE49-F238E27FC236}">
                    <a16:creationId xmlns:a16="http://schemas.microsoft.com/office/drawing/2014/main" id="{031A9C69-03DC-4AB2-9E4C-A9C8A79B3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15103" y="2774871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95" name="Imagen 94">
                <a:extLst>
                  <a:ext uri="{FF2B5EF4-FFF2-40B4-BE49-F238E27FC236}">
                    <a16:creationId xmlns:a16="http://schemas.microsoft.com/office/drawing/2014/main" id="{B81E233E-49A1-4072-BF95-EE19CF041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31026" y="2719325"/>
                <a:ext cx="111008" cy="1785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7" name="Imagen 96">
                <a:extLst>
                  <a:ext uri="{FF2B5EF4-FFF2-40B4-BE49-F238E27FC236}">
                    <a16:creationId xmlns:a16="http://schemas.microsoft.com/office/drawing/2014/main" id="{498D7486-41AB-45A5-840E-64D029BB6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3533" y="2378913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99" name="Imagen 98">
                <a:extLst>
                  <a:ext uri="{FF2B5EF4-FFF2-40B4-BE49-F238E27FC236}">
                    <a16:creationId xmlns:a16="http://schemas.microsoft.com/office/drawing/2014/main" id="{3DDA7A1A-11ED-4B94-90D0-9F535A762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6757" y="1755866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101" name="Imagen 100">
                <a:extLst>
                  <a:ext uri="{FF2B5EF4-FFF2-40B4-BE49-F238E27FC236}">
                    <a16:creationId xmlns:a16="http://schemas.microsoft.com/office/drawing/2014/main" id="{ECA6C7EA-4E52-4BAE-95E6-2DCF480DE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793" y="1688905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103" name="Imagen 102">
                <a:extLst>
                  <a:ext uri="{FF2B5EF4-FFF2-40B4-BE49-F238E27FC236}">
                    <a16:creationId xmlns:a16="http://schemas.microsoft.com/office/drawing/2014/main" id="{45B56444-9A30-4AA1-9693-B6347F826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92992" y="1910115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105" name="Imagen 104">
                <a:extLst>
                  <a:ext uri="{FF2B5EF4-FFF2-40B4-BE49-F238E27FC236}">
                    <a16:creationId xmlns:a16="http://schemas.microsoft.com/office/drawing/2014/main" id="{C5636964-4F1A-4EBD-A37A-E060298DD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1143" y="2088637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107" name="Imagen 106">
                <a:extLst>
                  <a:ext uri="{FF2B5EF4-FFF2-40B4-BE49-F238E27FC236}">
                    <a16:creationId xmlns:a16="http://schemas.microsoft.com/office/drawing/2014/main" id="{C9D0B229-6A2B-48DA-AF2E-23B0B1940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3170" y="2204226"/>
                <a:ext cx="111008" cy="178522"/>
              </a:xfrm>
              <a:prstGeom prst="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9" name="Imagen 108">
                <a:extLst>
                  <a:ext uri="{FF2B5EF4-FFF2-40B4-BE49-F238E27FC236}">
                    <a16:creationId xmlns:a16="http://schemas.microsoft.com/office/drawing/2014/main" id="{AE8DCF09-E5D3-4A80-87C8-60B882D95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8876" y="2720674"/>
                <a:ext cx="111008" cy="178522"/>
              </a:xfrm>
              <a:prstGeom prst="rect">
                <a:avLst/>
              </a:prstGeom>
            </p:spPr>
          </p:pic>
          <p:pic>
            <p:nvPicPr>
              <p:cNvPr id="111" name="Imagen 110">
                <a:extLst>
                  <a:ext uri="{FF2B5EF4-FFF2-40B4-BE49-F238E27FC236}">
                    <a16:creationId xmlns:a16="http://schemas.microsoft.com/office/drawing/2014/main" id="{81573ECA-F0BE-4D7E-86CB-A2FFB4207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8397" y="2637566"/>
                <a:ext cx="111008" cy="178522"/>
              </a:xfrm>
              <a:prstGeom prst="rect">
                <a:avLst/>
              </a:prstGeom>
            </p:spPr>
          </p:pic>
        </p:grpSp>
      </p:grp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D65BB59F-F8DF-4697-A360-CFE36BA3D09C}"/>
              </a:ext>
            </a:extLst>
          </p:cNvPr>
          <p:cNvSpPr/>
          <p:nvPr/>
        </p:nvSpPr>
        <p:spPr>
          <a:xfrm>
            <a:off x="2561531" y="4103551"/>
            <a:ext cx="6613155" cy="429960"/>
          </a:xfrm>
          <a:prstGeom prst="rect">
            <a:avLst/>
          </a:prstGeom>
          <a:solidFill>
            <a:srgbClr val="1550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F7AFA42E-D817-4AED-B4CE-3EB24A09C251}"/>
              </a:ext>
            </a:extLst>
          </p:cNvPr>
          <p:cNvSpPr txBox="1"/>
          <p:nvPr/>
        </p:nvSpPr>
        <p:spPr>
          <a:xfrm>
            <a:off x="3070204" y="4133600"/>
            <a:ext cx="59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s-MX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Partners: </a:t>
            </a:r>
            <a:r>
              <a:rPr lang="en-US" altLang="es-MX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MAG, MINAE, INTA, CRUSA, INS, IMN, </a:t>
            </a:r>
            <a:r>
              <a:rPr lang="en-US" altLang="es-MX" sz="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</a:t>
            </a:r>
            <a:r>
              <a:rPr lang="en-US" altLang="es-MX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ARESEP, Associations, </a:t>
            </a:r>
            <a:r>
              <a:rPr lang="en-US" altLang="es-MX" sz="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Internactional</a:t>
            </a:r>
            <a:r>
              <a:rPr lang="en-US" altLang="es-MX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Cooperation Agencies, Productive Cooperatives, Universities, Non </a:t>
            </a:r>
            <a:r>
              <a:rPr lang="en-US" altLang="es-MX" sz="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Gubernamental</a:t>
            </a:r>
            <a:r>
              <a:rPr lang="en-US" altLang="es-MX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Organizations, etc.</a:t>
            </a:r>
          </a:p>
          <a:p>
            <a:pPr algn="r"/>
            <a:endParaRPr lang="es-419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9308211-3C2B-4C37-BB69-32C1C04D1025}"/>
              </a:ext>
            </a:extLst>
          </p:cNvPr>
          <p:cNvSpPr/>
          <p:nvPr/>
        </p:nvSpPr>
        <p:spPr>
          <a:xfrm>
            <a:off x="-22517" y="1460500"/>
            <a:ext cx="1807728" cy="109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29" name="Marcador de contenido 7">
            <a:extLst>
              <a:ext uri="{FF2B5EF4-FFF2-40B4-BE49-F238E27FC236}">
                <a16:creationId xmlns:a16="http://schemas.microsoft.com/office/drawing/2014/main" id="{463E0FE3-4C0D-497B-B86E-0A96A4CF337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2" y="1564525"/>
            <a:ext cx="1507564" cy="672398"/>
          </a:xfrm>
          <a:prstGeom prst="rect">
            <a:avLst/>
          </a:prstGeom>
        </p:spPr>
      </p:pic>
      <p:grpSp>
        <p:nvGrpSpPr>
          <p:cNvPr id="138" name="Grupo 137">
            <a:extLst>
              <a:ext uri="{FF2B5EF4-FFF2-40B4-BE49-F238E27FC236}">
                <a16:creationId xmlns:a16="http://schemas.microsoft.com/office/drawing/2014/main" id="{EE4EDD52-A8A2-4145-A7F4-752A6DF36A1A}"/>
              </a:ext>
            </a:extLst>
          </p:cNvPr>
          <p:cNvGrpSpPr/>
          <p:nvPr/>
        </p:nvGrpSpPr>
        <p:grpSpPr>
          <a:xfrm>
            <a:off x="2393304" y="1690365"/>
            <a:ext cx="3422914" cy="1047750"/>
            <a:chOff x="2393304" y="1690365"/>
            <a:chExt cx="3422914" cy="104775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26CC398-4B37-4CF6-A597-D11526BE6C06}"/>
                </a:ext>
              </a:extLst>
            </p:cNvPr>
            <p:cNvSpPr/>
            <p:nvPr/>
          </p:nvSpPr>
          <p:spPr>
            <a:xfrm>
              <a:off x="2393304" y="1793553"/>
              <a:ext cx="3029610" cy="781049"/>
            </a:xfrm>
            <a:prstGeom prst="rect">
              <a:avLst/>
            </a:prstGeom>
            <a:solidFill>
              <a:srgbClr val="1593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13" name="Picture 12" descr="FC-FA 2 periodo.png">
              <a:extLst>
                <a:ext uri="{FF2B5EF4-FFF2-40B4-BE49-F238E27FC236}">
                  <a16:creationId xmlns:a16="http://schemas.microsoft.com/office/drawing/2014/main" id="{4319788B-1886-4ADF-B6A4-A097971CE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1141" y="1690365"/>
              <a:ext cx="1055077" cy="104775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CE51CFC-0D13-4B7E-8E3C-DFCB61FA86E4}"/>
                </a:ext>
              </a:extLst>
            </p:cNvPr>
            <p:cNvSpPr txBox="1"/>
            <p:nvPr/>
          </p:nvSpPr>
          <p:spPr>
            <a:xfrm>
              <a:off x="2466640" y="1846464"/>
              <a:ext cx="22432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es-MX" sz="1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Execution</a:t>
              </a:r>
              <a:r>
                <a:rPr lang="es-MX" altLang="es-MX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altLang="es-MX" sz="1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Period</a:t>
              </a:r>
              <a:r>
                <a:rPr lang="es-MX" altLang="es-MX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pPr algn="r"/>
              <a:r>
                <a:rPr lang="es-MX" altLang="es-MX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2015 - 2022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D3F4B127-4E96-4522-B944-3182BDEC43E1}"/>
              </a:ext>
            </a:extLst>
          </p:cNvPr>
          <p:cNvGrpSpPr/>
          <p:nvPr/>
        </p:nvGrpSpPr>
        <p:grpSpPr>
          <a:xfrm>
            <a:off x="1279524" y="1587"/>
            <a:ext cx="1790680" cy="1458913"/>
            <a:chOff x="1279524" y="1587"/>
            <a:chExt cx="1790680" cy="145891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F74A6302-D32D-4FDB-99E4-D90289F4A9CF}"/>
                </a:ext>
              </a:extLst>
            </p:cNvPr>
            <p:cNvSpPr/>
            <p:nvPr/>
          </p:nvSpPr>
          <p:spPr>
            <a:xfrm>
              <a:off x="1279524" y="1587"/>
              <a:ext cx="1784330" cy="1458913"/>
            </a:xfrm>
            <a:prstGeom prst="rect">
              <a:avLst/>
            </a:prstGeom>
            <a:solidFill>
              <a:srgbClr val="F7EC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A0E73A07-023E-421C-A1A7-77AC4E847AD1}"/>
                </a:ext>
              </a:extLst>
            </p:cNvPr>
            <p:cNvSpPr txBox="1"/>
            <p:nvPr/>
          </p:nvSpPr>
          <p:spPr>
            <a:xfrm>
              <a:off x="1285874" y="111182"/>
              <a:ext cx="17843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s-MX" altLang="es-MX" sz="11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</a:t>
              </a:r>
              <a:r>
                <a:rPr lang="es-MX" altLang="es-MX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altLang="es-MX" sz="11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Implementing</a:t>
              </a:r>
              <a:r>
                <a:rPr lang="es-MX" altLang="es-MX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altLang="es-MX" sz="11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Entity</a:t>
              </a:r>
              <a:endParaRPr lang="es-MX" altLang="es-MX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2D80F97A-CB2C-4893-9F50-18264F9BD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6032" y="484449"/>
              <a:ext cx="917096" cy="917096"/>
            </a:xfrm>
            <a:prstGeom prst="rect">
              <a:avLst/>
            </a:prstGeom>
          </p:spPr>
        </p:pic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AFE313C6-6391-4432-A327-3102FF1F69BF}"/>
              </a:ext>
            </a:extLst>
          </p:cNvPr>
          <p:cNvGrpSpPr/>
          <p:nvPr/>
        </p:nvGrpSpPr>
        <p:grpSpPr>
          <a:xfrm>
            <a:off x="-8461" y="-2368"/>
            <a:ext cx="1289050" cy="1461707"/>
            <a:chOff x="-8461" y="-2368"/>
            <a:chExt cx="1289050" cy="1461707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B3A6869A-F8AF-477A-8C89-92B4CC1B3E7C}"/>
                </a:ext>
              </a:extLst>
            </p:cNvPr>
            <p:cNvSpPr/>
            <p:nvPr/>
          </p:nvSpPr>
          <p:spPr>
            <a:xfrm>
              <a:off x="-8461" y="-2368"/>
              <a:ext cx="1289050" cy="1461707"/>
            </a:xfrm>
            <a:prstGeom prst="rect">
              <a:avLst/>
            </a:prstGeom>
            <a:solidFill>
              <a:srgbClr val="EBF3D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E7140D22-C71B-4B99-9D1C-3EC726BE8A28}"/>
                </a:ext>
              </a:extLst>
            </p:cNvPr>
            <p:cNvSpPr txBox="1"/>
            <p:nvPr/>
          </p:nvSpPr>
          <p:spPr>
            <a:xfrm>
              <a:off x="245462" y="106361"/>
              <a:ext cx="8704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s-419" sz="11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Financed</a:t>
              </a:r>
              <a:r>
                <a:rPr lang="es-419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419" sz="11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by</a:t>
              </a:r>
              <a:endParaRPr lang="es-MX" altLang="es-MX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2" name="Imagen 121">
              <a:extLst>
                <a:ext uri="{FF2B5EF4-FFF2-40B4-BE49-F238E27FC236}">
                  <a16:creationId xmlns:a16="http://schemas.microsoft.com/office/drawing/2014/main" id="{45D33B1F-F471-4253-B5C4-044A68E2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32" y="643609"/>
              <a:ext cx="1093884" cy="664646"/>
            </a:xfrm>
            <a:prstGeom prst="rect">
              <a:avLst/>
            </a:prstGeom>
          </p:spPr>
        </p:pic>
      </p:grpSp>
      <p:pic>
        <p:nvPicPr>
          <p:cNvPr id="6" name="Picture 5" descr="FC-FA 2 paisaje.png">
            <a:extLst>
              <a:ext uri="{FF2B5EF4-FFF2-40B4-BE49-F238E27FC236}">
                <a16:creationId xmlns:a16="http://schemas.microsoft.com/office/drawing/2014/main" id="{01389246-6D99-4725-9C9A-00630189190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9563" y="2319235"/>
            <a:ext cx="4021557" cy="28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8919D9-F3B3-4D43-A3CD-AB1396CAA98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25" y="186051"/>
            <a:ext cx="1049377" cy="1036527"/>
          </a:xfrm>
          <a:prstGeom prst="ellipse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04C51A-D1B5-4210-A909-404C8F4F0977}"/>
              </a:ext>
            </a:extLst>
          </p:cNvPr>
          <p:cNvSpPr txBox="1"/>
          <p:nvPr/>
        </p:nvSpPr>
        <p:spPr>
          <a:xfrm>
            <a:off x="7451766" y="161416"/>
            <a:ext cx="146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 Narrow" panose="020B0606020202030204" pitchFamily="34" charset="0"/>
              </a:rPr>
              <a:t>Enhanced</a:t>
            </a:r>
            <a:r>
              <a:rPr lang="es-MX" sz="1400" dirty="0">
                <a:latin typeface="Arial Narrow" panose="020B0606020202030204" pitchFamily="34" charset="0"/>
              </a:rPr>
              <a:t> Direct Access</a:t>
            </a:r>
            <a:endParaRPr lang="es-CR" sz="1400" dirty="0">
              <a:latin typeface="Arial Narrow" panose="020B060602020203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E01FEE5B-0BA4-4F53-83F1-950E1D1AC510}"/>
              </a:ext>
            </a:extLst>
          </p:cNvPr>
          <p:cNvSpPr txBox="1"/>
          <p:nvPr/>
        </p:nvSpPr>
        <p:spPr>
          <a:xfrm>
            <a:off x="7401313" y="681464"/>
            <a:ext cx="171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40+ </a:t>
            </a:r>
            <a:r>
              <a:rPr lang="es-MX" sz="1400" dirty="0" err="1">
                <a:latin typeface="Arial Narrow" panose="020B0606020202030204" pitchFamily="34" charset="0"/>
              </a:rPr>
              <a:t>Executing</a:t>
            </a:r>
            <a:r>
              <a:rPr lang="es-MX" sz="1400" dirty="0">
                <a:latin typeface="Arial Narrow" panose="020B0606020202030204" pitchFamily="34" charset="0"/>
              </a:rPr>
              <a:t> </a:t>
            </a:r>
            <a:r>
              <a:rPr lang="es-MX" sz="1400" dirty="0" err="1">
                <a:latin typeface="Arial Narrow" panose="020B0606020202030204" pitchFamily="34" charset="0"/>
              </a:rPr>
              <a:t>Entities</a:t>
            </a:r>
            <a:endParaRPr lang="es-MX" sz="1400" dirty="0">
              <a:latin typeface="Arial Narrow" panose="020B0606020202030204" pitchFamily="34" charset="0"/>
            </a:endParaRPr>
          </a:p>
          <a:p>
            <a:r>
              <a:rPr lang="es-MX" sz="1400" dirty="0">
                <a:latin typeface="Arial Narrow" panose="020B0606020202030204" pitchFamily="34" charset="0"/>
              </a:rPr>
              <a:t>100+ </a:t>
            </a:r>
            <a:r>
              <a:rPr lang="es-MX" sz="1400" dirty="0" err="1">
                <a:latin typeface="Arial Narrow" panose="020B0606020202030204" pitchFamily="34" charset="0"/>
              </a:rPr>
              <a:t>community</a:t>
            </a:r>
            <a:r>
              <a:rPr lang="es-MX" sz="1400" dirty="0">
                <a:latin typeface="Arial Narrow" panose="020B0606020202030204" pitchFamily="34" charset="0"/>
              </a:rPr>
              <a:t> lead </a:t>
            </a:r>
            <a:r>
              <a:rPr lang="es-MX" sz="1400" dirty="0" err="1">
                <a:latin typeface="Arial Narrow" panose="020B0606020202030204" pitchFamily="34" charset="0"/>
              </a:rPr>
              <a:t>organizations</a:t>
            </a:r>
            <a:endParaRPr lang="es-CR" sz="1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FFF8719-69D5-401D-86D7-42CD88EFD2F0}"/>
              </a:ext>
            </a:extLst>
          </p:cNvPr>
          <p:cNvSpPr/>
          <p:nvPr/>
        </p:nvSpPr>
        <p:spPr>
          <a:xfrm>
            <a:off x="0" y="-12700"/>
            <a:ext cx="9144000" cy="666750"/>
          </a:xfrm>
          <a:prstGeom prst="rect">
            <a:avLst/>
          </a:prstGeom>
          <a:solidFill>
            <a:srgbClr val="5132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14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E8C790-AACC-42C3-A29C-509F6EA9DAA5}"/>
              </a:ext>
            </a:extLst>
          </p:cNvPr>
          <p:cNvGrpSpPr/>
          <p:nvPr/>
        </p:nvGrpSpPr>
        <p:grpSpPr>
          <a:xfrm>
            <a:off x="-1" y="635972"/>
            <a:ext cx="2916195" cy="4519624"/>
            <a:chOff x="3021257" y="654050"/>
            <a:chExt cx="2467297" cy="4519624"/>
          </a:xfrm>
        </p:grpSpPr>
        <p:pic>
          <p:nvPicPr>
            <p:cNvPr id="27650" name="Imagen 17">
              <a:extLst>
                <a:ext uri="{FF2B5EF4-FFF2-40B4-BE49-F238E27FC236}">
                  <a16:creationId xmlns:a16="http://schemas.microsoft.com/office/drawing/2014/main" id="{E670D0E3-D661-4B3E-B6E7-584F25BA2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257" y="654050"/>
              <a:ext cx="2451666" cy="326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n 17">
              <a:extLst>
                <a:ext uri="{FF2B5EF4-FFF2-40B4-BE49-F238E27FC236}">
                  <a16:creationId xmlns:a16="http://schemas.microsoft.com/office/drawing/2014/main" id="{032B78F3-27FE-4D5C-8C72-F6B9CD2665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 bwMode="auto">
            <a:xfrm flipV="1">
              <a:off x="3036888" y="3923321"/>
              <a:ext cx="2451666" cy="125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Título 1">
            <a:extLst>
              <a:ext uri="{FF2B5EF4-FFF2-40B4-BE49-F238E27FC236}">
                <a16:creationId xmlns:a16="http://schemas.microsoft.com/office/drawing/2014/main" id="{E1448B96-C78A-4D59-89F9-C0B5B1CF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21" y="-5520"/>
            <a:ext cx="7040181" cy="634312"/>
          </a:xfrm>
        </p:spPr>
        <p:txBody>
          <a:bodyPr/>
          <a:lstStyle/>
          <a:p>
            <a:pPr algn="l"/>
            <a:r>
              <a:rPr lang="es-MX" altLang="es-C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r>
              <a:rPr lang="es-MX" altLang="es-C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s-MX" altLang="es-C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r>
              <a:rPr lang="es-MX" altLang="es-C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C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altLang="es-C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CR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</a:t>
            </a:r>
            <a:r>
              <a:rPr lang="es-MX" altLang="es-C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0F5630-92C7-4A0E-8B6E-5B9817EF9E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239" y="-48301"/>
            <a:ext cx="1390343" cy="7198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97C34-827F-4F50-8AC2-227A388EF721}"/>
              </a:ext>
            </a:extLst>
          </p:cNvPr>
          <p:cNvSpPr txBox="1"/>
          <p:nvPr/>
        </p:nvSpPr>
        <p:spPr>
          <a:xfrm>
            <a:off x="3396344" y="1041498"/>
            <a:ext cx="4646139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Good </a:t>
            </a:r>
            <a:r>
              <a:rPr lang="es-MX" dirty="0" err="1"/>
              <a:t>identification</a:t>
            </a:r>
            <a:r>
              <a:rPr lang="es-MX" dirty="0"/>
              <a:t> and </a:t>
            </a:r>
            <a:r>
              <a:rPr lang="es-MX" dirty="0" err="1"/>
              <a:t>construction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adaptation</a:t>
            </a:r>
            <a:r>
              <a:rPr lang="es-MX" dirty="0"/>
              <a:t> </a:t>
            </a:r>
            <a:r>
              <a:rPr lang="es-MX" dirty="0" err="1"/>
              <a:t>opportunities</a:t>
            </a: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err="1"/>
              <a:t>Capacity</a:t>
            </a:r>
            <a:r>
              <a:rPr lang="es-MX" dirty="0"/>
              <a:t> </a:t>
            </a:r>
            <a:r>
              <a:rPr lang="es-MX" dirty="0" err="1"/>
              <a:t>building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local </a:t>
            </a:r>
            <a:r>
              <a:rPr lang="es-MX" dirty="0" err="1"/>
              <a:t>organisations</a:t>
            </a: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Local adaptation knowledge – relevance of support from the NIE.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Access to low-cost adaptation technologies.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Facilitate/strengthen 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t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echnical support for implementation.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Slack-Lato"/>
              </a:rPr>
              <a:t>Bottom-up + Top- down approach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6737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FFF8719-69D5-401D-86D7-42CD88EFD2F0}"/>
              </a:ext>
            </a:extLst>
          </p:cNvPr>
          <p:cNvSpPr/>
          <p:nvPr/>
        </p:nvSpPr>
        <p:spPr>
          <a:xfrm>
            <a:off x="0" y="-12700"/>
            <a:ext cx="9144000" cy="666750"/>
          </a:xfrm>
          <a:prstGeom prst="rect">
            <a:avLst/>
          </a:prstGeom>
          <a:solidFill>
            <a:srgbClr val="5132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654" name="Título 1">
            <a:extLst>
              <a:ext uri="{FF2B5EF4-FFF2-40B4-BE49-F238E27FC236}">
                <a16:creationId xmlns:a16="http://schemas.microsoft.com/office/drawing/2014/main" id="{E1448B96-C78A-4D59-89F9-C0B5B1CF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21" y="-5520"/>
            <a:ext cx="7040181" cy="634312"/>
          </a:xfrm>
        </p:spPr>
        <p:txBody>
          <a:bodyPr/>
          <a:lstStyle/>
          <a:p>
            <a:pPr algn="l"/>
            <a:r>
              <a:rPr lang="es-MX" altLang="es-CR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</a:t>
            </a:r>
            <a:r>
              <a:rPr lang="es-MX" altLang="es-C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CR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threads</a:t>
            </a:r>
            <a:r>
              <a:rPr lang="es-MX" altLang="es-C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CR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s-MX" altLang="es-C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CR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endParaRPr lang="es-MX" altLang="es-CR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0F5630-92C7-4A0E-8B6E-5B9817EF9E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239" y="-48301"/>
            <a:ext cx="1390343" cy="7198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97C34-827F-4F50-8AC2-227A388EF721}"/>
              </a:ext>
            </a:extLst>
          </p:cNvPr>
          <p:cNvSpPr txBox="1"/>
          <p:nvPr/>
        </p:nvSpPr>
        <p:spPr>
          <a:xfrm>
            <a:off x="3707028" y="1041498"/>
            <a:ext cx="4833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Local </a:t>
            </a:r>
            <a:r>
              <a:rPr lang="es-MX" dirty="0" err="1"/>
              <a:t>organisation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capacity</a:t>
            </a:r>
            <a:r>
              <a:rPr lang="es-MX" dirty="0"/>
              <a:t>, </a:t>
            </a:r>
            <a:r>
              <a:rPr lang="es-MX" dirty="0" err="1"/>
              <a:t>credibility</a:t>
            </a:r>
            <a:r>
              <a:rPr lang="es-MX" dirty="0"/>
              <a:t> and </a:t>
            </a:r>
            <a:r>
              <a:rPr lang="es-MX" dirty="0" err="1"/>
              <a:t>strong</a:t>
            </a:r>
            <a:r>
              <a:rPr lang="es-MX" dirty="0"/>
              <a:t> </a:t>
            </a:r>
            <a:r>
              <a:rPr lang="es-MX" dirty="0" err="1"/>
              <a:t>roots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community</a:t>
            </a: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err="1"/>
              <a:t>Effective</a:t>
            </a:r>
            <a:r>
              <a:rPr lang="es-MX" dirty="0"/>
              <a:t> </a:t>
            </a:r>
            <a:r>
              <a:rPr lang="es-MX" dirty="0" err="1"/>
              <a:t>collaboration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</a:t>
            </a:r>
            <a:r>
              <a:rPr lang="es-MX" dirty="0" err="1"/>
              <a:t>stakeholders</a:t>
            </a:r>
            <a:r>
              <a:rPr lang="es-MX" dirty="0"/>
              <a:t>.  Be inclusive, </a:t>
            </a:r>
            <a:r>
              <a:rPr lang="es-MX" dirty="0" err="1"/>
              <a:t>take</a:t>
            </a:r>
            <a:r>
              <a:rPr lang="es-MX" dirty="0"/>
              <a:t> time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build</a:t>
            </a:r>
            <a:r>
              <a:rPr lang="es-MX" dirty="0"/>
              <a:t> trust, </a:t>
            </a:r>
            <a:r>
              <a:rPr lang="es-MX" dirty="0" err="1"/>
              <a:t>understanding</a:t>
            </a:r>
            <a:r>
              <a:rPr lang="es-MX" dirty="0"/>
              <a:t> and </a:t>
            </a:r>
            <a:r>
              <a:rPr lang="es-MX" dirty="0" err="1"/>
              <a:t>collaboration</a:t>
            </a:r>
            <a:r>
              <a:rPr lang="es-MX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Good and </a:t>
            </a:r>
            <a:r>
              <a:rPr lang="es-MX" dirty="0" err="1"/>
              <a:t>effective</a:t>
            </a:r>
            <a:r>
              <a:rPr lang="es-MX" dirty="0"/>
              <a:t> </a:t>
            </a:r>
            <a:r>
              <a:rPr lang="es-MX" dirty="0" err="1"/>
              <a:t>communication</a:t>
            </a: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Economic and social analysis of the adaptation actions in order to promote replicability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B80DA7-A09A-4387-8317-DE7711F4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35" y="650370"/>
            <a:ext cx="3590220" cy="26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C29B3CF6-2D6D-4986-BD49-1D8F980F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7532"/>
            <a:ext cx="3578185" cy="1958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13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58495-5476-4F20-A4F4-B17400DB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7"/>
            <a:ext cx="8229600" cy="857250"/>
          </a:xfrm>
        </p:spPr>
        <p:txBody>
          <a:bodyPr/>
          <a:lstStyle/>
          <a:p>
            <a:r>
              <a:rPr lang="es-CR" sz="4000" dirty="0"/>
              <a:t>8 </a:t>
            </a:r>
            <a:r>
              <a:rPr lang="es-CR" sz="4000" dirty="0" err="1"/>
              <a:t>principles</a:t>
            </a:r>
            <a:r>
              <a:rPr lang="es-CR" sz="4000" dirty="0"/>
              <a:t> </a:t>
            </a:r>
            <a:r>
              <a:rPr lang="es-CR" sz="4000" dirty="0" err="1"/>
              <a:t>for</a:t>
            </a:r>
            <a:r>
              <a:rPr lang="es-CR" sz="4000" dirty="0"/>
              <a:t> LLA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F6BB63-8D96-4849-AAC3-82A189F3E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648" y="822607"/>
            <a:ext cx="1723638" cy="339725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E6D8BAD-6D40-4DF1-A13F-60BB778B12DE}"/>
              </a:ext>
            </a:extLst>
          </p:cNvPr>
          <p:cNvSpPr txBox="1"/>
          <p:nvPr/>
        </p:nvSpPr>
        <p:spPr>
          <a:xfrm>
            <a:off x="5369893" y="834231"/>
            <a:ext cx="3537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/>
              <a:t>(2) Addressing structural inequalities faced by women, youth, children, disabled, displaced, Indigenous Peoples &amp; marginalised ethnic groups</a:t>
            </a:r>
            <a:endParaRPr lang="en-US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375ED5-2595-4E64-B8A2-C1649C812173}"/>
              </a:ext>
            </a:extLst>
          </p:cNvPr>
          <p:cNvSpPr txBox="1"/>
          <p:nvPr/>
        </p:nvSpPr>
        <p:spPr>
          <a:xfrm>
            <a:off x="684918" y="956766"/>
            <a:ext cx="2845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(1) Devolving decision making to the lowest appropriate level</a:t>
            </a:r>
            <a:endParaRPr lang="en-US" sz="1400" dirty="0"/>
          </a:p>
          <a:p>
            <a:endParaRPr lang="es-CR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180956-88E6-43F1-8E4B-A0F950947E15}"/>
              </a:ext>
            </a:extLst>
          </p:cNvPr>
          <p:cNvSpPr txBox="1"/>
          <p:nvPr/>
        </p:nvSpPr>
        <p:spPr>
          <a:xfrm flipH="1">
            <a:off x="684918" y="1805988"/>
            <a:ext cx="3015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(3) Providing patient &amp; predictable funding that can be accessed more easily</a:t>
            </a:r>
            <a:endParaRPr lang="en-US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078BDB-0589-4C67-A00D-E5575D34E39C}"/>
              </a:ext>
            </a:extLst>
          </p:cNvPr>
          <p:cNvSpPr txBox="1"/>
          <p:nvPr/>
        </p:nvSpPr>
        <p:spPr>
          <a:xfrm>
            <a:off x="5369893" y="1838325"/>
            <a:ext cx="2753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(4) Investing in local capabilities to leave an institutional legacy</a:t>
            </a:r>
            <a:endParaRPr lang="en-US" sz="1400" dirty="0"/>
          </a:p>
          <a:p>
            <a:endParaRPr lang="es-CR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EF84D5-77A0-4784-948C-32B435336FE0}"/>
              </a:ext>
            </a:extLst>
          </p:cNvPr>
          <p:cNvSpPr txBox="1"/>
          <p:nvPr/>
        </p:nvSpPr>
        <p:spPr>
          <a:xfrm>
            <a:off x="674329" y="2719886"/>
            <a:ext cx="2686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(5) Building a robust understanding of climate risk &amp; uncertainty</a:t>
            </a:r>
            <a:endParaRPr lang="en-US" sz="1400" dirty="0"/>
          </a:p>
          <a:p>
            <a:endParaRPr lang="es-CR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349735-2967-4E73-B317-087539CFEE5B}"/>
              </a:ext>
            </a:extLst>
          </p:cNvPr>
          <p:cNvSpPr txBox="1"/>
          <p:nvPr/>
        </p:nvSpPr>
        <p:spPr>
          <a:xfrm>
            <a:off x="5369893" y="2675901"/>
            <a:ext cx="255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(6) Flexible programming &amp; learning</a:t>
            </a:r>
            <a:endParaRPr lang="en-US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5ED75FE-5F1F-40EB-8D02-5A1A37B7FD56}"/>
              </a:ext>
            </a:extLst>
          </p:cNvPr>
          <p:cNvSpPr txBox="1"/>
          <p:nvPr/>
        </p:nvSpPr>
        <p:spPr>
          <a:xfrm>
            <a:off x="674329" y="3569338"/>
            <a:ext cx="202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(7) Ensure transparency &amp; accountability</a:t>
            </a:r>
            <a:endParaRPr lang="en-US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295C5C-FFD6-4755-9F30-154256213C02}"/>
              </a:ext>
            </a:extLst>
          </p:cNvPr>
          <p:cNvSpPr txBox="1"/>
          <p:nvPr/>
        </p:nvSpPr>
        <p:spPr>
          <a:xfrm>
            <a:off x="5369893" y="3523441"/>
            <a:ext cx="2118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/>
            </a:lvl1pPr>
          </a:lstStyle>
          <a:p>
            <a:r>
              <a:rPr lang="en-GB" sz="1400" dirty="0"/>
              <a:t>(8) Collaborative action &amp; investment</a:t>
            </a:r>
            <a:endParaRPr lang="en-US" sz="1400" dirty="0"/>
          </a:p>
          <a:p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351318102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1F1816-64B5-4C6C-8655-0E4534EA912A}"/>
              </a:ext>
            </a:extLst>
          </p:cNvPr>
          <p:cNvSpPr txBox="1"/>
          <p:nvPr/>
        </p:nvSpPr>
        <p:spPr>
          <a:xfrm>
            <a:off x="3284536" y="697816"/>
            <a:ext cx="281256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5251"/>
            <a:r>
              <a:rPr lang="es-ES" sz="2660" dirty="0">
                <a:solidFill>
                  <a:prstClr val="white"/>
                </a:solidFill>
                <a:latin typeface="Montserrat ExtraBold" panose="00000900000000000000" pitchFamily="50" charset="0"/>
              </a:rPr>
              <a:t>#SomosFunde</a:t>
            </a:r>
            <a:endParaRPr lang="es-CR" sz="2660" dirty="0">
              <a:solidFill>
                <a:prstClr val="white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90BE43-14D2-41E8-A8E9-E6A43C012658}"/>
              </a:ext>
            </a:extLst>
          </p:cNvPr>
          <p:cNvSpPr txBox="1"/>
          <p:nvPr/>
        </p:nvSpPr>
        <p:spPr>
          <a:xfrm>
            <a:off x="225952" y="375706"/>
            <a:ext cx="8544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rgbClr val="009999"/>
                </a:solidFill>
              </a:rPr>
              <a:t>Proper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adaptation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measures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b="1" dirty="0">
                <a:solidFill>
                  <a:srgbClr val="009999"/>
                </a:solidFill>
              </a:rPr>
              <a:t>+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sinergy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b="1" dirty="0">
                <a:solidFill>
                  <a:srgbClr val="009999"/>
                </a:solidFill>
              </a:rPr>
              <a:t>+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capacity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building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b="1" dirty="0">
                <a:solidFill>
                  <a:srgbClr val="009999"/>
                </a:solidFill>
              </a:rPr>
              <a:t>+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appropriate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dirty="0" err="1">
                <a:solidFill>
                  <a:srgbClr val="009999"/>
                </a:solidFill>
              </a:rPr>
              <a:t>finance</a:t>
            </a:r>
            <a:r>
              <a:rPr lang="es-ES" sz="2800" dirty="0">
                <a:solidFill>
                  <a:srgbClr val="009999"/>
                </a:solidFill>
              </a:rPr>
              <a:t> </a:t>
            </a:r>
            <a:r>
              <a:rPr lang="es-ES" sz="2800" b="1" dirty="0">
                <a:solidFill>
                  <a:srgbClr val="009999"/>
                </a:solidFill>
              </a:rPr>
              <a:t>=</a:t>
            </a:r>
            <a:r>
              <a:rPr lang="es-ES" sz="2800" dirty="0">
                <a:solidFill>
                  <a:srgbClr val="009999"/>
                </a:solidFill>
              </a:rPr>
              <a:t>  </a:t>
            </a:r>
            <a:r>
              <a:rPr lang="es-ES" sz="2800" b="1" dirty="0">
                <a:solidFill>
                  <a:srgbClr val="92D050"/>
                </a:solidFill>
              </a:rPr>
              <a:t>more </a:t>
            </a:r>
            <a:r>
              <a:rPr lang="es-ES" sz="2800" b="1" dirty="0" err="1">
                <a:solidFill>
                  <a:srgbClr val="92D050"/>
                </a:solidFill>
              </a:rPr>
              <a:t>scaling</a:t>
            </a:r>
            <a:r>
              <a:rPr lang="es-ES" sz="2800" b="1" dirty="0">
                <a:solidFill>
                  <a:srgbClr val="92D050"/>
                </a:solidFill>
              </a:rPr>
              <a:t> up, </a:t>
            </a:r>
            <a:r>
              <a:rPr lang="es-ES" sz="2800" b="1" dirty="0" err="1">
                <a:solidFill>
                  <a:srgbClr val="92D050"/>
                </a:solidFill>
              </a:rPr>
              <a:t>better</a:t>
            </a:r>
            <a:r>
              <a:rPr lang="es-ES" sz="2800" b="1" dirty="0">
                <a:solidFill>
                  <a:srgbClr val="92D050"/>
                </a:solidFill>
              </a:rPr>
              <a:t> local </a:t>
            </a:r>
            <a:r>
              <a:rPr lang="es-ES" sz="2800" b="1" dirty="0" err="1">
                <a:solidFill>
                  <a:srgbClr val="92D050"/>
                </a:solidFill>
              </a:rPr>
              <a:t>ownership</a:t>
            </a:r>
            <a:endParaRPr lang="es-ES" sz="2800" b="1" dirty="0">
              <a:solidFill>
                <a:srgbClr val="92D05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78F08F-85FF-47AE-BAAC-25AF246F1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507" y="3149219"/>
            <a:ext cx="2052040" cy="1322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A3A1BE-AD8A-4F9D-99FF-A0BF2D068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98" y="1714834"/>
            <a:ext cx="2052040" cy="13394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791288-B174-47C5-8E76-3BD5E219EF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75" y="3149219"/>
            <a:ext cx="1991369" cy="13275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E837B0-FCAC-45A2-8CD2-92EF10D84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689" y="1716296"/>
            <a:ext cx="1932584" cy="13379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4FC44D-BB36-47F2-ABE0-6B56D8B234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71" y="1714834"/>
            <a:ext cx="1858384" cy="13072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C020C5-9366-4F17-9C9C-D1A0B5CBBC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582" y="3139211"/>
            <a:ext cx="1745933" cy="130945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69E47-E61E-42E9-87CE-709E57AE2799}"/>
              </a:ext>
            </a:extLst>
          </p:cNvPr>
          <p:cNvSpPr/>
          <p:nvPr/>
        </p:nvSpPr>
        <p:spPr>
          <a:xfrm>
            <a:off x="4397987" y="4519701"/>
            <a:ext cx="4729397" cy="623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845D59E-33A3-4A45-AFE1-5C4A330CD9B6}"/>
              </a:ext>
            </a:extLst>
          </p:cNvPr>
          <p:cNvGrpSpPr/>
          <p:nvPr/>
        </p:nvGrpSpPr>
        <p:grpSpPr>
          <a:xfrm>
            <a:off x="5037636" y="4583108"/>
            <a:ext cx="3918660" cy="527325"/>
            <a:chOff x="5829222" y="5946560"/>
            <a:chExt cx="6201912" cy="834577"/>
          </a:xfrm>
        </p:grpSpPr>
        <p:pic>
          <p:nvPicPr>
            <p:cNvPr id="19" name="Picture 6" descr="logos.png">
              <a:extLst>
                <a:ext uri="{FF2B5EF4-FFF2-40B4-BE49-F238E27FC236}">
                  <a16:creationId xmlns:a16="http://schemas.microsoft.com/office/drawing/2014/main" id="{0BE8C97B-2091-4489-AAE5-4AC369492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867" y="5946560"/>
              <a:ext cx="4885267" cy="76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2148C1D-4620-4C19-B78B-8BEB00BA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9222" y="6033800"/>
              <a:ext cx="1155779" cy="676170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EC90674-8182-4AC4-97AF-37345CFEE4DE}"/>
                </a:ext>
              </a:extLst>
            </p:cNvPr>
            <p:cNvSpPr/>
            <p:nvPr/>
          </p:nvSpPr>
          <p:spPr>
            <a:xfrm>
              <a:off x="9290649" y="5946560"/>
              <a:ext cx="914400" cy="834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2B14DCB-10E8-484C-889E-BDA855F44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1992" y="6156849"/>
              <a:ext cx="893057" cy="456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0280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8D0F3D25-91FD-4921-826C-565AB58A5693}"/>
              </a:ext>
            </a:extLst>
          </p:cNvPr>
          <p:cNvGrpSpPr/>
          <p:nvPr/>
        </p:nvGrpSpPr>
        <p:grpSpPr>
          <a:xfrm>
            <a:off x="5336612" y="4545459"/>
            <a:ext cx="3629387" cy="488398"/>
            <a:chOff x="5829222" y="5946560"/>
            <a:chExt cx="6201912" cy="834577"/>
          </a:xfrm>
        </p:grpSpPr>
        <p:pic>
          <p:nvPicPr>
            <p:cNvPr id="18" name="Picture 6" descr="logos.png">
              <a:extLst>
                <a:ext uri="{FF2B5EF4-FFF2-40B4-BE49-F238E27FC236}">
                  <a16:creationId xmlns:a16="http://schemas.microsoft.com/office/drawing/2014/main" id="{87CEC3BC-0F3F-471C-B111-6ECCD342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867" y="5946560"/>
              <a:ext cx="4885267" cy="76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95F1F18-12F3-40F5-9AD2-B51A67E6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9222" y="6033800"/>
              <a:ext cx="1155779" cy="67617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5864018-223A-438B-8F09-15BB6F8315CA}"/>
                </a:ext>
              </a:extLst>
            </p:cNvPr>
            <p:cNvSpPr/>
            <p:nvPr/>
          </p:nvSpPr>
          <p:spPr>
            <a:xfrm>
              <a:off x="9290649" y="5946560"/>
              <a:ext cx="914400" cy="834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15C14DB6-BC8A-484D-B14C-BF691A8FB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1992" y="6156849"/>
              <a:ext cx="893057" cy="456087"/>
            </a:xfrm>
            <a:prstGeom prst="rect">
              <a:avLst/>
            </a:prstGeom>
          </p:spPr>
        </p:pic>
      </p:grp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B08AE61-BAF1-4D4A-8360-3798D4469CBC}"/>
              </a:ext>
            </a:extLst>
          </p:cNvPr>
          <p:cNvSpPr/>
          <p:nvPr/>
        </p:nvSpPr>
        <p:spPr>
          <a:xfrm>
            <a:off x="5203271" y="4267694"/>
            <a:ext cx="883433" cy="86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47871B05-8055-4614-AE9F-D7097460D153}"/>
              </a:ext>
            </a:extLst>
          </p:cNvPr>
          <p:cNvSpPr/>
          <p:nvPr/>
        </p:nvSpPr>
        <p:spPr>
          <a:xfrm>
            <a:off x="243078" y="306388"/>
            <a:ext cx="3351758" cy="1743075"/>
          </a:xfrm>
          <a:prstGeom prst="roundRect">
            <a:avLst/>
          </a:prstGeom>
          <a:solidFill>
            <a:srgbClr val="5C52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C1C8FDA-D093-417B-B654-391512CDEE57}"/>
              </a:ext>
            </a:extLst>
          </p:cNvPr>
          <p:cNvGrpSpPr/>
          <p:nvPr/>
        </p:nvGrpSpPr>
        <p:grpSpPr>
          <a:xfrm>
            <a:off x="5718081" y="190340"/>
            <a:ext cx="3425050" cy="3244911"/>
            <a:chOff x="6267129" y="1554074"/>
            <a:chExt cx="2728008" cy="2584530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6777C11B-0172-4016-825E-6DAAB28C7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7129" y="1554074"/>
              <a:ext cx="2728008" cy="258453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BA2A915-DFBC-4FB9-8139-3429A6C4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2504" y="3469702"/>
              <a:ext cx="111008" cy="178522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F79754-1838-4C19-AEFE-8C66D2DC9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0733" y="2216136"/>
              <a:ext cx="111008" cy="178522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B1DE3A9-2DFD-4ADC-863D-ECBBAE70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182" y="2321851"/>
              <a:ext cx="111008" cy="178522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21CC4CD-1504-41BB-A6F5-28EA38D1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6335" y="2364539"/>
              <a:ext cx="111008" cy="17852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08B3473-97AF-497F-B619-7FCE42D24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1120" y="2090365"/>
              <a:ext cx="111008" cy="178522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344BC487-591F-498B-82CA-C4F34CD56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7136" y="2605087"/>
              <a:ext cx="111008" cy="178522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98C63E8D-4655-477D-9E64-66A3401D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7350" y="2540803"/>
              <a:ext cx="111008" cy="178522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D5ACD77-5F38-4F52-9D54-AE19266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3382" y="3211557"/>
              <a:ext cx="111008" cy="178522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7C0C0163-AAE9-4083-BA05-98D32852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2703" y="2596349"/>
              <a:ext cx="111008" cy="178522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B63DD3E-71CC-4417-91FB-B8CFCCB6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647" y="2364539"/>
              <a:ext cx="111008" cy="178522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34B6880A-B2E4-4EDC-BC99-C3CBD40C4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1593" y="2402756"/>
              <a:ext cx="111008" cy="17852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A6D926AA-ACDD-4D59-9200-FF0C67FF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3674" y="2492017"/>
              <a:ext cx="111008" cy="178522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8A7BD170-1C0E-4D54-A6B4-8AC8BE0C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103" y="2774871"/>
              <a:ext cx="111008" cy="178522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2904B0F3-7DB9-4AF6-9BD5-5194E5B8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1026" y="2719325"/>
              <a:ext cx="111008" cy="1785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A9314A8-3F2A-4CE5-B847-D66C048BC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3533" y="2378913"/>
              <a:ext cx="111008" cy="178522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FFD5AE4-CF09-4BDA-AF68-B791AF24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6757" y="1755866"/>
              <a:ext cx="111008" cy="178522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B5DC5775-5397-4219-9F71-48248990E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793" y="1688905"/>
              <a:ext cx="111008" cy="178522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BCA2F88D-8BD8-42AA-A1B0-47E59B5A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992" y="1910115"/>
              <a:ext cx="111008" cy="17852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0E62C15-CF49-4D8E-89B4-E70293AC8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1143" y="2088637"/>
              <a:ext cx="111008" cy="178522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E9F9D26-00F9-439C-9879-A9CD002E6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170" y="2204226"/>
              <a:ext cx="111008" cy="17852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7BDBC3A8-915E-420E-B21A-09C14D75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8876" y="2720674"/>
              <a:ext cx="111008" cy="178522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579543AA-A4AA-4A2D-934F-DE8633248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397" y="2637566"/>
              <a:ext cx="111008" cy="178522"/>
            </a:xfrm>
            <a:prstGeom prst="rect">
              <a:avLst/>
            </a:prstGeom>
          </p:spPr>
        </p:pic>
      </p:grpSp>
      <p:pic>
        <p:nvPicPr>
          <p:cNvPr id="9" name="Picture 8" descr="franja verde.png">
            <a:extLst>
              <a:ext uri="{FF2B5EF4-FFF2-40B4-BE49-F238E27FC236}">
                <a16:creationId xmlns:a16="http://schemas.microsoft.com/office/drawing/2014/main" id="{911423E7-2395-4132-A5AC-3CC29798AB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290" y="0"/>
            <a:ext cx="26197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no y paisaje.png">
            <a:extLst>
              <a:ext uri="{FF2B5EF4-FFF2-40B4-BE49-F238E27FC236}">
                <a16:creationId xmlns:a16="http://schemas.microsoft.com/office/drawing/2014/main" id="{A7F94176-D4EA-4C81-95BB-B282F91D6D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3758" y="1888458"/>
            <a:ext cx="8826890" cy="42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7C238E-1DDD-4C05-8389-D68040BBEE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387" y="349092"/>
            <a:ext cx="2320710" cy="1201586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57B55E9D-DE87-44DA-8BCD-DFB6578EB071}"/>
              </a:ext>
            </a:extLst>
          </p:cNvPr>
          <p:cNvSpPr txBox="1"/>
          <p:nvPr/>
        </p:nvSpPr>
        <p:spPr>
          <a:xfrm>
            <a:off x="472698" y="758261"/>
            <a:ext cx="23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sectors</a:t>
            </a:r>
            <a:r>
              <a:rPr lang="es-419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A6E8D99-283F-4C48-BB2D-C7983F0C3A2E}"/>
              </a:ext>
            </a:extLst>
          </p:cNvPr>
          <p:cNvSpPr txBox="1"/>
          <p:nvPr/>
        </p:nvSpPr>
        <p:spPr>
          <a:xfrm>
            <a:off x="3807389" y="3901175"/>
            <a:ext cx="1157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419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Financed</a:t>
            </a:r>
            <a:r>
              <a:rPr lang="es-419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endParaRPr lang="es-MX" altLang="es-MX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D10E8E8F-5A3C-46DC-B26F-FF14F5B6F97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098" y="4278856"/>
            <a:ext cx="1093884" cy="6353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363</Words>
  <Application>Microsoft Office PowerPoint</Application>
  <PresentationFormat>Personalizado</PresentationFormat>
  <Paragraphs>55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Montserrat ExtraBold</vt:lpstr>
      <vt:lpstr>Slack-Lato</vt:lpstr>
      <vt:lpstr>Tahoma</vt:lpstr>
      <vt:lpstr>Office Theme</vt:lpstr>
      <vt:lpstr>Presentación de PowerPoint</vt:lpstr>
      <vt:lpstr>Presentación de PowerPoint</vt:lpstr>
      <vt:lpstr>Challenges/strategies when implementing LLA</vt:lpstr>
      <vt:lpstr>Common threads of success</vt:lpstr>
      <vt:lpstr>8 principles for LLA</vt:lpstr>
      <vt:lpstr>Presentación de PowerPoint</vt:lpstr>
      <vt:lpstr>Presentación de PowerPoint</vt:lpstr>
    </vt:vector>
  </TitlesOfParts>
  <Manager>Monica Jaramillo  / Patricia Villa--Roel</Manager>
  <Company>Canal Creativo S.A.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FUNDECOOPERACIÓN Fondo de Adaptación</dc:title>
  <dc:creator>Canal Creativo S.A.</dc:creator>
  <cp:lastModifiedBy>Marianella Feoli</cp:lastModifiedBy>
  <cp:revision>164</cp:revision>
  <dcterms:created xsi:type="dcterms:W3CDTF">2015-09-01T02:38:07Z</dcterms:created>
  <dcterms:modified xsi:type="dcterms:W3CDTF">2021-11-06T00:40:42Z</dcterms:modified>
</cp:coreProperties>
</file>