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sldIdLst>
    <p:sldId id="256" r:id="rId2"/>
    <p:sldId id="260" r:id="rId3"/>
    <p:sldId id="257" r:id="rId4"/>
    <p:sldId id="258" r:id="rId5"/>
    <p:sldId id="259" r:id="rId6"/>
  </p:sldIdLst>
  <p:sldSz cx="12192000" cy="6858000"/>
  <p:notesSz cx="6858000" cy="9144000"/>
  <p:defaultTextStyle>
    <a:defPPr>
      <a:defRPr lang="en-A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417"/>
  </p:normalViewPr>
  <p:slideViewPr>
    <p:cSldViewPr snapToGrid="0" snapToObjects="1">
      <p:cViewPr varScale="1">
        <p:scale>
          <a:sx n="90" d="100"/>
          <a:sy n="90" d="100"/>
        </p:scale>
        <p:origin x="23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BD174-D227-444E-BCC7-142BA98F3459}" type="doc">
      <dgm:prSet loTypeId="urn:microsoft.com/office/officeart/2005/8/layout/venn1" loCatId="" qsTypeId="urn:microsoft.com/office/officeart/2005/8/quickstyle/simple1" qsCatId="simple" csTypeId="urn:microsoft.com/office/officeart/2005/8/colors/accent3_5" csCatId="accent3" phldr="1"/>
      <dgm:spPr/>
    </dgm:pt>
    <dgm:pt modelId="{36D4D9D5-4EA9-3148-8EF8-F1F945C12446}">
      <dgm:prSet phldrT="[Text]"/>
      <dgm:spPr/>
      <dgm:t>
        <a:bodyPr/>
        <a:lstStyle/>
        <a:p>
          <a:pPr algn="just"/>
          <a:r>
            <a:rPr lang="en-GB" b="1" dirty="0"/>
            <a:t>COMPONENT 1: </a:t>
          </a:r>
          <a:r>
            <a:rPr lang="en-GB" dirty="0"/>
            <a:t>Upgrade Drainage and Waterways to meet projected climate change impacts</a:t>
          </a:r>
        </a:p>
      </dgm:t>
    </dgm:pt>
    <dgm:pt modelId="{5DDA50C0-D38C-BA44-BE24-1C60EC165C66}" type="parTrans" cxnId="{B75F6588-A786-154F-83C4-A2F97C8F04C8}">
      <dgm:prSet/>
      <dgm:spPr/>
      <dgm:t>
        <a:bodyPr/>
        <a:lstStyle/>
        <a:p>
          <a:endParaRPr lang="en-GB"/>
        </a:p>
      </dgm:t>
    </dgm:pt>
    <dgm:pt modelId="{0990D08C-7B50-2242-BEFD-920EABD7DF89}" type="sibTrans" cxnId="{B75F6588-A786-154F-83C4-A2F97C8F04C8}">
      <dgm:prSet/>
      <dgm:spPr/>
      <dgm:t>
        <a:bodyPr/>
        <a:lstStyle/>
        <a:p>
          <a:endParaRPr lang="en-GB"/>
        </a:p>
      </dgm:t>
    </dgm:pt>
    <dgm:pt modelId="{4D54814E-B241-2D48-80AB-2F74A72CE834}">
      <dgm:prSet phldrT="[Text]"/>
      <dgm:spPr/>
      <dgm:t>
        <a:bodyPr/>
        <a:lstStyle/>
        <a:p>
          <a:pPr algn="just"/>
          <a:r>
            <a:rPr lang="en-GB" b="1" dirty="0"/>
            <a:t>COMPONENT 3: </a:t>
          </a:r>
          <a:r>
            <a:rPr lang="en-GB" dirty="0"/>
            <a:t>Adaptation Mainstreaming and Capacity-Building in NGOs and Community Groups to sustain project interventions</a:t>
          </a:r>
        </a:p>
      </dgm:t>
    </dgm:pt>
    <dgm:pt modelId="{1456CE46-DA7C-C243-93FD-16EA272986CA}" type="parTrans" cxnId="{A3745322-3D85-7445-B974-7DF08A68C9F2}">
      <dgm:prSet/>
      <dgm:spPr/>
      <dgm:t>
        <a:bodyPr/>
        <a:lstStyle/>
        <a:p>
          <a:endParaRPr lang="en-GB"/>
        </a:p>
      </dgm:t>
    </dgm:pt>
    <dgm:pt modelId="{49EF3C93-FF53-F94D-8A6A-92707F1BF9BE}" type="sibTrans" cxnId="{A3745322-3D85-7445-B974-7DF08A68C9F2}">
      <dgm:prSet/>
      <dgm:spPr/>
      <dgm:t>
        <a:bodyPr/>
        <a:lstStyle/>
        <a:p>
          <a:endParaRPr lang="en-GB"/>
        </a:p>
      </dgm:t>
    </dgm:pt>
    <dgm:pt modelId="{DC0F51A2-D56C-1C4A-83A8-C7E57026EEC7}">
      <dgm:prSet phldrT="[Text]"/>
      <dgm:spPr/>
      <dgm:t>
        <a:bodyPr/>
        <a:lstStyle/>
        <a:p>
          <a:pPr algn="just"/>
          <a:r>
            <a:rPr lang="en-GB" b="1" dirty="0"/>
            <a:t>COMPONENT 2: </a:t>
          </a:r>
          <a:r>
            <a:rPr lang="en-GB" dirty="0"/>
            <a:t>Resolving Loans for Homes in McKinnon’s Watershed To Meet New Adaptation Guidelines in the Building Code and Physical Plan</a:t>
          </a:r>
        </a:p>
      </dgm:t>
    </dgm:pt>
    <dgm:pt modelId="{21FC63F5-D9B1-D649-B626-2BA477EAF497}" type="parTrans" cxnId="{451D315B-65F2-5142-97E4-CD01012E045B}">
      <dgm:prSet/>
      <dgm:spPr/>
      <dgm:t>
        <a:bodyPr/>
        <a:lstStyle/>
        <a:p>
          <a:endParaRPr lang="en-GB"/>
        </a:p>
      </dgm:t>
    </dgm:pt>
    <dgm:pt modelId="{1FD1E020-2763-2846-9503-1C17FE0B3826}" type="sibTrans" cxnId="{451D315B-65F2-5142-97E4-CD01012E045B}">
      <dgm:prSet/>
      <dgm:spPr/>
      <dgm:t>
        <a:bodyPr/>
        <a:lstStyle/>
        <a:p>
          <a:endParaRPr lang="en-GB"/>
        </a:p>
      </dgm:t>
    </dgm:pt>
    <dgm:pt modelId="{5FC84720-2581-7B41-8082-48044D6D0BF4}" type="pres">
      <dgm:prSet presAssocID="{531BD174-D227-444E-BCC7-142BA98F3459}" presName="compositeShape" presStyleCnt="0">
        <dgm:presLayoutVars>
          <dgm:chMax val="7"/>
          <dgm:dir/>
          <dgm:resizeHandles val="exact"/>
        </dgm:presLayoutVars>
      </dgm:prSet>
      <dgm:spPr/>
    </dgm:pt>
    <dgm:pt modelId="{93AAA2F9-4C24-E44E-B59C-8C42CE47CE52}" type="pres">
      <dgm:prSet presAssocID="{36D4D9D5-4EA9-3148-8EF8-F1F945C12446}" presName="circ1" presStyleLbl="vennNode1" presStyleIdx="0" presStyleCnt="3"/>
      <dgm:spPr/>
    </dgm:pt>
    <dgm:pt modelId="{6392C829-4E0F-7747-9FEA-29534A1E0D1B}" type="pres">
      <dgm:prSet presAssocID="{36D4D9D5-4EA9-3148-8EF8-F1F945C12446}" presName="circ1Tx" presStyleLbl="revTx" presStyleIdx="0" presStyleCnt="0">
        <dgm:presLayoutVars>
          <dgm:chMax val="0"/>
          <dgm:chPref val="0"/>
          <dgm:bulletEnabled val="1"/>
        </dgm:presLayoutVars>
      </dgm:prSet>
      <dgm:spPr/>
    </dgm:pt>
    <dgm:pt modelId="{C6E59737-B3B6-CC43-8D43-DA714006FEA1}" type="pres">
      <dgm:prSet presAssocID="{4D54814E-B241-2D48-80AB-2F74A72CE834}" presName="circ2" presStyleLbl="vennNode1" presStyleIdx="1" presStyleCnt="3"/>
      <dgm:spPr/>
    </dgm:pt>
    <dgm:pt modelId="{6680C567-41E9-014C-99D2-40A4E6124103}" type="pres">
      <dgm:prSet presAssocID="{4D54814E-B241-2D48-80AB-2F74A72CE834}" presName="circ2Tx" presStyleLbl="revTx" presStyleIdx="0" presStyleCnt="0">
        <dgm:presLayoutVars>
          <dgm:chMax val="0"/>
          <dgm:chPref val="0"/>
          <dgm:bulletEnabled val="1"/>
        </dgm:presLayoutVars>
      </dgm:prSet>
      <dgm:spPr/>
    </dgm:pt>
    <dgm:pt modelId="{3EA21BB4-BDC0-484F-ADC2-5995F4F5512B}" type="pres">
      <dgm:prSet presAssocID="{DC0F51A2-D56C-1C4A-83A8-C7E57026EEC7}" presName="circ3" presStyleLbl="vennNode1" presStyleIdx="2" presStyleCnt="3"/>
      <dgm:spPr/>
    </dgm:pt>
    <dgm:pt modelId="{7471E758-6787-B44A-AB59-C0816FB5F27B}" type="pres">
      <dgm:prSet presAssocID="{DC0F51A2-D56C-1C4A-83A8-C7E57026EEC7}" presName="circ3Tx" presStyleLbl="revTx" presStyleIdx="0" presStyleCnt="0">
        <dgm:presLayoutVars>
          <dgm:chMax val="0"/>
          <dgm:chPref val="0"/>
          <dgm:bulletEnabled val="1"/>
        </dgm:presLayoutVars>
      </dgm:prSet>
      <dgm:spPr/>
    </dgm:pt>
  </dgm:ptLst>
  <dgm:cxnLst>
    <dgm:cxn modelId="{6D3CB21B-61CC-874D-997D-B1B0BA770D0D}" type="presOf" srcId="{DC0F51A2-D56C-1C4A-83A8-C7E57026EEC7}" destId="{7471E758-6787-B44A-AB59-C0816FB5F27B}" srcOrd="1" destOrd="0" presId="urn:microsoft.com/office/officeart/2005/8/layout/venn1"/>
    <dgm:cxn modelId="{A3745322-3D85-7445-B974-7DF08A68C9F2}" srcId="{531BD174-D227-444E-BCC7-142BA98F3459}" destId="{4D54814E-B241-2D48-80AB-2F74A72CE834}" srcOrd="1" destOrd="0" parTransId="{1456CE46-DA7C-C243-93FD-16EA272986CA}" sibTransId="{49EF3C93-FF53-F94D-8A6A-92707F1BF9BE}"/>
    <dgm:cxn modelId="{F8D2ED2B-865B-6B44-8FB5-4EA951CF5052}" type="presOf" srcId="{DC0F51A2-D56C-1C4A-83A8-C7E57026EEC7}" destId="{3EA21BB4-BDC0-484F-ADC2-5995F4F5512B}" srcOrd="0" destOrd="0" presId="urn:microsoft.com/office/officeart/2005/8/layout/venn1"/>
    <dgm:cxn modelId="{9C65A235-8F90-9042-8F8D-9EE5FA43D4BF}" type="presOf" srcId="{531BD174-D227-444E-BCC7-142BA98F3459}" destId="{5FC84720-2581-7B41-8082-48044D6D0BF4}" srcOrd="0" destOrd="0" presId="urn:microsoft.com/office/officeart/2005/8/layout/venn1"/>
    <dgm:cxn modelId="{423F2639-5275-8E4F-92A3-945B5D234703}" type="presOf" srcId="{36D4D9D5-4EA9-3148-8EF8-F1F945C12446}" destId="{93AAA2F9-4C24-E44E-B59C-8C42CE47CE52}" srcOrd="0" destOrd="0" presId="urn:microsoft.com/office/officeart/2005/8/layout/venn1"/>
    <dgm:cxn modelId="{451D315B-65F2-5142-97E4-CD01012E045B}" srcId="{531BD174-D227-444E-BCC7-142BA98F3459}" destId="{DC0F51A2-D56C-1C4A-83A8-C7E57026EEC7}" srcOrd="2" destOrd="0" parTransId="{21FC63F5-D9B1-D649-B626-2BA477EAF497}" sibTransId="{1FD1E020-2763-2846-9503-1C17FE0B3826}"/>
    <dgm:cxn modelId="{B75F6588-A786-154F-83C4-A2F97C8F04C8}" srcId="{531BD174-D227-444E-BCC7-142BA98F3459}" destId="{36D4D9D5-4EA9-3148-8EF8-F1F945C12446}" srcOrd="0" destOrd="0" parTransId="{5DDA50C0-D38C-BA44-BE24-1C60EC165C66}" sibTransId="{0990D08C-7B50-2242-BEFD-920EABD7DF89}"/>
    <dgm:cxn modelId="{E8833C93-7A47-FB46-B6BF-E93A040FDA6F}" type="presOf" srcId="{4D54814E-B241-2D48-80AB-2F74A72CE834}" destId="{6680C567-41E9-014C-99D2-40A4E6124103}" srcOrd="1" destOrd="0" presId="urn:microsoft.com/office/officeart/2005/8/layout/venn1"/>
    <dgm:cxn modelId="{42E81FAB-BEB6-CE4D-A26C-B1E3EF0E6F6E}" type="presOf" srcId="{36D4D9D5-4EA9-3148-8EF8-F1F945C12446}" destId="{6392C829-4E0F-7747-9FEA-29534A1E0D1B}" srcOrd="1" destOrd="0" presId="urn:microsoft.com/office/officeart/2005/8/layout/venn1"/>
    <dgm:cxn modelId="{175ACBEF-D012-DA42-A4DB-40390F833690}" type="presOf" srcId="{4D54814E-B241-2D48-80AB-2F74A72CE834}" destId="{C6E59737-B3B6-CC43-8D43-DA714006FEA1}" srcOrd="0" destOrd="0" presId="urn:microsoft.com/office/officeart/2005/8/layout/venn1"/>
    <dgm:cxn modelId="{717FA9AA-FF56-C445-A1A6-EBE35B89DB18}" type="presParOf" srcId="{5FC84720-2581-7B41-8082-48044D6D0BF4}" destId="{93AAA2F9-4C24-E44E-B59C-8C42CE47CE52}" srcOrd="0" destOrd="0" presId="urn:microsoft.com/office/officeart/2005/8/layout/venn1"/>
    <dgm:cxn modelId="{6F55B8B6-2165-B84D-B485-5AC2C54BE8A6}" type="presParOf" srcId="{5FC84720-2581-7B41-8082-48044D6D0BF4}" destId="{6392C829-4E0F-7747-9FEA-29534A1E0D1B}" srcOrd="1" destOrd="0" presId="urn:microsoft.com/office/officeart/2005/8/layout/venn1"/>
    <dgm:cxn modelId="{A6994F6D-E2C6-5B4F-8CE2-DB37BB61BCB8}" type="presParOf" srcId="{5FC84720-2581-7B41-8082-48044D6D0BF4}" destId="{C6E59737-B3B6-CC43-8D43-DA714006FEA1}" srcOrd="2" destOrd="0" presId="urn:microsoft.com/office/officeart/2005/8/layout/venn1"/>
    <dgm:cxn modelId="{C3E53F0C-69C4-9143-AB60-D21999DFB9B9}" type="presParOf" srcId="{5FC84720-2581-7B41-8082-48044D6D0BF4}" destId="{6680C567-41E9-014C-99D2-40A4E6124103}" srcOrd="3" destOrd="0" presId="urn:microsoft.com/office/officeart/2005/8/layout/venn1"/>
    <dgm:cxn modelId="{3C4251CE-02E6-DF46-B5E7-928947F71C1B}" type="presParOf" srcId="{5FC84720-2581-7B41-8082-48044D6D0BF4}" destId="{3EA21BB4-BDC0-484F-ADC2-5995F4F5512B}" srcOrd="4" destOrd="0" presId="urn:microsoft.com/office/officeart/2005/8/layout/venn1"/>
    <dgm:cxn modelId="{67D5EA70-F519-4947-B00C-22FF804C0925}" type="presParOf" srcId="{5FC84720-2581-7B41-8082-48044D6D0BF4}" destId="{7471E758-6787-B44A-AB59-C0816FB5F27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A2F9-4C24-E44E-B59C-8C42CE47CE52}">
      <dsp:nvSpPr>
        <dsp:cNvPr id="0" name=""/>
        <dsp:cNvSpPr/>
      </dsp:nvSpPr>
      <dsp:spPr>
        <a:xfrm>
          <a:off x="2056611" y="60027"/>
          <a:ext cx="2881342" cy="2881342"/>
        </a:xfrm>
        <a:prstGeom prst="ellipse">
          <a:avLst/>
        </a:prstGeom>
        <a:solidFill>
          <a:schemeClr val="accent3">
            <a:shade val="80000"/>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GB" sz="1400" b="1" kern="1200" dirty="0"/>
            <a:t>COMPONENT 1: </a:t>
          </a:r>
          <a:r>
            <a:rPr lang="en-GB" sz="1400" kern="1200" dirty="0"/>
            <a:t>Upgrade Drainage and Waterways to meet projected climate change impacts</a:t>
          </a:r>
        </a:p>
      </dsp:txBody>
      <dsp:txXfrm>
        <a:off x="2440790" y="564262"/>
        <a:ext cx="2112984" cy="1296604"/>
      </dsp:txXfrm>
    </dsp:sp>
    <dsp:sp modelId="{C6E59737-B3B6-CC43-8D43-DA714006FEA1}">
      <dsp:nvSpPr>
        <dsp:cNvPr id="0" name=""/>
        <dsp:cNvSpPr/>
      </dsp:nvSpPr>
      <dsp:spPr>
        <a:xfrm>
          <a:off x="3096295" y="1860867"/>
          <a:ext cx="2881342" cy="2881342"/>
        </a:xfrm>
        <a:prstGeom prst="ellipse">
          <a:avLst/>
        </a:prstGeom>
        <a:solidFill>
          <a:schemeClr val="accent3">
            <a:shade val="80000"/>
            <a:alpha val="50000"/>
            <a:hueOff val="27"/>
            <a:satOff val="-148"/>
            <a:lumOff val="2125"/>
            <a:alphaOff val="1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GB" sz="1400" b="1" kern="1200" dirty="0"/>
            <a:t>COMPONENT 3: </a:t>
          </a:r>
          <a:r>
            <a:rPr lang="en-GB" sz="1400" kern="1200" dirty="0"/>
            <a:t>Adaptation Mainstreaming and Capacity-Building in NGOs and Community Groups to sustain project interventions</a:t>
          </a:r>
        </a:p>
      </dsp:txBody>
      <dsp:txXfrm>
        <a:off x="3977506" y="2605214"/>
        <a:ext cx="1728805" cy="1584738"/>
      </dsp:txXfrm>
    </dsp:sp>
    <dsp:sp modelId="{3EA21BB4-BDC0-484F-ADC2-5995F4F5512B}">
      <dsp:nvSpPr>
        <dsp:cNvPr id="0" name=""/>
        <dsp:cNvSpPr/>
      </dsp:nvSpPr>
      <dsp:spPr>
        <a:xfrm>
          <a:off x="1016926" y="1860867"/>
          <a:ext cx="2881342" cy="2881342"/>
        </a:xfrm>
        <a:prstGeom prst="ellipse">
          <a:avLst/>
        </a:prstGeom>
        <a:solidFill>
          <a:schemeClr val="accent3">
            <a:shade val="80000"/>
            <a:alpha val="50000"/>
            <a:hueOff val="54"/>
            <a:satOff val="-297"/>
            <a:lumOff val="4249"/>
            <a:alphaOff val="3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just" defTabSz="622300">
            <a:lnSpc>
              <a:spcPct val="90000"/>
            </a:lnSpc>
            <a:spcBef>
              <a:spcPct val="0"/>
            </a:spcBef>
            <a:spcAft>
              <a:spcPct val="35000"/>
            </a:spcAft>
            <a:buNone/>
          </a:pPr>
          <a:r>
            <a:rPr lang="en-GB" sz="1400" b="1" kern="1200" dirty="0"/>
            <a:t>COMPONENT 2: </a:t>
          </a:r>
          <a:r>
            <a:rPr lang="en-GB" sz="1400" kern="1200" dirty="0"/>
            <a:t>Resolving Loans for Homes in McKinnon’s Watershed To Meet New Adaptation Guidelines in the Building Code and Physical Plan</a:t>
          </a:r>
        </a:p>
      </dsp:txBody>
      <dsp:txXfrm>
        <a:off x="1288253" y="2605214"/>
        <a:ext cx="1728805" cy="15847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11/5/21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89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483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11/5/21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881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11/5/21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51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11/5/21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955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518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808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86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175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11/5/21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4653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11/5/21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620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11/5/21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817341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50" r:id="rId6"/>
    <p:sldLayoutId id="2147483845" r:id="rId7"/>
    <p:sldLayoutId id="2147483846" r:id="rId8"/>
    <p:sldLayoutId id="2147483847" r:id="rId9"/>
    <p:sldLayoutId id="2147483849" r:id="rId10"/>
    <p:sldLayoutId id="214748384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image" Target="../media/image9.svg"/><Relationship Id="rId4" Type="http://schemas.openxmlformats.org/officeDocument/2006/relationships/diagramQuickStyle" Target="../diagrams/quickStyle1.xml"/><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4" name="Rectangle 19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194">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3E48AF-5951-E84E-9232-326013BAEB00}"/>
              </a:ext>
            </a:extLst>
          </p:cNvPr>
          <p:cNvSpPr>
            <a:spLocks noGrp="1"/>
          </p:cNvSpPr>
          <p:nvPr>
            <p:ph type="ctrTitle"/>
          </p:nvPr>
        </p:nvSpPr>
        <p:spPr>
          <a:xfrm>
            <a:off x="672280" y="944752"/>
            <a:ext cx="3259016" cy="1462692"/>
          </a:xfrm>
        </p:spPr>
        <p:txBody>
          <a:bodyPr vert="horz" lIns="91440" tIns="45720" rIns="91440" bIns="45720" rtlCol="0" anchor="b">
            <a:normAutofit/>
          </a:bodyPr>
          <a:lstStyle/>
          <a:p>
            <a:pPr>
              <a:lnSpc>
                <a:spcPct val="90000"/>
              </a:lnSpc>
            </a:pPr>
            <a:r>
              <a:rPr lang="en-US" sz="2400" b="0" kern="1200" cap="all">
                <a:solidFill>
                  <a:srgbClr val="FFFFFF"/>
                </a:solidFill>
                <a:latin typeface="+mj-lt"/>
                <a:ea typeface="+mj-ea"/>
                <a:cs typeface="+mj-cs"/>
              </a:rPr>
              <a:t>LOCAL-LED ADAPTATION IN ANTIGUA AND BARBUDA</a:t>
            </a:r>
          </a:p>
        </p:txBody>
      </p:sp>
      <p:sp>
        <p:nvSpPr>
          <p:cNvPr id="197" name="Rectangle 196">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197">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9" name="Rectangle 19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6714F357-F943-244F-A232-CF9F27578BF7}"/>
              </a:ext>
            </a:extLst>
          </p:cNvPr>
          <p:cNvSpPr>
            <a:spLocks noGrp="1"/>
          </p:cNvSpPr>
          <p:nvPr>
            <p:ph type="subTitle" idx="1"/>
          </p:nvPr>
        </p:nvSpPr>
        <p:spPr>
          <a:xfrm>
            <a:off x="671513" y="2536031"/>
            <a:ext cx="3123783" cy="3671936"/>
          </a:xfrm>
        </p:spPr>
        <p:txBody>
          <a:bodyPr vert="horz" lIns="91440" tIns="45720" rIns="91440" bIns="45720" rtlCol="0" anchor="t">
            <a:normAutofit/>
          </a:bodyPr>
          <a:lstStyle/>
          <a:p>
            <a:pPr algn="just">
              <a:buFont typeface="Wingdings 2" panose="05020102010507070707" pitchFamily="18" charset="2"/>
              <a:buChar char=""/>
            </a:pPr>
            <a:r>
              <a:rPr lang="en-US" dirty="0">
                <a:solidFill>
                  <a:srgbClr val="FFFFFF"/>
                </a:solidFill>
              </a:rPr>
              <a:t>“An integrated approach to physical adaptation and community resilience in Antigua and Barbuda’s northwest McKinnon’s watershed”</a:t>
            </a:r>
          </a:p>
          <a:p>
            <a:pPr algn="just">
              <a:buFont typeface="Wingdings 2" panose="05020102010507070707" pitchFamily="18" charset="2"/>
              <a:buChar char=""/>
            </a:pPr>
            <a:endParaRPr lang="en-US" dirty="0">
              <a:solidFill>
                <a:srgbClr val="FFFFFF"/>
              </a:solidFill>
            </a:endParaRPr>
          </a:p>
          <a:p>
            <a:pPr algn="just">
              <a:buFont typeface="Wingdings 2" panose="05020102010507070707" pitchFamily="18" charset="2"/>
              <a:buChar char=""/>
            </a:pPr>
            <a:r>
              <a:rPr lang="en-US" sz="1400" b="1" dirty="0" err="1">
                <a:solidFill>
                  <a:srgbClr val="FFFFFF"/>
                </a:solidFill>
              </a:rPr>
              <a:t>Rashauna</a:t>
            </a:r>
            <a:r>
              <a:rPr lang="en-US" sz="1400" b="1" dirty="0">
                <a:solidFill>
                  <a:srgbClr val="FFFFFF"/>
                </a:solidFill>
              </a:rPr>
              <a:t> Adams-Matthew</a:t>
            </a:r>
          </a:p>
          <a:p>
            <a:pPr algn="just"/>
            <a:r>
              <a:rPr lang="en-US" i="1" dirty="0">
                <a:solidFill>
                  <a:srgbClr val="FFFFFF"/>
                </a:solidFill>
              </a:rPr>
              <a:t>Environmental Social Safeguard and Gender Officer (Department of Environment</a:t>
            </a:r>
          </a:p>
        </p:txBody>
      </p:sp>
      <p:pic>
        <p:nvPicPr>
          <p:cNvPr id="1026" name="Picture 2" descr="OAS FCU-IICA crowdfunding campaign gifts inputs and agricultural equipment  to rural communities in Haiti and in Antigua and Barbuda | Inter-American  Institute for Cooperation on Agriculture">
            <a:extLst>
              <a:ext uri="{FF2B5EF4-FFF2-40B4-BE49-F238E27FC236}">
                <a16:creationId xmlns:a16="http://schemas.microsoft.com/office/drawing/2014/main" id="{C7A4C960-0E6F-D240-810D-A3ED09450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33" r="10453"/>
          <a:stretch/>
        </p:blipFill>
        <p:spPr bwMode="auto">
          <a:xfrm>
            <a:off x="4241830" y="601200"/>
            <a:ext cx="7503636" cy="578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649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36488705-FACC-4B3A-930C-DFCD06230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2F92A693-C11D-4258-BD5A-51F263108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EC1A7C75-82D3-40B8-BB33-CF1FC3BBE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96CAEEC9-2A71-4D1A-A998-D8831EC8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91" name="Rectangle 90">
            <a:extLst>
              <a:ext uri="{FF2B5EF4-FFF2-40B4-BE49-F238E27FC236}">
                <a16:creationId xmlns:a16="http://schemas.microsoft.com/office/drawing/2014/main" id="{D8E539AD-33A6-43E3-8473-1C5B6499D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52C0B164-FA5E-474E-8E8B-C6F6847F2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id="{99A31678-B57E-4AA3-93CC-2B2A6C53E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CE4B067C-8E48-4EDA-B22D-6C5482B9B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CCF2E60F-9D3E-4EC9-A8F7-9D77131E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11" y="638175"/>
            <a:ext cx="3682784" cy="57523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D965AB-1F5C-C74F-88DE-0A69811F691C}"/>
              </a:ext>
            </a:extLst>
          </p:cNvPr>
          <p:cNvSpPr>
            <a:spLocks noGrp="1"/>
          </p:cNvSpPr>
          <p:nvPr>
            <p:ph type="title"/>
          </p:nvPr>
        </p:nvSpPr>
        <p:spPr>
          <a:xfrm>
            <a:off x="700218" y="1656292"/>
            <a:ext cx="3150659" cy="2085869"/>
          </a:xfrm>
        </p:spPr>
        <p:txBody>
          <a:bodyPr vert="horz" lIns="91440" tIns="45720" rIns="91440" bIns="45720" rtlCol="0" anchor="b">
            <a:normAutofit/>
          </a:bodyPr>
          <a:lstStyle/>
          <a:p>
            <a:pPr>
              <a:lnSpc>
                <a:spcPct val="90000"/>
              </a:lnSpc>
            </a:pPr>
            <a:r>
              <a:rPr lang="en-US" sz="2300">
                <a:solidFill>
                  <a:srgbClr val="FFFFFF"/>
                </a:solidFill>
              </a:rPr>
              <a:t>IMPACTS OF CLIMATE CHANGE EVENTS ON THE YORKS AND THE MCKINNONS COMMUNITY</a:t>
            </a:r>
          </a:p>
        </p:txBody>
      </p:sp>
      <p:pic>
        <p:nvPicPr>
          <p:cNvPr id="4" name="Picture 3" descr="A picture containing tree, outdoor, road, grass&#10;&#10;Description automatically generated">
            <a:extLst>
              <a:ext uri="{FF2B5EF4-FFF2-40B4-BE49-F238E27FC236}">
                <a16:creationId xmlns:a16="http://schemas.microsoft.com/office/drawing/2014/main" id="{9677723E-6DE2-794A-BBB2-D2DDDDD5C43A}"/>
              </a:ext>
            </a:extLst>
          </p:cNvPr>
          <p:cNvPicPr>
            <a:picLocks noChangeAspect="1"/>
          </p:cNvPicPr>
          <p:nvPr/>
        </p:nvPicPr>
        <p:blipFill rotWithShape="1">
          <a:blip r:embed="rId2"/>
          <a:srcRect l="14037" r="3" b="3"/>
          <a:stretch/>
        </p:blipFill>
        <p:spPr>
          <a:xfrm>
            <a:off x="4243794" y="638175"/>
            <a:ext cx="3702877" cy="5762625"/>
          </a:xfrm>
          <a:prstGeom prst="rect">
            <a:avLst/>
          </a:prstGeom>
        </p:spPr>
      </p:pic>
      <p:pic>
        <p:nvPicPr>
          <p:cNvPr id="9" name="Picture 8">
            <a:extLst>
              <a:ext uri="{FF2B5EF4-FFF2-40B4-BE49-F238E27FC236}">
                <a16:creationId xmlns:a16="http://schemas.microsoft.com/office/drawing/2014/main" id="{E07004A3-35D1-9544-B344-BC6E586E108D}"/>
              </a:ext>
            </a:extLst>
          </p:cNvPr>
          <p:cNvPicPr>
            <a:picLocks noChangeAspect="1"/>
          </p:cNvPicPr>
          <p:nvPr/>
        </p:nvPicPr>
        <p:blipFill rotWithShape="1">
          <a:blip r:embed="rId3"/>
          <a:srcRect t="1580" r="1" b="21886"/>
          <a:stretch/>
        </p:blipFill>
        <p:spPr>
          <a:xfrm>
            <a:off x="8042146" y="628649"/>
            <a:ext cx="3703326" cy="1879296"/>
          </a:xfrm>
          <a:prstGeom prst="rect">
            <a:avLst/>
          </a:prstGeom>
        </p:spPr>
      </p:pic>
      <p:pic>
        <p:nvPicPr>
          <p:cNvPr id="8" name="Picture 7">
            <a:extLst>
              <a:ext uri="{FF2B5EF4-FFF2-40B4-BE49-F238E27FC236}">
                <a16:creationId xmlns:a16="http://schemas.microsoft.com/office/drawing/2014/main" id="{C74F37F1-549C-5549-8707-A4B50FF7F11B}"/>
              </a:ext>
            </a:extLst>
          </p:cNvPr>
          <p:cNvPicPr>
            <a:picLocks noChangeAspect="1"/>
          </p:cNvPicPr>
          <p:nvPr/>
        </p:nvPicPr>
        <p:blipFill rotWithShape="1">
          <a:blip r:embed="rId4"/>
          <a:srcRect t="10428" r="1" b="15052"/>
          <a:stretch/>
        </p:blipFill>
        <p:spPr>
          <a:xfrm>
            <a:off x="8042140" y="2588324"/>
            <a:ext cx="3703326" cy="1829826"/>
          </a:xfrm>
          <a:prstGeom prst="rect">
            <a:avLst/>
          </a:prstGeom>
        </p:spPr>
      </p:pic>
      <p:pic>
        <p:nvPicPr>
          <p:cNvPr id="7" name="Picture 6">
            <a:extLst>
              <a:ext uri="{FF2B5EF4-FFF2-40B4-BE49-F238E27FC236}">
                <a16:creationId xmlns:a16="http://schemas.microsoft.com/office/drawing/2014/main" id="{6B570F9A-1DC8-C343-94BF-2B42929B3723}"/>
              </a:ext>
            </a:extLst>
          </p:cNvPr>
          <p:cNvPicPr>
            <a:picLocks noChangeAspect="1"/>
          </p:cNvPicPr>
          <p:nvPr/>
        </p:nvPicPr>
        <p:blipFill rotWithShape="1">
          <a:blip r:embed="rId5"/>
          <a:srcRect r="-3" b="10184"/>
          <a:stretch/>
        </p:blipFill>
        <p:spPr>
          <a:xfrm>
            <a:off x="8042138" y="4498528"/>
            <a:ext cx="3703326" cy="1870907"/>
          </a:xfrm>
          <a:prstGeom prst="rect">
            <a:avLst/>
          </a:prstGeom>
        </p:spPr>
      </p:pic>
    </p:spTree>
    <p:extLst>
      <p:ext uri="{BB962C8B-B14F-4D97-AF65-F5344CB8AC3E}">
        <p14:creationId xmlns:p14="http://schemas.microsoft.com/office/powerpoint/2010/main" val="1083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4582-336A-7D4C-913C-25FD1E473FD7}"/>
              </a:ext>
            </a:extLst>
          </p:cNvPr>
          <p:cNvSpPr>
            <a:spLocks noGrp="1"/>
          </p:cNvSpPr>
          <p:nvPr>
            <p:ph type="title"/>
          </p:nvPr>
        </p:nvSpPr>
        <p:spPr>
          <a:xfrm>
            <a:off x="0" y="679617"/>
            <a:ext cx="12192000" cy="885386"/>
          </a:xfrm>
          <a:solidFill>
            <a:schemeClr val="accent1">
              <a:lumMod val="75000"/>
            </a:schemeClr>
          </a:solidFill>
        </p:spPr>
        <p:txBody>
          <a:bodyPr/>
          <a:lstStyle/>
          <a:p>
            <a:pPr algn="ctr"/>
            <a:r>
              <a:rPr lang="en-GB" dirty="0">
                <a:solidFill>
                  <a:schemeClr val="bg1"/>
                </a:solidFill>
              </a:rPr>
              <a:t>PROJECT DESCRIPTION</a:t>
            </a:r>
          </a:p>
        </p:txBody>
      </p:sp>
      <p:graphicFrame>
        <p:nvGraphicFramePr>
          <p:cNvPr id="4" name="Diagram 3">
            <a:extLst>
              <a:ext uri="{FF2B5EF4-FFF2-40B4-BE49-F238E27FC236}">
                <a16:creationId xmlns:a16="http://schemas.microsoft.com/office/drawing/2014/main" id="{56686863-43A0-964C-A577-F3FA4942E8AE}"/>
              </a:ext>
            </a:extLst>
          </p:cNvPr>
          <p:cNvGraphicFramePr/>
          <p:nvPr>
            <p:extLst>
              <p:ext uri="{D42A27DB-BD31-4B8C-83A1-F6EECF244321}">
                <p14:modId xmlns:p14="http://schemas.microsoft.com/office/powerpoint/2010/main" val="2014715531"/>
              </p:ext>
            </p:extLst>
          </p:nvPr>
        </p:nvGraphicFramePr>
        <p:xfrm>
          <a:off x="-855686" y="1818256"/>
          <a:ext cx="6994565" cy="480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42F44FC-02F2-5C4A-A4D4-4C9CC2EB92F9}"/>
              </a:ext>
            </a:extLst>
          </p:cNvPr>
          <p:cNvSpPr txBox="1"/>
          <p:nvPr/>
        </p:nvSpPr>
        <p:spPr>
          <a:xfrm>
            <a:off x="6954951" y="3342212"/>
            <a:ext cx="5161143" cy="1754326"/>
          </a:xfrm>
          <a:prstGeom prst="rect">
            <a:avLst/>
          </a:prstGeom>
          <a:noFill/>
          <a:ln>
            <a:solidFill>
              <a:schemeClr val="accent1"/>
            </a:solidFill>
          </a:ln>
        </p:spPr>
        <p:txBody>
          <a:bodyPr wrap="square" rtlCol="0">
            <a:spAutoFit/>
          </a:bodyPr>
          <a:lstStyle/>
          <a:p>
            <a:pPr algn="just"/>
            <a:r>
              <a:rPr lang="en-GB" b="1" dirty="0"/>
              <a:t>COST- EFFECTIVE ADAPTATION MEASURES THROUGH THE IMPLEMENTING OF ADAPTATION IN THE ENVIRONMENT AND IN THE COMMUNITY, BUILDING BOTH NATURAL AND SOCIAL ADAPTIVE CAPACITY AT THE SAME TIME. </a:t>
            </a:r>
          </a:p>
        </p:txBody>
      </p:sp>
      <p:sp>
        <p:nvSpPr>
          <p:cNvPr id="6" name="Right Arrow 5">
            <a:extLst>
              <a:ext uri="{FF2B5EF4-FFF2-40B4-BE49-F238E27FC236}">
                <a16:creationId xmlns:a16="http://schemas.microsoft.com/office/drawing/2014/main" id="{FDDAF725-CBC3-2145-AB35-3C75A3E639E2}"/>
              </a:ext>
            </a:extLst>
          </p:cNvPr>
          <p:cNvSpPr/>
          <p:nvPr/>
        </p:nvSpPr>
        <p:spPr>
          <a:xfrm>
            <a:off x="5121529" y="3781225"/>
            <a:ext cx="1765882" cy="876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oney">
            <a:extLst>
              <a:ext uri="{FF2B5EF4-FFF2-40B4-BE49-F238E27FC236}">
                <a16:creationId xmlns:a16="http://schemas.microsoft.com/office/drawing/2014/main" id="{5EB9D1BC-90D4-994D-8440-64F3B33FAC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48739" y="2174559"/>
            <a:ext cx="914400" cy="914400"/>
          </a:xfrm>
          <a:prstGeom prst="rect">
            <a:avLst/>
          </a:prstGeom>
        </p:spPr>
      </p:pic>
      <p:pic>
        <p:nvPicPr>
          <p:cNvPr id="8" name="Graphic 7" descr="Woman with baby">
            <a:extLst>
              <a:ext uri="{FF2B5EF4-FFF2-40B4-BE49-F238E27FC236}">
                <a16:creationId xmlns:a16="http://schemas.microsoft.com/office/drawing/2014/main" id="{6DCF81BA-6EE7-1944-9B03-0CFECDB337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69869" y="2223306"/>
            <a:ext cx="865653" cy="865653"/>
          </a:xfrm>
          <a:prstGeom prst="rect">
            <a:avLst/>
          </a:prstGeom>
        </p:spPr>
      </p:pic>
      <p:pic>
        <p:nvPicPr>
          <p:cNvPr id="9" name="Graphic 8" descr="Man with cane">
            <a:extLst>
              <a:ext uri="{FF2B5EF4-FFF2-40B4-BE49-F238E27FC236}">
                <a16:creationId xmlns:a16="http://schemas.microsoft.com/office/drawing/2014/main" id="{D90C90BC-A1C0-7743-98E4-84C8A3FD05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76599" y="2234350"/>
            <a:ext cx="865653" cy="865653"/>
          </a:xfrm>
          <a:prstGeom prst="rect">
            <a:avLst/>
          </a:prstGeom>
        </p:spPr>
      </p:pic>
      <p:pic>
        <p:nvPicPr>
          <p:cNvPr id="10" name="Graphic 9" descr="House">
            <a:extLst>
              <a:ext uri="{FF2B5EF4-FFF2-40B4-BE49-F238E27FC236}">
                <a16:creationId xmlns:a16="http://schemas.microsoft.com/office/drawing/2014/main" id="{77C694C8-D2AC-0245-A52F-001008117E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89503" y="2234350"/>
            <a:ext cx="865653" cy="865653"/>
          </a:xfrm>
          <a:prstGeom prst="rect">
            <a:avLst/>
          </a:prstGeom>
        </p:spPr>
      </p:pic>
    </p:spTree>
    <p:extLst>
      <p:ext uri="{BB962C8B-B14F-4D97-AF65-F5344CB8AC3E}">
        <p14:creationId xmlns:p14="http://schemas.microsoft.com/office/powerpoint/2010/main" val="413939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9072-00BC-2648-BA44-E00A2A04B3F2}"/>
              </a:ext>
            </a:extLst>
          </p:cNvPr>
          <p:cNvSpPr>
            <a:spLocks noGrp="1"/>
          </p:cNvSpPr>
          <p:nvPr>
            <p:ph type="title"/>
          </p:nvPr>
        </p:nvSpPr>
        <p:spPr>
          <a:xfrm>
            <a:off x="400049" y="589798"/>
            <a:ext cx="11387139" cy="617852"/>
          </a:xfrm>
          <a:solidFill>
            <a:schemeClr val="accent3">
              <a:lumMod val="75000"/>
            </a:schemeClr>
          </a:solidFill>
        </p:spPr>
        <p:txBody>
          <a:bodyPr/>
          <a:lstStyle/>
          <a:p>
            <a:r>
              <a:rPr lang="en-GB" dirty="0">
                <a:ln>
                  <a:solidFill>
                    <a:schemeClr val="bg1"/>
                  </a:solidFill>
                </a:ln>
                <a:solidFill>
                  <a:schemeClr val="bg1"/>
                </a:solidFill>
              </a:rPr>
              <a:t>LOCAL LED-ACTION </a:t>
            </a:r>
          </a:p>
        </p:txBody>
      </p:sp>
      <p:sp>
        <p:nvSpPr>
          <p:cNvPr id="3" name="TextBox 2">
            <a:extLst>
              <a:ext uri="{FF2B5EF4-FFF2-40B4-BE49-F238E27FC236}">
                <a16:creationId xmlns:a16="http://schemas.microsoft.com/office/drawing/2014/main" id="{6A29F900-30C4-574E-BCC1-D82FCCCE27C4}"/>
              </a:ext>
            </a:extLst>
          </p:cNvPr>
          <p:cNvSpPr txBox="1"/>
          <p:nvPr/>
        </p:nvSpPr>
        <p:spPr>
          <a:xfrm>
            <a:off x="185484" y="1313243"/>
            <a:ext cx="5560006" cy="1754326"/>
          </a:xfrm>
          <a:prstGeom prst="rect">
            <a:avLst/>
          </a:prstGeom>
          <a:noFill/>
        </p:spPr>
        <p:txBody>
          <a:bodyPr wrap="square" rtlCol="0">
            <a:spAutoFit/>
          </a:bodyPr>
          <a:lstStyle/>
          <a:p>
            <a:pPr algn="just"/>
            <a:r>
              <a:rPr lang="en-GB" dirty="0"/>
              <a:t>Through the project, The Department of Environment has provided support for community shelters, most of which are faith-based organisations to increase the resilience and comfort of hurricane shelters, taking into account the accommodation of women, children, the disabled and other vulnerable groups </a:t>
            </a:r>
          </a:p>
        </p:txBody>
      </p:sp>
      <p:sp>
        <p:nvSpPr>
          <p:cNvPr id="5" name="TextBox 4">
            <a:extLst>
              <a:ext uri="{FF2B5EF4-FFF2-40B4-BE49-F238E27FC236}">
                <a16:creationId xmlns:a16="http://schemas.microsoft.com/office/drawing/2014/main" id="{E8F210F8-1A3B-094F-A1B8-D42B26DE508A}"/>
              </a:ext>
            </a:extLst>
          </p:cNvPr>
          <p:cNvSpPr txBox="1"/>
          <p:nvPr/>
        </p:nvSpPr>
        <p:spPr>
          <a:xfrm>
            <a:off x="6297515" y="1313243"/>
            <a:ext cx="5752403" cy="2031325"/>
          </a:xfrm>
          <a:prstGeom prst="rect">
            <a:avLst/>
          </a:prstGeom>
          <a:noFill/>
        </p:spPr>
        <p:txBody>
          <a:bodyPr wrap="square" rtlCol="0">
            <a:spAutoFit/>
          </a:bodyPr>
          <a:lstStyle/>
          <a:p>
            <a:pPr algn="just"/>
            <a:r>
              <a:rPr lang="en-GB" dirty="0"/>
              <a:t>In order to maintain the physical interventions of the AF project, the DOE will be launching a programme through Component 3 of the AF project which will provide financial support to existing and aspiring local entrepreneurs in the area of landscaping, to maintain the waterway as well as implement public awareness campaigns in the community to promote reporting of littering along the waterway</a:t>
            </a:r>
            <a:endParaRPr lang="en-AG" dirty="0"/>
          </a:p>
        </p:txBody>
      </p:sp>
      <p:cxnSp>
        <p:nvCxnSpPr>
          <p:cNvPr id="9" name="Straight Connector 8">
            <a:extLst>
              <a:ext uri="{FF2B5EF4-FFF2-40B4-BE49-F238E27FC236}">
                <a16:creationId xmlns:a16="http://schemas.microsoft.com/office/drawing/2014/main" id="{4A64E9D9-B5FA-AB4B-B11C-12C720CB3478}"/>
              </a:ext>
            </a:extLst>
          </p:cNvPr>
          <p:cNvCxnSpPr/>
          <p:nvPr/>
        </p:nvCxnSpPr>
        <p:spPr>
          <a:xfrm>
            <a:off x="6231944" y="1314088"/>
            <a:ext cx="0" cy="5322627"/>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8CD792E7-6EA8-0344-B21F-54D4FAAA60E1}"/>
              </a:ext>
            </a:extLst>
          </p:cNvPr>
          <p:cNvPicPr>
            <a:picLocks noChangeAspect="1"/>
          </p:cNvPicPr>
          <p:nvPr/>
        </p:nvPicPr>
        <p:blipFill>
          <a:blip r:embed="rId2"/>
          <a:stretch>
            <a:fillRect/>
          </a:stretch>
        </p:blipFill>
        <p:spPr>
          <a:xfrm>
            <a:off x="6439594" y="3429000"/>
            <a:ext cx="5566919" cy="3088773"/>
          </a:xfrm>
          <a:prstGeom prst="rect">
            <a:avLst/>
          </a:prstGeom>
        </p:spPr>
      </p:pic>
      <p:pic>
        <p:nvPicPr>
          <p:cNvPr id="11" name="Picture 10" descr="A group of people standing in a yard&#10;&#10;Description automatically generated">
            <a:extLst>
              <a:ext uri="{FF2B5EF4-FFF2-40B4-BE49-F238E27FC236}">
                <a16:creationId xmlns:a16="http://schemas.microsoft.com/office/drawing/2014/main" id="{9E7CA46E-1DAB-CE45-A487-D49F1F239D7F}"/>
              </a:ext>
            </a:extLst>
          </p:cNvPr>
          <p:cNvPicPr>
            <a:picLocks noChangeAspect="1"/>
          </p:cNvPicPr>
          <p:nvPr/>
        </p:nvPicPr>
        <p:blipFill rotWithShape="1">
          <a:blip r:embed="rId3"/>
          <a:srcRect t="18557" r="8912" b="4684"/>
          <a:stretch/>
        </p:blipFill>
        <p:spPr>
          <a:xfrm>
            <a:off x="185484" y="3450162"/>
            <a:ext cx="5838810" cy="3284331"/>
          </a:xfrm>
          <a:prstGeom prst="rect">
            <a:avLst/>
          </a:prstGeom>
        </p:spPr>
      </p:pic>
    </p:spTree>
    <p:extLst>
      <p:ext uri="{BB962C8B-B14F-4D97-AF65-F5344CB8AC3E}">
        <p14:creationId xmlns:p14="http://schemas.microsoft.com/office/powerpoint/2010/main" val="180878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8789-D8C7-6245-98B6-44ACAA5B37CB}"/>
              </a:ext>
            </a:extLst>
          </p:cNvPr>
          <p:cNvSpPr>
            <a:spLocks noGrp="1"/>
          </p:cNvSpPr>
          <p:nvPr>
            <p:ph type="title"/>
          </p:nvPr>
        </p:nvSpPr>
        <p:spPr>
          <a:xfrm>
            <a:off x="447306" y="658221"/>
            <a:ext cx="11339881" cy="648766"/>
          </a:xfrm>
          <a:solidFill>
            <a:schemeClr val="accent1"/>
          </a:solidFill>
        </p:spPr>
        <p:txBody>
          <a:bodyPr/>
          <a:lstStyle/>
          <a:p>
            <a:pPr algn="ctr"/>
            <a:r>
              <a:rPr lang="en-GB" b="1" dirty="0">
                <a:solidFill>
                  <a:schemeClr val="bg1"/>
                </a:solidFill>
              </a:rPr>
              <a:t>EXPECTED RESULTS</a:t>
            </a:r>
          </a:p>
        </p:txBody>
      </p:sp>
      <p:cxnSp>
        <p:nvCxnSpPr>
          <p:cNvPr id="5" name="Straight Arrow Connector 4">
            <a:extLst>
              <a:ext uri="{FF2B5EF4-FFF2-40B4-BE49-F238E27FC236}">
                <a16:creationId xmlns:a16="http://schemas.microsoft.com/office/drawing/2014/main" id="{90A2444A-A166-114B-B32D-27E08B29F81D}"/>
              </a:ext>
            </a:extLst>
          </p:cNvPr>
          <p:cNvCxnSpPr>
            <a:cxnSpLocks/>
          </p:cNvCxnSpPr>
          <p:nvPr/>
        </p:nvCxnSpPr>
        <p:spPr>
          <a:xfrm flipH="1">
            <a:off x="5685326" y="1306987"/>
            <a:ext cx="21247" cy="5436713"/>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7" name="TextBox 6">
            <a:extLst>
              <a:ext uri="{FF2B5EF4-FFF2-40B4-BE49-F238E27FC236}">
                <a16:creationId xmlns:a16="http://schemas.microsoft.com/office/drawing/2014/main" id="{839BF766-12C7-C344-AC87-7FA82C4D881E}"/>
              </a:ext>
            </a:extLst>
          </p:cNvPr>
          <p:cNvSpPr txBox="1"/>
          <p:nvPr/>
        </p:nvSpPr>
        <p:spPr>
          <a:xfrm>
            <a:off x="646603" y="1540639"/>
            <a:ext cx="4482622" cy="42029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en-GB" sz="2000" dirty="0"/>
              <a:t>Increased sense of comfort and security as residents are able to stay at shelters within their own community</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Increased capacity and resilience of community shelters to increased climate events</a:t>
            </a:r>
          </a:p>
          <a:p>
            <a:pPr algn="just"/>
            <a:endParaRPr lang="en-GB" sz="2000" dirty="0"/>
          </a:p>
          <a:p>
            <a:pPr marL="285750" indent="-285750" algn="just">
              <a:buFont typeface="Arial" panose="020B0604020202020204" pitchFamily="34" charset="0"/>
              <a:buChar char="•"/>
            </a:pPr>
            <a:r>
              <a:rPr lang="en-GB" sz="2000" dirty="0"/>
              <a:t>Increased access for persons whose access has traditionally been compromised due to issues involving disability, age, sex, medical condition, etc</a:t>
            </a:r>
          </a:p>
        </p:txBody>
      </p:sp>
      <p:sp>
        <p:nvSpPr>
          <p:cNvPr id="9" name="TextBox 8">
            <a:extLst>
              <a:ext uri="{FF2B5EF4-FFF2-40B4-BE49-F238E27FC236}">
                <a16:creationId xmlns:a16="http://schemas.microsoft.com/office/drawing/2014/main" id="{D9DCDD4B-C392-A649-A89C-51B26C97D077}"/>
              </a:ext>
            </a:extLst>
          </p:cNvPr>
          <p:cNvSpPr txBox="1"/>
          <p:nvPr/>
        </p:nvSpPr>
        <p:spPr>
          <a:xfrm>
            <a:off x="6283921" y="1650147"/>
            <a:ext cx="5240229" cy="409342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n-GB" sz="2000" dirty="0"/>
              <a:t>Increased community ownership of waterway interventions through the empowerment of local  businesses to maintain interventions </a:t>
            </a:r>
            <a:br>
              <a:rPr lang="en-GB" sz="2000" dirty="0"/>
            </a:br>
            <a:endParaRPr lang="en-GB" sz="2000" dirty="0"/>
          </a:p>
          <a:p>
            <a:pPr marL="285750" indent="-285750" algn="just">
              <a:buFont typeface="Arial" panose="020B0604020202020204" pitchFamily="34" charset="0"/>
              <a:buChar char="•"/>
            </a:pPr>
            <a:r>
              <a:rPr lang="en-GB" sz="2000" dirty="0"/>
              <a:t>Creation of advocacy for community value and health, while also focusing on encouraging anti-littering practices.</a:t>
            </a:r>
            <a:endParaRPr lang="en-AG" sz="2000" dirty="0"/>
          </a:p>
          <a:p>
            <a:pPr algn="just"/>
            <a:endParaRPr lang="en-GB" sz="2000" dirty="0"/>
          </a:p>
          <a:p>
            <a:pPr marL="285750" indent="-285750" algn="just">
              <a:buFont typeface="Arial" panose="020B0604020202020204" pitchFamily="34" charset="0"/>
              <a:buChar char="•"/>
            </a:pPr>
            <a:r>
              <a:rPr lang="en-GB" sz="2000" dirty="0"/>
              <a:t>Increased livelihood opportunities for local small and medium businesses</a:t>
            </a:r>
          </a:p>
          <a:p>
            <a:pPr marL="285750" indent="-285750" algn="just">
              <a:buFont typeface="Arial" panose="020B0604020202020204" pitchFamily="34" charset="0"/>
              <a:buChar char="•"/>
            </a:pPr>
            <a:endParaRPr lang="en-GB" sz="2000" dirty="0"/>
          </a:p>
          <a:p>
            <a:pPr marL="285750" indent="-285750" algn="just">
              <a:buFont typeface="Arial" panose="020B0604020202020204" pitchFamily="34" charset="0"/>
              <a:buChar char="•"/>
            </a:pPr>
            <a:r>
              <a:rPr lang="en-GB" sz="2000" dirty="0"/>
              <a:t>Promotion of green energy through the support of local small and medium businesses  </a:t>
            </a:r>
          </a:p>
        </p:txBody>
      </p:sp>
    </p:spTree>
    <p:extLst>
      <p:ext uri="{BB962C8B-B14F-4D97-AF65-F5344CB8AC3E}">
        <p14:creationId xmlns:p14="http://schemas.microsoft.com/office/powerpoint/2010/main" val="4221842539"/>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2892</TotalTime>
  <Words>354</Words>
  <Application>Microsoft Macintosh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Wingdings 2</vt:lpstr>
      <vt:lpstr>DividendVTI</vt:lpstr>
      <vt:lpstr>LOCAL-LED ADAPTATION IN ANTIGUA AND BARBUDA</vt:lpstr>
      <vt:lpstr>IMPACTS OF CLIMATE CHANGE EVENTS ON THE YORKS AND THE MCKINNONS COMMUNITY</vt:lpstr>
      <vt:lpstr>PROJECT DESCRIPTION</vt:lpstr>
      <vt:lpstr>LOCAL LED-ACTION </vt:lpstr>
      <vt:lpstr>EXPECTED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LOCAL-LED ADAPTATION IN ANTIGUA AND BARBUDA</dc:title>
  <dc:creator>Rashauna Adams-Matthew</dc:creator>
  <cp:lastModifiedBy>Rashauna Adams-Matthew</cp:lastModifiedBy>
  <cp:revision>1</cp:revision>
  <dcterms:created xsi:type="dcterms:W3CDTF">2021-11-04T13:50:46Z</dcterms:created>
  <dcterms:modified xsi:type="dcterms:W3CDTF">2021-11-06T14:03:23Z</dcterms:modified>
</cp:coreProperties>
</file>