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60" r:id="rId5"/>
    <p:sldId id="264" r:id="rId6"/>
    <p:sldId id="265" r:id="rId7"/>
    <p:sldId id="266" r:id="rId8"/>
    <p:sldId id="26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89B210C-BA66-4A45-B46D-C5CDAC21FA88}"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68192-DFA0-4118-B925-108E97829E71}" type="slidenum">
              <a:rPr lang="en-US" smtClean="0"/>
              <a:t>‹#›</a:t>
            </a:fld>
            <a:endParaRPr lang="en-US"/>
          </a:p>
        </p:txBody>
      </p:sp>
    </p:spTree>
    <p:extLst>
      <p:ext uri="{BB962C8B-B14F-4D97-AF65-F5344CB8AC3E}">
        <p14:creationId xmlns:p14="http://schemas.microsoft.com/office/powerpoint/2010/main" val="535081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9B210C-BA66-4A45-B46D-C5CDAC21FA88}"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68192-DFA0-4118-B925-108E97829E71}" type="slidenum">
              <a:rPr lang="en-US" smtClean="0"/>
              <a:t>‹#›</a:t>
            </a:fld>
            <a:endParaRPr lang="en-US"/>
          </a:p>
        </p:txBody>
      </p:sp>
    </p:spTree>
    <p:extLst>
      <p:ext uri="{BB962C8B-B14F-4D97-AF65-F5344CB8AC3E}">
        <p14:creationId xmlns:p14="http://schemas.microsoft.com/office/powerpoint/2010/main" val="1641235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9B210C-BA66-4A45-B46D-C5CDAC21FA88}"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68192-DFA0-4118-B925-108E97829E71}" type="slidenum">
              <a:rPr lang="en-US" smtClean="0"/>
              <a:t>‹#›</a:t>
            </a:fld>
            <a:endParaRPr lang="en-US"/>
          </a:p>
        </p:txBody>
      </p:sp>
    </p:spTree>
    <p:extLst>
      <p:ext uri="{BB962C8B-B14F-4D97-AF65-F5344CB8AC3E}">
        <p14:creationId xmlns:p14="http://schemas.microsoft.com/office/powerpoint/2010/main" val="1086230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89B210C-BA66-4A45-B46D-C5CDAC21FA88}" type="datetimeFigureOut">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568192-DFA0-4118-B925-108E97829E71}" type="slidenum">
              <a:rPr lang="en-US" smtClean="0"/>
              <a:t>‹#›</a:t>
            </a:fld>
            <a:endParaRPr lang="en-US"/>
          </a:p>
        </p:txBody>
      </p:sp>
    </p:spTree>
    <p:extLst>
      <p:ext uri="{BB962C8B-B14F-4D97-AF65-F5344CB8AC3E}">
        <p14:creationId xmlns:p14="http://schemas.microsoft.com/office/powerpoint/2010/main" val="3807759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89B210C-BA66-4A45-B46D-C5CDAC21FA88}" type="datetimeFigureOut">
              <a:rPr lang="en-US" smtClean="0"/>
              <a:t>11/9/2021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568192-DFA0-4118-B925-108E97829E71}" type="slidenum">
              <a:rPr lang="en-US" smtClean="0"/>
              <a:t>‹#›</a:t>
            </a:fld>
            <a:endParaRPr lang="en-US"/>
          </a:p>
        </p:txBody>
      </p:sp>
    </p:spTree>
    <p:extLst>
      <p:ext uri="{BB962C8B-B14F-4D97-AF65-F5344CB8AC3E}">
        <p14:creationId xmlns:p14="http://schemas.microsoft.com/office/powerpoint/2010/main" val="2703311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9B210C-BA66-4A45-B46D-C5CDAC21FA88}" type="datetimeFigureOut">
              <a:rPr lang="en-US" smtClean="0"/>
              <a:t>11/9/2021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568192-DFA0-4118-B925-108E97829E71}" type="slidenum">
              <a:rPr lang="en-US" smtClean="0"/>
              <a:t>‹#›</a:t>
            </a:fld>
            <a:endParaRPr lang="en-US"/>
          </a:p>
        </p:txBody>
      </p:sp>
    </p:spTree>
    <p:extLst>
      <p:ext uri="{BB962C8B-B14F-4D97-AF65-F5344CB8AC3E}">
        <p14:creationId xmlns:p14="http://schemas.microsoft.com/office/powerpoint/2010/main" val="2525691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9B210C-BA66-4A45-B46D-C5CDAC21FA88}" type="datetimeFigureOut">
              <a:rPr lang="en-US" smtClean="0"/>
              <a:t>11/9/2021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568192-DFA0-4118-B925-108E97829E71}" type="slidenum">
              <a:rPr lang="en-US" smtClean="0"/>
              <a:t>‹#›</a:t>
            </a:fld>
            <a:endParaRPr lang="en-US"/>
          </a:p>
        </p:txBody>
      </p:sp>
    </p:spTree>
    <p:extLst>
      <p:ext uri="{BB962C8B-B14F-4D97-AF65-F5344CB8AC3E}">
        <p14:creationId xmlns:p14="http://schemas.microsoft.com/office/powerpoint/2010/main" val="2635092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89B210C-BA66-4A45-B46D-C5CDAC21FA88}" type="datetimeFigureOut">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568192-DFA0-4118-B925-108E97829E71}" type="slidenum">
              <a:rPr lang="en-US" smtClean="0"/>
              <a:t>‹#›</a:t>
            </a:fld>
            <a:endParaRPr lang="en-US"/>
          </a:p>
        </p:txBody>
      </p:sp>
    </p:spTree>
    <p:extLst>
      <p:ext uri="{BB962C8B-B14F-4D97-AF65-F5344CB8AC3E}">
        <p14:creationId xmlns:p14="http://schemas.microsoft.com/office/powerpoint/2010/main" val="2979199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89B210C-BA66-4A45-B46D-C5CDAC21FA88}" type="datetimeFigureOut">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568192-DFA0-4118-B925-108E97829E71}" type="slidenum">
              <a:rPr lang="en-US" smtClean="0"/>
              <a:t>‹#›</a:t>
            </a:fld>
            <a:endParaRPr lang="en-US"/>
          </a:p>
        </p:txBody>
      </p:sp>
    </p:spTree>
    <p:extLst>
      <p:ext uri="{BB962C8B-B14F-4D97-AF65-F5344CB8AC3E}">
        <p14:creationId xmlns:p14="http://schemas.microsoft.com/office/powerpoint/2010/main" val="2670111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9B210C-BA66-4A45-B46D-C5CDAC21FA88}"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68192-DFA0-4118-B925-108E97829E71}" type="slidenum">
              <a:rPr lang="en-US" smtClean="0"/>
              <a:t>‹#›</a:t>
            </a:fld>
            <a:endParaRPr lang="en-US"/>
          </a:p>
        </p:txBody>
      </p:sp>
    </p:spTree>
    <p:extLst>
      <p:ext uri="{BB962C8B-B14F-4D97-AF65-F5344CB8AC3E}">
        <p14:creationId xmlns:p14="http://schemas.microsoft.com/office/powerpoint/2010/main" val="3595464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9B210C-BA66-4A45-B46D-C5CDAC21FA88}"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68192-DFA0-4118-B925-108E97829E71}" type="slidenum">
              <a:rPr lang="en-US" smtClean="0"/>
              <a:t>‹#›</a:t>
            </a:fld>
            <a:endParaRPr lang="en-US"/>
          </a:p>
        </p:txBody>
      </p:sp>
    </p:spTree>
    <p:extLst>
      <p:ext uri="{BB962C8B-B14F-4D97-AF65-F5344CB8AC3E}">
        <p14:creationId xmlns:p14="http://schemas.microsoft.com/office/powerpoint/2010/main" val="2520292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9B210C-BA66-4A45-B46D-C5CDAC21FA88}" type="datetimeFigureOut">
              <a:rPr lang="en-US" smtClean="0"/>
              <a:t>11/9/2021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568192-DFA0-4118-B925-108E97829E71}" type="slidenum">
              <a:rPr lang="en-US" smtClean="0"/>
              <a:t>‹#›</a:t>
            </a:fld>
            <a:endParaRPr lang="en-US"/>
          </a:p>
        </p:txBody>
      </p:sp>
    </p:spTree>
    <p:extLst>
      <p:ext uri="{BB962C8B-B14F-4D97-AF65-F5344CB8AC3E}">
        <p14:creationId xmlns:p14="http://schemas.microsoft.com/office/powerpoint/2010/main" val="2731487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9432" y="570272"/>
            <a:ext cx="11021962" cy="2772696"/>
          </a:xfrm>
          <a:ln>
            <a:solidFill>
              <a:srgbClr val="FF0000"/>
            </a:solidFill>
          </a:ln>
        </p:spPr>
        <p:txBody>
          <a:bodyPr>
            <a:normAutofit fontScale="90000"/>
          </a:bodyPr>
          <a:lstStyle/>
          <a:p>
            <a:br>
              <a:rPr lang="en-US" sz="4000" dirty="0">
                <a:solidFill>
                  <a:schemeClr val="bg1"/>
                </a:solidFill>
              </a:rPr>
            </a:br>
            <a:br>
              <a:rPr lang="en-US" sz="4000" dirty="0">
                <a:solidFill>
                  <a:schemeClr val="bg1"/>
                </a:solidFill>
              </a:rPr>
            </a:br>
            <a:br>
              <a:rPr lang="en-US" sz="4000" dirty="0">
                <a:solidFill>
                  <a:schemeClr val="bg1"/>
                </a:solidFill>
              </a:rPr>
            </a:br>
            <a:br>
              <a:rPr lang="en-US" sz="4000" dirty="0">
                <a:solidFill>
                  <a:schemeClr val="bg1"/>
                </a:solidFill>
              </a:rPr>
            </a:br>
            <a:br>
              <a:rPr lang="en-US" sz="4000" dirty="0">
                <a:solidFill>
                  <a:schemeClr val="bg1"/>
                </a:solidFill>
              </a:rPr>
            </a:br>
            <a:r>
              <a:rPr lang="da-DK" sz="4400" b="1" dirty="0">
                <a:solidFill>
                  <a:srgbClr val="FFC000"/>
                </a:solidFill>
              </a:rPr>
              <a:t>AF Side Event COP26 Glasgow</a:t>
            </a:r>
            <a:br>
              <a:rPr lang="da-DK" sz="4400" b="1" dirty="0">
                <a:solidFill>
                  <a:srgbClr val="FFC000"/>
                </a:solidFill>
              </a:rPr>
            </a:br>
            <a:r>
              <a:rPr lang="da-DK" sz="4400" b="1" dirty="0">
                <a:solidFill>
                  <a:schemeClr val="bg1"/>
                </a:solidFill>
              </a:rPr>
              <a:t>============================</a:t>
            </a:r>
            <a:br>
              <a:rPr lang="da-DK" sz="4000" dirty="0">
                <a:solidFill>
                  <a:schemeClr val="bg1"/>
                </a:solidFill>
              </a:rPr>
            </a:br>
            <a:r>
              <a:rPr lang="en-US" sz="4000" dirty="0">
                <a:solidFill>
                  <a:schemeClr val="bg1"/>
                </a:solidFill>
              </a:rPr>
              <a:t>“Community Adaptation For Forest-Food Based Management in </a:t>
            </a:r>
            <a:r>
              <a:rPr lang="en-US" sz="4000" b="1" dirty="0" err="1">
                <a:solidFill>
                  <a:schemeClr val="bg1"/>
                </a:solidFill>
              </a:rPr>
              <a:t>Saddang</a:t>
            </a:r>
            <a:r>
              <a:rPr lang="en-US" sz="4000" b="1" dirty="0">
                <a:solidFill>
                  <a:schemeClr val="bg1"/>
                </a:solidFill>
              </a:rPr>
              <a:t> Watershed Ecosystem</a:t>
            </a:r>
            <a:r>
              <a:rPr lang="en-US" sz="4000" dirty="0">
                <a:solidFill>
                  <a:schemeClr val="bg1"/>
                </a:solidFill>
              </a:rPr>
              <a:t> in South Sulawesi-INDONESIA”</a:t>
            </a:r>
          </a:p>
        </p:txBody>
      </p:sp>
      <p:sp>
        <p:nvSpPr>
          <p:cNvPr id="3" name="Subtitle 2"/>
          <p:cNvSpPr>
            <a:spLocks noGrp="1"/>
          </p:cNvSpPr>
          <p:nvPr>
            <p:ph type="subTitle" idx="1"/>
          </p:nvPr>
        </p:nvSpPr>
        <p:spPr>
          <a:xfrm>
            <a:off x="1170039" y="5761703"/>
            <a:ext cx="9222658" cy="875071"/>
          </a:xfrm>
        </p:spPr>
        <p:txBody>
          <a:bodyPr>
            <a:noAutofit/>
          </a:bodyPr>
          <a:lstStyle/>
          <a:p>
            <a:pPr>
              <a:spcBef>
                <a:spcPts val="0"/>
              </a:spcBef>
            </a:pPr>
            <a:r>
              <a:rPr lang="en-US" sz="3200" dirty="0">
                <a:solidFill>
                  <a:schemeClr val="bg1"/>
                </a:solidFill>
              </a:rPr>
              <a:t>Laode M Syarif, Ph.D</a:t>
            </a:r>
          </a:p>
          <a:p>
            <a:pPr>
              <a:spcBef>
                <a:spcPts val="0"/>
              </a:spcBef>
            </a:pPr>
            <a:r>
              <a:rPr lang="en-US" dirty="0">
                <a:solidFill>
                  <a:schemeClr val="bg1"/>
                </a:solidFill>
              </a:rPr>
              <a:t>Executive Director</a:t>
            </a:r>
          </a:p>
        </p:txBody>
      </p:sp>
      <p:pic>
        <p:nvPicPr>
          <p:cNvPr id="5" name="Picture 4"/>
          <p:cNvPicPr>
            <a:picLocks noChangeAspect="1"/>
          </p:cNvPicPr>
          <p:nvPr/>
        </p:nvPicPr>
        <p:blipFill>
          <a:blip r:embed="rId2"/>
          <a:stretch>
            <a:fillRect/>
          </a:stretch>
        </p:blipFill>
        <p:spPr>
          <a:xfrm>
            <a:off x="4247535" y="3573938"/>
            <a:ext cx="2841523" cy="1865893"/>
          </a:xfrm>
          <a:prstGeom prst="rect">
            <a:avLst/>
          </a:prstGeom>
        </p:spPr>
      </p:pic>
    </p:spTree>
    <p:extLst>
      <p:ext uri="{BB962C8B-B14F-4D97-AF65-F5344CB8AC3E}">
        <p14:creationId xmlns:p14="http://schemas.microsoft.com/office/powerpoint/2010/main" val="2118895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29840" y="346751"/>
            <a:ext cx="9479279" cy="6379170"/>
          </a:xfrm>
          <a:ln>
            <a:solidFill>
              <a:srgbClr val="FF0000"/>
            </a:solidFill>
          </a:ln>
        </p:spPr>
        <p:txBody>
          <a:bodyPr>
            <a:noAutofit/>
          </a:bodyPr>
          <a:lstStyle/>
          <a:p>
            <a:r>
              <a:rPr lang="en-US" sz="2400" dirty="0">
                <a:solidFill>
                  <a:schemeClr val="bg1"/>
                </a:solidFill>
              </a:rPr>
              <a:t>Identifying core areas, enhance action and cooperation to address disaster and climate risk. </a:t>
            </a:r>
          </a:p>
          <a:p>
            <a:r>
              <a:rPr lang="en-US" sz="2400" b="1" dirty="0">
                <a:solidFill>
                  <a:srgbClr val="FFC000"/>
                </a:solidFill>
              </a:rPr>
              <a:t>Accelerate action to combat climate change-related </a:t>
            </a:r>
            <a:r>
              <a:rPr lang="en-US" sz="2400" dirty="0">
                <a:solidFill>
                  <a:srgbClr val="FFFF00"/>
                </a:solidFill>
              </a:rPr>
              <a:t>disaster risk:  institutional reforms, system changes and policies.</a:t>
            </a:r>
          </a:p>
          <a:p>
            <a:r>
              <a:rPr lang="en-US" sz="2400" dirty="0">
                <a:solidFill>
                  <a:schemeClr val="bg1"/>
                </a:solidFill>
              </a:rPr>
              <a:t>Improve Public Private Partnership  to provide integrated and robust adaptation and mitigation activities. </a:t>
            </a:r>
          </a:p>
          <a:p>
            <a:r>
              <a:rPr lang="en-US" sz="2400" b="1" dirty="0">
                <a:solidFill>
                  <a:srgbClr val="FFC000"/>
                </a:solidFill>
              </a:rPr>
              <a:t>Identify critical climate threats that require urgent action </a:t>
            </a:r>
            <a:r>
              <a:rPr lang="en-US" sz="2400" dirty="0">
                <a:solidFill>
                  <a:srgbClr val="FFFF00"/>
                </a:solidFill>
              </a:rPr>
              <a:t>(e.g. food security, financial shocks, trade, infrastructure, water-related and security threats).</a:t>
            </a:r>
          </a:p>
          <a:p>
            <a:r>
              <a:rPr lang="en-US" sz="2400" b="1" dirty="0">
                <a:solidFill>
                  <a:srgbClr val="FFC000"/>
                </a:solidFill>
              </a:rPr>
              <a:t>Building resilience and adapting to climate change at multiple levels and with a range of stakeholders from different sectors </a:t>
            </a:r>
            <a:r>
              <a:rPr lang="en-US" sz="2400" dirty="0">
                <a:solidFill>
                  <a:schemeClr val="bg1"/>
                </a:solidFill>
              </a:rPr>
              <a:t>(more effective policies, risk management systems and response  capacities at national level will need to be equally matched by investments at local levels, particularly in communities and for people who are most vulnerable to the impact of climate change). </a:t>
            </a:r>
          </a:p>
          <a:p>
            <a:r>
              <a:rPr lang="en-US" sz="2400" b="1" dirty="0">
                <a:solidFill>
                  <a:srgbClr val="FFC000"/>
                </a:solidFill>
              </a:rPr>
              <a:t>Promote cooperation on adaptation</a:t>
            </a:r>
            <a:r>
              <a:rPr lang="en-US" sz="2400" dirty="0">
                <a:solidFill>
                  <a:srgbClr val="FFFF00"/>
                </a:solidFill>
              </a:rPr>
              <a:t>, in order to maximize its effectiveness.</a:t>
            </a:r>
          </a:p>
        </p:txBody>
      </p:sp>
      <p:pic>
        <p:nvPicPr>
          <p:cNvPr id="4" name="Picture 3"/>
          <p:cNvPicPr>
            <a:picLocks noChangeAspect="1"/>
          </p:cNvPicPr>
          <p:nvPr/>
        </p:nvPicPr>
        <p:blipFill>
          <a:blip r:embed="rId2"/>
          <a:stretch>
            <a:fillRect/>
          </a:stretch>
        </p:blipFill>
        <p:spPr>
          <a:xfrm>
            <a:off x="166625" y="2545859"/>
            <a:ext cx="2255716" cy="1475360"/>
          </a:xfrm>
          <a:prstGeom prst="rect">
            <a:avLst/>
          </a:prstGeom>
        </p:spPr>
      </p:pic>
      <p:sp>
        <p:nvSpPr>
          <p:cNvPr id="6" name="TextBox 5"/>
          <p:cNvSpPr txBox="1"/>
          <p:nvPr/>
        </p:nvSpPr>
        <p:spPr>
          <a:xfrm>
            <a:off x="166625" y="4122819"/>
            <a:ext cx="2157770" cy="584775"/>
          </a:xfrm>
          <a:prstGeom prst="rect">
            <a:avLst/>
          </a:prstGeom>
          <a:noFill/>
        </p:spPr>
        <p:txBody>
          <a:bodyPr wrap="none" rtlCol="0">
            <a:spAutoFit/>
          </a:bodyPr>
          <a:lstStyle/>
          <a:p>
            <a:r>
              <a:rPr lang="en-US" sz="3200" dirty="0">
                <a:solidFill>
                  <a:schemeClr val="bg1"/>
                </a:solidFill>
              </a:rPr>
              <a:t>Approaches</a:t>
            </a:r>
          </a:p>
        </p:txBody>
      </p:sp>
    </p:spTree>
    <p:extLst>
      <p:ext uri="{BB962C8B-B14F-4D97-AF65-F5344CB8AC3E}">
        <p14:creationId xmlns:p14="http://schemas.microsoft.com/office/powerpoint/2010/main" val="1203295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427" y="619861"/>
            <a:ext cx="11029616" cy="569473"/>
          </a:xfrm>
        </p:spPr>
        <p:txBody>
          <a:bodyPr>
            <a:normAutofit fontScale="90000"/>
          </a:bodyPr>
          <a:lstStyle/>
          <a:p>
            <a:pPr algn="ctr"/>
            <a:r>
              <a:rPr lang="en-ID" dirty="0">
                <a:solidFill>
                  <a:schemeClr val="bg1"/>
                </a:solidFill>
              </a:rPr>
              <a:t>AF PROJECTs in Indonesia</a:t>
            </a:r>
            <a:r>
              <a:rPr lang="en-ID" dirty="0"/>
              <a:t>	</a:t>
            </a:r>
            <a:endParaRPr lang="en-US" dirty="0"/>
          </a:p>
        </p:txBody>
      </p:sp>
      <p:sp>
        <p:nvSpPr>
          <p:cNvPr id="36" name="Slide Number Placeholder 3"/>
          <p:cNvSpPr txBox="1">
            <a:spLocks/>
          </p:cNvSpPr>
          <p:nvPr/>
        </p:nvSpPr>
        <p:spPr>
          <a:xfrm>
            <a:off x="11738180" y="6603732"/>
            <a:ext cx="544542" cy="365125"/>
          </a:xfrm>
          <a:prstGeom prst="rect">
            <a:avLst/>
          </a:prstGeom>
        </p:spPr>
        <p:txBody>
          <a:bodyPr vert="horz" lIns="91440" tIns="45720" rIns="91440" bIns="45720" rtlCol="0" anchor="ctr"/>
          <a:lstStyle>
            <a:defPPr>
              <a:defRPr lang="en-US"/>
            </a:defPPr>
            <a:lvl1pPr marL="0" algn="r" defTabSz="914400" rtl="0" eaLnBrk="1" latinLnBrk="0" hangingPunct="1">
              <a:defRPr sz="14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F69EDE-01B4-EA41-9855-E0AD533B219D}" type="slidenum">
              <a:rPr lang="en-US" smtClean="0"/>
              <a:pPr/>
              <a:t>3</a:t>
            </a:fld>
            <a:endParaRPr lang="en-US" dirty="0"/>
          </a:p>
        </p:txBody>
      </p:sp>
      <p:sp>
        <p:nvSpPr>
          <p:cNvPr id="65" name="Content Placeholder 6"/>
          <p:cNvSpPr>
            <a:spLocks noGrp="1"/>
          </p:cNvSpPr>
          <p:nvPr>
            <p:ph idx="1"/>
          </p:nvPr>
        </p:nvSpPr>
        <p:spPr>
          <a:xfrm>
            <a:off x="838200" y="1306286"/>
            <a:ext cx="10515600" cy="4870677"/>
          </a:xfrm>
        </p:spPr>
        <p:txBody>
          <a:bodyPr>
            <a:normAutofit/>
          </a:bodyPr>
          <a:lstStyle/>
          <a:p>
            <a:pPr marL="0" indent="0">
              <a:buNone/>
            </a:pPr>
            <a:r>
              <a:rPr lang="en-ID" dirty="0"/>
              <a:t>                      		</a:t>
            </a:r>
            <a:r>
              <a:rPr lang="en-ID" b="1" dirty="0"/>
              <a:t>			</a:t>
            </a:r>
          </a:p>
          <a:p>
            <a:pPr marL="0" indent="0">
              <a:buNone/>
            </a:pPr>
            <a:endParaRPr lang="en-ID" sz="2400" b="1" dirty="0"/>
          </a:p>
          <a:p>
            <a:pPr marL="0" indent="0">
              <a:buNone/>
            </a:pPr>
            <a:endParaRPr lang="en-ID" sz="2400" b="1" dirty="0"/>
          </a:p>
          <a:p>
            <a:pPr marL="0" indent="0">
              <a:buNone/>
            </a:pPr>
            <a:endParaRPr lang="en-ID" sz="2400" b="1" dirty="0"/>
          </a:p>
          <a:p>
            <a:pPr marL="0" indent="0">
              <a:buNone/>
            </a:pPr>
            <a:endParaRPr lang="en-ID" sz="2400" b="1" dirty="0"/>
          </a:p>
        </p:txBody>
      </p:sp>
      <p:sp>
        <p:nvSpPr>
          <p:cNvPr id="66" name="Content Placeholder 6"/>
          <p:cNvSpPr txBox="1">
            <a:spLocks/>
          </p:cNvSpPr>
          <p:nvPr/>
        </p:nvSpPr>
        <p:spPr>
          <a:xfrm>
            <a:off x="838200" y="1802067"/>
            <a:ext cx="5179423" cy="4470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1407" y="1559378"/>
            <a:ext cx="6974929" cy="4931275"/>
          </a:xfrm>
          <a:prstGeom prst="rect">
            <a:avLst/>
          </a:prstGeom>
        </p:spPr>
      </p:pic>
      <p:sp>
        <p:nvSpPr>
          <p:cNvPr id="4" name="TextBox 3"/>
          <p:cNvSpPr txBox="1"/>
          <p:nvPr/>
        </p:nvSpPr>
        <p:spPr>
          <a:xfrm>
            <a:off x="5128119" y="1917450"/>
            <a:ext cx="4189776" cy="830997"/>
          </a:xfrm>
          <a:prstGeom prst="rect">
            <a:avLst/>
          </a:prstGeom>
          <a:solidFill>
            <a:srgbClr val="003366"/>
          </a:solidFill>
          <a:ln w="28575">
            <a:solidFill>
              <a:schemeClr val="accent6">
                <a:lumMod val="50000"/>
              </a:schemeClr>
            </a:solidFill>
          </a:ln>
        </p:spPr>
        <p:txBody>
          <a:bodyPr wrap="square" rtlCol="0">
            <a:spAutoFit/>
          </a:bodyPr>
          <a:lstStyle/>
          <a:p>
            <a:pPr algn="ctr"/>
            <a:r>
              <a:rPr lang="en-US" sz="1600" b="1" dirty="0">
                <a:solidFill>
                  <a:schemeClr val="bg1"/>
                </a:solidFill>
              </a:rPr>
              <a:t>Community Adaptation for </a:t>
            </a:r>
          </a:p>
          <a:p>
            <a:pPr algn="ctr"/>
            <a:r>
              <a:rPr lang="en-US" sz="1600" b="1" dirty="0">
                <a:solidFill>
                  <a:schemeClr val="bg1"/>
                </a:solidFill>
              </a:rPr>
              <a:t>Forest-Food Based Management in </a:t>
            </a:r>
            <a:r>
              <a:rPr lang="en-US" sz="1600" b="1" dirty="0" err="1">
                <a:solidFill>
                  <a:schemeClr val="bg1"/>
                </a:solidFill>
              </a:rPr>
              <a:t>Saddang</a:t>
            </a:r>
            <a:r>
              <a:rPr lang="en-US" sz="1600" b="1" dirty="0">
                <a:solidFill>
                  <a:schemeClr val="bg1"/>
                </a:solidFill>
              </a:rPr>
              <a:t> Watershed</a:t>
            </a:r>
            <a:endParaRPr lang="en-US" sz="1600" dirty="0">
              <a:solidFill>
                <a:schemeClr val="bg1"/>
              </a:solidFill>
            </a:endParaRPr>
          </a:p>
        </p:txBody>
      </p:sp>
      <p:cxnSp>
        <p:nvCxnSpPr>
          <p:cNvPr id="6" name="Elbow Connector 5"/>
          <p:cNvCxnSpPr/>
          <p:nvPr/>
        </p:nvCxnSpPr>
        <p:spPr>
          <a:xfrm rot="5400000" flipH="1" flipV="1">
            <a:off x="4334286" y="2991447"/>
            <a:ext cx="1288978" cy="802979"/>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297108" y="5449698"/>
            <a:ext cx="5283113" cy="769441"/>
          </a:xfrm>
          <a:prstGeom prst="rect">
            <a:avLst/>
          </a:prstGeom>
          <a:solidFill>
            <a:srgbClr val="003366"/>
          </a:solidFill>
          <a:ln>
            <a:solidFill>
              <a:schemeClr val="tx1"/>
            </a:solidFill>
          </a:ln>
        </p:spPr>
        <p:txBody>
          <a:bodyPr wrap="none" rtlCol="0">
            <a:spAutoFit/>
          </a:bodyPr>
          <a:lstStyle/>
          <a:p>
            <a:pPr algn="ctr"/>
            <a:r>
              <a:rPr lang="en-US" sz="1600" b="1" dirty="0">
                <a:solidFill>
                  <a:schemeClr val="bg1"/>
                </a:solidFill>
              </a:rPr>
              <a:t>Adapting to Climate Change through Sustainable Integrated </a:t>
            </a:r>
          </a:p>
          <a:p>
            <a:pPr algn="ctr"/>
            <a:r>
              <a:rPr lang="en-US" sz="1600" b="1" dirty="0">
                <a:solidFill>
                  <a:schemeClr val="bg1"/>
                </a:solidFill>
              </a:rPr>
              <a:t>Watershed Governance</a:t>
            </a:r>
            <a:r>
              <a:rPr lang="en-US" sz="1200" b="1" dirty="0">
                <a:solidFill>
                  <a:schemeClr val="bg1"/>
                </a:solidFill>
              </a:rPr>
              <a:t> in Indigenous People of </a:t>
            </a:r>
            <a:r>
              <a:rPr lang="en-US" sz="1200" b="1" dirty="0" err="1">
                <a:solidFill>
                  <a:schemeClr val="bg1"/>
                </a:solidFill>
              </a:rPr>
              <a:t>Ammatoa</a:t>
            </a:r>
            <a:r>
              <a:rPr lang="en-US" sz="1200" b="1" dirty="0">
                <a:solidFill>
                  <a:schemeClr val="bg1"/>
                </a:solidFill>
              </a:rPr>
              <a:t> </a:t>
            </a:r>
            <a:r>
              <a:rPr lang="en-US" sz="1200" b="1" dirty="0" err="1">
                <a:solidFill>
                  <a:schemeClr val="bg1"/>
                </a:solidFill>
              </a:rPr>
              <a:t>Kajang</a:t>
            </a:r>
            <a:r>
              <a:rPr lang="en-US" sz="1200" b="1" dirty="0">
                <a:solidFill>
                  <a:schemeClr val="bg1"/>
                </a:solidFill>
              </a:rPr>
              <a:t> </a:t>
            </a:r>
          </a:p>
          <a:p>
            <a:pPr algn="ctr"/>
            <a:r>
              <a:rPr lang="en-US" sz="1200" b="1" dirty="0">
                <a:solidFill>
                  <a:schemeClr val="bg1"/>
                </a:solidFill>
              </a:rPr>
              <a:t>Customary Area in </a:t>
            </a:r>
            <a:r>
              <a:rPr lang="en-US" sz="1200" b="1" dirty="0" err="1">
                <a:solidFill>
                  <a:schemeClr val="bg1"/>
                </a:solidFill>
              </a:rPr>
              <a:t>Bulukumba</a:t>
            </a:r>
            <a:r>
              <a:rPr lang="en-US" sz="1200" b="1" dirty="0">
                <a:solidFill>
                  <a:schemeClr val="bg1"/>
                </a:solidFill>
              </a:rPr>
              <a:t> Regency, South Sulawesi Province, Indonesia</a:t>
            </a:r>
            <a:endParaRPr lang="en-US" sz="1200" dirty="0">
              <a:solidFill>
                <a:schemeClr val="bg1"/>
              </a:solidFill>
            </a:endParaRPr>
          </a:p>
        </p:txBody>
      </p:sp>
      <p:cxnSp>
        <p:nvCxnSpPr>
          <p:cNvPr id="10" name="Elbow Connector 9"/>
          <p:cNvCxnSpPr/>
          <p:nvPr/>
        </p:nvCxnSpPr>
        <p:spPr>
          <a:xfrm>
            <a:off x="4694463" y="4367890"/>
            <a:ext cx="1331324" cy="1065480"/>
          </a:xfrm>
          <a:prstGeom prst="bentConnector3">
            <a:avLst>
              <a:gd name="adj1" fmla="val 99673"/>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22255" y="5271024"/>
            <a:ext cx="4691862" cy="892552"/>
          </a:xfrm>
          <a:prstGeom prst="rect">
            <a:avLst/>
          </a:prstGeom>
          <a:solidFill>
            <a:srgbClr val="003366"/>
          </a:solidFill>
          <a:ln w="28575">
            <a:solidFill>
              <a:schemeClr val="accent6">
                <a:lumMod val="50000"/>
              </a:schemeClr>
            </a:solidFill>
          </a:ln>
        </p:spPr>
        <p:txBody>
          <a:bodyPr wrap="none" rtlCol="0">
            <a:spAutoFit/>
          </a:bodyPr>
          <a:lstStyle/>
          <a:p>
            <a:pPr algn="ctr"/>
            <a:r>
              <a:rPr lang="en-GB" sz="1600" b="1" dirty="0">
                <a:solidFill>
                  <a:schemeClr val="bg1"/>
                </a:solidFill>
              </a:rPr>
              <a:t>Safekeeping-Surviving-Sustaining towards Resilience:</a:t>
            </a:r>
          </a:p>
          <a:p>
            <a:pPr algn="ctr"/>
            <a:r>
              <a:rPr lang="en-GB" sz="1200" b="1" dirty="0">
                <a:solidFill>
                  <a:schemeClr val="bg1"/>
                </a:solidFill>
              </a:rPr>
              <a:t>3S Approach to Build Coastal City Resilience to </a:t>
            </a:r>
          </a:p>
          <a:p>
            <a:pPr algn="ctr"/>
            <a:r>
              <a:rPr lang="en-GB" sz="1200" b="1" dirty="0">
                <a:solidFill>
                  <a:schemeClr val="bg1"/>
                </a:solidFill>
              </a:rPr>
              <a:t>Climate Change Impacts and Natural Disasters</a:t>
            </a:r>
            <a:r>
              <a:rPr lang="en-CA" sz="1200" b="1" dirty="0">
                <a:solidFill>
                  <a:schemeClr val="bg1"/>
                </a:solidFill>
              </a:rPr>
              <a:t> </a:t>
            </a:r>
          </a:p>
          <a:p>
            <a:pPr algn="ctr"/>
            <a:r>
              <a:rPr lang="id-ID" sz="1200" b="1" dirty="0">
                <a:solidFill>
                  <a:schemeClr val="bg1"/>
                </a:solidFill>
              </a:rPr>
              <a:t>in Pekalongan City, Central Java</a:t>
            </a:r>
            <a:r>
              <a:rPr lang="en-CA" sz="1200" b="1" dirty="0">
                <a:solidFill>
                  <a:schemeClr val="bg1"/>
                </a:solidFill>
              </a:rPr>
              <a:t> Province</a:t>
            </a:r>
            <a:endParaRPr lang="en-US" sz="1200" dirty="0">
              <a:solidFill>
                <a:schemeClr val="bg1"/>
              </a:solidFill>
            </a:endParaRPr>
          </a:p>
        </p:txBody>
      </p:sp>
      <p:cxnSp>
        <p:nvCxnSpPr>
          <p:cNvPr id="19" name="Elbow Connector 18"/>
          <p:cNvCxnSpPr/>
          <p:nvPr/>
        </p:nvCxnSpPr>
        <p:spPr>
          <a:xfrm rot="10800000" flipV="1">
            <a:off x="2468188" y="4572000"/>
            <a:ext cx="732212" cy="699022"/>
          </a:xfrm>
          <a:prstGeom prst="bentConnector3">
            <a:avLst>
              <a:gd name="adj1" fmla="val 100176"/>
            </a:avLst>
          </a:prstGeom>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306432" y="2008360"/>
            <a:ext cx="4730013" cy="830997"/>
          </a:xfrm>
          <a:prstGeom prst="rect">
            <a:avLst/>
          </a:prstGeom>
          <a:solidFill>
            <a:srgbClr val="C00000"/>
          </a:solidFill>
          <a:ln w="28575">
            <a:solidFill>
              <a:srgbClr val="FF0000"/>
            </a:solidFill>
          </a:ln>
        </p:spPr>
        <p:txBody>
          <a:bodyPr wrap="none" rtlCol="0">
            <a:spAutoFit/>
          </a:bodyPr>
          <a:lstStyle/>
          <a:p>
            <a:r>
              <a:rPr lang="en-GB" sz="1600" b="1" dirty="0">
                <a:solidFill>
                  <a:schemeClr val="bg1"/>
                </a:solidFill>
              </a:rPr>
              <a:t>EMBRACING THE SUN:</a:t>
            </a:r>
            <a:r>
              <a:rPr lang="en-GB" sz="1600" dirty="0">
                <a:solidFill>
                  <a:schemeClr val="bg1"/>
                </a:solidFill>
              </a:rPr>
              <a:t> </a:t>
            </a:r>
          </a:p>
          <a:p>
            <a:r>
              <a:rPr lang="en-GB" sz="1600" dirty="0">
                <a:solidFill>
                  <a:schemeClr val="bg1"/>
                </a:solidFill>
              </a:rPr>
              <a:t>Redefining Public Space as a Solution for the Effects of </a:t>
            </a:r>
          </a:p>
          <a:p>
            <a:r>
              <a:rPr lang="en-GB" sz="1600" dirty="0">
                <a:solidFill>
                  <a:schemeClr val="bg1"/>
                </a:solidFill>
              </a:rPr>
              <a:t>Global Climate Change in Indonesia's Urban Areas</a:t>
            </a:r>
            <a:endParaRPr lang="en-US" sz="1600" dirty="0">
              <a:solidFill>
                <a:schemeClr val="bg1"/>
              </a:solidFill>
            </a:endParaRPr>
          </a:p>
        </p:txBody>
      </p:sp>
      <p:cxnSp>
        <p:nvCxnSpPr>
          <p:cNvPr id="45" name="Elbow Connector 44"/>
          <p:cNvCxnSpPr>
            <a:stCxn id="43" idx="3"/>
          </p:cNvCxnSpPr>
          <p:nvPr/>
        </p:nvCxnSpPr>
        <p:spPr>
          <a:xfrm>
            <a:off x="4081000" y="2320086"/>
            <a:ext cx="172594" cy="1353843"/>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6286860" y="2923176"/>
            <a:ext cx="5791457" cy="738664"/>
          </a:xfrm>
          <a:prstGeom prst="rect">
            <a:avLst/>
          </a:prstGeom>
          <a:solidFill>
            <a:srgbClr val="C00000"/>
          </a:solidFill>
          <a:ln w="28575">
            <a:solidFill>
              <a:srgbClr val="FF0000"/>
            </a:solidFill>
          </a:ln>
        </p:spPr>
        <p:txBody>
          <a:bodyPr wrap="none" rtlCol="0">
            <a:spAutoFit/>
          </a:bodyPr>
          <a:lstStyle/>
          <a:p>
            <a:r>
              <a:rPr lang="en-US" sz="1400" b="1" dirty="0">
                <a:solidFill>
                  <a:schemeClr val="bg1"/>
                </a:solidFill>
              </a:rPr>
              <a:t>Enhancing the Adaptation Capability of Coastal Community </a:t>
            </a:r>
          </a:p>
          <a:p>
            <a:r>
              <a:rPr lang="en-US" sz="1400" b="1" dirty="0">
                <a:solidFill>
                  <a:schemeClr val="bg1"/>
                </a:solidFill>
              </a:rPr>
              <a:t>in Facing the Impacts of Climate Change in </a:t>
            </a:r>
            <a:r>
              <a:rPr lang="en-US" sz="1400" b="1" dirty="0" err="1">
                <a:solidFill>
                  <a:schemeClr val="bg1"/>
                </a:solidFill>
              </a:rPr>
              <a:t>Negeri</a:t>
            </a:r>
            <a:r>
              <a:rPr lang="en-US" sz="1400" b="1" dirty="0">
                <a:solidFill>
                  <a:schemeClr val="bg1"/>
                </a:solidFill>
              </a:rPr>
              <a:t> (Village) </a:t>
            </a:r>
            <a:r>
              <a:rPr lang="en-US" sz="1400" b="1" dirty="0" err="1">
                <a:solidFill>
                  <a:schemeClr val="bg1"/>
                </a:solidFill>
              </a:rPr>
              <a:t>Asilulu</a:t>
            </a:r>
            <a:r>
              <a:rPr lang="en-US" sz="1400" b="1" dirty="0">
                <a:solidFill>
                  <a:schemeClr val="bg1"/>
                </a:solidFill>
              </a:rPr>
              <a:t>, </a:t>
            </a:r>
          </a:p>
          <a:p>
            <a:r>
              <a:rPr lang="en-US" sz="1400" b="1" dirty="0" err="1">
                <a:solidFill>
                  <a:schemeClr val="bg1"/>
                </a:solidFill>
              </a:rPr>
              <a:t>Ureng</a:t>
            </a:r>
            <a:r>
              <a:rPr lang="en-US" sz="1400" b="1" dirty="0">
                <a:solidFill>
                  <a:schemeClr val="bg1"/>
                </a:solidFill>
              </a:rPr>
              <a:t> and Lima of </a:t>
            </a:r>
            <a:r>
              <a:rPr lang="en-US" sz="1400" b="1" dirty="0" err="1">
                <a:solidFill>
                  <a:schemeClr val="bg1"/>
                </a:solidFill>
              </a:rPr>
              <a:t>Leihitu</a:t>
            </a:r>
            <a:r>
              <a:rPr lang="en-US" sz="1400" b="1" dirty="0">
                <a:solidFill>
                  <a:schemeClr val="bg1"/>
                </a:solidFill>
              </a:rPr>
              <a:t> District Maluku Tengah Regency Maluku Province</a:t>
            </a:r>
            <a:endParaRPr lang="en-US" sz="1400" dirty="0">
              <a:solidFill>
                <a:schemeClr val="bg1"/>
              </a:solidFill>
            </a:endParaRPr>
          </a:p>
        </p:txBody>
      </p:sp>
      <p:cxnSp>
        <p:nvCxnSpPr>
          <p:cNvPr id="50" name="Elbow Connector 49"/>
          <p:cNvCxnSpPr>
            <a:stCxn id="48" idx="1"/>
          </p:cNvCxnSpPr>
          <p:nvPr/>
        </p:nvCxnSpPr>
        <p:spPr>
          <a:xfrm rot="10800000" flipV="1">
            <a:off x="5935236" y="3246342"/>
            <a:ext cx="351625" cy="778674"/>
          </a:xfrm>
          <a:prstGeom prst="bentConnector2">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1240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480" y="344806"/>
            <a:ext cx="10515600" cy="691514"/>
          </a:xfrm>
        </p:spPr>
        <p:txBody>
          <a:bodyPr>
            <a:normAutofit/>
          </a:bodyPr>
          <a:lstStyle/>
          <a:p>
            <a:pPr algn="ctr"/>
            <a:r>
              <a:rPr lang="en-US" sz="3600" dirty="0">
                <a:solidFill>
                  <a:schemeClr val="bg1"/>
                </a:solidFill>
              </a:rPr>
              <a:t>Community Resilience: SADDANG experience </a:t>
            </a:r>
          </a:p>
        </p:txBody>
      </p:sp>
      <p:sp>
        <p:nvSpPr>
          <p:cNvPr id="3" name="Content Placeholder 2"/>
          <p:cNvSpPr>
            <a:spLocks noGrp="1"/>
          </p:cNvSpPr>
          <p:nvPr>
            <p:ph idx="1"/>
          </p:nvPr>
        </p:nvSpPr>
        <p:spPr>
          <a:xfrm>
            <a:off x="334296" y="1369594"/>
            <a:ext cx="8443943" cy="5129529"/>
          </a:xfrm>
          <a:ln>
            <a:solidFill>
              <a:srgbClr val="FF0000"/>
            </a:solidFill>
          </a:ln>
        </p:spPr>
        <p:txBody>
          <a:bodyPr>
            <a:normAutofit fontScale="85000" lnSpcReduction="20000"/>
          </a:bodyPr>
          <a:lstStyle/>
          <a:p>
            <a:pPr marL="0" indent="0">
              <a:buNone/>
            </a:pPr>
            <a:r>
              <a:rPr lang="en-US" sz="3300" dirty="0">
                <a:solidFill>
                  <a:schemeClr val="bg1"/>
                </a:solidFill>
              </a:rPr>
              <a:t>Covering 4 Regencies of South Sulawesi Province: </a:t>
            </a:r>
          </a:p>
          <a:p>
            <a:r>
              <a:rPr lang="en-US" sz="3300" dirty="0">
                <a:solidFill>
                  <a:schemeClr val="bg1"/>
                </a:solidFill>
              </a:rPr>
              <a:t>  </a:t>
            </a:r>
            <a:r>
              <a:rPr lang="en-US" sz="3300" dirty="0" err="1">
                <a:solidFill>
                  <a:schemeClr val="bg1"/>
                </a:solidFill>
              </a:rPr>
              <a:t>Pinrang</a:t>
            </a:r>
            <a:r>
              <a:rPr lang="en-US" sz="3300" dirty="0">
                <a:solidFill>
                  <a:schemeClr val="bg1"/>
                </a:solidFill>
              </a:rPr>
              <a:t>,   </a:t>
            </a:r>
            <a:r>
              <a:rPr lang="en-US" sz="3300" dirty="0" err="1">
                <a:solidFill>
                  <a:schemeClr val="bg1"/>
                </a:solidFill>
              </a:rPr>
              <a:t>Enrekang</a:t>
            </a:r>
            <a:r>
              <a:rPr lang="en-US" sz="3300" dirty="0">
                <a:solidFill>
                  <a:schemeClr val="bg1"/>
                </a:solidFill>
              </a:rPr>
              <a:t>,   </a:t>
            </a:r>
            <a:r>
              <a:rPr lang="en-US" sz="3300" dirty="0" err="1">
                <a:solidFill>
                  <a:schemeClr val="bg1"/>
                </a:solidFill>
              </a:rPr>
              <a:t>Toraja</a:t>
            </a:r>
            <a:r>
              <a:rPr lang="en-US" sz="3300" dirty="0">
                <a:solidFill>
                  <a:schemeClr val="bg1"/>
                </a:solidFill>
              </a:rPr>
              <a:t>, and   North </a:t>
            </a:r>
            <a:r>
              <a:rPr lang="en-US" sz="3300" dirty="0" err="1">
                <a:solidFill>
                  <a:schemeClr val="bg1"/>
                </a:solidFill>
              </a:rPr>
              <a:t>Toraja</a:t>
            </a:r>
            <a:endParaRPr lang="en-US" sz="3300" dirty="0">
              <a:solidFill>
                <a:schemeClr val="bg1"/>
              </a:solidFill>
            </a:endParaRPr>
          </a:p>
          <a:p>
            <a:pPr marL="0" indent="0">
              <a:buNone/>
            </a:pPr>
            <a:r>
              <a:rPr lang="en-US" sz="3300" b="1" i="1" dirty="0">
                <a:solidFill>
                  <a:srgbClr val="FFFF00"/>
                </a:solidFill>
              </a:rPr>
              <a:t>Approach</a:t>
            </a:r>
          </a:p>
          <a:p>
            <a:r>
              <a:rPr lang="en-US" sz="3300" dirty="0">
                <a:solidFill>
                  <a:schemeClr val="bg1"/>
                </a:solidFill>
              </a:rPr>
              <a:t>Strengthened Social Forestry through encouraging forest food in the upstream of </a:t>
            </a:r>
            <a:r>
              <a:rPr lang="en-US" sz="3300" dirty="0" err="1">
                <a:solidFill>
                  <a:schemeClr val="bg1"/>
                </a:solidFill>
              </a:rPr>
              <a:t>Saddang</a:t>
            </a:r>
            <a:r>
              <a:rPr lang="en-US" sz="3300" dirty="0">
                <a:solidFill>
                  <a:schemeClr val="bg1"/>
                </a:solidFill>
              </a:rPr>
              <a:t> Watershed</a:t>
            </a:r>
          </a:p>
          <a:p>
            <a:r>
              <a:rPr lang="en-US" sz="3300" dirty="0">
                <a:solidFill>
                  <a:srgbClr val="FFFF00"/>
                </a:solidFill>
              </a:rPr>
              <a:t>Improved coastal governance and carrying capacity in support of climate change adaptation action downstream of </a:t>
            </a:r>
            <a:r>
              <a:rPr lang="en-US" sz="3300" dirty="0" err="1">
                <a:solidFill>
                  <a:srgbClr val="FFFF00"/>
                </a:solidFill>
              </a:rPr>
              <a:t>Saddang</a:t>
            </a:r>
            <a:r>
              <a:rPr lang="en-US" sz="3300" dirty="0">
                <a:solidFill>
                  <a:srgbClr val="FFFF00"/>
                </a:solidFill>
              </a:rPr>
              <a:t> Watershed </a:t>
            </a:r>
          </a:p>
          <a:p>
            <a:r>
              <a:rPr lang="en-US" sz="3300" dirty="0">
                <a:solidFill>
                  <a:schemeClr val="bg1"/>
                </a:solidFill>
              </a:rPr>
              <a:t>Strengthened institutional system and capacity to reduce climate risk including socio-economic and environmental degradation</a:t>
            </a:r>
          </a:p>
          <a:p>
            <a:r>
              <a:rPr lang="en-US" sz="3300" dirty="0">
                <a:solidFill>
                  <a:srgbClr val="FFFF00"/>
                </a:solidFill>
              </a:rPr>
              <a:t>Strengthened capacity and support of the parties through knowledge management</a:t>
            </a:r>
            <a:r>
              <a:rPr lang="en-US" sz="3300" dirty="0">
                <a:solidFill>
                  <a:schemeClr val="bg1"/>
                </a:solidFill>
              </a:rPr>
              <a:t> </a:t>
            </a:r>
          </a:p>
          <a:p>
            <a:endParaRPr lang="en-US" dirty="0">
              <a:solidFill>
                <a:schemeClr val="bg1"/>
              </a:solidFill>
            </a:endParaRPr>
          </a:p>
        </p:txBody>
      </p:sp>
      <p:pic>
        <p:nvPicPr>
          <p:cNvPr id="4" name="Picture 3"/>
          <p:cNvPicPr>
            <a:picLocks noChangeAspect="1"/>
          </p:cNvPicPr>
          <p:nvPr/>
        </p:nvPicPr>
        <p:blipFill>
          <a:blip r:embed="rId2"/>
          <a:stretch>
            <a:fillRect/>
          </a:stretch>
        </p:blipFill>
        <p:spPr>
          <a:xfrm>
            <a:off x="8873217" y="1440878"/>
            <a:ext cx="3084843" cy="4986960"/>
          </a:xfrm>
          <a:prstGeom prst="rect">
            <a:avLst/>
          </a:prstGeom>
        </p:spPr>
      </p:pic>
    </p:spTree>
    <p:extLst>
      <p:ext uri="{BB962C8B-B14F-4D97-AF65-F5344CB8AC3E}">
        <p14:creationId xmlns:p14="http://schemas.microsoft.com/office/powerpoint/2010/main" val="2088347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199858"/>
            <a:ext cx="11029616" cy="916247"/>
          </a:xfrm>
        </p:spPr>
        <p:txBody>
          <a:bodyPr/>
          <a:lstStyle/>
          <a:p>
            <a:pPr algn="ctr"/>
            <a:r>
              <a:rPr lang="en-ID" dirty="0">
                <a:solidFill>
                  <a:schemeClr val="bg1"/>
                </a:solidFill>
              </a:rPr>
              <a:t>A Few Promising Progress</a:t>
            </a:r>
            <a:endParaRPr lang="en-US" dirty="0">
              <a:solidFill>
                <a:schemeClr val="bg1"/>
              </a:solidFill>
            </a:endParaRPr>
          </a:p>
        </p:txBody>
      </p:sp>
      <p:sp>
        <p:nvSpPr>
          <p:cNvPr id="4" name="Content Placeholder 2"/>
          <p:cNvSpPr txBox="1">
            <a:spLocks/>
          </p:cNvSpPr>
          <p:nvPr/>
        </p:nvSpPr>
        <p:spPr>
          <a:xfrm>
            <a:off x="733592" y="1763486"/>
            <a:ext cx="11029615" cy="424771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494088" indent="-304800"/>
            <a:endParaRPr lang="en-US" dirty="0"/>
          </a:p>
          <a:p>
            <a:endParaRPr lang="en-US" dirty="0"/>
          </a:p>
          <a:p>
            <a:endParaRPr lang="en-US" dirty="0"/>
          </a:p>
          <a:p>
            <a:endParaRPr lang="en-US" dirty="0"/>
          </a:p>
          <a:p>
            <a:endParaRPr lang="en-US" dirty="0"/>
          </a:p>
          <a:p>
            <a:endParaRPr lang="en-ID" dirty="0"/>
          </a:p>
          <a:p>
            <a:endParaRPr lang="en-ID" dirty="0"/>
          </a:p>
          <a:p>
            <a:endParaRPr lang="en-ID" dirty="0"/>
          </a:p>
          <a:p>
            <a:endParaRPr lang="en-ID" dirty="0"/>
          </a:p>
          <a:p>
            <a:endParaRPr lang="en-ID" dirty="0"/>
          </a:p>
          <a:p>
            <a:pPr marL="0" indent="0">
              <a:buFont typeface="Wingdings 2" panose="05020102010507070707" pitchFamily="18" charset="2"/>
              <a:buNone/>
            </a:pPr>
            <a:endParaRPr lang="en-US" dirty="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6314" y="1592036"/>
            <a:ext cx="3129643" cy="2086429"/>
          </a:xfrm>
          <a:prstGeom prst="rect">
            <a:avLst/>
          </a:prstGeom>
        </p:spPr>
      </p:pic>
      <p:sp>
        <p:nvSpPr>
          <p:cNvPr id="12" name="TextBox 11"/>
          <p:cNvSpPr txBox="1"/>
          <p:nvPr/>
        </p:nvSpPr>
        <p:spPr>
          <a:xfrm>
            <a:off x="3731079" y="1592036"/>
            <a:ext cx="1895262" cy="461665"/>
          </a:xfrm>
          <a:prstGeom prst="rect">
            <a:avLst/>
          </a:prstGeom>
          <a:noFill/>
        </p:spPr>
        <p:txBody>
          <a:bodyPr wrap="none" rtlCol="0">
            <a:spAutoFit/>
          </a:bodyPr>
          <a:lstStyle/>
          <a:p>
            <a:r>
              <a:rPr lang="en-US" sz="2400" dirty="0" err="1">
                <a:solidFill>
                  <a:schemeClr val="bg1"/>
                </a:solidFill>
              </a:rPr>
              <a:t>Saddang</a:t>
            </a:r>
            <a:r>
              <a:rPr lang="en-US" sz="2400" dirty="0">
                <a:solidFill>
                  <a:schemeClr val="bg1"/>
                </a:solidFill>
              </a:rPr>
              <a:t> river</a:t>
            </a:r>
          </a:p>
        </p:txBody>
      </p:sp>
      <p:cxnSp>
        <p:nvCxnSpPr>
          <p:cNvPr id="16" name="Elbow Connector 15"/>
          <p:cNvCxnSpPr>
            <a:endCxn id="12" idx="2"/>
          </p:cNvCxnSpPr>
          <p:nvPr/>
        </p:nvCxnSpPr>
        <p:spPr>
          <a:xfrm flipV="1">
            <a:off x="3575957" y="1961368"/>
            <a:ext cx="873203" cy="673882"/>
          </a:xfrm>
          <a:prstGeom prst="bentConnector2">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19984" y="3849915"/>
            <a:ext cx="3110241" cy="2073494"/>
          </a:xfrm>
          <a:prstGeom prst="rect">
            <a:avLst/>
          </a:prstGeom>
        </p:spPr>
      </p:pic>
      <p:sp>
        <p:nvSpPr>
          <p:cNvPr id="20" name="TextBox 19"/>
          <p:cNvSpPr txBox="1"/>
          <p:nvPr/>
        </p:nvSpPr>
        <p:spPr>
          <a:xfrm>
            <a:off x="446314" y="3849915"/>
            <a:ext cx="2184124" cy="646331"/>
          </a:xfrm>
          <a:prstGeom prst="rect">
            <a:avLst/>
          </a:prstGeom>
          <a:noFill/>
        </p:spPr>
        <p:txBody>
          <a:bodyPr wrap="none" rtlCol="0">
            <a:spAutoFit/>
          </a:bodyPr>
          <a:lstStyle/>
          <a:p>
            <a:r>
              <a:rPr lang="en-US" dirty="0">
                <a:solidFill>
                  <a:schemeClr val="bg1"/>
                </a:solidFill>
              </a:rPr>
              <a:t>Mangrove planting in</a:t>
            </a:r>
          </a:p>
          <a:p>
            <a:r>
              <a:rPr lang="en-US" dirty="0" err="1">
                <a:solidFill>
                  <a:schemeClr val="bg1"/>
                </a:solidFill>
              </a:rPr>
              <a:t>Pinrang</a:t>
            </a:r>
            <a:r>
              <a:rPr lang="en-US" dirty="0">
                <a:solidFill>
                  <a:schemeClr val="bg1"/>
                </a:solidFill>
              </a:rPr>
              <a:t> Regency</a:t>
            </a:r>
          </a:p>
        </p:txBody>
      </p:sp>
      <p:cxnSp>
        <p:nvCxnSpPr>
          <p:cNvPr id="22" name="Elbow Connector 21"/>
          <p:cNvCxnSpPr/>
          <p:nvPr/>
        </p:nvCxnSpPr>
        <p:spPr>
          <a:xfrm rot="10800000">
            <a:off x="1500545" y="4496246"/>
            <a:ext cx="1119439" cy="390416"/>
          </a:xfrm>
          <a:prstGeom prst="bentConnector3">
            <a:avLst>
              <a:gd name="adj1" fmla="val 99594"/>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8275364" y="5212155"/>
            <a:ext cx="3475952" cy="646331"/>
          </a:xfrm>
          <a:prstGeom prst="rect">
            <a:avLst/>
          </a:prstGeom>
          <a:noFill/>
        </p:spPr>
        <p:txBody>
          <a:bodyPr wrap="none" rtlCol="0">
            <a:spAutoFit/>
          </a:bodyPr>
          <a:lstStyle/>
          <a:p>
            <a:r>
              <a:rPr lang="en-US" dirty="0">
                <a:solidFill>
                  <a:schemeClr val="bg1"/>
                </a:solidFill>
              </a:rPr>
              <a:t>Rice Farmers in </a:t>
            </a:r>
            <a:r>
              <a:rPr lang="en-US" dirty="0" err="1">
                <a:solidFill>
                  <a:schemeClr val="bg1"/>
                </a:solidFill>
              </a:rPr>
              <a:t>Enrekang</a:t>
            </a:r>
            <a:r>
              <a:rPr lang="en-US" dirty="0">
                <a:solidFill>
                  <a:schemeClr val="bg1"/>
                </a:solidFill>
              </a:rPr>
              <a:t> Regency, </a:t>
            </a:r>
          </a:p>
          <a:p>
            <a:r>
              <a:rPr lang="en-US" dirty="0">
                <a:solidFill>
                  <a:schemeClr val="bg1"/>
                </a:solidFill>
              </a:rPr>
              <a:t>South Sulawesi</a:t>
            </a:r>
          </a:p>
        </p:txBody>
      </p:sp>
      <p:cxnSp>
        <p:nvCxnSpPr>
          <p:cNvPr id="29" name="Elbow Connector 28"/>
          <p:cNvCxnSpPr/>
          <p:nvPr/>
        </p:nvCxnSpPr>
        <p:spPr>
          <a:xfrm rot="10800000">
            <a:off x="7756071" y="4889043"/>
            <a:ext cx="505156" cy="646224"/>
          </a:xfrm>
          <a:prstGeom prst="bentConnector2">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85348" y="1613606"/>
            <a:ext cx="5857550" cy="3295848"/>
          </a:xfrm>
          <a:prstGeom prst="rect">
            <a:avLst/>
          </a:prstGeom>
        </p:spPr>
      </p:pic>
    </p:spTree>
    <p:extLst>
      <p:ext uri="{BB962C8B-B14F-4D97-AF65-F5344CB8AC3E}">
        <p14:creationId xmlns:p14="http://schemas.microsoft.com/office/powerpoint/2010/main" val="1182180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199858"/>
            <a:ext cx="11029616" cy="1013800"/>
          </a:xfrm>
        </p:spPr>
        <p:txBody>
          <a:bodyPr/>
          <a:lstStyle/>
          <a:p>
            <a:pPr algn="ctr"/>
            <a:r>
              <a:rPr lang="en-ID" dirty="0">
                <a:solidFill>
                  <a:schemeClr val="bg1"/>
                </a:solidFill>
              </a:rPr>
              <a:t>Government and People Enthusiasm </a:t>
            </a:r>
            <a:endParaRPr lang="en-US" dirty="0">
              <a:solidFill>
                <a:schemeClr val="bg1"/>
              </a:solidFill>
            </a:endParaRPr>
          </a:p>
        </p:txBody>
      </p:sp>
      <p:sp>
        <p:nvSpPr>
          <p:cNvPr id="4" name="Content Placeholder 2"/>
          <p:cNvSpPr txBox="1">
            <a:spLocks/>
          </p:cNvSpPr>
          <p:nvPr/>
        </p:nvSpPr>
        <p:spPr>
          <a:xfrm>
            <a:off x="733592" y="1763486"/>
            <a:ext cx="11029615" cy="424771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494088" indent="-304800"/>
            <a:endParaRPr lang="en-US" dirty="0"/>
          </a:p>
          <a:p>
            <a:endParaRPr lang="en-US" dirty="0"/>
          </a:p>
          <a:p>
            <a:endParaRPr lang="en-US" dirty="0"/>
          </a:p>
          <a:p>
            <a:endParaRPr lang="en-US" dirty="0"/>
          </a:p>
          <a:p>
            <a:endParaRPr lang="en-US" dirty="0"/>
          </a:p>
          <a:p>
            <a:endParaRPr lang="en-ID" dirty="0"/>
          </a:p>
          <a:p>
            <a:endParaRPr lang="en-ID" dirty="0"/>
          </a:p>
          <a:p>
            <a:endParaRPr lang="en-ID" dirty="0"/>
          </a:p>
          <a:p>
            <a:endParaRPr lang="en-ID" dirty="0"/>
          </a:p>
          <a:p>
            <a:endParaRPr lang="en-ID" dirty="0"/>
          </a:p>
          <a:p>
            <a:pPr marL="0" indent="0">
              <a:buFont typeface="Wingdings 2" panose="05020102010507070707" pitchFamily="18" charset="2"/>
              <a:buNone/>
            </a:pP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1192" y="1849342"/>
            <a:ext cx="3055472" cy="2038000"/>
          </a:xfrm>
          <a:prstGeom prst="rect">
            <a:avLst/>
          </a:prstGeom>
        </p:spPr>
      </p:pic>
      <p:sp>
        <p:nvSpPr>
          <p:cNvPr id="7" name="TextBox 6"/>
          <p:cNvSpPr txBox="1"/>
          <p:nvPr/>
        </p:nvSpPr>
        <p:spPr>
          <a:xfrm>
            <a:off x="3746580" y="1849342"/>
            <a:ext cx="5979073" cy="400110"/>
          </a:xfrm>
          <a:prstGeom prst="rect">
            <a:avLst/>
          </a:prstGeom>
          <a:noFill/>
          <a:ln>
            <a:solidFill>
              <a:srgbClr val="FF0000"/>
            </a:solidFill>
          </a:ln>
        </p:spPr>
        <p:txBody>
          <a:bodyPr wrap="none" rtlCol="0">
            <a:spAutoFit/>
          </a:bodyPr>
          <a:lstStyle/>
          <a:p>
            <a:r>
              <a:rPr lang="en-US" sz="2000" dirty="0">
                <a:solidFill>
                  <a:schemeClr val="bg1"/>
                </a:solidFill>
              </a:rPr>
              <a:t>Establishment of Youth Group on Climate Change (KPPI)</a:t>
            </a: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30436" y="2809921"/>
            <a:ext cx="3154136" cy="2365602"/>
          </a:xfrm>
          <a:prstGeom prst="rect">
            <a:avLst/>
          </a:prstGeom>
        </p:spPr>
      </p:pic>
      <p:sp>
        <p:nvSpPr>
          <p:cNvPr id="9" name="TextBox 8"/>
          <p:cNvSpPr txBox="1"/>
          <p:nvPr/>
        </p:nvSpPr>
        <p:spPr>
          <a:xfrm>
            <a:off x="7466812" y="3346391"/>
            <a:ext cx="4089483" cy="646331"/>
          </a:xfrm>
          <a:prstGeom prst="rect">
            <a:avLst/>
          </a:prstGeom>
          <a:noFill/>
          <a:ln>
            <a:solidFill>
              <a:srgbClr val="FF0000"/>
            </a:solidFill>
          </a:ln>
        </p:spPr>
        <p:txBody>
          <a:bodyPr wrap="square" rtlCol="0">
            <a:spAutoFit/>
          </a:bodyPr>
          <a:lstStyle/>
          <a:p>
            <a:r>
              <a:rPr lang="en-ID" dirty="0">
                <a:solidFill>
                  <a:schemeClr val="bg1"/>
                </a:solidFill>
              </a:rPr>
              <a:t>Assistance to women groups in developing small scale home industry</a:t>
            </a:r>
            <a:endParaRPr lang="en-US" dirty="0">
              <a:solidFill>
                <a:schemeClr val="bg1"/>
              </a:solidFill>
            </a:endParaRPr>
          </a:p>
        </p:txBody>
      </p:sp>
      <p:cxnSp>
        <p:nvCxnSpPr>
          <p:cNvPr id="11" name="Elbow Connector 10"/>
          <p:cNvCxnSpPr>
            <a:endCxn id="7" idx="2"/>
          </p:cNvCxnSpPr>
          <p:nvPr/>
        </p:nvCxnSpPr>
        <p:spPr>
          <a:xfrm flipV="1">
            <a:off x="3522368" y="2218674"/>
            <a:ext cx="2966822" cy="268082"/>
          </a:xfrm>
          <a:prstGeom prst="bentConnector2">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Elbow Connector 12"/>
          <p:cNvCxnSpPr>
            <a:endCxn id="9" idx="0"/>
          </p:cNvCxnSpPr>
          <p:nvPr/>
        </p:nvCxnSpPr>
        <p:spPr>
          <a:xfrm>
            <a:off x="7184572" y="3078309"/>
            <a:ext cx="2091010" cy="268082"/>
          </a:xfrm>
          <a:prstGeom prst="bentConnector2">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01627" y="4260804"/>
            <a:ext cx="3809181" cy="2139688"/>
          </a:xfrm>
          <a:prstGeom prst="rect">
            <a:avLst/>
          </a:prstGeom>
        </p:spPr>
      </p:pic>
      <p:sp>
        <p:nvSpPr>
          <p:cNvPr id="10" name="TextBox 9"/>
          <p:cNvSpPr txBox="1"/>
          <p:nvPr/>
        </p:nvSpPr>
        <p:spPr>
          <a:xfrm>
            <a:off x="952282" y="5995810"/>
            <a:ext cx="6002221" cy="677108"/>
          </a:xfrm>
          <a:prstGeom prst="rect">
            <a:avLst/>
          </a:prstGeom>
          <a:noFill/>
          <a:ln>
            <a:solidFill>
              <a:srgbClr val="FF0000"/>
            </a:solidFill>
          </a:ln>
        </p:spPr>
        <p:txBody>
          <a:bodyPr wrap="none" rtlCol="0">
            <a:spAutoFit/>
          </a:bodyPr>
          <a:lstStyle/>
          <a:p>
            <a:r>
              <a:rPr lang="en-ID" sz="2000" dirty="0">
                <a:solidFill>
                  <a:schemeClr val="bg1"/>
                </a:solidFill>
              </a:rPr>
              <a:t>Advocacy to CLIMATE CHANGE POLICY at Regency Level </a:t>
            </a:r>
          </a:p>
          <a:p>
            <a:endParaRPr lang="en-US" dirty="0"/>
          </a:p>
        </p:txBody>
      </p:sp>
      <p:cxnSp>
        <p:nvCxnSpPr>
          <p:cNvPr id="14" name="Elbow Connector 13"/>
          <p:cNvCxnSpPr>
            <a:endCxn id="10" idx="0"/>
          </p:cNvCxnSpPr>
          <p:nvPr/>
        </p:nvCxnSpPr>
        <p:spPr>
          <a:xfrm rot="10800000" flipV="1">
            <a:off x="5369185" y="5715573"/>
            <a:ext cx="2432443" cy="268083"/>
          </a:xfrm>
          <a:prstGeom prst="bentConnector2">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846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191658"/>
            <a:ext cx="11029616" cy="1013800"/>
          </a:xfrm>
        </p:spPr>
        <p:txBody>
          <a:bodyPr/>
          <a:lstStyle/>
          <a:p>
            <a:pPr algn="ctr"/>
            <a:r>
              <a:rPr lang="en-ID" dirty="0">
                <a:solidFill>
                  <a:schemeClr val="bg1"/>
                </a:solidFill>
              </a:rPr>
              <a:t>ENCOURAGING Agroforestry Products</a:t>
            </a:r>
            <a:endParaRPr lang="en-US" dirty="0">
              <a:solidFill>
                <a:schemeClr val="bg1"/>
              </a:solidFill>
            </a:endParaRPr>
          </a:p>
        </p:txBody>
      </p:sp>
      <p:sp>
        <p:nvSpPr>
          <p:cNvPr id="4" name="Content Placeholder 2"/>
          <p:cNvSpPr txBox="1">
            <a:spLocks/>
          </p:cNvSpPr>
          <p:nvPr/>
        </p:nvSpPr>
        <p:spPr>
          <a:xfrm>
            <a:off x="733592" y="1763486"/>
            <a:ext cx="11029615" cy="424771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494088" indent="-304800"/>
            <a:endParaRPr lang="en-US" dirty="0"/>
          </a:p>
          <a:p>
            <a:endParaRPr lang="en-US" dirty="0"/>
          </a:p>
          <a:p>
            <a:endParaRPr lang="en-US" dirty="0"/>
          </a:p>
          <a:p>
            <a:endParaRPr lang="en-US" dirty="0"/>
          </a:p>
          <a:p>
            <a:endParaRPr lang="en-US" dirty="0"/>
          </a:p>
          <a:p>
            <a:endParaRPr lang="en-ID" dirty="0"/>
          </a:p>
          <a:p>
            <a:endParaRPr lang="en-ID" dirty="0"/>
          </a:p>
          <a:p>
            <a:endParaRPr lang="en-ID" dirty="0"/>
          </a:p>
          <a:p>
            <a:pPr marL="0" indent="0">
              <a:buNone/>
            </a:pPr>
            <a:endParaRPr lang="en-ID" dirty="0"/>
          </a:p>
          <a:p>
            <a:endParaRPr lang="en-ID" dirty="0"/>
          </a:p>
          <a:p>
            <a:pPr marL="0" indent="0">
              <a:buFont typeface="Wingdings 2" panose="05020102010507070707" pitchFamily="18" charset="2"/>
              <a:buNone/>
            </a:pPr>
            <a:endParaRPr lang="en-US" dirty="0"/>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81192" y="1763486"/>
            <a:ext cx="3296844" cy="2827587"/>
          </a:xfrm>
          <a:prstGeom prst="rect">
            <a:avLst/>
          </a:prstGeom>
        </p:spPr>
      </p:pic>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l="16163" r="14844" b="17276"/>
          <a:stretch/>
        </p:blipFill>
        <p:spPr>
          <a:xfrm rot="589871">
            <a:off x="8605726" y="1983670"/>
            <a:ext cx="1888858" cy="2264770"/>
          </a:xfrm>
          <a:prstGeom prst="rect">
            <a:avLst/>
          </a:prstGeom>
        </p:spPr>
      </p:pic>
      <p:pic>
        <p:nvPicPr>
          <p:cNvPr id="16" name="Picture 1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96406" y="1842182"/>
            <a:ext cx="3128719" cy="4169017"/>
          </a:xfrm>
          <a:prstGeom prst="rect">
            <a:avLst/>
          </a:prstGeom>
        </p:spPr>
      </p:pic>
      <p:sp>
        <p:nvSpPr>
          <p:cNvPr id="17" name="TextBox 16"/>
          <p:cNvSpPr txBox="1"/>
          <p:nvPr/>
        </p:nvSpPr>
        <p:spPr>
          <a:xfrm>
            <a:off x="1017982" y="5471333"/>
            <a:ext cx="3258071" cy="523220"/>
          </a:xfrm>
          <a:prstGeom prst="rect">
            <a:avLst/>
          </a:prstGeom>
          <a:noFill/>
          <a:ln>
            <a:solidFill>
              <a:srgbClr val="FF0000"/>
            </a:solidFill>
          </a:ln>
        </p:spPr>
        <p:txBody>
          <a:bodyPr wrap="none" rtlCol="0">
            <a:spAutoFit/>
          </a:bodyPr>
          <a:lstStyle/>
          <a:p>
            <a:r>
              <a:rPr lang="en-US" sz="2800" dirty="0" err="1">
                <a:solidFill>
                  <a:schemeClr val="bg1"/>
                </a:solidFill>
              </a:rPr>
              <a:t>Toraja</a:t>
            </a:r>
            <a:r>
              <a:rPr lang="en-US" sz="2800" dirty="0">
                <a:solidFill>
                  <a:schemeClr val="bg1"/>
                </a:solidFill>
              </a:rPr>
              <a:t> Arabica Coffee</a:t>
            </a:r>
          </a:p>
        </p:txBody>
      </p:sp>
      <p:cxnSp>
        <p:nvCxnSpPr>
          <p:cNvPr id="19" name="Elbow Connector 18"/>
          <p:cNvCxnSpPr/>
          <p:nvPr/>
        </p:nvCxnSpPr>
        <p:spPr>
          <a:xfrm rot="5400000">
            <a:off x="1787046" y="4992250"/>
            <a:ext cx="884236" cy="73930"/>
          </a:xfrm>
          <a:prstGeom prst="bentConnector3">
            <a:avLst>
              <a:gd name="adj1"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Elbow Connector 21"/>
          <p:cNvCxnSpPr/>
          <p:nvPr/>
        </p:nvCxnSpPr>
        <p:spPr>
          <a:xfrm rot="10800000" flipV="1">
            <a:off x="4129548" y="4009947"/>
            <a:ext cx="766858" cy="1461386"/>
          </a:xfrm>
          <a:prstGeom prst="bentConnector2">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9815295" y="4587096"/>
            <a:ext cx="1773306" cy="523220"/>
          </a:xfrm>
          <a:prstGeom prst="rect">
            <a:avLst/>
          </a:prstGeom>
          <a:noFill/>
          <a:ln>
            <a:solidFill>
              <a:srgbClr val="FF0000"/>
            </a:solidFill>
          </a:ln>
        </p:spPr>
        <p:txBody>
          <a:bodyPr wrap="none" rtlCol="0">
            <a:spAutoFit/>
          </a:bodyPr>
          <a:lstStyle/>
          <a:p>
            <a:r>
              <a:rPr lang="en-US" sz="2800" dirty="0">
                <a:solidFill>
                  <a:schemeClr val="bg1"/>
                </a:solidFill>
              </a:rPr>
              <a:t>Palm sugar</a:t>
            </a:r>
          </a:p>
        </p:txBody>
      </p:sp>
      <p:cxnSp>
        <p:nvCxnSpPr>
          <p:cNvPr id="28" name="Elbow Connector 27"/>
          <p:cNvCxnSpPr>
            <a:endCxn id="26" idx="1"/>
          </p:cNvCxnSpPr>
          <p:nvPr/>
        </p:nvCxnSpPr>
        <p:spPr>
          <a:xfrm rot="16200000" flipH="1">
            <a:off x="9343262" y="4383253"/>
            <a:ext cx="536379" cy="407686"/>
          </a:xfrm>
          <a:prstGeom prst="bentConnector2">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1417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8049" y="5486401"/>
            <a:ext cx="10515600" cy="1052359"/>
          </a:xfrm>
        </p:spPr>
        <p:txBody>
          <a:bodyPr/>
          <a:lstStyle/>
          <a:p>
            <a:pPr algn="ctr"/>
            <a:r>
              <a:rPr lang="en-ID" i="1" dirty="0" err="1">
                <a:solidFill>
                  <a:schemeClr val="bg1"/>
                </a:solidFill>
              </a:rPr>
              <a:t>Terima</a:t>
            </a:r>
            <a:r>
              <a:rPr lang="en-ID" i="1" dirty="0">
                <a:solidFill>
                  <a:schemeClr val="bg1"/>
                </a:solidFill>
              </a:rPr>
              <a:t> </a:t>
            </a:r>
            <a:r>
              <a:rPr lang="en-ID" i="1" dirty="0" err="1">
                <a:solidFill>
                  <a:schemeClr val="bg1"/>
                </a:solidFill>
              </a:rPr>
              <a:t>kasih</a:t>
            </a:r>
            <a:r>
              <a:rPr lang="en-ID" i="1" dirty="0">
                <a:solidFill>
                  <a:schemeClr val="bg1"/>
                </a:solidFill>
              </a:rPr>
              <a:t> // Thank You</a:t>
            </a:r>
            <a:endParaRPr lang="en-US" i="1" dirty="0">
              <a:solidFill>
                <a:schemeClr val="bg1"/>
              </a:solidFill>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24302" y="707923"/>
            <a:ext cx="8160540" cy="4591664"/>
          </a:xfrm>
          <a:prstGeom prst="rect">
            <a:avLst/>
          </a:prstGeom>
        </p:spPr>
      </p:pic>
    </p:spTree>
    <p:extLst>
      <p:ext uri="{BB962C8B-B14F-4D97-AF65-F5344CB8AC3E}">
        <p14:creationId xmlns:p14="http://schemas.microsoft.com/office/powerpoint/2010/main" val="28079955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TotalTime>
  <Words>453</Words>
  <Application>Microsoft Office PowerPoint</Application>
  <PresentationFormat>Widescreen</PresentationFormat>
  <Paragraphs>79</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Wingdings 2</vt:lpstr>
      <vt:lpstr>Office Theme</vt:lpstr>
      <vt:lpstr>     AF Side Event COP26 Glasgow ============================ “Community Adaptation For Forest-Food Based Management in Saddang Watershed Ecosystem in South Sulawesi-INDONESIA”</vt:lpstr>
      <vt:lpstr>PowerPoint Presentation</vt:lpstr>
      <vt:lpstr>AF PROJECTs in Indonesia </vt:lpstr>
      <vt:lpstr>Community Resilience: SADDANG experience </vt:lpstr>
      <vt:lpstr>A Few Promising Progress</vt:lpstr>
      <vt:lpstr>Government and People Enthusiasm </vt:lpstr>
      <vt:lpstr>ENCOURAGING Agroforestry Products</vt:lpstr>
      <vt:lpstr>Terima kasih //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Adaptation For Forest-food Based Management in Saddang Watershed Ecosystem in South Sulawesi-INDONESIA”</dc:title>
  <dc:creator>LAODE M SYARIF</dc:creator>
  <cp:lastModifiedBy>Cristina G. Dengel</cp:lastModifiedBy>
  <cp:revision>8</cp:revision>
  <dcterms:created xsi:type="dcterms:W3CDTF">2021-11-06T13:03:13Z</dcterms:created>
  <dcterms:modified xsi:type="dcterms:W3CDTF">2021-11-09T16:59:14Z</dcterms:modified>
</cp:coreProperties>
</file>