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8">
  <p:sldMasterIdLst>
    <p:sldMasterId id="2147483648" r:id="rId2"/>
    <p:sldMasterId id="2147483677" r:id="rId3"/>
  </p:sldMasterIdLst>
  <p:notesMasterIdLst>
    <p:notesMasterId r:id="rId18"/>
  </p:notesMasterIdLst>
  <p:handoutMasterIdLst>
    <p:handoutMasterId r:id="rId19"/>
  </p:handoutMasterIdLst>
  <p:sldIdLst>
    <p:sldId id="258" r:id="rId4"/>
    <p:sldId id="330" r:id="rId5"/>
    <p:sldId id="350" r:id="rId6"/>
    <p:sldId id="351" r:id="rId7"/>
    <p:sldId id="344" r:id="rId8"/>
    <p:sldId id="356" r:id="rId9"/>
    <p:sldId id="360" r:id="rId10"/>
    <p:sldId id="361" r:id="rId11"/>
    <p:sldId id="362" r:id="rId12"/>
    <p:sldId id="366" r:id="rId13"/>
    <p:sldId id="363" r:id="rId14"/>
    <p:sldId id="358" r:id="rId15"/>
    <p:sldId id="364" r:id="rId16"/>
    <p:sldId id="269" r:id="rId17"/>
  </p:sldIdLst>
  <p:sldSz cx="12192000" cy="6858000"/>
  <p:notesSz cx="6980238"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DC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5DE41B-9245-49E3-AC16-E7928E127751}" v="1" dt="2022-06-21T20:21:29.2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5" autoAdjust="0"/>
    <p:restoredTop sz="89920" autoAdjust="0"/>
  </p:normalViewPr>
  <p:slideViewPr>
    <p:cSldViewPr snapToGrid="0">
      <p:cViewPr varScale="1">
        <p:scale>
          <a:sx n="56" d="100"/>
          <a:sy n="56" d="100"/>
        </p:scale>
        <p:origin x="1052" y="48"/>
      </p:cViewPr>
      <p:guideLst>
        <p:guide orient="horz" pos="2160"/>
        <p:guide pos="3840"/>
      </p:guideLst>
    </p:cSldViewPr>
  </p:slideViewPr>
  <p:notesTextViewPr>
    <p:cViewPr>
      <p:scale>
        <a:sx n="3" d="2"/>
        <a:sy n="3" d="2"/>
      </p:scale>
      <p:origin x="0" y="0"/>
    </p:cViewPr>
  </p:notesTextViewPr>
  <p:sorterViewPr>
    <p:cViewPr>
      <p:scale>
        <a:sx n="100" d="100"/>
        <a:sy n="100" d="100"/>
      </p:scale>
      <p:origin x="0" y="-2010"/>
    </p:cViewPr>
  </p:sorterViewPr>
  <p:notesViewPr>
    <p:cSldViewPr snapToGrid="0">
      <p:cViewPr varScale="1">
        <p:scale>
          <a:sx n="68" d="100"/>
          <a:sy n="68" d="100"/>
        </p:scale>
        <p:origin x="2808"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2.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microsoft.com/office/2015/10/relationships/revisionInfo" Target="revisionInfo.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4770" cy="458788"/>
          </a:xfrm>
          <a:prstGeom prst="rect">
            <a:avLst/>
          </a:prstGeom>
        </p:spPr>
        <p:txBody>
          <a:bodyPr vert="horz" lIns="92133" tIns="46067" rIns="92133" bIns="46067" rtlCol="0"/>
          <a:lstStyle>
            <a:lvl1pPr algn="l">
              <a:defRPr sz="1200"/>
            </a:lvl1pPr>
          </a:lstStyle>
          <a:p>
            <a:endParaRPr/>
          </a:p>
        </p:txBody>
      </p:sp>
      <p:sp>
        <p:nvSpPr>
          <p:cNvPr id="3" name="Date Placeholder 2"/>
          <p:cNvSpPr>
            <a:spLocks noGrp="1"/>
          </p:cNvSpPr>
          <p:nvPr>
            <p:ph type="dt" sz="quarter" idx="1"/>
          </p:nvPr>
        </p:nvSpPr>
        <p:spPr>
          <a:xfrm>
            <a:off x="3953853" y="0"/>
            <a:ext cx="3024770" cy="458788"/>
          </a:xfrm>
          <a:prstGeom prst="rect">
            <a:avLst/>
          </a:prstGeom>
        </p:spPr>
        <p:txBody>
          <a:bodyPr vert="horz" lIns="92133" tIns="46067" rIns="92133" bIns="46067" rtlCol="0"/>
          <a:lstStyle>
            <a:lvl1pPr algn="r">
              <a:defRPr sz="1200"/>
            </a:lvl1pPr>
          </a:lstStyle>
          <a:p>
            <a:fld id="{30E08F2E-5F06-4CE2-A139-452A1382A6F0}" type="datetimeFigureOut">
              <a:rPr lang="en-US"/>
              <a:t>6/21/2022</a:t>
            </a:fld>
            <a:endParaRPr/>
          </a:p>
        </p:txBody>
      </p:sp>
      <p:sp>
        <p:nvSpPr>
          <p:cNvPr id="4" name="Footer Placeholder 3"/>
          <p:cNvSpPr>
            <a:spLocks noGrp="1"/>
          </p:cNvSpPr>
          <p:nvPr>
            <p:ph type="ftr" sz="quarter" idx="2"/>
          </p:nvPr>
        </p:nvSpPr>
        <p:spPr>
          <a:xfrm>
            <a:off x="0" y="8685214"/>
            <a:ext cx="3024770" cy="458787"/>
          </a:xfrm>
          <a:prstGeom prst="rect">
            <a:avLst/>
          </a:prstGeom>
        </p:spPr>
        <p:txBody>
          <a:bodyPr vert="horz" lIns="92133" tIns="46067" rIns="92133" bIns="46067" rtlCol="0" anchor="b"/>
          <a:lstStyle>
            <a:lvl1pPr algn="l">
              <a:defRPr sz="1200"/>
            </a:lvl1pPr>
          </a:lstStyle>
          <a:p>
            <a:endParaRPr/>
          </a:p>
        </p:txBody>
      </p:sp>
      <p:sp>
        <p:nvSpPr>
          <p:cNvPr id="5" name="Slide Number Placeholder 4"/>
          <p:cNvSpPr>
            <a:spLocks noGrp="1"/>
          </p:cNvSpPr>
          <p:nvPr>
            <p:ph type="sldNum" sz="quarter" idx="3"/>
          </p:nvPr>
        </p:nvSpPr>
        <p:spPr>
          <a:xfrm>
            <a:off x="3953853" y="8685214"/>
            <a:ext cx="3024770" cy="458787"/>
          </a:xfrm>
          <a:prstGeom prst="rect">
            <a:avLst/>
          </a:prstGeom>
        </p:spPr>
        <p:txBody>
          <a:bodyPr vert="horz" lIns="92133" tIns="46067" rIns="92133" bIns="46067" rtlCol="0" anchor="b"/>
          <a:lstStyle>
            <a:lvl1pPr algn="r">
              <a:defRPr sz="1200"/>
            </a:lvl1pPr>
          </a:lstStyle>
          <a:p>
            <a:fld id="{B828588A-5C4E-401A-AECC-B6F63A9DE965}" type="slidenum">
              <a:rPr/>
              <a:t>‹#›</a:t>
            </a:fld>
            <a:endParaRPr/>
          </a:p>
        </p:txBody>
      </p:sp>
    </p:spTree>
    <p:extLst>
      <p:ext uri="{BB962C8B-B14F-4D97-AF65-F5344CB8AC3E}">
        <p14:creationId xmlns:p14="http://schemas.microsoft.com/office/powerpoint/2010/main" val="10599797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4770" cy="458788"/>
          </a:xfrm>
          <a:prstGeom prst="rect">
            <a:avLst/>
          </a:prstGeom>
        </p:spPr>
        <p:txBody>
          <a:bodyPr vert="horz" lIns="92133" tIns="46067" rIns="92133" bIns="46067" rtlCol="0"/>
          <a:lstStyle>
            <a:lvl1pPr algn="l">
              <a:defRPr sz="1200"/>
            </a:lvl1pPr>
          </a:lstStyle>
          <a:p>
            <a:endParaRPr/>
          </a:p>
        </p:txBody>
      </p:sp>
      <p:sp>
        <p:nvSpPr>
          <p:cNvPr id="3" name="Date Placeholder 2"/>
          <p:cNvSpPr>
            <a:spLocks noGrp="1"/>
          </p:cNvSpPr>
          <p:nvPr>
            <p:ph type="dt" idx="1"/>
          </p:nvPr>
        </p:nvSpPr>
        <p:spPr>
          <a:xfrm>
            <a:off x="3953853" y="0"/>
            <a:ext cx="3024770" cy="458788"/>
          </a:xfrm>
          <a:prstGeom prst="rect">
            <a:avLst/>
          </a:prstGeom>
        </p:spPr>
        <p:txBody>
          <a:bodyPr vert="horz" lIns="92133" tIns="46067" rIns="92133" bIns="46067" rtlCol="0"/>
          <a:lstStyle>
            <a:lvl1pPr algn="r">
              <a:defRPr sz="1200"/>
            </a:lvl1pPr>
          </a:lstStyle>
          <a:p>
            <a:fld id="{1A4C5DC6-1594-414D-9341-ABA08739246C}" type="datetimeFigureOut">
              <a:rPr lang="en-US"/>
              <a:t>6/21/2022</a:t>
            </a:fld>
            <a:endParaRPr/>
          </a:p>
        </p:txBody>
      </p:sp>
      <p:sp>
        <p:nvSpPr>
          <p:cNvPr id="4" name="Slide Image Placeholder 3"/>
          <p:cNvSpPr>
            <a:spLocks noGrp="1" noRot="1" noChangeAspect="1"/>
          </p:cNvSpPr>
          <p:nvPr>
            <p:ph type="sldImg" idx="2"/>
          </p:nvPr>
        </p:nvSpPr>
        <p:spPr>
          <a:xfrm>
            <a:off x="746125" y="1143000"/>
            <a:ext cx="5487988" cy="3086100"/>
          </a:xfrm>
          <a:prstGeom prst="rect">
            <a:avLst/>
          </a:prstGeom>
          <a:noFill/>
          <a:ln w="12700">
            <a:solidFill>
              <a:prstClr val="black"/>
            </a:solidFill>
          </a:ln>
        </p:spPr>
        <p:txBody>
          <a:bodyPr vert="horz" lIns="92133" tIns="46067" rIns="92133" bIns="46067" rtlCol="0" anchor="ctr"/>
          <a:lstStyle/>
          <a:p>
            <a:endParaRPr/>
          </a:p>
        </p:txBody>
      </p:sp>
      <p:sp>
        <p:nvSpPr>
          <p:cNvPr id="5" name="Notes Placeholder 4"/>
          <p:cNvSpPr>
            <a:spLocks noGrp="1"/>
          </p:cNvSpPr>
          <p:nvPr>
            <p:ph type="body" sz="quarter" idx="3"/>
          </p:nvPr>
        </p:nvSpPr>
        <p:spPr>
          <a:xfrm>
            <a:off x="698024" y="4400550"/>
            <a:ext cx="5584190" cy="3600450"/>
          </a:xfrm>
          <a:prstGeom prst="rect">
            <a:avLst/>
          </a:prstGeom>
        </p:spPr>
        <p:txBody>
          <a:bodyPr vert="horz" lIns="92133" tIns="46067" rIns="92133" bIns="46067"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4"/>
            <a:ext cx="3024770" cy="458787"/>
          </a:xfrm>
          <a:prstGeom prst="rect">
            <a:avLst/>
          </a:prstGeom>
        </p:spPr>
        <p:txBody>
          <a:bodyPr vert="horz" lIns="92133" tIns="46067" rIns="92133" bIns="46067" rtlCol="0" anchor="b"/>
          <a:lstStyle>
            <a:lvl1pPr algn="l">
              <a:defRPr sz="1200"/>
            </a:lvl1pPr>
          </a:lstStyle>
          <a:p>
            <a:endParaRPr/>
          </a:p>
        </p:txBody>
      </p:sp>
      <p:sp>
        <p:nvSpPr>
          <p:cNvPr id="7" name="Slide Number Placeholder 6"/>
          <p:cNvSpPr>
            <a:spLocks noGrp="1"/>
          </p:cNvSpPr>
          <p:nvPr>
            <p:ph type="sldNum" sz="quarter" idx="5"/>
          </p:nvPr>
        </p:nvSpPr>
        <p:spPr>
          <a:xfrm>
            <a:off x="3953853" y="8685214"/>
            <a:ext cx="3024770" cy="458787"/>
          </a:xfrm>
          <a:prstGeom prst="rect">
            <a:avLst/>
          </a:prstGeom>
        </p:spPr>
        <p:txBody>
          <a:bodyPr vert="horz" lIns="92133" tIns="46067" rIns="92133" bIns="46067" rtlCol="0" anchor="b"/>
          <a:lstStyle>
            <a:lvl1pPr algn="r">
              <a:defRPr sz="1200"/>
            </a:lvl1pPr>
          </a:lstStyle>
          <a:p>
            <a:fld id="{77542409-6A04-4DC6-AC3A-D3758287A8F2}" type="slidenum">
              <a:rPr/>
              <a:t>‹#›</a:t>
            </a:fld>
            <a:endParaRPr/>
          </a:p>
        </p:txBody>
      </p:sp>
    </p:spTree>
    <p:extLst>
      <p:ext uri="{BB962C8B-B14F-4D97-AF65-F5344CB8AC3E}">
        <p14:creationId xmlns:p14="http://schemas.microsoft.com/office/powerpoint/2010/main" val="2541150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542409-6A04-4DC6-AC3A-D3758287A8F2}" type="slidenum">
              <a:rPr lang="en-US" smtClean="0"/>
              <a:t>1</a:t>
            </a:fld>
            <a:endParaRPr lang="en-US"/>
          </a:p>
        </p:txBody>
      </p:sp>
    </p:spTree>
    <p:extLst>
      <p:ext uri="{BB962C8B-B14F-4D97-AF65-F5344CB8AC3E}">
        <p14:creationId xmlns:p14="http://schemas.microsoft.com/office/powerpoint/2010/main" val="3300829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27652" name="Slide Number Placeholder 3"/>
          <p:cNvSpPr>
            <a:spLocks noGrp="1"/>
          </p:cNvSpPr>
          <p:nvPr>
            <p:ph type="sldNum" sz="quarter" idx="5"/>
          </p:nvPr>
        </p:nvSpPr>
        <p:spPr bwMode="auto">
          <a:noFill/>
          <a:ln>
            <a:miter lim="800000"/>
            <a:headEnd/>
            <a:tailEnd/>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A3FAF4-3ECB-475F-8B3A-935AFC619175}" type="slidenum">
              <a:rPr kumimoji="0" lang="en-US" sz="1200" b="0" i="0" u="none" strike="noStrike" kern="1200" cap="none" spc="0" normalizeH="0" baseline="0" noProof="0">
                <a:ln>
                  <a:noFill/>
                </a:ln>
                <a:solidFill>
                  <a:srgbClr val="4D3E2F"/>
                </a:solidFill>
                <a:effectLst/>
                <a:uLnTx/>
                <a:uFillTx/>
                <a:latin typeface="Corbel" panose="020B0503020204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4D3E2F"/>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1042109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27652" name="Slide Number Placeholder 3"/>
          <p:cNvSpPr>
            <a:spLocks noGrp="1"/>
          </p:cNvSpPr>
          <p:nvPr>
            <p:ph type="sldNum" sz="quarter" idx="5"/>
          </p:nvPr>
        </p:nvSpPr>
        <p:spPr bwMode="auto">
          <a:noFill/>
          <a:ln>
            <a:miter lim="800000"/>
            <a:headEnd/>
            <a:tailEnd/>
          </a:ln>
        </p:spPr>
        <p:txBody>
          <a:bodyPr/>
          <a:lstStyle/>
          <a:p>
            <a:fld id="{63A3FAF4-3ECB-475F-8B3A-935AFC619175}" type="slidenum">
              <a:rPr lang="en-US"/>
              <a:pPr/>
              <a:t>11</a:t>
            </a:fld>
            <a:endParaRPr lang="en-US"/>
          </a:p>
        </p:txBody>
      </p:sp>
    </p:spTree>
    <p:extLst>
      <p:ext uri="{BB962C8B-B14F-4D97-AF65-F5344CB8AC3E}">
        <p14:creationId xmlns:p14="http://schemas.microsoft.com/office/powerpoint/2010/main" val="20218102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27652" name="Slide Number Placeholder 3"/>
          <p:cNvSpPr>
            <a:spLocks noGrp="1"/>
          </p:cNvSpPr>
          <p:nvPr>
            <p:ph type="sldNum" sz="quarter" idx="5"/>
          </p:nvPr>
        </p:nvSpPr>
        <p:spPr bwMode="auto">
          <a:noFill/>
          <a:ln>
            <a:miter lim="800000"/>
            <a:headEnd/>
            <a:tailEnd/>
          </a:ln>
        </p:spPr>
        <p:txBody>
          <a:bodyPr/>
          <a:lstStyle/>
          <a:p>
            <a:fld id="{63A3FAF4-3ECB-475F-8B3A-935AFC619175}" type="slidenum">
              <a:rPr lang="en-US"/>
              <a:pPr/>
              <a:t>12</a:t>
            </a:fld>
            <a:endParaRPr lang="en-US"/>
          </a:p>
        </p:txBody>
      </p:sp>
    </p:spTree>
    <p:extLst>
      <p:ext uri="{BB962C8B-B14F-4D97-AF65-F5344CB8AC3E}">
        <p14:creationId xmlns:p14="http://schemas.microsoft.com/office/powerpoint/2010/main" val="17174166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27652" name="Slide Number Placeholder 3"/>
          <p:cNvSpPr>
            <a:spLocks noGrp="1"/>
          </p:cNvSpPr>
          <p:nvPr>
            <p:ph type="sldNum" sz="quarter" idx="5"/>
          </p:nvPr>
        </p:nvSpPr>
        <p:spPr bwMode="auto">
          <a:noFill/>
          <a:ln>
            <a:miter lim="800000"/>
            <a:headEnd/>
            <a:tailEnd/>
          </a:ln>
        </p:spPr>
        <p:txBody>
          <a:bodyPr/>
          <a:lstStyle/>
          <a:p>
            <a:fld id="{63A3FAF4-3ECB-475F-8B3A-935AFC619175}" type="slidenum">
              <a:rPr lang="en-US"/>
              <a:pPr/>
              <a:t>13</a:t>
            </a:fld>
            <a:endParaRPr lang="en-US"/>
          </a:p>
        </p:txBody>
      </p:sp>
    </p:spTree>
    <p:extLst>
      <p:ext uri="{BB962C8B-B14F-4D97-AF65-F5344CB8AC3E}">
        <p14:creationId xmlns:p14="http://schemas.microsoft.com/office/powerpoint/2010/main" val="7722314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542409-6A04-4DC6-AC3A-D3758287A8F2}" type="slidenum">
              <a:rPr lang="en-US" smtClean="0"/>
              <a:t>14</a:t>
            </a:fld>
            <a:endParaRPr lang="en-US"/>
          </a:p>
        </p:txBody>
      </p:sp>
    </p:spTree>
    <p:extLst>
      <p:ext uri="{BB962C8B-B14F-4D97-AF65-F5344CB8AC3E}">
        <p14:creationId xmlns:p14="http://schemas.microsoft.com/office/powerpoint/2010/main" val="4080073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27652" name="Slide Number Placeholder 3"/>
          <p:cNvSpPr>
            <a:spLocks noGrp="1"/>
          </p:cNvSpPr>
          <p:nvPr>
            <p:ph type="sldNum" sz="quarter" idx="5"/>
          </p:nvPr>
        </p:nvSpPr>
        <p:spPr bwMode="auto">
          <a:noFill/>
          <a:ln>
            <a:miter lim="800000"/>
            <a:headEnd/>
            <a:tailEnd/>
          </a:ln>
        </p:spPr>
        <p:txBody>
          <a:bodyPr/>
          <a:lstStyle/>
          <a:p>
            <a:fld id="{63A3FAF4-3ECB-475F-8B3A-935AFC619175}" type="slidenum">
              <a:rPr lang="en-US"/>
              <a:pPr/>
              <a:t>2</a:t>
            </a:fld>
            <a:endParaRPr lang="en-US"/>
          </a:p>
        </p:txBody>
      </p:sp>
    </p:spTree>
    <p:extLst>
      <p:ext uri="{BB962C8B-B14F-4D97-AF65-F5344CB8AC3E}">
        <p14:creationId xmlns:p14="http://schemas.microsoft.com/office/powerpoint/2010/main" val="3858197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27652" name="Slide Number Placeholder 3"/>
          <p:cNvSpPr>
            <a:spLocks noGrp="1"/>
          </p:cNvSpPr>
          <p:nvPr>
            <p:ph type="sldNum" sz="quarter" idx="5"/>
          </p:nvPr>
        </p:nvSpPr>
        <p:spPr bwMode="auto">
          <a:noFill/>
          <a:ln>
            <a:miter lim="800000"/>
            <a:headEnd/>
            <a:tailEnd/>
          </a:ln>
        </p:spPr>
        <p:txBody>
          <a:bodyPr/>
          <a:lstStyle/>
          <a:p>
            <a:fld id="{63A3FAF4-3ECB-475F-8B3A-935AFC619175}" type="slidenum">
              <a:rPr lang="en-US"/>
              <a:pPr/>
              <a:t>3</a:t>
            </a:fld>
            <a:endParaRPr lang="en-US"/>
          </a:p>
        </p:txBody>
      </p:sp>
    </p:spTree>
    <p:extLst>
      <p:ext uri="{BB962C8B-B14F-4D97-AF65-F5344CB8AC3E}">
        <p14:creationId xmlns:p14="http://schemas.microsoft.com/office/powerpoint/2010/main" val="545379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27652" name="Slide Number Placeholder 3"/>
          <p:cNvSpPr>
            <a:spLocks noGrp="1"/>
          </p:cNvSpPr>
          <p:nvPr>
            <p:ph type="sldNum" sz="quarter" idx="5"/>
          </p:nvPr>
        </p:nvSpPr>
        <p:spPr bwMode="auto">
          <a:noFill/>
          <a:ln>
            <a:miter lim="800000"/>
            <a:headEnd/>
            <a:tailEnd/>
          </a:ln>
        </p:spPr>
        <p:txBody>
          <a:bodyPr/>
          <a:lstStyle/>
          <a:p>
            <a:fld id="{63A3FAF4-3ECB-475F-8B3A-935AFC619175}" type="slidenum">
              <a:rPr lang="en-US"/>
              <a:pPr/>
              <a:t>4</a:t>
            </a:fld>
            <a:endParaRPr lang="en-US"/>
          </a:p>
        </p:txBody>
      </p:sp>
    </p:spTree>
    <p:extLst>
      <p:ext uri="{BB962C8B-B14F-4D97-AF65-F5344CB8AC3E}">
        <p14:creationId xmlns:p14="http://schemas.microsoft.com/office/powerpoint/2010/main" val="2459501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27652" name="Slide Number Placeholder 3"/>
          <p:cNvSpPr>
            <a:spLocks noGrp="1"/>
          </p:cNvSpPr>
          <p:nvPr>
            <p:ph type="sldNum" sz="quarter" idx="5"/>
          </p:nvPr>
        </p:nvSpPr>
        <p:spPr bwMode="auto">
          <a:noFill/>
          <a:ln>
            <a:miter lim="800000"/>
            <a:headEnd/>
            <a:tailEnd/>
          </a:ln>
        </p:spPr>
        <p:txBody>
          <a:bodyPr/>
          <a:lstStyle/>
          <a:p>
            <a:fld id="{63A3FAF4-3ECB-475F-8B3A-935AFC619175}" type="slidenum">
              <a:rPr lang="en-US"/>
              <a:pPr/>
              <a:t>5</a:t>
            </a:fld>
            <a:endParaRPr lang="en-US"/>
          </a:p>
        </p:txBody>
      </p:sp>
    </p:spTree>
    <p:extLst>
      <p:ext uri="{BB962C8B-B14F-4D97-AF65-F5344CB8AC3E}">
        <p14:creationId xmlns:p14="http://schemas.microsoft.com/office/powerpoint/2010/main" val="31042109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27652" name="Slide Number Placeholder 3"/>
          <p:cNvSpPr>
            <a:spLocks noGrp="1"/>
          </p:cNvSpPr>
          <p:nvPr>
            <p:ph type="sldNum" sz="quarter" idx="5"/>
          </p:nvPr>
        </p:nvSpPr>
        <p:spPr bwMode="auto">
          <a:noFill/>
          <a:ln>
            <a:miter lim="800000"/>
            <a:headEnd/>
            <a:tailEnd/>
          </a:ln>
        </p:spPr>
        <p:txBody>
          <a:bodyPr/>
          <a:lstStyle/>
          <a:p>
            <a:fld id="{63A3FAF4-3ECB-475F-8B3A-935AFC619175}" type="slidenum">
              <a:rPr lang="en-US"/>
              <a:pPr/>
              <a:t>6</a:t>
            </a:fld>
            <a:endParaRPr lang="en-US"/>
          </a:p>
        </p:txBody>
      </p:sp>
    </p:spTree>
    <p:extLst>
      <p:ext uri="{BB962C8B-B14F-4D97-AF65-F5344CB8AC3E}">
        <p14:creationId xmlns:p14="http://schemas.microsoft.com/office/powerpoint/2010/main" val="3551578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27652" name="Slide Number Placeholder 3"/>
          <p:cNvSpPr>
            <a:spLocks noGrp="1"/>
          </p:cNvSpPr>
          <p:nvPr>
            <p:ph type="sldNum" sz="quarter" idx="5"/>
          </p:nvPr>
        </p:nvSpPr>
        <p:spPr bwMode="auto">
          <a:noFill/>
          <a:ln>
            <a:miter lim="800000"/>
            <a:headEnd/>
            <a:tailEnd/>
          </a:ln>
        </p:spPr>
        <p:txBody>
          <a:bodyPr/>
          <a:lstStyle/>
          <a:p>
            <a:fld id="{63A3FAF4-3ECB-475F-8B3A-935AFC619175}" type="slidenum">
              <a:rPr lang="en-US"/>
              <a:pPr/>
              <a:t>7</a:t>
            </a:fld>
            <a:endParaRPr lang="en-US"/>
          </a:p>
        </p:txBody>
      </p:sp>
    </p:spTree>
    <p:extLst>
      <p:ext uri="{BB962C8B-B14F-4D97-AF65-F5344CB8AC3E}">
        <p14:creationId xmlns:p14="http://schemas.microsoft.com/office/powerpoint/2010/main" val="22960774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27652" name="Slide Number Placeholder 3"/>
          <p:cNvSpPr>
            <a:spLocks noGrp="1"/>
          </p:cNvSpPr>
          <p:nvPr>
            <p:ph type="sldNum" sz="quarter" idx="5"/>
          </p:nvPr>
        </p:nvSpPr>
        <p:spPr bwMode="auto">
          <a:noFill/>
          <a:ln>
            <a:miter lim="800000"/>
            <a:headEnd/>
            <a:tailEnd/>
          </a:ln>
        </p:spPr>
        <p:txBody>
          <a:bodyPr/>
          <a:lstStyle/>
          <a:p>
            <a:fld id="{63A3FAF4-3ECB-475F-8B3A-935AFC619175}" type="slidenum">
              <a:rPr lang="en-US"/>
              <a:pPr/>
              <a:t>8</a:t>
            </a:fld>
            <a:endParaRPr lang="en-US"/>
          </a:p>
        </p:txBody>
      </p:sp>
    </p:spTree>
    <p:extLst>
      <p:ext uri="{BB962C8B-B14F-4D97-AF65-F5344CB8AC3E}">
        <p14:creationId xmlns:p14="http://schemas.microsoft.com/office/powerpoint/2010/main" val="20374169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27652" name="Slide Number Placeholder 3"/>
          <p:cNvSpPr>
            <a:spLocks noGrp="1"/>
          </p:cNvSpPr>
          <p:nvPr>
            <p:ph type="sldNum" sz="quarter" idx="5"/>
          </p:nvPr>
        </p:nvSpPr>
        <p:spPr bwMode="auto">
          <a:noFill/>
          <a:ln>
            <a:miter lim="800000"/>
            <a:headEnd/>
            <a:tailEnd/>
          </a:ln>
        </p:spPr>
        <p:txBody>
          <a:bodyPr/>
          <a:lstStyle/>
          <a:p>
            <a:fld id="{63A3FAF4-3ECB-475F-8B3A-935AFC619175}" type="slidenum">
              <a:rPr lang="en-US"/>
              <a:pPr/>
              <a:t>9</a:t>
            </a:fld>
            <a:endParaRPr lang="en-US"/>
          </a:p>
        </p:txBody>
      </p:sp>
    </p:spTree>
    <p:extLst>
      <p:ext uri="{BB962C8B-B14F-4D97-AF65-F5344CB8AC3E}">
        <p14:creationId xmlns:p14="http://schemas.microsoft.com/office/powerpoint/2010/main" val="337756817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Puffy white clouds in deep blue sky" title="Slide Design Picture"/>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2057400"/>
            <a:ext cx="1490472" cy="3886200"/>
          </a:xfrm>
          <a:prstGeom prst="rect">
            <a:avLst/>
          </a:prstGeom>
        </p:spPr>
      </p:pic>
      <p:sp>
        <p:nvSpPr>
          <p:cNvPr id="9" name="Rectangle 8"/>
          <p:cNvSpPr/>
          <p:nvPr/>
        </p:nvSpPr>
        <p:spPr>
          <a:xfrm>
            <a:off x="1600200" y="0"/>
            <a:ext cx="5029200" cy="5943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0" name="Picture 9" descr="Closeup of plant shoot" title="Slide Design Picture"/>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6739128" y="2057400"/>
            <a:ext cx="2060767" cy="3886200"/>
          </a:xfrm>
          <a:prstGeom prst="rect">
            <a:avLst/>
          </a:prstGeom>
        </p:spPr>
      </p:pic>
      <p:pic>
        <p:nvPicPr>
          <p:cNvPr id="11" name="Picture 10" descr="Waves" title="Slide Design Picture"/>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8909623" y="2057400"/>
            <a:ext cx="3282696" cy="3886200"/>
          </a:xfrm>
          <a:prstGeom prst="rect">
            <a:avLst/>
          </a:prstGeom>
        </p:spPr>
      </p:pic>
      <p:sp>
        <p:nvSpPr>
          <p:cNvPr id="2" name="Title 1"/>
          <p:cNvSpPr>
            <a:spLocks noGrp="1"/>
          </p:cNvSpPr>
          <p:nvPr>
            <p:ph type="ctrTitle"/>
          </p:nvPr>
        </p:nvSpPr>
        <p:spPr>
          <a:xfrm>
            <a:off x="1751777" y="3019706"/>
            <a:ext cx="4846320" cy="2387600"/>
          </a:xfrm>
        </p:spPr>
        <p:txBody>
          <a:bodyPr anchor="b">
            <a:normAutofit/>
          </a:bodyPr>
          <a:lstStyle>
            <a:lvl1pPr algn="l">
              <a:lnSpc>
                <a:spcPct val="90000"/>
              </a:lnSpc>
              <a:defRPr sz="4800">
                <a:solidFill>
                  <a:schemeClr val="bg1"/>
                </a:solidFill>
              </a:defRPr>
            </a:lvl1pPr>
          </a:lstStyle>
          <a:p>
            <a:r>
              <a:rPr lang="en-US"/>
              <a:t>Click to edit Master title style</a:t>
            </a:r>
            <a:endParaRPr/>
          </a:p>
        </p:txBody>
      </p:sp>
      <p:sp>
        <p:nvSpPr>
          <p:cNvPr id="3" name="Subtitle 2"/>
          <p:cNvSpPr>
            <a:spLocks noGrp="1"/>
          </p:cNvSpPr>
          <p:nvPr>
            <p:ph type="subTitle" idx="1"/>
          </p:nvPr>
        </p:nvSpPr>
        <p:spPr>
          <a:xfrm>
            <a:off x="1751777" y="5381894"/>
            <a:ext cx="4846320" cy="448056"/>
          </a:xfrm>
        </p:spPr>
        <p:txBody>
          <a:bodyPr>
            <a:normAutofit/>
          </a:bodyPr>
          <a:lstStyle>
            <a:lvl1pPr marL="0" indent="0" algn="l">
              <a:spcBef>
                <a:spcPts val="0"/>
              </a:spcBef>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Tree>
    <p:extLst>
      <p:ext uri="{BB962C8B-B14F-4D97-AF65-F5344CB8AC3E}">
        <p14:creationId xmlns:p14="http://schemas.microsoft.com/office/powerpoint/2010/main" val="698731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r>
              <a:t>July 22, 2012</a:t>
            </a:r>
          </a:p>
        </p:txBody>
      </p:sp>
      <p:sp>
        <p:nvSpPr>
          <p:cNvPr id="5" name="Footer Placeholder 4"/>
          <p:cNvSpPr>
            <a:spLocks noGrp="1"/>
          </p:cNvSpPr>
          <p:nvPr>
            <p:ph type="ftr" sz="quarter" idx="11"/>
          </p:nvPr>
        </p:nvSpPr>
        <p:spPr/>
        <p:txBody>
          <a:bodyPr/>
          <a:lstStyle/>
          <a:p>
            <a:r>
              <a:t>Footer text here</a:t>
            </a:r>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Tree>
    <p:extLst>
      <p:ext uri="{BB962C8B-B14F-4D97-AF65-F5344CB8AC3E}">
        <p14:creationId xmlns:p14="http://schemas.microsoft.com/office/powerpoint/2010/main" val="720709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190500"/>
            <a:ext cx="2057400" cy="5986463"/>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38200" y="190500"/>
            <a:ext cx="7734300" cy="59864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r>
              <a:t>July 22, 2012</a:t>
            </a:r>
          </a:p>
        </p:txBody>
      </p:sp>
      <p:sp>
        <p:nvSpPr>
          <p:cNvPr id="5" name="Footer Placeholder 4"/>
          <p:cNvSpPr>
            <a:spLocks noGrp="1"/>
          </p:cNvSpPr>
          <p:nvPr>
            <p:ph type="ftr" sz="quarter" idx="11"/>
          </p:nvPr>
        </p:nvSpPr>
        <p:spPr/>
        <p:txBody>
          <a:bodyPr/>
          <a:lstStyle/>
          <a:p>
            <a:r>
              <a:t>Footer text here</a:t>
            </a:r>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Tree>
    <p:extLst>
      <p:ext uri="{BB962C8B-B14F-4D97-AF65-F5344CB8AC3E}">
        <p14:creationId xmlns:p14="http://schemas.microsoft.com/office/powerpoint/2010/main" val="1021014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42484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July 22, 2012</a:t>
            </a:r>
          </a:p>
        </p:txBody>
      </p:sp>
      <p:sp>
        <p:nvSpPr>
          <p:cNvPr id="5" name="Footer Placeholder 4"/>
          <p:cNvSpPr>
            <a:spLocks noGrp="1"/>
          </p:cNvSpPr>
          <p:nvPr>
            <p:ph type="ftr" sz="quarter" idx="11"/>
          </p:nvPr>
        </p:nvSpPr>
        <p:spPr/>
        <p:txBody>
          <a:bodyPr/>
          <a:lstStyle/>
          <a:p>
            <a:r>
              <a:rPr lang="en-US"/>
              <a:t>Footer text here</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CD8D479-8942-46E8-A226-A4E01F7A105C}" type="slidenum">
              <a:rPr lang="en-US" smtClean="0"/>
              <a:t>‹#›</a:t>
            </a:fld>
            <a:endParaRPr lang="en-US"/>
          </a:p>
        </p:txBody>
      </p:sp>
    </p:spTree>
    <p:extLst>
      <p:ext uri="{BB962C8B-B14F-4D97-AF65-F5344CB8AC3E}">
        <p14:creationId xmlns:p14="http://schemas.microsoft.com/office/powerpoint/2010/main" val="2479244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70384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July 22, 2012</a:t>
            </a:r>
          </a:p>
        </p:txBody>
      </p:sp>
      <p:sp>
        <p:nvSpPr>
          <p:cNvPr id="6" name="Footer Placeholder 5"/>
          <p:cNvSpPr>
            <a:spLocks noGrp="1"/>
          </p:cNvSpPr>
          <p:nvPr>
            <p:ph type="ftr" sz="quarter" idx="11"/>
          </p:nvPr>
        </p:nvSpPr>
        <p:spPr/>
        <p:txBody>
          <a:bodyPr/>
          <a:lstStyle/>
          <a:p>
            <a:r>
              <a:rPr lang="en-US"/>
              <a:t>Footer text here</a:t>
            </a: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CD8D479-8942-46E8-A226-A4E01F7A105C}" type="slidenum">
              <a:rPr lang="en-US" smtClean="0"/>
              <a:t>‹#›</a:t>
            </a:fld>
            <a:endParaRPr lang="en-US"/>
          </a:p>
        </p:txBody>
      </p:sp>
    </p:spTree>
    <p:extLst>
      <p:ext uri="{BB962C8B-B14F-4D97-AF65-F5344CB8AC3E}">
        <p14:creationId xmlns:p14="http://schemas.microsoft.com/office/powerpoint/2010/main" val="85900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July 22, 2012</a:t>
            </a:r>
          </a:p>
        </p:txBody>
      </p:sp>
      <p:sp>
        <p:nvSpPr>
          <p:cNvPr id="8" name="Footer Placeholder 7"/>
          <p:cNvSpPr>
            <a:spLocks noGrp="1"/>
          </p:cNvSpPr>
          <p:nvPr>
            <p:ph type="ftr" sz="quarter" idx="11"/>
          </p:nvPr>
        </p:nvSpPr>
        <p:spPr/>
        <p:txBody>
          <a:bodyPr/>
          <a:lstStyle/>
          <a:p>
            <a:r>
              <a:rPr lang="en-US"/>
              <a:t>Footer text here</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CD8D479-8942-46E8-A226-A4E01F7A105C}" type="slidenum">
              <a:rPr lang="en-US" smtClean="0"/>
              <a:t>‹#›</a:t>
            </a:fld>
            <a:endParaRPr lang="en-US"/>
          </a:p>
        </p:txBody>
      </p:sp>
    </p:spTree>
    <p:extLst>
      <p:ext uri="{BB962C8B-B14F-4D97-AF65-F5344CB8AC3E}">
        <p14:creationId xmlns:p14="http://schemas.microsoft.com/office/powerpoint/2010/main" val="3017221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July 22, 2012</a:t>
            </a:r>
          </a:p>
        </p:txBody>
      </p:sp>
      <p:sp>
        <p:nvSpPr>
          <p:cNvPr id="4" name="Footer Placeholder 3"/>
          <p:cNvSpPr>
            <a:spLocks noGrp="1"/>
          </p:cNvSpPr>
          <p:nvPr>
            <p:ph type="ftr" sz="quarter" idx="11"/>
          </p:nvPr>
        </p:nvSpPr>
        <p:spPr/>
        <p:txBody>
          <a:bodyPr/>
          <a:lstStyle/>
          <a:p>
            <a:r>
              <a:rPr lang="en-US"/>
              <a:t>Footer text here</a:t>
            </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CD8D479-8942-46E8-A226-A4E01F7A105C}" type="slidenum">
              <a:rPr lang="en-US" smtClean="0"/>
              <a:t>‹#›</a:t>
            </a:fld>
            <a:endParaRPr lang="en-US"/>
          </a:p>
        </p:txBody>
      </p:sp>
    </p:spTree>
    <p:extLst>
      <p:ext uri="{BB962C8B-B14F-4D97-AF65-F5344CB8AC3E}">
        <p14:creationId xmlns:p14="http://schemas.microsoft.com/office/powerpoint/2010/main" val="934139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July 22, 2012</a:t>
            </a:r>
          </a:p>
        </p:txBody>
      </p:sp>
      <p:sp>
        <p:nvSpPr>
          <p:cNvPr id="3" name="Footer Placeholder 2"/>
          <p:cNvSpPr>
            <a:spLocks noGrp="1"/>
          </p:cNvSpPr>
          <p:nvPr>
            <p:ph type="ftr" sz="quarter" idx="11"/>
          </p:nvPr>
        </p:nvSpPr>
        <p:spPr/>
        <p:txBody>
          <a:bodyPr/>
          <a:lstStyle/>
          <a:p>
            <a:r>
              <a:rPr lang="en-US"/>
              <a:t>Footer text here</a:t>
            </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CD8D479-8942-46E8-A226-A4E01F7A105C}" type="slidenum">
              <a:rPr lang="en-US" smtClean="0"/>
              <a:t>‹#›</a:t>
            </a:fld>
            <a:endParaRPr lang="en-US"/>
          </a:p>
        </p:txBody>
      </p:sp>
    </p:spTree>
    <p:extLst>
      <p:ext uri="{BB962C8B-B14F-4D97-AF65-F5344CB8AC3E}">
        <p14:creationId xmlns:p14="http://schemas.microsoft.com/office/powerpoint/2010/main" val="4047706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July 22, 2012</a:t>
            </a:r>
          </a:p>
        </p:txBody>
      </p:sp>
      <p:sp>
        <p:nvSpPr>
          <p:cNvPr id="6" name="Footer Placeholder 5"/>
          <p:cNvSpPr>
            <a:spLocks noGrp="1"/>
          </p:cNvSpPr>
          <p:nvPr>
            <p:ph type="ftr" sz="quarter" idx="11"/>
          </p:nvPr>
        </p:nvSpPr>
        <p:spPr/>
        <p:txBody>
          <a:bodyPr/>
          <a:lstStyle/>
          <a:p>
            <a:r>
              <a:rPr lang="en-US"/>
              <a:t>Footer text here</a:t>
            </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CD8D479-8942-46E8-A226-A4E01F7A105C}" type="slidenum">
              <a:rPr lang="en-US" smtClean="0"/>
              <a:t>‹#›</a:t>
            </a:fld>
            <a:endParaRPr lang="en-US"/>
          </a:p>
        </p:txBody>
      </p:sp>
    </p:spTree>
    <p:extLst>
      <p:ext uri="{BB962C8B-B14F-4D97-AF65-F5344CB8AC3E}">
        <p14:creationId xmlns:p14="http://schemas.microsoft.com/office/powerpoint/2010/main" val="3213886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r>
              <a:t>July 22, 2012</a:t>
            </a:r>
          </a:p>
        </p:txBody>
      </p:sp>
      <p:sp>
        <p:nvSpPr>
          <p:cNvPr id="5" name="Footer Placeholder 4"/>
          <p:cNvSpPr>
            <a:spLocks noGrp="1"/>
          </p:cNvSpPr>
          <p:nvPr>
            <p:ph type="ftr" sz="quarter" idx="11"/>
          </p:nvPr>
        </p:nvSpPr>
        <p:spPr/>
        <p:txBody>
          <a:bodyPr/>
          <a:lstStyle/>
          <a:p>
            <a:r>
              <a:t>Footer text here</a:t>
            </a:r>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Tree>
    <p:extLst>
      <p:ext uri="{BB962C8B-B14F-4D97-AF65-F5344CB8AC3E}">
        <p14:creationId xmlns:p14="http://schemas.microsoft.com/office/powerpoint/2010/main" val="3405116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July 22, 2012</a:t>
            </a:r>
          </a:p>
        </p:txBody>
      </p:sp>
      <p:sp>
        <p:nvSpPr>
          <p:cNvPr id="6" name="Footer Placeholder 5"/>
          <p:cNvSpPr>
            <a:spLocks noGrp="1"/>
          </p:cNvSpPr>
          <p:nvPr>
            <p:ph type="ftr" sz="quarter" idx="11"/>
          </p:nvPr>
        </p:nvSpPr>
        <p:spPr/>
        <p:txBody>
          <a:bodyPr/>
          <a:lstStyle/>
          <a:p>
            <a:r>
              <a:rPr lang="en-US"/>
              <a:t>Footer text here</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CD8D479-8942-46E8-A226-A4E01F7A105C}" type="slidenum">
              <a:rPr lang="en-US" smtClean="0"/>
              <a:t>‹#›</a:t>
            </a:fld>
            <a:endParaRPr lang="en-US"/>
          </a:p>
        </p:txBody>
      </p:sp>
    </p:spTree>
    <p:extLst>
      <p:ext uri="{BB962C8B-B14F-4D97-AF65-F5344CB8AC3E}">
        <p14:creationId xmlns:p14="http://schemas.microsoft.com/office/powerpoint/2010/main" val="1249940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July 22, 2012</a:t>
            </a:r>
          </a:p>
        </p:txBody>
      </p:sp>
      <p:sp>
        <p:nvSpPr>
          <p:cNvPr id="5" name="Footer Placeholder 4"/>
          <p:cNvSpPr>
            <a:spLocks noGrp="1"/>
          </p:cNvSpPr>
          <p:nvPr>
            <p:ph type="ftr" sz="quarter" idx="11"/>
          </p:nvPr>
        </p:nvSpPr>
        <p:spPr/>
        <p:txBody>
          <a:bodyPr/>
          <a:lstStyle/>
          <a:p>
            <a:r>
              <a:rPr lang="en-US"/>
              <a:t>Footer text here</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CD8D479-8942-46E8-A226-A4E01F7A105C}" type="slidenum">
              <a:rPr lang="en-US" smtClean="0"/>
              <a:pPr/>
              <a:t>‹#›</a:t>
            </a:fld>
            <a:endParaRPr lang="en-US"/>
          </a:p>
        </p:txBody>
      </p:sp>
    </p:spTree>
    <p:extLst>
      <p:ext uri="{BB962C8B-B14F-4D97-AF65-F5344CB8AC3E}">
        <p14:creationId xmlns:p14="http://schemas.microsoft.com/office/powerpoint/2010/main" val="1111195883"/>
      </p:ext>
    </p:extLst>
  </p:cSld>
  <p:clrMapOvr>
    <a:masterClrMapping/>
  </p:clrMapOvr>
  <p:hf hdr="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July 22, 2012</a:t>
            </a:r>
          </a:p>
        </p:txBody>
      </p:sp>
      <p:sp>
        <p:nvSpPr>
          <p:cNvPr id="5" name="Footer Placeholder 4"/>
          <p:cNvSpPr>
            <a:spLocks noGrp="1"/>
          </p:cNvSpPr>
          <p:nvPr>
            <p:ph type="ftr" sz="quarter" idx="11"/>
          </p:nvPr>
        </p:nvSpPr>
        <p:spPr/>
        <p:txBody>
          <a:bodyPr/>
          <a:lstStyle/>
          <a:p>
            <a:r>
              <a:rPr lang="en-US"/>
              <a:t>Footer text here</a:t>
            </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CD8D479-8942-46E8-A226-A4E01F7A105C}"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66052115"/>
      </p:ext>
    </p:extLst>
  </p:cSld>
  <p:clrMapOvr>
    <a:masterClrMapping/>
  </p:clrMapOvr>
  <p:hf hdr="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r>
              <a:rPr lang="en-US"/>
              <a:t>July 22, 2012</a:t>
            </a:r>
          </a:p>
        </p:txBody>
      </p:sp>
      <p:sp>
        <p:nvSpPr>
          <p:cNvPr id="6" name="Footer Placeholder 5"/>
          <p:cNvSpPr>
            <a:spLocks noGrp="1"/>
          </p:cNvSpPr>
          <p:nvPr>
            <p:ph type="ftr" sz="quarter" idx="11"/>
          </p:nvPr>
        </p:nvSpPr>
        <p:spPr/>
        <p:txBody>
          <a:bodyPr/>
          <a:lstStyle/>
          <a:p>
            <a:r>
              <a:rPr lang="en-US"/>
              <a:t>Footer text here</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CD8D479-8942-46E8-A226-A4E01F7A105C}" type="slidenum">
              <a:rPr lang="en-US" smtClean="0"/>
              <a:pPr/>
              <a:t>‹#›</a:t>
            </a:fld>
            <a:endParaRPr lang="en-US"/>
          </a:p>
        </p:txBody>
      </p:sp>
    </p:spTree>
    <p:extLst>
      <p:ext uri="{BB962C8B-B14F-4D97-AF65-F5344CB8AC3E}">
        <p14:creationId xmlns:p14="http://schemas.microsoft.com/office/powerpoint/2010/main" val="1498539280"/>
      </p:ext>
    </p:extLst>
  </p:cSld>
  <p:clrMapOvr>
    <a:masterClrMapping/>
  </p:clrMapOvr>
  <p:hf hdr="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r>
              <a:rPr lang="en-US"/>
              <a:t>July 22, 2012</a:t>
            </a:r>
          </a:p>
        </p:txBody>
      </p:sp>
      <p:sp>
        <p:nvSpPr>
          <p:cNvPr id="6" name="Footer Placeholder 5"/>
          <p:cNvSpPr>
            <a:spLocks noGrp="1"/>
          </p:cNvSpPr>
          <p:nvPr>
            <p:ph type="ftr" sz="quarter" idx="11"/>
          </p:nvPr>
        </p:nvSpPr>
        <p:spPr/>
        <p:txBody>
          <a:bodyPr/>
          <a:lstStyle/>
          <a:p>
            <a:r>
              <a:rPr lang="en-US"/>
              <a:t>Footer text here</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CD8D479-8942-46E8-A226-A4E01F7A105C}"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82039062"/>
      </p:ext>
    </p:extLst>
  </p:cSld>
  <p:clrMapOvr>
    <a:masterClrMapping/>
  </p:clrMapOvr>
  <p:hf hdr="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r>
              <a:rPr lang="en-US"/>
              <a:t>July 22, 2012</a:t>
            </a:r>
          </a:p>
        </p:txBody>
      </p:sp>
      <p:sp>
        <p:nvSpPr>
          <p:cNvPr id="6" name="Footer Placeholder 5"/>
          <p:cNvSpPr>
            <a:spLocks noGrp="1"/>
          </p:cNvSpPr>
          <p:nvPr>
            <p:ph type="ftr" sz="quarter" idx="11"/>
          </p:nvPr>
        </p:nvSpPr>
        <p:spPr/>
        <p:txBody>
          <a:bodyPr/>
          <a:lstStyle/>
          <a:p>
            <a:r>
              <a:rPr lang="en-US"/>
              <a:t>Footer text here</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CD8D479-8942-46E8-A226-A4E01F7A105C}" type="slidenum">
              <a:rPr lang="en-US" smtClean="0"/>
              <a:pPr/>
              <a:t>‹#›</a:t>
            </a:fld>
            <a:endParaRPr lang="en-US"/>
          </a:p>
        </p:txBody>
      </p:sp>
    </p:spTree>
    <p:extLst>
      <p:ext uri="{BB962C8B-B14F-4D97-AF65-F5344CB8AC3E}">
        <p14:creationId xmlns:p14="http://schemas.microsoft.com/office/powerpoint/2010/main" val="2366399849"/>
      </p:ext>
    </p:extLst>
  </p:cSld>
  <p:clrMapOvr>
    <a:masterClrMapping/>
  </p:clrMapOvr>
  <p:hf hdr="0"/>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July 22, 2012</a:t>
            </a:r>
          </a:p>
        </p:txBody>
      </p:sp>
      <p:sp>
        <p:nvSpPr>
          <p:cNvPr id="5" name="Footer Placeholder 4"/>
          <p:cNvSpPr>
            <a:spLocks noGrp="1"/>
          </p:cNvSpPr>
          <p:nvPr>
            <p:ph type="ftr" sz="quarter" idx="11"/>
          </p:nvPr>
        </p:nvSpPr>
        <p:spPr/>
        <p:txBody>
          <a:bodyPr/>
          <a:lstStyle/>
          <a:p>
            <a:r>
              <a:rPr lang="en-US"/>
              <a:t>Footer text here</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CD8D479-8942-46E8-A226-A4E01F7A105C}" type="slidenum">
              <a:rPr lang="en-US" smtClean="0"/>
              <a:t>‹#›</a:t>
            </a:fld>
            <a:endParaRPr lang="en-US"/>
          </a:p>
        </p:txBody>
      </p:sp>
    </p:spTree>
    <p:extLst>
      <p:ext uri="{BB962C8B-B14F-4D97-AF65-F5344CB8AC3E}">
        <p14:creationId xmlns:p14="http://schemas.microsoft.com/office/powerpoint/2010/main" val="2384209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July 22, 2012</a:t>
            </a:r>
          </a:p>
        </p:txBody>
      </p:sp>
      <p:sp>
        <p:nvSpPr>
          <p:cNvPr id="5" name="Footer Placeholder 4"/>
          <p:cNvSpPr>
            <a:spLocks noGrp="1"/>
          </p:cNvSpPr>
          <p:nvPr>
            <p:ph type="ftr" sz="quarter" idx="11"/>
          </p:nvPr>
        </p:nvSpPr>
        <p:spPr/>
        <p:txBody>
          <a:bodyPr/>
          <a:lstStyle/>
          <a:p>
            <a:r>
              <a:rPr lang="en-US"/>
              <a:t>Footer text here</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CD8D479-8942-46E8-A226-A4E01F7A105C}" type="slidenum">
              <a:rPr lang="en-US" smtClean="0"/>
              <a:t>‹#›</a:t>
            </a:fld>
            <a:endParaRPr lang="en-US"/>
          </a:p>
        </p:txBody>
      </p:sp>
    </p:spTree>
    <p:extLst>
      <p:ext uri="{BB962C8B-B14F-4D97-AF65-F5344CB8AC3E}">
        <p14:creationId xmlns:p14="http://schemas.microsoft.com/office/powerpoint/2010/main" val="361323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p:cNvSpPr/>
          <p:nvPr/>
        </p:nvSpPr>
        <p:spPr>
          <a:xfrm>
            <a:off x="1600199" y="2059146"/>
            <a:ext cx="7199696" cy="3886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1751777" y="2263913"/>
            <a:ext cx="6949440" cy="3143393"/>
          </a:xfrm>
        </p:spPr>
        <p:txBody>
          <a:bodyPr anchor="b"/>
          <a:lstStyle>
            <a:lvl1pPr>
              <a:defRPr sz="6000">
                <a:solidFill>
                  <a:schemeClr val="bg1"/>
                </a:solidFill>
              </a:defRPr>
            </a:lvl1pPr>
          </a:lstStyle>
          <a:p>
            <a:r>
              <a:rPr lang="en-US"/>
              <a:t>Click to edit Master title style</a:t>
            </a:r>
            <a:endParaRPr/>
          </a:p>
        </p:txBody>
      </p:sp>
      <p:sp>
        <p:nvSpPr>
          <p:cNvPr id="3" name="Text Placeholder 2"/>
          <p:cNvSpPr>
            <a:spLocks noGrp="1"/>
          </p:cNvSpPr>
          <p:nvPr>
            <p:ph type="body" idx="1"/>
          </p:nvPr>
        </p:nvSpPr>
        <p:spPr>
          <a:xfrm>
            <a:off x="1751777" y="5381893"/>
            <a:ext cx="6949440" cy="449523"/>
          </a:xfrm>
        </p:spPr>
        <p:txBody>
          <a:bodyPr/>
          <a:lstStyle>
            <a:lvl1pPr marL="0" indent="0">
              <a:spcBef>
                <a:spcPts val="0"/>
              </a:spcBef>
              <a:buNone/>
              <a:defRPr sz="2400">
                <a:solidFill>
                  <a:schemeClr val="bg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pic>
        <p:nvPicPr>
          <p:cNvPr id="9" name="Picture 8" descr="Waves" title="Slide Design Picture"/>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8909623" y="2059146"/>
            <a:ext cx="3282696" cy="3886200"/>
          </a:xfrm>
          <a:prstGeom prst="rect">
            <a:avLst/>
          </a:prstGeom>
        </p:spPr>
      </p:pic>
      <p:pic>
        <p:nvPicPr>
          <p:cNvPr id="11" name="Picture 10" descr="Closeup of green plants" title="Slide Design Picture"/>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0" y="2059146"/>
            <a:ext cx="1490472" cy="3886200"/>
          </a:xfrm>
          <a:prstGeom prst="rect">
            <a:avLst/>
          </a:prstGeom>
        </p:spPr>
      </p:pic>
    </p:spTree>
    <p:extLst>
      <p:ext uri="{BB962C8B-B14F-4D97-AF65-F5344CB8AC3E}">
        <p14:creationId xmlns:p14="http://schemas.microsoft.com/office/powerpoint/2010/main" val="1289894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3768">
          <p15:clr>
            <a:srgbClr val="FDE53C"/>
          </p15:clr>
        </p15:guide>
        <p15:guide id="2" orient="horz" pos="1296">
          <p15:clr>
            <a:srgbClr val="FDE53C"/>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409700" y="1556281"/>
            <a:ext cx="4610099" cy="4620682"/>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172200" y="1556281"/>
            <a:ext cx="4609775" cy="4620682"/>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r>
              <a:t>July 22, 2012</a:t>
            </a:r>
          </a:p>
        </p:txBody>
      </p:sp>
      <p:sp>
        <p:nvSpPr>
          <p:cNvPr id="6" name="Footer Placeholder 5"/>
          <p:cNvSpPr>
            <a:spLocks noGrp="1"/>
          </p:cNvSpPr>
          <p:nvPr>
            <p:ph type="ftr" sz="quarter" idx="11"/>
          </p:nvPr>
        </p:nvSpPr>
        <p:spPr/>
        <p:txBody>
          <a:bodyPr/>
          <a:lstStyle/>
          <a:p>
            <a:r>
              <a:t>Footer text here</a:t>
            </a:r>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Tree>
    <p:extLst>
      <p:ext uri="{BB962C8B-B14F-4D97-AF65-F5344CB8AC3E}">
        <p14:creationId xmlns:p14="http://schemas.microsoft.com/office/powerpoint/2010/main" val="2781687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409699" y="1554480"/>
            <a:ext cx="4608576" cy="823912"/>
          </a:xfrm>
        </p:spPr>
        <p:txBody>
          <a:bodyPr anchor="b">
            <a:normAutofit/>
          </a:bodyPr>
          <a:lstStyle>
            <a:lvl1pPr marL="0" indent="0">
              <a:spcBef>
                <a:spcPts val="0"/>
              </a:spcBef>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09699" y="2378392"/>
            <a:ext cx="4608576" cy="3811271"/>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172200" y="1554480"/>
            <a:ext cx="4610100" cy="823912"/>
          </a:xfrm>
        </p:spPr>
        <p:txBody>
          <a:bodyPr anchor="b">
            <a:normAutofit/>
          </a:bodyPr>
          <a:lstStyle>
            <a:lvl1pPr marL="0" indent="0">
              <a:spcBef>
                <a:spcPts val="0"/>
              </a:spcBef>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378392"/>
            <a:ext cx="4610100" cy="3811271"/>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r>
              <a:t>July 22, 2012</a:t>
            </a:r>
          </a:p>
        </p:txBody>
      </p:sp>
      <p:sp>
        <p:nvSpPr>
          <p:cNvPr id="8" name="Footer Placeholder 7"/>
          <p:cNvSpPr>
            <a:spLocks noGrp="1"/>
          </p:cNvSpPr>
          <p:nvPr>
            <p:ph type="ftr" sz="quarter" idx="11"/>
          </p:nvPr>
        </p:nvSpPr>
        <p:spPr/>
        <p:txBody>
          <a:bodyPr/>
          <a:lstStyle/>
          <a:p>
            <a:r>
              <a:t>Footer text here</a:t>
            </a:r>
          </a:p>
        </p:txBody>
      </p:sp>
      <p:sp>
        <p:nvSpPr>
          <p:cNvPr id="9" name="Slide Number Placeholder 8"/>
          <p:cNvSpPr>
            <a:spLocks noGrp="1"/>
          </p:cNvSpPr>
          <p:nvPr>
            <p:ph type="sldNum" sz="quarter" idx="12"/>
          </p:nvPr>
        </p:nvSpPr>
        <p:spPr/>
        <p:txBody>
          <a:bodyPr/>
          <a:lstStyle/>
          <a:p>
            <a:fld id="{9CD8D479-8942-46E8-A226-A4E01F7A105C}" type="slidenum">
              <a:rPr/>
              <a:t>‹#›</a:t>
            </a:fld>
            <a:endParaRPr/>
          </a:p>
        </p:txBody>
      </p:sp>
    </p:spTree>
    <p:extLst>
      <p:ext uri="{BB962C8B-B14F-4D97-AF65-F5344CB8AC3E}">
        <p14:creationId xmlns:p14="http://schemas.microsoft.com/office/powerpoint/2010/main" val="2827180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r>
              <a:t>July 22, 2012</a:t>
            </a:r>
          </a:p>
        </p:txBody>
      </p:sp>
      <p:sp>
        <p:nvSpPr>
          <p:cNvPr id="4" name="Footer Placeholder 3"/>
          <p:cNvSpPr>
            <a:spLocks noGrp="1"/>
          </p:cNvSpPr>
          <p:nvPr>
            <p:ph type="ftr" sz="quarter" idx="11"/>
          </p:nvPr>
        </p:nvSpPr>
        <p:spPr/>
        <p:txBody>
          <a:bodyPr/>
          <a:lstStyle/>
          <a:p>
            <a:r>
              <a:t>Footer text here</a:t>
            </a:r>
          </a:p>
        </p:txBody>
      </p:sp>
      <p:sp>
        <p:nvSpPr>
          <p:cNvPr id="5" name="Slide Number Placeholder 4"/>
          <p:cNvSpPr>
            <a:spLocks noGrp="1"/>
          </p:cNvSpPr>
          <p:nvPr>
            <p:ph type="sldNum" sz="quarter" idx="12"/>
          </p:nvPr>
        </p:nvSpPr>
        <p:spPr/>
        <p:txBody>
          <a:bodyPr/>
          <a:lstStyle/>
          <a:p>
            <a:fld id="{9CD8D479-8942-46E8-A226-A4E01F7A105C}" type="slidenum">
              <a:rPr/>
              <a:t>‹#›</a:t>
            </a:fld>
            <a:endParaRPr/>
          </a:p>
        </p:txBody>
      </p:sp>
    </p:spTree>
    <p:extLst>
      <p:ext uri="{BB962C8B-B14F-4D97-AF65-F5344CB8AC3E}">
        <p14:creationId xmlns:p14="http://schemas.microsoft.com/office/powerpoint/2010/main" val="2465877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t>July 22, 2012</a:t>
            </a:r>
          </a:p>
        </p:txBody>
      </p:sp>
      <p:sp>
        <p:nvSpPr>
          <p:cNvPr id="3" name="Footer Placeholder 2"/>
          <p:cNvSpPr>
            <a:spLocks noGrp="1"/>
          </p:cNvSpPr>
          <p:nvPr>
            <p:ph type="ftr" sz="quarter" idx="11"/>
          </p:nvPr>
        </p:nvSpPr>
        <p:spPr/>
        <p:txBody>
          <a:bodyPr/>
          <a:lstStyle/>
          <a:p>
            <a:r>
              <a:t>Footer text here</a:t>
            </a:r>
          </a:p>
        </p:txBody>
      </p:sp>
      <p:sp>
        <p:nvSpPr>
          <p:cNvPr id="4" name="Slide Number Placeholder 3"/>
          <p:cNvSpPr>
            <a:spLocks noGrp="1"/>
          </p:cNvSpPr>
          <p:nvPr>
            <p:ph type="sldNum" sz="quarter" idx="12"/>
          </p:nvPr>
        </p:nvSpPr>
        <p:spPr/>
        <p:txBody>
          <a:bodyPr/>
          <a:lstStyle/>
          <a:p>
            <a:fld id="{9CD8D479-8942-46E8-A226-A4E01F7A105C}" type="slidenum">
              <a:rPr/>
              <a:t>‹#›</a:t>
            </a:fld>
            <a:endParaRPr/>
          </a:p>
        </p:txBody>
      </p:sp>
    </p:spTree>
    <p:extLst>
      <p:ext uri="{BB962C8B-B14F-4D97-AF65-F5344CB8AC3E}">
        <p14:creationId xmlns:p14="http://schemas.microsoft.com/office/powerpoint/2010/main" val="1107393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6679" y="919616"/>
            <a:ext cx="4155622" cy="2532888"/>
          </a:xfrm>
        </p:spPr>
        <p:txBody>
          <a:bodyPr anchor="b"/>
          <a:lstStyle>
            <a:lvl1pPr>
              <a:defRPr sz="3200"/>
            </a:lvl1pPr>
          </a:lstStyle>
          <a:p>
            <a:r>
              <a:rPr lang="en-US"/>
              <a:t>Click to edit Master title style</a:t>
            </a:r>
            <a:endParaRPr/>
          </a:p>
        </p:txBody>
      </p:sp>
      <p:sp>
        <p:nvSpPr>
          <p:cNvPr id="3" name="Content Placeholder 2"/>
          <p:cNvSpPr>
            <a:spLocks noGrp="1"/>
          </p:cNvSpPr>
          <p:nvPr>
            <p:ph idx="1"/>
          </p:nvPr>
        </p:nvSpPr>
        <p:spPr>
          <a:xfrm>
            <a:off x="1409699" y="915923"/>
            <a:ext cx="5216979" cy="5065776"/>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6626679" y="3446396"/>
            <a:ext cx="4155622" cy="2535303"/>
          </a:xfrm>
        </p:spPr>
        <p:txBody>
          <a:bodyPr>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t>July 22, 2012</a:t>
            </a:r>
          </a:p>
        </p:txBody>
      </p:sp>
      <p:sp>
        <p:nvSpPr>
          <p:cNvPr id="6" name="Footer Placeholder 5"/>
          <p:cNvSpPr>
            <a:spLocks noGrp="1"/>
          </p:cNvSpPr>
          <p:nvPr>
            <p:ph type="ftr" sz="quarter" idx="11"/>
          </p:nvPr>
        </p:nvSpPr>
        <p:spPr/>
        <p:txBody>
          <a:bodyPr/>
          <a:lstStyle/>
          <a:p>
            <a:r>
              <a:t>Footer text here</a:t>
            </a:r>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Tree>
    <p:extLst>
      <p:ext uri="{BB962C8B-B14F-4D97-AF65-F5344CB8AC3E}">
        <p14:creationId xmlns:p14="http://schemas.microsoft.com/office/powerpoint/2010/main" val="3023549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6680" y="919616"/>
            <a:ext cx="4155622" cy="2532888"/>
          </a:xfrm>
        </p:spPr>
        <p:txBody>
          <a:bodyPr anchor="b"/>
          <a:lstStyle>
            <a:lvl1pPr>
              <a:defRPr sz="3200"/>
            </a:lvl1pPr>
          </a:lstStyle>
          <a:p>
            <a:r>
              <a:rPr lang="en-US"/>
              <a:t>Click to edit Master title style</a:t>
            </a:r>
            <a:endParaRPr/>
          </a:p>
        </p:txBody>
      </p:sp>
      <p:sp>
        <p:nvSpPr>
          <p:cNvPr id="3" name="Picture Placeholder 2"/>
          <p:cNvSpPr>
            <a:spLocks noGrp="1"/>
          </p:cNvSpPr>
          <p:nvPr>
            <p:ph type="pic" idx="1"/>
          </p:nvPr>
        </p:nvSpPr>
        <p:spPr>
          <a:xfrm>
            <a:off x="0" y="915923"/>
            <a:ext cx="6626677" cy="5065776"/>
          </a:xfrm>
        </p:spPr>
        <p:txBody>
          <a:bodyPr tIns="1371600">
            <a:normAutofit/>
          </a:bodyPr>
          <a:lstStyle>
            <a:lvl1pPr marL="0" indent="0" algn="ctr">
              <a:spcBef>
                <a:spcPts val="0"/>
              </a:spcBef>
              <a:buNone/>
              <a:defRPr sz="2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6626680" y="3446397"/>
            <a:ext cx="4155622" cy="2535304"/>
          </a:xfrm>
        </p:spPr>
        <p:txBody>
          <a:bodyPr>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t>July 22, 2012</a:t>
            </a:r>
          </a:p>
        </p:txBody>
      </p:sp>
      <p:sp>
        <p:nvSpPr>
          <p:cNvPr id="6" name="Footer Placeholder 5"/>
          <p:cNvSpPr>
            <a:spLocks noGrp="1"/>
          </p:cNvSpPr>
          <p:nvPr>
            <p:ph type="ftr" sz="quarter" idx="11"/>
          </p:nvPr>
        </p:nvSpPr>
        <p:spPr/>
        <p:txBody>
          <a:bodyPr/>
          <a:lstStyle/>
          <a:p>
            <a:r>
              <a:t>Footer text here</a:t>
            </a:r>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Tree>
    <p:extLst>
      <p:ext uri="{BB962C8B-B14F-4D97-AF65-F5344CB8AC3E}">
        <p14:creationId xmlns:p14="http://schemas.microsoft.com/office/powerpoint/2010/main" val="216422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6629400"/>
            <a:ext cx="1499616" cy="228600"/>
          </a:xfrm>
          <a:prstGeom prst="rect">
            <a:avLst/>
          </a:prstGeom>
          <a:gradFill>
            <a:gsLst>
              <a:gs pos="0">
                <a:schemeClr val="accent1">
                  <a:lumMod val="15000"/>
                  <a:lumOff val="85000"/>
                </a:schemeClr>
              </a:gs>
              <a:gs pos="100000">
                <a:schemeClr val="accent1">
                  <a:lumMod val="15000"/>
                  <a:lumOff val="8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1609344" y="6629400"/>
            <a:ext cx="10582656" cy="228600"/>
          </a:xfrm>
          <a:prstGeom prst="rect">
            <a:avLst/>
          </a:prstGeom>
          <a:gradFill>
            <a:gsLst>
              <a:gs pos="0">
                <a:schemeClr val="accent1">
                  <a:lumMod val="35000"/>
                  <a:lumOff val="65000"/>
                </a:schemeClr>
              </a:gs>
              <a:gs pos="100000">
                <a:schemeClr val="accent1">
                  <a:lumMod val="35000"/>
                  <a:lumOff val="6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accent1">
                  <a:lumMod val="75000"/>
                </a:schemeClr>
              </a:solidFill>
            </a:endParaRPr>
          </a:p>
        </p:txBody>
      </p:sp>
      <p:sp>
        <p:nvSpPr>
          <p:cNvPr id="2" name="Title Placeholder 1"/>
          <p:cNvSpPr>
            <a:spLocks noGrp="1"/>
          </p:cNvSpPr>
          <p:nvPr>
            <p:ph type="title"/>
          </p:nvPr>
        </p:nvSpPr>
        <p:spPr>
          <a:xfrm>
            <a:off x="1410026" y="276087"/>
            <a:ext cx="9371949" cy="1183566"/>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410027" y="1566001"/>
            <a:ext cx="9371948" cy="462068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Slide Number Placeholder 5"/>
          <p:cNvSpPr>
            <a:spLocks noGrp="1"/>
          </p:cNvSpPr>
          <p:nvPr>
            <p:ph type="sldNum" sz="quarter" idx="4"/>
          </p:nvPr>
        </p:nvSpPr>
        <p:spPr>
          <a:xfrm>
            <a:off x="0" y="6629400"/>
            <a:ext cx="410402" cy="228600"/>
          </a:xfrm>
          <a:prstGeom prst="rect">
            <a:avLst/>
          </a:prstGeom>
        </p:spPr>
        <p:txBody>
          <a:bodyPr vert="horz" lIns="91440" tIns="45720" rIns="91440" bIns="45720" rtlCol="0" anchor="ctr"/>
          <a:lstStyle>
            <a:lvl1pPr algn="r">
              <a:defRPr sz="800">
                <a:solidFill>
                  <a:schemeClr val="accent1">
                    <a:lumMod val="75000"/>
                  </a:schemeClr>
                </a:solidFill>
              </a:defRPr>
            </a:lvl1pPr>
          </a:lstStyle>
          <a:p>
            <a:fld id="{9CD8D479-8942-46E8-A226-A4E01F7A105C}" type="slidenum">
              <a:rPr/>
              <a:pPr/>
              <a:t>‹#›</a:t>
            </a:fld>
            <a:endParaRPr/>
          </a:p>
        </p:txBody>
      </p:sp>
      <p:sp>
        <p:nvSpPr>
          <p:cNvPr id="4" name="Date Placeholder 3"/>
          <p:cNvSpPr>
            <a:spLocks noGrp="1"/>
          </p:cNvSpPr>
          <p:nvPr>
            <p:ph type="dt" sz="half" idx="2"/>
          </p:nvPr>
        </p:nvSpPr>
        <p:spPr>
          <a:xfrm>
            <a:off x="431101" y="6629400"/>
            <a:ext cx="1000662" cy="228600"/>
          </a:xfrm>
          <a:prstGeom prst="rect">
            <a:avLst/>
          </a:prstGeom>
        </p:spPr>
        <p:txBody>
          <a:bodyPr vert="horz" lIns="91440" tIns="45720" rIns="91440" bIns="45720" rtlCol="0" anchor="ctr"/>
          <a:lstStyle>
            <a:lvl1pPr algn="r">
              <a:defRPr sz="800">
                <a:solidFill>
                  <a:schemeClr val="accent1">
                    <a:lumMod val="75000"/>
                  </a:schemeClr>
                </a:solidFill>
              </a:defRPr>
            </a:lvl1pPr>
          </a:lstStyle>
          <a:p>
            <a:r>
              <a:t>July 22, 2012</a:t>
            </a:r>
          </a:p>
        </p:txBody>
      </p:sp>
      <p:sp>
        <p:nvSpPr>
          <p:cNvPr id="5" name="Footer Placeholder 4"/>
          <p:cNvSpPr>
            <a:spLocks noGrp="1"/>
          </p:cNvSpPr>
          <p:nvPr>
            <p:ph type="ftr" sz="quarter" idx="3"/>
          </p:nvPr>
        </p:nvSpPr>
        <p:spPr>
          <a:xfrm>
            <a:off x="1637716" y="6629400"/>
            <a:ext cx="9144259" cy="228600"/>
          </a:xfrm>
          <a:prstGeom prst="rect">
            <a:avLst/>
          </a:prstGeom>
        </p:spPr>
        <p:txBody>
          <a:bodyPr vert="horz" lIns="91440" tIns="45720" rIns="91440" bIns="45720" rtlCol="0" anchor="ctr"/>
          <a:lstStyle>
            <a:lvl1pPr algn="l">
              <a:defRPr sz="800">
                <a:solidFill>
                  <a:schemeClr val="accent1">
                    <a:lumMod val="75000"/>
                  </a:schemeClr>
                </a:solidFill>
              </a:defRPr>
            </a:lvl1pPr>
          </a:lstStyle>
          <a:p>
            <a:r>
              <a:t>Footer text here</a:t>
            </a:r>
          </a:p>
        </p:txBody>
      </p:sp>
    </p:spTree>
    <p:extLst>
      <p:ext uri="{BB962C8B-B14F-4D97-AF65-F5344CB8AC3E}">
        <p14:creationId xmlns:p14="http://schemas.microsoft.com/office/powerpoint/2010/main" val="2866046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spcBef>
          <a:spcPct val="0"/>
        </a:spcBef>
        <a:buNone/>
        <a:defRPr sz="3400" kern="1200">
          <a:solidFill>
            <a:schemeClr val="accent1"/>
          </a:solidFill>
          <a:latin typeface="+mj-lt"/>
          <a:ea typeface="+mj-ea"/>
          <a:cs typeface="+mj-cs"/>
        </a:defRPr>
      </a:lvl1pPr>
    </p:titleStyle>
    <p:bodyStyle>
      <a:lvl1pPr marL="210312" indent="-210312" algn="l" defTabSz="914400" rtl="0" eaLnBrk="1" latinLnBrk="0" hangingPunct="1">
        <a:lnSpc>
          <a:spcPct val="90000"/>
        </a:lnSpc>
        <a:spcBef>
          <a:spcPts val="1100"/>
        </a:spcBef>
        <a:buFont typeface="Arial" panose="020B0604020202020204" pitchFamily="34" charset="0"/>
        <a:buChar char="•"/>
        <a:defRPr sz="2200" kern="1200">
          <a:solidFill>
            <a:schemeClr val="tx1"/>
          </a:solidFill>
          <a:latin typeface="+mn-lt"/>
          <a:ea typeface="+mn-ea"/>
          <a:cs typeface="+mn-cs"/>
        </a:defRPr>
      </a:lvl1pPr>
      <a:lvl2pPr marL="438912" indent="-155448" algn="l" defTabSz="914400" rtl="0" eaLnBrk="1" latinLnBrk="0" hangingPunct="1">
        <a:lnSpc>
          <a:spcPct val="90000"/>
        </a:lnSpc>
        <a:spcBef>
          <a:spcPts val="400"/>
        </a:spcBef>
        <a:buFont typeface="Arial" panose="020B0604020202020204" pitchFamily="34" charset="0"/>
        <a:buChar char="•"/>
        <a:defRPr sz="1800" kern="1200">
          <a:solidFill>
            <a:schemeClr val="tx1"/>
          </a:solidFill>
          <a:latin typeface="+mn-lt"/>
          <a:ea typeface="+mn-ea"/>
          <a:cs typeface="+mn-cs"/>
        </a:defRPr>
      </a:lvl2pPr>
      <a:lvl3pPr marL="676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905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4pPr>
      <a:lvl5pPr marL="11338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5pPr>
      <a:lvl6pPr marL="13624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6pPr>
      <a:lvl7pPr marL="15910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7pPr>
      <a:lvl8pPr marL="1819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8pPr>
      <a:lvl9pPr marL="2048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a:t>July 22, 2012</a:t>
            </a: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Footer text here</a:t>
            </a: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CD8D479-8942-46E8-A226-A4E01F7A105C}" type="slidenum">
              <a:rPr lang="en-US" smtClean="0"/>
              <a:pPr/>
              <a:t>‹#›</a:t>
            </a:fld>
            <a:endParaRPr lang="en-US"/>
          </a:p>
        </p:txBody>
      </p:sp>
    </p:spTree>
    <p:extLst>
      <p:ext uri="{BB962C8B-B14F-4D97-AF65-F5344CB8AC3E}">
        <p14:creationId xmlns:p14="http://schemas.microsoft.com/office/powerpoint/2010/main" val="113532382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BEBEB"/>
            </a:gs>
            <a:gs pos="100000">
              <a:schemeClr val="bg1"/>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51777" y="3578358"/>
            <a:ext cx="4846320" cy="1094052"/>
          </a:xfrm>
        </p:spPr>
        <p:txBody>
          <a:bodyPr>
            <a:noAutofit/>
          </a:bodyPr>
          <a:lstStyle/>
          <a:p>
            <a:pPr algn="ctr"/>
            <a:r>
              <a:rPr lang="en-GB" sz="2000" b="1" dirty="0"/>
              <a:t>AF RE-ACCREDITATION PROCESS</a:t>
            </a:r>
            <a:endParaRPr lang="en-US" sz="2000" dirty="0"/>
          </a:p>
        </p:txBody>
      </p:sp>
      <p:sp>
        <p:nvSpPr>
          <p:cNvPr id="3" name="Subtitle 2"/>
          <p:cNvSpPr>
            <a:spLocks noGrp="1"/>
          </p:cNvSpPr>
          <p:nvPr>
            <p:ph type="subTitle" idx="1"/>
          </p:nvPr>
        </p:nvSpPr>
        <p:spPr>
          <a:xfrm>
            <a:off x="1751777" y="5292685"/>
            <a:ext cx="4846320" cy="603270"/>
          </a:xfrm>
        </p:spPr>
        <p:txBody>
          <a:bodyPr>
            <a:noAutofit/>
          </a:bodyPr>
          <a:lstStyle/>
          <a:p>
            <a:pPr algn="ctr"/>
            <a:r>
              <a:rPr lang="en-US" sz="2000">
                <a:latin typeface="+mj-lt"/>
                <a:ea typeface="+mj-ea"/>
                <a:cs typeface="+mj-cs"/>
              </a:rPr>
              <a:t>Enhanced Direct Access, Costa Rica, 21 to 23 June, 2022</a:t>
            </a:r>
            <a:endParaRPr lang="en-US" sz="20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97575" y="430552"/>
            <a:ext cx="4154724" cy="2808593"/>
          </a:xfrm>
          <a:prstGeom prst="rect">
            <a:avLst/>
          </a:prstGeom>
        </p:spPr>
      </p:pic>
    </p:spTree>
    <p:extLst>
      <p:ext uri="{BB962C8B-B14F-4D97-AF65-F5344CB8AC3E}">
        <p14:creationId xmlns:p14="http://schemas.microsoft.com/office/powerpoint/2010/main" val="4261546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title"/>
          </p:nvPr>
        </p:nvSpPr>
        <p:spPr>
          <a:xfrm>
            <a:off x="1905000" y="76200"/>
            <a:ext cx="8305800" cy="1143000"/>
          </a:xfrm>
        </p:spPr>
        <p:txBody>
          <a:bodyPr vert="horz" lIns="91440" tIns="45720" rIns="91440" bIns="45720" rtlCol="0" anchor="t">
            <a:noAutofit/>
          </a:bodyPr>
          <a:lstStyle/>
          <a:p>
            <a:pPr lvl="1" algn="ctr" defTabSz="457200" rtl="0">
              <a:spcBef>
                <a:spcPct val="0"/>
              </a:spcBef>
            </a:pPr>
            <a:r>
              <a:rPr lang="en-GB" sz="3600" b="1" kern="1200" dirty="0">
                <a:solidFill>
                  <a:srgbClr val="92D050"/>
                </a:solidFill>
                <a:effectLst>
                  <a:outerShdw blurRad="38100" dist="38100" dir="2700000" algn="tl">
                    <a:srgbClr val="000000">
                      <a:alpha val="43137"/>
                    </a:srgbClr>
                  </a:outerShdw>
                </a:effectLst>
                <a:latin typeface="+mj-lt"/>
                <a:ea typeface="+mj-ea"/>
                <a:cs typeface="+mj-cs"/>
              </a:rPr>
              <a:t>With or without AF funded Project</a:t>
            </a:r>
            <a:endParaRPr lang="en-US" sz="3600" b="1" kern="1200" dirty="0">
              <a:solidFill>
                <a:srgbClr val="92D050"/>
              </a:solidFill>
              <a:effectLst>
                <a:outerShdw blurRad="38100" dist="38100" dir="2700000" algn="tl">
                  <a:srgbClr val="000000">
                    <a:alpha val="43137"/>
                  </a:srgbClr>
                </a:outerShdw>
              </a:effectLst>
              <a:latin typeface="+mj-lt"/>
              <a:ea typeface="+mj-ea"/>
              <a:cs typeface="+mj-cs"/>
            </a:endParaRPr>
          </a:p>
        </p:txBody>
      </p:sp>
      <p:cxnSp>
        <p:nvCxnSpPr>
          <p:cNvPr id="9" name="Straight Connector 8"/>
          <p:cNvCxnSpPr/>
          <p:nvPr/>
        </p:nvCxnSpPr>
        <p:spPr>
          <a:xfrm>
            <a:off x="1762813" y="1019656"/>
            <a:ext cx="9144000" cy="1587"/>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8718272" y="1901772"/>
            <a:ext cx="231581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p>
        </p:txBody>
      </p:sp>
      <p:sp>
        <p:nvSpPr>
          <p:cNvPr id="2" name="Rectangle 1"/>
          <p:cNvSpPr/>
          <p:nvPr/>
        </p:nvSpPr>
        <p:spPr>
          <a:xfrm>
            <a:off x="3048000" y="-8068763"/>
            <a:ext cx="6096000" cy="6958828"/>
          </a:xfrm>
          <a:prstGeom prst="rect">
            <a:avLst/>
          </a:prstGeom>
        </p:spPr>
        <p:txBody>
          <a:bodyPr>
            <a:spAutoFit/>
          </a:bodyPr>
          <a:lstStyle/>
          <a:p>
            <a:pPr marL="0" marR="0" lvl="0" indent="0" algn="just" defTabSz="914400" rtl="0" eaLnBrk="1" fontAlgn="auto" latinLnBrk="0" hangingPunct="1">
              <a:lnSpc>
                <a:spcPct val="115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The Adaptation Fund would likely fit each of these criteria, and this could be demonstrated through the independent evaluations of its projects completed to date and overall evaluations of the Fund. In an accreditation application, the Adaptation Fund Board would need to elaborate its fit on these criteria.</a:t>
            </a:r>
            <a:endPar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SimSun" panose="02010600030101010101" pitchFamily="2" charset="-122"/>
              <a:cs typeface="Times New Roman" panose="02020603050405020304" pitchFamily="18" charset="0"/>
            </a:endParaRPr>
          </a:p>
          <a:p>
            <a:pPr marL="342900" marR="0" lvl="0" indent="-342900" algn="just" defTabSz="914400" rtl="0" eaLnBrk="1" fontAlgn="auto" latinLnBrk="0" hangingPunct="1">
              <a:lnSpc>
                <a:spcPct val="115000"/>
              </a:lnSpc>
              <a:spcBef>
                <a:spcPts val="0"/>
              </a:spcBef>
              <a:spcAft>
                <a:spcPts val="0"/>
              </a:spcAft>
              <a:buClrTx/>
              <a:buSzTx/>
              <a:buFont typeface="Symbol" panose="05050102010706020507" pitchFamily="18" charset="2"/>
              <a:buChar char=""/>
              <a:tabLst/>
              <a:defRPr/>
            </a:pPr>
            <a:r>
              <a:rPr kumimoji="0" lang="en-GB" sz="1000" b="0" i="1"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Impact Potential:</a:t>
            </a:r>
            <a:r>
              <a:rPr kumimoji="0" lang="en-GB" sz="10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	The Adaptation Fund’s mandate of financing concrete adaptation projects/programmes is likely equivalent to and would significantly contribute to that of the Green Climate Fund. The AF Results Framework, including its Fund-level core impact, outcome and output indicators, is comprehensive and includes all the relevant elements that would help achieve adaptation impacts in the long term, be it at the sector, institutional or policy and planning level. The Adaptation Fund would therefore be in a good position to help the Green Climate Fund achieve its adaptation objectives and related result areas. It could provide an efficient access to a niche where the Adaptation Fund has acquired a high and unique degree of expertise.</a:t>
            </a:r>
            <a:endPar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SimSun" panose="02010600030101010101" pitchFamily="2" charset="-122"/>
              <a:cs typeface="Times New Roman" panose="02020603050405020304" pitchFamily="18" charset="0"/>
            </a:endParaRPr>
          </a:p>
          <a:p>
            <a:pPr marL="342900" marR="0" lvl="0" indent="-342900" algn="just" defTabSz="914400" rtl="0" eaLnBrk="1" fontAlgn="auto" latinLnBrk="0" hangingPunct="1">
              <a:lnSpc>
                <a:spcPct val="115000"/>
              </a:lnSpc>
              <a:spcBef>
                <a:spcPts val="0"/>
              </a:spcBef>
              <a:spcAft>
                <a:spcPts val="0"/>
              </a:spcAft>
              <a:buClrTx/>
              <a:buSzTx/>
              <a:buFont typeface="Symbol" panose="05050102010706020507" pitchFamily="18" charset="2"/>
              <a:buChar char=""/>
              <a:tabLst/>
              <a:defRPr/>
            </a:pPr>
            <a:r>
              <a:rPr kumimoji="0" lang="en-GB" sz="1000" b="0" i="1"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Paradigm Shift Potential:</a:t>
            </a:r>
            <a:r>
              <a:rPr kumimoji="0" lang="en-GB" sz="10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	The Adaptation Fund, through its inclusion of a mix of elements that have a potential of leading to a paradigm shift through its projects in national as well as regional contexts, sets the foundation for a catalytic impact that goes far beyond a one-off project or programme. This can be demonstrated through the Fund’s various projects which are structured to address adaptation taking into account the relevant aspects leading to a paradigm shift. </a:t>
            </a:r>
            <a:endPar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SimSun" panose="02010600030101010101" pitchFamily="2" charset="-122"/>
              <a:cs typeface="Times New Roman" panose="02020603050405020304" pitchFamily="18" charset="0"/>
            </a:endParaRPr>
          </a:p>
          <a:p>
            <a:pPr marL="342900" marR="0" lvl="0" indent="-342900" algn="just" defTabSz="914400" rtl="0" eaLnBrk="1" fontAlgn="auto" latinLnBrk="0" hangingPunct="1">
              <a:lnSpc>
                <a:spcPct val="115000"/>
              </a:lnSpc>
              <a:spcBef>
                <a:spcPts val="0"/>
              </a:spcBef>
              <a:spcAft>
                <a:spcPts val="0"/>
              </a:spcAft>
              <a:buClrTx/>
              <a:buSzTx/>
              <a:buFont typeface="Symbol" panose="05050102010706020507" pitchFamily="18" charset="2"/>
              <a:buChar char=""/>
              <a:tabLst/>
              <a:defRPr/>
            </a:pPr>
            <a:r>
              <a:rPr kumimoji="0" lang="en-GB" sz="1000" b="0" i="1"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Sustainable Development Potential</a:t>
            </a:r>
            <a:r>
              <a:rPr kumimoji="0" lang="en-GB" sz="10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		The Adaptation Fund’s projects are all designed to ensure that the sustainability of the actions taken or the concrete outputs produced is taken into account, be it through institutional, capacity building, policy, planning or sustainable financial arrangements. The projects are meant to be examples and be replicated and scaled up creating greater sustainability. This includes wider priorities such as environmental, social, and economic benefits as well as gender sensitive development impact that are required for this investment criterion.</a:t>
            </a:r>
            <a:endPar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SimSun" panose="02010600030101010101" pitchFamily="2" charset="-122"/>
              <a:cs typeface="Times New Roman" panose="02020603050405020304" pitchFamily="18" charset="0"/>
            </a:endParaRPr>
          </a:p>
          <a:p>
            <a:pPr marL="342900" marR="0" lvl="0" indent="-342900" algn="just" defTabSz="914400" rtl="0" eaLnBrk="1" fontAlgn="auto" latinLnBrk="0" hangingPunct="1">
              <a:lnSpc>
                <a:spcPct val="115000"/>
              </a:lnSpc>
              <a:spcBef>
                <a:spcPts val="0"/>
              </a:spcBef>
              <a:spcAft>
                <a:spcPts val="0"/>
              </a:spcAft>
              <a:buClrTx/>
              <a:buSzTx/>
              <a:buFont typeface="Symbol" panose="05050102010706020507" pitchFamily="18" charset="2"/>
              <a:buChar char=""/>
              <a:tabLst/>
              <a:defRPr/>
            </a:pPr>
            <a:r>
              <a:rPr kumimoji="0" lang="en-GB" sz="1000" b="0" i="1"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Responsiveness to Recipients’ Needs</a:t>
            </a:r>
            <a:r>
              <a:rPr kumimoji="0" lang="en-GB" sz="10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	Adaptation needs are accelerating. The Adaptation Fund follows a thoroughly country-driven process. in particular, the direct access model of the Fund is all about placing the vulnerability and financing needs of the beneficiary country first. At the project preparation phase the Fund insists that the implementing entity, be it national, regional or multilateral, arranges active consultation of beneficiary population and targeted groups. Fund projects are also always aligned with national plans and strategies.</a:t>
            </a:r>
            <a:endPar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SimSun" panose="02010600030101010101" pitchFamily="2" charset="-122"/>
              <a:cs typeface="Times New Roman" panose="02020603050405020304" pitchFamily="18" charset="0"/>
            </a:endParaRPr>
          </a:p>
          <a:p>
            <a:pPr marL="342900" marR="0" lvl="0" indent="-342900" algn="just" defTabSz="914400" rtl="0" eaLnBrk="1" fontAlgn="auto" latinLnBrk="0" hangingPunct="1">
              <a:lnSpc>
                <a:spcPct val="115000"/>
              </a:lnSpc>
              <a:spcBef>
                <a:spcPts val="0"/>
              </a:spcBef>
              <a:spcAft>
                <a:spcPts val="0"/>
              </a:spcAft>
              <a:buClrTx/>
              <a:buSzTx/>
              <a:buFont typeface="Symbol" panose="05050102010706020507" pitchFamily="18" charset="2"/>
              <a:buChar char=""/>
              <a:tabLst/>
              <a:defRPr/>
            </a:pPr>
            <a:r>
              <a:rPr kumimoji="0" lang="en-GB" sz="1000" b="0" i="1"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Promote Country Ownership</a:t>
            </a:r>
            <a:r>
              <a:rPr kumimoji="0" lang="en-GB" sz="10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		The Adaptation Fund is the first climate fund which pioneered the direct access modality. Under the direct access modality, the Adaptation Fund promotes paradigm shift towards ownership by the beneficiary country that implements its own projects and programmes related to climate change and adaptation. </a:t>
            </a:r>
            <a:endParaRPr kumimoji="0" lang="en-US" sz="10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p>
            <a:pPr marL="342900" marR="0" lvl="0" indent="-342900" algn="just" defTabSz="914400" rtl="0" eaLnBrk="1" fontAlgn="auto" latinLnBrk="0" hangingPunct="1">
              <a:lnSpc>
                <a:spcPct val="115000"/>
              </a:lnSpc>
              <a:spcBef>
                <a:spcPts val="0"/>
              </a:spcBef>
              <a:spcAft>
                <a:spcPts val="0"/>
              </a:spcAft>
              <a:buClrTx/>
              <a:buSzTx/>
              <a:buFont typeface="Symbol" panose="05050102010706020507" pitchFamily="18" charset="2"/>
              <a:buChar char=""/>
              <a:tabLst/>
              <a:defRPr/>
            </a:pPr>
            <a:r>
              <a:rPr kumimoji="0" lang="en-GB" sz="1000" b="0" i="1"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Efficiency and Effectiveness</a:t>
            </a:r>
            <a:r>
              <a:rPr kumimoji="0" lang="en-GB" sz="10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 		The first phase of the overall evaluation of the Adaptation Fund concluded that AF is efficient and effective. The first decade of projects and programmes planned and financed through the Adaptation Fund demonstrate the financial soundness thereof and the ability to achieve effective climate change adaptation in a cost-effective manner. </a:t>
            </a: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	</a:t>
            </a:r>
            <a:endParaRPr kumimoji="0" lang="en-US" sz="20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p:txBody>
      </p:sp>
      <p:sp>
        <p:nvSpPr>
          <p:cNvPr id="11" name="Rectangle 10"/>
          <p:cNvSpPr/>
          <p:nvPr/>
        </p:nvSpPr>
        <p:spPr>
          <a:xfrm>
            <a:off x="545225" y="1563278"/>
            <a:ext cx="11340662" cy="147732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entury Gothic" panose="020B0502020202020204"/>
                <a:ea typeface="+mn-ea"/>
                <a:cs typeface="+mn-cs"/>
              </a:rPr>
              <a:t> </a:t>
            </a: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graphicFrame>
        <p:nvGraphicFramePr>
          <p:cNvPr id="3" name="Table 2">
            <a:extLst>
              <a:ext uri="{FF2B5EF4-FFF2-40B4-BE49-F238E27FC236}">
                <a16:creationId xmlns:a16="http://schemas.microsoft.com/office/drawing/2014/main" id="{D8138719-4253-4D88-BCEB-210944223800}"/>
              </a:ext>
            </a:extLst>
          </p:cNvPr>
          <p:cNvGraphicFramePr>
            <a:graphicFrameLocks noGrp="1"/>
          </p:cNvGraphicFramePr>
          <p:nvPr/>
        </p:nvGraphicFramePr>
        <p:xfrm>
          <a:off x="796953" y="1135341"/>
          <a:ext cx="10906489" cy="5452988"/>
        </p:xfrm>
        <a:graphic>
          <a:graphicData uri="http://schemas.openxmlformats.org/drawingml/2006/table">
            <a:tbl>
              <a:tblPr firstRow="1" firstCol="1" bandRow="1">
                <a:tableStyleId>{5C22544A-7EE6-4342-B048-85BDC9FD1C3A}</a:tableStyleId>
              </a:tblPr>
              <a:tblGrid>
                <a:gridCol w="2572527">
                  <a:extLst>
                    <a:ext uri="{9D8B030D-6E8A-4147-A177-3AD203B41FA5}">
                      <a16:colId xmlns:a16="http://schemas.microsoft.com/office/drawing/2014/main" val="235114917"/>
                    </a:ext>
                  </a:extLst>
                </a:gridCol>
                <a:gridCol w="2318256">
                  <a:extLst>
                    <a:ext uri="{9D8B030D-6E8A-4147-A177-3AD203B41FA5}">
                      <a16:colId xmlns:a16="http://schemas.microsoft.com/office/drawing/2014/main" val="2293961353"/>
                    </a:ext>
                  </a:extLst>
                </a:gridCol>
                <a:gridCol w="1827119">
                  <a:extLst>
                    <a:ext uri="{9D8B030D-6E8A-4147-A177-3AD203B41FA5}">
                      <a16:colId xmlns:a16="http://schemas.microsoft.com/office/drawing/2014/main" val="1013891272"/>
                    </a:ext>
                  </a:extLst>
                </a:gridCol>
                <a:gridCol w="1953887">
                  <a:extLst>
                    <a:ext uri="{9D8B030D-6E8A-4147-A177-3AD203B41FA5}">
                      <a16:colId xmlns:a16="http://schemas.microsoft.com/office/drawing/2014/main" val="722462709"/>
                    </a:ext>
                  </a:extLst>
                </a:gridCol>
                <a:gridCol w="2234700">
                  <a:extLst>
                    <a:ext uri="{9D8B030D-6E8A-4147-A177-3AD203B41FA5}">
                      <a16:colId xmlns:a16="http://schemas.microsoft.com/office/drawing/2014/main" val="4291479541"/>
                    </a:ext>
                  </a:extLst>
                </a:gridCol>
              </a:tblGrid>
              <a:tr h="1170776">
                <a:tc>
                  <a:txBody>
                    <a:bodyPr/>
                    <a:lstStyle/>
                    <a:p>
                      <a:pPr marL="0" marR="0" algn="ctr">
                        <a:lnSpc>
                          <a:spcPct val="115000"/>
                        </a:lnSpc>
                        <a:spcBef>
                          <a:spcPts val="0"/>
                        </a:spcBef>
                        <a:spcAft>
                          <a:spcPts val="0"/>
                        </a:spcAft>
                      </a:pPr>
                      <a:r>
                        <a:rPr lang="en-US" sz="1000" dirty="0">
                          <a:effectLst/>
                        </a:rPr>
                        <a:t> </a:t>
                      </a: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algn="ctr">
                        <a:lnSpc>
                          <a:spcPct val="115000"/>
                        </a:lnSpc>
                        <a:spcBef>
                          <a:spcPts val="0"/>
                        </a:spcBef>
                        <a:spcAft>
                          <a:spcPts val="0"/>
                        </a:spcAft>
                      </a:pPr>
                      <a:r>
                        <a:rPr lang="en-US" sz="1000" dirty="0">
                          <a:solidFill>
                            <a:schemeClr val="tx1"/>
                          </a:solidFill>
                          <a:effectLst/>
                        </a:rPr>
                        <a:t>Section 6</a:t>
                      </a:r>
                    </a:p>
                    <a:p>
                      <a:pPr marL="0" marR="0" algn="ctr" defTabSz="457200" rtl="0" eaLnBrk="1" latinLnBrk="0" hangingPunct="1">
                        <a:lnSpc>
                          <a:spcPct val="115000"/>
                        </a:lnSpc>
                        <a:spcBef>
                          <a:spcPts val="0"/>
                        </a:spcBef>
                        <a:spcAft>
                          <a:spcPts val="0"/>
                        </a:spcAft>
                      </a:pPr>
                      <a:r>
                        <a:rPr lang="en-US" sz="1000" b="1" kern="1200" dirty="0">
                          <a:solidFill>
                            <a:schemeClr val="lt1"/>
                          </a:solidFill>
                          <a:effectLst/>
                          <a:latin typeface="+mn-lt"/>
                          <a:ea typeface="+mn-ea"/>
                          <a:cs typeface="+mn-cs"/>
                        </a:rPr>
                        <a:t>Project preparation and appraisal. This should include impact (environment, socio- economic, political, gender etc.) assessment study with risk assessment and mitigation plans</a:t>
                      </a:r>
                    </a:p>
                  </a:txBody>
                  <a:tcPr marL="68580" marR="68580" marT="0" marB="0"/>
                </a:tc>
                <a:tc>
                  <a:txBody>
                    <a:bodyPr/>
                    <a:lstStyle/>
                    <a:p>
                      <a:pPr marL="0" marR="0" algn="ctr">
                        <a:lnSpc>
                          <a:spcPct val="115000"/>
                        </a:lnSpc>
                        <a:spcBef>
                          <a:spcPts val="0"/>
                        </a:spcBef>
                        <a:spcAft>
                          <a:spcPts val="0"/>
                        </a:spcAft>
                      </a:pPr>
                      <a:r>
                        <a:rPr lang="en-US" sz="1000" dirty="0">
                          <a:solidFill>
                            <a:schemeClr val="tx1"/>
                          </a:solidFill>
                          <a:effectLst/>
                        </a:rPr>
                        <a:t>Section 7</a:t>
                      </a:r>
                    </a:p>
                    <a:p>
                      <a:pPr marL="0" marR="0" algn="ctr">
                        <a:lnSpc>
                          <a:spcPct val="115000"/>
                        </a:lnSpc>
                        <a:spcBef>
                          <a:spcPts val="0"/>
                        </a:spcBef>
                        <a:spcAft>
                          <a:spcPts val="0"/>
                        </a:spcAft>
                      </a:pPr>
                      <a:r>
                        <a:rPr lang="en-US" sz="1000" b="1" kern="1200" dirty="0">
                          <a:solidFill>
                            <a:schemeClr val="lt1"/>
                          </a:solidFill>
                          <a:effectLst/>
                          <a:latin typeface="+mn-lt"/>
                          <a:ea typeface="+mn-ea"/>
                          <a:cs typeface="+mn-cs"/>
                        </a:rPr>
                        <a:t>Project implementation Planning and Quality-at-entry Review</a:t>
                      </a:r>
                      <a:endParaRPr lang="en-US" sz="1000" dirty="0">
                        <a:solidFill>
                          <a:schemeClr val="tx1"/>
                        </a:solidFill>
                        <a:effectLst/>
                      </a:endParaRPr>
                    </a:p>
                  </a:txBody>
                  <a:tcPr marL="68580" marR="68580" marT="0" marB="0"/>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en-US" sz="1000" dirty="0">
                          <a:solidFill>
                            <a:schemeClr val="tx1"/>
                          </a:solidFill>
                          <a:effectLst/>
                        </a:rPr>
                        <a:t>Section 8</a:t>
                      </a:r>
                    </a:p>
                    <a:p>
                      <a:pPr marL="0" marR="0" algn="ctr">
                        <a:lnSpc>
                          <a:spcPct val="115000"/>
                        </a:lnSpc>
                        <a:spcBef>
                          <a:spcPts val="0"/>
                        </a:spcBef>
                        <a:spcAft>
                          <a:spcPts val="0"/>
                        </a:spcAft>
                      </a:pPr>
                      <a:r>
                        <a:rPr lang="en-US" sz="1000" b="1" kern="1200" dirty="0">
                          <a:solidFill>
                            <a:schemeClr val="lt1"/>
                          </a:solidFill>
                          <a:effectLst/>
                          <a:latin typeface="+mn-lt"/>
                          <a:ea typeface="+mn-ea"/>
                          <a:cs typeface="+mn-cs"/>
                        </a:rPr>
                        <a:t>Project Monitoring	and Evaluation during implementation</a:t>
                      </a:r>
                      <a:endParaRPr lang="en-US" sz="10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en-US" sz="1000" dirty="0">
                          <a:solidFill>
                            <a:schemeClr val="tx1"/>
                          </a:solidFill>
                          <a:effectLst/>
                        </a:rPr>
                        <a:t>Section9</a:t>
                      </a:r>
                    </a:p>
                    <a:p>
                      <a:pPr marL="0" marR="0" algn="ctr" defTabSz="457200" rtl="0" eaLnBrk="1" latinLnBrk="0" hangingPunct="1">
                        <a:lnSpc>
                          <a:spcPct val="115000"/>
                        </a:lnSpc>
                        <a:spcBef>
                          <a:spcPts val="0"/>
                        </a:spcBef>
                        <a:spcAft>
                          <a:spcPts val="0"/>
                        </a:spcAft>
                      </a:pPr>
                      <a:r>
                        <a:rPr lang="en-US" sz="1000" b="1" kern="1200" dirty="0">
                          <a:solidFill>
                            <a:schemeClr val="lt1"/>
                          </a:solidFill>
                          <a:effectLst/>
                          <a:latin typeface="+mn-lt"/>
                          <a:ea typeface="+mn-ea"/>
                          <a:cs typeface="+mn-cs"/>
                        </a:rPr>
                        <a:t>Project closure and final evaluation</a:t>
                      </a:r>
                    </a:p>
                  </a:txBody>
                  <a:tcPr marL="68580" marR="68580" marT="0" marB="0"/>
                </a:tc>
                <a:extLst>
                  <a:ext uri="{0D108BD9-81ED-4DB2-BD59-A6C34878D82A}">
                    <a16:rowId xmlns:a16="http://schemas.microsoft.com/office/drawing/2014/main" val="3419174124"/>
                  </a:ext>
                </a:extLst>
              </a:tr>
              <a:tr h="772926">
                <a:tc>
                  <a:txBody>
                    <a:bodyPr/>
                    <a:lstStyle/>
                    <a:p>
                      <a:pPr marL="0" marR="0" algn="ctr">
                        <a:lnSpc>
                          <a:spcPct val="115000"/>
                        </a:lnSpc>
                        <a:spcBef>
                          <a:spcPts val="0"/>
                        </a:spcBef>
                        <a:spcAft>
                          <a:spcPts val="0"/>
                        </a:spcAft>
                      </a:pPr>
                      <a:endParaRPr lang="en-US" sz="1000" dirty="0">
                        <a:solidFill>
                          <a:schemeClr val="tx1"/>
                        </a:solidFill>
                        <a:effectLst/>
                      </a:endParaRPr>
                    </a:p>
                    <a:p>
                      <a:pPr marL="0" marR="0" algn="ctr">
                        <a:lnSpc>
                          <a:spcPct val="115000"/>
                        </a:lnSpc>
                        <a:spcBef>
                          <a:spcPts val="0"/>
                        </a:spcBef>
                        <a:spcAft>
                          <a:spcPts val="0"/>
                        </a:spcAft>
                      </a:pPr>
                      <a:r>
                        <a:rPr lang="en-US" sz="1000" dirty="0">
                          <a:solidFill>
                            <a:schemeClr val="tx1"/>
                          </a:solidFill>
                          <a:effectLst/>
                        </a:rPr>
                        <a:t>With approved AF funded Project but no planning and QAE</a:t>
                      </a:r>
                      <a:endParaRPr lang="en-US" sz="10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algn="ctr">
                        <a:lnSpc>
                          <a:spcPct val="115000"/>
                        </a:lnSpc>
                        <a:spcBef>
                          <a:spcPts val="0"/>
                        </a:spcBef>
                        <a:spcAft>
                          <a:spcPts val="0"/>
                        </a:spcAft>
                      </a:pPr>
                      <a:r>
                        <a:rPr lang="en-US" sz="1000" dirty="0">
                          <a:effectLst/>
                        </a:rPr>
                        <a:t>No</a:t>
                      </a: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algn="ctr">
                        <a:lnSpc>
                          <a:spcPct val="115000"/>
                        </a:lnSpc>
                        <a:spcBef>
                          <a:spcPts val="0"/>
                        </a:spcBef>
                        <a:spcAft>
                          <a:spcPts val="0"/>
                        </a:spcAft>
                      </a:pPr>
                      <a:r>
                        <a:rPr lang="en-US" sz="1000" dirty="0">
                          <a:effectLst/>
                        </a:rPr>
                        <a:t>Yes</a:t>
                      </a: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algn="ctr">
                        <a:lnSpc>
                          <a:spcPct val="115000"/>
                        </a:lnSpc>
                        <a:spcBef>
                          <a:spcPts val="0"/>
                        </a:spcBef>
                        <a:spcAft>
                          <a:spcPts val="0"/>
                        </a:spcAft>
                      </a:pPr>
                      <a:r>
                        <a:rPr lang="en-US" sz="1000" dirty="0">
                          <a:effectLst/>
                        </a:rPr>
                        <a:t>Yes</a:t>
                      </a: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algn="ctr">
                        <a:lnSpc>
                          <a:spcPct val="115000"/>
                        </a:lnSpc>
                        <a:spcBef>
                          <a:spcPts val="0"/>
                        </a:spcBef>
                        <a:spcAft>
                          <a:spcPts val="0"/>
                        </a:spcAft>
                      </a:pPr>
                      <a:r>
                        <a:rPr lang="en-US" sz="1000" dirty="0">
                          <a:effectLst/>
                        </a:rPr>
                        <a:t>Yes</a:t>
                      </a: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extLst>
                  <a:ext uri="{0D108BD9-81ED-4DB2-BD59-A6C34878D82A}">
                    <a16:rowId xmlns:a16="http://schemas.microsoft.com/office/drawing/2014/main" val="2446431392"/>
                  </a:ext>
                </a:extLst>
              </a:tr>
              <a:tr h="970217">
                <a:tc>
                  <a:txBody>
                    <a:bodyPr/>
                    <a:lstStyle/>
                    <a:p>
                      <a:pPr marL="0" marR="0" algn="ctr">
                        <a:lnSpc>
                          <a:spcPct val="115000"/>
                        </a:lnSpc>
                        <a:spcBef>
                          <a:spcPts val="0"/>
                        </a:spcBef>
                        <a:spcAft>
                          <a:spcPts val="0"/>
                        </a:spcAft>
                      </a:pPr>
                      <a:endParaRPr lang="en-US" sz="1000" dirty="0">
                        <a:solidFill>
                          <a:schemeClr val="tx1"/>
                        </a:solidFill>
                        <a:effectLst/>
                      </a:endParaRPr>
                    </a:p>
                    <a:p>
                      <a:pPr marL="0" marR="0" algn="ctr">
                        <a:lnSpc>
                          <a:spcPct val="115000"/>
                        </a:lnSpc>
                        <a:spcBef>
                          <a:spcPts val="0"/>
                        </a:spcBef>
                        <a:spcAft>
                          <a:spcPts val="0"/>
                        </a:spcAft>
                      </a:pPr>
                      <a:r>
                        <a:rPr lang="en-US" sz="1000" dirty="0">
                          <a:solidFill>
                            <a:schemeClr val="tx1"/>
                          </a:solidFill>
                          <a:effectLst/>
                        </a:rPr>
                        <a:t>With approved AF funded Project, completed planning and QAE but implementation not yet started</a:t>
                      </a:r>
                      <a:endParaRPr lang="en-US" sz="10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en-US" sz="1000" dirty="0">
                          <a:effectLst/>
                        </a:rPr>
                        <a:t>No</a:t>
                      </a: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p>
                      <a:pPr marL="0" marR="0" algn="ctr">
                        <a:lnSpc>
                          <a:spcPct val="115000"/>
                        </a:lnSpc>
                        <a:spcBef>
                          <a:spcPts val="0"/>
                        </a:spcBef>
                        <a:spcAft>
                          <a:spcPts val="0"/>
                        </a:spcAft>
                      </a:pP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en-US" sz="1000" dirty="0">
                          <a:effectLst/>
                        </a:rPr>
                        <a:t>No</a:t>
                      </a: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p>
                      <a:pPr marL="0" marR="0" algn="ctr">
                        <a:lnSpc>
                          <a:spcPct val="115000"/>
                        </a:lnSpc>
                        <a:spcBef>
                          <a:spcPts val="0"/>
                        </a:spcBef>
                        <a:spcAft>
                          <a:spcPts val="0"/>
                        </a:spcAft>
                      </a:pP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en-US" sz="1000" dirty="0">
                          <a:effectLst/>
                        </a:rPr>
                        <a:t>Yes</a:t>
                      </a: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p>
                      <a:pPr marL="0" marR="0" algn="ctr">
                        <a:lnSpc>
                          <a:spcPct val="115000"/>
                        </a:lnSpc>
                        <a:spcBef>
                          <a:spcPts val="0"/>
                        </a:spcBef>
                        <a:spcAft>
                          <a:spcPts val="0"/>
                        </a:spcAft>
                      </a:pP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en-US" sz="1000" dirty="0">
                          <a:effectLst/>
                        </a:rPr>
                        <a:t>Yes</a:t>
                      </a: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p>
                      <a:pPr marL="0" marR="0" algn="ctr">
                        <a:lnSpc>
                          <a:spcPct val="115000"/>
                        </a:lnSpc>
                        <a:spcBef>
                          <a:spcPts val="0"/>
                        </a:spcBef>
                        <a:spcAft>
                          <a:spcPts val="0"/>
                        </a:spcAft>
                      </a:pP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extLst>
                  <a:ext uri="{0D108BD9-81ED-4DB2-BD59-A6C34878D82A}">
                    <a16:rowId xmlns:a16="http://schemas.microsoft.com/office/drawing/2014/main" val="1864937780"/>
                  </a:ext>
                </a:extLst>
              </a:tr>
              <a:tr h="773386">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endParaRPr lang="en-US" sz="1000" dirty="0">
                        <a:solidFill>
                          <a:schemeClr val="tx1"/>
                        </a:solidFill>
                        <a:effectLst/>
                      </a:endParaRPr>
                    </a:p>
                    <a:p>
                      <a:pPr marL="0" marR="0" lvl="0" indent="0" algn="ctr" defTabSz="457200" rtl="0" eaLnBrk="1" fontAlgn="auto" latinLnBrk="0" hangingPunct="1">
                        <a:lnSpc>
                          <a:spcPct val="115000"/>
                        </a:lnSpc>
                        <a:spcBef>
                          <a:spcPts val="0"/>
                        </a:spcBef>
                        <a:spcAft>
                          <a:spcPts val="0"/>
                        </a:spcAft>
                        <a:buClrTx/>
                        <a:buSzTx/>
                        <a:buFontTx/>
                        <a:buNone/>
                        <a:tabLst/>
                        <a:defRPr/>
                      </a:pPr>
                      <a:r>
                        <a:rPr lang="en-US" sz="1000" dirty="0">
                          <a:solidFill>
                            <a:schemeClr val="tx1"/>
                          </a:solidFill>
                          <a:effectLst/>
                        </a:rPr>
                        <a:t>With approved AF funded Project, and implementing it </a:t>
                      </a:r>
                      <a:endParaRPr lang="en-US" sz="10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endParaRPr>
                    </a:p>
                    <a:p>
                      <a:pPr marL="0" marR="0" algn="ctr">
                        <a:lnSpc>
                          <a:spcPct val="115000"/>
                        </a:lnSpc>
                        <a:spcBef>
                          <a:spcPts val="0"/>
                        </a:spcBef>
                        <a:spcAft>
                          <a:spcPts val="0"/>
                        </a:spcAft>
                      </a:pPr>
                      <a:endParaRPr lang="en-US" sz="10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en-US" sz="1000" dirty="0">
                          <a:effectLst/>
                        </a:rPr>
                        <a:t>No</a:t>
                      </a: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p>
                      <a:pPr marL="0" marR="0" algn="ctr">
                        <a:lnSpc>
                          <a:spcPct val="115000"/>
                        </a:lnSpc>
                        <a:spcBef>
                          <a:spcPts val="0"/>
                        </a:spcBef>
                        <a:spcAft>
                          <a:spcPts val="0"/>
                        </a:spcAft>
                      </a:pP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en-US" sz="1000" dirty="0">
                          <a:effectLst/>
                        </a:rPr>
                        <a:t>No</a:t>
                      </a: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p>
                      <a:pPr marL="0" marR="0" algn="ctr">
                        <a:lnSpc>
                          <a:spcPct val="115000"/>
                        </a:lnSpc>
                        <a:spcBef>
                          <a:spcPts val="0"/>
                        </a:spcBef>
                        <a:spcAft>
                          <a:spcPts val="0"/>
                        </a:spcAft>
                      </a:pP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en-US" sz="1000" dirty="0">
                          <a:effectLst/>
                        </a:rPr>
                        <a:t>No</a:t>
                      </a: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p>
                      <a:pPr marL="0" marR="0" algn="ctr">
                        <a:lnSpc>
                          <a:spcPct val="115000"/>
                        </a:lnSpc>
                        <a:spcBef>
                          <a:spcPts val="0"/>
                        </a:spcBef>
                        <a:spcAft>
                          <a:spcPts val="0"/>
                        </a:spcAft>
                      </a:pP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en-US" sz="1000" dirty="0">
                          <a:effectLst/>
                        </a:rPr>
                        <a:t>Yes</a:t>
                      </a: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p>
                      <a:pPr marL="0" marR="0" algn="ctr">
                        <a:lnSpc>
                          <a:spcPct val="115000"/>
                        </a:lnSpc>
                        <a:spcBef>
                          <a:spcPts val="0"/>
                        </a:spcBef>
                        <a:spcAft>
                          <a:spcPts val="0"/>
                        </a:spcAft>
                      </a:pP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extLst>
                  <a:ext uri="{0D108BD9-81ED-4DB2-BD59-A6C34878D82A}">
                    <a16:rowId xmlns:a16="http://schemas.microsoft.com/office/drawing/2014/main" val="2762751570"/>
                  </a:ext>
                </a:extLst>
              </a:tr>
              <a:tr h="773386">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endParaRPr lang="en-US" sz="1000" dirty="0">
                        <a:solidFill>
                          <a:schemeClr val="tx1"/>
                        </a:solidFill>
                        <a:effectLst/>
                      </a:endParaRPr>
                    </a:p>
                    <a:p>
                      <a:pPr marL="0" marR="0" lvl="0" indent="0" algn="ctr" defTabSz="457200" rtl="0" eaLnBrk="1" fontAlgn="auto" latinLnBrk="0" hangingPunct="1">
                        <a:lnSpc>
                          <a:spcPct val="115000"/>
                        </a:lnSpc>
                        <a:spcBef>
                          <a:spcPts val="0"/>
                        </a:spcBef>
                        <a:spcAft>
                          <a:spcPts val="0"/>
                        </a:spcAft>
                        <a:buClrTx/>
                        <a:buSzTx/>
                        <a:buFontTx/>
                        <a:buNone/>
                        <a:tabLst/>
                        <a:defRPr/>
                      </a:pPr>
                      <a:r>
                        <a:rPr lang="en-US" sz="1000" dirty="0">
                          <a:solidFill>
                            <a:schemeClr val="tx1"/>
                          </a:solidFill>
                          <a:effectLst/>
                        </a:rPr>
                        <a:t>With approved AF funded Project, completed with a final report on completion</a:t>
                      </a:r>
                      <a:endParaRPr lang="en-US" sz="10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endParaRPr>
                    </a:p>
                    <a:p>
                      <a:pPr marL="0" marR="0" algn="ctr">
                        <a:lnSpc>
                          <a:spcPct val="115000"/>
                        </a:lnSpc>
                        <a:spcBef>
                          <a:spcPts val="0"/>
                        </a:spcBef>
                        <a:spcAft>
                          <a:spcPts val="0"/>
                        </a:spcAft>
                      </a:pPr>
                      <a:endParaRPr lang="en-US" sz="10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en-US" sz="1000" dirty="0">
                          <a:effectLst/>
                        </a:rPr>
                        <a:t>No</a:t>
                      </a: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p>
                      <a:pPr marL="0" marR="0" algn="ctr">
                        <a:lnSpc>
                          <a:spcPct val="115000"/>
                        </a:lnSpc>
                        <a:spcBef>
                          <a:spcPts val="0"/>
                        </a:spcBef>
                        <a:spcAft>
                          <a:spcPts val="0"/>
                        </a:spcAft>
                      </a:pP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en-US" sz="1000" dirty="0">
                          <a:effectLst/>
                        </a:rPr>
                        <a:t>No</a:t>
                      </a: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p>
                      <a:pPr marL="0" marR="0" algn="ctr">
                        <a:lnSpc>
                          <a:spcPct val="115000"/>
                        </a:lnSpc>
                        <a:spcBef>
                          <a:spcPts val="0"/>
                        </a:spcBef>
                        <a:spcAft>
                          <a:spcPts val="0"/>
                        </a:spcAft>
                      </a:pP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en-US" sz="1000" dirty="0">
                          <a:effectLst/>
                        </a:rPr>
                        <a:t>No</a:t>
                      </a: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p>
                      <a:pPr marL="0" marR="0" algn="ctr">
                        <a:lnSpc>
                          <a:spcPct val="115000"/>
                        </a:lnSpc>
                        <a:spcBef>
                          <a:spcPts val="0"/>
                        </a:spcBef>
                        <a:spcAft>
                          <a:spcPts val="0"/>
                        </a:spcAft>
                      </a:pP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en-US" sz="1000" dirty="0">
                          <a:effectLst/>
                        </a:rPr>
                        <a:t>No</a:t>
                      </a: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p>
                      <a:pPr marL="0" marR="0" algn="ctr">
                        <a:lnSpc>
                          <a:spcPct val="115000"/>
                        </a:lnSpc>
                        <a:spcBef>
                          <a:spcPts val="0"/>
                        </a:spcBef>
                        <a:spcAft>
                          <a:spcPts val="0"/>
                        </a:spcAft>
                      </a:pP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extLst>
                  <a:ext uri="{0D108BD9-81ED-4DB2-BD59-A6C34878D82A}">
                    <a16:rowId xmlns:a16="http://schemas.microsoft.com/office/drawing/2014/main" val="2384365327"/>
                  </a:ext>
                </a:extLst>
              </a:tr>
              <a:tr h="863501">
                <a:tc>
                  <a:txBody>
                    <a:bodyPr/>
                    <a:lstStyle/>
                    <a:p>
                      <a:pPr marL="0" marR="0" algn="ctr">
                        <a:lnSpc>
                          <a:spcPct val="115000"/>
                        </a:lnSpc>
                        <a:spcBef>
                          <a:spcPts val="0"/>
                        </a:spcBef>
                        <a:spcAft>
                          <a:spcPts val="0"/>
                        </a:spcAft>
                      </a:pPr>
                      <a:endParaRPr lang="en-US" sz="1000" dirty="0">
                        <a:solidFill>
                          <a:schemeClr val="tx1"/>
                        </a:solidFill>
                        <a:effectLst/>
                      </a:endParaRPr>
                    </a:p>
                    <a:p>
                      <a:pPr marL="0" marR="0" algn="ctr">
                        <a:lnSpc>
                          <a:spcPct val="115000"/>
                        </a:lnSpc>
                        <a:spcBef>
                          <a:spcPts val="0"/>
                        </a:spcBef>
                        <a:spcAft>
                          <a:spcPts val="0"/>
                        </a:spcAft>
                      </a:pPr>
                      <a:r>
                        <a:rPr lang="en-US" sz="1000" dirty="0">
                          <a:solidFill>
                            <a:schemeClr val="tx1"/>
                          </a:solidFill>
                          <a:effectLst/>
                        </a:rPr>
                        <a:t>No approved AF funded Project </a:t>
                      </a:r>
                      <a:endParaRPr lang="en-US" sz="10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algn="ctr">
                        <a:lnSpc>
                          <a:spcPct val="115000"/>
                        </a:lnSpc>
                        <a:spcBef>
                          <a:spcPts val="0"/>
                        </a:spcBef>
                        <a:spcAft>
                          <a:spcPts val="0"/>
                        </a:spcAft>
                      </a:pPr>
                      <a:r>
                        <a:rPr lang="en-US" sz="1000" dirty="0">
                          <a:effectLst/>
                        </a:rPr>
                        <a:t>Yes</a:t>
                      </a: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algn="ctr">
                        <a:lnSpc>
                          <a:spcPct val="115000"/>
                        </a:lnSpc>
                        <a:spcBef>
                          <a:spcPts val="0"/>
                        </a:spcBef>
                        <a:spcAft>
                          <a:spcPts val="0"/>
                        </a:spcAft>
                      </a:pPr>
                      <a:r>
                        <a:rPr lang="en-US" sz="1000" dirty="0">
                          <a:effectLst/>
                        </a:rPr>
                        <a:t>Yes</a:t>
                      </a: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en-US" sz="1000" dirty="0">
                          <a:effectLst/>
                        </a:rPr>
                        <a:t>Yes</a:t>
                      </a: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p>
                      <a:pPr marL="0" marR="0" algn="ctr">
                        <a:lnSpc>
                          <a:spcPct val="115000"/>
                        </a:lnSpc>
                        <a:spcBef>
                          <a:spcPts val="0"/>
                        </a:spcBef>
                        <a:spcAft>
                          <a:spcPts val="0"/>
                        </a:spcAft>
                      </a:pP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en-US" sz="1000" dirty="0">
                          <a:effectLst/>
                        </a:rPr>
                        <a:t>Yes</a:t>
                      </a: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p>
                      <a:pPr marL="0" marR="0" algn="ctr">
                        <a:lnSpc>
                          <a:spcPct val="115000"/>
                        </a:lnSpc>
                        <a:spcBef>
                          <a:spcPts val="0"/>
                        </a:spcBef>
                        <a:spcAft>
                          <a:spcPts val="0"/>
                        </a:spcAft>
                      </a:pPr>
                      <a:endParaRPr lang="en-US" sz="1000" dirty="0">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extLst>
                  <a:ext uri="{0D108BD9-81ED-4DB2-BD59-A6C34878D82A}">
                    <a16:rowId xmlns:a16="http://schemas.microsoft.com/office/drawing/2014/main" val="4126635539"/>
                  </a:ext>
                </a:extLst>
              </a:tr>
            </a:tbl>
          </a:graphicData>
        </a:graphic>
      </p:graphicFrame>
    </p:spTree>
    <p:extLst>
      <p:ext uri="{BB962C8B-B14F-4D97-AF65-F5344CB8AC3E}">
        <p14:creationId xmlns:p14="http://schemas.microsoft.com/office/powerpoint/2010/main" val="26080607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p:cNvCxnSpPr/>
          <p:nvPr/>
        </p:nvCxnSpPr>
        <p:spPr>
          <a:xfrm>
            <a:off x="1855365" y="1180451"/>
            <a:ext cx="9144000" cy="1587"/>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8127161" y="1901772"/>
            <a:ext cx="2315818" cy="369332"/>
          </a:xfrm>
          <a:prstGeom prst="rect">
            <a:avLst/>
          </a:prstGeom>
          <a:noFill/>
        </p:spPr>
        <p:txBody>
          <a:bodyPr wrap="square" rtlCol="0">
            <a:spAutoFit/>
          </a:bodyPr>
          <a:lstStyle/>
          <a:p>
            <a:r>
              <a:rPr lang="en-US" dirty="0"/>
              <a:t> </a:t>
            </a:r>
          </a:p>
        </p:txBody>
      </p:sp>
      <p:sp>
        <p:nvSpPr>
          <p:cNvPr id="2" name="Rectangle 1"/>
          <p:cNvSpPr/>
          <p:nvPr/>
        </p:nvSpPr>
        <p:spPr>
          <a:xfrm>
            <a:off x="2951482" y="349659"/>
            <a:ext cx="9419659" cy="538609"/>
          </a:xfrm>
          <a:prstGeom prst="rect">
            <a:avLst/>
          </a:prstGeom>
        </p:spPr>
        <p:txBody>
          <a:bodyPr wrap="square">
            <a:spAutoFit/>
          </a:bodyPr>
          <a:lstStyle/>
          <a:p>
            <a:pPr defTabSz="457200">
              <a:spcBef>
                <a:spcPct val="0"/>
              </a:spcBef>
            </a:pPr>
            <a:r>
              <a:rPr lang="en-GB" sz="2900" b="1" dirty="0">
                <a:solidFill>
                  <a:srgbClr val="92D050"/>
                </a:solidFill>
                <a:effectLst>
                  <a:outerShdw blurRad="38100" dist="38100" dir="2700000" algn="tl">
                    <a:srgbClr val="000000">
                      <a:alpha val="43137"/>
                    </a:srgbClr>
                  </a:outerShdw>
                </a:effectLst>
                <a:latin typeface="+mj-lt"/>
                <a:ea typeface="+mj-ea"/>
                <a:cs typeface="+mj-cs"/>
              </a:rPr>
              <a:t>Fast Track Re-accreditation </a:t>
            </a:r>
          </a:p>
        </p:txBody>
      </p:sp>
      <p:sp>
        <p:nvSpPr>
          <p:cNvPr id="3" name="Rectangle 2">
            <a:extLst>
              <a:ext uri="{FF2B5EF4-FFF2-40B4-BE49-F238E27FC236}">
                <a16:creationId xmlns:a16="http://schemas.microsoft.com/office/drawing/2014/main" id="{AC4BC0CD-9E8D-4756-8D23-DC4C1E7C69E7}"/>
              </a:ext>
            </a:extLst>
          </p:cNvPr>
          <p:cNvSpPr/>
          <p:nvPr/>
        </p:nvSpPr>
        <p:spPr>
          <a:xfrm>
            <a:off x="645952" y="1317407"/>
            <a:ext cx="10989578" cy="5047536"/>
          </a:xfrm>
          <a:prstGeom prst="rect">
            <a:avLst/>
          </a:prstGeom>
        </p:spPr>
        <p:txBody>
          <a:bodyPr wrap="square">
            <a:spAutoFit/>
          </a:bodyPr>
          <a:lstStyle/>
          <a:p>
            <a:r>
              <a:rPr lang="en-US" sz="1400" i="1" dirty="0">
                <a:solidFill>
                  <a:srgbClr val="000000"/>
                </a:solidFill>
                <a:latin typeface="Arial" panose="020B0604020202020204" pitchFamily="34" charset="0"/>
              </a:rPr>
              <a:t>“The GCF accreditation procedures are consistent with those of the Fund and that they can be relied upon subject to the following conditions and extra review to be done by the Accreditation Panel of the Fund: </a:t>
            </a:r>
          </a:p>
          <a:p>
            <a:endParaRPr lang="en-US" sz="1400" dirty="0">
              <a:solidFill>
                <a:srgbClr val="000000"/>
              </a:solidFill>
              <a:latin typeface="Arial" panose="020B0604020202020204" pitchFamily="34" charset="0"/>
            </a:endParaRPr>
          </a:p>
          <a:p>
            <a:pPr marL="285750" indent="-285750">
              <a:buFont typeface="Wingdings" panose="05000000000000000000" pitchFamily="2" charset="2"/>
              <a:buChar char="q"/>
            </a:pPr>
            <a:r>
              <a:rPr lang="en-US" sz="1400" i="1" dirty="0">
                <a:solidFill>
                  <a:srgbClr val="000000"/>
                </a:solidFill>
                <a:latin typeface="Arial" panose="020B0604020202020204" pitchFamily="34" charset="0"/>
              </a:rPr>
              <a:t>The GCF accreditation Stage II (GCF Board decision on accreditation) of the applicant should have been completed within four years prior to the date of submission of the re-accreditation application to the Fund; </a:t>
            </a:r>
          </a:p>
          <a:p>
            <a:endParaRPr lang="en-US" sz="1400" dirty="0">
              <a:solidFill>
                <a:srgbClr val="000000"/>
              </a:solidFill>
              <a:latin typeface="Arial" panose="020B0604020202020204" pitchFamily="34" charset="0"/>
            </a:endParaRPr>
          </a:p>
          <a:p>
            <a:pPr marL="285750" indent="-285750">
              <a:buFont typeface="Wingdings" panose="05000000000000000000" pitchFamily="2" charset="2"/>
              <a:buChar char="q"/>
            </a:pPr>
            <a:r>
              <a:rPr lang="en-US" sz="1400" i="1" dirty="0">
                <a:solidFill>
                  <a:srgbClr val="000000"/>
                </a:solidFill>
                <a:latin typeface="Arial" panose="020B0604020202020204" pitchFamily="34" charset="0"/>
              </a:rPr>
              <a:t>The Fiduciary Standard related to the legal status needs to be reviewed by the Fund; </a:t>
            </a:r>
          </a:p>
          <a:p>
            <a:endParaRPr lang="en-US" sz="1400" dirty="0">
              <a:solidFill>
                <a:srgbClr val="000000"/>
              </a:solidFill>
              <a:latin typeface="Arial" panose="020B0604020202020204" pitchFamily="34" charset="0"/>
            </a:endParaRPr>
          </a:p>
          <a:p>
            <a:pPr marL="285750" indent="-285750">
              <a:buFont typeface="Wingdings" panose="05000000000000000000" pitchFamily="2" charset="2"/>
              <a:buChar char="q"/>
            </a:pPr>
            <a:r>
              <a:rPr lang="en-US" sz="1400" i="1" dirty="0">
                <a:solidFill>
                  <a:srgbClr val="000000"/>
                </a:solidFill>
                <a:latin typeface="Arial" panose="020B0604020202020204" pitchFamily="34" charset="0"/>
              </a:rPr>
              <a:t>Applicants that were not assessed against the GCF’s Environmental and Social Safeguards would be reviewed for compliance with the Fund’s Environmental and Social Policy; </a:t>
            </a:r>
            <a:endParaRPr lang="en-US" sz="1400" dirty="0">
              <a:solidFill>
                <a:srgbClr val="000000"/>
              </a:solidFill>
              <a:latin typeface="Arial" panose="020B0604020202020204" pitchFamily="34" charset="0"/>
            </a:endParaRPr>
          </a:p>
          <a:p>
            <a:pPr marL="285750" indent="-285750">
              <a:buFont typeface="Wingdings" panose="05000000000000000000" pitchFamily="2" charset="2"/>
              <a:buChar char="q"/>
            </a:pPr>
            <a:endParaRPr lang="en-US" sz="1400" i="1" dirty="0">
              <a:solidFill>
                <a:srgbClr val="000000"/>
              </a:solidFill>
              <a:latin typeface="Arial" panose="020B0604020202020204" pitchFamily="34" charset="0"/>
            </a:endParaRPr>
          </a:p>
          <a:p>
            <a:pPr marL="285750" indent="-285750">
              <a:buFont typeface="Wingdings" panose="05000000000000000000" pitchFamily="2" charset="2"/>
              <a:buChar char="q"/>
            </a:pPr>
            <a:r>
              <a:rPr lang="en-US" sz="1400" i="1" dirty="0">
                <a:solidFill>
                  <a:srgbClr val="000000"/>
                </a:solidFill>
                <a:latin typeface="Arial" panose="020B0604020202020204" pitchFamily="34" charset="0"/>
              </a:rPr>
              <a:t>Applicants would have to provide a commitment statement to abide by the Environmental and Social Policy of the Fund; </a:t>
            </a:r>
            <a:endParaRPr lang="en-US" sz="1400" dirty="0">
              <a:solidFill>
                <a:srgbClr val="000000"/>
              </a:solidFill>
              <a:latin typeface="Arial" panose="020B0604020202020204" pitchFamily="34" charset="0"/>
            </a:endParaRPr>
          </a:p>
          <a:p>
            <a:pPr marL="285750" indent="-285750">
              <a:buFont typeface="Wingdings" panose="05000000000000000000" pitchFamily="2" charset="2"/>
              <a:buChar char="q"/>
            </a:pPr>
            <a:endParaRPr lang="en-US" sz="1400" i="1" dirty="0">
              <a:solidFill>
                <a:srgbClr val="000000"/>
              </a:solidFill>
              <a:latin typeface="Arial" panose="020B0604020202020204" pitchFamily="34" charset="0"/>
            </a:endParaRPr>
          </a:p>
          <a:p>
            <a:pPr marL="285750" indent="-285750">
              <a:buFont typeface="Wingdings" panose="05000000000000000000" pitchFamily="2" charset="2"/>
              <a:buChar char="q"/>
            </a:pPr>
            <a:r>
              <a:rPr lang="en-US" sz="1400" i="1" dirty="0">
                <a:solidFill>
                  <a:srgbClr val="000000"/>
                </a:solidFill>
                <a:latin typeface="Arial" panose="020B0604020202020204" pitchFamily="34" charset="0"/>
              </a:rPr>
              <a:t>Applicants would have to demonstrate that they have a mechanism to deal with complaints on environmental and social harms caused by projects/programs; </a:t>
            </a:r>
            <a:endParaRPr lang="en-US" sz="1400" dirty="0">
              <a:solidFill>
                <a:srgbClr val="000000"/>
              </a:solidFill>
              <a:latin typeface="Arial" panose="020B0604020202020204" pitchFamily="34" charset="0"/>
            </a:endParaRPr>
          </a:p>
          <a:p>
            <a:pPr marL="285750" indent="-285750">
              <a:buFont typeface="Wingdings" panose="05000000000000000000" pitchFamily="2" charset="2"/>
              <a:buChar char="q"/>
            </a:pPr>
            <a:endParaRPr lang="en-US" sz="1400" i="1" dirty="0">
              <a:solidFill>
                <a:srgbClr val="000000"/>
              </a:solidFill>
              <a:latin typeface="Arial" panose="020B0604020202020204" pitchFamily="34" charset="0"/>
            </a:endParaRPr>
          </a:p>
          <a:p>
            <a:pPr marL="285750" indent="-285750">
              <a:buFont typeface="Wingdings" panose="05000000000000000000" pitchFamily="2" charset="2"/>
              <a:buChar char="q"/>
            </a:pPr>
            <a:r>
              <a:rPr lang="en-US" sz="1400" i="1" dirty="0">
                <a:solidFill>
                  <a:srgbClr val="000000"/>
                </a:solidFill>
                <a:latin typeface="Arial" panose="020B0604020202020204" pitchFamily="34" charset="0"/>
              </a:rPr>
              <a:t>Applicants that were not assessed against the GCF’s gender policy would be reviewed for compliance with the Fund’s Gender Policy; </a:t>
            </a:r>
            <a:endParaRPr lang="en-US" sz="1400" dirty="0">
              <a:solidFill>
                <a:srgbClr val="000000"/>
              </a:solidFill>
              <a:latin typeface="Arial" panose="020B0604020202020204" pitchFamily="34" charset="0"/>
            </a:endParaRPr>
          </a:p>
          <a:p>
            <a:pPr marL="285750" indent="-285750">
              <a:buFont typeface="Wingdings" panose="05000000000000000000" pitchFamily="2" charset="2"/>
              <a:buChar char="q"/>
            </a:pPr>
            <a:endParaRPr lang="en-US" sz="1400" i="1" dirty="0">
              <a:solidFill>
                <a:srgbClr val="000000"/>
              </a:solidFill>
              <a:latin typeface="Arial" panose="020B0604020202020204" pitchFamily="34" charset="0"/>
            </a:endParaRPr>
          </a:p>
          <a:p>
            <a:pPr marL="285750" indent="-285750">
              <a:buFont typeface="Wingdings" panose="05000000000000000000" pitchFamily="2" charset="2"/>
              <a:buChar char="q"/>
            </a:pPr>
            <a:r>
              <a:rPr lang="en-US" sz="1400" i="1" dirty="0">
                <a:solidFill>
                  <a:srgbClr val="000000"/>
                </a:solidFill>
                <a:latin typeface="Arial" panose="020B0604020202020204" pitchFamily="34" charset="0"/>
              </a:rPr>
              <a:t>Applicants would have to provide a commitment statement to abide by the Gender Policy of the Fund; and </a:t>
            </a:r>
            <a:endParaRPr lang="en-US" sz="1400" dirty="0">
              <a:solidFill>
                <a:srgbClr val="000000"/>
              </a:solidFill>
              <a:latin typeface="Arial" panose="020B0604020202020204" pitchFamily="34" charset="0"/>
            </a:endParaRPr>
          </a:p>
          <a:p>
            <a:pPr marL="285750" indent="-285750">
              <a:buFont typeface="Wingdings" panose="05000000000000000000" pitchFamily="2" charset="2"/>
              <a:buChar char="q"/>
            </a:pPr>
            <a:endParaRPr lang="en-US" sz="1400" i="1" dirty="0">
              <a:solidFill>
                <a:srgbClr val="000000"/>
              </a:solidFill>
              <a:latin typeface="Arial" panose="020B0604020202020204" pitchFamily="34" charset="0"/>
            </a:endParaRPr>
          </a:p>
          <a:p>
            <a:pPr marL="285750" indent="-285750">
              <a:buFont typeface="Wingdings" panose="05000000000000000000" pitchFamily="2" charset="2"/>
              <a:buChar char="q"/>
            </a:pPr>
            <a:r>
              <a:rPr lang="en-US" sz="1400" i="1" dirty="0">
                <a:solidFill>
                  <a:srgbClr val="000000"/>
                </a:solidFill>
                <a:latin typeface="Arial" panose="020B0604020202020204" pitchFamily="34" charset="0"/>
              </a:rPr>
              <a:t>Applicants would have to demonstrate that they have a mechanism to deal with complaints on Gender harms caused by projects/programs. </a:t>
            </a:r>
            <a:endParaRPr lang="en-US" sz="1400" dirty="0">
              <a:solidFill>
                <a:srgbClr val="000000"/>
              </a:solidFill>
              <a:latin typeface="Arial" panose="020B0604020202020204" pitchFamily="34" charset="0"/>
            </a:endParaRPr>
          </a:p>
          <a:p>
            <a:endParaRPr lang="en-US"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9256719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p:cNvCxnSpPr/>
          <p:nvPr/>
        </p:nvCxnSpPr>
        <p:spPr>
          <a:xfrm>
            <a:off x="1770993" y="1041972"/>
            <a:ext cx="9144000" cy="1587"/>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8718272" y="1901772"/>
            <a:ext cx="2315818" cy="369332"/>
          </a:xfrm>
          <a:prstGeom prst="rect">
            <a:avLst/>
          </a:prstGeom>
          <a:noFill/>
        </p:spPr>
        <p:txBody>
          <a:bodyPr wrap="square" rtlCol="0">
            <a:spAutoFit/>
          </a:bodyPr>
          <a:lstStyle/>
          <a:p>
            <a:r>
              <a:rPr lang="en-US" dirty="0"/>
              <a:t> </a:t>
            </a:r>
          </a:p>
        </p:txBody>
      </p:sp>
      <p:sp>
        <p:nvSpPr>
          <p:cNvPr id="2" name="Rectangle 1"/>
          <p:cNvSpPr/>
          <p:nvPr/>
        </p:nvSpPr>
        <p:spPr>
          <a:xfrm>
            <a:off x="147145" y="222130"/>
            <a:ext cx="11267089" cy="584775"/>
          </a:xfrm>
          <a:prstGeom prst="rect">
            <a:avLst/>
          </a:prstGeom>
        </p:spPr>
        <p:txBody>
          <a:bodyPr wrap="square">
            <a:spAutoFit/>
          </a:bodyPr>
          <a:lstStyle/>
          <a:p>
            <a:pPr algn="ctr"/>
            <a:r>
              <a:rPr lang="en-US" sz="3200" b="1" dirty="0">
                <a:solidFill>
                  <a:srgbClr val="92D050"/>
                </a:solidFill>
                <a:effectLst>
                  <a:outerShdw blurRad="38100" dist="38100" dir="2700000" algn="tl">
                    <a:srgbClr val="000000">
                      <a:alpha val="43137"/>
                    </a:srgbClr>
                  </a:outerShdw>
                </a:effectLst>
              </a:rPr>
              <a:t>Focus areas of review of a ‘Fast-track’ re-accreditation</a:t>
            </a:r>
            <a:endParaRPr lang="en-US" sz="3200" dirty="0"/>
          </a:p>
        </p:txBody>
      </p:sp>
      <p:sp>
        <p:nvSpPr>
          <p:cNvPr id="5" name="Rectangle 4"/>
          <p:cNvSpPr/>
          <p:nvPr/>
        </p:nvSpPr>
        <p:spPr>
          <a:xfrm>
            <a:off x="493986" y="1192153"/>
            <a:ext cx="11698013" cy="4154984"/>
          </a:xfrm>
          <a:prstGeom prst="rect">
            <a:avLst/>
          </a:prstGeom>
        </p:spPr>
        <p:txBody>
          <a:bodyPr wrap="square">
            <a:spAutoFit/>
          </a:bodyPr>
          <a:lstStyle/>
          <a:p>
            <a:pPr algn="just"/>
            <a:endParaRPr lang="en-GB" sz="2000" b="1" spc="-10" dirty="0">
              <a:solidFill>
                <a:srgbClr val="0070C0"/>
              </a:solidFill>
              <a:uFill>
                <a:solidFill>
                  <a:srgbClr val="000000"/>
                </a:solidFill>
              </a:uFill>
              <a:latin typeface="Arial" panose="020B0604020202020204" pitchFamily="34" charset="0"/>
              <a:ea typeface="Arial" panose="020B0604020202020204" pitchFamily="34" charset="0"/>
              <a:cs typeface="Times New Roman" panose="02020603050405020304" pitchFamily="18" charset="0"/>
            </a:endParaRPr>
          </a:p>
          <a:p>
            <a:endParaRPr lang="en-US" dirty="0"/>
          </a:p>
          <a:p>
            <a:pPr algn="just"/>
            <a:r>
              <a:rPr lang="en-US" sz="2000" dirty="0">
                <a:latin typeface="Arial" panose="020B0604020202020204" pitchFamily="34" charset="0"/>
                <a:cs typeface="Arial" panose="020B0604020202020204" pitchFamily="34" charset="0"/>
              </a:rPr>
              <a:t>Under the fast-track re-accreditation process approved by the Board (Decision B.28/38) the review will focus on </a:t>
            </a:r>
            <a:r>
              <a:rPr lang="en-US" sz="2000" b="1" dirty="0">
                <a:solidFill>
                  <a:srgbClr val="0070C0"/>
                </a:solidFill>
                <a:latin typeface="Arial" panose="020B0604020202020204" pitchFamily="34" charset="0"/>
                <a:cs typeface="Arial" panose="020B0604020202020204" pitchFamily="34" charset="0"/>
              </a:rPr>
              <a:t>(</a:t>
            </a:r>
            <a:r>
              <a:rPr lang="en-US" sz="2000" b="1" dirty="0" err="1">
                <a:solidFill>
                  <a:srgbClr val="0070C0"/>
                </a:solidFill>
                <a:latin typeface="Arial" panose="020B0604020202020204" pitchFamily="34" charset="0"/>
                <a:cs typeface="Arial" panose="020B0604020202020204" pitchFamily="34" charset="0"/>
              </a:rPr>
              <a:t>i</a:t>
            </a:r>
            <a:r>
              <a:rPr lang="en-US" sz="2000" b="1" dirty="0">
                <a:solidFill>
                  <a:srgbClr val="0070C0"/>
                </a:solidFill>
                <a:latin typeface="Arial" panose="020B0604020202020204" pitchFamily="34" charset="0"/>
                <a:cs typeface="Arial" panose="020B0604020202020204" pitchFamily="34" charset="0"/>
              </a:rPr>
              <a:t>) the fiduciary standard related to the legal personality</a:t>
            </a:r>
            <a:r>
              <a:rPr lang="en-US" sz="2000" dirty="0">
                <a:latin typeface="Arial" panose="020B0604020202020204" pitchFamily="34" charset="0"/>
                <a:cs typeface="Arial" panose="020B0604020202020204" pitchFamily="34" charset="0"/>
              </a:rPr>
              <a:t>; (ii) </a:t>
            </a:r>
            <a:r>
              <a:rPr lang="en-US" sz="2000" b="1" dirty="0">
                <a:solidFill>
                  <a:srgbClr val="0070C0"/>
                </a:solidFill>
                <a:latin typeface="Arial" panose="020B0604020202020204" pitchFamily="34" charset="0"/>
                <a:cs typeface="Arial" panose="020B0604020202020204" pitchFamily="34" charset="0"/>
              </a:rPr>
              <a:t>commitment by the implementing entity to apply the Fund’s Environmental and Social Policy (ESP) and Gender Policy (GP</a:t>
            </a:r>
            <a:r>
              <a:rPr lang="en-US" sz="2000" dirty="0">
                <a:latin typeface="Arial" panose="020B0604020202020204" pitchFamily="34" charset="0"/>
                <a:cs typeface="Arial" panose="020B0604020202020204" pitchFamily="34" charset="0"/>
              </a:rPr>
              <a:t>); and (iii) </a:t>
            </a:r>
            <a:r>
              <a:rPr lang="en-US" sz="2000" b="1" dirty="0">
                <a:solidFill>
                  <a:srgbClr val="0070C0"/>
                </a:solidFill>
                <a:latin typeface="Arial" panose="020B0604020202020204" pitchFamily="34" charset="0"/>
                <a:cs typeface="Arial" panose="020B0604020202020204" pitchFamily="34" charset="0"/>
              </a:rPr>
              <a:t>Mechanism to deal with complaints on environmental and social harms and gender harms caused by projects/</a:t>
            </a:r>
            <a:r>
              <a:rPr lang="en-US" sz="2000" b="1" dirty="0" err="1">
                <a:solidFill>
                  <a:srgbClr val="0070C0"/>
                </a:solidFill>
                <a:latin typeface="Arial" panose="020B0604020202020204" pitchFamily="34" charset="0"/>
                <a:cs typeface="Arial" panose="020B0604020202020204" pitchFamily="34" charset="0"/>
              </a:rPr>
              <a:t>programmes</a:t>
            </a:r>
            <a:r>
              <a:rPr lang="en-US" sz="2000" b="1" dirty="0">
                <a:solidFill>
                  <a:srgbClr val="0070C0"/>
                </a:solidFill>
                <a:latin typeface="Arial" panose="020B0604020202020204" pitchFamily="34" charset="0"/>
                <a:cs typeface="Arial" panose="020B0604020202020204" pitchFamily="34" charset="0"/>
              </a:rPr>
              <a:t>. </a:t>
            </a:r>
          </a:p>
          <a:p>
            <a:pPr algn="just"/>
            <a:endParaRPr lang="en-US" sz="2400" b="1" dirty="0">
              <a:solidFill>
                <a:srgbClr val="0070C0"/>
              </a:solidFill>
              <a:latin typeface="Arial" panose="020B0604020202020204" pitchFamily="34" charset="0"/>
              <a:cs typeface="Arial" panose="020B0604020202020204" pitchFamily="34" charset="0"/>
            </a:endParaRPr>
          </a:p>
          <a:p>
            <a:pPr algn="just"/>
            <a:endParaRPr lang="en-US" sz="2400" b="1" dirty="0">
              <a:solidFill>
                <a:srgbClr val="0070C0"/>
              </a:solidFill>
              <a:latin typeface="Arial" panose="020B0604020202020204" pitchFamily="34" charset="0"/>
              <a:cs typeface="Arial" panose="020B0604020202020204" pitchFamily="34" charset="0"/>
            </a:endParaRPr>
          </a:p>
          <a:p>
            <a:pPr algn="just"/>
            <a:r>
              <a:rPr lang="en-US" altLang="en-US" b="1" dirty="0"/>
              <a:t>SECTION I: Background/Contact</a:t>
            </a:r>
          </a:p>
          <a:p>
            <a:pPr algn="just"/>
            <a:r>
              <a:rPr lang="en-US" b="1" dirty="0"/>
              <a:t>SECTION II: Legal Status </a:t>
            </a:r>
          </a:p>
          <a:p>
            <a:pPr algn="just"/>
            <a:r>
              <a:rPr lang="en-US" b="1" dirty="0"/>
              <a:t>SECTION III: Transparency, self-investigative powers, and anti-corruption measures</a:t>
            </a:r>
            <a:endParaRPr lang="en-US" altLang="en-US" b="1" dirty="0"/>
          </a:p>
          <a:p>
            <a:pPr algn="just"/>
            <a:endParaRPr lang="en-US" sz="2400" b="1" dirty="0">
              <a:solidFill>
                <a:srgbClr val="0070C0"/>
              </a:solidFill>
              <a:latin typeface="Arial" panose="020B0604020202020204" pitchFamily="34" charset="0"/>
              <a:cs typeface="Arial" panose="020B0604020202020204" pitchFamily="34" charset="0"/>
            </a:endParaRPr>
          </a:p>
        </p:txBody>
      </p:sp>
      <p:sp>
        <p:nvSpPr>
          <p:cNvPr id="4" name="Rectangle 2">
            <a:extLst>
              <a:ext uri="{FF2B5EF4-FFF2-40B4-BE49-F238E27FC236}">
                <a16:creationId xmlns:a16="http://schemas.microsoft.com/office/drawing/2014/main" id="{832FC6A6-502A-460B-95BE-27851CC6CB4C}"/>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1231823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p:cNvCxnSpPr/>
          <p:nvPr/>
        </p:nvCxnSpPr>
        <p:spPr>
          <a:xfrm>
            <a:off x="1770993" y="1041972"/>
            <a:ext cx="9144000" cy="1587"/>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8718272" y="1901772"/>
            <a:ext cx="2315818" cy="369332"/>
          </a:xfrm>
          <a:prstGeom prst="rect">
            <a:avLst/>
          </a:prstGeom>
          <a:noFill/>
        </p:spPr>
        <p:txBody>
          <a:bodyPr wrap="square" rtlCol="0">
            <a:spAutoFit/>
          </a:bodyPr>
          <a:lstStyle/>
          <a:p>
            <a:r>
              <a:rPr lang="en-US" dirty="0"/>
              <a:t> </a:t>
            </a:r>
          </a:p>
        </p:txBody>
      </p:sp>
      <p:sp>
        <p:nvSpPr>
          <p:cNvPr id="2" name="Rectangle 1"/>
          <p:cNvSpPr/>
          <p:nvPr/>
        </p:nvSpPr>
        <p:spPr>
          <a:xfrm>
            <a:off x="147145" y="222130"/>
            <a:ext cx="11267089" cy="584775"/>
          </a:xfrm>
          <a:prstGeom prst="rect">
            <a:avLst/>
          </a:prstGeom>
        </p:spPr>
        <p:txBody>
          <a:bodyPr wrap="square">
            <a:spAutoFit/>
          </a:bodyPr>
          <a:lstStyle/>
          <a:p>
            <a:pPr algn="ctr"/>
            <a:r>
              <a:rPr lang="en-US" sz="3200" b="1" dirty="0">
                <a:solidFill>
                  <a:srgbClr val="92D050"/>
                </a:solidFill>
                <a:effectLst>
                  <a:outerShdw blurRad="38100" dist="38100" dir="2700000" algn="tl">
                    <a:srgbClr val="000000">
                      <a:alpha val="43137"/>
                    </a:srgbClr>
                  </a:outerShdw>
                </a:effectLst>
              </a:rPr>
              <a:t>Second-time ‘Fast-track’ re-accreditation</a:t>
            </a:r>
            <a:endParaRPr lang="en-US" sz="3200" dirty="0"/>
          </a:p>
        </p:txBody>
      </p:sp>
      <p:sp>
        <p:nvSpPr>
          <p:cNvPr id="5" name="Rectangle 4"/>
          <p:cNvSpPr/>
          <p:nvPr/>
        </p:nvSpPr>
        <p:spPr>
          <a:xfrm>
            <a:off x="493986" y="1919421"/>
            <a:ext cx="11698013" cy="2893100"/>
          </a:xfrm>
          <a:prstGeom prst="rect">
            <a:avLst/>
          </a:prstGeom>
        </p:spPr>
        <p:txBody>
          <a:bodyPr wrap="square">
            <a:spAutoFit/>
          </a:bodyPr>
          <a:lstStyle/>
          <a:p>
            <a:pPr algn="just"/>
            <a:endParaRPr lang="en-GB" sz="2000" b="1" spc="-10" dirty="0">
              <a:solidFill>
                <a:srgbClr val="0070C0"/>
              </a:solidFill>
              <a:uFill>
                <a:solidFill>
                  <a:srgbClr val="000000"/>
                </a:solidFill>
              </a:uFill>
              <a:latin typeface="Arial" panose="020B0604020202020204" pitchFamily="34" charset="0"/>
              <a:ea typeface="Arial" panose="020B0604020202020204" pitchFamily="34" charset="0"/>
              <a:cs typeface="Times New Roman" panose="02020603050405020304" pitchFamily="18" charset="0"/>
            </a:endParaRPr>
          </a:p>
          <a:p>
            <a:endParaRPr lang="en-US" dirty="0"/>
          </a:p>
          <a:p>
            <a:pPr algn="just"/>
            <a:endParaRPr lang="en-US" sz="2400" b="1" dirty="0">
              <a:solidFill>
                <a:srgbClr val="0070C0"/>
              </a:solidFill>
              <a:latin typeface="Arial" panose="020B0604020202020204" pitchFamily="34" charset="0"/>
              <a:cs typeface="Arial" panose="020B0604020202020204" pitchFamily="34" charset="0"/>
            </a:endParaRPr>
          </a:p>
          <a:p>
            <a:pPr algn="just"/>
            <a:r>
              <a:rPr lang="en-US" sz="2400" dirty="0">
                <a:latin typeface="Arial" panose="020B0604020202020204" pitchFamily="34" charset="0"/>
                <a:cs typeface="Arial" panose="020B0604020202020204" pitchFamily="34" charset="0"/>
              </a:rPr>
              <a:t>Along with these three criteria, some additional criteria can be applied to fast track re-accreditation. First, criteria related to conditions attached to fast-track accreditation with the GCF will be assessed. Second, </a:t>
            </a:r>
            <a:r>
              <a:rPr lang="en-US" sz="2400" b="1" dirty="0">
                <a:solidFill>
                  <a:srgbClr val="FF0000"/>
                </a:solidFill>
                <a:latin typeface="Arial" panose="020B0604020202020204" pitchFamily="34" charset="0"/>
                <a:cs typeface="Arial" panose="020B0604020202020204" pitchFamily="34" charset="0"/>
              </a:rPr>
              <a:t>from the second-time fast-track </a:t>
            </a:r>
            <a:r>
              <a:rPr lang="en-US" sz="2400" dirty="0">
                <a:latin typeface="Arial" panose="020B0604020202020204" pitchFamily="34" charset="0"/>
                <a:cs typeface="Arial" panose="020B0604020202020204" pitchFamily="34" charset="0"/>
              </a:rPr>
              <a:t>reaccreditation with the Fund, financial mismanagement and integrity criteria of the fiduciary standards will be assessed along with the aforementioned three criteria. </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57503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t>www.adaptation-fund.org</a:t>
            </a:r>
          </a:p>
        </p:txBody>
      </p:sp>
      <p:sp>
        <p:nvSpPr>
          <p:cNvPr id="3" name="Text Placeholder 2"/>
          <p:cNvSpPr>
            <a:spLocks noGrp="1"/>
          </p:cNvSpPr>
          <p:nvPr>
            <p:ph type="body" idx="1"/>
          </p:nvPr>
        </p:nvSpPr>
        <p:spPr/>
        <p:txBody>
          <a:bodyPr/>
          <a:lstStyle/>
          <a:p>
            <a:pPr algn="ctr"/>
            <a:r>
              <a:rPr lang="en-US" dirty="0"/>
              <a:t>@</a:t>
            </a:r>
            <a:r>
              <a:rPr lang="en-US" dirty="0" err="1"/>
              <a:t>adaptationfund</a:t>
            </a:r>
            <a:r>
              <a:rPr lang="en-US" dirty="0"/>
              <a:t> </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73010" y="2263913"/>
            <a:ext cx="2906973" cy="1965114"/>
          </a:xfrm>
          <a:prstGeom prst="rect">
            <a:avLst/>
          </a:prstGeom>
        </p:spPr>
      </p:pic>
    </p:spTree>
    <p:extLst>
      <p:ext uri="{BB962C8B-B14F-4D97-AF65-F5344CB8AC3E}">
        <p14:creationId xmlns:p14="http://schemas.microsoft.com/office/powerpoint/2010/main" val="3752628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title"/>
          </p:nvPr>
        </p:nvSpPr>
        <p:spPr>
          <a:xfrm>
            <a:off x="1905000" y="76200"/>
            <a:ext cx="8305800" cy="1143000"/>
          </a:xfrm>
        </p:spPr>
        <p:txBody>
          <a:bodyPr vert="horz" lIns="91440" tIns="45720" rIns="91440" bIns="45720" rtlCol="0" anchor="t">
            <a:noAutofit/>
          </a:bodyPr>
          <a:lstStyle/>
          <a:p>
            <a:pPr algn="ctr"/>
            <a:r>
              <a:rPr lang="en-GB" b="1" dirty="0">
                <a:solidFill>
                  <a:srgbClr val="92D050"/>
                </a:solidFill>
                <a:effectLst>
                  <a:outerShdw blurRad="38100" dist="38100" dir="2700000" algn="tl">
                    <a:srgbClr val="000000">
                      <a:alpha val="43137"/>
                    </a:srgbClr>
                  </a:outerShdw>
                </a:effectLst>
              </a:rPr>
              <a:t>Background “Key Decisions”  </a:t>
            </a:r>
            <a:endParaRPr lang="en-US" b="1" dirty="0">
              <a:solidFill>
                <a:srgbClr val="92D050"/>
              </a:solidFill>
              <a:effectLst>
                <a:outerShdw blurRad="38100" dist="38100" dir="2700000" algn="tl">
                  <a:srgbClr val="000000">
                    <a:alpha val="43137"/>
                  </a:srgbClr>
                </a:outerShdw>
              </a:effectLst>
            </a:endParaRPr>
          </a:p>
        </p:txBody>
      </p:sp>
      <p:cxnSp>
        <p:nvCxnSpPr>
          <p:cNvPr id="9" name="Straight Connector 8"/>
          <p:cNvCxnSpPr/>
          <p:nvPr/>
        </p:nvCxnSpPr>
        <p:spPr>
          <a:xfrm>
            <a:off x="1665890" y="860564"/>
            <a:ext cx="9144000" cy="1587"/>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8722919" y="1885766"/>
            <a:ext cx="2315818" cy="369332"/>
          </a:xfrm>
          <a:prstGeom prst="rect">
            <a:avLst/>
          </a:prstGeom>
          <a:noFill/>
        </p:spPr>
        <p:txBody>
          <a:bodyPr wrap="square" rtlCol="0">
            <a:spAutoFit/>
          </a:bodyPr>
          <a:lstStyle/>
          <a:p>
            <a:r>
              <a:rPr lang="en-US" dirty="0"/>
              <a:t> </a:t>
            </a:r>
          </a:p>
        </p:txBody>
      </p:sp>
      <p:sp>
        <p:nvSpPr>
          <p:cNvPr id="8" name="Oval 7"/>
          <p:cNvSpPr/>
          <p:nvPr/>
        </p:nvSpPr>
        <p:spPr>
          <a:xfrm>
            <a:off x="2155894" y="980361"/>
            <a:ext cx="7394961" cy="11766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r>
              <a:rPr lang="en-US" sz="1600" b="1" dirty="0">
                <a:solidFill>
                  <a:schemeClr val="tx1"/>
                </a:solidFill>
              </a:rPr>
              <a:t>Fund’s Operational Policies and Guidelines (OPG), Accreditation is “valid for a period of five years with the possibility of renewal </a:t>
            </a:r>
            <a:endParaRPr lang="en-US" sz="1600" b="1" dirty="0">
              <a:solidFill>
                <a:schemeClr val="tx1"/>
              </a:solidFill>
              <a:latin typeface="Arial" panose="020B0604020202020204" pitchFamily="34" charset="0"/>
            </a:endParaRPr>
          </a:p>
        </p:txBody>
      </p:sp>
      <p:sp>
        <p:nvSpPr>
          <p:cNvPr id="13" name="Oval 12"/>
          <p:cNvSpPr/>
          <p:nvPr/>
        </p:nvSpPr>
        <p:spPr>
          <a:xfrm>
            <a:off x="1665890" y="2209797"/>
            <a:ext cx="8544910" cy="116159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r>
              <a:rPr lang="en-US" sz="1600" b="1" dirty="0">
                <a:solidFill>
                  <a:schemeClr val="tx1"/>
                </a:solidFill>
              </a:rPr>
              <a:t>At its twenty-second meeting, the Board decided to adopt the re-accreditation process outlines in Annex III of the report of the fourteenth meeting of the Accreditation Panel (Document AFB/B.22/4). </a:t>
            </a:r>
            <a:r>
              <a:rPr lang="en-GB" sz="1600" b="1" dirty="0">
                <a:solidFill>
                  <a:schemeClr val="tx1"/>
                </a:solidFill>
                <a:latin typeface="Arial" panose="020B0604020202020204" pitchFamily="34" charset="0"/>
              </a:rPr>
              <a:t> </a:t>
            </a:r>
            <a:endParaRPr lang="en-US" sz="1600" b="1" dirty="0">
              <a:solidFill>
                <a:schemeClr val="tx1"/>
              </a:solidFill>
              <a:latin typeface="Arial" panose="020B0604020202020204" pitchFamily="34" charset="0"/>
            </a:endParaRPr>
          </a:p>
        </p:txBody>
      </p:sp>
      <p:sp>
        <p:nvSpPr>
          <p:cNvPr id="11" name="Oval 10">
            <a:extLst>
              <a:ext uri="{FF2B5EF4-FFF2-40B4-BE49-F238E27FC236}">
                <a16:creationId xmlns:a16="http://schemas.microsoft.com/office/drawing/2014/main" id="{016B062B-90C7-4E8B-AF63-6F380813C139}"/>
              </a:ext>
            </a:extLst>
          </p:cNvPr>
          <p:cNvSpPr/>
          <p:nvPr/>
        </p:nvSpPr>
        <p:spPr>
          <a:xfrm>
            <a:off x="672660" y="3424152"/>
            <a:ext cx="10361428" cy="18490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r>
              <a:rPr lang="en-US" sz="1600" b="1" dirty="0">
                <a:solidFill>
                  <a:schemeClr val="tx1"/>
                </a:solidFill>
              </a:rPr>
              <a:t>At its twenty-eight meeting the Adaptation Fund Board decided to fast-track the re-accreditation of implementing entities accredited with the Green Climate Fund (GCF) within a period of four years prior to the submission of the re-accreditation application to the Adaptation Fund as described in document AFB/EFC/19/7 (Decision B.28/38). </a:t>
            </a:r>
            <a:endParaRPr lang="en-US" sz="1600" b="1" dirty="0">
              <a:solidFill>
                <a:schemeClr val="tx1"/>
              </a:solidFill>
              <a:latin typeface="Arial" panose="020B0604020202020204" pitchFamily="34" charset="0"/>
            </a:endParaRPr>
          </a:p>
        </p:txBody>
      </p:sp>
      <p:sp>
        <p:nvSpPr>
          <p:cNvPr id="12" name="Oval 11">
            <a:extLst>
              <a:ext uri="{FF2B5EF4-FFF2-40B4-BE49-F238E27FC236}">
                <a16:creationId xmlns:a16="http://schemas.microsoft.com/office/drawing/2014/main" id="{3D0F905B-ABD8-4340-90B1-94EB407C2EAE}"/>
              </a:ext>
            </a:extLst>
          </p:cNvPr>
          <p:cNvSpPr/>
          <p:nvPr/>
        </p:nvSpPr>
        <p:spPr>
          <a:xfrm>
            <a:off x="2155894" y="5273174"/>
            <a:ext cx="7882409" cy="149799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a:solidFill>
                  <a:schemeClr val="tx1"/>
                </a:solidFill>
              </a:rPr>
              <a:t>At its thirtieth meeting the AF Board decided- </a:t>
            </a:r>
          </a:p>
          <a:p>
            <a:r>
              <a:rPr lang="en-US" sz="1600" b="1" dirty="0">
                <a:solidFill>
                  <a:schemeClr val="tx1"/>
                </a:solidFill>
              </a:rPr>
              <a:t>Decision B.31/1- to adopt the updated re-accreditation process contained in Annex I to the Report of the twenty-seventh meeting of the Accreditation Panel. </a:t>
            </a:r>
          </a:p>
        </p:txBody>
      </p:sp>
    </p:spTree>
    <p:extLst>
      <p:ext uri="{BB962C8B-B14F-4D97-AF65-F5344CB8AC3E}">
        <p14:creationId xmlns:p14="http://schemas.microsoft.com/office/powerpoint/2010/main" val="3432729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title"/>
          </p:nvPr>
        </p:nvSpPr>
        <p:spPr>
          <a:xfrm>
            <a:off x="1905000" y="76200"/>
            <a:ext cx="8666584" cy="1143000"/>
          </a:xfrm>
        </p:spPr>
        <p:txBody>
          <a:bodyPr vert="horz" lIns="91440" tIns="45720" rIns="91440" bIns="45720" rtlCol="0" anchor="t">
            <a:noAutofit/>
          </a:bodyPr>
          <a:lstStyle/>
          <a:p>
            <a:pPr lvl="1" algn="ctr" defTabSz="457200" rtl="0">
              <a:spcBef>
                <a:spcPct val="0"/>
              </a:spcBef>
            </a:pPr>
            <a:r>
              <a:rPr lang="en-GB" sz="3600" b="1" kern="1200" dirty="0">
                <a:solidFill>
                  <a:srgbClr val="92D050"/>
                </a:solidFill>
                <a:effectLst>
                  <a:outerShdw blurRad="38100" dist="38100" dir="2700000" algn="tl">
                    <a:srgbClr val="000000">
                      <a:alpha val="43137"/>
                    </a:srgbClr>
                  </a:outerShdw>
                </a:effectLst>
                <a:latin typeface="+mj-lt"/>
                <a:ea typeface="+mj-ea"/>
                <a:cs typeface="+mj-cs"/>
              </a:rPr>
              <a:t>New Deadlines</a:t>
            </a:r>
            <a:endParaRPr lang="en-US" sz="3600" b="1" kern="1200" dirty="0">
              <a:solidFill>
                <a:srgbClr val="92D050"/>
              </a:solidFill>
              <a:effectLst>
                <a:outerShdw blurRad="38100" dist="38100" dir="2700000" algn="tl">
                  <a:srgbClr val="000000">
                    <a:alpha val="43137"/>
                  </a:srgbClr>
                </a:outerShdw>
              </a:effectLst>
              <a:latin typeface="+mj-lt"/>
              <a:ea typeface="+mj-ea"/>
              <a:cs typeface="+mj-cs"/>
            </a:endParaRPr>
          </a:p>
        </p:txBody>
      </p:sp>
      <p:cxnSp>
        <p:nvCxnSpPr>
          <p:cNvPr id="9" name="Straight Connector 8"/>
          <p:cNvCxnSpPr/>
          <p:nvPr/>
        </p:nvCxnSpPr>
        <p:spPr>
          <a:xfrm>
            <a:off x="854231" y="1457470"/>
            <a:ext cx="9144000" cy="1587"/>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8718272" y="1901772"/>
            <a:ext cx="2315818" cy="369332"/>
          </a:xfrm>
          <a:prstGeom prst="rect">
            <a:avLst/>
          </a:prstGeom>
          <a:noFill/>
        </p:spPr>
        <p:txBody>
          <a:bodyPr wrap="square" rtlCol="0">
            <a:spAutoFit/>
          </a:bodyPr>
          <a:lstStyle/>
          <a:p>
            <a:r>
              <a:rPr lang="en-US" dirty="0"/>
              <a:t> </a:t>
            </a:r>
          </a:p>
        </p:txBody>
      </p:sp>
      <p:sp>
        <p:nvSpPr>
          <p:cNvPr id="10" name="Arrow: Right 9">
            <a:extLst>
              <a:ext uri="{FF2B5EF4-FFF2-40B4-BE49-F238E27FC236}">
                <a16:creationId xmlns:a16="http://schemas.microsoft.com/office/drawing/2014/main" id="{2EE5FCD7-09FB-4344-ABE2-5340E5B50AE1}"/>
              </a:ext>
            </a:extLst>
          </p:cNvPr>
          <p:cNvSpPr/>
          <p:nvPr/>
        </p:nvSpPr>
        <p:spPr>
          <a:xfrm>
            <a:off x="1087703" y="1586431"/>
            <a:ext cx="2911365" cy="16927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NOTIFICATION BY THE SECRETERIAT</a:t>
            </a:r>
          </a:p>
        </p:txBody>
      </p:sp>
      <p:sp>
        <p:nvSpPr>
          <p:cNvPr id="13" name="Arrow: Right 12">
            <a:extLst>
              <a:ext uri="{FF2B5EF4-FFF2-40B4-BE49-F238E27FC236}">
                <a16:creationId xmlns:a16="http://schemas.microsoft.com/office/drawing/2014/main" id="{46FC0D4C-9050-4E83-8D04-05401F386E5F}"/>
              </a:ext>
            </a:extLst>
          </p:cNvPr>
          <p:cNvSpPr/>
          <p:nvPr/>
        </p:nvSpPr>
        <p:spPr>
          <a:xfrm>
            <a:off x="1090449" y="3309859"/>
            <a:ext cx="2911365" cy="16927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SUBMISSION OF RE-ACCREDITATION APPLICATION</a:t>
            </a:r>
          </a:p>
        </p:txBody>
      </p:sp>
      <p:sp>
        <p:nvSpPr>
          <p:cNvPr id="14" name="Arrow: Right 13">
            <a:extLst>
              <a:ext uri="{FF2B5EF4-FFF2-40B4-BE49-F238E27FC236}">
                <a16:creationId xmlns:a16="http://schemas.microsoft.com/office/drawing/2014/main" id="{1A655E19-26A4-4BCF-A546-A95E765FAABE}"/>
              </a:ext>
            </a:extLst>
          </p:cNvPr>
          <p:cNvSpPr/>
          <p:nvPr/>
        </p:nvSpPr>
        <p:spPr>
          <a:xfrm>
            <a:off x="1114097" y="5002625"/>
            <a:ext cx="2911365" cy="16927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ACQUISITION OF RE-ACCREDITATION</a:t>
            </a:r>
          </a:p>
        </p:txBody>
      </p:sp>
      <p:sp>
        <p:nvSpPr>
          <p:cNvPr id="11" name="Rectangle 10">
            <a:extLst>
              <a:ext uri="{FF2B5EF4-FFF2-40B4-BE49-F238E27FC236}">
                <a16:creationId xmlns:a16="http://schemas.microsoft.com/office/drawing/2014/main" id="{8595C8B3-79C1-4424-8387-3C625859FCC6}"/>
              </a:ext>
            </a:extLst>
          </p:cNvPr>
          <p:cNvSpPr/>
          <p:nvPr/>
        </p:nvSpPr>
        <p:spPr>
          <a:xfrm>
            <a:off x="4020088" y="1926672"/>
            <a:ext cx="7922174" cy="830997"/>
          </a:xfrm>
          <a:prstGeom prst="rect">
            <a:avLst/>
          </a:prstGeom>
        </p:spPr>
        <p:txBody>
          <a:bodyPr wrap="square">
            <a:spAutoFit/>
          </a:bodyPr>
          <a:lstStyle/>
          <a:p>
            <a:pPr algn="just"/>
            <a:r>
              <a:rPr lang="en-US" sz="1600" dirty="0">
                <a:solidFill>
                  <a:srgbClr val="000000"/>
                </a:solidFill>
                <a:latin typeface="Arial" panose="020B0604020202020204" pitchFamily="34" charset="0"/>
              </a:rPr>
              <a:t>The secretariat will continue to send out notification letters to accredited entities </a:t>
            </a:r>
            <a:r>
              <a:rPr lang="en-US" sz="1600" b="1" dirty="0">
                <a:solidFill>
                  <a:srgbClr val="0070C0"/>
                </a:solidFill>
                <a:latin typeface="Arial" panose="020B0604020202020204" pitchFamily="34" charset="0"/>
              </a:rPr>
              <a:t>18 months prior to the expiration of the entity’s accreditation</a:t>
            </a:r>
            <a:r>
              <a:rPr lang="en-US" sz="1600" dirty="0">
                <a:solidFill>
                  <a:srgbClr val="000000"/>
                </a:solidFill>
                <a:latin typeface="Arial" panose="020B0604020202020204" pitchFamily="34" charset="0"/>
              </a:rPr>
              <a:t>. In addition, the online accreditation system generates an automatic notification to the implementing entities. </a:t>
            </a:r>
          </a:p>
        </p:txBody>
      </p:sp>
      <p:sp>
        <p:nvSpPr>
          <p:cNvPr id="12" name="Rectangle 11">
            <a:extLst>
              <a:ext uri="{FF2B5EF4-FFF2-40B4-BE49-F238E27FC236}">
                <a16:creationId xmlns:a16="http://schemas.microsoft.com/office/drawing/2014/main" id="{D96D0301-315E-4062-91FA-8346C20402B7}"/>
              </a:ext>
            </a:extLst>
          </p:cNvPr>
          <p:cNvSpPr/>
          <p:nvPr/>
        </p:nvSpPr>
        <p:spPr>
          <a:xfrm>
            <a:off x="4067385" y="3244236"/>
            <a:ext cx="7651531" cy="1569660"/>
          </a:xfrm>
          <a:prstGeom prst="rect">
            <a:avLst/>
          </a:prstGeom>
        </p:spPr>
        <p:txBody>
          <a:bodyPr wrap="square">
            <a:spAutoFit/>
          </a:bodyPr>
          <a:lstStyle/>
          <a:p>
            <a:pPr algn="just"/>
            <a:r>
              <a:rPr lang="en-US" sz="1600" dirty="0">
                <a:solidFill>
                  <a:srgbClr val="000000"/>
                </a:solidFill>
                <a:latin typeface="Arial" panose="020B0604020202020204" pitchFamily="34" charset="0"/>
              </a:rPr>
              <a:t>The implementing entity is strongly recommended to submit its re-accreditation application and supporting documentation through the online accreditation system maintained by the Secretariat, </a:t>
            </a:r>
            <a:r>
              <a:rPr lang="en-US" sz="1600" b="1" dirty="0">
                <a:solidFill>
                  <a:srgbClr val="0070C0"/>
                </a:solidFill>
                <a:latin typeface="Arial" panose="020B0604020202020204" pitchFamily="34" charset="0"/>
              </a:rPr>
              <a:t>12 months prior to its accreditation expiry date</a:t>
            </a:r>
            <a:r>
              <a:rPr lang="en-US" sz="1600" dirty="0">
                <a:solidFill>
                  <a:srgbClr val="000000"/>
                </a:solidFill>
                <a:latin typeface="Arial" panose="020B0604020202020204" pitchFamily="34" charset="0"/>
              </a:rPr>
              <a:t>. If the entity does not submit the application by its accreditation expiry date, the Panel will make a recommendation to the Board to change the status of the entity from “Accredited” to “Not-Accredited” at the accreditation expiry date. </a:t>
            </a:r>
          </a:p>
        </p:txBody>
      </p:sp>
      <p:sp>
        <p:nvSpPr>
          <p:cNvPr id="17" name="Rectangle 16">
            <a:extLst>
              <a:ext uri="{FF2B5EF4-FFF2-40B4-BE49-F238E27FC236}">
                <a16:creationId xmlns:a16="http://schemas.microsoft.com/office/drawing/2014/main" id="{3CF584FE-D061-412A-8943-6EB6E34DB697}"/>
              </a:ext>
            </a:extLst>
          </p:cNvPr>
          <p:cNvSpPr/>
          <p:nvPr/>
        </p:nvSpPr>
        <p:spPr>
          <a:xfrm>
            <a:off x="4067385" y="5187288"/>
            <a:ext cx="7827581" cy="1323439"/>
          </a:xfrm>
          <a:prstGeom prst="rect">
            <a:avLst/>
          </a:prstGeom>
        </p:spPr>
        <p:txBody>
          <a:bodyPr wrap="square">
            <a:spAutoFit/>
          </a:bodyPr>
          <a:lstStyle/>
          <a:p>
            <a:pPr algn="just"/>
            <a:r>
              <a:rPr lang="en-US" sz="1600" dirty="0">
                <a:solidFill>
                  <a:srgbClr val="000000"/>
                </a:solidFill>
                <a:latin typeface="Arial" panose="020B0604020202020204" pitchFamily="34" charset="0"/>
              </a:rPr>
              <a:t>Acquisition of re-accreditation: The implementing entity is strongly recommended to achieve re-accreditation within </a:t>
            </a:r>
            <a:r>
              <a:rPr lang="en-US" sz="1600" b="1" dirty="0">
                <a:solidFill>
                  <a:srgbClr val="0070C0"/>
                </a:solidFill>
                <a:latin typeface="Arial" panose="020B0604020202020204" pitchFamily="34" charset="0"/>
              </a:rPr>
              <a:t>three years from its accreditation expiry date</a:t>
            </a:r>
            <a:r>
              <a:rPr lang="en-US" sz="1600" dirty="0">
                <a:solidFill>
                  <a:srgbClr val="000000"/>
                </a:solidFill>
                <a:latin typeface="Arial" panose="020B0604020202020204" pitchFamily="34" charset="0"/>
              </a:rPr>
              <a:t>. If the entity does not achieve re-accreditation within three years from its accreditation expiry date, the Panel will make a recommendation to the Board to change the status of the entity to “Not-Accredited</a:t>
            </a:r>
            <a:endParaRPr lang="en-US" sz="1600" dirty="0"/>
          </a:p>
        </p:txBody>
      </p:sp>
    </p:spTree>
    <p:extLst>
      <p:ext uri="{BB962C8B-B14F-4D97-AF65-F5344CB8AC3E}">
        <p14:creationId xmlns:p14="http://schemas.microsoft.com/office/powerpoint/2010/main" val="7233350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title"/>
          </p:nvPr>
        </p:nvSpPr>
        <p:spPr>
          <a:xfrm>
            <a:off x="957469" y="217896"/>
            <a:ext cx="10309620" cy="923446"/>
          </a:xfrm>
        </p:spPr>
        <p:txBody>
          <a:bodyPr vert="horz" lIns="91440" tIns="45720" rIns="91440" bIns="45720" rtlCol="0" anchor="t">
            <a:noAutofit/>
          </a:bodyPr>
          <a:lstStyle/>
          <a:p>
            <a:pPr algn="ctr"/>
            <a:r>
              <a:rPr lang="en-GB" b="1" dirty="0">
                <a:solidFill>
                  <a:srgbClr val="92D050"/>
                </a:solidFill>
                <a:effectLst>
                  <a:outerShdw blurRad="38100" dist="38100" dir="2700000" algn="tl">
                    <a:srgbClr val="000000">
                      <a:alpha val="43137"/>
                    </a:srgbClr>
                  </a:outerShdw>
                </a:effectLst>
              </a:rPr>
              <a:t>Status of an Implementing Entity</a:t>
            </a:r>
            <a:br>
              <a:rPr lang="en-US" b="1" dirty="0">
                <a:solidFill>
                  <a:srgbClr val="92D050"/>
                </a:solidFill>
                <a:effectLst>
                  <a:outerShdw blurRad="38100" dist="38100" dir="2700000" algn="tl">
                    <a:srgbClr val="000000">
                      <a:alpha val="43137"/>
                    </a:srgbClr>
                  </a:outerShdw>
                </a:effectLst>
              </a:rPr>
            </a:br>
            <a:br>
              <a:rPr lang="en-GB" b="1" dirty="0">
                <a:solidFill>
                  <a:srgbClr val="92D050"/>
                </a:solidFill>
                <a:effectLst>
                  <a:outerShdw blurRad="38100" dist="38100" dir="2700000" algn="tl">
                    <a:srgbClr val="000000">
                      <a:alpha val="43137"/>
                    </a:srgbClr>
                  </a:outerShdw>
                </a:effectLst>
              </a:rPr>
            </a:br>
            <a:r>
              <a:rPr lang="en-GB" b="1" dirty="0">
                <a:solidFill>
                  <a:srgbClr val="92D050"/>
                </a:solidFill>
                <a:effectLst>
                  <a:outerShdw blurRad="38100" dist="38100" dir="2700000" algn="tl">
                    <a:srgbClr val="000000">
                      <a:alpha val="43137"/>
                    </a:srgbClr>
                  </a:outerShdw>
                </a:effectLst>
              </a:rPr>
              <a:t>					</a:t>
            </a:r>
            <a:endParaRPr lang="en-US" b="1" dirty="0">
              <a:solidFill>
                <a:srgbClr val="92D050"/>
              </a:solidFill>
              <a:effectLst>
                <a:outerShdw blurRad="38100" dist="38100" dir="2700000" algn="tl">
                  <a:srgbClr val="000000">
                    <a:alpha val="43137"/>
                  </a:srgbClr>
                </a:outerShdw>
              </a:effectLst>
            </a:endParaRPr>
          </a:p>
        </p:txBody>
      </p:sp>
      <p:cxnSp>
        <p:nvCxnSpPr>
          <p:cNvPr id="9" name="Straight Connector 8"/>
          <p:cNvCxnSpPr/>
          <p:nvPr/>
        </p:nvCxnSpPr>
        <p:spPr>
          <a:xfrm>
            <a:off x="1714215" y="1120434"/>
            <a:ext cx="9144000" cy="1587"/>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8718272" y="1901772"/>
            <a:ext cx="2315818" cy="369332"/>
          </a:xfrm>
          <a:prstGeom prst="rect">
            <a:avLst/>
          </a:prstGeom>
          <a:noFill/>
        </p:spPr>
        <p:txBody>
          <a:bodyPr wrap="square" rtlCol="0">
            <a:spAutoFit/>
          </a:bodyPr>
          <a:lstStyle/>
          <a:p>
            <a:r>
              <a:rPr lang="en-US" dirty="0"/>
              <a:t> </a:t>
            </a:r>
          </a:p>
        </p:txBody>
      </p:sp>
      <p:sp>
        <p:nvSpPr>
          <p:cNvPr id="3" name="Rectangle 2"/>
          <p:cNvSpPr/>
          <p:nvPr/>
        </p:nvSpPr>
        <p:spPr>
          <a:xfrm>
            <a:off x="692084" y="1123597"/>
            <a:ext cx="10448881" cy="5324535"/>
          </a:xfrm>
          <a:prstGeom prst="rect">
            <a:avLst/>
          </a:prstGeom>
        </p:spPr>
        <p:txBody>
          <a:bodyPr wrap="square">
            <a:spAutoFit/>
          </a:bodyPr>
          <a:lstStyle/>
          <a:p>
            <a:r>
              <a:rPr lang="en-GB" sz="2000" b="1" dirty="0"/>
              <a:t>	</a:t>
            </a:r>
            <a:endParaRPr lang="en-US" sz="2000" dirty="0"/>
          </a:p>
          <a:p>
            <a:endParaRPr lang="en-US" sz="2000" dirty="0"/>
          </a:p>
          <a:p>
            <a:pPr algn="just"/>
            <a:r>
              <a:rPr lang="en-US" sz="2000" b="1" dirty="0">
                <a:solidFill>
                  <a:srgbClr val="0070C0"/>
                </a:solidFill>
                <a:latin typeface="Arial" panose="020B0604020202020204" pitchFamily="34" charset="0"/>
                <a:cs typeface="Arial" panose="020B0604020202020204" pitchFamily="34" charset="0"/>
              </a:rPr>
              <a:t>	Accredited: </a:t>
            </a:r>
            <a:r>
              <a:rPr lang="en-US" sz="2000" dirty="0">
                <a:latin typeface="Arial" panose="020B0604020202020204" pitchFamily="34" charset="0"/>
                <a:cs typeface="Arial" panose="020B0604020202020204" pitchFamily="34" charset="0"/>
              </a:rPr>
              <a:t>When an implementing entity achieves accreditation following a Board 	decision, its accreditation is valid for five years </a:t>
            </a:r>
          </a:p>
          <a:p>
            <a:pPr algn="just"/>
            <a:endParaRPr lang="en-US" sz="2000" dirty="0">
              <a:latin typeface="Arial" panose="020B0604020202020204" pitchFamily="34" charset="0"/>
              <a:cs typeface="Arial" panose="020B0604020202020204" pitchFamily="34" charset="0"/>
            </a:endParaRPr>
          </a:p>
          <a:p>
            <a:pPr algn="just"/>
            <a:endParaRPr lang="en-US" sz="2000" dirty="0">
              <a:latin typeface="Arial" panose="020B0604020202020204" pitchFamily="34" charset="0"/>
              <a:cs typeface="Arial" panose="020B0604020202020204" pitchFamily="34" charset="0"/>
            </a:endParaRPr>
          </a:p>
          <a:p>
            <a:pPr algn="just"/>
            <a:r>
              <a:rPr lang="en-US" sz="2000" b="1" dirty="0">
                <a:solidFill>
                  <a:srgbClr val="0070C0"/>
                </a:solidFill>
                <a:latin typeface="Arial" panose="020B0604020202020204" pitchFamily="34" charset="0"/>
                <a:cs typeface="Arial" panose="020B0604020202020204" pitchFamily="34" charset="0"/>
              </a:rPr>
              <a:t>	In Re-accreditation Process: </a:t>
            </a:r>
            <a:r>
              <a:rPr lang="en-US" sz="2000" dirty="0">
                <a:latin typeface="Arial" panose="020B0604020202020204" pitchFamily="34" charset="0"/>
                <a:cs typeface="Arial" panose="020B0604020202020204" pitchFamily="34" charset="0"/>
              </a:rPr>
              <a:t>When an implementing entity submits its re-	accreditation application before the accreditation expiry date, it acquires a status of 	“In Re-accreditation Process” at its accreditation expiry date, until it achieves re-	accreditation within three years from the accreditation expiry date. </a:t>
            </a:r>
          </a:p>
          <a:p>
            <a:pPr algn="just"/>
            <a:endParaRPr lang="en-US" sz="2000" dirty="0">
              <a:latin typeface="Arial" panose="020B0604020202020204" pitchFamily="34" charset="0"/>
              <a:cs typeface="Arial" panose="020B0604020202020204" pitchFamily="34" charset="0"/>
            </a:endParaRPr>
          </a:p>
          <a:p>
            <a:pPr algn="just"/>
            <a:endParaRPr lang="en-US" sz="2000" dirty="0">
              <a:latin typeface="Arial" panose="020B0604020202020204" pitchFamily="34" charset="0"/>
              <a:cs typeface="Arial" panose="020B0604020202020204" pitchFamily="34" charset="0"/>
            </a:endParaRPr>
          </a:p>
          <a:p>
            <a:pPr algn="just"/>
            <a:r>
              <a:rPr lang="en-US" sz="2000" b="1" dirty="0">
                <a:solidFill>
                  <a:srgbClr val="0070C0"/>
                </a:solidFill>
                <a:latin typeface="Arial" panose="020B0604020202020204" pitchFamily="34" charset="0"/>
                <a:cs typeface="Arial" panose="020B0604020202020204" pitchFamily="34" charset="0"/>
              </a:rPr>
              <a:t>	Not-Accredited: </a:t>
            </a:r>
            <a:r>
              <a:rPr lang="en-US" sz="2000" dirty="0">
                <a:latin typeface="Arial" panose="020B0604020202020204" pitchFamily="34" charset="0"/>
                <a:cs typeface="Arial" panose="020B0604020202020204" pitchFamily="34" charset="0"/>
              </a:rPr>
              <a:t>If an implementing entity does not submit re-accreditation 	application by its accreditation expiry date, or the entity does not achieve re-	accreditation within three years from the accreditation expiry date, it acquires the 	status of “Not-Accredited” following a Board decision. </a:t>
            </a:r>
          </a:p>
          <a:p>
            <a:pPr lvl="0"/>
            <a:endParaRPr lang="en-US" sz="2000" dirty="0"/>
          </a:p>
        </p:txBody>
      </p:sp>
      <p:sp>
        <p:nvSpPr>
          <p:cNvPr id="2" name="Arrow: Right 1">
            <a:extLst>
              <a:ext uri="{FF2B5EF4-FFF2-40B4-BE49-F238E27FC236}">
                <a16:creationId xmlns:a16="http://schemas.microsoft.com/office/drawing/2014/main" id="{8780E56D-3926-40AF-A426-A6700A9539E5}"/>
              </a:ext>
            </a:extLst>
          </p:cNvPr>
          <p:cNvSpPr/>
          <p:nvPr/>
        </p:nvSpPr>
        <p:spPr>
          <a:xfrm>
            <a:off x="847110" y="1906644"/>
            <a:ext cx="571787" cy="4581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Right 6">
            <a:extLst>
              <a:ext uri="{FF2B5EF4-FFF2-40B4-BE49-F238E27FC236}">
                <a16:creationId xmlns:a16="http://schemas.microsoft.com/office/drawing/2014/main" id="{9AA234E3-4BAE-4A84-AB51-46AA5A2E2D78}"/>
              </a:ext>
            </a:extLst>
          </p:cNvPr>
          <p:cNvSpPr/>
          <p:nvPr/>
        </p:nvSpPr>
        <p:spPr>
          <a:xfrm>
            <a:off x="847108" y="5228297"/>
            <a:ext cx="571789" cy="3526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row: Right 7">
            <a:extLst>
              <a:ext uri="{FF2B5EF4-FFF2-40B4-BE49-F238E27FC236}">
                <a16:creationId xmlns:a16="http://schemas.microsoft.com/office/drawing/2014/main" id="{7E587126-7A78-4790-A05C-B54BB7452872}"/>
              </a:ext>
            </a:extLst>
          </p:cNvPr>
          <p:cNvSpPr/>
          <p:nvPr/>
        </p:nvSpPr>
        <p:spPr>
          <a:xfrm>
            <a:off x="847109" y="3425404"/>
            <a:ext cx="571788" cy="4003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014801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title"/>
          </p:nvPr>
        </p:nvSpPr>
        <p:spPr>
          <a:xfrm>
            <a:off x="1905000" y="76200"/>
            <a:ext cx="8305800" cy="1143000"/>
          </a:xfrm>
        </p:spPr>
        <p:txBody>
          <a:bodyPr vert="horz" lIns="91440" tIns="45720" rIns="91440" bIns="45720" rtlCol="0" anchor="t">
            <a:noAutofit/>
          </a:bodyPr>
          <a:lstStyle/>
          <a:p>
            <a:pPr lvl="1" algn="ctr" defTabSz="457200" rtl="0">
              <a:spcBef>
                <a:spcPct val="0"/>
              </a:spcBef>
            </a:pPr>
            <a:r>
              <a:rPr lang="en-GB" sz="3600" b="1" kern="1200" dirty="0">
                <a:solidFill>
                  <a:srgbClr val="92D050"/>
                </a:solidFill>
                <a:effectLst>
                  <a:outerShdw blurRad="38100" dist="38100" dir="2700000" algn="tl">
                    <a:srgbClr val="000000">
                      <a:alpha val="43137"/>
                    </a:srgbClr>
                  </a:outerShdw>
                </a:effectLst>
                <a:latin typeface="+mj-lt"/>
                <a:ea typeface="+mj-ea"/>
                <a:cs typeface="+mj-cs"/>
              </a:rPr>
              <a:t>Implication of the status of an Implementing Entity </a:t>
            </a:r>
            <a:endParaRPr lang="en-US" sz="3600" b="1" kern="1200" dirty="0">
              <a:solidFill>
                <a:srgbClr val="92D050"/>
              </a:solidFill>
              <a:effectLst>
                <a:outerShdw blurRad="38100" dist="38100" dir="2700000" algn="tl">
                  <a:srgbClr val="000000">
                    <a:alpha val="43137"/>
                  </a:srgbClr>
                </a:outerShdw>
              </a:effectLst>
              <a:latin typeface="+mj-lt"/>
              <a:ea typeface="+mj-ea"/>
              <a:cs typeface="+mj-cs"/>
            </a:endParaRPr>
          </a:p>
        </p:txBody>
      </p:sp>
      <p:cxnSp>
        <p:nvCxnSpPr>
          <p:cNvPr id="9" name="Straight Connector 8"/>
          <p:cNvCxnSpPr/>
          <p:nvPr/>
        </p:nvCxnSpPr>
        <p:spPr>
          <a:xfrm>
            <a:off x="957470" y="1455883"/>
            <a:ext cx="9144000" cy="1587"/>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8718272" y="1901772"/>
            <a:ext cx="2315818" cy="369332"/>
          </a:xfrm>
          <a:prstGeom prst="rect">
            <a:avLst/>
          </a:prstGeom>
          <a:noFill/>
        </p:spPr>
        <p:txBody>
          <a:bodyPr wrap="square" rtlCol="0">
            <a:spAutoFit/>
          </a:bodyPr>
          <a:lstStyle/>
          <a:p>
            <a:r>
              <a:rPr lang="en-US" dirty="0"/>
              <a:t> </a:t>
            </a:r>
          </a:p>
        </p:txBody>
      </p:sp>
      <p:sp>
        <p:nvSpPr>
          <p:cNvPr id="2" name="Rectangle 1"/>
          <p:cNvSpPr/>
          <p:nvPr/>
        </p:nvSpPr>
        <p:spPr>
          <a:xfrm>
            <a:off x="3048000" y="-8068763"/>
            <a:ext cx="6096000" cy="6958828"/>
          </a:xfrm>
          <a:prstGeom prst="rect">
            <a:avLst/>
          </a:prstGeom>
        </p:spPr>
        <p:txBody>
          <a:bodyPr>
            <a:spAutoFit/>
          </a:bodyPr>
          <a:lstStyle/>
          <a:p>
            <a:pPr algn="just">
              <a:lnSpc>
                <a:spcPct val="115000"/>
              </a:lnSpc>
            </a:pPr>
            <a:r>
              <a:rPr lang="en-GB" sz="1000" dirty="0">
                <a:solidFill>
                  <a:srgbClr val="000000"/>
                </a:solidFill>
                <a:latin typeface="Arial" panose="020B0604020202020204" pitchFamily="34" charset="0"/>
                <a:ea typeface="Calibri" panose="020F0502020204030204" pitchFamily="34" charset="0"/>
                <a:cs typeface="Times New Roman" panose="02020603050405020304" pitchFamily="18" charset="0"/>
              </a:rPr>
              <a:t>The Adaptation Fund would likely fit each of these criteria, and this could be demonstrated through the independent evaluations of its projects completed to date and overall evaluations of the Fund. In an accreditation application, the Adaptation Fund Board would need to elaborate its fit on these criteria.</a:t>
            </a:r>
            <a:endParaRPr lang="en-US" sz="1000" dirty="0">
              <a:latin typeface="Calibri" panose="020F0502020204030204" pitchFamily="34" charset="0"/>
              <a:ea typeface="SimSun" panose="02010600030101010101" pitchFamily="2" charset="-122"/>
              <a:cs typeface="Times New Roman" panose="02020603050405020304" pitchFamily="18" charset="0"/>
            </a:endParaRPr>
          </a:p>
          <a:p>
            <a:pPr marL="342900" marR="0" lvl="0" indent="-342900" algn="just">
              <a:lnSpc>
                <a:spcPct val="115000"/>
              </a:lnSpc>
              <a:spcBef>
                <a:spcPts val="0"/>
              </a:spcBef>
              <a:spcAft>
                <a:spcPts val="0"/>
              </a:spcAft>
              <a:buFont typeface="Symbol" panose="05050102010706020507" pitchFamily="18" charset="2"/>
              <a:buChar char=""/>
            </a:pPr>
            <a:r>
              <a:rPr lang="en-GB" sz="1000" i="1" dirty="0">
                <a:solidFill>
                  <a:srgbClr val="000000"/>
                </a:solidFill>
                <a:latin typeface="Arial" panose="020B0604020202020204" pitchFamily="34" charset="0"/>
                <a:ea typeface="Calibri" panose="020F0502020204030204" pitchFamily="34" charset="0"/>
                <a:cs typeface="Times New Roman" panose="02020603050405020304" pitchFamily="18" charset="0"/>
              </a:rPr>
              <a:t>Impact Potential:</a:t>
            </a:r>
            <a:r>
              <a:rPr lang="en-GB" sz="1000" dirty="0">
                <a:solidFill>
                  <a:srgbClr val="000000"/>
                </a:solidFill>
                <a:latin typeface="Arial" panose="020B0604020202020204" pitchFamily="34" charset="0"/>
                <a:ea typeface="Calibri" panose="020F0502020204030204" pitchFamily="34" charset="0"/>
                <a:cs typeface="Times New Roman" panose="02020603050405020304" pitchFamily="18" charset="0"/>
              </a:rPr>
              <a:t>	The Adaptation Fund’s mandate of financing concrete adaptation projects/programmes is likely equivalent to and would significantly contribute to that of the Green Climate Fund. The AF Results Framework, including its Fund-level core impact, outcome and output indicators, is comprehensive and includes all the relevant elements that would help achieve adaptation impacts in the long term, be it at the sector, institutional or policy and planning level. The Adaptation Fund would therefore be in a good position to help the Green Climate Fund achieve its adaptation objectives and related result areas. It could provide an efficient access to a niche where the Adaptation Fund has acquired a high and unique degree of expertise.</a:t>
            </a:r>
            <a:endParaRPr lang="en-US" sz="1000" dirty="0">
              <a:latin typeface="Calibri" panose="020F0502020204030204" pitchFamily="34" charset="0"/>
              <a:ea typeface="SimSun" panose="02010600030101010101" pitchFamily="2" charset="-122"/>
              <a:cs typeface="Times New Roman" panose="02020603050405020304" pitchFamily="18" charset="0"/>
            </a:endParaRPr>
          </a:p>
          <a:p>
            <a:pPr marL="342900" marR="0" lvl="0" indent="-342900" algn="just">
              <a:lnSpc>
                <a:spcPct val="115000"/>
              </a:lnSpc>
              <a:spcBef>
                <a:spcPts val="0"/>
              </a:spcBef>
              <a:spcAft>
                <a:spcPts val="0"/>
              </a:spcAft>
              <a:buFont typeface="Symbol" panose="05050102010706020507" pitchFamily="18" charset="2"/>
              <a:buChar char=""/>
            </a:pPr>
            <a:r>
              <a:rPr lang="en-GB" sz="1000" i="1" dirty="0">
                <a:solidFill>
                  <a:srgbClr val="000000"/>
                </a:solidFill>
                <a:latin typeface="Arial" panose="020B0604020202020204" pitchFamily="34" charset="0"/>
                <a:ea typeface="Calibri" panose="020F0502020204030204" pitchFamily="34" charset="0"/>
                <a:cs typeface="Times New Roman" panose="02020603050405020304" pitchFamily="18" charset="0"/>
              </a:rPr>
              <a:t>Paradigm Shift Potential:</a:t>
            </a:r>
            <a:r>
              <a:rPr lang="en-GB" sz="1000" dirty="0">
                <a:solidFill>
                  <a:srgbClr val="000000"/>
                </a:solidFill>
                <a:latin typeface="Arial" panose="020B0604020202020204" pitchFamily="34" charset="0"/>
                <a:ea typeface="Calibri" panose="020F0502020204030204" pitchFamily="34" charset="0"/>
                <a:cs typeface="Times New Roman" panose="02020603050405020304" pitchFamily="18" charset="0"/>
              </a:rPr>
              <a:t>	The Adaptation Fund, through its inclusion of a mix of elements that have a potential of leading to a paradigm shift through its projects in national as well as regional contexts, sets the foundation for a catalytic impact that goes far beyond a one-off project or programme. This can be demonstrated through the Fund’s various projects which are structured to address adaptation taking into account the relevant aspects leading to a paradigm shift. </a:t>
            </a:r>
            <a:endParaRPr lang="en-US" sz="1000" dirty="0">
              <a:latin typeface="Calibri" panose="020F0502020204030204" pitchFamily="34" charset="0"/>
              <a:ea typeface="SimSun" panose="02010600030101010101" pitchFamily="2" charset="-122"/>
              <a:cs typeface="Times New Roman" panose="02020603050405020304" pitchFamily="18" charset="0"/>
            </a:endParaRPr>
          </a:p>
          <a:p>
            <a:pPr marL="342900" marR="0" lvl="0" indent="-342900" algn="just">
              <a:lnSpc>
                <a:spcPct val="115000"/>
              </a:lnSpc>
              <a:spcBef>
                <a:spcPts val="0"/>
              </a:spcBef>
              <a:spcAft>
                <a:spcPts val="0"/>
              </a:spcAft>
              <a:buFont typeface="Symbol" panose="05050102010706020507" pitchFamily="18" charset="2"/>
              <a:buChar char=""/>
            </a:pPr>
            <a:r>
              <a:rPr lang="en-GB" sz="1000" i="1" dirty="0">
                <a:solidFill>
                  <a:srgbClr val="000000"/>
                </a:solidFill>
                <a:latin typeface="Arial" panose="020B0604020202020204" pitchFamily="34" charset="0"/>
                <a:ea typeface="Calibri" panose="020F0502020204030204" pitchFamily="34" charset="0"/>
                <a:cs typeface="Times New Roman" panose="02020603050405020304" pitchFamily="18" charset="0"/>
              </a:rPr>
              <a:t>Sustainable Development Potential</a:t>
            </a:r>
            <a:r>
              <a:rPr lang="en-GB" sz="1000" dirty="0">
                <a:solidFill>
                  <a:srgbClr val="000000"/>
                </a:solidFill>
                <a:latin typeface="Arial" panose="020B0604020202020204" pitchFamily="34" charset="0"/>
                <a:ea typeface="Calibri" panose="020F0502020204030204" pitchFamily="34" charset="0"/>
                <a:cs typeface="Times New Roman" panose="02020603050405020304" pitchFamily="18" charset="0"/>
              </a:rPr>
              <a:t>:		The Adaptation Fund’s projects are all designed to ensure that the sustainability of the actions taken or the concrete outputs produced is taken into account, be it through institutional, capacity building, policy, planning or sustainable financial arrangements. The projects are meant to be examples and be replicated and scaled up creating greater sustainability. This includes wider priorities such as environmental, social, and economic benefits as well as gender sensitive development impact that are required for this investment criterion.</a:t>
            </a:r>
            <a:endParaRPr lang="en-US" sz="1000" dirty="0">
              <a:latin typeface="Calibri" panose="020F0502020204030204" pitchFamily="34" charset="0"/>
              <a:ea typeface="SimSun" panose="02010600030101010101" pitchFamily="2" charset="-122"/>
              <a:cs typeface="Times New Roman" panose="02020603050405020304" pitchFamily="18" charset="0"/>
            </a:endParaRPr>
          </a:p>
          <a:p>
            <a:pPr marL="342900" marR="0" lvl="0" indent="-342900" algn="just">
              <a:lnSpc>
                <a:spcPct val="115000"/>
              </a:lnSpc>
              <a:spcBef>
                <a:spcPts val="0"/>
              </a:spcBef>
              <a:spcAft>
                <a:spcPts val="0"/>
              </a:spcAft>
              <a:buFont typeface="Symbol" panose="05050102010706020507" pitchFamily="18" charset="2"/>
              <a:buChar char=""/>
            </a:pPr>
            <a:r>
              <a:rPr lang="en-GB" sz="1000" i="1" dirty="0">
                <a:solidFill>
                  <a:srgbClr val="000000"/>
                </a:solidFill>
                <a:latin typeface="Arial" panose="020B0604020202020204" pitchFamily="34" charset="0"/>
                <a:ea typeface="Calibri" panose="020F0502020204030204" pitchFamily="34" charset="0"/>
                <a:cs typeface="Times New Roman" panose="02020603050405020304" pitchFamily="18" charset="0"/>
              </a:rPr>
              <a:t>Responsiveness to Recipients’ Needs</a:t>
            </a:r>
            <a:r>
              <a:rPr lang="en-GB" sz="1000" dirty="0">
                <a:solidFill>
                  <a:srgbClr val="000000"/>
                </a:solidFill>
                <a:latin typeface="Arial" panose="020B0604020202020204" pitchFamily="34" charset="0"/>
                <a:ea typeface="Calibri" panose="020F0502020204030204" pitchFamily="34" charset="0"/>
                <a:cs typeface="Times New Roman" panose="02020603050405020304" pitchFamily="18" charset="0"/>
              </a:rPr>
              <a:t>:	Adaptation needs are accelerating. The Adaptation Fund follows a thoroughly country-driven process. in particular, the direct access model of the Fund is all about placing the vulnerability and financing needs of the beneficiary country first. At the project preparation phase the Fund insists that the implementing entity, be it national, regional or multilateral, arranges active consultation of beneficiary population and targeted groups. Fund projects are also always aligned with national plans and strategies.</a:t>
            </a:r>
            <a:endParaRPr lang="en-US" sz="1000" dirty="0">
              <a:latin typeface="Calibri" panose="020F0502020204030204" pitchFamily="34" charset="0"/>
              <a:ea typeface="SimSun" panose="02010600030101010101" pitchFamily="2" charset="-122"/>
              <a:cs typeface="Times New Roman" panose="02020603050405020304" pitchFamily="18" charset="0"/>
            </a:endParaRPr>
          </a:p>
          <a:p>
            <a:pPr marL="342900" marR="0" lvl="0" indent="-342900" algn="just">
              <a:lnSpc>
                <a:spcPct val="115000"/>
              </a:lnSpc>
              <a:spcBef>
                <a:spcPts val="0"/>
              </a:spcBef>
              <a:spcAft>
                <a:spcPts val="0"/>
              </a:spcAft>
              <a:buFont typeface="Symbol" panose="05050102010706020507" pitchFamily="18" charset="2"/>
              <a:buChar char=""/>
            </a:pPr>
            <a:r>
              <a:rPr lang="en-GB" sz="1000" i="1" dirty="0">
                <a:solidFill>
                  <a:srgbClr val="000000"/>
                </a:solidFill>
                <a:latin typeface="Arial" panose="020B0604020202020204" pitchFamily="34" charset="0"/>
                <a:ea typeface="Calibri" panose="020F0502020204030204" pitchFamily="34" charset="0"/>
              </a:rPr>
              <a:t>Promote Country Ownership</a:t>
            </a:r>
            <a:r>
              <a:rPr lang="en-GB" sz="1000" dirty="0">
                <a:solidFill>
                  <a:srgbClr val="000000"/>
                </a:solidFill>
                <a:latin typeface="Arial" panose="020B0604020202020204" pitchFamily="34" charset="0"/>
                <a:ea typeface="Calibri" panose="020F0502020204030204" pitchFamily="34" charset="0"/>
              </a:rPr>
              <a:t>:		The Adaptation Fund is the first climate fund which pioneered the direct access modality. Under the direct access modality, the Adaptation Fund promotes paradigm shift towards ownership by the beneficiary country that implements its own projects and programmes related to climate change and adaptation. </a:t>
            </a:r>
            <a:endParaRPr lang="en-US" sz="1000" dirty="0">
              <a:solidFill>
                <a:srgbClr val="000000"/>
              </a:solidFill>
              <a:latin typeface="Times New Roman" panose="02020603050405020304" pitchFamily="18" charset="0"/>
              <a:ea typeface="Times New Roman" panose="02020603050405020304" pitchFamily="18" charset="0"/>
            </a:endParaRPr>
          </a:p>
          <a:p>
            <a:pPr marL="342900" marR="0" lvl="0" indent="-342900" algn="just">
              <a:lnSpc>
                <a:spcPct val="115000"/>
              </a:lnSpc>
              <a:spcBef>
                <a:spcPts val="0"/>
              </a:spcBef>
              <a:spcAft>
                <a:spcPts val="0"/>
              </a:spcAft>
              <a:buFont typeface="Symbol" panose="05050102010706020507" pitchFamily="18" charset="2"/>
              <a:buChar char=""/>
            </a:pPr>
            <a:r>
              <a:rPr lang="en-GB" sz="1000" i="1" dirty="0">
                <a:solidFill>
                  <a:srgbClr val="000000"/>
                </a:solidFill>
                <a:latin typeface="Arial" panose="020B0604020202020204" pitchFamily="34" charset="0"/>
                <a:ea typeface="Calibri" panose="020F0502020204030204" pitchFamily="34" charset="0"/>
              </a:rPr>
              <a:t>Efficiency and Effectiveness</a:t>
            </a:r>
            <a:r>
              <a:rPr lang="en-GB" sz="1000" dirty="0">
                <a:solidFill>
                  <a:srgbClr val="000000"/>
                </a:solidFill>
                <a:latin typeface="Arial" panose="020B0604020202020204" pitchFamily="34" charset="0"/>
                <a:ea typeface="Calibri" panose="020F0502020204030204" pitchFamily="34" charset="0"/>
              </a:rPr>
              <a:t>: 		The first phase of the overall evaluation of the Adaptation Fund concluded that AF is efficient and effective. The first decade of projects and programmes planned and financed through the Adaptation Fund demonstrate the financial soundness thereof and the ability to achieve effective climate change adaptation in a cost-effective manner. </a:t>
            </a:r>
            <a:r>
              <a:rPr lang="en-GB" dirty="0">
                <a:solidFill>
                  <a:srgbClr val="000000"/>
                </a:solidFill>
                <a:latin typeface="Arial" panose="020B0604020202020204" pitchFamily="34" charset="0"/>
                <a:ea typeface="Calibri" panose="020F0502020204030204" pitchFamily="34" charset="0"/>
              </a:rPr>
              <a:t>	</a:t>
            </a:r>
            <a:endParaRPr lang="en-US" sz="2000" dirty="0">
              <a:solidFill>
                <a:srgbClr val="000000"/>
              </a:solidFill>
              <a:latin typeface="Times New Roman" panose="02020603050405020304" pitchFamily="18" charset="0"/>
              <a:ea typeface="Times New Roman" panose="02020603050405020304" pitchFamily="18" charset="0"/>
            </a:endParaRPr>
          </a:p>
        </p:txBody>
      </p:sp>
      <p:sp>
        <p:nvSpPr>
          <p:cNvPr id="11" name="Rectangle 10"/>
          <p:cNvSpPr/>
          <p:nvPr/>
        </p:nvSpPr>
        <p:spPr>
          <a:xfrm>
            <a:off x="545225" y="1563278"/>
            <a:ext cx="11340662" cy="1477328"/>
          </a:xfrm>
          <a:prstGeom prst="rect">
            <a:avLst/>
          </a:prstGeom>
        </p:spPr>
        <p:txBody>
          <a:bodyPr wrap="square">
            <a:spAutoFit/>
          </a:bodyPr>
          <a:lstStyle/>
          <a:p>
            <a:endParaRPr lang="en-GB" dirty="0"/>
          </a:p>
          <a:p>
            <a:endParaRPr lang="en-GB" dirty="0"/>
          </a:p>
          <a:p>
            <a:endParaRPr lang="en-GB" dirty="0"/>
          </a:p>
          <a:p>
            <a:endParaRPr lang="en-GB" dirty="0"/>
          </a:p>
          <a:p>
            <a:r>
              <a:rPr lang="en-GB" dirty="0"/>
              <a:t> </a:t>
            </a:r>
            <a:endParaRPr lang="en-US" dirty="0"/>
          </a:p>
        </p:txBody>
      </p:sp>
      <p:graphicFrame>
        <p:nvGraphicFramePr>
          <p:cNvPr id="4" name="Table 3">
            <a:extLst>
              <a:ext uri="{FF2B5EF4-FFF2-40B4-BE49-F238E27FC236}">
                <a16:creationId xmlns:a16="http://schemas.microsoft.com/office/drawing/2014/main" id="{D09065E8-AF6A-4BA1-8AD7-A28F5DC6D44D}"/>
              </a:ext>
            </a:extLst>
          </p:cNvPr>
          <p:cNvGraphicFramePr>
            <a:graphicFrameLocks noGrp="1"/>
          </p:cNvGraphicFramePr>
          <p:nvPr>
            <p:extLst>
              <p:ext uri="{D42A27DB-BD31-4B8C-83A1-F6EECF244321}">
                <p14:modId xmlns:p14="http://schemas.microsoft.com/office/powerpoint/2010/main" val="3398444497"/>
              </p:ext>
            </p:extLst>
          </p:nvPr>
        </p:nvGraphicFramePr>
        <p:xfrm>
          <a:off x="1608084" y="1901772"/>
          <a:ext cx="8860220" cy="4015553"/>
        </p:xfrm>
        <a:graphic>
          <a:graphicData uri="http://schemas.openxmlformats.org/drawingml/2006/table">
            <a:tbl>
              <a:tblPr firstRow="1" firstCol="1" bandRow="1">
                <a:tableStyleId>{5C22544A-7EE6-4342-B048-85BDC9FD1C3A}</a:tableStyleId>
              </a:tblPr>
              <a:tblGrid>
                <a:gridCol w="2462049">
                  <a:extLst>
                    <a:ext uri="{9D8B030D-6E8A-4147-A177-3AD203B41FA5}">
                      <a16:colId xmlns:a16="http://schemas.microsoft.com/office/drawing/2014/main" val="3868319152"/>
                    </a:ext>
                  </a:extLst>
                </a:gridCol>
                <a:gridCol w="1947544">
                  <a:extLst>
                    <a:ext uri="{9D8B030D-6E8A-4147-A177-3AD203B41FA5}">
                      <a16:colId xmlns:a16="http://schemas.microsoft.com/office/drawing/2014/main" val="4244303548"/>
                    </a:ext>
                  </a:extLst>
                </a:gridCol>
                <a:gridCol w="1988578">
                  <a:extLst>
                    <a:ext uri="{9D8B030D-6E8A-4147-A177-3AD203B41FA5}">
                      <a16:colId xmlns:a16="http://schemas.microsoft.com/office/drawing/2014/main" val="3591468550"/>
                    </a:ext>
                  </a:extLst>
                </a:gridCol>
                <a:gridCol w="2462049">
                  <a:extLst>
                    <a:ext uri="{9D8B030D-6E8A-4147-A177-3AD203B41FA5}">
                      <a16:colId xmlns:a16="http://schemas.microsoft.com/office/drawing/2014/main" val="3913012586"/>
                    </a:ext>
                  </a:extLst>
                </a:gridCol>
              </a:tblGrid>
              <a:tr h="1347886">
                <a:tc>
                  <a:txBody>
                    <a:bodyPr/>
                    <a:lstStyle/>
                    <a:p>
                      <a:pPr marL="0" marR="0" algn="ctr">
                        <a:lnSpc>
                          <a:spcPct val="115000"/>
                        </a:lnSpc>
                        <a:spcBef>
                          <a:spcPts val="0"/>
                        </a:spcBef>
                        <a:spcAft>
                          <a:spcPts val="0"/>
                        </a:spcAft>
                      </a:pPr>
                      <a:r>
                        <a:rPr lang="en-US" sz="1400" dirty="0">
                          <a:effectLst/>
                        </a:rPr>
                        <a:t> </a:t>
                      </a:r>
                      <a:endParaRPr lang="en-US" sz="1400" dirty="0">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algn="ctr">
                        <a:lnSpc>
                          <a:spcPct val="115000"/>
                        </a:lnSpc>
                        <a:spcBef>
                          <a:spcPts val="0"/>
                        </a:spcBef>
                        <a:spcAft>
                          <a:spcPts val="0"/>
                        </a:spcAft>
                      </a:pPr>
                      <a:r>
                        <a:rPr lang="en-US" sz="1400" dirty="0">
                          <a:solidFill>
                            <a:schemeClr val="tx1"/>
                          </a:solidFill>
                          <a:effectLst/>
                        </a:rPr>
                        <a:t>Eligible to submit a new funding proposal</a:t>
                      </a:r>
                      <a:endParaRPr lang="en-US" sz="14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algn="ctr">
                        <a:lnSpc>
                          <a:spcPct val="115000"/>
                        </a:lnSpc>
                        <a:spcBef>
                          <a:spcPts val="0"/>
                        </a:spcBef>
                        <a:spcAft>
                          <a:spcPts val="0"/>
                        </a:spcAft>
                      </a:pPr>
                      <a:r>
                        <a:rPr lang="en-US" sz="1400" dirty="0">
                          <a:solidFill>
                            <a:schemeClr val="tx1"/>
                          </a:solidFill>
                          <a:effectLst/>
                        </a:rPr>
                        <a:t>Eligible to participate in AF activities as IE</a:t>
                      </a:r>
                      <a:endParaRPr lang="en-US" sz="14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algn="ctr">
                        <a:lnSpc>
                          <a:spcPct val="115000"/>
                        </a:lnSpc>
                        <a:spcBef>
                          <a:spcPts val="0"/>
                        </a:spcBef>
                        <a:spcAft>
                          <a:spcPts val="0"/>
                        </a:spcAft>
                      </a:pPr>
                      <a:r>
                        <a:rPr lang="en-US" sz="1400" dirty="0">
                          <a:solidFill>
                            <a:schemeClr val="tx1"/>
                          </a:solidFill>
                          <a:effectLst/>
                        </a:rPr>
                        <a:t>Eligible to be included in AF communications</a:t>
                      </a:r>
                      <a:endParaRPr lang="en-US" sz="14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extLst>
                  <a:ext uri="{0D108BD9-81ED-4DB2-BD59-A6C34878D82A}">
                    <a16:rowId xmlns:a16="http://schemas.microsoft.com/office/drawing/2014/main" val="499111064"/>
                  </a:ext>
                </a:extLst>
              </a:tr>
              <a:tr h="315950">
                <a:tc>
                  <a:txBody>
                    <a:bodyPr/>
                    <a:lstStyle/>
                    <a:p>
                      <a:pPr marL="0" marR="0" algn="ctr">
                        <a:lnSpc>
                          <a:spcPct val="115000"/>
                        </a:lnSpc>
                        <a:spcBef>
                          <a:spcPts val="0"/>
                        </a:spcBef>
                        <a:spcAft>
                          <a:spcPts val="0"/>
                        </a:spcAft>
                      </a:pPr>
                      <a:r>
                        <a:rPr lang="en-US" sz="1400" dirty="0">
                          <a:solidFill>
                            <a:schemeClr val="tx1"/>
                          </a:solidFill>
                          <a:effectLst/>
                        </a:rPr>
                        <a:t> (1)“Accredited” </a:t>
                      </a:r>
                      <a:endParaRPr lang="en-US" sz="14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algn="ctr">
                        <a:lnSpc>
                          <a:spcPct val="115000"/>
                        </a:lnSpc>
                        <a:spcBef>
                          <a:spcPts val="0"/>
                        </a:spcBef>
                        <a:spcAft>
                          <a:spcPts val="0"/>
                        </a:spcAft>
                      </a:pPr>
                      <a:r>
                        <a:rPr lang="en-US" sz="1400" dirty="0">
                          <a:effectLst/>
                        </a:rPr>
                        <a:t>Yes</a:t>
                      </a:r>
                      <a:endParaRPr lang="en-US" sz="1400" dirty="0">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algn="ctr">
                        <a:lnSpc>
                          <a:spcPct val="115000"/>
                        </a:lnSpc>
                        <a:spcBef>
                          <a:spcPts val="0"/>
                        </a:spcBef>
                        <a:spcAft>
                          <a:spcPts val="0"/>
                        </a:spcAft>
                      </a:pPr>
                      <a:r>
                        <a:rPr lang="en-US" sz="1400">
                          <a:effectLst/>
                        </a:rPr>
                        <a:t>Yes</a:t>
                      </a:r>
                      <a:endParaRPr lang="en-US" sz="1400">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algn="ctr">
                        <a:lnSpc>
                          <a:spcPct val="115000"/>
                        </a:lnSpc>
                        <a:spcBef>
                          <a:spcPts val="0"/>
                        </a:spcBef>
                        <a:spcAft>
                          <a:spcPts val="0"/>
                        </a:spcAft>
                      </a:pPr>
                      <a:r>
                        <a:rPr lang="en-US" sz="1400">
                          <a:effectLst/>
                        </a:rPr>
                        <a:t>Yes</a:t>
                      </a:r>
                      <a:endParaRPr lang="en-US" sz="1400">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extLst>
                  <a:ext uri="{0D108BD9-81ED-4DB2-BD59-A6C34878D82A}">
                    <a16:rowId xmlns:a16="http://schemas.microsoft.com/office/drawing/2014/main" val="1876807906"/>
                  </a:ext>
                </a:extLst>
              </a:tr>
              <a:tr h="1347886">
                <a:tc>
                  <a:txBody>
                    <a:bodyPr/>
                    <a:lstStyle/>
                    <a:p>
                      <a:pPr marL="0" marR="0" algn="ctr">
                        <a:lnSpc>
                          <a:spcPct val="115000"/>
                        </a:lnSpc>
                        <a:spcBef>
                          <a:spcPts val="0"/>
                        </a:spcBef>
                        <a:spcAft>
                          <a:spcPts val="0"/>
                        </a:spcAft>
                      </a:pPr>
                      <a:r>
                        <a:rPr lang="en-US" sz="1400" dirty="0">
                          <a:solidFill>
                            <a:schemeClr val="tx1"/>
                          </a:solidFill>
                          <a:effectLst/>
                        </a:rPr>
                        <a:t>(2) </a:t>
                      </a:r>
                    </a:p>
                    <a:p>
                      <a:pPr marL="0" marR="0" algn="ctr">
                        <a:lnSpc>
                          <a:spcPct val="115000"/>
                        </a:lnSpc>
                        <a:spcBef>
                          <a:spcPts val="0"/>
                        </a:spcBef>
                        <a:spcAft>
                          <a:spcPts val="0"/>
                        </a:spcAft>
                      </a:pPr>
                      <a:r>
                        <a:rPr lang="en-US" sz="1400" dirty="0">
                          <a:solidFill>
                            <a:schemeClr val="tx1"/>
                          </a:solidFill>
                          <a:effectLst/>
                        </a:rPr>
                        <a:t>“In Re-accreditation Process” </a:t>
                      </a:r>
                      <a:endParaRPr lang="en-US" sz="14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algn="ctr">
                        <a:lnSpc>
                          <a:spcPct val="115000"/>
                        </a:lnSpc>
                        <a:spcBef>
                          <a:spcPts val="0"/>
                        </a:spcBef>
                        <a:spcAft>
                          <a:spcPts val="0"/>
                        </a:spcAft>
                      </a:pPr>
                      <a:r>
                        <a:rPr lang="en-US" sz="1400" dirty="0">
                          <a:effectLst/>
                        </a:rPr>
                        <a:t>No</a:t>
                      </a:r>
                      <a:endParaRPr lang="en-US" sz="1400" dirty="0">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algn="ctr">
                        <a:lnSpc>
                          <a:spcPct val="115000"/>
                        </a:lnSpc>
                        <a:spcBef>
                          <a:spcPts val="0"/>
                        </a:spcBef>
                        <a:spcAft>
                          <a:spcPts val="0"/>
                        </a:spcAft>
                      </a:pPr>
                      <a:r>
                        <a:rPr lang="en-US" sz="1400">
                          <a:effectLst/>
                        </a:rPr>
                        <a:t>Yes</a:t>
                      </a:r>
                      <a:endParaRPr lang="en-US" sz="1400">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algn="ctr">
                        <a:lnSpc>
                          <a:spcPct val="115000"/>
                        </a:lnSpc>
                        <a:spcBef>
                          <a:spcPts val="0"/>
                        </a:spcBef>
                        <a:spcAft>
                          <a:spcPts val="0"/>
                        </a:spcAft>
                      </a:pPr>
                      <a:r>
                        <a:rPr lang="en-US" sz="1400">
                          <a:effectLst/>
                        </a:rPr>
                        <a:t>Yes</a:t>
                      </a:r>
                      <a:endParaRPr lang="en-US" sz="1400">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extLst>
                  <a:ext uri="{0D108BD9-81ED-4DB2-BD59-A6C34878D82A}">
                    <a16:rowId xmlns:a16="http://schemas.microsoft.com/office/drawing/2014/main" val="2573421602"/>
                  </a:ext>
                </a:extLst>
              </a:tr>
              <a:tr h="1003831">
                <a:tc>
                  <a:txBody>
                    <a:bodyPr/>
                    <a:lstStyle/>
                    <a:p>
                      <a:pPr marL="0" marR="0" algn="ctr">
                        <a:lnSpc>
                          <a:spcPct val="115000"/>
                        </a:lnSpc>
                        <a:spcBef>
                          <a:spcPts val="0"/>
                        </a:spcBef>
                        <a:spcAft>
                          <a:spcPts val="0"/>
                        </a:spcAft>
                      </a:pPr>
                      <a:r>
                        <a:rPr lang="en-US" sz="1400" dirty="0">
                          <a:solidFill>
                            <a:schemeClr val="tx1"/>
                          </a:solidFill>
                          <a:effectLst/>
                        </a:rPr>
                        <a:t>(3) </a:t>
                      </a:r>
                    </a:p>
                    <a:p>
                      <a:pPr marL="0" marR="0" algn="ctr">
                        <a:lnSpc>
                          <a:spcPct val="115000"/>
                        </a:lnSpc>
                        <a:spcBef>
                          <a:spcPts val="0"/>
                        </a:spcBef>
                        <a:spcAft>
                          <a:spcPts val="0"/>
                        </a:spcAft>
                      </a:pPr>
                      <a:r>
                        <a:rPr lang="en-US" sz="1400" dirty="0">
                          <a:solidFill>
                            <a:schemeClr val="tx1"/>
                          </a:solidFill>
                          <a:effectLst/>
                        </a:rPr>
                        <a:t>“Not Accredited” </a:t>
                      </a:r>
                    </a:p>
                    <a:p>
                      <a:pPr marL="0" marR="0" algn="ctr">
                        <a:lnSpc>
                          <a:spcPct val="115000"/>
                        </a:lnSpc>
                        <a:spcBef>
                          <a:spcPts val="0"/>
                        </a:spcBef>
                        <a:spcAft>
                          <a:spcPts val="0"/>
                        </a:spcAft>
                      </a:pPr>
                      <a:r>
                        <a:rPr lang="en-US" sz="1400" dirty="0">
                          <a:solidFill>
                            <a:schemeClr val="tx1"/>
                          </a:solidFill>
                          <a:effectLst/>
                        </a:rPr>
                        <a:t> </a:t>
                      </a:r>
                      <a:endParaRPr lang="en-US" sz="14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algn="ctr">
                        <a:lnSpc>
                          <a:spcPct val="115000"/>
                        </a:lnSpc>
                        <a:spcBef>
                          <a:spcPts val="0"/>
                        </a:spcBef>
                        <a:spcAft>
                          <a:spcPts val="0"/>
                        </a:spcAft>
                      </a:pPr>
                      <a:r>
                        <a:rPr lang="en-US" sz="1400" dirty="0">
                          <a:effectLst/>
                        </a:rPr>
                        <a:t>No</a:t>
                      </a:r>
                      <a:endParaRPr lang="en-US" sz="1400" dirty="0">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algn="ctr">
                        <a:lnSpc>
                          <a:spcPct val="115000"/>
                        </a:lnSpc>
                        <a:spcBef>
                          <a:spcPts val="0"/>
                        </a:spcBef>
                        <a:spcAft>
                          <a:spcPts val="0"/>
                        </a:spcAft>
                      </a:pPr>
                      <a:r>
                        <a:rPr lang="en-US" sz="1400" dirty="0">
                          <a:effectLst/>
                        </a:rPr>
                        <a:t>No</a:t>
                      </a:r>
                      <a:endParaRPr lang="en-US" sz="1400" dirty="0">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tc>
                  <a:txBody>
                    <a:bodyPr/>
                    <a:lstStyle/>
                    <a:p>
                      <a:pPr marL="0" marR="0" algn="ctr">
                        <a:lnSpc>
                          <a:spcPct val="115000"/>
                        </a:lnSpc>
                        <a:spcBef>
                          <a:spcPts val="0"/>
                        </a:spcBef>
                        <a:spcAft>
                          <a:spcPts val="0"/>
                        </a:spcAft>
                      </a:pPr>
                      <a:r>
                        <a:rPr lang="en-US" sz="1400" dirty="0">
                          <a:effectLst/>
                        </a:rPr>
                        <a:t>No</a:t>
                      </a:r>
                      <a:endParaRPr lang="en-US" sz="1400" dirty="0">
                        <a:effectLst/>
                        <a:latin typeface="Times New Roman" panose="02020603050405020304" pitchFamily="18" charset="0"/>
                        <a:ea typeface="MS Mincho" panose="02020609040205080304" pitchFamily="49" charset="-128"/>
                        <a:cs typeface="Arial" panose="020B0604020202020204" pitchFamily="34" charset="0"/>
                      </a:endParaRPr>
                    </a:p>
                  </a:txBody>
                  <a:tcPr marL="68580" marR="68580" marT="0" marB="0"/>
                </a:tc>
                <a:extLst>
                  <a:ext uri="{0D108BD9-81ED-4DB2-BD59-A6C34878D82A}">
                    <a16:rowId xmlns:a16="http://schemas.microsoft.com/office/drawing/2014/main" val="646518001"/>
                  </a:ext>
                </a:extLst>
              </a:tr>
            </a:tbl>
          </a:graphicData>
        </a:graphic>
      </p:graphicFrame>
    </p:spTree>
    <p:extLst>
      <p:ext uri="{BB962C8B-B14F-4D97-AF65-F5344CB8AC3E}">
        <p14:creationId xmlns:p14="http://schemas.microsoft.com/office/powerpoint/2010/main" val="31640817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p:cNvCxnSpPr/>
          <p:nvPr/>
        </p:nvCxnSpPr>
        <p:spPr>
          <a:xfrm>
            <a:off x="1650124" y="1230558"/>
            <a:ext cx="9144000" cy="1587"/>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8718272" y="1901772"/>
            <a:ext cx="2315818" cy="369332"/>
          </a:xfrm>
          <a:prstGeom prst="rect">
            <a:avLst/>
          </a:prstGeom>
          <a:noFill/>
        </p:spPr>
        <p:txBody>
          <a:bodyPr wrap="square" rtlCol="0">
            <a:spAutoFit/>
          </a:bodyPr>
          <a:lstStyle/>
          <a:p>
            <a:r>
              <a:rPr lang="en-US" dirty="0"/>
              <a:t> </a:t>
            </a:r>
          </a:p>
        </p:txBody>
      </p:sp>
      <p:sp>
        <p:nvSpPr>
          <p:cNvPr id="2" name="Rectangle 1"/>
          <p:cNvSpPr/>
          <p:nvPr/>
        </p:nvSpPr>
        <p:spPr>
          <a:xfrm>
            <a:off x="1360617" y="316722"/>
            <a:ext cx="10064128" cy="584775"/>
          </a:xfrm>
          <a:prstGeom prst="rect">
            <a:avLst/>
          </a:prstGeom>
        </p:spPr>
        <p:txBody>
          <a:bodyPr wrap="square">
            <a:spAutoFit/>
          </a:bodyPr>
          <a:lstStyle/>
          <a:p>
            <a:pPr algn="ctr"/>
            <a:r>
              <a:rPr lang="en-US" sz="3200" b="1" dirty="0">
                <a:solidFill>
                  <a:srgbClr val="92D050"/>
                </a:solidFill>
                <a:effectLst>
                  <a:outerShdw blurRad="38100" dist="38100" dir="2700000" algn="tl">
                    <a:srgbClr val="000000">
                      <a:alpha val="43137"/>
                    </a:srgbClr>
                  </a:outerShdw>
                </a:effectLst>
              </a:rPr>
              <a:t>Effective date of the update</a:t>
            </a:r>
            <a:endParaRPr lang="en-US" sz="3200" dirty="0"/>
          </a:p>
        </p:txBody>
      </p:sp>
      <p:sp>
        <p:nvSpPr>
          <p:cNvPr id="5" name="Rectangle 4"/>
          <p:cNvSpPr/>
          <p:nvPr/>
        </p:nvSpPr>
        <p:spPr>
          <a:xfrm>
            <a:off x="1008992" y="1901772"/>
            <a:ext cx="10857187" cy="1569660"/>
          </a:xfrm>
          <a:prstGeom prst="rect">
            <a:avLst/>
          </a:prstGeom>
        </p:spPr>
        <p:txBody>
          <a:bodyPr wrap="square">
            <a:spAutoFit/>
          </a:bodyPr>
          <a:lstStyle/>
          <a:p>
            <a:pPr algn="just"/>
            <a:endParaRPr lang="en-GB" sz="2400" spc="-10" dirty="0">
              <a:solidFill>
                <a:srgbClr val="0070C0"/>
              </a:solidFill>
              <a:uFill>
                <a:solidFill>
                  <a:srgbClr val="000000"/>
                </a:solidFill>
              </a:uFill>
              <a:latin typeface="Arial" panose="020B0604020202020204" pitchFamily="34" charset="0"/>
              <a:ea typeface="Arial" panose="020B0604020202020204" pitchFamily="34" charset="0"/>
              <a:cs typeface="Times New Roman" panose="02020603050405020304" pitchFamily="18" charset="0"/>
            </a:endParaRPr>
          </a:p>
          <a:p>
            <a:endParaRPr lang="en-US" dirty="0"/>
          </a:p>
          <a:p>
            <a:r>
              <a:rPr lang="en-US" dirty="0"/>
              <a:t>Notification by the secretariat: The secretariat will continue to send out notification letters to accredited entities </a:t>
            </a:r>
            <a:r>
              <a:rPr lang="en-US" b="1" dirty="0"/>
              <a:t>18 months </a:t>
            </a:r>
            <a:r>
              <a:rPr lang="en-US" dirty="0"/>
              <a:t>prior to the expiration of the entity’s accreditation. In addition, the online accreditation system generates an automatic notification to the implementing entities. </a:t>
            </a:r>
          </a:p>
        </p:txBody>
      </p:sp>
    </p:spTree>
    <p:extLst>
      <p:ext uri="{BB962C8B-B14F-4D97-AF65-F5344CB8AC3E}">
        <p14:creationId xmlns:p14="http://schemas.microsoft.com/office/powerpoint/2010/main" val="29950347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p:cNvCxnSpPr/>
          <p:nvPr/>
        </p:nvCxnSpPr>
        <p:spPr>
          <a:xfrm>
            <a:off x="1770993" y="1041972"/>
            <a:ext cx="9144000" cy="1587"/>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8718272" y="1901772"/>
            <a:ext cx="2315818" cy="369332"/>
          </a:xfrm>
          <a:prstGeom prst="rect">
            <a:avLst/>
          </a:prstGeom>
          <a:noFill/>
        </p:spPr>
        <p:txBody>
          <a:bodyPr wrap="square" rtlCol="0">
            <a:spAutoFit/>
          </a:bodyPr>
          <a:lstStyle/>
          <a:p>
            <a:r>
              <a:rPr lang="en-US" dirty="0"/>
              <a:t> </a:t>
            </a:r>
          </a:p>
        </p:txBody>
      </p:sp>
      <p:sp>
        <p:nvSpPr>
          <p:cNvPr id="2" name="Rectangle 1"/>
          <p:cNvSpPr/>
          <p:nvPr/>
        </p:nvSpPr>
        <p:spPr>
          <a:xfrm>
            <a:off x="147145" y="222130"/>
            <a:ext cx="11267089" cy="584775"/>
          </a:xfrm>
          <a:prstGeom prst="rect">
            <a:avLst/>
          </a:prstGeom>
        </p:spPr>
        <p:txBody>
          <a:bodyPr wrap="square">
            <a:spAutoFit/>
          </a:bodyPr>
          <a:lstStyle/>
          <a:p>
            <a:pPr algn="ctr"/>
            <a:r>
              <a:rPr lang="en-US" sz="3200" b="1" dirty="0">
                <a:solidFill>
                  <a:srgbClr val="92D050"/>
                </a:solidFill>
                <a:effectLst>
                  <a:outerShdw blurRad="38100" dist="38100" dir="2700000" algn="tl">
                    <a:srgbClr val="000000">
                      <a:alpha val="43137"/>
                    </a:srgbClr>
                  </a:outerShdw>
                </a:effectLst>
              </a:rPr>
              <a:t>Focus areas of review of a ‘Regular’ re-accreditation</a:t>
            </a:r>
            <a:endParaRPr lang="en-US" sz="3200" dirty="0"/>
          </a:p>
        </p:txBody>
      </p:sp>
      <p:sp>
        <p:nvSpPr>
          <p:cNvPr id="6" name="Rectangle 5">
            <a:extLst>
              <a:ext uri="{FF2B5EF4-FFF2-40B4-BE49-F238E27FC236}">
                <a16:creationId xmlns:a16="http://schemas.microsoft.com/office/drawing/2014/main" id="{4D86A206-610A-470E-A0D4-689B1BFFA09C}"/>
              </a:ext>
            </a:extLst>
          </p:cNvPr>
          <p:cNvSpPr/>
          <p:nvPr/>
        </p:nvSpPr>
        <p:spPr>
          <a:xfrm>
            <a:off x="1165498" y="1760053"/>
            <a:ext cx="10426262" cy="3108543"/>
          </a:xfrm>
          <a:prstGeom prst="rect">
            <a:avLst/>
          </a:prstGeom>
        </p:spPr>
        <p:txBody>
          <a:bodyPr wrap="square">
            <a:spAutoFit/>
          </a:bodyPr>
          <a:lstStyle/>
          <a:p>
            <a:pPr algn="just"/>
            <a:r>
              <a:rPr lang="en-US" sz="2800" dirty="0">
                <a:solidFill>
                  <a:srgbClr val="0070C0"/>
                </a:solidFill>
                <a:latin typeface="Arial" panose="020B0604020202020204" pitchFamily="34" charset="0"/>
                <a:ea typeface="MS Mincho" panose="02020609040205080304" pitchFamily="49" charset="-128"/>
              </a:rPr>
              <a:t> </a:t>
            </a:r>
            <a:endParaRPr lang="en-US" sz="3200" dirty="0">
              <a:latin typeface="Times New Roman" panose="02020603050405020304" pitchFamily="18" charset="0"/>
              <a:ea typeface="MS Mincho" panose="02020609040205080304" pitchFamily="49" charset="-128"/>
            </a:endParaRPr>
          </a:p>
          <a:p>
            <a:pPr algn="just"/>
            <a:r>
              <a:rPr lang="en-US" sz="2800" dirty="0">
                <a:solidFill>
                  <a:srgbClr val="0070C0"/>
                </a:solidFill>
                <a:latin typeface="Arial" panose="020B0604020202020204" pitchFamily="34" charset="0"/>
                <a:ea typeface="MS Mincho" panose="02020609040205080304" pitchFamily="49" charset="-128"/>
              </a:rPr>
              <a:t>Review of a ‘regular’ re-accreditation </a:t>
            </a:r>
            <a:r>
              <a:rPr lang="en-US" sz="2800" dirty="0">
                <a:latin typeface="Arial" panose="020B0604020202020204" pitchFamily="34" charset="0"/>
                <a:ea typeface="MS Mincho" panose="02020609040205080304" pitchFamily="49" charset="-128"/>
              </a:rPr>
              <a:t>will focus on three aspects (</a:t>
            </a:r>
            <a:r>
              <a:rPr lang="en-US" sz="2800" dirty="0" err="1">
                <a:latin typeface="Arial" panose="020B0604020202020204" pitchFamily="34" charset="0"/>
                <a:ea typeface="MS Mincho" panose="02020609040205080304" pitchFamily="49" charset="-128"/>
              </a:rPr>
              <a:t>i</a:t>
            </a:r>
            <a:r>
              <a:rPr lang="en-US" sz="2800" dirty="0">
                <a:latin typeface="Arial" panose="020B0604020202020204" pitchFamily="34" charset="0"/>
                <a:ea typeface="MS Mincho" panose="02020609040205080304" pitchFamily="49" charset="-128"/>
              </a:rPr>
              <a:t>) continued compliance with the Fund’s fiduciary standards, (ii) compliance with the Fund’s environmental and social policy and the Gender Policy and (iii) the results of the assessment of the implementing entity’s performance regarding quality at entry and project/</a:t>
            </a:r>
            <a:r>
              <a:rPr lang="en-US" sz="2800" dirty="0" err="1">
                <a:latin typeface="Arial" panose="020B0604020202020204" pitchFamily="34" charset="0"/>
                <a:ea typeface="MS Mincho" panose="02020609040205080304" pitchFamily="49" charset="-128"/>
              </a:rPr>
              <a:t>programme</a:t>
            </a:r>
            <a:r>
              <a:rPr lang="en-US" sz="2800" dirty="0">
                <a:latin typeface="Arial" panose="020B0604020202020204" pitchFamily="34" charset="0"/>
                <a:ea typeface="MS Mincho" panose="02020609040205080304" pitchFamily="49" charset="-128"/>
              </a:rPr>
              <a:t> implementation. </a:t>
            </a:r>
            <a:endParaRPr lang="en-US" sz="3200" dirty="0">
              <a:latin typeface="Times New Roman" panose="02020603050405020304" pitchFamily="18" charset="0"/>
              <a:ea typeface="MS Mincho" panose="02020609040205080304" pitchFamily="49" charset="-128"/>
            </a:endParaRPr>
          </a:p>
        </p:txBody>
      </p:sp>
    </p:spTree>
    <p:extLst>
      <p:ext uri="{BB962C8B-B14F-4D97-AF65-F5344CB8AC3E}">
        <p14:creationId xmlns:p14="http://schemas.microsoft.com/office/powerpoint/2010/main" val="18145821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title"/>
          </p:nvPr>
        </p:nvSpPr>
        <p:spPr>
          <a:xfrm>
            <a:off x="1752600" y="76200"/>
            <a:ext cx="8839200" cy="1143000"/>
          </a:xfrm>
        </p:spPr>
        <p:txBody>
          <a:bodyPr vert="horz" lIns="91440" tIns="45720" rIns="91440" bIns="45720" rtlCol="0" anchor="t">
            <a:normAutofit fontScale="90000"/>
          </a:bodyPr>
          <a:lstStyle/>
          <a:p>
            <a:r>
              <a:rPr lang="en-US" sz="3200" b="1" dirty="0">
                <a:solidFill>
                  <a:srgbClr val="92D050"/>
                </a:solidFill>
                <a:effectLst>
                  <a:outerShdw blurRad="38100" dist="38100" dir="2700000" algn="tl">
                    <a:srgbClr val="000000">
                      <a:alpha val="43137"/>
                    </a:srgbClr>
                  </a:outerShdw>
                </a:effectLst>
              </a:rPr>
              <a:t>AF Regular Re-Accreditation process: Balance between Assessment and Capacity Building</a:t>
            </a:r>
          </a:p>
        </p:txBody>
      </p:sp>
      <p:cxnSp>
        <p:nvCxnSpPr>
          <p:cNvPr id="9" name="Straight Connector 8"/>
          <p:cNvCxnSpPr/>
          <p:nvPr/>
        </p:nvCxnSpPr>
        <p:spPr>
          <a:xfrm>
            <a:off x="1524000" y="1497826"/>
            <a:ext cx="9144000" cy="1587"/>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6348368" y="1839985"/>
            <a:ext cx="3701070" cy="4524315"/>
          </a:xfrm>
          <a:prstGeom prst="rect">
            <a:avLst/>
          </a:prstGeom>
        </p:spPr>
        <p:txBody>
          <a:bodyPr wrap="square">
            <a:spAutoFit/>
          </a:bodyPr>
          <a:lstStyle/>
          <a:p>
            <a:pPr marL="285750" indent="-285750">
              <a:buFont typeface="Wingdings" pitchFamily="2" charset="2"/>
              <a:buChar char="Ø"/>
            </a:pPr>
            <a:r>
              <a:rPr lang="en-US" sz="1600" dirty="0"/>
              <a:t>Demonstration of legal personality</a:t>
            </a:r>
          </a:p>
          <a:p>
            <a:pPr marL="285750" indent="-285750">
              <a:buFont typeface="Wingdings" pitchFamily="2" charset="2"/>
              <a:buChar char="Ø"/>
            </a:pPr>
            <a:r>
              <a:rPr lang="en-US" sz="1600" dirty="0"/>
              <a:t>Ability to contract with AF and authority to directly receive funds</a:t>
            </a:r>
          </a:p>
          <a:p>
            <a:pPr marL="285750" indent="-285750">
              <a:buFont typeface="Wingdings" pitchFamily="2" charset="2"/>
              <a:buChar char="Ø"/>
            </a:pPr>
            <a:r>
              <a:rPr lang="en-US" sz="1600" dirty="0"/>
              <a:t>Demonstration of legal capacity to serve as plaintiff or defendant in a Court of law</a:t>
            </a:r>
          </a:p>
          <a:p>
            <a:pPr marL="285750" indent="-285750">
              <a:buFont typeface="Wingdings" pitchFamily="2" charset="2"/>
              <a:buChar char="Ø"/>
            </a:pPr>
            <a:endParaRPr lang="en-US" sz="1600" dirty="0"/>
          </a:p>
          <a:p>
            <a:pPr marL="285750" indent="-285750">
              <a:buFont typeface="Wingdings" pitchFamily="2" charset="2"/>
              <a:buChar char="Ø"/>
            </a:pPr>
            <a:endParaRPr lang="en-US" sz="1600" dirty="0"/>
          </a:p>
          <a:p>
            <a:pPr marL="285750" indent="-285750">
              <a:buFont typeface="Wingdings" pitchFamily="2" charset="2"/>
              <a:buChar char="Ø"/>
            </a:pPr>
            <a:r>
              <a:rPr lang="en-US" sz="1600" dirty="0"/>
              <a:t>Financial Statements, External Audit requirement, Existence of Accounting procedure</a:t>
            </a:r>
          </a:p>
          <a:p>
            <a:pPr marL="285750" indent="-285750">
              <a:buFont typeface="Wingdings" pitchFamily="2" charset="2"/>
              <a:buChar char="Ø"/>
            </a:pPr>
            <a:r>
              <a:rPr lang="en-US" sz="1600" dirty="0"/>
              <a:t>Internal Control Framework </a:t>
            </a:r>
          </a:p>
          <a:p>
            <a:pPr marL="285750" indent="-285750">
              <a:buFont typeface="Wingdings" pitchFamily="2" charset="2"/>
              <a:buChar char="Ø"/>
            </a:pPr>
            <a:r>
              <a:rPr lang="en-US" sz="1600" dirty="0"/>
              <a:t>Internal Audit/Assurance and Oversight arrangements</a:t>
            </a:r>
          </a:p>
          <a:p>
            <a:pPr marL="285750" indent="-285750">
              <a:buFont typeface="Wingdings" pitchFamily="2" charset="2"/>
              <a:buChar char="Ø"/>
            </a:pPr>
            <a:r>
              <a:rPr lang="en-US" sz="1600" dirty="0"/>
              <a:t>Preparation of Business plans and budget</a:t>
            </a:r>
          </a:p>
        </p:txBody>
      </p:sp>
      <p:sp>
        <p:nvSpPr>
          <p:cNvPr id="10" name="Content Placeholder 9"/>
          <p:cNvSpPr>
            <a:spLocks noGrp="1"/>
          </p:cNvSpPr>
          <p:nvPr>
            <p:ph idx="1"/>
          </p:nvPr>
        </p:nvSpPr>
        <p:spPr>
          <a:xfrm>
            <a:off x="2589212" y="2133600"/>
            <a:ext cx="3364116" cy="3777622"/>
          </a:xfrm>
        </p:spPr>
        <p:txBody>
          <a:bodyPr>
            <a:normAutofit/>
          </a:bodyPr>
          <a:lstStyle/>
          <a:p>
            <a:r>
              <a:rPr lang="en-US" dirty="0"/>
              <a:t>Legal status 	</a:t>
            </a:r>
          </a:p>
          <a:p>
            <a:endParaRPr lang="en-US" dirty="0"/>
          </a:p>
          <a:p>
            <a:endParaRPr lang="en-US" dirty="0"/>
          </a:p>
          <a:p>
            <a:endParaRPr lang="en-US" dirty="0"/>
          </a:p>
          <a:p>
            <a:endParaRPr lang="en-US" dirty="0"/>
          </a:p>
          <a:p>
            <a:r>
              <a:rPr lang="en-US" dirty="0"/>
              <a:t>Financial Management and Integrity														</a:t>
            </a:r>
          </a:p>
        </p:txBody>
      </p:sp>
    </p:spTree>
    <p:extLst>
      <p:ext uri="{BB962C8B-B14F-4D97-AF65-F5344CB8AC3E}">
        <p14:creationId xmlns:p14="http://schemas.microsoft.com/office/powerpoint/2010/main" val="31939373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title"/>
          </p:nvPr>
        </p:nvSpPr>
        <p:spPr>
          <a:xfrm>
            <a:off x="1752600" y="76200"/>
            <a:ext cx="8839200" cy="1143000"/>
          </a:xfrm>
        </p:spPr>
        <p:txBody>
          <a:bodyPr vert="horz" lIns="91440" tIns="45720" rIns="91440" bIns="45720" rtlCol="0" anchor="t">
            <a:normAutofit fontScale="90000"/>
          </a:bodyPr>
          <a:lstStyle/>
          <a:p>
            <a:r>
              <a:rPr lang="en-US" sz="3200" b="1" dirty="0">
                <a:solidFill>
                  <a:srgbClr val="92D050"/>
                </a:solidFill>
                <a:effectLst>
                  <a:outerShdw blurRad="38100" dist="38100" dir="2700000" algn="tl">
                    <a:srgbClr val="000000">
                      <a:alpha val="43137"/>
                    </a:srgbClr>
                  </a:outerShdw>
                </a:effectLst>
              </a:rPr>
              <a:t>AF Regular Re-Accreditation process: Balance between Assessment and Capacity Building </a:t>
            </a:r>
          </a:p>
        </p:txBody>
      </p:sp>
      <p:cxnSp>
        <p:nvCxnSpPr>
          <p:cNvPr id="9" name="Straight Connector 8"/>
          <p:cNvCxnSpPr/>
          <p:nvPr/>
        </p:nvCxnSpPr>
        <p:spPr>
          <a:xfrm>
            <a:off x="1524000" y="1497826"/>
            <a:ext cx="9144000" cy="1587"/>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6240598" y="2055779"/>
            <a:ext cx="4427402" cy="4302716"/>
          </a:xfrm>
          <a:prstGeom prst="rect">
            <a:avLst/>
          </a:prstGeom>
        </p:spPr>
        <p:txBody>
          <a:bodyPr wrap="square">
            <a:spAutoFit/>
          </a:bodyPr>
          <a:lstStyle/>
          <a:p>
            <a:pPr marL="285750" indent="-285750">
              <a:buFont typeface="Wingdings" pitchFamily="2" charset="2"/>
              <a:buChar char="Ø"/>
            </a:pPr>
            <a:r>
              <a:rPr lang="en-US" sz="1600" dirty="0"/>
              <a:t>Procurement</a:t>
            </a:r>
          </a:p>
          <a:p>
            <a:pPr marL="285750" indent="-285750">
              <a:buFont typeface="Wingdings" pitchFamily="2" charset="2"/>
              <a:buChar char="Ø"/>
            </a:pPr>
            <a:r>
              <a:rPr lang="en-US" sz="1600" dirty="0"/>
              <a:t>Project Preparation and Appraisal</a:t>
            </a:r>
          </a:p>
          <a:p>
            <a:pPr marL="285750" indent="-285750">
              <a:buFont typeface="Wingdings" pitchFamily="2" charset="2"/>
              <a:buChar char="Ø"/>
            </a:pPr>
            <a:r>
              <a:rPr lang="en-US" sz="1600" dirty="0"/>
              <a:t>Project Implementation Planning and Quality at entry review</a:t>
            </a:r>
          </a:p>
          <a:p>
            <a:pPr marL="285750" indent="-285750">
              <a:buFont typeface="Wingdings" pitchFamily="2" charset="2"/>
              <a:buChar char="Ø"/>
            </a:pPr>
            <a:r>
              <a:rPr lang="en-US" sz="1600" dirty="0"/>
              <a:t>Project Monitoring and Evaluation during implementation </a:t>
            </a:r>
          </a:p>
          <a:p>
            <a:pPr marL="285750" indent="-285750">
              <a:buFont typeface="Wingdings" pitchFamily="2" charset="2"/>
              <a:buChar char="Ø"/>
            </a:pPr>
            <a:r>
              <a:rPr lang="en-US" sz="1600" dirty="0"/>
              <a:t>Project Closure and Final Evaluation</a:t>
            </a:r>
          </a:p>
          <a:p>
            <a:pPr marL="285750" indent="-285750">
              <a:buFont typeface="Wingdings" pitchFamily="2" charset="2"/>
              <a:buChar char="Ø"/>
            </a:pPr>
            <a:endParaRPr lang="en-US" sz="1600" dirty="0"/>
          </a:p>
          <a:p>
            <a:pPr marL="285750" indent="-285750">
              <a:buFont typeface="Wingdings" pitchFamily="2" charset="2"/>
              <a:buChar char="Ø"/>
            </a:pPr>
            <a:endParaRPr lang="en-US" sz="1600" dirty="0"/>
          </a:p>
          <a:p>
            <a:pPr marL="285750" indent="-285750">
              <a:buFont typeface="Wingdings" pitchFamily="2" charset="2"/>
              <a:buChar char="Ø"/>
            </a:pPr>
            <a:r>
              <a:rPr lang="en-US" sz="1600" dirty="0"/>
              <a:t>Policies and Framework and capacity to deal with fraud, corruption and other forms of malpractice</a:t>
            </a:r>
          </a:p>
          <a:p>
            <a:pPr marL="285750" indent="-285750">
              <a:lnSpc>
                <a:spcPct val="80000"/>
              </a:lnSpc>
              <a:buFont typeface="Wingdings" pitchFamily="2" charset="2"/>
              <a:buChar char="Ø"/>
            </a:pPr>
            <a:r>
              <a:rPr lang="en-IN" sz="1600" dirty="0"/>
              <a:t>Commitment by the entity to apply the Fund’s Environmental &amp; Social and Gender policy</a:t>
            </a:r>
          </a:p>
          <a:p>
            <a:pPr marL="285750" indent="-285750">
              <a:lnSpc>
                <a:spcPct val="90000"/>
              </a:lnSpc>
              <a:buFont typeface="Wingdings" pitchFamily="2" charset="2"/>
              <a:buChar char="Ø"/>
            </a:pPr>
            <a:r>
              <a:rPr lang="en-IN" sz="1600" dirty="0"/>
              <a:t>Mechanism to deal with complaints on environmental and social harms caused by projects</a:t>
            </a:r>
          </a:p>
        </p:txBody>
      </p:sp>
      <p:sp>
        <p:nvSpPr>
          <p:cNvPr id="10" name="Content Placeholder 9"/>
          <p:cNvSpPr>
            <a:spLocks noGrp="1"/>
          </p:cNvSpPr>
          <p:nvPr>
            <p:ph idx="1"/>
          </p:nvPr>
        </p:nvSpPr>
        <p:spPr>
          <a:xfrm>
            <a:off x="1524000" y="2318326"/>
            <a:ext cx="4304794" cy="3777622"/>
          </a:xfrm>
        </p:spPr>
        <p:txBody>
          <a:bodyPr>
            <a:noAutofit/>
          </a:bodyPr>
          <a:lstStyle/>
          <a:p>
            <a:r>
              <a:rPr lang="en-US" dirty="0"/>
              <a:t>Institutional Capacity	</a:t>
            </a:r>
          </a:p>
          <a:p>
            <a:endParaRPr lang="en-US" dirty="0"/>
          </a:p>
          <a:p>
            <a:endParaRPr lang="en-US" dirty="0"/>
          </a:p>
          <a:p>
            <a:endParaRPr lang="en-US" dirty="0"/>
          </a:p>
          <a:p>
            <a:endParaRPr lang="en-US" dirty="0"/>
          </a:p>
          <a:p>
            <a:r>
              <a:rPr lang="en-US" dirty="0"/>
              <a:t>Transparency, Self-investigative  </a:t>
            </a:r>
            <a:br>
              <a:rPr lang="en-US" dirty="0"/>
            </a:br>
            <a:r>
              <a:rPr lang="en-US" dirty="0"/>
              <a:t>Powers, Anti-corruption measures and handling complaints about  harmful Gender, Environmental or Social Impact of projects													</a:t>
            </a:r>
          </a:p>
        </p:txBody>
      </p:sp>
    </p:spTree>
    <p:extLst>
      <p:ext uri="{BB962C8B-B14F-4D97-AF65-F5344CB8AC3E}">
        <p14:creationId xmlns:p14="http://schemas.microsoft.com/office/powerpoint/2010/main" val="26533098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Ecology 16x9">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isp">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Office Them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270532A-D598-4F6B-B05D-F62B681804A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2567</Words>
  <Application>Microsoft Office PowerPoint</Application>
  <PresentationFormat>Widescreen</PresentationFormat>
  <Paragraphs>207</Paragraphs>
  <Slides>14</Slides>
  <Notes>14</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14</vt:i4>
      </vt:variant>
    </vt:vector>
  </HeadingPairs>
  <TitlesOfParts>
    <vt:vector size="24" baseType="lpstr">
      <vt:lpstr>Arial</vt:lpstr>
      <vt:lpstr>Calibri</vt:lpstr>
      <vt:lpstr>Century Gothic</vt:lpstr>
      <vt:lpstr>Corbel</vt:lpstr>
      <vt:lpstr>Symbol</vt:lpstr>
      <vt:lpstr>Times New Roman</vt:lpstr>
      <vt:lpstr>Wingdings</vt:lpstr>
      <vt:lpstr>Wingdings 3</vt:lpstr>
      <vt:lpstr>Ecology 16x9</vt:lpstr>
      <vt:lpstr>Wisp</vt:lpstr>
      <vt:lpstr>AF RE-ACCREDITATION PROCESS</vt:lpstr>
      <vt:lpstr>Background “Key Decisions”  </vt:lpstr>
      <vt:lpstr>New Deadlines</vt:lpstr>
      <vt:lpstr>Status of an Implementing Entity       </vt:lpstr>
      <vt:lpstr>Implication of the status of an Implementing Entity </vt:lpstr>
      <vt:lpstr>PowerPoint Presentation</vt:lpstr>
      <vt:lpstr>PowerPoint Presentation</vt:lpstr>
      <vt:lpstr>AF Regular Re-Accreditation process: Balance between Assessment and Capacity Building</vt:lpstr>
      <vt:lpstr>AF Regular Re-Accreditation process: Balance between Assessment and Capacity Building </vt:lpstr>
      <vt:lpstr>With or without AF funded Project</vt:lpstr>
      <vt:lpstr>PowerPoint Presentation</vt:lpstr>
      <vt:lpstr>PowerPoint Presentation</vt:lpstr>
      <vt:lpstr>PowerPoint Presentation</vt:lpstr>
      <vt:lpstr>www.adaptation-fund.org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2015-07-23T22:33:08Z</dcterms:created>
  <dcterms:modified xsi:type="dcterms:W3CDTF">2022-06-21T21:02:26Z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TC030988899991</vt:lpwstr>
  </property>
</Properties>
</file>