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0_89D1465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3D0_83053BA1.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393_37CB357F.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3CE_821BF4FF.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396_7B171F15.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397_A3D80DF9.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398_4FB9F657.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3B1_FB5DBB63.xml" ContentType="application/vnd.ms-powerpoint.comments+xml"/>
  <Override PartName="/ppt/notesSlides/notesSlide49.xml" ContentType="application/vnd.openxmlformats-officedocument.presentationml.notesSlide+xml"/>
  <Override PartName="/ppt/comments/modernComment_3BE_53C2371.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3BB_18AC38F7.xml" ContentType="application/vnd.ms-powerpoint.comments+xml"/>
  <Override PartName="/ppt/notesSlides/notesSlide53.xml" ContentType="application/vnd.openxmlformats-officedocument.presentationml.notesSlide+xml"/>
  <Override PartName="/ppt/comments/modernComment_3BC_FCF82B3A.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modernComment_3B4_60794385.xml" ContentType="application/vnd.ms-powerpoint.comments+xml"/>
  <Override PartName="/ppt/notesSlides/notesSlide58.xml" ContentType="application/vnd.openxmlformats-officedocument.presentationml.notesSlide+xml"/>
  <Override PartName="/ppt/comments/modernComment_3B5_2E62756.xml" ContentType="application/vnd.ms-powerpoint.comments+xml"/>
  <Override PartName="/ppt/comments/modernComment_3B6_50FA229D.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886" r:id="rId2"/>
    <p:sldId id="885" r:id="rId3"/>
    <p:sldId id="887" r:id="rId4"/>
    <p:sldId id="888" r:id="rId5"/>
    <p:sldId id="898" r:id="rId6"/>
    <p:sldId id="622" r:id="rId7"/>
    <p:sldId id="927" r:id="rId8"/>
    <p:sldId id="645" r:id="rId9"/>
    <p:sldId id="686" r:id="rId10"/>
    <p:sldId id="256" r:id="rId11"/>
    <p:sldId id="904" r:id="rId12"/>
    <p:sldId id="959" r:id="rId13"/>
    <p:sldId id="909" r:id="rId14"/>
    <p:sldId id="940" r:id="rId15"/>
    <p:sldId id="942" r:id="rId16"/>
    <p:sldId id="667" r:id="rId17"/>
    <p:sldId id="907" r:id="rId18"/>
    <p:sldId id="975" r:id="rId19"/>
    <p:sldId id="932" r:id="rId20"/>
    <p:sldId id="933" r:id="rId21"/>
    <p:sldId id="934" r:id="rId22"/>
    <p:sldId id="893" r:id="rId23"/>
    <p:sldId id="642" r:id="rId24"/>
    <p:sldId id="711" r:id="rId25"/>
    <p:sldId id="913" r:id="rId26"/>
    <p:sldId id="914" r:id="rId27"/>
    <p:sldId id="976" r:id="rId28"/>
    <p:sldId id="981" r:id="rId29"/>
    <p:sldId id="982" r:id="rId30"/>
    <p:sldId id="915" r:id="rId31"/>
    <p:sldId id="985" r:id="rId32"/>
    <p:sldId id="983" r:id="rId33"/>
    <p:sldId id="717" r:id="rId34"/>
    <p:sldId id="730" r:id="rId35"/>
    <p:sldId id="971" r:id="rId36"/>
    <p:sldId id="972" r:id="rId37"/>
    <p:sldId id="973" r:id="rId38"/>
    <p:sldId id="974" r:id="rId39"/>
    <p:sldId id="728" r:id="rId40"/>
    <p:sldId id="684" r:id="rId41"/>
    <p:sldId id="916" r:id="rId42"/>
    <p:sldId id="928" r:id="rId43"/>
    <p:sldId id="736" r:id="rId44"/>
    <p:sldId id="918" r:id="rId45"/>
    <p:sldId id="929" r:id="rId46"/>
    <p:sldId id="944" r:id="rId47"/>
    <p:sldId id="919" r:id="rId48"/>
    <p:sldId id="923" r:id="rId49"/>
    <p:sldId id="883" r:id="rId50"/>
    <p:sldId id="920" r:id="rId51"/>
    <p:sldId id="921" r:id="rId52"/>
    <p:sldId id="945" r:id="rId53"/>
    <p:sldId id="958" r:id="rId54"/>
    <p:sldId id="269" r:id="rId55"/>
    <p:sldId id="954" r:id="rId56"/>
    <p:sldId id="955" r:id="rId57"/>
    <p:sldId id="956" r:id="rId58"/>
    <p:sldId id="267" r:id="rId59"/>
    <p:sldId id="268" r:id="rId60"/>
    <p:sldId id="952" r:id="rId61"/>
    <p:sldId id="900" r:id="rId62"/>
    <p:sldId id="948" r:id="rId63"/>
    <p:sldId id="949" r:id="rId64"/>
    <p:sldId id="950" r:id="rId65"/>
    <p:sldId id="680" r:id="rId66"/>
    <p:sldId id="862" r:id="rId67"/>
    <p:sldId id="86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743521-2D76-836C-23E7-6123A86BA81C}" name="Caroline Marie Holo" initials="CMH" userId="S::cholo1@adaptation-fund.org::65607e4e-b3dd-41fd-b4b7-f4d24ac730df" providerId="AD"/>
  <p188:author id="{BE544822-55D6-0B9E-5FA8-249ADD5B94D7}" name="Jindra Cekan" initials="JC" userId="2ab05740f4d93335" providerId="Windows Live"/>
  <p188:author id="{BE7593BB-7D72-2C3D-57BE-0E78B4407CCA}" name="Margaret Ann Spearman" initials="MAS" userId="df458b1c518173b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1A6"/>
    <a:srgbClr val="CDCEA5"/>
    <a:srgbClr val="BDE9FF"/>
    <a:srgbClr val="FBE5D6"/>
    <a:srgbClr val="9D55CD"/>
    <a:srgbClr val="B865EC"/>
    <a:srgbClr val="F7941D"/>
    <a:srgbClr val="CEE593"/>
    <a:srgbClr val="ABD34A"/>
    <a:srgbClr val="E36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1D8F1-A095-4384-AC09-13EE8F57446F}" v="4" dt="2022-10-19T19:08:32.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76248" autoAdjust="0"/>
  </p:normalViewPr>
  <p:slideViewPr>
    <p:cSldViewPr snapToGrid="0">
      <p:cViewPr varScale="1">
        <p:scale>
          <a:sx n="84" d="100"/>
          <a:sy n="84"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arie Holo" userId="65607e4e-b3dd-41fd-b4b7-f4d24ac730df" providerId="ADAL" clId="{A5D1D8F1-A095-4384-AC09-13EE8F57446F}"/>
    <pc:docChg chg="undo custSel addSld delSld modSld">
      <pc:chgData name="Caroline Marie Holo" userId="65607e4e-b3dd-41fd-b4b7-f4d24ac730df" providerId="ADAL" clId="{A5D1D8F1-A095-4384-AC09-13EE8F57446F}" dt="2022-10-19T19:08:42.110" v="13"/>
      <pc:docMkLst>
        <pc:docMk/>
      </pc:docMkLst>
      <pc:sldChg chg="modSp">
        <pc:chgData name="Caroline Marie Holo" userId="65607e4e-b3dd-41fd-b4b7-f4d24ac730df" providerId="ADAL" clId="{A5D1D8F1-A095-4384-AC09-13EE8F57446F}" dt="2022-10-18T20:26:54.020" v="2" actId="403"/>
        <pc:sldMkLst>
          <pc:docMk/>
          <pc:sldMk cId="1571012752" sldId="736"/>
        </pc:sldMkLst>
        <pc:spChg chg="mod">
          <ac:chgData name="Caroline Marie Holo" userId="65607e4e-b3dd-41fd-b4b7-f4d24ac730df" providerId="ADAL" clId="{A5D1D8F1-A095-4384-AC09-13EE8F57446F}" dt="2022-10-18T20:26:54.020" v="2" actId="403"/>
          <ac:spMkLst>
            <pc:docMk/>
            <pc:sldMk cId="1571012752" sldId="736"/>
            <ac:spMk id="22" creationId="{F5EB2025-1ACA-4749-833E-B42FAAB29DCC}"/>
          </ac:spMkLst>
        </pc:spChg>
      </pc:sldChg>
      <pc:sldChg chg="modSp mod delCm">
        <pc:chgData name="Caroline Marie Holo" userId="65607e4e-b3dd-41fd-b4b7-f4d24ac730df" providerId="ADAL" clId="{A5D1D8F1-A095-4384-AC09-13EE8F57446F}" dt="2022-10-19T19:08:42.110" v="13"/>
        <pc:sldMkLst>
          <pc:docMk/>
          <pc:sldMk cId="1096903428" sldId="860"/>
        </pc:sldMkLst>
        <pc:spChg chg="mod">
          <ac:chgData name="Caroline Marie Holo" userId="65607e4e-b3dd-41fd-b4b7-f4d24ac730df" providerId="ADAL" clId="{A5D1D8F1-A095-4384-AC09-13EE8F57446F}" dt="2022-10-19T19:08:34.106" v="12" actId="6549"/>
          <ac:spMkLst>
            <pc:docMk/>
            <pc:sldMk cId="1096903428" sldId="860"/>
            <ac:spMk id="7" creationId="{2501ABDA-7D5E-4F3A-86AD-929C85E8F535}"/>
          </ac:spMkLst>
        </pc:spChg>
      </pc:sldChg>
      <pc:sldChg chg="delCm">
        <pc:chgData name="Caroline Marie Holo" userId="65607e4e-b3dd-41fd-b4b7-f4d24ac730df" providerId="ADAL" clId="{A5D1D8F1-A095-4384-AC09-13EE8F57446F}" dt="2022-10-19T19:05:38.363" v="10"/>
        <pc:sldMkLst>
          <pc:docMk/>
          <pc:sldMk cId="852446526" sldId="885"/>
        </pc:sldMkLst>
      </pc:sldChg>
      <pc:sldChg chg="addCm">
        <pc:chgData name="Caroline Marie Holo" userId="65607e4e-b3dd-41fd-b4b7-f4d24ac730df" providerId="ADAL" clId="{A5D1D8F1-A095-4384-AC09-13EE8F57446F}" dt="2022-10-19T18:34:39.230" v="6"/>
        <pc:sldMkLst>
          <pc:docMk/>
          <pc:sldMk cId="936064383" sldId="915"/>
        </pc:sldMkLst>
      </pc:sldChg>
      <pc:sldChg chg="addCm">
        <pc:chgData name="Caroline Marie Holo" userId="65607e4e-b3dd-41fd-b4b7-f4d24ac730df" providerId="ADAL" clId="{A5D1D8F1-A095-4384-AC09-13EE8F57446F}" dt="2022-10-19T18:43:28.104" v="8"/>
        <pc:sldMkLst>
          <pc:docMk/>
          <pc:sldMk cId="2065112853" sldId="918"/>
        </pc:sldMkLst>
      </pc:sldChg>
      <pc:sldChg chg="add del">
        <pc:chgData name="Caroline Marie Holo" userId="65607e4e-b3dd-41fd-b4b7-f4d24ac730df" providerId="ADAL" clId="{A5D1D8F1-A095-4384-AC09-13EE8F57446F}" dt="2022-10-19T16:06:30.401" v="4" actId="47"/>
        <pc:sldMkLst>
          <pc:docMk/>
          <pc:sldMk cId="2981336943" sldId="932"/>
        </pc:sldMkLst>
      </pc:sldChg>
      <pc:sldChg chg="addCm">
        <pc:chgData name="Caroline Marie Holo" userId="65607e4e-b3dd-41fd-b4b7-f4d24ac730df" providerId="ADAL" clId="{A5D1D8F1-A095-4384-AC09-13EE8F57446F}" dt="2022-10-19T18:46:11.286" v="9"/>
        <pc:sldMkLst>
          <pc:docMk/>
          <pc:sldMk cId="4217224035" sldId="945"/>
        </pc:sldMkLst>
      </pc:sldChg>
      <pc:sldChg chg="addCm">
        <pc:chgData name="Caroline Marie Holo" userId="65607e4e-b3dd-41fd-b4b7-f4d24ac730df" providerId="ADAL" clId="{A5D1D8F1-A095-4384-AC09-13EE8F57446F}" dt="2022-10-19T18:34:15.861" v="5"/>
        <pc:sldMkLst>
          <pc:docMk/>
          <pc:sldMk cId="2182870271" sldId="974"/>
        </pc:sldMkLst>
      </pc:sldChg>
      <pc:sldChg chg="addCm">
        <pc:chgData name="Caroline Marie Holo" userId="65607e4e-b3dd-41fd-b4b7-f4d24ac730df" providerId="ADAL" clId="{A5D1D8F1-A095-4384-AC09-13EE8F57446F}" dt="2022-10-19T18:34:58.606" v="7"/>
        <pc:sldMkLst>
          <pc:docMk/>
          <pc:sldMk cId="2198158241" sldId="976"/>
        </pc:sldMkLst>
      </pc:sldChg>
    </pc:docChg>
  </pc:docChgLst>
</pc:chgInfo>
</file>

<file path=ppt/comments/modernComment_100_89D14650.xml><?xml version="1.0" encoding="utf-8"?>
<p188:cmLst xmlns:a="http://schemas.openxmlformats.org/drawingml/2006/main" xmlns:r="http://schemas.openxmlformats.org/officeDocument/2006/relationships" xmlns:p188="http://schemas.microsoft.com/office/powerpoint/2018/8/main">
  <p188:cm id="{EFFA719A-E804-4A70-A017-CB9A98E7201D}" authorId="{D1743521-2D76-836C-23E7-6123A86BA81C}" created="2022-10-18T19:43:25.678">
    <pc:sldMkLst xmlns:pc="http://schemas.microsoft.com/office/powerpoint/2013/main/command">
      <pc:docMk/>
      <pc:sldMk cId="2312193616" sldId="256"/>
    </pc:sldMkLst>
    <p188:txBody>
      <a:bodyPr/>
      <a:lstStyle/>
      <a:p>
        <a:r>
          <a:rPr lang="en-US"/>
          <a:t>Revise</a:t>
        </a:r>
      </a:p>
    </p188:txBody>
  </p188:cm>
</p188:cmLst>
</file>

<file path=ppt/comments/modernComment_393_37CB357F.xml><?xml version="1.0" encoding="utf-8"?>
<p188:cmLst xmlns:a="http://schemas.openxmlformats.org/drawingml/2006/main" xmlns:r="http://schemas.openxmlformats.org/officeDocument/2006/relationships" xmlns:p188="http://schemas.microsoft.com/office/powerpoint/2018/8/main">
  <p188:cm id="{10D8C7C6-3605-415C-A0FA-3CBC9A098838}" authorId="{D1743521-2D76-836C-23E7-6123A86BA81C}" created="2022-10-19T18:34:39.173">
    <pc:sldMkLst xmlns:pc="http://schemas.microsoft.com/office/powerpoint/2013/main/command">
      <pc:docMk/>
      <pc:sldMk cId="936064383" sldId="915"/>
    </pc:sldMkLst>
    <p188:txBody>
      <a:bodyPr/>
      <a:lstStyle/>
      <a:p>
        <a:r>
          <a:rPr lang="en-US"/>
          <a:t>Is it the slide that we want, or the questions for conditions?</a:t>
        </a:r>
      </a:p>
    </p188:txBody>
  </p188:cm>
</p188:cmLst>
</file>

<file path=ppt/comments/modernComment_396_7B171F15.xml><?xml version="1.0" encoding="utf-8"?>
<p188:cmLst xmlns:a="http://schemas.openxmlformats.org/drawingml/2006/main" xmlns:r="http://schemas.openxmlformats.org/officeDocument/2006/relationships" xmlns:p188="http://schemas.microsoft.com/office/powerpoint/2018/8/main">
  <p188:cm id="{43BFE12B-EA44-492B-8D6C-844F4E107EAD}" authorId="{D1743521-2D76-836C-23E7-6123A86BA81C}" created="2022-10-19T18:43:28.073">
    <pc:sldMkLst xmlns:pc="http://schemas.microsoft.com/office/powerpoint/2013/main/command">
      <pc:docMk/>
      <pc:sldMk cId="2065112853" sldId="918"/>
    </pc:sldMkLst>
    <p188:txBody>
      <a:bodyPr/>
      <a:lstStyle/>
      <a:p>
        <a:r>
          <a:rPr lang="en-US"/>
          <a:t>Update with sustainability framework</a:t>
        </a:r>
      </a:p>
    </p188:txBody>
  </p188:cm>
</p188:cmLst>
</file>

<file path=ppt/comments/modernComment_397_A3D80DF9.xml><?xml version="1.0" encoding="utf-8"?>
<p188:cmLst xmlns:a="http://schemas.openxmlformats.org/drawingml/2006/main" xmlns:r="http://schemas.openxmlformats.org/officeDocument/2006/relationships" xmlns:p188="http://schemas.microsoft.com/office/powerpoint/2018/8/main">
  <p188:cm id="{B4E7CF1A-18C7-8B44-8610-83D99939FDDD}" authorId="{BE7593BB-7D72-2C3D-57BE-0E78B4407CCA}" created="2022-09-01T19:43:49.856">
    <ac:deMkLst xmlns:ac="http://schemas.microsoft.com/office/drawing/2013/main/command">
      <pc:docMk xmlns:pc="http://schemas.microsoft.com/office/powerpoint/2013/main/command"/>
      <pc:sldMk xmlns:pc="http://schemas.microsoft.com/office/powerpoint/2013/main/command" cId="2748845561" sldId="919"/>
      <ac:spMk id="4" creationId="{8F91678E-8A95-4E96-8384-980C14444EF6}"/>
    </ac:deMkLst>
    <p188:pos x="9431736" y="2423874"/>
    <p188:txBody>
      <a:bodyPr/>
      <a:lstStyle/>
      <a:p>
        <a:r>
          <a:rPr lang="en-US"/>
          <a:t>I know they are general assumptions and impact drivers but they’re still key to the TOC and should be at least identified at this stage</a:t>
        </a:r>
      </a:p>
    </p188:txBody>
  </p188:cm>
</p188:cmLst>
</file>

<file path=ppt/comments/modernComment_398_4FB9F657.xml><?xml version="1.0" encoding="utf-8"?>
<p188:cmLst xmlns:a="http://schemas.openxmlformats.org/drawingml/2006/main" xmlns:r="http://schemas.openxmlformats.org/officeDocument/2006/relationships" xmlns:p188="http://schemas.microsoft.com/office/powerpoint/2018/8/main">
  <p188:cm id="{13ADE975-4B80-2340-BB72-94EAB04FE63A}" authorId="{BE7593BB-7D72-2C3D-57BE-0E78B4407CCA}" created="2022-09-01T20:12:15.521">
    <ac:deMkLst xmlns:ac="http://schemas.microsoft.com/office/drawing/2013/main/command">
      <pc:docMk xmlns:pc="http://schemas.microsoft.com/office/powerpoint/2013/main/command"/>
      <pc:sldMk xmlns:pc="http://schemas.microsoft.com/office/powerpoint/2013/main/command" cId="1337587287" sldId="920"/>
      <ac:spMk id="12" creationId="{C0038F44-13EE-48CD-92E3-5441A467A707}"/>
    </ac:deMkLst>
    <p188:pos x="10554790" y="3257509"/>
    <p188:txBody>
      <a:bodyPr/>
      <a:lstStyle/>
      <a:p>
        <a:r>
          <a:rPr lang="en-US"/>
          <a:t>Is this the TOS part? and before was TOC? </a:t>
        </a:r>
      </a:p>
    </p188:txBody>
  </p188:cm>
</p188:cmLst>
</file>

<file path=ppt/comments/modernComment_3B1_FB5DBB63.xml><?xml version="1.0" encoding="utf-8"?>
<p188:cmLst xmlns:a="http://schemas.openxmlformats.org/drawingml/2006/main" xmlns:r="http://schemas.openxmlformats.org/officeDocument/2006/relationships" xmlns:p188="http://schemas.microsoft.com/office/powerpoint/2018/8/main">
  <p188:cm id="{168199BE-EA65-2A49-A292-DC4936F23993}" authorId="{BE7593BB-7D72-2C3D-57BE-0E78B4407CCA}" created="2022-09-01T20:17:47.139">
    <pc:sldMkLst xmlns:pc="http://schemas.microsoft.com/office/powerpoint/2013/main/command">
      <pc:docMk/>
      <pc:sldMk cId="4217224035" sldId="945"/>
    </pc:sldMkLst>
    <p188:txBody>
      <a:bodyPr/>
      <a:lstStyle/>
      <a:p>
        <a:r>
          <a:rPr lang="en-US"/>
          <a:t>I moved this up since it follows talking about drivers and assumptions above</a:t>
        </a:r>
      </a:p>
    </p188:txBody>
  </p188:cm>
  <p188:cm id="{52520FDA-47E9-4736-94FF-0EEDAC8B3327}" authorId="{D1743521-2D76-836C-23E7-6123A86BA81C}" created="2022-10-19T18:46:11.209">
    <pc:sldMkLst xmlns:pc="http://schemas.microsoft.com/office/powerpoint/2013/main/command">
      <pc:docMk/>
      <pc:sldMk cId="4217224035" sldId="945"/>
    </pc:sldMkLst>
    <p188:txBody>
      <a:bodyPr/>
      <a:lstStyle/>
      <a:p>
        <a:r>
          <a:rPr lang="en-US"/>
          <a:t>Missing a slide on TOS to explain what that is</a:t>
        </a:r>
      </a:p>
    </p188:txBody>
  </p188:cm>
</p188:cmLst>
</file>

<file path=ppt/comments/modernComment_3B4_60794385.xml><?xml version="1.0" encoding="utf-8"?>
<p188:cmLst xmlns:a="http://schemas.openxmlformats.org/drawingml/2006/main" xmlns:r="http://schemas.openxmlformats.org/officeDocument/2006/relationships" xmlns:p188="http://schemas.microsoft.com/office/powerpoint/2018/8/main">
  <p188:cm id="{692187E6-0F34-FA4C-AA37-07BCDCC20888}" authorId="{BE7593BB-7D72-2C3D-57BE-0E78B4407CCA}" created="2022-10-12T16:50:43.591">
    <pc:sldMkLst xmlns:pc="http://schemas.microsoft.com/office/powerpoint/2013/main/command">
      <pc:docMk/>
      <pc:sldMk cId="1618559877" sldId="948"/>
    </pc:sldMkLst>
    <p188:txBody>
      <a:bodyPr/>
      <a:lstStyle/>
      <a:p>
        <a:r>
          <a:rPr lang="en-US"/>
          <a:t>WILL NEED TO MODIFY BASED ON SUSTAINABILITY FRAMEWORK</a:t>
        </a:r>
      </a:p>
    </p188:txBody>
  </p188:cm>
</p188:cmLst>
</file>

<file path=ppt/comments/modernComment_3B5_2E62756.xml><?xml version="1.0" encoding="utf-8"?>
<p188:cmLst xmlns:a="http://schemas.openxmlformats.org/drawingml/2006/main" xmlns:r="http://schemas.openxmlformats.org/officeDocument/2006/relationships" xmlns:p188="http://schemas.microsoft.com/office/powerpoint/2018/8/main">
  <p188:cm id="{33FBD9A2-3BF4-1140-8E06-B9740F92BEC3}" authorId="{BE7593BB-7D72-2C3D-57BE-0E78B4407CCA}" created="2022-10-12T16:50:59.831">
    <pc:sldMkLst xmlns:pc="http://schemas.microsoft.com/office/powerpoint/2013/main/command">
      <pc:docMk/>
      <pc:sldMk cId="48637782" sldId="949"/>
    </pc:sldMkLst>
    <p188:txBody>
      <a:bodyPr/>
      <a:lstStyle/>
      <a:p>
        <a:r>
          <a:rPr lang="en-US"/>
          <a:t>NEED TO MODIFY BASED ON SUSTAINABILITY FRAMEWORK</a:t>
        </a:r>
      </a:p>
    </p188:txBody>
  </p188:cm>
</p188:cmLst>
</file>

<file path=ppt/comments/modernComment_3B6_50FA229D.xml><?xml version="1.0" encoding="utf-8"?>
<p188:cmLst xmlns:a="http://schemas.openxmlformats.org/drawingml/2006/main" xmlns:r="http://schemas.openxmlformats.org/officeDocument/2006/relationships" xmlns:p188="http://schemas.microsoft.com/office/powerpoint/2018/8/main">
  <p188:cm id="{90B759B0-671B-4B4E-9B62-AB46FDEDD560}" authorId="{D1743521-2D76-836C-23E7-6123A86BA81C}" created="2022-08-26T20:22:06.242">
    <pc:sldMkLst xmlns:pc="http://schemas.microsoft.com/office/powerpoint/2013/main/command">
      <pc:docMk/>
      <pc:sldMk cId="1358570141" sldId="950"/>
    </pc:sldMkLst>
    <p188:replyLst>
      <p188:reply id="{C0034857-C946-A548-961C-2C51ACBD06B9}" authorId="{BE7593BB-7D72-2C3D-57BE-0E78B4407CCA}" created="2022-09-22T20:38:08.008">
        <p188:txBody>
          <a:bodyPr/>
          <a:lstStyle/>
          <a:p>
            <a:r>
              <a:rPr lang="en-US"/>
              <a:t>This can and should be a worksheet; we could still keep this as well for reference if you and Jindra want to… but we didn’t see any evidence of the evaluators going back to the slides, so… </a:t>
            </a:r>
          </a:p>
        </p188:txBody>
      </p188:reply>
    </p188:replyLst>
    <p188:txBody>
      <a:bodyPr/>
      <a:lstStyle/>
      <a:p>
        <a:r>
          <a:rPr lang="en-US"/>
          <a:t>This slide is a summary of previous slides</a:t>
        </a:r>
      </a:p>
    </p188:txBody>
  </p188:cm>
</p188:cmLst>
</file>

<file path=ppt/comments/modernComment_3BB_18AC38F7.xml><?xml version="1.0" encoding="utf-8"?>
<p188:cmLst xmlns:a="http://schemas.openxmlformats.org/drawingml/2006/main" xmlns:r="http://schemas.openxmlformats.org/officeDocument/2006/relationships" xmlns:p188="http://schemas.microsoft.com/office/powerpoint/2018/8/main">
  <p188:cm id="{6AAA3FA0-6867-2F4A-99C9-3B329249FA40}" authorId="{BE7593BB-7D72-2C3D-57BE-0E78B4407CCA}" created="2022-09-01T20:23:36.933">
    <ac:deMkLst xmlns:ac="http://schemas.microsoft.com/office/drawing/2013/main/command">
      <pc:docMk xmlns:pc="http://schemas.microsoft.com/office/powerpoint/2013/main/command"/>
      <pc:sldMk xmlns:pc="http://schemas.microsoft.com/office/powerpoint/2013/main/command" cId="413939959" sldId="955"/>
      <ac:spMk id="17" creationId="{238ED735-C6FC-4726-8753-B94C0456FB67}"/>
    </ac:deMkLst>
    <p188:pos x="3920410" y="1025819"/>
    <p188:txBody>
      <a:bodyPr/>
      <a:lstStyle/>
      <a:p>
        <a:r>
          <a:rPr lang="en-US"/>
          <a:t>Usability? </a:t>
        </a:r>
      </a:p>
    </p188:txBody>
  </p188:cm>
  <p188:cm id="{5FAAC889-2E99-4645-AA9C-42CF0CF57A96}" authorId="{BE7593BB-7D72-2C3D-57BE-0E78B4407CCA}" created="2022-09-01T20:25:16.771">
    <ac:deMkLst xmlns:ac="http://schemas.microsoft.com/office/drawing/2013/main/command">
      <pc:docMk xmlns:pc="http://schemas.microsoft.com/office/powerpoint/2013/main/command"/>
      <pc:sldMk xmlns:pc="http://schemas.microsoft.com/office/powerpoint/2013/main/command" cId="413939959" sldId="955"/>
      <ac:spMk id="17" creationId="{238ED735-C6FC-4726-8753-B94C0456FB67}"/>
    </ac:deMkLst>
    <p188:pos x="9106020" y="3492293"/>
    <p188:txBody>
      <a:bodyPr/>
      <a:lstStyle/>
      <a:p>
        <a:r>
          <a:rPr lang="en-US"/>
          <a:t>knowledge retention or something else? </a:t>
        </a:r>
      </a:p>
    </p188:txBody>
  </p188:cm>
</p188:cmLst>
</file>

<file path=ppt/comments/modernComment_3BC_FCF82B3A.xml><?xml version="1.0" encoding="utf-8"?>
<p188:cmLst xmlns:a="http://schemas.openxmlformats.org/drawingml/2006/main" xmlns:r="http://schemas.openxmlformats.org/officeDocument/2006/relationships" xmlns:p188="http://schemas.microsoft.com/office/powerpoint/2018/8/main">
  <p188:cm id="{EBAC2E13-B1AD-45E5-9A36-7CF79E734F3D}" authorId="{D1743521-2D76-836C-23E7-6123A86BA81C}" created="2022-08-26T19:43:28.934">
    <pc:sldMkLst xmlns:pc="http://schemas.microsoft.com/office/powerpoint/2013/main/command">
      <pc:docMk/>
      <pc:sldMk cId="4244122426" sldId="956"/>
    </pc:sldMkLst>
    <p188:pos x="1762125" y="5359400"/>
    <p188:replyLst>
      <p188:reply id="{427E0D4B-D75A-9D42-9B26-11B3B6EA1F88}" authorId="{BE7593BB-7D72-2C3D-57BE-0E78B4407CCA}" created="2022-09-02T18:04:17.404">
        <p188:txBody>
          <a:bodyPr/>
          <a:lstStyle/>
          <a:p>
            <a:r>
              <a:rPr lang="en-US"/>
              <a:t>Ok good yes, example are best here I think. I don’t these are “types” of outcomes but rather things about the outcomes depending on the results framework and data we have to work with… reworded a bit. </a:t>
            </a:r>
          </a:p>
        </p188:txBody>
      </p188:reply>
    </p188:replyLst>
    <p188:txBody>
      <a:bodyPr/>
      <a:lstStyle/>
      <a:p>
        <a:r>
          <a:rPr lang="en-US"/>
          <a:t>Adapt with current project
</a:t>
        </a:r>
      </a:p>
    </p188:txBody>
  </p188:cm>
</p188:cmLst>
</file>

<file path=ppt/comments/modernComment_3BE_53C2371.xml><?xml version="1.0" encoding="utf-8"?>
<p188:cmLst xmlns:a="http://schemas.openxmlformats.org/drawingml/2006/main" xmlns:r="http://schemas.openxmlformats.org/officeDocument/2006/relationships" xmlns:p188="http://schemas.microsoft.com/office/powerpoint/2018/8/main">
  <p188:cm id="{4AFFB866-8DA1-4132-B79A-FD823431D106}" authorId="{D1743521-2D76-836C-23E7-6123A86BA81C}" created="2022-08-26T20:12:49.263">
    <pc:sldMkLst xmlns:pc="http://schemas.microsoft.com/office/powerpoint/2013/main/command">
      <pc:docMk/>
      <pc:sldMk cId="87827313" sldId="958"/>
    </pc:sldMkLst>
    <p188:replyLst>
      <p188:reply id="{D42395F5-EE4C-C048-BAC1-4A4A1D876891}" authorId="{BE7593BB-7D72-2C3D-57BE-0E78B4407CCA}" created="2022-09-01T20:15:54.733">
        <p188:txBody>
          <a:bodyPr/>
          <a:lstStyle/>
          <a:p>
            <a:r>
              <a:rPr lang="en-US"/>
              <a:t>It could be… I don’t have a problem with it here… </a:t>
            </a:r>
          </a:p>
        </p188:txBody>
      </p188:reply>
    </p188:replyLst>
    <p188:txBody>
      <a:bodyPr/>
      <a:lstStyle/>
      <a:p>
        <a:r>
          <a:rPr lang="en-US"/>
          <a:t>This is where stakeholder mapping is? right?</a:t>
        </a:r>
      </a:p>
    </p188:txBody>
  </p188:cm>
</p188:cmLst>
</file>

<file path=ppt/comments/modernComment_3CE_821BF4FF.xml><?xml version="1.0" encoding="utf-8"?>
<p188:cmLst xmlns:a="http://schemas.openxmlformats.org/drawingml/2006/main" xmlns:r="http://schemas.openxmlformats.org/officeDocument/2006/relationships" xmlns:p188="http://schemas.microsoft.com/office/powerpoint/2018/8/main">
  <p188:cm id="{E9B9D933-92B9-4B0D-AC54-34FD6A159E4C}" authorId="{D1743521-2D76-836C-23E7-6123A86BA81C}" created="2022-10-19T18:34:15.821">
    <pc:sldMkLst xmlns:pc="http://schemas.microsoft.com/office/powerpoint/2013/main/command">
      <pc:docMk/>
      <pc:sldMk cId="2182870271" sldId="974"/>
    </pc:sldMkLst>
    <p188:txBody>
      <a:bodyPr/>
      <a:lstStyle/>
      <a:p>
        <a:r>
          <a:rPr lang="en-US"/>
          <a:t>It's missing a definition of what characteristics are</a:t>
        </a:r>
      </a:p>
    </p188:txBody>
  </p188:cm>
</p188:cmLst>
</file>

<file path=ppt/comments/modernComment_3D0_83053BA1.xml><?xml version="1.0" encoding="utf-8"?>
<p188:cmLst xmlns:a="http://schemas.openxmlformats.org/drawingml/2006/main" xmlns:r="http://schemas.openxmlformats.org/officeDocument/2006/relationships" xmlns:p188="http://schemas.microsoft.com/office/powerpoint/2018/8/main">
  <p188:cm id="{96A7A675-1938-4FD2-9DB9-D7741A5D0735}" authorId="{D1743521-2D76-836C-23E7-6123A86BA81C}" created="2022-10-19T18:34:58.556">
    <pc:sldMkLst xmlns:pc="http://schemas.microsoft.com/office/powerpoint/2013/main/command">
      <pc:docMk/>
      <pc:sldMk cId="2198158241" sldId="976"/>
    </pc:sldMkLst>
    <p188:txBody>
      <a:bodyPr/>
      <a:lstStyle/>
      <a:p>
        <a:r>
          <a:rPr lang="en-US"/>
          <a:t>I am realizing we might need something for the context in 1.4</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47B52-6CB1-4D42-9A6B-F95B60178555}"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649E3-D744-464F-ADDD-71E3C370AC49}" type="slidenum">
              <a:rPr lang="en-US" smtClean="0"/>
              <a:t>‹#›</a:t>
            </a:fld>
            <a:endParaRPr lang="en-US"/>
          </a:p>
        </p:txBody>
      </p:sp>
    </p:spTree>
    <p:extLst>
      <p:ext uri="{BB962C8B-B14F-4D97-AF65-F5344CB8AC3E}">
        <p14:creationId xmlns:p14="http://schemas.microsoft.com/office/powerpoint/2010/main" val="20024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jica.go.jp/english/our_work/evaluation/oda_loan/post/2006/pdf/other03.pdf&amp;"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jica.go.jp/english/our_work/evaluation/oda_loan/post/2006/pdf/other04.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aluingvoices.com/catalysts-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valuationontario.ca/wp-content/uploads/2012/11/Sanjeev-Sridharan-Understanding-and-Evaluating-Complex-Programs.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agecon.unl.edu/cornhusker-economics/2015/community-capitals-framewo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oecd.org/dac/evaluation/revised-evaluation-criteria-dec-2019.pdf"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betterevaluation.org/sites/default/files/MandE_for_Adaptive_Management_WP2_What_Is_AM_%26_how_does_it_work_202009.pdf" TargetMode="External"/><Relationship Id="rId5" Type="http://schemas.openxmlformats.org/officeDocument/2006/relationships/hyperlink" Target="https://ssir.org/articles/entry/when_funders_move_on" TargetMode="External"/><Relationship Id="rId4" Type="http://schemas.openxmlformats.org/officeDocument/2006/relationships/hyperlink" Target="https://www.worldbank.org/en/news/feature/2013/10/06/Managing-risk-for-development-From-crisis-fighting-to-systematic-risk-managemen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cs.wfp.org/api/documents/WFP-0000110236/download/"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aceweb.org/diversity-equity-and-inclusion/best-practices/emerging-trends-could-threaten-equitable-outcomes-for-marginalized-student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pactworld.org/features/rural-nepal-pact-using-integrated-development-break-povertys-gri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sourcecentre.savethechildren.net/library/retrospective-impact-evaluation-scoping-guid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valuingvoices.com/wp-content/uploads/2017/08/Valuing-Voices-Checklists.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1</a:t>
            </a:fld>
            <a:endParaRPr lang="en-US" dirty="0"/>
          </a:p>
        </p:txBody>
      </p:sp>
    </p:spTree>
    <p:extLst>
      <p:ext uri="{BB962C8B-B14F-4D97-AF65-F5344CB8AC3E}">
        <p14:creationId xmlns:p14="http://schemas.microsoft.com/office/powerpoint/2010/main" val="396039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highlight>
                  <a:srgbClr val="00FFFF"/>
                </a:highlight>
              </a:rPr>
              <a:t>Discussion ideas/prompts:</a:t>
            </a:r>
          </a:p>
          <a:p>
            <a:pPr marL="171450" lvl="0" indent="-171450" algn="l" rtl="0">
              <a:spcBef>
                <a:spcPts val="0"/>
              </a:spcBef>
              <a:spcAft>
                <a:spcPts val="0"/>
              </a:spcAft>
              <a:buFontTx/>
              <a:buChar char="-"/>
            </a:pPr>
            <a:r>
              <a:rPr lang="en-US" sz="1200" dirty="0">
                <a:highlight>
                  <a:srgbClr val="00FFFF"/>
                </a:highlight>
              </a:rPr>
              <a:t>In what ways does evaluation practice support participation? </a:t>
            </a:r>
          </a:p>
          <a:p>
            <a:pPr marL="171450" lvl="0" indent="-171450" algn="l" rtl="0">
              <a:spcBef>
                <a:spcPts val="0"/>
              </a:spcBef>
              <a:spcAft>
                <a:spcPts val="0"/>
              </a:spcAft>
              <a:buFontTx/>
              <a:buChar char="-"/>
            </a:pPr>
            <a:r>
              <a:rPr lang="en-US" sz="1200" dirty="0">
                <a:highlight>
                  <a:srgbClr val="00FFFF"/>
                </a:highlight>
              </a:rPr>
              <a:t>Have you ever been a part of a cooperative or collective evaluation process ? Please describe it.</a:t>
            </a:r>
          </a:p>
          <a:p>
            <a:pPr marL="171450" lvl="0" indent="-171450" algn="l" rtl="0">
              <a:spcBef>
                <a:spcPts val="0"/>
              </a:spcBef>
              <a:spcAft>
                <a:spcPts val="0"/>
              </a:spcAft>
              <a:buFontTx/>
              <a:buChar char="-"/>
            </a:pPr>
            <a:r>
              <a:rPr lang="en-US" sz="1200" dirty="0">
                <a:highlight>
                  <a:srgbClr val="00FFFF"/>
                </a:highlight>
              </a:rPr>
              <a:t>Who do you see as the main partners/co-creators for these ex post evaluations? </a:t>
            </a:r>
          </a:p>
          <a:p>
            <a:pPr marL="171450" lvl="0" indent="-171450" algn="l" rtl="0">
              <a:spcBef>
                <a:spcPts val="0"/>
              </a:spcBef>
              <a:spcAft>
                <a:spcPts val="0"/>
              </a:spcAft>
              <a:buFontTx/>
              <a:buChar char="-"/>
            </a:pPr>
            <a:r>
              <a:rPr lang="en-US" sz="1200" dirty="0">
                <a:highlight>
                  <a:srgbClr val="00FFFF"/>
                </a:highlight>
              </a:rPr>
              <a:t>Who do you see as the main audience/recipients of the lessons learned and other reports contents? </a:t>
            </a:r>
            <a:endParaRPr sz="1200" dirty="0">
              <a:highlight>
                <a:srgbClr val="00FFFF"/>
              </a:highlight>
            </a:endParaRPr>
          </a:p>
        </p:txBody>
      </p:sp>
      <p:sp>
        <p:nvSpPr>
          <p:cNvPr id="379" name="Google Shape;3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72698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r>
              <a:rPr lang="en-US" sz="1200" dirty="0"/>
              <a:t>WE NEED TO EMPHASIZE THAT OUR EVALS ARE FOR LEARNING PURPOSES</a:t>
            </a:r>
          </a:p>
          <a:p>
            <a:pPr lvl="1" fontAlgn="base">
              <a:spcBef>
                <a:spcPts val="1100"/>
              </a:spcBef>
              <a:spcAft>
                <a:spcPts val="600"/>
              </a:spcAft>
            </a:pPr>
            <a:endParaRPr lang="en-US" sz="1200" dirty="0"/>
          </a:p>
          <a:p>
            <a:pPr lvl="1" fontAlgn="base">
              <a:spcBef>
                <a:spcPts val="1100"/>
              </a:spcBef>
              <a:spcAft>
                <a:spcPts val="600"/>
              </a:spcAft>
            </a:pPr>
            <a:r>
              <a:rPr lang="en-US" sz="1200" dirty="0"/>
              <a:t>Once we have our project selected…. What do we want to consider? </a:t>
            </a:r>
          </a:p>
          <a:p>
            <a:pPr lvl="1" fontAlgn="base">
              <a:spcBef>
                <a:spcPts val="1100"/>
              </a:spcBef>
              <a:spcAft>
                <a:spcPts val="600"/>
              </a:spcAft>
            </a:pPr>
            <a:endParaRPr lang="en-US" sz="1200" dirty="0"/>
          </a:p>
          <a:p>
            <a:pPr lvl="1" fontAlgn="base">
              <a:spcBef>
                <a:spcPts val="1100"/>
              </a:spcBef>
              <a:spcAft>
                <a:spcPts val="600"/>
              </a:spcAft>
            </a:pPr>
            <a:r>
              <a:rPr lang="en-US" sz="1200" dirty="0"/>
              <a:t>Discussion questions:</a:t>
            </a:r>
          </a:p>
          <a:p>
            <a:pPr lvl="1" fontAlgn="base">
              <a:spcBef>
                <a:spcPts val="1100"/>
              </a:spcBef>
              <a:spcAft>
                <a:spcPts val="600"/>
              </a:spcAft>
            </a:pPr>
            <a:r>
              <a:rPr lang="en-US" sz="1200" dirty="0"/>
              <a:t> - What does sustainability mean? How have you seen it demonstrated? How do you measure it?  </a:t>
            </a:r>
          </a:p>
          <a:p>
            <a:pPr lvl="1" fontAlgn="base">
              <a:spcBef>
                <a:spcPts val="1100"/>
              </a:spcBef>
              <a:spcAft>
                <a:spcPts val="600"/>
              </a:spcAft>
            </a:pPr>
            <a:r>
              <a:rPr lang="en-US" sz="1200" dirty="0"/>
              <a:t> - What does climate - resilience mean? How have you seen it demonstrated? How do you measure it? </a:t>
            </a:r>
          </a:p>
          <a:p>
            <a:pPr lvl="1" fontAlgn="base">
              <a:spcBef>
                <a:spcPts val="1100"/>
              </a:spcBef>
              <a:spcAft>
                <a:spcPts val="600"/>
              </a:spcAft>
            </a:pPr>
            <a:endParaRPr lang="en-US" sz="1200" dirty="0"/>
          </a:p>
          <a:p>
            <a:pPr lvl="1" fontAlgn="base">
              <a:spcBef>
                <a:spcPts val="1100"/>
              </a:spcBef>
              <a:spcAft>
                <a:spcPts val="600"/>
              </a:spcAft>
            </a:pPr>
            <a:endParaRPr lang="en-US" sz="1200" dirty="0"/>
          </a:p>
          <a:p>
            <a:pPr lvl="1" fontAlgn="base">
              <a:spcBef>
                <a:spcPts val="1100"/>
              </a:spcBef>
              <a:spcAft>
                <a:spcPts val="600"/>
              </a:spcAft>
            </a:pPr>
            <a:r>
              <a:rPr lang="en-US" sz="1200" dirty="0"/>
              <a:t>NB: we will come back to the concepts of sustainability and resilience in greater detail. </a:t>
            </a:r>
          </a:p>
          <a:p>
            <a:pPr lvl="1" fontAlgn="base">
              <a:spcBef>
                <a:spcPts val="1100"/>
              </a:spcBef>
              <a:spcAft>
                <a:spcPts val="600"/>
              </a:spcAft>
            </a:pPr>
            <a:endParaRPr lang="en-US" sz="700" dirty="0"/>
          </a:p>
          <a:p>
            <a:pPr lvl="1" fontAlgn="base">
              <a:spcBef>
                <a:spcPts val="1100"/>
              </a:spcBef>
              <a:spcAft>
                <a:spcPts val="600"/>
              </a:spcAft>
            </a:pP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13</a:t>
            </a:fld>
            <a:endParaRPr lang="en-US"/>
          </a:p>
        </p:txBody>
      </p:sp>
    </p:spTree>
    <p:extLst>
      <p:ext uri="{BB962C8B-B14F-4D97-AF65-F5344CB8AC3E}">
        <p14:creationId xmlns:p14="http://schemas.microsoft.com/office/powerpoint/2010/main" val="58787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https://</a:t>
            </a:r>
            <a:r>
              <a:rPr lang="en-US" dirty="0" err="1"/>
              <a:t>www.oecd.org</a:t>
            </a:r>
            <a:r>
              <a:rPr lang="en-US" dirty="0"/>
              <a:t>/</a:t>
            </a:r>
            <a:r>
              <a:rPr lang="en-US" dirty="0" err="1"/>
              <a:t>officialdocuments</a:t>
            </a:r>
            <a:r>
              <a:rPr lang="en-US" dirty="0"/>
              <a:t>/</a:t>
            </a:r>
            <a:r>
              <a:rPr lang="en-US" dirty="0" err="1"/>
              <a:t>publicdisplaydocumentpdf</a:t>
            </a:r>
            <a:r>
              <a:rPr lang="en-US" dirty="0"/>
              <a:t>/?cote=DCD/DAC/EV(2022)2&amp;docLanguage=</a:t>
            </a:r>
            <a:r>
              <a:rPr lang="en-US" dirty="0" err="1"/>
              <a:t>en</a:t>
            </a:r>
            <a:r>
              <a:rPr lang="en-US" dirty="0"/>
              <a:t> (2022)</a:t>
            </a:r>
          </a:p>
          <a:p>
            <a:endParaRPr lang="en-US" dirty="0"/>
          </a:p>
          <a:p>
            <a:r>
              <a:rPr lang="en-US" dirty="0"/>
              <a:t>Verbatim: “ex post evaluation Evaluation of an intervention after it has been completed. Note: An ex post evaluation may be undertaken directly following or some time after the intervention. The intention is to identify the factors of success or failure, to assess the sustainability of results and impacts, and to draw conclusions that may inform other interventions.”</a:t>
            </a:r>
          </a:p>
        </p:txBody>
      </p:sp>
      <p:sp>
        <p:nvSpPr>
          <p:cNvPr id="4" name="Slide Number Placeholder 3"/>
          <p:cNvSpPr>
            <a:spLocks noGrp="1"/>
          </p:cNvSpPr>
          <p:nvPr>
            <p:ph type="sldNum" sz="quarter" idx="5"/>
          </p:nvPr>
        </p:nvSpPr>
        <p:spPr/>
        <p:txBody>
          <a:bodyPr/>
          <a:lstStyle/>
          <a:p>
            <a:fld id="{01F649E3-D744-464F-ADDD-71E3C370AC49}" type="slidenum">
              <a:rPr lang="en-US" smtClean="0"/>
              <a:t>14</a:t>
            </a:fld>
            <a:endParaRPr lang="en-US"/>
          </a:p>
        </p:txBody>
      </p:sp>
    </p:spTree>
    <p:extLst>
      <p:ext uri="{BB962C8B-B14F-4D97-AF65-F5344CB8AC3E}">
        <p14:creationId xmlns:p14="http://schemas.microsoft.com/office/powerpoint/2010/main" val="3440644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700" b="1" dirty="0"/>
          </a:p>
        </p:txBody>
      </p:sp>
      <p:sp>
        <p:nvSpPr>
          <p:cNvPr id="4" name="Slide Number Placeholder 3"/>
          <p:cNvSpPr>
            <a:spLocks noGrp="1"/>
          </p:cNvSpPr>
          <p:nvPr>
            <p:ph type="sldNum" sz="quarter" idx="5"/>
          </p:nvPr>
        </p:nvSpPr>
        <p:spPr/>
        <p:txBody>
          <a:bodyPr/>
          <a:lstStyle/>
          <a:p>
            <a:fld id="{6D4DF905-E913-8940-83CE-7BE43FC78E7B}" type="slidenum">
              <a:rPr lang="en-US" smtClean="0"/>
              <a:t>15</a:t>
            </a:fld>
            <a:endParaRPr lang="en-US"/>
          </a:p>
        </p:txBody>
      </p:sp>
    </p:spTree>
    <p:extLst>
      <p:ext uri="{BB962C8B-B14F-4D97-AF65-F5344CB8AC3E}">
        <p14:creationId xmlns:p14="http://schemas.microsoft.com/office/powerpoint/2010/main" val="148461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r>
              <a:rPr lang="en-US" sz="1200" dirty="0"/>
              <a:t>Notes: This is another way of thinking of the results chain (above slide) and what we can examine in ex post with data available.</a:t>
            </a:r>
          </a:p>
          <a:p>
            <a:pPr lvl="1" fontAlgn="base">
              <a:spcBef>
                <a:spcPts val="1100"/>
              </a:spcBef>
              <a:spcAft>
                <a:spcPts val="600"/>
              </a:spcAft>
            </a:pPr>
            <a:endParaRPr lang="en-US" sz="1200" dirty="0"/>
          </a:p>
          <a:p>
            <a:pPr lvl="1" fontAlgn="base">
              <a:spcBef>
                <a:spcPts val="1100"/>
              </a:spcBef>
              <a:spcAft>
                <a:spcPts val="600"/>
              </a:spcAft>
            </a:pPr>
            <a:r>
              <a:rPr lang="en-US" sz="1200" dirty="0"/>
              <a:t>NB: NEED TO EXPLAIN WHAT “RECREATING” OUTCOMES MEANS. </a:t>
            </a:r>
          </a:p>
          <a:p>
            <a:pPr lvl="1" fontAlgn="base">
              <a:spcBef>
                <a:spcPts val="1100"/>
              </a:spcBef>
              <a:spcAft>
                <a:spcPts val="600"/>
              </a:spcAft>
            </a:pPr>
            <a:endParaRPr lang="en-US" sz="1200" dirty="0"/>
          </a:p>
          <a:p>
            <a:pPr lvl="1" fontAlgn="base">
              <a:spcBef>
                <a:spcPts val="1100"/>
              </a:spcBef>
              <a:spcAft>
                <a:spcPts val="600"/>
              </a:spcAft>
            </a:pPr>
            <a:r>
              <a:rPr lang="en-US" sz="1200" dirty="0"/>
              <a:t>WORKSHEET: Need a flier on terminology/cheat sheet on the different terms in different funds/for different donors </a:t>
            </a:r>
          </a:p>
        </p:txBody>
      </p:sp>
      <p:sp>
        <p:nvSpPr>
          <p:cNvPr id="4" name="Slide Number Placeholder 3"/>
          <p:cNvSpPr>
            <a:spLocks noGrp="1"/>
          </p:cNvSpPr>
          <p:nvPr>
            <p:ph type="sldNum" sz="quarter" idx="5"/>
          </p:nvPr>
        </p:nvSpPr>
        <p:spPr/>
        <p:txBody>
          <a:bodyPr/>
          <a:lstStyle/>
          <a:p>
            <a:fld id="{6D4DF905-E913-8940-83CE-7BE43FC78E7B}" type="slidenum">
              <a:rPr lang="en-US" smtClean="0"/>
              <a:t>16</a:t>
            </a:fld>
            <a:endParaRPr lang="en-US"/>
          </a:p>
        </p:txBody>
      </p:sp>
    </p:spTree>
    <p:extLst>
      <p:ext uri="{BB962C8B-B14F-4D97-AF65-F5344CB8AC3E}">
        <p14:creationId xmlns:p14="http://schemas.microsoft.com/office/powerpoint/2010/main" val="360072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Myriad Pro" panose="020B0503030403020204"/>
              </a:rPr>
              <a:t>JICA conducts ex post</a:t>
            </a:r>
            <a:r>
              <a:rPr lang="en-US" sz="800" b="1" dirty="0">
                <a:solidFill>
                  <a:srgbClr val="F7941D"/>
                </a:solidFill>
                <a:latin typeface="Myriad Pro" panose="020B0503030403020204"/>
              </a:rPr>
              <a:t> </a:t>
            </a:r>
            <a:r>
              <a:rPr lang="en-US" sz="800" b="1" u="sng" dirty="0">
                <a:solidFill>
                  <a:srgbClr val="F7941D"/>
                </a:solidFill>
                <a:latin typeface="Myriad Pro" panose="020B0503030403020204"/>
              </a:rPr>
              <a:t>evaluations</a:t>
            </a:r>
            <a:r>
              <a:rPr lang="en-US" sz="800" b="1" u="sng" dirty="0">
                <a:latin typeface="Myriad Pro" panose="020B0503030403020204"/>
              </a:rPr>
              <a:t> 2-3 years after each project completion</a:t>
            </a:r>
            <a:endParaRPr lang="en-US" sz="800" b="1" dirty="0">
              <a:latin typeface="Myriad Pro" panose="020B0503030403020204"/>
            </a:endParaRPr>
          </a:p>
          <a:p>
            <a:r>
              <a:rPr lang="en-US" sz="800" i="1" dirty="0">
                <a:latin typeface="Myriad Pro" panose="020B0503030403020204"/>
              </a:rPr>
              <a:t>They are the only donor to have done over 2500 ex post evaluations; most donors have done very few.</a:t>
            </a:r>
            <a:endParaRPr lang="en-US" sz="800" dirty="0">
              <a:latin typeface="Myriad Pro" panose="020B0503030403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JICA </a:t>
            </a:r>
            <a:r>
              <a:rPr lang="en-US" sz="700" b="1" dirty="0"/>
              <a:t>feeds back the ex post evaluation results, lessons learned and recommendation to the future and on-going projects. </a:t>
            </a:r>
            <a:endParaRPr lang="en-US" sz="700" dirty="0"/>
          </a:p>
          <a:p>
            <a:pPr marL="285750" indent="-285750">
              <a:buFont typeface="Arial" panose="020B0604020202020204" pitchFamily="34" charset="0"/>
              <a:buChar char="•"/>
            </a:pPr>
            <a:r>
              <a:rPr lang="en-US" sz="700" dirty="0"/>
              <a:t>Also JICA publishes the evaluation results, ratings, and the third-party opinions for </a:t>
            </a:r>
            <a:r>
              <a:rPr lang="en-US" sz="700" b="1" dirty="0"/>
              <a:t>public accountability</a:t>
            </a:r>
            <a:r>
              <a:rPr lang="en-US" sz="700" dirty="0"/>
              <a:t>.</a:t>
            </a:r>
          </a:p>
          <a:p>
            <a:pPr marL="285750" indent="-285750">
              <a:buFont typeface="Arial" panose="020B0604020202020204" pitchFamily="34" charset="0"/>
              <a:buChar char="•"/>
            </a:pPr>
            <a:r>
              <a:rPr lang="en-US" sz="700" dirty="0"/>
              <a:t>To enhance the objectivity of the evaluations, JBIC </a:t>
            </a:r>
            <a:r>
              <a:rPr lang="en-US" sz="700" b="1" dirty="0"/>
              <a:t>obtains third-party opinion </a:t>
            </a:r>
            <a:r>
              <a:rPr lang="en-US" sz="700" dirty="0"/>
              <a:t>by asking to </a:t>
            </a:r>
            <a:r>
              <a:rPr lang="en-US" sz="700" b="1" dirty="0"/>
              <a:t>verify the evaluation results for each project ex post evaluation from experts in developing countries.</a:t>
            </a:r>
          </a:p>
          <a:p>
            <a:pPr marL="285750" indent="-285750">
              <a:buFont typeface="Arial" panose="020B0604020202020204" pitchFamily="34" charset="0"/>
              <a:buChar char="•"/>
            </a:pPr>
            <a:endParaRPr lang="en-US" sz="7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1" dirty="0"/>
              <a:t>Sources: </a:t>
            </a:r>
            <a:r>
              <a:rPr lang="en-US" sz="700" dirty="0">
                <a:solidFill>
                  <a:srgbClr val="0563C1"/>
                </a:solidFill>
                <a:hlinkClick r:id="rId3">
                  <a:extLst>
                    <a:ext uri="{A12FA001-AC4F-418D-AE19-62706E023703}">
                      <ahyp:hlinkClr xmlns:ahyp="http://schemas.microsoft.com/office/drawing/2018/hyperlinkcolor" val="tx"/>
                    </a:ext>
                  </a:extLst>
                </a:hlinkClick>
              </a:rPr>
              <a:t>https://www.jica.go.jp/english/our_work/evaluation/oda_loan/post/2006/pdf/other03.pdf </a:t>
            </a:r>
            <a:r>
              <a:rPr lang="en-US" sz="700" dirty="0">
                <a:hlinkClick r:id="rId3">
                  <a:extLst>
                    <a:ext uri="{A12FA001-AC4F-418D-AE19-62706E023703}">
                      <ahyp:hlinkClr xmlns:ahyp="http://schemas.microsoft.com/office/drawing/2018/hyperlinkcolor" val="tx"/>
                    </a:ext>
                  </a:extLst>
                </a:hlinkClick>
              </a:rPr>
              <a:t>&amp;</a:t>
            </a:r>
            <a:r>
              <a:rPr lang="en-US" sz="700" dirty="0"/>
              <a:t> </a:t>
            </a:r>
            <a:r>
              <a:rPr lang="en-US" sz="700" dirty="0">
                <a:solidFill>
                  <a:schemeClr val="tx1"/>
                </a:solidFill>
                <a:hlinkClick r:id="rId4">
                  <a:extLst>
                    <a:ext uri="{A12FA001-AC4F-418D-AE19-62706E023703}">
                      <ahyp:hlinkClr xmlns:ahyp="http://schemas.microsoft.com/office/drawing/2018/hyperlinkcolor" val="tx"/>
                    </a:ext>
                  </a:extLst>
                </a:hlinkClick>
              </a:rPr>
              <a:t>https://www.jica.go.jp/english/our_work/evaluation/oda_loan/post/2006/pdf/other04.pdf</a:t>
            </a:r>
            <a:endParaRPr lang="en-US" sz="700" dirty="0">
              <a:solidFill>
                <a:schemeClr val="tx1"/>
              </a:solidFill>
            </a:endParaRPr>
          </a:p>
          <a:p>
            <a:pPr marL="285750" indent="-285750">
              <a:buFont typeface="Arial" panose="020B0604020202020204" pitchFamily="34" charset="0"/>
              <a:buChar char="•"/>
            </a:pPr>
            <a:endParaRPr lang="en-US" sz="700" b="1" dirty="0"/>
          </a:p>
        </p:txBody>
      </p:sp>
      <p:sp>
        <p:nvSpPr>
          <p:cNvPr id="4" name="Slide Number Placeholder 3"/>
          <p:cNvSpPr>
            <a:spLocks noGrp="1"/>
          </p:cNvSpPr>
          <p:nvPr>
            <p:ph type="sldNum" sz="quarter" idx="5"/>
          </p:nvPr>
        </p:nvSpPr>
        <p:spPr/>
        <p:txBody>
          <a:bodyPr/>
          <a:lstStyle/>
          <a:p>
            <a:fld id="{6D4DF905-E913-8940-83CE-7BE43FC78E7B}" type="slidenum">
              <a:rPr lang="en-US" smtClean="0"/>
              <a:t>17</a:t>
            </a:fld>
            <a:endParaRPr lang="en-US"/>
          </a:p>
        </p:txBody>
      </p:sp>
    </p:spTree>
    <p:extLst>
      <p:ext uri="{BB962C8B-B14F-4D97-AF65-F5344CB8AC3E}">
        <p14:creationId xmlns:p14="http://schemas.microsoft.com/office/powerpoint/2010/main" val="98533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Source: US Climate Resilience Toolkit https://</a:t>
            </a:r>
            <a:r>
              <a:rPr lang="en-US" sz="1200" dirty="0" err="1"/>
              <a:t>toolkit.climate.gov</a:t>
            </a:r>
            <a:r>
              <a:rPr lang="en-US" sz="1200" dirty="0"/>
              <a:t>/tool/vulnerability-assessment-scoring-tool-vast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NB: This circle diagram is for TRANSPORTATION ASSETS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Source: CCVI https://</a:t>
            </a:r>
            <a:r>
              <a:rPr lang="en-US" sz="1200" dirty="0" err="1"/>
              <a:t>storymaps.arcgis.com</a:t>
            </a:r>
            <a:r>
              <a:rPr lang="en-US" sz="1200" dirty="0"/>
              <a:t>/stories/e45fb304d10b4917b6adb0d5bf11dac5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NOTES: CLIMATE vulnerability is only ONE TYPE of vulnerability! Most vulnerability is tied to development, not climate alone.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18</a:t>
            </a:fld>
            <a:endParaRPr lang="en-US"/>
          </a:p>
        </p:txBody>
      </p:sp>
    </p:spTree>
    <p:extLst>
      <p:ext uri="{BB962C8B-B14F-4D97-AF65-F5344CB8AC3E}">
        <p14:creationId xmlns:p14="http://schemas.microsoft.com/office/powerpoint/2010/main" val="401570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1100"/>
              </a:spcBef>
              <a:spcAft>
                <a:spcPts val="600"/>
              </a:spcAft>
              <a:buClrTx/>
              <a:buSzTx/>
              <a:buFontTx/>
              <a:buNone/>
              <a:tabLst/>
              <a:defRPr/>
            </a:pPr>
            <a:r>
              <a:rPr lang="en-US" sz="1400" dirty="0">
                <a:solidFill>
                  <a:schemeClr val="bg1">
                    <a:lumMod val="65000"/>
                  </a:schemeClr>
                </a:solidFill>
              </a:rPr>
              <a:t>Sources: Adapted from WHO manual 2019 for the Adaptation Fund Phase 1, 2021</a:t>
            </a:r>
            <a:endParaRPr lang="en-US" sz="1400" b="1" dirty="0"/>
          </a:p>
          <a:p>
            <a:pPr lvl="1" fontAlgn="base">
              <a:spcBef>
                <a:spcPts val="1100"/>
              </a:spcBef>
              <a:spcAft>
                <a:spcPts val="600"/>
              </a:spcAft>
            </a:pPr>
            <a:endParaRPr lang="en-US" sz="1400" b="1" dirty="0"/>
          </a:p>
          <a:p>
            <a:pPr lvl="1" fontAlgn="base">
              <a:spcBef>
                <a:spcPts val="1100"/>
              </a:spcBef>
              <a:spcAft>
                <a:spcPts val="600"/>
              </a:spcAft>
            </a:pPr>
            <a:r>
              <a:rPr lang="en-US" sz="1400" b="1" dirty="0"/>
              <a:t>Mention the OECD DAC criteria </a:t>
            </a:r>
            <a:r>
              <a:rPr lang="en-US" sz="1400" dirty="0"/>
              <a:t>– people keep trying to evaluate the effectiveness and efficiency </a:t>
            </a:r>
          </a:p>
          <a:p>
            <a:pPr marL="457200" marR="0" lvl="1" indent="0" algn="l" defTabSz="914400" rtl="0" eaLnBrk="1" fontAlgn="base" latinLnBrk="0" hangingPunct="1">
              <a:lnSpc>
                <a:spcPct val="100000"/>
              </a:lnSpc>
              <a:spcBef>
                <a:spcPts val="1100"/>
              </a:spcBef>
              <a:spcAft>
                <a:spcPts val="600"/>
              </a:spcAft>
              <a:buClrTx/>
              <a:buSzTx/>
              <a:buFontTx/>
              <a:buNone/>
              <a:tabLst/>
              <a:defRPr/>
            </a:pPr>
            <a:r>
              <a:rPr lang="en-US" sz="1200" dirty="0">
                <a:effectLst/>
                <a:latin typeface="Segoe UI" panose="020B0502040204020203" pitchFamily="34" charset="0"/>
              </a:rPr>
              <a:t>https://www.oecd.org/dac/evaluation/daccriteriaforevaluatingdevelopmentassistance.htm</a:t>
            </a:r>
            <a:endParaRPr lang="en-US" sz="1200" dirty="0">
              <a:effectLst/>
              <a:latin typeface="Arial" panose="020B0604020202020204" pitchFamily="34" charset="0"/>
            </a:endParaRPr>
          </a:p>
          <a:p>
            <a:pPr lvl="1" fontAlgn="base">
              <a:spcBef>
                <a:spcPts val="1100"/>
              </a:spcBef>
              <a:spcAft>
                <a:spcPts val="600"/>
              </a:spcAft>
            </a:pPr>
            <a:endParaRPr lang="en-US" sz="1400" dirty="0"/>
          </a:p>
          <a:p>
            <a:pPr lvl="1" fontAlgn="base">
              <a:spcBef>
                <a:spcPts val="1100"/>
              </a:spcBef>
              <a:spcAft>
                <a:spcPts val="600"/>
              </a:spcAft>
            </a:pPr>
            <a:endParaRPr lang="en-US" sz="1400" dirty="0"/>
          </a:p>
          <a:p>
            <a:pPr lvl="1" fontAlgn="base">
              <a:spcBef>
                <a:spcPts val="1100"/>
              </a:spcBef>
              <a:spcAft>
                <a:spcPts val="600"/>
              </a:spcAft>
            </a:pPr>
            <a:r>
              <a:rPr lang="en-US" sz="1400" dirty="0"/>
              <a:t>To look at sustainability and resilience - - - - First we need to break down the results framework into parts and explore what we can learn about the project’s results in ex post </a:t>
            </a:r>
            <a:r>
              <a:rPr lang="en-US" sz="1400" u="sng" dirty="0"/>
              <a:t>based on the data we have.</a:t>
            </a:r>
          </a:p>
          <a:p>
            <a:pPr lvl="1" fontAlgn="base">
              <a:spcBef>
                <a:spcPts val="1100"/>
              </a:spcBef>
              <a:spcAft>
                <a:spcPts val="600"/>
              </a:spcAft>
            </a:pPr>
            <a:endParaRPr lang="en-US" sz="1400" dirty="0"/>
          </a:p>
          <a:p>
            <a:pPr lvl="1" fontAlgn="base">
              <a:spcBef>
                <a:spcPts val="1100"/>
              </a:spcBef>
              <a:spcAft>
                <a:spcPts val="600"/>
              </a:spcAft>
            </a:pPr>
            <a:r>
              <a:rPr lang="en-US" sz="1400" dirty="0"/>
              <a:t>Possible Discussion Qs (based on this and prior slide): </a:t>
            </a:r>
          </a:p>
          <a:p>
            <a:pPr marL="628650" lvl="1" indent="-171450" fontAlgn="base">
              <a:spcBef>
                <a:spcPts val="1100"/>
              </a:spcBef>
              <a:spcAft>
                <a:spcPts val="600"/>
              </a:spcAft>
              <a:buFontTx/>
              <a:buChar char="-"/>
            </a:pPr>
            <a:r>
              <a:rPr lang="en-US" sz="1400" dirty="0"/>
              <a:t>What do you notice about terminology (this is WHO)? </a:t>
            </a:r>
          </a:p>
          <a:p>
            <a:pPr marL="628650" lvl="1" indent="-171450" fontAlgn="base">
              <a:spcBef>
                <a:spcPts val="1100"/>
              </a:spcBef>
              <a:spcAft>
                <a:spcPts val="600"/>
              </a:spcAft>
              <a:buFontTx/>
              <a:buChar char="-"/>
            </a:pPr>
            <a:r>
              <a:rPr lang="en-US" sz="1400" dirty="0"/>
              <a:t>What are some questions to you DO expect to be able to answer in ex post? Why? With what data? </a:t>
            </a:r>
          </a:p>
          <a:p>
            <a:pPr marL="628650" lvl="1" indent="-171450" fontAlgn="base">
              <a:spcBef>
                <a:spcPts val="1100"/>
              </a:spcBef>
              <a:spcAft>
                <a:spcPts val="600"/>
              </a:spcAft>
              <a:buFontTx/>
              <a:buChar char="-"/>
            </a:pPr>
            <a:r>
              <a:rPr lang="en-US" sz="1400" dirty="0"/>
              <a:t>What are some questions (you might want to answer but) you do NOT expect to be able to answer in ex post? Why not? </a:t>
            </a:r>
          </a:p>
        </p:txBody>
      </p:sp>
      <p:sp>
        <p:nvSpPr>
          <p:cNvPr id="4" name="Slide Number Placeholder 3"/>
          <p:cNvSpPr>
            <a:spLocks noGrp="1"/>
          </p:cNvSpPr>
          <p:nvPr>
            <p:ph type="sldNum" sz="quarter" idx="5"/>
          </p:nvPr>
        </p:nvSpPr>
        <p:spPr/>
        <p:txBody>
          <a:bodyPr/>
          <a:lstStyle/>
          <a:p>
            <a:fld id="{6D4DF905-E913-8940-83CE-7BE43FC78E7B}" type="slidenum">
              <a:rPr lang="en-US" smtClean="0"/>
              <a:t>20</a:t>
            </a:fld>
            <a:endParaRPr lang="en-US"/>
          </a:p>
        </p:txBody>
      </p:sp>
    </p:spTree>
    <p:extLst>
      <p:ext uri="{BB962C8B-B14F-4D97-AF65-F5344CB8AC3E}">
        <p14:creationId xmlns:p14="http://schemas.microsoft.com/office/powerpoint/2010/main" val="2466778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on resilience: these are POSSIBLE ways to see relevance reflected in the ‘adaptation’ outcome. </a:t>
            </a:r>
          </a:p>
        </p:txBody>
      </p:sp>
      <p:sp>
        <p:nvSpPr>
          <p:cNvPr id="4" name="Slide Number Placeholder 3"/>
          <p:cNvSpPr>
            <a:spLocks noGrp="1"/>
          </p:cNvSpPr>
          <p:nvPr>
            <p:ph type="sldNum" sz="quarter" idx="5"/>
          </p:nvPr>
        </p:nvSpPr>
        <p:spPr/>
        <p:txBody>
          <a:bodyPr/>
          <a:lstStyle/>
          <a:p>
            <a:fld id="{01F649E3-D744-464F-ADDD-71E3C370AC49}" type="slidenum">
              <a:rPr lang="en-US" smtClean="0"/>
              <a:t>21</a:t>
            </a:fld>
            <a:endParaRPr lang="en-US"/>
          </a:p>
        </p:txBody>
      </p:sp>
    </p:spTree>
    <p:extLst>
      <p:ext uri="{BB962C8B-B14F-4D97-AF65-F5344CB8AC3E}">
        <p14:creationId xmlns:p14="http://schemas.microsoft.com/office/powerpoint/2010/main" val="2596889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yriad Pro" panose="020B0503030403020204"/>
              </a:rPr>
              <a:t>Discussion Question ideas: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yriad Pro" panose="020B0503030403020204"/>
              </a:rPr>
              <a:t>What would you expect to learn from an ex post evaluation?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yriad Pro" panose="020B0503030403020204"/>
              </a:rPr>
              <a:t>Have you ever learned anything from a particular ex post evaluation? Do you recall? Who funded/conducted 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yriad Pro" panose="020B0503030403020204"/>
              </a:rPr>
              <a:t>Can you think of examples of any of these in the slide?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22</a:t>
            </a:fld>
            <a:endParaRPr lang="en-US"/>
          </a:p>
        </p:txBody>
      </p:sp>
    </p:spTree>
    <p:extLst>
      <p:ext uri="{BB962C8B-B14F-4D97-AF65-F5344CB8AC3E}">
        <p14:creationId xmlns:p14="http://schemas.microsoft.com/office/powerpoint/2010/main" val="361406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3</a:t>
            </a:fld>
            <a:endParaRPr lang="en-US"/>
          </a:p>
        </p:txBody>
      </p:sp>
    </p:spTree>
    <p:extLst>
      <p:ext uri="{BB962C8B-B14F-4D97-AF65-F5344CB8AC3E}">
        <p14:creationId xmlns:p14="http://schemas.microsoft.com/office/powerpoint/2010/main" val="2664343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a:latin typeface="Myriad Pro" panose="020B0503030403020204"/>
              </a:rPr>
              <a:t>Source: ADRA, CARE, FH, Save the Children Bolivia  USAID Exit Strategies, 4-country study,  Tufts  Friedman School of Nutrition and FHI/360 ’16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23</a:t>
            </a:fld>
            <a:endParaRPr lang="en-US"/>
          </a:p>
        </p:txBody>
      </p:sp>
    </p:spTree>
    <p:extLst>
      <p:ext uri="{BB962C8B-B14F-4D97-AF65-F5344CB8AC3E}">
        <p14:creationId xmlns:p14="http://schemas.microsoft.com/office/powerpoint/2010/main" val="1974561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dirty="0"/>
              <a:t>See ex posts: </a:t>
            </a:r>
            <a:r>
              <a:rPr lang="en-US" sz="700" dirty="0">
                <a:hlinkClick r:id="rId3"/>
              </a:rPr>
              <a:t>https://valuingvoices.com/catalysts-2/</a:t>
            </a:r>
            <a:endParaRPr lang="en-US" sz="800" dirty="0">
              <a:latin typeface="Myriad Pro" panose="020B050303040302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24</a:t>
            </a:fld>
            <a:endParaRPr lang="en-US"/>
          </a:p>
        </p:txBody>
      </p:sp>
    </p:spTree>
    <p:extLst>
      <p:ext uri="{BB962C8B-B14F-4D97-AF65-F5344CB8AC3E}">
        <p14:creationId xmlns:p14="http://schemas.microsoft.com/office/powerpoint/2010/main" val="1065073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25</a:t>
            </a:fld>
            <a:endParaRPr lang="en-US"/>
          </a:p>
        </p:txBody>
      </p:sp>
    </p:spTree>
    <p:extLst>
      <p:ext uri="{BB962C8B-B14F-4D97-AF65-F5344CB8AC3E}">
        <p14:creationId xmlns:p14="http://schemas.microsoft.com/office/powerpoint/2010/main" val="566871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26</a:t>
            </a:fld>
            <a:endParaRPr lang="en-US"/>
          </a:p>
        </p:txBody>
      </p:sp>
    </p:spTree>
    <p:extLst>
      <p:ext uri="{BB962C8B-B14F-4D97-AF65-F5344CB8AC3E}">
        <p14:creationId xmlns:p14="http://schemas.microsoft.com/office/powerpoint/2010/main" val="70095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r>
              <a:rPr lang="en-US" sz="700" dirty="0"/>
              <a:t>Notes on preparation leading to OUTCOME SELECTION and THEN using the sustainability framework:</a:t>
            </a:r>
          </a:p>
          <a:p>
            <a:pPr marL="342900" indent="-342900">
              <a:buFontTx/>
              <a:buChar char="-"/>
            </a:pPr>
            <a:r>
              <a:rPr lang="en-US" sz="800" dirty="0">
                <a:highlight>
                  <a:srgbClr val="00FFFF"/>
                </a:highlight>
              </a:rPr>
              <a:t>Data availability and data quality; </a:t>
            </a:r>
          </a:p>
          <a:p>
            <a:pPr marL="342900" indent="-342900">
              <a:buFontTx/>
              <a:buChar char="-"/>
            </a:pPr>
            <a:r>
              <a:rPr lang="en-US" sz="800" dirty="0">
                <a:highlight>
                  <a:srgbClr val="00FFFF"/>
                </a:highlight>
              </a:rPr>
              <a:t>Organizational considerations, </a:t>
            </a:r>
          </a:p>
          <a:p>
            <a:pPr marL="342900" indent="-342900">
              <a:buFontTx/>
              <a:buChar char="-"/>
            </a:pPr>
            <a:r>
              <a:rPr lang="en-US" sz="800" dirty="0">
                <a:highlight>
                  <a:srgbClr val="00FFFF"/>
                </a:highlight>
              </a:rPr>
              <a:t>methodological considerations, </a:t>
            </a:r>
          </a:p>
          <a:p>
            <a:pPr marL="342900" indent="-342900">
              <a:buFontTx/>
              <a:buChar char="-"/>
            </a:pPr>
            <a:r>
              <a:rPr lang="en-US" sz="800" dirty="0">
                <a:highlight>
                  <a:srgbClr val="00FFFF"/>
                </a:highlight>
              </a:rPr>
              <a:t>choice of projects, sites, timing; data </a:t>
            </a: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lvl="1" fontAlgn="base">
              <a:spcBef>
                <a:spcPts val="1100"/>
              </a:spcBef>
              <a:spcAft>
                <a:spcPts val="600"/>
              </a:spcAft>
            </a:pPr>
            <a:endParaRPr lang="en-US" sz="700" dirty="0"/>
          </a:p>
          <a:p>
            <a:pPr lvl="1" fontAlgn="base">
              <a:spcBef>
                <a:spcPts val="1100"/>
              </a:spcBef>
              <a:spcAft>
                <a:spcPts val="600"/>
              </a:spcAft>
            </a:pPr>
            <a:endParaRPr lang="en-US" sz="700" dirty="0"/>
          </a:p>
          <a:p>
            <a:pPr lvl="1" fontAlgn="base">
              <a:spcBef>
                <a:spcPts val="1100"/>
              </a:spcBef>
              <a:spcAft>
                <a:spcPts val="600"/>
              </a:spcAft>
            </a:pP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27</a:t>
            </a:fld>
            <a:endParaRPr lang="en-US"/>
          </a:p>
        </p:txBody>
      </p:sp>
    </p:spTree>
    <p:extLst>
      <p:ext uri="{BB962C8B-B14F-4D97-AF65-F5344CB8AC3E}">
        <p14:creationId xmlns:p14="http://schemas.microsoft.com/office/powerpoint/2010/main" val="16780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u="sng" dirty="0">
                <a:hlinkClick r:id="rId3">
                  <a:extLst>
                    <a:ext uri="{A12FA001-AC4F-418D-AE19-62706E023703}">
                      <ahyp:hlinkClr xmlns:ahyp="http://schemas.microsoft.com/office/drawing/2018/hyperlinkcolor" val="tx"/>
                    </a:ext>
                  </a:extLst>
                </a:hlinkClick>
              </a:rPr>
              <a:t>Community Capital: </a:t>
            </a:r>
            <a:r>
              <a:rPr lang="en-US" sz="800" dirty="0">
                <a:hlinkClick r:id="rId4"/>
              </a:rPr>
              <a:t>https://agecon.unl.edu/cornhusker-economics/2015/community-capitals-framework</a:t>
            </a:r>
            <a:endParaRPr lang="en-US" sz="800" dirty="0"/>
          </a:p>
          <a:p>
            <a:r>
              <a:rPr lang="en-US" sz="800" u="sng" dirty="0">
                <a:hlinkClick r:id="rId3">
                  <a:extLst>
                    <a:ext uri="{A12FA001-AC4F-418D-AE19-62706E023703}">
                      <ahyp:hlinkClr xmlns:ahyp="http://schemas.microsoft.com/office/drawing/2018/hyperlinkcolor" val="tx"/>
                    </a:ext>
                  </a:extLst>
                </a:hlinkClick>
              </a:rPr>
              <a:t>Trajectories source; </a:t>
            </a:r>
            <a:r>
              <a:rPr lang="en-US" sz="800" dirty="0">
                <a:solidFill>
                  <a:srgbClr val="0563C1"/>
                </a:solidFill>
                <a:hlinkClick r:id="rId3">
                  <a:extLst>
                    <a:ext uri="{A12FA001-AC4F-418D-AE19-62706E023703}">
                      <ahyp:hlinkClr xmlns:ahyp="http://schemas.microsoft.com/office/drawing/2018/hyperlinkcolor" val="tx"/>
                    </a:ext>
                  </a:extLst>
                </a:hlinkClick>
              </a:rPr>
              <a:t>http://evaluationontario.ca/wp-content/uploads/2012/11/Sanjeev-Sridharan-Understanding-and-Evaluating-Complex-Programs.pdf</a:t>
            </a:r>
            <a:endParaRPr lang="en-US" sz="800" dirty="0">
              <a:solidFill>
                <a:srgbClr val="0563C1"/>
              </a:solidFill>
            </a:endParaRPr>
          </a:p>
          <a:p>
            <a:endParaRPr lang="en-US" sz="800" dirty="0"/>
          </a:p>
          <a:p>
            <a:endParaRPr lang="en-US" sz="800" dirty="0"/>
          </a:p>
          <a:p>
            <a:r>
              <a:rPr lang="en-US" sz="800" dirty="0"/>
              <a:t>NOTES: </a:t>
            </a:r>
          </a:p>
          <a:p>
            <a:pPr marL="0" marR="0" algn="l">
              <a:spcBef>
                <a:spcPts val="0"/>
              </a:spcBef>
              <a:spcAft>
                <a:spcPts val="0"/>
              </a:spcAft>
              <a:buFont typeface="Arial" panose="020B0604020202020204" pitchFamily="34" charset="0"/>
              <a:buChar char="•"/>
            </a:pPr>
            <a:r>
              <a:rPr lang="en-US" sz="1800" b="1" i="0" dirty="0">
                <a:solidFill>
                  <a:srgbClr val="222222"/>
                </a:solidFill>
                <a:effectLst/>
                <a:latin typeface="Calibri" panose="020F0502020204030204" pitchFamily="34" charset="0"/>
              </a:rPr>
              <a:t>Capitals: </a:t>
            </a:r>
            <a:r>
              <a:rPr lang="en-US" sz="1800" b="0" i="0" dirty="0">
                <a:solidFill>
                  <a:srgbClr val="222222"/>
                </a:solidFill>
                <a:effectLst/>
                <a:latin typeface="Calibri" panose="020F0502020204030204" pitchFamily="34" charset="0"/>
              </a:rPr>
              <a:t>Sustainability rests on all the capitals - we are dealing with all these vulnerabilities - the project changes the vulnerability from high to decrease it so that those capitals are stronger - with the project, we are improving all the capitals, and all of these capitals are either the source of vulnerability or what projects are trying to change, and as a result, sustainably changes</a:t>
            </a:r>
          </a:p>
          <a:p>
            <a:pPr marL="0" marR="0" algn="l">
              <a:spcBef>
                <a:spcPts val="0"/>
              </a:spcBef>
              <a:spcAft>
                <a:spcPts val="0"/>
              </a:spcAft>
              <a:buFont typeface="Arial" panose="020B0604020202020204" pitchFamily="34" charset="0"/>
              <a:buChar char="•"/>
            </a:pPr>
            <a:r>
              <a:rPr lang="en-US" sz="1800" b="1" i="0" dirty="0">
                <a:solidFill>
                  <a:srgbClr val="222222"/>
                </a:solidFill>
                <a:effectLst/>
                <a:latin typeface="Calibri" panose="020F0502020204030204" pitchFamily="34" charset="0"/>
              </a:rPr>
              <a:t>Trajectories</a:t>
            </a:r>
            <a:r>
              <a:rPr lang="en-US" sz="1800" b="0" i="0" dirty="0">
                <a:solidFill>
                  <a:srgbClr val="222222"/>
                </a:solidFill>
                <a:effectLst/>
                <a:latin typeface="Calibri" panose="020F0502020204030204" pitchFamily="34" charset="0"/>
              </a:rPr>
              <a:t>: when you look at the graphics, you see that things can get better or worse - over time, there are trajectories developing but we can't assume that the trajectories will be positive</a:t>
            </a:r>
          </a:p>
        </p:txBody>
      </p:sp>
      <p:sp>
        <p:nvSpPr>
          <p:cNvPr id="4" name="Slide Number Placeholder 3"/>
          <p:cNvSpPr>
            <a:spLocks noGrp="1"/>
          </p:cNvSpPr>
          <p:nvPr>
            <p:ph type="sldNum" sz="quarter" idx="5"/>
          </p:nvPr>
        </p:nvSpPr>
        <p:spPr/>
        <p:txBody>
          <a:bodyPr/>
          <a:lstStyle/>
          <a:p>
            <a:fld id="{6D4DF905-E913-8940-83CE-7BE43FC78E7B}" type="slidenum">
              <a:rPr lang="en-US" smtClean="0"/>
              <a:t>28</a:t>
            </a:fld>
            <a:endParaRPr lang="en-US"/>
          </a:p>
        </p:txBody>
      </p:sp>
    </p:spTree>
    <p:extLst>
      <p:ext uri="{BB962C8B-B14F-4D97-AF65-F5344CB8AC3E}">
        <p14:creationId xmlns:p14="http://schemas.microsoft.com/office/powerpoint/2010/main" val="4128810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Sources: </a:t>
            </a:r>
          </a:p>
          <a:p>
            <a:endParaRPr lang="en-US" sz="1200" dirty="0">
              <a:latin typeface="+mn-lt"/>
            </a:endParaRPr>
          </a:p>
          <a:p>
            <a:r>
              <a:rPr lang="en-US" sz="1200" dirty="0">
                <a:latin typeface="+mn-lt"/>
              </a:rPr>
              <a:t>OECD Evaluation Criteria: </a:t>
            </a:r>
            <a:r>
              <a:rPr lang="en-US" sz="1200" dirty="0">
                <a:latin typeface="+mn-lt"/>
                <a:hlinkClick r:id="rId3"/>
              </a:rPr>
              <a:t>https://www.oecd.org/dac/evaluation/revised-evaluation-criteria-dec-2019.pdf</a:t>
            </a:r>
            <a:endParaRPr lang="en-US" sz="1200" dirty="0">
              <a:latin typeface="+mn-lt"/>
            </a:endParaRPr>
          </a:p>
          <a:p>
            <a:r>
              <a:rPr lang="en-US" sz="1200" dirty="0">
                <a:latin typeface="+mn-lt"/>
              </a:rPr>
              <a:t>Risk: </a:t>
            </a:r>
            <a:r>
              <a:rPr lang="en-US" sz="1200" dirty="0">
                <a:latin typeface="+mn-lt"/>
                <a:hlinkClick r:id="rId4"/>
              </a:rPr>
              <a:t>https://www.worldbank.org/en/news/feature/2013/10/06/Managing-risk-for-development-From-crisis-fighting-to-systematic-risk-management</a:t>
            </a:r>
            <a:endParaRPr lang="en-US" sz="1200" dirty="0">
              <a:latin typeface="+mn-lt"/>
            </a:endParaRPr>
          </a:p>
          <a:p>
            <a:r>
              <a:rPr lang="en-US" sz="1200" u="sng" dirty="0">
                <a:latin typeface="+mn-lt"/>
                <a:hlinkClick r:id="rId5">
                  <a:extLst>
                    <a:ext uri="{A12FA001-AC4F-418D-AE19-62706E023703}">
                      <ahyp:hlinkClr xmlns:ahyp="http://schemas.microsoft.com/office/drawing/2018/hyperlinkcolor" val="tx"/>
                    </a:ext>
                  </a:extLst>
                </a:hlinkClick>
              </a:rPr>
              <a:t>Sustainability: </a:t>
            </a:r>
            <a:r>
              <a:rPr lang="en-US" sz="1200" dirty="0">
                <a:solidFill>
                  <a:srgbClr val="0563C1"/>
                </a:solidFill>
                <a:latin typeface="+mn-lt"/>
                <a:hlinkClick r:id="rId5">
                  <a:extLst>
                    <a:ext uri="{A12FA001-AC4F-418D-AE19-62706E023703}">
                      <ahyp:hlinkClr xmlns:ahyp="http://schemas.microsoft.com/office/drawing/2018/hyperlinkcolor" val="tx"/>
                    </a:ext>
                  </a:extLst>
                </a:hlinkClick>
              </a:rPr>
              <a:t>https://ssir.org/articles/entry/when_funders_move_on</a:t>
            </a:r>
            <a:endParaRPr lang="en-US" sz="1200" dirty="0">
              <a:latin typeface="+mn-lt"/>
            </a:endParaRPr>
          </a:p>
          <a:p>
            <a:endParaRPr lang="en-US" sz="1200" dirty="0">
              <a:latin typeface="+mn-lt"/>
            </a:endParaRPr>
          </a:p>
          <a:p>
            <a:r>
              <a:rPr lang="en-US" sz="1200" dirty="0">
                <a:latin typeface="+mn-lt"/>
              </a:rPr>
              <a:t>Adaptive mgmt.: </a:t>
            </a:r>
            <a:r>
              <a:rPr lang="en-US" sz="1200" dirty="0">
                <a:latin typeface="+mn-lt"/>
                <a:hlinkClick r:id="rId6"/>
              </a:rPr>
              <a:t>https://www.betterevaluation.org/sites/default/files/MandE_for_Adaptive_Management_WP2_What_Is_AM_%26_how_does_it_work_202009.pdf</a:t>
            </a:r>
            <a:endParaRPr lang="en-US" sz="1200" dirty="0">
              <a:latin typeface="+mn-lt"/>
            </a:endParaRPr>
          </a:p>
          <a:p>
            <a:endParaRPr lang="en-US" sz="1200" dirty="0">
              <a:latin typeface="+mn-lt"/>
            </a:endParaRPr>
          </a:p>
          <a:p>
            <a:endParaRPr lang="en-US" sz="1200" dirty="0">
              <a:latin typeface="+mn-lt"/>
            </a:endParaRPr>
          </a:p>
          <a:p>
            <a:r>
              <a:rPr lang="en-US" sz="1200" dirty="0">
                <a:latin typeface="+mn-lt"/>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22222"/>
                </a:solidFill>
                <a:effectLst/>
                <a:latin typeface="+mn-lt"/>
              </a:rPr>
              <a:t>relevance</a:t>
            </a:r>
            <a:r>
              <a:rPr lang="en-US" sz="1200" b="0" i="0" dirty="0">
                <a:solidFill>
                  <a:srgbClr val="222222"/>
                </a:solidFill>
                <a:effectLst/>
                <a:latin typeface="+mn-lt"/>
              </a:rPr>
              <a:t>: is the outcome still relevant, even if the government does not provide resources, </a:t>
            </a:r>
            <a:r>
              <a:rPr lang="en-US" sz="1200" b="0" i="0" dirty="0" err="1">
                <a:solidFill>
                  <a:srgbClr val="222222"/>
                </a:solidFill>
                <a:effectLst/>
                <a:latin typeface="+mn-lt"/>
              </a:rPr>
              <a:t>etc</a:t>
            </a:r>
            <a:r>
              <a:rPr lang="en-US" sz="1200" b="0" i="0" dirty="0">
                <a:solidFill>
                  <a:srgbClr val="222222"/>
                </a:solidFill>
                <a:effectLst/>
                <a:latin typeface="+mn-lt"/>
              </a:rPr>
              <a:t>; check if outcome is still relevant so people maintain it</a:t>
            </a:r>
          </a:p>
          <a:p>
            <a:pPr marL="0" marR="0" algn="l">
              <a:spcBef>
                <a:spcPts val="0"/>
              </a:spcBef>
              <a:spcAft>
                <a:spcPts val="0"/>
              </a:spcAft>
              <a:buFont typeface="Arial" panose="020B0604020202020204" pitchFamily="34" charset="0"/>
              <a:buChar char="•"/>
            </a:pPr>
            <a:r>
              <a:rPr lang="en-US" sz="1200" b="1" i="0" dirty="0">
                <a:solidFill>
                  <a:srgbClr val="222222"/>
                </a:solidFill>
                <a:effectLst/>
                <a:latin typeface="+mn-lt"/>
              </a:rPr>
              <a:t>sustainability plans</a:t>
            </a:r>
            <a:r>
              <a:rPr lang="en-US" sz="1200" b="0" i="0" dirty="0">
                <a:solidFill>
                  <a:srgbClr val="222222"/>
                </a:solidFill>
                <a:effectLst/>
                <a:latin typeface="+mn-lt"/>
              </a:rPr>
              <a:t>: Unless you do sustainability planning for the long-tern, then the outcome is far less likely to be sustained</a:t>
            </a:r>
          </a:p>
          <a:p>
            <a:pPr marL="0" marR="0" algn="l">
              <a:spcBef>
                <a:spcPts val="0"/>
              </a:spcBef>
              <a:spcAft>
                <a:spcPts val="0"/>
              </a:spcAft>
              <a:buFont typeface="Arial" panose="020B0604020202020204" pitchFamily="34" charset="0"/>
              <a:buChar char="•"/>
            </a:pPr>
            <a:r>
              <a:rPr lang="en-US" sz="1200" b="1" i="0" dirty="0">
                <a:solidFill>
                  <a:srgbClr val="222222"/>
                </a:solidFill>
                <a:effectLst/>
                <a:latin typeface="+mn-lt"/>
              </a:rPr>
              <a:t>risk management </a:t>
            </a:r>
            <a:r>
              <a:rPr lang="en-US" sz="1200" b="0" i="0" dirty="0">
                <a:solidFill>
                  <a:srgbClr val="222222"/>
                </a:solidFill>
                <a:effectLst/>
                <a:latin typeface="+mn-lt"/>
              </a:rPr>
              <a:t>: risk mgt is at the center of development planning - if they don't plan and mitigate risks, the results won't be sustained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222222"/>
                </a:solidFill>
                <a:effectLst/>
                <a:latin typeface="+mn-lt"/>
              </a:rPr>
              <a:t>sustainability ratings</a:t>
            </a:r>
            <a:r>
              <a:rPr lang="en-US" sz="1200" b="0" i="0" dirty="0">
                <a:solidFill>
                  <a:srgbClr val="222222"/>
                </a:solidFill>
                <a:effectLst/>
                <a:latin typeface="+mn-lt"/>
              </a:rPr>
              <a:t>: if the project says " very likely to be sustained because involvement of local partners", then if it is verified, it is more likely that the project is sustained</a:t>
            </a:r>
          </a:p>
          <a:p>
            <a:pPr marL="0" marR="0" algn="l">
              <a:spcBef>
                <a:spcPts val="0"/>
              </a:spcBef>
              <a:spcAft>
                <a:spcPts val="0"/>
              </a:spcAft>
              <a:buFont typeface="Arial" panose="020B0604020202020204" pitchFamily="34" charset="0"/>
              <a:buChar char="•"/>
            </a:pPr>
            <a:endParaRPr lang="en-US" sz="1200" dirty="0">
              <a:latin typeface="+mn-lt"/>
            </a:endParaRPr>
          </a:p>
          <a:p>
            <a:pPr marL="0" marR="0" algn="l">
              <a:spcBef>
                <a:spcPts val="0"/>
              </a:spcBef>
              <a:spcAft>
                <a:spcPts val="0"/>
              </a:spcAft>
              <a:buFont typeface="Arial" panose="020B0604020202020204" pitchFamily="34" charset="0"/>
              <a:buChar char="•"/>
            </a:pPr>
            <a:r>
              <a:rPr lang="en-US" sz="1200" b="1" i="0" dirty="0">
                <a:solidFill>
                  <a:srgbClr val="222222"/>
                </a:solidFill>
                <a:effectLst/>
                <a:latin typeface="+mn-lt"/>
              </a:rPr>
              <a:t>adaptative management</a:t>
            </a:r>
            <a:r>
              <a:rPr lang="en-US" sz="1200" b="0" i="0" dirty="0">
                <a:solidFill>
                  <a:srgbClr val="222222"/>
                </a:solidFill>
                <a:effectLst/>
                <a:latin typeface="+mn-lt"/>
              </a:rPr>
              <a:t>: once you learn, you circle back - if you adapt, it is far more likely for the outcome to be sustained – indications of adaptive management will make an outcome far more likely to be sustained; looking at adaptive management actions can show how did it work out during the sustainability evaluation</a:t>
            </a:r>
          </a:p>
          <a:p>
            <a:endParaRPr lang="en-US" sz="1200" dirty="0">
              <a:latin typeface="+mn-lt"/>
            </a:endParaRPr>
          </a:p>
          <a:p>
            <a:endParaRPr lang="en-US" sz="1200" dirty="0">
              <a:latin typeface="+mn-lt"/>
            </a:endParaRPr>
          </a:p>
          <a:p>
            <a:endParaRPr lang="en-US" sz="800" dirty="0"/>
          </a:p>
        </p:txBody>
      </p:sp>
      <p:sp>
        <p:nvSpPr>
          <p:cNvPr id="4" name="Slide Number Placeholder 3"/>
          <p:cNvSpPr>
            <a:spLocks noGrp="1"/>
          </p:cNvSpPr>
          <p:nvPr>
            <p:ph type="sldNum" sz="quarter" idx="5"/>
          </p:nvPr>
        </p:nvSpPr>
        <p:spPr/>
        <p:txBody>
          <a:bodyPr/>
          <a:lstStyle/>
          <a:p>
            <a:fld id="{6D4DF905-E913-8940-83CE-7BE43FC78E7B}" type="slidenum">
              <a:rPr lang="en-US" smtClean="0"/>
              <a:t>29</a:t>
            </a:fld>
            <a:endParaRPr lang="en-US"/>
          </a:p>
        </p:txBody>
      </p:sp>
    </p:spTree>
    <p:extLst>
      <p:ext uri="{BB962C8B-B14F-4D97-AF65-F5344CB8AC3E}">
        <p14:creationId xmlns:p14="http://schemas.microsoft.com/office/powerpoint/2010/main" val="2178865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latin typeface="Myriad Pro" panose="020B0503030403020204"/>
              </a:rPr>
              <a:t>Source: </a:t>
            </a:r>
            <a:r>
              <a:rPr lang="en-US" sz="700" dirty="0">
                <a:solidFill>
                  <a:schemeClr val="bg1">
                    <a:lumMod val="50000"/>
                  </a:schemeClr>
                </a:solidFill>
              </a:rPr>
              <a:t>Tufts/ FHI 360 (2016)</a:t>
            </a:r>
            <a:endParaRPr lang="en-US" sz="600" dirty="0">
              <a:latin typeface="Myriad Pro" panose="020B050303040302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30</a:t>
            </a:fld>
            <a:endParaRPr lang="en-US"/>
          </a:p>
        </p:txBody>
      </p:sp>
    </p:spTree>
    <p:extLst>
      <p:ext uri="{BB962C8B-B14F-4D97-AF65-F5344CB8AC3E}">
        <p14:creationId xmlns:p14="http://schemas.microsoft.com/office/powerpoint/2010/main" val="1226725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a:p>
            <a:r>
              <a:rPr lang="en-US" sz="600" dirty="0">
                <a:latin typeface="Myriad Pro" panose="020B0503030403020204"/>
              </a:rPr>
              <a:t>Source: </a:t>
            </a:r>
            <a:r>
              <a:rPr lang="en-US" sz="800" dirty="0">
                <a:latin typeface="Gill Sans MT" panose="020B0502020104020203" pitchFamily="34" charset="77"/>
              </a:rPr>
              <a:t>WFP Anticipatory actions: </a:t>
            </a:r>
            <a:r>
              <a:rPr lang="en-US" sz="800" dirty="0">
                <a:latin typeface="Gill Sans MT" panose="020B0502020104020203" pitchFamily="34" charset="77"/>
                <a:hlinkClick r:id="rId3"/>
              </a:rPr>
              <a:t>https://docs.wfp.org/api/documents/WFP-0000110236/download/</a:t>
            </a:r>
            <a:endParaRPr lang="en-US" sz="800" dirty="0">
              <a:latin typeface="Gill Sans MT" panose="020B0502020104020203" pitchFamily="34"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i="0" dirty="0"/>
              <a:t>NOTES: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i="0" dirty="0"/>
              <a:t>Projects designed to address vulnerabilities – for how long? How well did the project strengthen capacities to withstand shocks?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31</a:t>
            </a:fld>
            <a:endParaRPr lang="en-US"/>
          </a:p>
        </p:txBody>
      </p:sp>
    </p:spTree>
    <p:extLst>
      <p:ext uri="{BB962C8B-B14F-4D97-AF65-F5344CB8AC3E}">
        <p14:creationId xmlns:p14="http://schemas.microsoft.com/office/powerpoint/2010/main" val="499820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a:p>
            <a:r>
              <a:rPr lang="en-US" sz="600" dirty="0">
                <a:latin typeface="Myriad Pro" panose="020B0503030403020204"/>
              </a:rPr>
              <a:t>Source: </a:t>
            </a:r>
            <a:r>
              <a:rPr lang="en-US" sz="800" dirty="0">
                <a:latin typeface="Gill Sans MT" panose="020B0502020104020203" pitchFamily="34" charset="77"/>
              </a:rPr>
              <a:t>Graphic: </a:t>
            </a:r>
            <a:r>
              <a:rPr lang="en-US" sz="800" dirty="0">
                <a:latin typeface="Gill Sans MT" panose="020B0502020104020203" pitchFamily="34" charset="77"/>
                <a:hlinkClick r:id="rId3"/>
              </a:rPr>
              <a:t>https://www.naceweb.org/diversity-equity-and-inclusion/best-practices/emerging-trends-could-threaten-equitable-outcomes-for-marginalized-students/</a:t>
            </a:r>
            <a:endParaRPr lang="en-US" sz="800" dirty="0">
              <a:latin typeface="Gill Sans MT" panose="020B0502020104020203" pitchFamily="34"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dirty="0">
                <a:latin typeface="Myriad Pro" panose="020B0503030403020204"/>
              </a:rPr>
              <a:t>Examples: </a:t>
            </a:r>
            <a:r>
              <a:rPr lang="en-US" sz="800" dirty="0">
                <a:hlinkClick r:id="rId4"/>
              </a:rPr>
              <a:t>https://www.pactworld.org/features/rural-nepal-pact-using-integrated-development-break-povertys-grip</a:t>
            </a:r>
            <a:endParaRPr lang="en-US" sz="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32</a:t>
            </a:fld>
            <a:endParaRPr lang="en-US"/>
          </a:p>
        </p:txBody>
      </p:sp>
    </p:spTree>
    <p:extLst>
      <p:ext uri="{BB962C8B-B14F-4D97-AF65-F5344CB8AC3E}">
        <p14:creationId xmlns:p14="http://schemas.microsoft.com/office/powerpoint/2010/main" val="2740299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4</a:t>
            </a:fld>
            <a:endParaRPr lang="en-US"/>
          </a:p>
        </p:txBody>
      </p:sp>
    </p:spTree>
    <p:extLst>
      <p:ext uri="{BB962C8B-B14F-4D97-AF65-F5344CB8AC3E}">
        <p14:creationId xmlns:p14="http://schemas.microsoft.com/office/powerpoint/2010/main" val="2286520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Transition – now we have a sustained outcome and we want to know how it reflects resilience</a:t>
            </a:r>
          </a:p>
        </p:txBody>
      </p:sp>
      <p:sp>
        <p:nvSpPr>
          <p:cNvPr id="4" name="Slide Number Placeholder 3"/>
          <p:cNvSpPr>
            <a:spLocks noGrp="1"/>
          </p:cNvSpPr>
          <p:nvPr>
            <p:ph type="sldNum" sz="quarter" idx="5"/>
          </p:nvPr>
        </p:nvSpPr>
        <p:spPr/>
        <p:txBody>
          <a:bodyPr/>
          <a:lstStyle/>
          <a:p>
            <a:fld id="{6D4DF905-E913-8940-83CE-7BE43FC78E7B}" type="slidenum">
              <a:rPr lang="en-US" smtClean="0"/>
              <a:t>33</a:t>
            </a:fld>
            <a:endParaRPr lang="en-US"/>
          </a:p>
        </p:txBody>
      </p:sp>
    </p:spTree>
    <p:extLst>
      <p:ext uri="{BB962C8B-B14F-4D97-AF65-F5344CB8AC3E}">
        <p14:creationId xmlns:p14="http://schemas.microsoft.com/office/powerpoint/2010/main" val="730821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34</a:t>
            </a:fld>
            <a:endParaRPr lang="en-US"/>
          </a:p>
        </p:txBody>
      </p:sp>
    </p:spTree>
    <p:extLst>
      <p:ext uri="{BB962C8B-B14F-4D97-AF65-F5344CB8AC3E}">
        <p14:creationId xmlns:p14="http://schemas.microsoft.com/office/powerpoint/2010/main" val="1080344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also be a PHYSICAL MAP like a community or other local-unit vulnerability mapping exercise, aka hazard map or risk map. See next slide</a:t>
            </a:r>
          </a:p>
          <a:p>
            <a:endParaRPr lang="en-US" dirty="0"/>
          </a:p>
          <a:p>
            <a:r>
              <a:rPr lang="en-US" dirty="0"/>
              <a:t>Photo credit: https://</a:t>
            </a:r>
            <a:r>
              <a:rPr lang="en-US" dirty="0" err="1"/>
              <a:t>www.theguardian.com</a:t>
            </a:r>
            <a:r>
              <a:rPr lang="en-US" dirty="0"/>
              <a:t>/global-development-professionals-network/2015/</a:t>
            </a:r>
            <a:r>
              <a:rPr lang="en-US" dirty="0" err="1"/>
              <a:t>jun</a:t>
            </a:r>
            <a:r>
              <a:rPr lang="en-US" dirty="0"/>
              <a:t>/12/decade-of-drought-a-global-tour-of-seven-recent-water-crises</a:t>
            </a:r>
          </a:p>
        </p:txBody>
      </p:sp>
      <p:sp>
        <p:nvSpPr>
          <p:cNvPr id="4" name="Slide Number Placeholder 3"/>
          <p:cNvSpPr>
            <a:spLocks noGrp="1"/>
          </p:cNvSpPr>
          <p:nvPr>
            <p:ph type="sldNum" sz="quarter" idx="5"/>
          </p:nvPr>
        </p:nvSpPr>
        <p:spPr/>
        <p:txBody>
          <a:bodyPr/>
          <a:lstStyle/>
          <a:p>
            <a:fld id="{8D968FEA-818D-8240-BE91-BCFD1A77ED99}" type="slidenum">
              <a:rPr lang="en-US" smtClean="0"/>
              <a:t>35</a:t>
            </a:fld>
            <a:endParaRPr lang="en-US"/>
          </a:p>
        </p:txBody>
      </p:sp>
    </p:spTree>
    <p:extLst>
      <p:ext uri="{BB962C8B-B14F-4D97-AF65-F5344CB8AC3E}">
        <p14:creationId xmlns:p14="http://schemas.microsoft.com/office/powerpoint/2010/main" val="912075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mbria" panose="02040503050406030204" pitchFamily="18" charset="0"/>
                <a:cs typeface="Times New Roman" panose="02020603050405020304" pitchFamily="18" charset="0"/>
              </a:rPr>
              <a:t>Source: Liu, </a:t>
            </a:r>
            <a:r>
              <a:rPr lang="en-US" sz="1800" dirty="0" err="1">
                <a:effectLst/>
                <a:latin typeface="Calibri" panose="020F0502020204030204" pitchFamily="34" charset="0"/>
                <a:ea typeface="Cambria" panose="02040503050406030204" pitchFamily="18" charset="0"/>
                <a:cs typeface="Times New Roman" panose="02020603050405020304" pitchFamily="18" charset="0"/>
              </a:rPr>
              <a:t>et.al</a:t>
            </a:r>
            <a:r>
              <a:rPr lang="en-US" sz="1800" dirty="0">
                <a:effectLst/>
                <a:latin typeface="Calibri" panose="020F0502020204030204" pitchFamily="34" charset="0"/>
                <a:ea typeface="Cambria" panose="02040503050406030204" pitchFamily="18" charset="0"/>
                <a:cs typeface="Times New Roman" panose="02020603050405020304" pitchFamily="18" charset="0"/>
              </a:rPr>
              <a:t>. 2021.</a:t>
            </a:r>
          </a:p>
          <a:p>
            <a:pPr marL="0" marR="0">
              <a:spcBef>
                <a:spcPts val="0"/>
              </a:spcBef>
              <a:spcAft>
                <a:spcPts val="0"/>
              </a:spcAft>
            </a:pPr>
            <a:endParaRPr lang="en-U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mbria" panose="02040503050406030204" pitchFamily="18" charset="0"/>
                <a:cs typeface="Times New Roman" panose="02020603050405020304" pitchFamily="18" charset="0"/>
              </a:rPr>
              <a:t>Nexus is the interface or relationship between the human and natural systems – “HOW” they are coupled</a:t>
            </a:r>
          </a:p>
          <a:p>
            <a:pPr marL="0" marR="0">
              <a:spcBef>
                <a:spcPts val="0"/>
              </a:spcBef>
              <a:spcAft>
                <a:spcPts val="0"/>
              </a:spcAft>
            </a:pPr>
            <a:endParaRPr lang="en-U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mbria" panose="02040503050406030204" pitchFamily="18" charset="0"/>
                <a:cs typeface="Times New Roman" panose="02020603050405020304" pitchFamily="18" charset="0"/>
              </a:rPr>
              <a:t>Organizational levels = increasing complexity and scale as you go up; interface is different at different scales</a:t>
            </a:r>
          </a:p>
          <a:p>
            <a:pPr marL="0" marR="0">
              <a:spcBef>
                <a:spcPts val="0"/>
              </a:spcBef>
              <a:spcAft>
                <a:spcPts val="0"/>
              </a:spcAft>
            </a:pPr>
            <a:endParaRPr lang="en-U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mbria" panose="02040503050406030204" pitchFamily="18" charset="0"/>
                <a:cs typeface="Times New Roman" panose="02020603050405020304" pitchFamily="18" charset="0"/>
              </a:rPr>
              <a:t>We talk about SYSTEMS so that we can talk about STRCUTURES AND FUNCTIONS, so that we can talk about RRT </a:t>
            </a:r>
          </a:p>
        </p:txBody>
      </p:sp>
      <p:sp>
        <p:nvSpPr>
          <p:cNvPr id="4" name="Slide Number Placeholder 3"/>
          <p:cNvSpPr>
            <a:spLocks noGrp="1"/>
          </p:cNvSpPr>
          <p:nvPr>
            <p:ph type="sldNum" sz="quarter" idx="5"/>
          </p:nvPr>
        </p:nvSpPr>
        <p:spPr/>
        <p:txBody>
          <a:bodyPr/>
          <a:lstStyle/>
          <a:p>
            <a:fld id="{8D968FEA-818D-8240-BE91-BCFD1A77ED99}" type="slidenum">
              <a:rPr lang="en-US" smtClean="0"/>
              <a:t>36</a:t>
            </a:fld>
            <a:endParaRPr lang="en-US"/>
          </a:p>
        </p:txBody>
      </p:sp>
    </p:spTree>
    <p:extLst>
      <p:ext uri="{BB962C8B-B14F-4D97-AF65-F5344CB8AC3E}">
        <p14:creationId xmlns:p14="http://schemas.microsoft.com/office/powerpoint/2010/main" val="173077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ASSETS AND CAPACITIES developed/built by the sustained outcome are now tested for whether they are being used specifically for CLIMATE CHANGE purposes – reducing CLIMATE vulnerability and enabling improved climate information</a:t>
            </a:r>
          </a:p>
          <a:p>
            <a:endParaRPr lang="en-US" dirty="0"/>
          </a:p>
          <a:p>
            <a:r>
              <a:rPr lang="en-US" dirty="0"/>
              <a:t>WHY DOES INFORMATION MATTER? Assets and capacities are great but unless there’s continual information sharing, and opportunity to adjust assets and capacities to NEW needs/challenges/understandings of risks and disturbances, then the assets and capacities become irrelevant</a:t>
            </a:r>
          </a:p>
        </p:txBody>
      </p:sp>
      <p:sp>
        <p:nvSpPr>
          <p:cNvPr id="4" name="Slide Number Placeholder 3"/>
          <p:cNvSpPr>
            <a:spLocks noGrp="1"/>
          </p:cNvSpPr>
          <p:nvPr>
            <p:ph type="sldNum" sz="quarter" idx="5"/>
          </p:nvPr>
        </p:nvSpPr>
        <p:spPr/>
        <p:txBody>
          <a:bodyPr/>
          <a:lstStyle/>
          <a:p>
            <a:fld id="{8D968FEA-818D-8240-BE91-BCFD1A77ED99}" type="slidenum">
              <a:rPr lang="en-US" smtClean="0"/>
              <a:t>37</a:t>
            </a:fld>
            <a:endParaRPr lang="en-US"/>
          </a:p>
        </p:txBody>
      </p:sp>
    </p:spTree>
    <p:extLst>
      <p:ext uri="{BB962C8B-B14F-4D97-AF65-F5344CB8AC3E}">
        <p14:creationId xmlns:p14="http://schemas.microsoft.com/office/powerpoint/2010/main" val="4157176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also be a PHYSICAL MAP like a community or other local-unit vulnerability mapping exercise, aka hazard map or risk map. See next slide</a:t>
            </a:r>
          </a:p>
          <a:p>
            <a:endParaRPr lang="en-US" dirty="0"/>
          </a:p>
          <a:p>
            <a:r>
              <a:rPr lang="en-US" dirty="0"/>
              <a:t>Photo credit: https://</a:t>
            </a:r>
            <a:r>
              <a:rPr lang="en-US" dirty="0" err="1"/>
              <a:t>www.theguardian.com</a:t>
            </a:r>
            <a:r>
              <a:rPr lang="en-US" dirty="0"/>
              <a:t>/global-development-professionals-network/2015/</a:t>
            </a:r>
            <a:r>
              <a:rPr lang="en-US" dirty="0" err="1"/>
              <a:t>jun</a:t>
            </a:r>
            <a:r>
              <a:rPr lang="en-US" dirty="0"/>
              <a:t>/12/decade-of-drought-a-global-tour-of-seven-recent-water-crises</a:t>
            </a:r>
          </a:p>
        </p:txBody>
      </p:sp>
      <p:sp>
        <p:nvSpPr>
          <p:cNvPr id="4" name="Slide Number Placeholder 3"/>
          <p:cNvSpPr>
            <a:spLocks noGrp="1"/>
          </p:cNvSpPr>
          <p:nvPr>
            <p:ph type="sldNum" sz="quarter" idx="5"/>
          </p:nvPr>
        </p:nvSpPr>
        <p:spPr/>
        <p:txBody>
          <a:bodyPr/>
          <a:lstStyle/>
          <a:p>
            <a:fld id="{8D968FEA-818D-8240-BE91-BCFD1A77ED99}" type="slidenum">
              <a:rPr lang="en-US" smtClean="0"/>
              <a:t>38</a:t>
            </a:fld>
            <a:endParaRPr lang="en-US"/>
          </a:p>
        </p:txBody>
      </p:sp>
    </p:spTree>
    <p:extLst>
      <p:ext uri="{BB962C8B-B14F-4D97-AF65-F5344CB8AC3E}">
        <p14:creationId xmlns:p14="http://schemas.microsoft.com/office/powerpoint/2010/main" val="4117549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Notes: </a:t>
            </a:r>
          </a:p>
          <a:p>
            <a:r>
              <a:rPr lang="en-US" sz="700" dirty="0"/>
              <a:t>- This is a TYPOLOGY. Meaning, everyone should NOT be aiming for transformation. It’s a way of describing the strategy taken for managing climate disturbances. </a:t>
            </a:r>
          </a:p>
          <a:p>
            <a:pPr marL="171450" indent="-171450">
              <a:buFontTx/>
              <a:buChar char="-"/>
            </a:pPr>
            <a:r>
              <a:rPr lang="en-US" sz="700" dirty="0"/>
              <a:t>The distinction between directed and autonomous is one of SPEED. </a:t>
            </a:r>
          </a:p>
          <a:p>
            <a:pPr marL="171450" indent="-171450">
              <a:buFontTx/>
              <a:buChar char="-"/>
            </a:pPr>
            <a:endParaRPr lang="en-US" sz="700" dirty="0"/>
          </a:p>
          <a:p>
            <a:r>
              <a:rPr lang="en-US" sz="700" dirty="0"/>
              <a:t>Source: </a:t>
            </a:r>
            <a:r>
              <a:rPr lang="fr-FR" sz="700" dirty="0"/>
              <a:t>https://www.nature.com/articles/s42003-020-01556-2</a:t>
            </a:r>
          </a:p>
          <a:p>
            <a:endParaRPr lang="en-US" sz="700" dirty="0"/>
          </a:p>
          <a:p>
            <a:r>
              <a:rPr lang="en-US" sz="700" dirty="0"/>
              <a:t> </a:t>
            </a:r>
          </a:p>
        </p:txBody>
      </p:sp>
      <p:sp>
        <p:nvSpPr>
          <p:cNvPr id="4" name="Slide Number Placeholder 3"/>
          <p:cNvSpPr>
            <a:spLocks noGrp="1"/>
          </p:cNvSpPr>
          <p:nvPr>
            <p:ph type="sldNum" sz="quarter" idx="5"/>
          </p:nvPr>
        </p:nvSpPr>
        <p:spPr/>
        <p:txBody>
          <a:bodyPr/>
          <a:lstStyle/>
          <a:p>
            <a:fld id="{6D4DF905-E913-8940-83CE-7BE43FC78E7B}" type="slidenum">
              <a:rPr lang="en-US" smtClean="0"/>
              <a:t>39</a:t>
            </a:fld>
            <a:endParaRPr lang="en-US"/>
          </a:p>
        </p:txBody>
      </p:sp>
    </p:spTree>
    <p:extLst>
      <p:ext uri="{BB962C8B-B14F-4D97-AF65-F5344CB8AC3E}">
        <p14:creationId xmlns:p14="http://schemas.microsoft.com/office/powerpoint/2010/main" val="2719182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40</a:t>
            </a:fld>
            <a:endParaRPr lang="en-US"/>
          </a:p>
        </p:txBody>
      </p:sp>
    </p:spTree>
    <p:extLst>
      <p:ext uri="{BB962C8B-B14F-4D97-AF65-F5344CB8AC3E}">
        <p14:creationId xmlns:p14="http://schemas.microsoft.com/office/powerpoint/2010/main" val="2785032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41</a:t>
            </a:fld>
            <a:endParaRPr lang="en-US"/>
          </a:p>
        </p:txBody>
      </p:sp>
    </p:spTree>
    <p:extLst>
      <p:ext uri="{BB962C8B-B14F-4D97-AF65-F5344CB8AC3E}">
        <p14:creationId xmlns:p14="http://schemas.microsoft.com/office/powerpoint/2010/main" val="3647043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r>
              <a:rPr lang="en-US" dirty="0"/>
              <a:t>AT THE END OF PART 1:</a:t>
            </a:r>
          </a:p>
          <a:p>
            <a:pPr marL="285750" marR="0" lvl="0" indent="-285750">
              <a:spcBef>
                <a:spcPts val="0"/>
              </a:spcBef>
              <a:spcAft>
                <a:spcPts val="0"/>
              </a:spcAft>
              <a:buFont typeface="Wingdings" pitchFamily="2" charset="2"/>
              <a:buChar char="Ø"/>
            </a:pPr>
            <a:r>
              <a:rPr lang="en-US" dirty="0"/>
              <a:t>Evaluator: Conducts analysis of the AF data at hand, creates a Theory of Change/ assumptions about Sustainability with the MIE/NIE and proposes short inception report/plan for the ex post evaluation </a:t>
            </a:r>
          </a:p>
          <a:p>
            <a:pPr marL="285750" marR="0" lvl="0" indent="-285750">
              <a:spcBef>
                <a:spcPts val="0"/>
              </a:spcBef>
              <a:spcAft>
                <a:spcPts val="0"/>
              </a:spcAft>
              <a:buFont typeface="Wingdings" pitchFamily="2" charset="2"/>
              <a:buChar char="Ø"/>
            </a:pPr>
            <a:r>
              <a:rPr lang="en-US" dirty="0"/>
              <a:t>AF Team: Provides feedback and training before final inception and fieldwork planning</a:t>
            </a:r>
          </a:p>
        </p:txBody>
      </p:sp>
      <p:sp>
        <p:nvSpPr>
          <p:cNvPr id="4" name="Slide Number Placeholder 3"/>
          <p:cNvSpPr>
            <a:spLocks noGrp="1"/>
          </p:cNvSpPr>
          <p:nvPr>
            <p:ph type="sldNum" sz="quarter" idx="5"/>
          </p:nvPr>
        </p:nvSpPr>
        <p:spPr/>
        <p:txBody>
          <a:bodyPr/>
          <a:lstStyle/>
          <a:p>
            <a:fld id="{01F649E3-D744-464F-ADDD-71E3C370AC49}" type="slidenum">
              <a:rPr lang="en-US" smtClean="0"/>
              <a:t>42</a:t>
            </a:fld>
            <a:endParaRPr lang="en-US"/>
          </a:p>
        </p:txBody>
      </p:sp>
    </p:spTree>
    <p:extLst>
      <p:ext uri="{BB962C8B-B14F-4D97-AF65-F5344CB8AC3E}">
        <p14:creationId xmlns:p14="http://schemas.microsoft.com/office/powerpoint/2010/main" val="278996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700" dirty="0"/>
              <a:t>NB: Part 3 is *not* a training slide deck </a:t>
            </a:r>
          </a:p>
        </p:txBody>
      </p:sp>
      <p:sp>
        <p:nvSpPr>
          <p:cNvPr id="4" name="Slide Number Placeholder 3"/>
          <p:cNvSpPr>
            <a:spLocks noGrp="1"/>
          </p:cNvSpPr>
          <p:nvPr>
            <p:ph type="sldNum" sz="quarter" idx="5"/>
          </p:nvPr>
        </p:nvSpPr>
        <p:spPr/>
        <p:txBody>
          <a:bodyPr/>
          <a:lstStyle/>
          <a:p>
            <a:fld id="{6D4DF905-E913-8940-83CE-7BE43FC78E7B}" type="slidenum">
              <a:rPr lang="en-US" smtClean="0"/>
              <a:t>5</a:t>
            </a:fld>
            <a:endParaRPr lang="en-US"/>
          </a:p>
        </p:txBody>
      </p:sp>
    </p:spTree>
    <p:extLst>
      <p:ext uri="{BB962C8B-B14F-4D97-AF65-F5344CB8AC3E}">
        <p14:creationId xmlns:p14="http://schemas.microsoft.com/office/powerpoint/2010/main" val="99822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endParaRPr lang="en-US" sz="700" dirty="0"/>
          </a:p>
          <a:p>
            <a:pPr lvl="1" fontAlgn="base">
              <a:spcBef>
                <a:spcPts val="1100"/>
              </a:spcBef>
              <a:spcAft>
                <a:spcPts val="600"/>
              </a:spcAft>
            </a:pPr>
            <a:r>
              <a:rPr lang="en-US" sz="700" dirty="0"/>
              <a:t>Follows with Q&amp;A and a brief break – anyone who hasn’t already taken the </a:t>
            </a:r>
          </a:p>
          <a:p>
            <a:pPr lvl="1" fontAlgn="base">
              <a:spcBef>
                <a:spcPts val="1100"/>
              </a:spcBef>
              <a:spcAft>
                <a:spcPts val="600"/>
              </a:spcAft>
            </a:pPr>
            <a:endParaRPr lang="en-US" sz="700" dirty="0"/>
          </a:p>
          <a:p>
            <a:pPr lvl="1" fontAlgn="base">
              <a:spcBef>
                <a:spcPts val="1100"/>
              </a:spcBef>
              <a:spcAft>
                <a:spcPts val="600"/>
              </a:spcAft>
            </a:pPr>
            <a:r>
              <a:rPr lang="en-US" sz="700" dirty="0"/>
              <a:t>Adapted from https://</a:t>
            </a:r>
            <a:r>
              <a:rPr lang="en-US" sz="700" dirty="0" err="1"/>
              <a:t>valuingvoices.com</a:t>
            </a:r>
            <a:r>
              <a:rPr lang="en-US" sz="700" dirty="0"/>
              <a:t>/building-the-evidence-base-for-post-project-evaluation-a-report-to-the-faster-forward-fund/</a:t>
            </a:r>
          </a:p>
          <a:p>
            <a:pPr lvl="1" fontAlgn="base">
              <a:spcBef>
                <a:spcPts val="1100"/>
              </a:spcBef>
              <a:spcAft>
                <a:spcPts val="600"/>
              </a:spcAft>
            </a:pPr>
            <a:endParaRPr lang="en-US" sz="700" dirty="0"/>
          </a:p>
          <a:p>
            <a:pPr lvl="1" fontAlgn="base">
              <a:spcBef>
                <a:spcPts val="1100"/>
              </a:spcBef>
              <a:spcAft>
                <a:spcPts val="600"/>
              </a:spcAft>
            </a:pPr>
            <a:r>
              <a:rPr lang="en-US" sz="700" dirty="0"/>
              <a:t>FULL TEXT (STAR = WORKSHEET)</a:t>
            </a:r>
          </a:p>
          <a:p>
            <a:pPr lvl="1" fontAlgn="base">
              <a:spcBef>
                <a:spcPts val="1100"/>
              </a:spcBef>
              <a:spcAft>
                <a:spcPts val="600"/>
              </a:spcAft>
            </a:pPr>
            <a:endParaRPr lang="en-US" sz="700" dirty="0"/>
          </a:p>
          <a:p>
            <a:endParaRPr lang="en-US" dirty="0">
              <a:latin typeface="Myriad Pro" panose="020B0503030403020204"/>
            </a:endParaRPr>
          </a:p>
          <a:p>
            <a:pPr marL="285750" indent="-285750">
              <a:buFont typeface="Arial" panose="020B0604020202020204" pitchFamily="34" charset="0"/>
              <a:buChar char="•"/>
            </a:pPr>
            <a:r>
              <a:rPr lang="en-US" sz="1600" b="1" dirty="0">
                <a:solidFill>
                  <a:srgbClr val="F7941D"/>
                </a:solidFill>
                <a:latin typeface="Myriad Pro" panose="020B0503030403020204"/>
              </a:rPr>
              <a:t>Project Proposal: </a:t>
            </a:r>
          </a:p>
          <a:p>
            <a:pPr marL="742950" lvl="1" indent="-285750">
              <a:buFont typeface="Arial" panose="020B0604020202020204" pitchFamily="34" charset="0"/>
              <a:buChar char="•"/>
            </a:pPr>
            <a:r>
              <a:rPr lang="en-US" sz="1600" dirty="0">
                <a:latin typeface="Myriad Pro" panose="020B0503030403020204"/>
              </a:rPr>
              <a:t>Project context (institutions, partners, climate conditions, </a:t>
            </a:r>
            <a:r>
              <a:rPr lang="en-US" sz="1600" dirty="0" err="1">
                <a:latin typeface="Myriad Pro" panose="020B0503030403020204"/>
              </a:rPr>
              <a:t>etc</a:t>
            </a:r>
            <a:r>
              <a:rPr lang="en-US" sz="1600" dirty="0">
                <a:latin typeface="Myriad Pro" panose="020B0503030403020204"/>
              </a:rPr>
              <a:t>);</a:t>
            </a:r>
          </a:p>
          <a:p>
            <a:pPr marL="742950" lvl="1" indent="-285750">
              <a:buFont typeface="Arial" panose="020B0604020202020204" pitchFamily="34" charset="0"/>
              <a:buChar char="•"/>
            </a:pPr>
            <a:r>
              <a:rPr lang="en-US" sz="1600" dirty="0">
                <a:latin typeface="Myriad Pro" panose="020B0503030403020204"/>
              </a:rPr>
              <a:t>Planned targets and indicators, theory of change</a:t>
            </a:r>
          </a:p>
          <a:p>
            <a:pPr marL="285750" indent="-285750">
              <a:buFont typeface="Arial" panose="020B0604020202020204" pitchFamily="34" charset="0"/>
              <a:buChar char="•"/>
            </a:pPr>
            <a:r>
              <a:rPr lang="en-US" sz="1600" b="1" dirty="0">
                <a:solidFill>
                  <a:srgbClr val="F7941D"/>
                </a:solidFill>
                <a:latin typeface="Myriad Pro" panose="020B0503030403020204"/>
              </a:rPr>
              <a:t>Mid-Term Evaluation </a:t>
            </a:r>
            <a:r>
              <a:rPr lang="en-US" sz="1600" dirty="0">
                <a:solidFill>
                  <a:srgbClr val="F7941D"/>
                </a:solidFill>
                <a:latin typeface="Myriad Pro" panose="020B0503030403020204"/>
              </a:rPr>
              <a:t>and other </a:t>
            </a:r>
            <a:r>
              <a:rPr lang="en-US" sz="1600" b="1" dirty="0">
                <a:solidFill>
                  <a:srgbClr val="F7941D"/>
                </a:solidFill>
                <a:latin typeface="Myriad Pro" panose="020B0503030403020204"/>
              </a:rPr>
              <a:t>Monitoring and Results Reports: </a:t>
            </a:r>
          </a:p>
          <a:p>
            <a:pPr marL="742950" lvl="1" indent="-285750">
              <a:buFont typeface="Arial" panose="020B0604020202020204" pitchFamily="34" charset="0"/>
              <a:buChar char="•"/>
            </a:pPr>
            <a:r>
              <a:rPr lang="en-US" sz="1600" dirty="0">
                <a:latin typeface="Myriad Pro" panose="020B0503030403020204"/>
              </a:rPr>
              <a:t>Vulnerability Assessment Mapping</a:t>
            </a:r>
          </a:p>
          <a:p>
            <a:pPr marL="742950" lvl="1" indent="-285750">
              <a:buFont typeface="Arial" panose="020B0604020202020204" pitchFamily="34" charset="0"/>
              <a:buChar char="•"/>
            </a:pPr>
            <a:r>
              <a:rPr lang="en-US" sz="1600" dirty="0">
                <a:latin typeface="Myriad Pro" panose="020B0503030403020204"/>
              </a:rPr>
              <a:t>Results and analysis on measured targets &amp; indicators</a:t>
            </a:r>
          </a:p>
          <a:p>
            <a:pPr marL="285750" indent="-285750">
              <a:buFont typeface="Arial" panose="020B0604020202020204" pitchFamily="34" charset="0"/>
              <a:buChar char="•"/>
            </a:pPr>
            <a:r>
              <a:rPr lang="en-US" sz="1600" b="1" dirty="0">
                <a:solidFill>
                  <a:srgbClr val="F7941D"/>
                </a:solidFill>
                <a:latin typeface="Myriad Pro" panose="020B0503030403020204"/>
              </a:rPr>
              <a:t>Final Evaluation: </a:t>
            </a:r>
          </a:p>
          <a:p>
            <a:pPr marL="742950" lvl="1" indent="-285750">
              <a:buFont typeface="Arial" panose="020B0604020202020204" pitchFamily="34" charset="0"/>
              <a:buChar char="•"/>
            </a:pPr>
            <a:r>
              <a:rPr lang="en-US" sz="1600" dirty="0">
                <a:latin typeface="Myriad Pro" panose="020B0503030403020204"/>
              </a:rPr>
              <a:t>Sustainability analysis and ratings</a:t>
            </a:r>
          </a:p>
          <a:p>
            <a:pPr marL="742950" lvl="1" indent="-285750">
              <a:buFont typeface="Arial" panose="020B0604020202020204" pitchFamily="34" charset="0"/>
              <a:buChar char="•"/>
            </a:pPr>
            <a:r>
              <a:rPr lang="en-US" sz="1600" dirty="0">
                <a:latin typeface="Myriad Pro" panose="020B0503030403020204"/>
              </a:rPr>
              <a:t>Qualitative and quantitative data of outputs &amp; outcome</a:t>
            </a:r>
          </a:p>
          <a:p>
            <a:pPr marL="742950" lvl="1" indent="-285750">
              <a:buFont typeface="Arial" panose="020B0604020202020204" pitchFamily="34" charset="0"/>
              <a:buChar char="•"/>
            </a:pPr>
            <a:r>
              <a:rPr lang="en-US" sz="1600" dirty="0">
                <a:latin typeface="Myriad Pro" panose="020B0503030403020204"/>
              </a:rPr>
              <a:t>List of project outputs: Assets/ Infrastructure created</a:t>
            </a:r>
          </a:p>
          <a:p>
            <a:pPr marL="742950" lvl="1" indent="-285750">
              <a:buFont typeface="Arial" panose="020B0604020202020204" pitchFamily="34" charset="0"/>
              <a:buChar char="•"/>
            </a:pPr>
            <a:r>
              <a:rPr lang="en-US" sz="1600" dirty="0">
                <a:latin typeface="Myriad Pro" panose="020B0503030403020204"/>
              </a:rPr>
              <a:t>An </a:t>
            </a:r>
            <a:r>
              <a:rPr lang="en-US" sz="1600" dirty="0" err="1">
                <a:latin typeface="Myriad Pro" panose="020B0503030403020204"/>
              </a:rPr>
              <a:t>endline</a:t>
            </a:r>
            <a:r>
              <a:rPr lang="en-US" sz="1600" dirty="0">
                <a:latin typeface="Myriad Pro" panose="020B0503030403020204"/>
              </a:rPr>
              <a:t> survey or review, </a:t>
            </a:r>
            <a:r>
              <a:rPr lang="en-US" sz="1600" dirty="0" err="1">
                <a:latin typeface="Myriad Pro" panose="020B0503030403020204"/>
              </a:rPr>
              <a:t>endline</a:t>
            </a:r>
            <a:r>
              <a:rPr lang="en-US" sz="1600" dirty="0">
                <a:latin typeface="Myriad Pro" panose="020B0503030403020204"/>
              </a:rPr>
              <a:t> sampling, methodology and survey design for statistical comparison</a:t>
            </a:r>
          </a:p>
          <a:p>
            <a:pPr marL="742950" lvl="1" indent="-285750">
              <a:buFont typeface="Arial" panose="020B0604020202020204" pitchFamily="34" charset="0"/>
              <a:buChar char="•"/>
            </a:pPr>
            <a:r>
              <a:rPr lang="en-US" sz="1600" dirty="0">
                <a:latin typeface="Myriad Pro" panose="020B0503030403020204"/>
              </a:rPr>
              <a:t>Benchmarking, exit, handover for exit readiness, and access to data for reidentification of participants</a:t>
            </a:r>
            <a:endParaRPr lang="en-US" sz="1600" b="1" dirty="0">
              <a:solidFill>
                <a:srgbClr val="F7941D"/>
              </a:solidFill>
              <a:latin typeface="Myriad Pro" panose="020B0503030403020204"/>
            </a:endParaRPr>
          </a:p>
          <a:p>
            <a:pPr marL="285750" indent="-285750">
              <a:buFont typeface="Arial" panose="020B0604020202020204" pitchFamily="34" charset="0"/>
              <a:buChar char="•"/>
            </a:pPr>
            <a:r>
              <a:rPr lang="en-US" sz="1600" b="1" dirty="0">
                <a:solidFill>
                  <a:srgbClr val="F7941D"/>
                </a:solidFill>
                <a:latin typeface="Myriad Pro" panose="020B0503030403020204"/>
              </a:rPr>
              <a:t>Baseline Report </a:t>
            </a:r>
            <a:r>
              <a:rPr lang="en-US" sz="1600" dirty="0">
                <a:solidFill>
                  <a:srgbClr val="F7941D"/>
                </a:solidFill>
                <a:latin typeface="Myriad Pro" panose="020B0503030403020204"/>
              </a:rPr>
              <a:t>&amp; other </a:t>
            </a:r>
            <a:r>
              <a:rPr lang="en-US" sz="1600" b="1" dirty="0">
                <a:solidFill>
                  <a:srgbClr val="F7941D"/>
                </a:solidFill>
                <a:latin typeface="Myriad Pro" panose="020B0503030403020204"/>
              </a:rPr>
              <a:t>Technical Reports: </a:t>
            </a:r>
          </a:p>
          <a:p>
            <a:pPr marL="742950" lvl="1" indent="-285750">
              <a:buFont typeface="Arial" panose="020B0604020202020204" pitchFamily="34" charset="0"/>
              <a:buChar char="•"/>
            </a:pPr>
            <a:r>
              <a:rPr lang="en-US" sz="1600" dirty="0">
                <a:latin typeface="Myriad Pro" panose="020B0503030403020204"/>
              </a:rPr>
              <a:t>Climate shocks and stresses and assumptions about them</a:t>
            </a:r>
          </a:p>
          <a:p>
            <a:pPr marL="285750" indent="-285750">
              <a:buFont typeface="Arial" panose="020B0604020202020204" pitchFamily="34" charset="0"/>
              <a:buChar char="•"/>
            </a:pPr>
            <a:r>
              <a:rPr lang="en-US" sz="1600" b="1" dirty="0">
                <a:solidFill>
                  <a:srgbClr val="F7941D"/>
                </a:solidFill>
                <a:latin typeface="Myriad Pro" panose="020B0503030403020204"/>
              </a:rPr>
              <a:t>Documented knowledge change: </a:t>
            </a:r>
            <a:r>
              <a:rPr lang="en-US" sz="1600" dirty="0">
                <a:latin typeface="Myriad Pro" panose="020B0503030403020204"/>
              </a:rPr>
              <a:t>proof of capacities gained</a:t>
            </a:r>
          </a:p>
          <a:p>
            <a:pPr lvl="1" fontAlgn="base">
              <a:spcBef>
                <a:spcPts val="1100"/>
              </a:spcBef>
              <a:spcAft>
                <a:spcPts val="600"/>
              </a:spcAft>
            </a:pP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43</a:t>
            </a:fld>
            <a:endParaRPr lang="en-US"/>
          </a:p>
        </p:txBody>
      </p:sp>
    </p:spTree>
    <p:extLst>
      <p:ext uri="{BB962C8B-B14F-4D97-AF65-F5344CB8AC3E}">
        <p14:creationId xmlns:p14="http://schemas.microsoft.com/office/powerpoint/2010/main" val="3157648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27 for conditions for sustainability</a:t>
            </a:r>
          </a:p>
          <a:p>
            <a:endParaRPr lang="en-US" dirty="0"/>
          </a:p>
          <a:p>
            <a:r>
              <a:rPr lang="en-US" dirty="0"/>
              <a:t>FULL TEXT - </a:t>
            </a:r>
          </a:p>
          <a:p>
            <a:endParaRPr lang="en-US" dirty="0"/>
          </a:p>
          <a:p>
            <a:r>
              <a:rPr lang="en-US" dirty="0"/>
              <a:t>AVAILABILITY OF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yriad Pro" panose="020B0503030403020204"/>
              </a:rPr>
              <a:t>- Is there enough data to inform an evaluation of </a:t>
            </a:r>
            <a:r>
              <a:rPr lang="en-US" dirty="0">
                <a:highlight>
                  <a:srgbClr val="00FFFF"/>
                </a:highlight>
                <a:latin typeface="Myriad Pro" panose="020B0503030403020204"/>
              </a:rPr>
              <a:t>outcomes, impact, and/or other changes?</a:t>
            </a:r>
          </a:p>
          <a:p>
            <a:endParaRPr lang="en-US" dirty="0"/>
          </a:p>
          <a:p>
            <a:r>
              <a:rPr lang="en-US" dirty="0"/>
              <a:t>QUALITY OF DATA:</a:t>
            </a:r>
          </a:p>
          <a:p>
            <a:pPr marL="285750" indent="-285750">
              <a:buFont typeface="Arial" panose="020B0604020202020204" pitchFamily="34" charset="0"/>
              <a:buChar char="•"/>
            </a:pPr>
            <a:r>
              <a:rPr lang="en-US" dirty="0">
                <a:latin typeface="Myriad Pro" panose="020B0503030403020204"/>
              </a:rPr>
              <a:t>Is the data sufficiently disaggregated? </a:t>
            </a:r>
            <a:r>
              <a:rPr lang="en-US" dirty="0">
                <a:highlight>
                  <a:srgbClr val="00FFFF"/>
                </a:highlight>
                <a:latin typeface="Myriad Pro" panose="020B0503030403020204"/>
              </a:rPr>
              <a:t>(by geography, sex, direct/indirect involvement, </a:t>
            </a:r>
            <a:r>
              <a:rPr lang="en-US" dirty="0" err="1">
                <a:highlight>
                  <a:srgbClr val="00FFFF"/>
                </a:highlight>
                <a:latin typeface="Myriad Pro" panose="020B0503030403020204"/>
              </a:rPr>
              <a:t>etc</a:t>
            </a:r>
            <a:r>
              <a:rPr lang="en-US" dirty="0">
                <a:highlight>
                  <a:srgbClr val="00FFFF"/>
                </a:highlight>
                <a:latin typeface="Myriad Pro" panose="020B0503030403020204"/>
              </a:rPr>
              <a:t>)</a:t>
            </a:r>
          </a:p>
          <a:p>
            <a:pPr marL="285750" indent="-285750">
              <a:buFont typeface="Arial" panose="020B0604020202020204" pitchFamily="34" charset="0"/>
              <a:buChar char="•"/>
            </a:pPr>
            <a:r>
              <a:rPr lang="en-US" dirty="0">
                <a:latin typeface="Myriad Pro" panose="020B0503030403020204"/>
              </a:rPr>
              <a:t>Are sampling frames, and survey and participant lists retained? </a:t>
            </a:r>
          </a:p>
          <a:p>
            <a:endParaRPr lang="en-US" dirty="0"/>
          </a:p>
          <a:p>
            <a:r>
              <a:rPr lang="en-US" b="1" dirty="0">
                <a:solidFill>
                  <a:srgbClr val="F7941D"/>
                </a:solidFill>
                <a:latin typeface="Myriad Pro" panose="020B0503030403020204"/>
              </a:rPr>
              <a:t>CONDITIONS FOR SUSTAINABILITY</a:t>
            </a:r>
          </a:p>
          <a:p>
            <a:pPr marL="285750" indent="-285750">
              <a:buFont typeface="Arial" panose="020B0604020202020204" pitchFamily="34" charset="0"/>
              <a:buChar char="•"/>
            </a:pPr>
            <a:r>
              <a:rPr lang="en-US" dirty="0">
                <a:latin typeface="Myriad Pro" panose="020B0503030403020204"/>
              </a:rPr>
              <a:t>What were the </a:t>
            </a:r>
            <a:r>
              <a:rPr lang="en-US" dirty="0">
                <a:highlight>
                  <a:srgbClr val="00FFFF"/>
                </a:highlight>
                <a:latin typeface="Myriad Pro" panose="020B0503030403020204"/>
              </a:rPr>
              <a:t>ownership, resources, capacity, and partnership conditions for sustainability identified </a:t>
            </a:r>
            <a:r>
              <a:rPr lang="en-US" dirty="0">
                <a:latin typeface="Myriad Pro" panose="020B0503030403020204"/>
              </a:rPr>
              <a:t>at project completion in the final evaluation? </a:t>
            </a:r>
          </a:p>
          <a:p>
            <a:pPr marL="285750" indent="-285750">
              <a:buFont typeface="Arial" panose="020B0604020202020204" pitchFamily="34" charset="0"/>
              <a:buChar char="•"/>
            </a:pPr>
            <a:endParaRPr lang="en-US" dirty="0">
              <a:latin typeface="Myriad Pro" panose="020B0503030403020204"/>
            </a:endParaRPr>
          </a:p>
          <a:p>
            <a:r>
              <a:rPr lang="en-US" b="1" dirty="0">
                <a:solidFill>
                  <a:srgbClr val="F7941D"/>
                </a:solidFill>
                <a:latin typeface="Myriad Pro" panose="020B0503030403020204"/>
              </a:rPr>
              <a:t>SUSTAINABILITY PROJECTIONS</a:t>
            </a:r>
            <a:endParaRPr lang="en-US" dirty="0">
              <a:latin typeface="Myriad Pro" panose="020B0503030403020204"/>
            </a:endParaRPr>
          </a:p>
          <a:p>
            <a:pPr marL="285750" indent="-285750">
              <a:buFont typeface="Arial" panose="020B0604020202020204" pitchFamily="34" charset="0"/>
              <a:buChar char="•"/>
            </a:pPr>
            <a:r>
              <a:rPr lang="en-US" dirty="0">
                <a:latin typeface="Myriad Pro" panose="020B0503030403020204"/>
              </a:rPr>
              <a:t>What are the sustainability ratings and sustainability projections at project completion?</a:t>
            </a:r>
          </a:p>
          <a:p>
            <a:endParaRPr lang="en-US" dirty="0"/>
          </a:p>
        </p:txBody>
      </p:sp>
      <p:sp>
        <p:nvSpPr>
          <p:cNvPr id="4" name="Slide Number Placeholder 3"/>
          <p:cNvSpPr>
            <a:spLocks noGrp="1"/>
          </p:cNvSpPr>
          <p:nvPr>
            <p:ph type="sldNum" sz="quarter" idx="5"/>
          </p:nvPr>
        </p:nvSpPr>
        <p:spPr/>
        <p:txBody>
          <a:bodyPr/>
          <a:lstStyle/>
          <a:p>
            <a:fld id="{01F649E3-D744-464F-ADDD-71E3C370AC49}" type="slidenum">
              <a:rPr lang="en-US" smtClean="0"/>
              <a:t>44</a:t>
            </a:fld>
            <a:endParaRPr lang="en-US"/>
          </a:p>
        </p:txBody>
      </p:sp>
    </p:spTree>
    <p:extLst>
      <p:ext uri="{BB962C8B-B14F-4D97-AF65-F5344CB8AC3E}">
        <p14:creationId xmlns:p14="http://schemas.microsoft.com/office/powerpoint/2010/main" val="3244002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45</a:t>
            </a:fld>
            <a:endParaRPr lang="en-US"/>
          </a:p>
        </p:txBody>
      </p:sp>
    </p:spTree>
    <p:extLst>
      <p:ext uri="{BB962C8B-B14F-4D97-AF65-F5344CB8AC3E}">
        <p14:creationId xmlns:p14="http://schemas.microsoft.com/office/powerpoint/2010/main" val="848889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46</a:t>
            </a:fld>
            <a:endParaRPr lang="en-US"/>
          </a:p>
        </p:txBody>
      </p:sp>
    </p:spTree>
    <p:extLst>
      <p:ext uri="{BB962C8B-B14F-4D97-AF65-F5344CB8AC3E}">
        <p14:creationId xmlns:p14="http://schemas.microsoft.com/office/powerpoint/2010/main" val="1876192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1100"/>
              </a:spcBef>
              <a:spcAft>
                <a:spcPts val="600"/>
              </a:spcAft>
              <a:buClrTx/>
              <a:buSzTx/>
              <a:buFontTx/>
              <a:buNone/>
              <a:tabLst/>
              <a:defRPr/>
            </a:pPr>
            <a:r>
              <a:rPr lang="en-US" sz="1100" dirty="0"/>
              <a:t>WE WILL VISIT THIS IN MORE DEPTH LATER DOWN</a:t>
            </a:r>
          </a:p>
          <a:p>
            <a:pPr lvl="1" fontAlgn="base">
              <a:spcBef>
                <a:spcPts val="1100"/>
              </a:spcBef>
              <a:spcAft>
                <a:spcPts val="600"/>
              </a:spcAft>
            </a:pPr>
            <a:endParaRPr lang="en-US" sz="1100" dirty="0"/>
          </a:p>
          <a:p>
            <a:pPr lvl="1" fontAlgn="base">
              <a:spcBef>
                <a:spcPts val="1100"/>
              </a:spcBef>
              <a:spcAft>
                <a:spcPts val="600"/>
              </a:spcAft>
            </a:pPr>
            <a:r>
              <a:rPr lang="en-US" sz="1100" dirty="0"/>
              <a:t>Adapted from https://</a:t>
            </a:r>
            <a:r>
              <a:rPr lang="en-US" sz="1100" dirty="0" err="1"/>
              <a:t>valuingvoices.com</a:t>
            </a:r>
            <a:r>
              <a:rPr lang="en-US" sz="1100" dirty="0"/>
              <a:t>/building-the-evidence-base-for-post-project-evaluation-a-report-to-the-faster-forward-fund/</a:t>
            </a:r>
          </a:p>
        </p:txBody>
      </p:sp>
      <p:sp>
        <p:nvSpPr>
          <p:cNvPr id="4" name="Slide Number Placeholder 3"/>
          <p:cNvSpPr>
            <a:spLocks noGrp="1"/>
          </p:cNvSpPr>
          <p:nvPr>
            <p:ph type="sldNum" sz="quarter" idx="5"/>
          </p:nvPr>
        </p:nvSpPr>
        <p:spPr/>
        <p:txBody>
          <a:bodyPr/>
          <a:lstStyle/>
          <a:p>
            <a:fld id="{6D4DF905-E913-8940-83CE-7BE43FC78E7B}" type="slidenum">
              <a:rPr lang="en-US" smtClean="0"/>
              <a:t>47</a:t>
            </a:fld>
            <a:endParaRPr lang="en-US"/>
          </a:p>
        </p:txBody>
      </p:sp>
    </p:spTree>
    <p:extLst>
      <p:ext uri="{BB962C8B-B14F-4D97-AF65-F5344CB8AC3E}">
        <p14:creationId xmlns:p14="http://schemas.microsoft.com/office/powerpoint/2010/main" val="303113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NB: activities through outputs are about the ACCOUNTABILITY of the project… but in ex post we are </a:t>
            </a:r>
            <a:r>
              <a:rPr lang="en-US" sz="1200" b="0" u="sng" dirty="0"/>
              <a:t>FOCUSED ON </a:t>
            </a:r>
            <a:r>
              <a:rPr lang="en-US" sz="1200" b="1" u="sng" dirty="0"/>
              <a:t>LEARNING </a:t>
            </a:r>
            <a:r>
              <a:rPr lang="en-US" sz="1200" b="0" u="sng" dirty="0"/>
              <a:t>ABOUT OUTCOMES</a:t>
            </a:r>
            <a:r>
              <a:rPr lang="en-US" sz="1200" b="0" dirty="0"/>
              <a:t> (whether/how they were sustained, whether they were useful </a:t>
            </a:r>
            <a:r>
              <a:rPr lang="en-US" sz="1200" b="0" dirty="0" err="1"/>
              <a:t>etc</a:t>
            </a:r>
            <a:r>
              <a:rPr lang="en-US" sz="1200" b="0" dirty="0"/>
              <a:t> and their resilience in relation to climate disturbances)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DISCUSSION ICON in upper right – prompt to stop for a talk on this and next two slides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Example questions: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t>What are your experiences with TOCs? Have you ever made one? Used 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t>What do you notice about results terminology between different donors/organizations?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t>Why is it important to note/name/identify assumptions and impact drivers? What are they for? (transition to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48</a:t>
            </a:fld>
            <a:endParaRPr lang="en-US"/>
          </a:p>
        </p:txBody>
      </p:sp>
    </p:spTree>
    <p:extLst>
      <p:ext uri="{BB962C8B-B14F-4D97-AF65-F5344CB8AC3E}">
        <p14:creationId xmlns:p14="http://schemas.microsoft.com/office/powerpoint/2010/main" val="1799067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a sense of what is measurable (Assets? Capacities?) … we can think about how to measure them. </a:t>
            </a:r>
          </a:p>
          <a:p>
            <a:endParaRPr lang="en-US" dirty="0"/>
          </a:p>
          <a:p>
            <a:r>
              <a:rPr lang="en-US" dirty="0"/>
              <a:t>Discussion questions:</a:t>
            </a:r>
          </a:p>
          <a:p>
            <a:pPr marL="171450" indent="-171450">
              <a:buFontTx/>
              <a:buChar char="-"/>
            </a:pPr>
            <a:r>
              <a:rPr lang="en-US" dirty="0"/>
              <a:t>What do we mean by assets?</a:t>
            </a:r>
          </a:p>
          <a:p>
            <a:pPr marL="171450" indent="-171450">
              <a:buFontTx/>
              <a:buChar char="-"/>
            </a:pPr>
            <a:r>
              <a:rPr lang="en-US" dirty="0"/>
              <a:t>What do we mean by capacities? </a:t>
            </a:r>
          </a:p>
          <a:p>
            <a:pPr marL="171450" indent="-171450">
              <a:buFontTx/>
              <a:buChar char="-"/>
            </a:pPr>
            <a:r>
              <a:rPr lang="en-US" dirty="0"/>
              <a:t>How do we trace an asset or a capacity to its relevant outcome? </a:t>
            </a:r>
          </a:p>
        </p:txBody>
      </p:sp>
      <p:sp>
        <p:nvSpPr>
          <p:cNvPr id="4" name="Slide Number Placeholder 3"/>
          <p:cNvSpPr>
            <a:spLocks noGrp="1"/>
          </p:cNvSpPr>
          <p:nvPr>
            <p:ph type="sldNum" sz="quarter" idx="5"/>
          </p:nvPr>
        </p:nvSpPr>
        <p:spPr/>
        <p:txBody>
          <a:bodyPr/>
          <a:lstStyle/>
          <a:p>
            <a:fld id="{6D4DF905-E913-8940-83CE-7BE43FC78E7B}" type="slidenum">
              <a:rPr lang="en-US" smtClean="0"/>
              <a:t>49</a:t>
            </a:fld>
            <a:endParaRPr lang="en-US"/>
          </a:p>
        </p:txBody>
      </p:sp>
    </p:spTree>
    <p:extLst>
      <p:ext uri="{BB962C8B-B14F-4D97-AF65-F5344CB8AC3E}">
        <p14:creationId xmlns:p14="http://schemas.microsoft.com/office/powerpoint/2010/main" val="1081592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t>What’s the difference between an assumption and an impact driver? A barrier? (hint: both are believed to affect the project, but no one can control assumptions/context, whereas you do/can have say in an impact driver)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t>Why is it important to note/name/identify assumptions? What are they for?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t>Why is it important to note/name/identify impact drivers? What are they for? (transition to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51</a:t>
            </a:fld>
            <a:endParaRPr lang="en-US"/>
          </a:p>
        </p:txBody>
      </p:sp>
    </p:spTree>
    <p:extLst>
      <p:ext uri="{BB962C8B-B14F-4D97-AF65-F5344CB8AC3E}">
        <p14:creationId xmlns:p14="http://schemas.microsoft.com/office/powerpoint/2010/main" val="2637889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yriad Pro" panose="020B0503030403020204"/>
              </a:rPr>
              <a:t>The evaluation of sustainability refers to the analysis of risk factors that could have incidence in the permanence or consolidation of the outcomes and the Project’s expected impact. Risks about climate change impacts can give an idea of how well would socio-ecological (human and natural) systems withstand climate disturbances?</a:t>
            </a:r>
          </a:p>
          <a:p>
            <a:endParaRPr lang="en-US" dirty="0"/>
          </a:p>
          <a:p>
            <a:endParaRPr lang="en-US" dirty="0"/>
          </a:p>
          <a:p>
            <a:r>
              <a:rPr lang="en-US" dirty="0"/>
              <a:t>172. Specific environmental risks were identified at intervened parishes. Among them is the success of flower activities for export at Pedro </a:t>
            </a:r>
            <a:r>
              <a:rPr lang="en-US" dirty="0" err="1"/>
              <a:t>Moncayo</a:t>
            </a:r>
            <a:r>
              <a:rPr lang="en-US" dirty="0"/>
              <a:t> and </a:t>
            </a:r>
            <a:r>
              <a:rPr lang="en-US" dirty="0" err="1"/>
              <a:t>Cayambe</a:t>
            </a:r>
            <a:r>
              <a:rPr lang="en-US" dirty="0"/>
              <a:t> in Pichincha, bananas and cacao at El Oro, and mining in Azuay. The indiscriminate use of chemical products in flower companies, with evident affectation to the health of workers </a:t>
            </a:r>
            <a:r>
              <a:rPr lang="en-US" dirty="0" err="1"/>
              <a:t>anddeterioration</a:t>
            </a:r>
            <a:r>
              <a:rPr lang="en-US" dirty="0"/>
              <a:t> of ground quality and aerial fumigations, especially in banana plantations, are negative environmental impacts which together with the attraction of these activities for the beneficiary population, as detailed below, affect the continuity of FORECCSA’s outcomes.</a:t>
            </a:r>
          </a:p>
          <a:p>
            <a:r>
              <a:rPr lang="en-US" dirty="0"/>
              <a:t>173. Another risk that was identified in intervened territories is related to a decrease in water volume. Strong winds during certain times of the year were identified in Pichincha and the loss of the topsoil due to poor agricultural practices and freezes and plagues in Loja which risk permanence of family gardens. Training programs and technical assistance offered especially by MAG in territories can mitigate these negative factors.</a:t>
            </a:r>
          </a:p>
          <a:p>
            <a:r>
              <a:rPr lang="en-US" dirty="0"/>
              <a:t>174. Greater availability of timely and trustworthy information for decision making is a factor that reduces uncertainty about the effects of climate change. Important contributions were made by the Project, among which are vulnerability studies that include indicators related to climate change threats, a vulnerability analysis with emphasis in food </a:t>
            </a:r>
            <a:r>
              <a:rPr lang="en-US" dirty="0" err="1"/>
              <a:t>securityin</a:t>
            </a:r>
            <a:r>
              <a:rPr lang="en-US" dirty="0"/>
              <a:t> the Jubones River Basin, and the assembly of meteorological stations.</a:t>
            </a:r>
          </a:p>
          <a:p>
            <a:r>
              <a:rPr lang="en-US" dirty="0"/>
              <a:t>175. In addition to the Project’s direct contribution to reduce uncertainty of climate change effects, other instances have developed initiatives that reduce that risk, among which stand out forecasts of scenarios until 2100 made by the MAE and the INAMHI and the information system presented recently to the MAE during the Third National Communication on Climate Change.</a:t>
            </a:r>
          </a:p>
          <a:p>
            <a:r>
              <a:rPr lang="en-US" dirty="0"/>
              <a:t>176. Rating: By analyzing the above difficulties and attenuating circumstances, it was considered there are environmental and uncertainty risks that could affect sustainability of FORECCSA’s outcomes and the probability of future affection was estimated as Moderately Probable.</a:t>
            </a:r>
          </a:p>
          <a:p>
            <a:endParaRPr lang="en-US" dirty="0"/>
          </a:p>
        </p:txBody>
      </p:sp>
      <p:sp>
        <p:nvSpPr>
          <p:cNvPr id="4" name="Slide Number Placeholder 3"/>
          <p:cNvSpPr>
            <a:spLocks noGrp="1"/>
          </p:cNvSpPr>
          <p:nvPr>
            <p:ph type="sldNum" sz="quarter" idx="5"/>
          </p:nvPr>
        </p:nvSpPr>
        <p:spPr/>
        <p:txBody>
          <a:bodyPr/>
          <a:lstStyle/>
          <a:p>
            <a:fld id="{8D968FEA-818D-8240-BE91-BCFD1A77ED99}" type="slidenum">
              <a:rPr lang="en-US" smtClean="0"/>
              <a:t>52</a:t>
            </a:fld>
            <a:endParaRPr lang="en-US"/>
          </a:p>
        </p:txBody>
      </p:sp>
    </p:spTree>
    <p:extLst>
      <p:ext uri="{BB962C8B-B14F-4D97-AF65-F5344CB8AC3E}">
        <p14:creationId xmlns:p14="http://schemas.microsoft.com/office/powerpoint/2010/main" val="2764849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Insert a + or – near the stakeholders, insert text box  - who is going to make things last?</a:t>
            </a:r>
            <a:endParaRPr lang="en-US" dirty="0"/>
          </a:p>
          <a:p>
            <a:endParaRPr lang="en-US" dirty="0"/>
          </a:p>
        </p:txBody>
      </p:sp>
      <p:sp>
        <p:nvSpPr>
          <p:cNvPr id="4" name="Slide Number Placeholder 3"/>
          <p:cNvSpPr>
            <a:spLocks noGrp="1"/>
          </p:cNvSpPr>
          <p:nvPr>
            <p:ph type="sldNum" sz="quarter" idx="5"/>
          </p:nvPr>
        </p:nvSpPr>
        <p:spPr/>
        <p:txBody>
          <a:bodyPr/>
          <a:lstStyle/>
          <a:p>
            <a:fld id="{8D968FEA-818D-8240-BE91-BCFD1A77ED99}" type="slidenum">
              <a:rPr lang="en-US" smtClean="0"/>
              <a:t>53</a:t>
            </a:fld>
            <a:endParaRPr lang="en-US"/>
          </a:p>
        </p:txBody>
      </p:sp>
    </p:spTree>
    <p:extLst>
      <p:ext uri="{BB962C8B-B14F-4D97-AF65-F5344CB8AC3E}">
        <p14:creationId xmlns:p14="http://schemas.microsoft.com/office/powerpoint/2010/main" val="424504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6</a:t>
            </a:fld>
            <a:endParaRPr lang="en-US"/>
          </a:p>
        </p:txBody>
      </p:sp>
    </p:spTree>
    <p:extLst>
      <p:ext uri="{BB962C8B-B14F-4D97-AF65-F5344CB8AC3E}">
        <p14:creationId xmlns:p14="http://schemas.microsoft.com/office/powerpoint/2010/main" val="1860483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dirty="0"/>
              <a:t>Discussion questions: </a:t>
            </a:r>
          </a:p>
          <a:p>
            <a:pPr marL="171450" lvl="0" indent="-171450" algn="l" rtl="0">
              <a:spcBef>
                <a:spcPts val="0"/>
              </a:spcBef>
              <a:spcAft>
                <a:spcPts val="0"/>
              </a:spcAft>
              <a:buClr>
                <a:schemeClr val="dk1"/>
              </a:buClr>
              <a:buSzPts val="1200"/>
              <a:buFontTx/>
              <a:buChar char="-"/>
            </a:pPr>
            <a:r>
              <a:rPr lang="en-US" sz="1200" dirty="0"/>
              <a:t>What kind of stakeholder mapping have you done and where was it in the project cycle? </a:t>
            </a:r>
          </a:p>
          <a:p>
            <a:pPr marL="171450" lvl="0" indent="-171450" algn="l" rtl="0">
              <a:spcBef>
                <a:spcPts val="0"/>
              </a:spcBef>
              <a:spcAft>
                <a:spcPts val="0"/>
              </a:spcAft>
              <a:buClr>
                <a:schemeClr val="dk1"/>
              </a:buClr>
              <a:buSzPts val="1200"/>
              <a:buFontTx/>
              <a:buChar char="-"/>
            </a:pPr>
            <a:r>
              <a:rPr lang="en-US" sz="1200" dirty="0"/>
              <a:t>How was it useful? What were you able to examine or decide as a result of the mapping exercise? </a:t>
            </a:r>
          </a:p>
          <a:p>
            <a:pPr marL="171450" lvl="0" indent="-171450" algn="l" rtl="0">
              <a:spcBef>
                <a:spcPts val="0"/>
              </a:spcBef>
              <a:spcAft>
                <a:spcPts val="0"/>
              </a:spcAft>
              <a:buClr>
                <a:schemeClr val="dk1"/>
              </a:buClr>
              <a:buSzPts val="1200"/>
              <a:buFontTx/>
              <a:buChar char="-"/>
            </a:pPr>
            <a:r>
              <a:rPr lang="en-US" sz="1200" dirty="0"/>
              <a:t>What is the relationship between the sustainability rating and the stakeholder mapping? </a:t>
            </a:r>
            <a:endParaRPr sz="1200" dirty="0"/>
          </a:p>
        </p:txBody>
      </p:sp>
      <p:sp>
        <p:nvSpPr>
          <p:cNvPr id="486" name="Google Shape;4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7455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1033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66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dk1"/>
                </a:solidFill>
                <a:latin typeface="Open Sans"/>
                <a:ea typeface="Open Sans"/>
                <a:cs typeface="Open Sans"/>
                <a:sym typeface="Open Sans"/>
              </a:rPr>
              <a:t>&gt;&gt;&gt; </a:t>
            </a:r>
            <a:r>
              <a:rPr lang="en-US" sz="800" dirty="0">
                <a:solidFill>
                  <a:schemeClr val="dk1"/>
                </a:solidFill>
                <a:latin typeface="Open Sans"/>
                <a:ea typeface="Open Sans"/>
                <a:cs typeface="Open Sans"/>
                <a:sym typeface="Open Sans"/>
              </a:rPr>
              <a:t>Discuss quality of outputs/ outcomes data for assets and capacities and ability to evaluate outcomes (which outcomes link to impact</a:t>
            </a:r>
            <a:r>
              <a:rPr lang="en-US" sz="1050" dirty="0">
                <a:solidFill>
                  <a:schemeClr val="dk1"/>
                </a:solidFill>
                <a:latin typeface="Open Sans"/>
                <a:ea typeface="Open Sans"/>
                <a:cs typeface="Open Sans"/>
                <a:sym typeface="Open Sans"/>
              </a:rPr>
              <a:t>)</a:t>
            </a:r>
            <a:endParaRPr lang="en-US" sz="1050" dirty="0"/>
          </a:p>
        </p:txBody>
      </p:sp>
      <p:sp>
        <p:nvSpPr>
          <p:cNvPr id="431" name="Google Shape;43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60</a:t>
            </a:fld>
            <a:endParaRPr lang="en-US"/>
          </a:p>
        </p:txBody>
      </p:sp>
    </p:spTree>
    <p:extLst>
      <p:ext uri="{BB962C8B-B14F-4D97-AF65-F5344CB8AC3E}">
        <p14:creationId xmlns:p14="http://schemas.microsoft.com/office/powerpoint/2010/main" val="2327468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TEXT</a:t>
            </a:r>
          </a:p>
          <a:p>
            <a:endParaRPr lang="en-US" dirty="0"/>
          </a:p>
          <a:p>
            <a:endParaRPr lang="en-US" sz="800" dirty="0"/>
          </a:p>
          <a:p>
            <a:r>
              <a:rPr lang="en-US" sz="1200" b="1" dirty="0">
                <a:solidFill>
                  <a:srgbClr val="ABD34A"/>
                </a:solidFill>
              </a:rPr>
              <a:t>PROJECT BACKGROUND</a:t>
            </a:r>
          </a:p>
          <a:p>
            <a:pPr marL="285750" indent="-285750">
              <a:buFont typeface="Arial" panose="020B0604020202020204" pitchFamily="34" charset="0"/>
              <a:buChar char="•"/>
            </a:pPr>
            <a:r>
              <a:rPr lang="en-US" sz="1200" dirty="0"/>
              <a:t>Quick project description</a:t>
            </a:r>
          </a:p>
          <a:p>
            <a:pPr marL="285750" indent="-285750">
              <a:buFont typeface="Arial" panose="020B0604020202020204" pitchFamily="34" charset="0"/>
              <a:buChar char="•"/>
            </a:pPr>
            <a:r>
              <a:rPr lang="en-US" sz="1200" dirty="0"/>
              <a:t>Map of activities implementation</a:t>
            </a:r>
          </a:p>
          <a:p>
            <a:pPr marL="285750" indent="-285750">
              <a:buFont typeface="Arial" panose="020B0604020202020204" pitchFamily="34" charset="0"/>
              <a:buChar char="•"/>
            </a:pPr>
            <a:r>
              <a:rPr lang="en-US" sz="1200" dirty="0"/>
              <a:t>Important field/context considerations (geographical, climatic, economic, social) </a:t>
            </a:r>
          </a:p>
          <a:p>
            <a:endParaRPr lang="en-US" sz="800" dirty="0"/>
          </a:p>
          <a:p>
            <a:r>
              <a:rPr lang="en-US" sz="1200" b="1" dirty="0">
                <a:solidFill>
                  <a:srgbClr val="ABD34A"/>
                </a:solidFill>
              </a:rPr>
              <a:t>DATA AVAILABILITY</a:t>
            </a:r>
          </a:p>
          <a:p>
            <a:pPr marL="285750" indent="-285750">
              <a:buFont typeface="Arial" panose="020B0604020202020204" pitchFamily="34" charset="0"/>
              <a:buChar char="•"/>
            </a:pPr>
            <a:r>
              <a:rPr lang="en-US" sz="1200" dirty="0"/>
              <a:t>List of project documents available </a:t>
            </a:r>
          </a:p>
          <a:p>
            <a:pPr marL="285750" indent="-285750">
              <a:buFont typeface="Arial" panose="020B0604020202020204" pitchFamily="34" charset="0"/>
              <a:buChar char="•"/>
            </a:pPr>
            <a:r>
              <a:rPr lang="en-US" sz="1200" dirty="0"/>
              <a:t>Inventory of M&amp;E data available </a:t>
            </a:r>
          </a:p>
          <a:p>
            <a:pPr marL="285750" indent="-285750">
              <a:buFont typeface="Arial" panose="020B0604020202020204" pitchFamily="34" charset="0"/>
              <a:buChar char="•"/>
            </a:pPr>
            <a:r>
              <a:rPr lang="en-US" sz="1200" dirty="0"/>
              <a:t>Analysis of data quality for each project outcome/ outputs</a:t>
            </a:r>
          </a:p>
          <a:p>
            <a:pPr marL="285750" indent="-285750">
              <a:buFont typeface="Arial" panose="020B0604020202020204" pitchFamily="34" charset="0"/>
              <a:buChar char="•"/>
            </a:pPr>
            <a:endParaRPr lang="en-US" sz="800" dirty="0"/>
          </a:p>
          <a:p>
            <a:r>
              <a:rPr lang="en-US" sz="1200" b="1" dirty="0">
                <a:solidFill>
                  <a:srgbClr val="ABD34A"/>
                </a:solidFill>
              </a:rPr>
              <a:t>SUSTAINABILITY PROJECTIONS</a:t>
            </a:r>
          </a:p>
          <a:p>
            <a:pPr marL="285750" indent="-285750">
              <a:buFont typeface="Arial" panose="020B0604020202020204" pitchFamily="34" charset="0"/>
              <a:buChar char="•"/>
            </a:pPr>
            <a:r>
              <a:rPr lang="en-US" sz="1200" dirty="0"/>
              <a:t>Project theory of change (available or recreated) inc. assumptions and drivers linked to sustainability and resilience </a:t>
            </a:r>
          </a:p>
          <a:p>
            <a:pPr marL="285750" indent="-285750">
              <a:buFont typeface="Arial" panose="020B0604020202020204" pitchFamily="34" charset="0"/>
              <a:buChar char="•"/>
            </a:pPr>
            <a:r>
              <a:rPr lang="en-US" sz="1200" dirty="0"/>
              <a:t>Identified conditions for sustainability and list of relevant sustainability ratings </a:t>
            </a:r>
          </a:p>
          <a:p>
            <a:pPr marL="285750" indent="-285750">
              <a:buFont typeface="Arial" panose="020B0604020202020204" pitchFamily="34" charset="0"/>
              <a:buChar char="•"/>
            </a:pPr>
            <a:endParaRPr lang="en-US" sz="800" dirty="0"/>
          </a:p>
          <a:p>
            <a:r>
              <a:rPr lang="en-US" sz="1200" b="1" dirty="0">
                <a:solidFill>
                  <a:srgbClr val="ABD34A"/>
                </a:solidFill>
              </a:rPr>
              <a:t>OUTCOME SELECTION</a:t>
            </a:r>
          </a:p>
          <a:p>
            <a:pPr marL="285750" indent="-285750">
              <a:buFont typeface="Arial" panose="020B0604020202020204" pitchFamily="34" charset="0"/>
              <a:buChar char="•"/>
            </a:pPr>
            <a:r>
              <a:rPr lang="en-US" sz="1200" dirty="0"/>
              <a:t>Suggested outcome based on data availability and IE learning preferences</a:t>
            </a:r>
          </a:p>
          <a:p>
            <a:pPr marL="285750" indent="-285750">
              <a:buFont typeface="Arial" panose="020B0604020202020204" pitchFamily="34" charset="0"/>
              <a:buChar char="•"/>
            </a:pPr>
            <a:r>
              <a:rPr lang="en-US" sz="1200" dirty="0"/>
              <a:t>Rationale for outcome selection </a:t>
            </a:r>
          </a:p>
          <a:p>
            <a:pPr marL="285750" indent="-285750">
              <a:buFont typeface="Arial" panose="020B0604020202020204" pitchFamily="34" charset="0"/>
              <a:buChar char="•"/>
            </a:pPr>
            <a:r>
              <a:rPr lang="en-US" sz="1200" dirty="0"/>
              <a:t>Rationale for site selection based on suggested outcome</a:t>
            </a:r>
          </a:p>
          <a:p>
            <a:endParaRPr lang="en-US" dirty="0"/>
          </a:p>
        </p:txBody>
      </p:sp>
      <p:sp>
        <p:nvSpPr>
          <p:cNvPr id="4" name="Slide Number Placeholder 3"/>
          <p:cNvSpPr>
            <a:spLocks noGrp="1"/>
          </p:cNvSpPr>
          <p:nvPr>
            <p:ph type="sldNum" sz="quarter" idx="5"/>
          </p:nvPr>
        </p:nvSpPr>
        <p:spPr/>
        <p:txBody>
          <a:bodyPr/>
          <a:lstStyle/>
          <a:p>
            <a:fld id="{01F649E3-D744-464F-ADDD-71E3C370AC49}" type="slidenum">
              <a:rPr lang="en-US" smtClean="0"/>
              <a:t>62</a:t>
            </a:fld>
            <a:endParaRPr lang="en-US"/>
          </a:p>
        </p:txBody>
      </p:sp>
    </p:spTree>
    <p:extLst>
      <p:ext uri="{BB962C8B-B14F-4D97-AF65-F5344CB8AC3E}">
        <p14:creationId xmlns:p14="http://schemas.microsoft.com/office/powerpoint/2010/main" val="3161003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TEXT</a:t>
            </a:r>
          </a:p>
          <a:p>
            <a:endParaRPr lang="en-US" dirty="0"/>
          </a:p>
          <a:p>
            <a:r>
              <a:rPr lang="en-US" sz="1200" b="1" dirty="0">
                <a:solidFill>
                  <a:schemeClr val="accent6"/>
                </a:solidFill>
              </a:rPr>
              <a:t>DATA COLLECTION STRATEGY</a:t>
            </a:r>
          </a:p>
          <a:p>
            <a:pPr marL="285750" indent="-285750">
              <a:buFont typeface="Arial" panose="020B0604020202020204" pitchFamily="34" charset="0"/>
              <a:buChar char="•"/>
            </a:pPr>
            <a:r>
              <a:rPr lang="en-US" sz="1200" dirty="0"/>
              <a:t>Key data sources that will be selected to inform the answer to each evaluation question </a:t>
            </a:r>
          </a:p>
          <a:p>
            <a:pPr marL="285750" indent="-285750">
              <a:buFont typeface="Arial" panose="020B0604020202020204" pitchFamily="34" charset="0"/>
              <a:buChar char="•"/>
            </a:pPr>
            <a:r>
              <a:rPr lang="en-US" sz="1200" dirty="0"/>
              <a:t>Discussion on data analysis methods to be used to answer each evaluation question and their limitations</a:t>
            </a:r>
          </a:p>
          <a:p>
            <a:pPr marL="285750" indent="-285750">
              <a:buFont typeface="Arial" panose="020B0604020202020204" pitchFamily="34" charset="0"/>
              <a:buChar char="•"/>
            </a:pPr>
            <a:r>
              <a:rPr lang="en-US" sz="1200" dirty="0"/>
              <a:t>Sampling approach, including area and population to be represented, rationale for selection, and limitations of the sample.</a:t>
            </a:r>
          </a:p>
          <a:p>
            <a:endParaRPr lang="en-US" sz="900" dirty="0"/>
          </a:p>
          <a:p>
            <a:r>
              <a:rPr lang="en-US" sz="1200" b="1" dirty="0">
                <a:solidFill>
                  <a:schemeClr val="accent6"/>
                </a:solidFill>
              </a:rPr>
              <a:t>DATA ANALYSIS STRATEGY</a:t>
            </a:r>
          </a:p>
          <a:p>
            <a:pPr marL="285750" indent="-285750">
              <a:buFont typeface="Arial" panose="020B0604020202020204" pitchFamily="34" charset="0"/>
              <a:buChar char="•"/>
            </a:pPr>
            <a:r>
              <a:rPr lang="en-US" sz="1200" dirty="0"/>
              <a:t>Risks and limitations that may undermine the reliability and validity of results, and proposed mitigation strategies for each.</a:t>
            </a:r>
          </a:p>
          <a:p>
            <a:pPr marL="285750" indent="-285750">
              <a:buFont typeface="Arial" panose="020B0604020202020204" pitchFamily="34" charset="0"/>
              <a:buChar char="•"/>
            </a:pPr>
            <a:r>
              <a:rPr lang="en-US" sz="1200" dirty="0"/>
              <a:t>How gender analysis will be integrated into the evaluation design</a:t>
            </a:r>
          </a:p>
          <a:p>
            <a:endParaRPr lang="en-US" sz="900" dirty="0"/>
          </a:p>
          <a:p>
            <a:r>
              <a:rPr lang="en-US" sz="1200" b="1" dirty="0">
                <a:solidFill>
                  <a:schemeClr val="accent6"/>
                </a:solidFill>
              </a:rPr>
              <a:t>ANNEXES</a:t>
            </a:r>
          </a:p>
          <a:p>
            <a:pPr marL="285750" indent="-285750">
              <a:buFont typeface="Arial" panose="020B0604020202020204" pitchFamily="34" charset="0"/>
              <a:buChar char="•"/>
            </a:pPr>
            <a:r>
              <a:rPr lang="en-US" sz="1200" dirty="0"/>
              <a:t>Summarized evaluation methodology in a matrix that contains for each evaluation question: measure(s) or indicator(s), data collection method(s), data source, sampling approach, and data analysis method(s).</a:t>
            </a:r>
          </a:p>
          <a:p>
            <a:pPr marL="285750" indent="-285750">
              <a:buFont typeface="Arial" panose="020B0604020202020204" pitchFamily="34" charset="0"/>
              <a:buChar char="•"/>
            </a:pPr>
            <a:r>
              <a:rPr lang="en-US" sz="1200" dirty="0"/>
              <a:t>Timeline showing the key evaluation phases (e.g., data collection, data analysis, and reporting) and specific deliverables and milestones.</a:t>
            </a:r>
          </a:p>
          <a:p>
            <a:endParaRPr lang="en-US" dirty="0"/>
          </a:p>
        </p:txBody>
      </p:sp>
      <p:sp>
        <p:nvSpPr>
          <p:cNvPr id="4" name="Slide Number Placeholder 3"/>
          <p:cNvSpPr>
            <a:spLocks noGrp="1"/>
          </p:cNvSpPr>
          <p:nvPr>
            <p:ph type="sldNum" sz="quarter" idx="5"/>
          </p:nvPr>
        </p:nvSpPr>
        <p:spPr/>
        <p:txBody>
          <a:bodyPr/>
          <a:lstStyle/>
          <a:p>
            <a:fld id="{01F649E3-D744-464F-ADDD-71E3C370AC49}" type="slidenum">
              <a:rPr lang="en-US" smtClean="0"/>
              <a:t>63</a:t>
            </a:fld>
            <a:endParaRPr lang="en-US"/>
          </a:p>
        </p:txBody>
      </p:sp>
    </p:spTree>
    <p:extLst>
      <p:ext uri="{BB962C8B-B14F-4D97-AF65-F5344CB8AC3E}">
        <p14:creationId xmlns:p14="http://schemas.microsoft.com/office/powerpoint/2010/main" val="4128268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65</a:t>
            </a:fld>
            <a:endParaRPr lang="en-US"/>
          </a:p>
        </p:txBody>
      </p:sp>
    </p:spTree>
    <p:extLst>
      <p:ext uri="{BB962C8B-B14F-4D97-AF65-F5344CB8AC3E}">
        <p14:creationId xmlns:p14="http://schemas.microsoft.com/office/powerpoint/2010/main" val="428623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01F649E3-D744-464F-ADDD-71E3C370AC49}" type="slidenum">
              <a:rPr lang="en-US" smtClean="0"/>
              <a:t>7</a:t>
            </a:fld>
            <a:endParaRPr lang="en-US"/>
          </a:p>
        </p:txBody>
      </p:sp>
    </p:spTree>
    <p:extLst>
      <p:ext uri="{BB962C8B-B14F-4D97-AF65-F5344CB8AC3E}">
        <p14:creationId xmlns:p14="http://schemas.microsoft.com/office/powerpoint/2010/main" val="3331486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66</a:t>
            </a:fld>
            <a:endParaRPr lang="en-US"/>
          </a:p>
        </p:txBody>
      </p:sp>
    </p:spTree>
    <p:extLst>
      <p:ext uri="{BB962C8B-B14F-4D97-AF65-F5344CB8AC3E}">
        <p14:creationId xmlns:p14="http://schemas.microsoft.com/office/powerpoint/2010/main" val="22619942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5"/>
          </p:nvPr>
        </p:nvSpPr>
        <p:spPr/>
        <p:txBody>
          <a:bodyPr/>
          <a:lstStyle/>
          <a:p>
            <a:fld id="{8D968FEA-818D-8240-BE91-BCFD1A77ED99}" type="slidenum">
              <a:rPr lang="en-US" smtClean="0"/>
              <a:t>67</a:t>
            </a:fld>
            <a:endParaRPr lang="en-US"/>
          </a:p>
        </p:txBody>
      </p:sp>
    </p:spTree>
    <p:extLst>
      <p:ext uri="{BB962C8B-B14F-4D97-AF65-F5344CB8AC3E}">
        <p14:creationId xmlns:p14="http://schemas.microsoft.com/office/powerpoint/2010/main" val="100300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8</a:t>
            </a:fld>
            <a:endParaRPr lang="en-US"/>
          </a:p>
        </p:txBody>
      </p:sp>
    </p:spTree>
    <p:extLst>
      <p:ext uri="{BB962C8B-B14F-4D97-AF65-F5344CB8AC3E}">
        <p14:creationId xmlns:p14="http://schemas.microsoft.com/office/powerpoint/2010/main" val="375380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r>
              <a:rPr lang="en-US" sz="700" dirty="0">
                <a:solidFill>
                  <a:srgbClr val="FF0000"/>
                </a:solidFill>
              </a:rPr>
              <a:t>MS – NEED TO NOTE: how many were eligible (closed 3-5 years ago this FY), how many were short listed, how many selected per year, and that the prior year’s shortlisted ones may be likely to end up on the subsequent year’s list</a:t>
            </a:r>
          </a:p>
          <a:p>
            <a:pPr lvl="1" fontAlgn="base">
              <a:spcBef>
                <a:spcPts val="1100"/>
              </a:spcBef>
              <a:spcAft>
                <a:spcPts val="600"/>
              </a:spcAft>
            </a:pPr>
            <a:endParaRPr lang="en-US" sz="700" dirty="0">
              <a:solidFill>
                <a:srgbClr val="FF0000"/>
              </a:solidFill>
            </a:endParaRPr>
          </a:p>
          <a:p>
            <a:r>
              <a:rPr lang="en-US" b="1" dirty="0">
                <a:solidFill>
                  <a:srgbClr val="ABD34A"/>
                </a:solidFill>
                <a:latin typeface="Myriad Pro" panose="020B0503030403020204"/>
              </a:rPr>
              <a:t>Note: In 2021, 20 of 100 (closed) projects were eligible (from 2010 to 2019) for this assessment overall</a:t>
            </a:r>
            <a:endParaRPr lang="en-US" sz="700" dirty="0">
              <a:solidFill>
                <a:srgbClr val="FF0000"/>
              </a:solidFill>
            </a:endParaRPr>
          </a:p>
          <a:p>
            <a:pPr lvl="1" fontAlgn="base">
              <a:spcBef>
                <a:spcPts val="1100"/>
              </a:spcBef>
              <a:spcAft>
                <a:spcPts val="600"/>
              </a:spcAft>
            </a:pPr>
            <a:endParaRPr lang="en-US" sz="700" dirty="0"/>
          </a:p>
          <a:p>
            <a:pPr lvl="1" fontAlgn="base">
              <a:spcBef>
                <a:spcPts val="1100"/>
              </a:spcBef>
              <a:spcAft>
                <a:spcPts val="600"/>
              </a:spcAft>
            </a:pPr>
            <a:r>
              <a:rPr lang="en-US" sz="700" dirty="0"/>
              <a:t>The project selection or screening process for ex post evaluability has a two-layered structure with two types of criteria: mandatory (project evaluability) and optional (purposive portfolio sampling): </a:t>
            </a:r>
          </a:p>
          <a:p>
            <a:pPr marL="628650" lvl="1" indent="-171450" fontAlgn="base">
              <a:spcBef>
                <a:spcPts val="1100"/>
              </a:spcBef>
              <a:spcAft>
                <a:spcPts val="600"/>
              </a:spcAft>
              <a:buFont typeface="Arial" panose="020B0604020202020204" pitchFamily="34" charset="0"/>
              <a:buChar char="•"/>
            </a:pPr>
            <a:r>
              <a:rPr lang="en-US" sz="700" b="1" dirty="0"/>
              <a:t>Mandatory</a:t>
            </a:r>
            <a:r>
              <a:rPr lang="en-US" sz="700" dirty="0"/>
              <a:t>: Examining elements of project evaluability (Type A criteria) can help determine whether quality, sufficient, and relevant data, as well as </a:t>
            </a:r>
            <a:r>
              <a:rPr lang="en-US" sz="700" dirty="0" err="1"/>
              <a:t>favourable</a:t>
            </a:r>
            <a:r>
              <a:rPr lang="en-US" sz="700" dirty="0"/>
              <a:t> timing, commitment, and interest of IEs are all in place for supporting a successful ex post analysis.</a:t>
            </a:r>
          </a:p>
          <a:p>
            <a:pPr marL="628650" lvl="1" indent="-171450" fontAlgn="base">
              <a:spcBef>
                <a:spcPts val="1100"/>
              </a:spcBef>
              <a:spcAft>
                <a:spcPts val="600"/>
              </a:spcAft>
              <a:buFont typeface="Arial" panose="020B0604020202020204" pitchFamily="34" charset="0"/>
              <a:buChar char="•"/>
            </a:pPr>
            <a:r>
              <a:rPr lang="en-US" sz="700" b="1" dirty="0"/>
              <a:t>Optional</a:t>
            </a:r>
            <a:r>
              <a:rPr lang="en-US" sz="700" dirty="0"/>
              <a:t>: The sampling of the portfolio (Type B criteria) will aim to reflect the (multi/cross-) sectoral and geographic variety of interventions. Concurrently, it will seek project characteristics that might lend themselves to a more robust ex post evaluation and a more accurate overview of the contributions of the Fund. These are optional in Phase one given the small pool of completed projects. </a:t>
            </a:r>
          </a:p>
          <a:p>
            <a:pPr lvl="1" fontAlgn="base">
              <a:spcBef>
                <a:spcPts val="1100"/>
              </a:spcBef>
              <a:spcAft>
                <a:spcPts val="600"/>
              </a:spcAft>
            </a:pPr>
            <a:endParaRPr lang="en-US" sz="700" dirty="0"/>
          </a:p>
          <a:p>
            <a:pPr lvl="1" fontAlgn="base">
              <a:spcBef>
                <a:spcPts val="1100"/>
              </a:spcBef>
              <a:spcAft>
                <a:spcPts val="600"/>
              </a:spcAft>
            </a:pPr>
            <a:r>
              <a:rPr lang="en-US" sz="700" kern="1200" dirty="0">
                <a:solidFill>
                  <a:schemeClr val="tx1"/>
                </a:solidFill>
                <a:effectLst/>
                <a:latin typeface="+mn-lt"/>
                <a:ea typeface="+mn-ea"/>
                <a:cs typeface="+mn-cs"/>
              </a:rPr>
              <a:t>Projects are rated first by mandatory type A criteria (ex post) then by optional type B criteria (Fund portfolio) with the idea of a screening funnel. Each criterion is assessed against a “stoplight scale” to rank projects (Green: ex post feasible; Orange: ex post possible but with issues; Red: ex post inadvisable). </a:t>
            </a:r>
          </a:p>
          <a:p>
            <a:pPr lvl="1" fontAlgn="base">
              <a:spcBef>
                <a:spcPts val="1100"/>
              </a:spcBef>
              <a:spcAft>
                <a:spcPts val="600"/>
              </a:spcAft>
            </a:pPr>
            <a:endParaRPr lang="en-US" sz="700" kern="1200" dirty="0">
              <a:solidFill>
                <a:schemeClr val="tx1"/>
              </a:solidFill>
              <a:effectLst/>
              <a:latin typeface="+mn-lt"/>
              <a:ea typeface="+mn-ea"/>
              <a:cs typeface="+mn-cs"/>
            </a:endParaRPr>
          </a:p>
          <a:p>
            <a:pPr marL="457200" marR="0" lvl="1" indent="0" algn="l" defTabSz="914400" rtl="0" eaLnBrk="1" fontAlgn="base" latinLnBrk="0" hangingPunct="1">
              <a:lnSpc>
                <a:spcPct val="100000"/>
              </a:lnSpc>
              <a:spcBef>
                <a:spcPts val="1100"/>
              </a:spcBef>
              <a:spcAft>
                <a:spcPts val="600"/>
              </a:spcAft>
              <a:buClrTx/>
              <a:buSzTx/>
              <a:buFontTx/>
              <a:buNone/>
              <a:tabLst/>
              <a:defRPr/>
            </a:pPr>
            <a:r>
              <a:rPr lang="en-US" sz="700" kern="1200" dirty="0">
                <a:solidFill>
                  <a:schemeClr val="tx1"/>
                </a:solidFill>
                <a:effectLst/>
                <a:latin typeface="+mn-lt"/>
                <a:ea typeface="+mn-ea"/>
                <a:cs typeface="+mn-cs"/>
              </a:rPr>
              <a:t>Sources: </a:t>
            </a:r>
            <a:r>
              <a:rPr kumimoji="0" lang="en-US" altLang="en-US" sz="7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Stoplight Evaluability approach adapted from </a:t>
            </a:r>
            <a:r>
              <a:rPr kumimoji="0" lang="en-US" altLang="en-US" sz="7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hlinkClick r:id="rId3"/>
              </a:rPr>
              <a:t>RIE by Save the Children Ethiopia</a:t>
            </a:r>
            <a:r>
              <a:rPr kumimoji="0" lang="en-US" altLang="en-US" sz="7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 and draws on </a:t>
            </a:r>
            <a:r>
              <a:rPr kumimoji="0" lang="en-US" altLang="en-US" sz="7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hlinkClick r:id="rId4"/>
              </a:rPr>
              <a:t>Valuing Voices’ Ex post evaluability</a:t>
            </a:r>
            <a:r>
              <a:rPr kumimoji="0" lang="en-US" altLang="en-US" sz="7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  AF’s Phase 0 Ex post research and evaluability assessment and Secretariat input.</a:t>
            </a:r>
            <a:r>
              <a:rPr kumimoji="0" lang="en-US" altLang="en-US" sz="700" b="0" i="0" u="none" strike="noStrike" cap="none" normalizeH="0" baseline="0" dirty="0">
                <a:ln>
                  <a:noFill/>
                </a:ln>
                <a:solidFill>
                  <a:schemeClr val="tx1"/>
                </a:solidFill>
                <a:effectLst/>
                <a:latin typeface="+mn-lt"/>
              </a:rPr>
              <a:t> </a:t>
            </a:r>
          </a:p>
          <a:p>
            <a:pPr marL="628650" lvl="1" indent="-171450" fontAlgn="base">
              <a:spcBef>
                <a:spcPts val="1100"/>
              </a:spcBef>
              <a:spcAft>
                <a:spcPts val="600"/>
              </a:spcAft>
              <a:buFont typeface="Arial" panose="020B0604020202020204" pitchFamily="34" charset="0"/>
              <a:buChar char="•"/>
            </a:pPr>
            <a:r>
              <a:rPr lang="en-US" sz="700" dirty="0"/>
              <a:t>RIE: https://</a:t>
            </a:r>
            <a:r>
              <a:rPr lang="en-US" sz="700" dirty="0" err="1"/>
              <a:t>resourcecentre.savethechildren.net</a:t>
            </a:r>
            <a:r>
              <a:rPr lang="en-US" sz="700" dirty="0"/>
              <a:t>/library/retrospective-impact-evaluation-scoping-guide</a:t>
            </a:r>
          </a:p>
          <a:p>
            <a:pPr marL="628650" lvl="1" indent="-171450" fontAlgn="base">
              <a:spcBef>
                <a:spcPts val="1100"/>
              </a:spcBef>
              <a:spcAft>
                <a:spcPts val="600"/>
              </a:spcAft>
              <a:buFont typeface="Arial" panose="020B0604020202020204" pitchFamily="34" charset="0"/>
              <a:buChar char="•"/>
            </a:pPr>
            <a:r>
              <a:rPr lang="en-US" sz="700" dirty="0"/>
              <a:t>ex post evaluability:</a:t>
            </a:r>
            <a:r>
              <a:rPr lang="en-US" sz="700" baseline="0" dirty="0"/>
              <a:t> https://</a:t>
            </a:r>
            <a:r>
              <a:rPr lang="en-US" sz="700" baseline="0" dirty="0" err="1"/>
              <a:t>valuingvoices.com</a:t>
            </a:r>
            <a:r>
              <a:rPr lang="en-US" sz="700" baseline="0" dirty="0"/>
              <a:t>/wp-content/uploads/2017/08/Valuing-Voices-</a:t>
            </a:r>
            <a:r>
              <a:rPr lang="en-US" sz="700" baseline="0" dirty="0" err="1"/>
              <a:t>Checklists.pdf</a:t>
            </a: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9</a:t>
            </a:fld>
            <a:endParaRPr lang="en-US"/>
          </a:p>
        </p:txBody>
      </p:sp>
    </p:spTree>
    <p:extLst>
      <p:ext uri="{BB962C8B-B14F-4D97-AF65-F5344CB8AC3E}">
        <p14:creationId xmlns:p14="http://schemas.microsoft.com/office/powerpoint/2010/main" val="775192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fld id="{6D4DF905-E913-8940-83CE-7BE43FC78E7B}" type="slidenum">
              <a:rPr lang="en-US" smtClean="0"/>
              <a:t>11</a:t>
            </a:fld>
            <a:endParaRPr lang="en-US"/>
          </a:p>
        </p:txBody>
      </p:sp>
    </p:spTree>
    <p:extLst>
      <p:ext uri="{BB962C8B-B14F-4D97-AF65-F5344CB8AC3E}">
        <p14:creationId xmlns:p14="http://schemas.microsoft.com/office/powerpoint/2010/main" val="374584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5999-B083-4E2C-A4E3-9BA3C4581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608B7F-2518-42AC-B902-A5BD2DF0AD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D12584-F814-4A66-8532-3C8994945457}"/>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5" name="Footer Placeholder 4">
            <a:extLst>
              <a:ext uri="{FF2B5EF4-FFF2-40B4-BE49-F238E27FC236}">
                <a16:creationId xmlns:a16="http://schemas.microsoft.com/office/drawing/2014/main" id="{1AAB69E1-1CBA-4229-8D89-4DF92B16B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D0CB6-10B6-48AE-9798-5E932BDB8D78}"/>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390089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8D68-5B7A-4A14-83A3-CDF4A6259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89B21-05B6-4D14-BF80-0CEE7DBED7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9B39D-6FC5-4C04-9902-18A5E8121287}"/>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5" name="Footer Placeholder 4">
            <a:extLst>
              <a:ext uri="{FF2B5EF4-FFF2-40B4-BE49-F238E27FC236}">
                <a16:creationId xmlns:a16="http://schemas.microsoft.com/office/drawing/2014/main" id="{B7A9507D-28AF-43D8-BF24-905870DCC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8058C-3B18-40B4-9DAF-7141E7A7CD41}"/>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163575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4D7719-49B4-4ECD-9801-648DE2761E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D8E943-CCAF-40D5-9F70-3CCC97269A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156D-D032-401C-989D-D12EB94E5A89}"/>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5" name="Footer Placeholder 4">
            <a:extLst>
              <a:ext uri="{FF2B5EF4-FFF2-40B4-BE49-F238E27FC236}">
                <a16:creationId xmlns:a16="http://schemas.microsoft.com/office/drawing/2014/main" id="{142A75FB-9FC2-4269-B243-FB0E5DDCF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F8792-2A39-44A4-93D1-2ED2921E5F5F}"/>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204737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age 3">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2CF41F2-BB86-43E5-95C5-8F87F347D505}"/>
              </a:ext>
            </a:extLst>
          </p:cNvPr>
          <p:cNvSpPr>
            <a:spLocks noGrp="1"/>
          </p:cNvSpPr>
          <p:nvPr>
            <p:ph type="sldNum" sz="quarter" idx="4"/>
          </p:nvPr>
        </p:nvSpPr>
        <p:spPr>
          <a:xfrm>
            <a:off x="11063595" y="6229898"/>
            <a:ext cx="834957" cy="365125"/>
          </a:xfrm>
          <a:prstGeom prst="rect">
            <a:avLst/>
          </a:prstGeom>
        </p:spPr>
        <p:txBody>
          <a:bodyPr vert="horz" lIns="91440" tIns="45720" rIns="91440" bIns="45720" rtlCol="0" anchor="ctr"/>
          <a:lstStyle>
            <a:lvl1pPr algn="r">
              <a:defRPr sz="1600" b="1" i="0">
                <a:solidFill>
                  <a:schemeClr val="bg2">
                    <a:lumMod val="75000"/>
                  </a:schemeClr>
                </a:solidFill>
                <a:latin typeface="Myriad Pro" panose="020B0503030403020204" pitchFamily="34" charset="0"/>
              </a:defRPr>
            </a:lvl1pPr>
          </a:lstStyle>
          <a:p>
            <a:fld id="{15F7C4B4-4F51-0945-BFD9-8C8DFD044134}" type="slidenum">
              <a:rPr lang="en-US" smtClean="0"/>
              <a:pPr/>
              <a:t>‹#›</a:t>
            </a:fld>
            <a:endParaRPr lang="en-US" dirty="0"/>
          </a:p>
        </p:txBody>
      </p:sp>
      <p:sp>
        <p:nvSpPr>
          <p:cNvPr id="10" name="Rectangle 9">
            <a:extLst>
              <a:ext uri="{FF2B5EF4-FFF2-40B4-BE49-F238E27FC236}">
                <a16:creationId xmlns:a16="http://schemas.microsoft.com/office/drawing/2014/main" id="{87E28508-34F4-40F8-9FCC-49DAAA4164D0}"/>
              </a:ext>
            </a:extLst>
          </p:cNvPr>
          <p:cNvSpPr/>
          <p:nvPr userDrawn="1"/>
        </p:nvSpPr>
        <p:spPr>
          <a:xfrm>
            <a:off x="-119722" y="0"/>
            <a:ext cx="676783" cy="6858000"/>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lumMod val="85000"/>
                </a:schemeClr>
              </a:solidFill>
              <a:highlight>
                <a:srgbClr val="C0C0C0"/>
              </a:highlight>
            </a:endParaRPr>
          </a:p>
        </p:txBody>
      </p:sp>
      <p:pic>
        <p:nvPicPr>
          <p:cNvPr id="11" name="Picture 10">
            <a:extLst>
              <a:ext uri="{FF2B5EF4-FFF2-40B4-BE49-F238E27FC236}">
                <a16:creationId xmlns:a16="http://schemas.microsoft.com/office/drawing/2014/main" id="{DD339BB6-68C8-49E0-BF08-D9FC920F3FB6}"/>
              </a:ext>
            </a:extLst>
          </p:cNvPr>
          <p:cNvPicPr>
            <a:picLocks noChangeAspect="1"/>
          </p:cNvPicPr>
          <p:nvPr userDrawn="1"/>
        </p:nvPicPr>
        <p:blipFill>
          <a:blip r:embed="rId2"/>
          <a:stretch>
            <a:fillRect/>
          </a:stretch>
        </p:blipFill>
        <p:spPr>
          <a:xfrm>
            <a:off x="636870" y="6034958"/>
            <a:ext cx="1935804" cy="725927"/>
          </a:xfrm>
          <a:prstGeom prst="rect">
            <a:avLst/>
          </a:prstGeom>
        </p:spPr>
      </p:pic>
      <p:sp>
        <p:nvSpPr>
          <p:cNvPr id="12" name="Oval 11">
            <a:extLst>
              <a:ext uri="{FF2B5EF4-FFF2-40B4-BE49-F238E27FC236}">
                <a16:creationId xmlns:a16="http://schemas.microsoft.com/office/drawing/2014/main" id="{63CE09BB-9272-414E-8A5B-ABD4485185D5}"/>
              </a:ext>
            </a:extLst>
          </p:cNvPr>
          <p:cNvSpPr>
            <a:spLocks noChangeAspect="1"/>
          </p:cNvSpPr>
          <p:nvPr userDrawn="1"/>
        </p:nvSpPr>
        <p:spPr>
          <a:xfrm>
            <a:off x="-330141" y="582229"/>
            <a:ext cx="1106424" cy="10790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Chart Placeholder 3">
            <a:extLst>
              <a:ext uri="{FF2B5EF4-FFF2-40B4-BE49-F238E27FC236}">
                <a16:creationId xmlns:a16="http://schemas.microsoft.com/office/drawing/2014/main" id="{A3058F83-1D12-46E1-8C45-B0CF019F2580}"/>
              </a:ext>
            </a:extLst>
          </p:cNvPr>
          <p:cNvSpPr>
            <a:spLocks noGrp="1"/>
          </p:cNvSpPr>
          <p:nvPr>
            <p:ph type="chart" sz="quarter" idx="10" hasCustomPrompt="1"/>
          </p:nvPr>
        </p:nvSpPr>
        <p:spPr>
          <a:xfrm>
            <a:off x="912813" y="1527175"/>
            <a:ext cx="6927850" cy="4064000"/>
          </a:xfrm>
          <a:prstGeom prst="rect">
            <a:avLst/>
          </a:prstGeom>
        </p:spPr>
        <p:txBody>
          <a:bodyPr/>
          <a:lstStyle>
            <a:lvl1pPr marL="0" indent="0">
              <a:buNone/>
              <a:defRPr/>
            </a:lvl1pPr>
          </a:lstStyle>
          <a:p>
            <a:r>
              <a:rPr lang="en-US" dirty="0"/>
              <a:t>&lt; Chart page &gt;</a:t>
            </a:r>
          </a:p>
        </p:txBody>
      </p:sp>
      <p:sp>
        <p:nvSpPr>
          <p:cNvPr id="13" name="Content Placeholder 7">
            <a:extLst>
              <a:ext uri="{FF2B5EF4-FFF2-40B4-BE49-F238E27FC236}">
                <a16:creationId xmlns:a16="http://schemas.microsoft.com/office/drawing/2014/main" id="{D6C2B99D-AAB0-40B7-95ED-F4B3C8D557F5}"/>
              </a:ext>
            </a:extLst>
          </p:cNvPr>
          <p:cNvSpPr>
            <a:spLocks noGrp="1"/>
          </p:cNvSpPr>
          <p:nvPr>
            <p:ph sz="quarter" idx="11" hasCustomPrompt="1"/>
          </p:nvPr>
        </p:nvSpPr>
        <p:spPr>
          <a:xfrm>
            <a:off x="914399" y="999226"/>
            <a:ext cx="5844187" cy="587375"/>
          </a:xfrm>
          <a:prstGeom prst="rect">
            <a:avLst/>
          </a:prstGeom>
        </p:spPr>
        <p:txBody>
          <a:bodyPr/>
          <a:lstStyle>
            <a:lvl1pPr marL="0" indent="0">
              <a:buNone/>
              <a:defRPr sz="2400" b="1">
                <a:solidFill>
                  <a:srgbClr val="F7941D"/>
                </a:solidFill>
                <a:latin typeface="Myriad Pro" panose="020B0503030403020204"/>
                <a:cs typeface="Myanmar Text" panose="020B0502040204020203" pitchFamily="34" charset="0"/>
              </a:defRPr>
            </a:lvl1pPr>
          </a:lstStyle>
          <a:p>
            <a:pPr lvl="0"/>
            <a:r>
              <a:rPr lang="en-US" dirty="0"/>
              <a:t>Graph + text slide. Title here</a:t>
            </a:r>
          </a:p>
        </p:txBody>
      </p:sp>
    </p:spTree>
    <p:extLst>
      <p:ext uri="{BB962C8B-B14F-4D97-AF65-F5344CB8AC3E}">
        <p14:creationId xmlns:p14="http://schemas.microsoft.com/office/powerpoint/2010/main" val="321076114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CD96E4-279A-49EB-8E3B-F6EC05C39397}"/>
              </a:ext>
            </a:extLst>
          </p:cNvPr>
          <p:cNvSpPr/>
          <p:nvPr userDrawn="1"/>
        </p:nvSpPr>
        <p:spPr>
          <a:xfrm>
            <a:off x="1" y="1415169"/>
            <a:ext cx="12192000" cy="5206747"/>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lumMod val="85000"/>
                </a:schemeClr>
              </a:solidFill>
              <a:highlight>
                <a:srgbClr val="C0C0C0"/>
              </a:highlight>
            </a:endParaRPr>
          </a:p>
        </p:txBody>
      </p:sp>
      <p:pic>
        <p:nvPicPr>
          <p:cNvPr id="7" name="Picture 6" descr="A close up of a logo&#10;&#10;Description automatically generated">
            <a:extLst>
              <a:ext uri="{FF2B5EF4-FFF2-40B4-BE49-F238E27FC236}">
                <a16:creationId xmlns:a16="http://schemas.microsoft.com/office/drawing/2014/main" id="{DA29645F-BE7F-4BFD-9188-EDB362811F8A}"/>
              </a:ext>
            </a:extLst>
          </p:cNvPr>
          <p:cNvPicPr>
            <a:picLocks noChangeAspect="1"/>
          </p:cNvPicPr>
          <p:nvPr userDrawn="1"/>
        </p:nvPicPr>
        <p:blipFill>
          <a:blip r:embed="rId2"/>
          <a:stretch>
            <a:fillRect/>
          </a:stretch>
        </p:blipFill>
        <p:spPr>
          <a:xfrm>
            <a:off x="174752" y="123927"/>
            <a:ext cx="2864378" cy="1000345"/>
          </a:xfrm>
          <a:prstGeom prst="rect">
            <a:avLst/>
          </a:prstGeom>
        </p:spPr>
      </p:pic>
      <p:pic>
        <p:nvPicPr>
          <p:cNvPr id="9" name="Picture 8">
            <a:extLst>
              <a:ext uri="{FF2B5EF4-FFF2-40B4-BE49-F238E27FC236}">
                <a16:creationId xmlns:a16="http://schemas.microsoft.com/office/drawing/2014/main" id="{5D5C02FE-D2C2-4A89-8784-EABDE244053C}"/>
              </a:ext>
            </a:extLst>
          </p:cNvPr>
          <p:cNvPicPr>
            <a:picLocks noChangeAspect="1"/>
          </p:cNvPicPr>
          <p:nvPr userDrawn="1"/>
        </p:nvPicPr>
        <p:blipFill>
          <a:blip r:embed="rId3"/>
          <a:stretch>
            <a:fillRect/>
          </a:stretch>
        </p:blipFill>
        <p:spPr>
          <a:xfrm>
            <a:off x="8864295" y="1571915"/>
            <a:ext cx="3887675" cy="5127224"/>
          </a:xfrm>
          <a:prstGeom prst="rect">
            <a:avLst/>
          </a:prstGeom>
        </p:spPr>
      </p:pic>
      <p:sp>
        <p:nvSpPr>
          <p:cNvPr id="5" name="Content Placeholder 4">
            <a:extLst>
              <a:ext uri="{FF2B5EF4-FFF2-40B4-BE49-F238E27FC236}">
                <a16:creationId xmlns:a16="http://schemas.microsoft.com/office/drawing/2014/main" id="{C3BF1AB9-FE92-4958-B5B1-9FC1C7C37111}"/>
              </a:ext>
            </a:extLst>
          </p:cNvPr>
          <p:cNvSpPr>
            <a:spLocks noGrp="1"/>
          </p:cNvSpPr>
          <p:nvPr>
            <p:ph sz="quarter" idx="10" hasCustomPrompt="1"/>
          </p:nvPr>
        </p:nvSpPr>
        <p:spPr>
          <a:xfrm>
            <a:off x="922491" y="3407851"/>
            <a:ext cx="7747000" cy="914400"/>
          </a:xfrm>
          <a:prstGeom prst="rect">
            <a:avLst/>
          </a:prstGeom>
        </p:spPr>
        <p:txBody>
          <a:bodyPr/>
          <a:lstStyle>
            <a:lvl1pPr marL="0" indent="0">
              <a:buNone/>
              <a:defRPr sz="5400" b="1">
                <a:solidFill>
                  <a:schemeClr val="bg1"/>
                </a:solidFill>
                <a:latin typeface="Myriad Pro" panose="020B0503030403020204"/>
              </a:defRPr>
            </a:lvl1pPr>
          </a:lstStyle>
          <a:p>
            <a:pPr lvl="0"/>
            <a:r>
              <a:rPr lang="en-US" dirty="0"/>
              <a:t>Click to edit Title</a:t>
            </a:r>
          </a:p>
        </p:txBody>
      </p:sp>
      <p:sp>
        <p:nvSpPr>
          <p:cNvPr id="10" name="Content Placeholder 9">
            <a:extLst>
              <a:ext uri="{FF2B5EF4-FFF2-40B4-BE49-F238E27FC236}">
                <a16:creationId xmlns:a16="http://schemas.microsoft.com/office/drawing/2014/main" id="{107D09D2-1232-46D6-B901-46C9498D7A50}"/>
              </a:ext>
            </a:extLst>
          </p:cNvPr>
          <p:cNvSpPr>
            <a:spLocks noGrp="1"/>
          </p:cNvSpPr>
          <p:nvPr>
            <p:ph sz="quarter" idx="11" hasCustomPrompt="1"/>
          </p:nvPr>
        </p:nvSpPr>
        <p:spPr>
          <a:xfrm>
            <a:off x="1536679" y="5859790"/>
            <a:ext cx="3226204" cy="354013"/>
          </a:xfrm>
          <a:prstGeom prst="rect">
            <a:avLst/>
          </a:prstGeom>
        </p:spPr>
        <p:txBody>
          <a:bodyPr/>
          <a:lstStyle>
            <a:lvl1pPr marL="0" indent="0">
              <a:buNone/>
              <a:defRPr sz="2000">
                <a:solidFill>
                  <a:schemeClr val="bg1"/>
                </a:solidFill>
                <a:latin typeface="Myriad Pro" panose="020B0503030403020204"/>
              </a:defRPr>
            </a:lvl1pPr>
          </a:lstStyle>
          <a:p>
            <a:pPr lvl="0"/>
            <a:r>
              <a:rPr lang="en-US" dirty="0"/>
              <a:t>&lt; Add &gt;</a:t>
            </a:r>
          </a:p>
        </p:txBody>
      </p:sp>
      <p:sp>
        <p:nvSpPr>
          <p:cNvPr id="11" name="TextBox 10">
            <a:extLst>
              <a:ext uri="{FF2B5EF4-FFF2-40B4-BE49-F238E27FC236}">
                <a16:creationId xmlns:a16="http://schemas.microsoft.com/office/drawing/2014/main" id="{2EE7B104-06E7-42A6-85F0-DD3CBA65CDE6}"/>
              </a:ext>
            </a:extLst>
          </p:cNvPr>
          <p:cNvSpPr txBox="1"/>
          <p:nvPr userDrawn="1"/>
        </p:nvSpPr>
        <p:spPr>
          <a:xfrm>
            <a:off x="922491" y="5510231"/>
            <a:ext cx="2018581" cy="707886"/>
          </a:xfrm>
          <a:prstGeom prst="rect">
            <a:avLst/>
          </a:prstGeom>
          <a:noFill/>
        </p:spPr>
        <p:txBody>
          <a:bodyPr wrap="square" rtlCol="0">
            <a:spAutoFit/>
          </a:bodyPr>
          <a:lstStyle/>
          <a:p>
            <a:r>
              <a:rPr lang="en-US" sz="2000" dirty="0">
                <a:solidFill>
                  <a:schemeClr val="bg1"/>
                </a:solidFill>
                <a:latin typeface="Myriad Pro" panose="020B0503030403020204"/>
              </a:rPr>
              <a:t>Presented by:</a:t>
            </a:r>
          </a:p>
          <a:p>
            <a:r>
              <a:rPr lang="en-US" sz="2000" dirty="0">
                <a:solidFill>
                  <a:schemeClr val="bg1"/>
                </a:solidFill>
                <a:latin typeface="Myriad Pro" panose="020B0503030403020204"/>
              </a:rPr>
              <a:t>Date:</a:t>
            </a:r>
          </a:p>
        </p:txBody>
      </p:sp>
      <p:sp>
        <p:nvSpPr>
          <p:cNvPr id="17" name="Content Placeholder 16">
            <a:extLst>
              <a:ext uri="{FF2B5EF4-FFF2-40B4-BE49-F238E27FC236}">
                <a16:creationId xmlns:a16="http://schemas.microsoft.com/office/drawing/2014/main" id="{3830D129-7D9B-4C99-B761-9C60419E0ED7}"/>
              </a:ext>
            </a:extLst>
          </p:cNvPr>
          <p:cNvSpPr>
            <a:spLocks noGrp="1"/>
          </p:cNvSpPr>
          <p:nvPr>
            <p:ph sz="quarter" idx="13" hasCustomPrompt="1"/>
          </p:nvPr>
        </p:nvSpPr>
        <p:spPr>
          <a:xfrm>
            <a:off x="2501092" y="5510150"/>
            <a:ext cx="3709987" cy="345326"/>
          </a:xfrm>
          <a:prstGeom prst="rect">
            <a:avLst/>
          </a:prstGeom>
        </p:spPr>
        <p:txBody>
          <a:bodyPr/>
          <a:lstStyle>
            <a:lvl1pPr marL="0" indent="0">
              <a:buNone/>
              <a:defRPr sz="2000">
                <a:solidFill>
                  <a:schemeClr val="bg1"/>
                </a:solidFill>
                <a:latin typeface="Myriad Pro" panose="020B0503030403020204"/>
              </a:defRPr>
            </a:lvl1pPr>
          </a:lstStyle>
          <a:p>
            <a:pPr lvl="0"/>
            <a:r>
              <a:rPr lang="en-US" dirty="0"/>
              <a:t>&lt; Name &gt;</a:t>
            </a:r>
          </a:p>
        </p:txBody>
      </p:sp>
    </p:spTree>
    <p:extLst>
      <p:ext uri="{BB962C8B-B14F-4D97-AF65-F5344CB8AC3E}">
        <p14:creationId xmlns:p14="http://schemas.microsoft.com/office/powerpoint/2010/main" val="19091174"/>
      </p:ext>
    </p:extLst>
  </p:cSld>
  <p:clrMapOvr>
    <a:masterClrMapping/>
  </p:clrMapOvr>
  <p:extLst>
    <p:ext uri="{DCECCB84-F9BA-43D5-87BE-67443E8EF086}">
      <p15:sldGuideLst xmlns:p15="http://schemas.microsoft.com/office/powerpoint/2012/main">
        <p15:guide id="1" orient="horz" pos="3456">
          <p15:clr>
            <a:srgbClr val="FBAE40"/>
          </p15:clr>
        </p15:guide>
        <p15:guide id="2" pos="5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pa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FB32A-767E-49CE-AED5-F46F4D7F177C}"/>
              </a:ext>
            </a:extLst>
          </p:cNvPr>
          <p:cNvSpPr txBox="1"/>
          <p:nvPr userDrawn="1"/>
        </p:nvSpPr>
        <p:spPr>
          <a:xfrm>
            <a:off x="-1" y="4320138"/>
            <a:ext cx="12192001" cy="584775"/>
          </a:xfrm>
          <a:prstGeom prst="rect">
            <a:avLst/>
          </a:prstGeom>
          <a:noFill/>
        </p:spPr>
        <p:txBody>
          <a:bodyPr wrap="square" rtlCol="0">
            <a:spAutoFit/>
          </a:bodyPr>
          <a:lstStyle/>
          <a:p>
            <a:pPr algn="ctr"/>
            <a:r>
              <a:rPr lang="en-US" sz="1600" b="0" i="0" dirty="0">
                <a:solidFill>
                  <a:schemeClr val="bg1"/>
                </a:solidFill>
                <a:latin typeface="Myriad Pro" panose="020B0503030403020204" pitchFamily="34" charset="0"/>
              </a:rPr>
              <a:t>Presented by: </a:t>
            </a:r>
          </a:p>
          <a:p>
            <a:pPr algn="ctr"/>
            <a:r>
              <a:rPr lang="en-US" sz="1600" b="0" i="0" dirty="0">
                <a:solidFill>
                  <a:schemeClr val="bg1"/>
                </a:solidFill>
                <a:latin typeface="Myriad Pro" panose="020B0503030403020204" pitchFamily="34" charset="0"/>
              </a:rPr>
              <a:t>Date: </a:t>
            </a:r>
          </a:p>
        </p:txBody>
      </p:sp>
      <p:sp>
        <p:nvSpPr>
          <p:cNvPr id="3" name="Rectangle 2">
            <a:extLst>
              <a:ext uri="{FF2B5EF4-FFF2-40B4-BE49-F238E27FC236}">
                <a16:creationId xmlns:a16="http://schemas.microsoft.com/office/drawing/2014/main" id="{C643F8AC-D250-430E-A3BD-6C6AC8E743ED}"/>
              </a:ext>
            </a:extLst>
          </p:cNvPr>
          <p:cNvSpPr/>
          <p:nvPr userDrawn="1"/>
        </p:nvSpPr>
        <p:spPr>
          <a:xfrm>
            <a:off x="-33890" y="1331259"/>
            <a:ext cx="12259780" cy="4450977"/>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lumMod val="85000"/>
                </a:schemeClr>
              </a:solidFill>
              <a:highlight>
                <a:srgbClr val="C0C0C0"/>
              </a:highlight>
            </a:endParaRPr>
          </a:p>
        </p:txBody>
      </p:sp>
      <p:pic>
        <p:nvPicPr>
          <p:cNvPr id="8" name="Picture 7">
            <a:extLst>
              <a:ext uri="{FF2B5EF4-FFF2-40B4-BE49-F238E27FC236}">
                <a16:creationId xmlns:a16="http://schemas.microsoft.com/office/drawing/2014/main" id="{8E46220A-150D-44CF-8801-07B694675C2F}"/>
              </a:ext>
            </a:extLst>
          </p:cNvPr>
          <p:cNvPicPr>
            <a:picLocks noChangeAspect="1"/>
          </p:cNvPicPr>
          <p:nvPr userDrawn="1"/>
        </p:nvPicPr>
        <p:blipFill>
          <a:blip r:embed="rId2"/>
          <a:stretch>
            <a:fillRect/>
          </a:stretch>
        </p:blipFill>
        <p:spPr>
          <a:xfrm>
            <a:off x="8985069" y="666143"/>
            <a:ext cx="3887675" cy="5127224"/>
          </a:xfrm>
          <a:prstGeom prst="rect">
            <a:avLst/>
          </a:prstGeom>
        </p:spPr>
      </p:pic>
      <p:sp>
        <p:nvSpPr>
          <p:cNvPr id="7" name="Content Placeholder 7">
            <a:extLst>
              <a:ext uri="{FF2B5EF4-FFF2-40B4-BE49-F238E27FC236}">
                <a16:creationId xmlns:a16="http://schemas.microsoft.com/office/drawing/2014/main" id="{92C8053B-825B-4B79-9031-4BD23EF4ED9F}"/>
              </a:ext>
            </a:extLst>
          </p:cNvPr>
          <p:cNvSpPr>
            <a:spLocks noGrp="1"/>
          </p:cNvSpPr>
          <p:nvPr>
            <p:ph sz="quarter" idx="10" hasCustomPrompt="1"/>
          </p:nvPr>
        </p:nvSpPr>
        <p:spPr>
          <a:xfrm>
            <a:off x="500931" y="741151"/>
            <a:ext cx="5844187" cy="587375"/>
          </a:xfrm>
          <a:prstGeom prst="rect">
            <a:avLst/>
          </a:prstGeom>
        </p:spPr>
        <p:txBody>
          <a:bodyPr/>
          <a:lstStyle>
            <a:lvl1pPr marL="0" indent="0">
              <a:buNone/>
              <a:defRPr sz="3600" b="1">
                <a:solidFill>
                  <a:srgbClr val="F7941D"/>
                </a:solidFill>
                <a:latin typeface="Myriad Pro" panose="020B0503030403020204"/>
                <a:cs typeface="Myanmar Text" panose="020B0502040204020203" pitchFamily="34" charset="0"/>
              </a:defRPr>
            </a:lvl1pPr>
          </a:lstStyle>
          <a:p>
            <a:pPr lvl="0"/>
            <a:r>
              <a:rPr lang="en-US" dirty="0"/>
              <a:t>Divider page – Title here</a:t>
            </a:r>
          </a:p>
        </p:txBody>
      </p:sp>
      <p:sp>
        <p:nvSpPr>
          <p:cNvPr id="9" name="Content Placeholder 16">
            <a:extLst>
              <a:ext uri="{FF2B5EF4-FFF2-40B4-BE49-F238E27FC236}">
                <a16:creationId xmlns:a16="http://schemas.microsoft.com/office/drawing/2014/main" id="{9B8DC909-DBE6-41CC-8D79-E250DFF906C2}"/>
              </a:ext>
            </a:extLst>
          </p:cNvPr>
          <p:cNvSpPr>
            <a:spLocks noGrp="1"/>
          </p:cNvSpPr>
          <p:nvPr>
            <p:ph sz="quarter" idx="13" hasCustomPrompt="1"/>
          </p:nvPr>
        </p:nvSpPr>
        <p:spPr>
          <a:xfrm>
            <a:off x="503330" y="1604254"/>
            <a:ext cx="3709987" cy="345326"/>
          </a:xfrm>
          <a:prstGeom prst="rect">
            <a:avLst/>
          </a:prstGeom>
        </p:spPr>
        <p:txBody>
          <a:bodyPr/>
          <a:lstStyle>
            <a:lvl1pPr marL="0" indent="0">
              <a:buNone/>
              <a:defRPr sz="2000">
                <a:solidFill>
                  <a:schemeClr val="bg1"/>
                </a:solidFill>
                <a:latin typeface="Myriad Pro" panose="020B0503030403020204"/>
              </a:defRPr>
            </a:lvl1pPr>
          </a:lstStyle>
          <a:p>
            <a:pPr lvl="0"/>
            <a:r>
              <a:rPr lang="en-US" dirty="0"/>
              <a:t>&lt; More text if needed &gt;</a:t>
            </a:r>
          </a:p>
        </p:txBody>
      </p:sp>
    </p:spTree>
    <p:extLst>
      <p:ext uri="{BB962C8B-B14F-4D97-AF65-F5344CB8AC3E}">
        <p14:creationId xmlns:p14="http://schemas.microsoft.com/office/powerpoint/2010/main" val="3176466784"/>
      </p:ext>
    </p:extLst>
  </p:cSld>
  <p:clrMapOvr>
    <a:masterClrMapping/>
  </p:clrMapOvr>
  <p:extLst>
    <p:ext uri="{DCECCB84-F9BA-43D5-87BE-67443E8EF086}">
      <p15:sldGuideLst xmlns:p15="http://schemas.microsoft.com/office/powerpoint/2012/main">
        <p15:guide id="1" orient="horz" pos="432">
          <p15:clr>
            <a:srgbClr val="FBAE40"/>
          </p15:clr>
        </p15:guide>
        <p15:guide id="2" pos="3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C312EC-4A01-483E-A350-887A9A213639}"/>
              </a:ext>
            </a:extLst>
          </p:cNvPr>
          <p:cNvSpPr/>
          <p:nvPr userDrawn="1"/>
        </p:nvSpPr>
        <p:spPr>
          <a:xfrm>
            <a:off x="-67779" y="1"/>
            <a:ext cx="12259780" cy="6858000"/>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lumMod val="85000"/>
                </a:schemeClr>
              </a:solidFill>
              <a:highlight>
                <a:srgbClr val="C0C0C0"/>
              </a:highlight>
            </a:endParaRPr>
          </a:p>
        </p:txBody>
      </p:sp>
      <p:sp>
        <p:nvSpPr>
          <p:cNvPr id="4" name="TextBox 3">
            <a:extLst>
              <a:ext uri="{FF2B5EF4-FFF2-40B4-BE49-F238E27FC236}">
                <a16:creationId xmlns:a16="http://schemas.microsoft.com/office/drawing/2014/main" id="{D5A28BA2-A10F-417B-BC5B-5FEEAAC82FA4}"/>
              </a:ext>
            </a:extLst>
          </p:cNvPr>
          <p:cNvSpPr txBox="1"/>
          <p:nvPr userDrawn="1"/>
        </p:nvSpPr>
        <p:spPr>
          <a:xfrm>
            <a:off x="-17929" y="1640248"/>
            <a:ext cx="12191999" cy="769441"/>
          </a:xfrm>
          <a:prstGeom prst="rect">
            <a:avLst/>
          </a:prstGeom>
          <a:noFill/>
        </p:spPr>
        <p:txBody>
          <a:bodyPr wrap="square" rtlCol="0">
            <a:spAutoFit/>
          </a:bodyPr>
          <a:lstStyle/>
          <a:p>
            <a:pPr algn="ctr"/>
            <a:r>
              <a:rPr lang="en-US" sz="4400" b="1" i="0" dirty="0">
                <a:solidFill>
                  <a:schemeClr val="bg1"/>
                </a:solidFill>
                <a:latin typeface="Myriad Pro" panose="020B0503030403020204" pitchFamily="34" charset="0"/>
              </a:rPr>
              <a:t>Thank you</a:t>
            </a:r>
          </a:p>
        </p:txBody>
      </p:sp>
      <p:sp>
        <p:nvSpPr>
          <p:cNvPr id="5" name="TextBox 4">
            <a:extLst>
              <a:ext uri="{FF2B5EF4-FFF2-40B4-BE49-F238E27FC236}">
                <a16:creationId xmlns:a16="http://schemas.microsoft.com/office/drawing/2014/main" id="{73538A45-7213-4A38-982A-F5DF9D142164}"/>
              </a:ext>
            </a:extLst>
          </p:cNvPr>
          <p:cNvSpPr txBox="1"/>
          <p:nvPr userDrawn="1"/>
        </p:nvSpPr>
        <p:spPr>
          <a:xfrm>
            <a:off x="-67781" y="2572561"/>
            <a:ext cx="12259780" cy="400110"/>
          </a:xfrm>
          <a:prstGeom prst="rect">
            <a:avLst/>
          </a:prstGeom>
          <a:noFill/>
        </p:spPr>
        <p:txBody>
          <a:bodyPr wrap="square" rtlCol="0">
            <a:spAutoFit/>
          </a:bodyPr>
          <a:lstStyle/>
          <a:p>
            <a:pPr algn="ctr"/>
            <a:r>
              <a:rPr lang="en-US" sz="2000" b="0" i="0" dirty="0">
                <a:solidFill>
                  <a:schemeClr val="bg1"/>
                </a:solidFill>
                <a:latin typeface="Myriad Pro" panose="020B0503030403020204" pitchFamily="34" charset="0"/>
              </a:rPr>
              <a:t>Contact info: </a:t>
            </a:r>
          </a:p>
        </p:txBody>
      </p:sp>
      <p:pic>
        <p:nvPicPr>
          <p:cNvPr id="6" name="Picture 5">
            <a:extLst>
              <a:ext uri="{FF2B5EF4-FFF2-40B4-BE49-F238E27FC236}">
                <a16:creationId xmlns:a16="http://schemas.microsoft.com/office/drawing/2014/main" id="{798905DB-69EB-48C3-BFE9-60EFCCF7FA8D}"/>
              </a:ext>
            </a:extLst>
          </p:cNvPr>
          <p:cNvPicPr>
            <a:picLocks noChangeAspect="1"/>
          </p:cNvPicPr>
          <p:nvPr userDrawn="1"/>
        </p:nvPicPr>
        <p:blipFill>
          <a:blip r:embed="rId2"/>
          <a:stretch>
            <a:fillRect/>
          </a:stretch>
        </p:blipFill>
        <p:spPr>
          <a:xfrm>
            <a:off x="5038164" y="4086054"/>
            <a:ext cx="2115671" cy="2790233"/>
          </a:xfrm>
          <a:prstGeom prst="rect">
            <a:avLst/>
          </a:prstGeom>
        </p:spPr>
      </p:pic>
      <p:sp>
        <p:nvSpPr>
          <p:cNvPr id="7" name="Content Placeholder 16">
            <a:extLst>
              <a:ext uri="{FF2B5EF4-FFF2-40B4-BE49-F238E27FC236}">
                <a16:creationId xmlns:a16="http://schemas.microsoft.com/office/drawing/2014/main" id="{D493CE81-BEAE-47A2-9C94-E0BD0AE59901}"/>
              </a:ext>
            </a:extLst>
          </p:cNvPr>
          <p:cNvSpPr>
            <a:spLocks noGrp="1"/>
          </p:cNvSpPr>
          <p:nvPr>
            <p:ph sz="quarter" idx="13" hasCustomPrompt="1"/>
          </p:nvPr>
        </p:nvSpPr>
        <p:spPr>
          <a:xfrm>
            <a:off x="4241005" y="3198224"/>
            <a:ext cx="3709987" cy="345326"/>
          </a:xfrm>
          <a:prstGeom prst="rect">
            <a:avLst/>
          </a:prstGeom>
        </p:spPr>
        <p:txBody>
          <a:bodyPr/>
          <a:lstStyle>
            <a:lvl1pPr marL="0" indent="0" algn="ctr">
              <a:buNone/>
              <a:defRPr sz="2000">
                <a:solidFill>
                  <a:schemeClr val="bg1"/>
                </a:solidFill>
                <a:latin typeface="Myriad Pro" panose="020B0503030403020204"/>
              </a:defRPr>
            </a:lvl1pPr>
          </a:lstStyle>
          <a:p>
            <a:pPr lvl="0"/>
            <a:r>
              <a:rPr lang="en-US" dirty="0"/>
              <a:t>&lt; Name and email&gt;</a:t>
            </a:r>
          </a:p>
        </p:txBody>
      </p:sp>
    </p:spTree>
    <p:extLst>
      <p:ext uri="{BB962C8B-B14F-4D97-AF65-F5344CB8AC3E}">
        <p14:creationId xmlns:p14="http://schemas.microsoft.com/office/powerpoint/2010/main" val="405179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page 3">
  <p:cSld name="1_Content page 3">
    <p:spTree>
      <p:nvGrpSpPr>
        <p:cNvPr id="1" name="Shape 112"/>
        <p:cNvGrpSpPr/>
        <p:nvPr/>
      </p:nvGrpSpPr>
      <p:grpSpPr>
        <a:xfrm>
          <a:off x="0" y="0"/>
          <a:ext cx="0" cy="0"/>
          <a:chOff x="0" y="0"/>
          <a:chExt cx="0" cy="0"/>
        </a:xfrm>
      </p:grpSpPr>
      <p:sp>
        <p:nvSpPr>
          <p:cNvPr id="113" name="Google Shape;113;p81"/>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a:solidFill>
                  <a:srgbClr val="AEABAB"/>
                </a:solidFill>
                <a:latin typeface="Open Sans"/>
                <a:ea typeface="Open Sans"/>
                <a:cs typeface="Open Sans"/>
                <a:sym typeface="Open Sans"/>
              </a:defRPr>
            </a:lvl1pPr>
            <a:lvl2pPr marL="0" marR="0" lvl="1" indent="0" algn="r" rtl="0">
              <a:spcBef>
                <a:spcPts val="0"/>
              </a:spcBef>
              <a:buNone/>
              <a:defRPr sz="1600" b="1" i="0">
                <a:solidFill>
                  <a:srgbClr val="AEABAB"/>
                </a:solidFill>
                <a:latin typeface="Open Sans"/>
                <a:ea typeface="Open Sans"/>
                <a:cs typeface="Open Sans"/>
                <a:sym typeface="Open Sans"/>
              </a:defRPr>
            </a:lvl2pPr>
            <a:lvl3pPr marL="0" marR="0" lvl="2" indent="0" algn="r" rtl="0">
              <a:spcBef>
                <a:spcPts val="0"/>
              </a:spcBef>
              <a:buNone/>
              <a:defRPr sz="1600" b="1" i="0">
                <a:solidFill>
                  <a:srgbClr val="AEABAB"/>
                </a:solidFill>
                <a:latin typeface="Open Sans"/>
                <a:ea typeface="Open Sans"/>
                <a:cs typeface="Open Sans"/>
                <a:sym typeface="Open Sans"/>
              </a:defRPr>
            </a:lvl3pPr>
            <a:lvl4pPr marL="0" marR="0" lvl="3" indent="0" algn="r" rtl="0">
              <a:spcBef>
                <a:spcPts val="0"/>
              </a:spcBef>
              <a:buNone/>
              <a:defRPr sz="1600" b="1" i="0">
                <a:solidFill>
                  <a:srgbClr val="AEABAB"/>
                </a:solidFill>
                <a:latin typeface="Open Sans"/>
                <a:ea typeface="Open Sans"/>
                <a:cs typeface="Open Sans"/>
                <a:sym typeface="Open Sans"/>
              </a:defRPr>
            </a:lvl4pPr>
            <a:lvl5pPr marL="0" marR="0" lvl="4" indent="0" algn="r" rtl="0">
              <a:spcBef>
                <a:spcPts val="0"/>
              </a:spcBef>
              <a:buNone/>
              <a:defRPr sz="1600" b="1" i="0">
                <a:solidFill>
                  <a:srgbClr val="AEABAB"/>
                </a:solidFill>
                <a:latin typeface="Open Sans"/>
                <a:ea typeface="Open Sans"/>
                <a:cs typeface="Open Sans"/>
                <a:sym typeface="Open Sans"/>
              </a:defRPr>
            </a:lvl5pPr>
            <a:lvl6pPr marL="0" marR="0" lvl="5" indent="0" algn="r" rtl="0">
              <a:spcBef>
                <a:spcPts val="0"/>
              </a:spcBef>
              <a:buNone/>
              <a:defRPr sz="1600" b="1" i="0">
                <a:solidFill>
                  <a:srgbClr val="AEABAB"/>
                </a:solidFill>
                <a:latin typeface="Open Sans"/>
                <a:ea typeface="Open Sans"/>
                <a:cs typeface="Open Sans"/>
                <a:sym typeface="Open Sans"/>
              </a:defRPr>
            </a:lvl6pPr>
            <a:lvl7pPr marL="0" marR="0" lvl="6" indent="0" algn="r" rtl="0">
              <a:spcBef>
                <a:spcPts val="0"/>
              </a:spcBef>
              <a:buNone/>
              <a:defRPr sz="1600" b="1" i="0">
                <a:solidFill>
                  <a:srgbClr val="AEABAB"/>
                </a:solidFill>
                <a:latin typeface="Open Sans"/>
                <a:ea typeface="Open Sans"/>
                <a:cs typeface="Open Sans"/>
                <a:sym typeface="Open Sans"/>
              </a:defRPr>
            </a:lvl7pPr>
            <a:lvl8pPr marL="0" marR="0" lvl="7" indent="0" algn="r" rtl="0">
              <a:spcBef>
                <a:spcPts val="0"/>
              </a:spcBef>
              <a:buNone/>
              <a:defRPr sz="1600" b="1" i="0">
                <a:solidFill>
                  <a:srgbClr val="AEABAB"/>
                </a:solidFill>
                <a:latin typeface="Open Sans"/>
                <a:ea typeface="Open Sans"/>
                <a:cs typeface="Open Sans"/>
                <a:sym typeface="Open Sans"/>
              </a:defRPr>
            </a:lvl8pPr>
            <a:lvl9pPr marL="0" marR="0" lvl="8" indent="0" algn="r" rtl="0">
              <a:spcBef>
                <a:spcPts val="0"/>
              </a:spcBef>
              <a:buNone/>
              <a:defRPr sz="1600" b="1" i="0">
                <a:solidFill>
                  <a:srgbClr val="AEABA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81"/>
          <p:cNvSpPr/>
          <p:nvPr/>
        </p:nvSpPr>
        <p:spPr>
          <a:xfrm>
            <a:off x="-119722" y="0"/>
            <a:ext cx="676783" cy="6858000"/>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highlight>
                <a:srgbClr val="C0C0C0"/>
              </a:highlight>
              <a:latin typeface="Calibri"/>
              <a:ea typeface="Calibri"/>
              <a:cs typeface="Calibri"/>
              <a:sym typeface="Calibri"/>
            </a:endParaRPr>
          </a:p>
        </p:txBody>
      </p:sp>
      <p:pic>
        <p:nvPicPr>
          <p:cNvPr id="115" name="Google Shape;115;p81"/>
          <p:cNvPicPr preferRelativeResize="0"/>
          <p:nvPr/>
        </p:nvPicPr>
        <p:blipFill rotWithShape="1">
          <a:blip r:embed="rId2">
            <a:alphaModFix/>
          </a:blip>
          <a:srcRect/>
          <a:stretch/>
        </p:blipFill>
        <p:spPr>
          <a:xfrm>
            <a:off x="636870" y="6034958"/>
            <a:ext cx="1935804" cy="725927"/>
          </a:xfrm>
          <a:prstGeom prst="rect">
            <a:avLst/>
          </a:prstGeom>
          <a:noFill/>
          <a:ln>
            <a:noFill/>
          </a:ln>
        </p:spPr>
      </p:pic>
      <p:sp>
        <p:nvSpPr>
          <p:cNvPr id="116" name="Google Shape;116;p81"/>
          <p:cNvSpPr/>
          <p:nvPr/>
        </p:nvSpPr>
        <p:spPr>
          <a:xfrm>
            <a:off x="-330141" y="582229"/>
            <a:ext cx="1106424" cy="1079035"/>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81"/>
          <p:cNvSpPr>
            <a:spLocks noGrp="1"/>
          </p:cNvSpPr>
          <p:nvPr>
            <p:ph type="chart" idx="2"/>
          </p:nvPr>
        </p:nvSpPr>
        <p:spPr>
          <a:xfrm>
            <a:off x="912813" y="1527175"/>
            <a:ext cx="6927850" cy="4064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81"/>
          <p:cNvSpPr txBox="1">
            <a:spLocks noGrp="1"/>
          </p:cNvSpPr>
          <p:nvPr>
            <p:ph type="body" idx="1"/>
          </p:nvPr>
        </p:nvSpPr>
        <p:spPr>
          <a:xfrm>
            <a:off x="914399" y="999226"/>
            <a:ext cx="5844187" cy="587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941D"/>
              </a:buClr>
              <a:buSzPts val="2400"/>
              <a:buFont typeface="Arial"/>
              <a:buNone/>
              <a:defRPr sz="2400" b="1" i="0" u="none" strike="noStrike" cap="none">
                <a:solidFill>
                  <a:srgbClr val="F7941D"/>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7488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0617-57A0-4030-8632-ADF89864D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539A2-7A65-48F6-99FA-83BFB8A6F3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4A63C-87C5-4265-B1ED-2616CBCBDCA4}"/>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5" name="Footer Placeholder 4">
            <a:extLst>
              <a:ext uri="{FF2B5EF4-FFF2-40B4-BE49-F238E27FC236}">
                <a16:creationId xmlns:a16="http://schemas.microsoft.com/office/drawing/2014/main" id="{B94BCBB3-2786-4E7A-ACFD-D0DD93E6C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495D2-46B4-4E19-BC98-FD2662834508}"/>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309223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6A50-4F31-457E-A00A-B2FF1BD92A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FB812-2FDC-420B-85DE-DE2D5B9AE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1EE362-35D5-4B99-BF23-FBA72558B88E}"/>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5" name="Footer Placeholder 4">
            <a:extLst>
              <a:ext uri="{FF2B5EF4-FFF2-40B4-BE49-F238E27FC236}">
                <a16:creationId xmlns:a16="http://schemas.microsoft.com/office/drawing/2014/main" id="{7275989C-1E26-4E63-9360-F5F3E3ABD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F628B-FCBB-455B-BD0A-FB024E758D74}"/>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243275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B7CD-44E3-4386-A7D8-2269E327A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FBE47-286C-468B-A21A-86548C9FF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52D327-6044-4263-A034-0BDFB7FBBF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39D47-BB70-4281-AF3C-616337672767}"/>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6" name="Footer Placeholder 5">
            <a:extLst>
              <a:ext uri="{FF2B5EF4-FFF2-40B4-BE49-F238E27FC236}">
                <a16:creationId xmlns:a16="http://schemas.microsoft.com/office/drawing/2014/main" id="{4B1429B3-D512-4C55-866E-8A59036F2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416C9-EA76-43D6-BE0C-FFD5D4E30CC4}"/>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427125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5828-D024-434B-B042-C891C8E9D1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4CCA0D-3CC3-4197-ADBD-B11D027B6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C2273B-CA01-493E-BEAE-910079D824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68B5D2-83FC-4DF9-937F-F5C6312F1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982AC-3D12-489F-9814-F0BAD01877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656558-5D61-45A8-9A0D-9DC756A695AE}"/>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8" name="Footer Placeholder 7">
            <a:extLst>
              <a:ext uri="{FF2B5EF4-FFF2-40B4-BE49-F238E27FC236}">
                <a16:creationId xmlns:a16="http://schemas.microsoft.com/office/drawing/2014/main" id="{FCF99A66-4728-476C-8D71-D86741ACF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20226E-2DEC-4F30-8B04-32F9D8BA417F}"/>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94847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B698-7DDA-4E77-A460-7A46CD52B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4980FC-AF10-4E1F-8E43-87579EE3BFD7}"/>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4" name="Footer Placeholder 3">
            <a:extLst>
              <a:ext uri="{FF2B5EF4-FFF2-40B4-BE49-F238E27FC236}">
                <a16:creationId xmlns:a16="http://schemas.microsoft.com/office/drawing/2014/main" id="{583C8622-B7F8-456E-8A4D-35C3002553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20496E-1863-4E1E-8AD0-404DB799CF1F}"/>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2240445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5BAC9-97C0-4B03-8A21-B76EF6B34772}"/>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3" name="Footer Placeholder 2">
            <a:extLst>
              <a:ext uri="{FF2B5EF4-FFF2-40B4-BE49-F238E27FC236}">
                <a16:creationId xmlns:a16="http://schemas.microsoft.com/office/drawing/2014/main" id="{76FFB3F9-6626-4E66-BB13-8F0DE441A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B94999-6ADD-4B61-8E61-ED7EB90AAEE6}"/>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295095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AD46-5B9E-4325-8160-165EC194E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692B05-8D7F-4FAE-878C-18CC55A2B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BD194-7979-41B2-A335-BBCEE23D5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B390A-A422-48F2-AF2A-59BE55E26447}"/>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6" name="Footer Placeholder 5">
            <a:extLst>
              <a:ext uri="{FF2B5EF4-FFF2-40B4-BE49-F238E27FC236}">
                <a16:creationId xmlns:a16="http://schemas.microsoft.com/office/drawing/2014/main" id="{8BD27E5C-9D56-4E13-94C0-ABF1690BF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32853-F767-42B5-BA60-945667785E5F}"/>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276850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3F30-2886-4295-AACA-CE9761A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31E8E-E876-4190-BF0A-C51C2D3FE7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B9BC48-05F5-4A14-AB9D-EB77B1DB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522ED4-BD11-4142-8F26-BDA3B6DFA5D8}"/>
              </a:ext>
            </a:extLst>
          </p:cNvPr>
          <p:cNvSpPr>
            <a:spLocks noGrp="1"/>
          </p:cNvSpPr>
          <p:nvPr>
            <p:ph type="dt" sz="half" idx="10"/>
          </p:nvPr>
        </p:nvSpPr>
        <p:spPr/>
        <p:txBody>
          <a:bodyPr/>
          <a:lstStyle/>
          <a:p>
            <a:fld id="{52E9FD44-AB03-41E9-9E4A-927B1FBF9232}" type="datetimeFigureOut">
              <a:rPr lang="en-US" smtClean="0"/>
              <a:t>10/19/2022</a:t>
            </a:fld>
            <a:endParaRPr lang="en-US"/>
          </a:p>
        </p:txBody>
      </p:sp>
      <p:sp>
        <p:nvSpPr>
          <p:cNvPr id="6" name="Footer Placeholder 5">
            <a:extLst>
              <a:ext uri="{FF2B5EF4-FFF2-40B4-BE49-F238E27FC236}">
                <a16:creationId xmlns:a16="http://schemas.microsoft.com/office/drawing/2014/main" id="{701775CC-4162-43D7-BE37-18EC2173FB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85BBE-68EF-41DE-9108-BD645EB0D23F}"/>
              </a:ext>
            </a:extLst>
          </p:cNvPr>
          <p:cNvSpPr>
            <a:spLocks noGrp="1"/>
          </p:cNvSpPr>
          <p:nvPr>
            <p:ph type="sldNum" sz="quarter" idx="12"/>
          </p:nvPr>
        </p:nvSpPr>
        <p:spPr/>
        <p:txBody>
          <a:bodyPr/>
          <a:lstStyle/>
          <a:p>
            <a:fld id="{11257045-5C94-42C4-9480-244F1AF17C8D}" type="slidenum">
              <a:rPr lang="en-US" smtClean="0"/>
              <a:t>‹#›</a:t>
            </a:fld>
            <a:endParaRPr lang="en-US"/>
          </a:p>
        </p:txBody>
      </p:sp>
    </p:spTree>
    <p:extLst>
      <p:ext uri="{BB962C8B-B14F-4D97-AF65-F5344CB8AC3E}">
        <p14:creationId xmlns:p14="http://schemas.microsoft.com/office/powerpoint/2010/main" val="317997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C9ACA-233D-45A6-94F8-A7869A14E2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164F8E-DED4-4EE9-A232-2DE9B77B8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9E6DA-C7C2-46C9-B3BF-A85CE58CA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9FD44-AB03-41E9-9E4A-927B1FBF9232}" type="datetimeFigureOut">
              <a:rPr lang="en-US" smtClean="0"/>
              <a:t>10/19/2022</a:t>
            </a:fld>
            <a:endParaRPr lang="en-US"/>
          </a:p>
        </p:txBody>
      </p:sp>
      <p:sp>
        <p:nvSpPr>
          <p:cNvPr id="5" name="Footer Placeholder 4">
            <a:extLst>
              <a:ext uri="{FF2B5EF4-FFF2-40B4-BE49-F238E27FC236}">
                <a16:creationId xmlns:a16="http://schemas.microsoft.com/office/drawing/2014/main" id="{551D919C-A7A6-4CDF-9E37-AC7E949ED6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61C55C-A9EF-4A52-9002-7C068C18B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57045-5C94-42C4-9480-244F1AF17C8D}" type="slidenum">
              <a:rPr lang="en-US" smtClean="0"/>
              <a:t>‹#›</a:t>
            </a:fld>
            <a:endParaRPr lang="en-US"/>
          </a:p>
        </p:txBody>
      </p:sp>
    </p:spTree>
    <p:extLst>
      <p:ext uri="{BB962C8B-B14F-4D97-AF65-F5344CB8AC3E}">
        <p14:creationId xmlns:p14="http://schemas.microsoft.com/office/powerpoint/2010/main" val="327586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00_89D1465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s://www.adaptation-fund.org/project/increasing-climate-resilience-and-enhancing-sustainable-land-management-in-the-southwest-of-buenos-aires-province/"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hyperlink" Target="https://survey.zohopublic.com/zs/UvD77Z"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See%20ex-posts:%20https:/valuingvoices.com/catalysts-2/"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3D0_83053BA1.xm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microsoft.com/office/2018/10/relationships/comments" Target="../comments/modernComment_393_37CB357F.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microsoft.com/office/2018/10/relationships/comments" Target="../comments/modernComment_3CE_821BF4FF.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hyperlink" Target="source:%20https://www.nature.com/articles/s42003-020-01556-2"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hyperlink" Target="Adapted%20from%20https:/valuingvoices.com/building-the-evidence-base-for-post-project-evaluation-a-report-to-the-faster-forward-fund/" TargetMode="External"/><Relationship Id="rId4" Type="http://schemas.openxmlformats.org/officeDocument/2006/relationships/image" Target="../media/image25.svg"/></Relationships>
</file>

<file path=ppt/slides/_rels/slide44.xml.rels><?xml version="1.0" encoding="UTF-8" standalone="yes"?>
<Relationships xmlns="http://schemas.openxmlformats.org/package/2006/relationships"><Relationship Id="rId3" Type="http://schemas.microsoft.com/office/2018/10/relationships/comments" Target="../comments/modernComment_396_7B171F15.xml"/><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5.sv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hyperlink" Target="https://www.adaptation-fund.org/wp-content/uploads/2015/01/Guidelines%20for%20Proj_Prog%20Final%20Evaluations%20final%20compressed.pdf"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hyperlink" Target="https://www.adaptation-fund.org/projects-document-view/?URL=https://pubdocs/en/744291620254169611/22-4141-AFB2G48-2019-te-unep-gef-af-fsp-spcc-Adaptation-Tanzania.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adaptation-fund.org/project/enhancing-resilience-of-communities-to-the-adverse-effects-of-climate-change-on-food-security-in-pichincha-province-and-the-jubones-river-basin/"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397_A3D80DF9.xml"/><Relationship Id="rId7"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microsoft.com/office/2018/10/relationships/comments" Target="../comments/modernComment_398_4FB9F65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52.xml.rels><?xml version="1.0" encoding="UTF-8" standalone="yes"?>
<Relationships xmlns="http://schemas.openxmlformats.org/package/2006/relationships"><Relationship Id="rId3" Type="http://schemas.microsoft.com/office/2018/10/relationships/comments" Target="../comments/modernComment_3B1_FB5DBB63.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hyperlink" Target="https://pachamama.org/effects-of-deforestation" TargetMode="External"/><Relationship Id="rId4" Type="http://schemas.openxmlformats.org/officeDocument/2006/relationships/hyperlink" Target="https://www.adaptation-fund.org/project/enhancing-resilience-of-communities-to-the-adverse-effects-of-climate-change-on-food-security-in-pichincha-province-and-the-jubones-river-basin/" TargetMode="External"/></Relationships>
</file>

<file path=ppt/slides/_rels/slide53.xml.rels><?xml version="1.0" encoding="UTF-8" standalone="yes"?>
<Relationships xmlns="http://schemas.openxmlformats.org/package/2006/relationships"><Relationship Id="rId3" Type="http://schemas.microsoft.com/office/2018/10/relationships/comments" Target="../comments/modernComment_3BE_53C2371.xml"/><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6.xml"/><Relationship Id="rId5" Type="http://schemas.openxmlformats.org/officeDocument/2006/relationships/image" Target="../media/image25.sv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3BB_18AC38F7.xml"/><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3BC_FCF82B3A.xml"/><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3B4_60794385.xml"/><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3B5_2E62756.xml"/><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8/10/relationships/comments" Target="../comments/modernComment_3B6_50FA229D.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s://survey.zohopublic.com/zs/7RD7Ug" TargetMode="External"/><Relationship Id="rId4" Type="http://schemas.openxmlformats.org/officeDocument/2006/relationships/hyperlink" Target="https://survey.zohopublic.com/zs/5HD7N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2E9B69-6A40-4B2A-A5BC-324BFDB96FF2}"/>
              </a:ext>
            </a:extLst>
          </p:cNvPr>
          <p:cNvPicPr>
            <a:picLocks noChangeAspect="1"/>
          </p:cNvPicPr>
          <p:nvPr/>
        </p:nvPicPr>
        <p:blipFill rotWithShape="1">
          <a:blip r:embed="rId3"/>
          <a:srcRect t="19064"/>
          <a:stretch/>
        </p:blipFill>
        <p:spPr>
          <a:xfrm>
            <a:off x="-2" y="1333041"/>
            <a:ext cx="12192000" cy="4287933"/>
          </a:xfrm>
          <a:prstGeom prst="rect">
            <a:avLst/>
          </a:prstGeom>
        </p:spPr>
      </p:pic>
      <p:sp>
        <p:nvSpPr>
          <p:cNvPr id="9" name="Rectangle 8">
            <a:extLst>
              <a:ext uri="{FF2B5EF4-FFF2-40B4-BE49-F238E27FC236}">
                <a16:creationId xmlns:a16="http://schemas.microsoft.com/office/drawing/2014/main" id="{A680F02F-70A9-4BE2-919E-D21C6256951A}"/>
              </a:ext>
            </a:extLst>
          </p:cNvPr>
          <p:cNvSpPr/>
          <p:nvPr/>
        </p:nvSpPr>
        <p:spPr>
          <a:xfrm>
            <a:off x="0" y="5620974"/>
            <a:ext cx="12192000" cy="1143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ACD69868-085C-4116-9878-D92D47D10331}"/>
              </a:ext>
            </a:extLst>
          </p:cNvPr>
          <p:cNvGrpSpPr/>
          <p:nvPr/>
        </p:nvGrpSpPr>
        <p:grpSpPr>
          <a:xfrm>
            <a:off x="154238" y="5723306"/>
            <a:ext cx="9788569" cy="1030030"/>
            <a:chOff x="0" y="5194151"/>
            <a:chExt cx="10908246" cy="1432357"/>
          </a:xfrm>
        </p:grpSpPr>
        <p:grpSp>
          <p:nvGrpSpPr>
            <p:cNvPr id="23" name="Group 22">
              <a:extLst>
                <a:ext uri="{FF2B5EF4-FFF2-40B4-BE49-F238E27FC236}">
                  <a16:creationId xmlns:a16="http://schemas.microsoft.com/office/drawing/2014/main" id="{A0D8D7FA-3596-4007-9BC0-3EC7AD6C8FB0}"/>
                </a:ext>
              </a:extLst>
            </p:cNvPr>
            <p:cNvGrpSpPr/>
            <p:nvPr/>
          </p:nvGrpSpPr>
          <p:grpSpPr>
            <a:xfrm>
              <a:off x="0" y="5210978"/>
              <a:ext cx="5636549" cy="1415530"/>
              <a:chOff x="-50997" y="1394665"/>
              <a:chExt cx="9498619" cy="2345425"/>
            </a:xfrm>
          </p:grpSpPr>
          <p:pic>
            <p:nvPicPr>
              <p:cNvPr id="27" name="Picture 26">
                <a:extLst>
                  <a:ext uri="{FF2B5EF4-FFF2-40B4-BE49-F238E27FC236}">
                    <a16:creationId xmlns:a16="http://schemas.microsoft.com/office/drawing/2014/main" id="{C1969EAB-EFC7-472F-AA90-DF82630044B6}"/>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a:stretch/>
            </p:blipFill>
            <p:spPr>
              <a:xfrm>
                <a:off x="-50997" y="1405682"/>
                <a:ext cx="1870832" cy="2334406"/>
              </a:xfrm>
              <a:prstGeom prst="rect">
                <a:avLst/>
              </a:prstGeom>
            </p:spPr>
          </p:pic>
          <p:pic>
            <p:nvPicPr>
              <p:cNvPr id="28" name="Picture 27">
                <a:extLst>
                  <a:ext uri="{FF2B5EF4-FFF2-40B4-BE49-F238E27FC236}">
                    <a16:creationId xmlns:a16="http://schemas.microsoft.com/office/drawing/2014/main" id="{5E32E4CB-0ABE-432A-8A19-82D60360ED5C}"/>
                  </a:ext>
                </a:extLst>
              </p:cNvPr>
              <p:cNvPicPr>
                <a:picLocks noChangeAspect="1"/>
              </p:cNvPicPr>
              <p:nvPr/>
            </p:nvPicPr>
            <p:blipFill rotWithShape="1">
              <a:blip r:embed="rId5" cstate="screen">
                <a:alphaModFix amt="70000"/>
                <a:extLst>
                  <a:ext uri="{28A0092B-C50C-407E-A947-70E740481C1C}">
                    <a14:useLocalDpi xmlns:a14="http://schemas.microsoft.com/office/drawing/2010/main"/>
                  </a:ext>
                </a:extLst>
              </a:blip>
              <a:srcRect b="2248"/>
              <a:stretch/>
            </p:blipFill>
            <p:spPr>
              <a:xfrm>
                <a:off x="1814914" y="1405682"/>
                <a:ext cx="2405736" cy="2334406"/>
              </a:xfrm>
              <a:prstGeom prst="rect">
                <a:avLst/>
              </a:prstGeom>
            </p:spPr>
          </p:pic>
          <p:pic>
            <p:nvPicPr>
              <p:cNvPr id="29" name="Picture 28">
                <a:extLst>
                  <a:ext uri="{FF2B5EF4-FFF2-40B4-BE49-F238E27FC236}">
                    <a16:creationId xmlns:a16="http://schemas.microsoft.com/office/drawing/2014/main" id="{7BE3D5D2-4159-4316-A514-8B3ADF94F8F4}"/>
                  </a:ext>
                </a:extLst>
              </p:cNvPr>
              <p:cNvPicPr>
                <a:picLocks noChangeAspect="1"/>
              </p:cNvPicPr>
              <p:nvPr/>
            </p:nvPicPr>
            <p:blipFill rotWithShape="1">
              <a:blip r:embed="rId6" cstate="screen">
                <a:alphaModFix amt="70000"/>
                <a:extLst>
                  <a:ext uri="{28A0092B-C50C-407E-A947-70E740481C1C}">
                    <a14:useLocalDpi xmlns:a14="http://schemas.microsoft.com/office/drawing/2010/main"/>
                  </a:ext>
                </a:extLst>
              </a:blip>
              <a:srcRect b="30633"/>
              <a:stretch/>
            </p:blipFill>
            <p:spPr>
              <a:xfrm>
                <a:off x="4198399" y="1394667"/>
                <a:ext cx="1792521" cy="2345423"/>
              </a:xfrm>
              <a:prstGeom prst="rect">
                <a:avLst/>
              </a:prstGeom>
            </p:spPr>
          </p:pic>
          <p:pic>
            <p:nvPicPr>
              <p:cNvPr id="30" name="Picture 29" descr="A person standing next to a fence&#10;&#10;Description automatically generated">
                <a:extLst>
                  <a:ext uri="{FF2B5EF4-FFF2-40B4-BE49-F238E27FC236}">
                    <a16:creationId xmlns:a16="http://schemas.microsoft.com/office/drawing/2014/main" id="{52A4307A-60AD-4AC2-845E-2A00F8B33415}"/>
                  </a:ext>
                </a:extLst>
              </p:cNvPr>
              <p:cNvPicPr>
                <a:picLocks noChangeAspect="1"/>
              </p:cNvPicPr>
              <p:nvPr/>
            </p:nvPicPr>
            <p:blipFill rotWithShape="1">
              <a:blip r:embed="rId7">
                <a:alphaModFix amt="70000"/>
              </a:blip>
              <a:srcRect t="8331" b="12884"/>
              <a:stretch/>
            </p:blipFill>
            <p:spPr>
              <a:xfrm>
                <a:off x="5990920" y="1394665"/>
                <a:ext cx="3456702" cy="2345423"/>
              </a:xfrm>
              <a:prstGeom prst="rect">
                <a:avLst/>
              </a:prstGeom>
            </p:spPr>
          </p:pic>
        </p:grpSp>
        <p:pic>
          <p:nvPicPr>
            <p:cNvPr id="24" name="Picture 23">
              <a:extLst>
                <a:ext uri="{FF2B5EF4-FFF2-40B4-BE49-F238E27FC236}">
                  <a16:creationId xmlns:a16="http://schemas.microsoft.com/office/drawing/2014/main" id="{280F646B-356E-4A49-B430-4AC1D3A436C1}"/>
                </a:ext>
              </a:extLst>
            </p:cNvPr>
            <p:cNvPicPr>
              <a:picLocks noChangeAspect="1"/>
            </p:cNvPicPr>
            <p:nvPr/>
          </p:nvPicPr>
          <p:blipFill rotWithShape="1">
            <a:blip r:embed="rId8" cstate="screen">
              <a:alphaModFix amt="70000"/>
              <a:extLst>
                <a:ext uri="{28A0092B-C50C-407E-A947-70E740481C1C}">
                  <a14:useLocalDpi xmlns:a14="http://schemas.microsoft.com/office/drawing/2010/main"/>
                </a:ext>
              </a:extLst>
            </a:blip>
            <a:srcRect/>
            <a:stretch/>
          </p:blipFill>
          <p:spPr>
            <a:xfrm>
              <a:off x="5636549" y="5206610"/>
              <a:ext cx="1512951" cy="1415529"/>
            </a:xfrm>
            <a:prstGeom prst="rect">
              <a:avLst/>
            </a:prstGeom>
          </p:spPr>
        </p:pic>
        <p:pic>
          <p:nvPicPr>
            <p:cNvPr id="25" name="Picture 24">
              <a:extLst>
                <a:ext uri="{FF2B5EF4-FFF2-40B4-BE49-F238E27FC236}">
                  <a16:creationId xmlns:a16="http://schemas.microsoft.com/office/drawing/2014/main" id="{78E5117F-F1D2-4DD2-B6B7-F7DB42E8CA12}"/>
                </a:ext>
              </a:extLst>
            </p:cNvPr>
            <p:cNvPicPr>
              <a:picLocks noChangeAspect="1"/>
            </p:cNvPicPr>
            <p:nvPr/>
          </p:nvPicPr>
          <p:blipFill>
            <a:blip r:embed="rId9" cstate="screen">
              <a:alphaModFix amt="70000"/>
              <a:extLst>
                <a:ext uri="{28A0092B-C50C-407E-A947-70E740481C1C}">
                  <a14:useLocalDpi xmlns:a14="http://schemas.microsoft.com/office/drawing/2010/main"/>
                </a:ext>
              </a:extLst>
            </a:blip>
            <a:stretch>
              <a:fillRect/>
            </a:stretch>
          </p:blipFill>
          <p:spPr>
            <a:xfrm>
              <a:off x="7144711" y="5195592"/>
              <a:ext cx="1956868" cy="1415529"/>
            </a:xfrm>
            <a:prstGeom prst="rect">
              <a:avLst/>
            </a:prstGeom>
          </p:spPr>
        </p:pic>
        <p:pic>
          <p:nvPicPr>
            <p:cNvPr id="26" name="Picture 25">
              <a:extLst>
                <a:ext uri="{FF2B5EF4-FFF2-40B4-BE49-F238E27FC236}">
                  <a16:creationId xmlns:a16="http://schemas.microsoft.com/office/drawing/2014/main" id="{53A1A4FF-3193-4E1C-9740-A4F2BFDE578A}"/>
                </a:ext>
              </a:extLst>
            </p:cNvPr>
            <p:cNvPicPr>
              <a:picLocks noChangeAspect="1"/>
            </p:cNvPicPr>
            <p:nvPr/>
          </p:nvPicPr>
          <p:blipFill rotWithShape="1">
            <a:blip r:embed="rId10" cstate="screen">
              <a:alphaModFix amt="70000"/>
              <a:extLst>
                <a:ext uri="{28A0092B-C50C-407E-A947-70E740481C1C}">
                  <a14:useLocalDpi xmlns:a14="http://schemas.microsoft.com/office/drawing/2010/main"/>
                </a:ext>
              </a:extLst>
            </a:blip>
            <a:srcRect/>
            <a:stretch/>
          </p:blipFill>
          <p:spPr>
            <a:xfrm>
              <a:off x="9093588" y="5194151"/>
              <a:ext cx="1814658" cy="1417035"/>
            </a:xfrm>
            <a:prstGeom prst="rect">
              <a:avLst/>
            </a:prstGeom>
          </p:spPr>
        </p:pic>
      </p:grpSp>
      <p:sp>
        <p:nvSpPr>
          <p:cNvPr id="31" name="Content Placeholder 1">
            <a:extLst>
              <a:ext uri="{FF2B5EF4-FFF2-40B4-BE49-F238E27FC236}">
                <a16:creationId xmlns:a16="http://schemas.microsoft.com/office/drawing/2014/main" id="{88D2EF80-BC1A-4422-A459-777156F34160}"/>
              </a:ext>
            </a:extLst>
          </p:cNvPr>
          <p:cNvSpPr>
            <a:spLocks noGrp="1"/>
          </p:cNvSpPr>
          <p:nvPr>
            <p:ph sz="quarter" idx="10"/>
          </p:nvPr>
        </p:nvSpPr>
        <p:spPr>
          <a:xfrm>
            <a:off x="669014" y="1975658"/>
            <a:ext cx="8954214" cy="914400"/>
          </a:xfrm>
        </p:spPr>
        <p:txBody>
          <a:bodyPr>
            <a:noAutofit/>
          </a:bodyPr>
          <a:lstStyle/>
          <a:p>
            <a:r>
              <a:rPr lang="en-US" sz="3600" dirty="0"/>
              <a:t>Evaluating projects Ex post &amp; Emerging sustainability and resilience</a:t>
            </a:r>
          </a:p>
        </p:txBody>
      </p:sp>
      <p:sp>
        <p:nvSpPr>
          <p:cNvPr id="33" name="Content Placeholder 1">
            <a:extLst>
              <a:ext uri="{FF2B5EF4-FFF2-40B4-BE49-F238E27FC236}">
                <a16:creationId xmlns:a16="http://schemas.microsoft.com/office/drawing/2014/main" id="{CDE9E996-0532-4249-8F41-760DBF4FB26E}"/>
              </a:ext>
            </a:extLst>
          </p:cNvPr>
          <p:cNvSpPr txBox="1">
            <a:spLocks/>
          </p:cNvSpPr>
          <p:nvPr/>
        </p:nvSpPr>
        <p:spPr>
          <a:xfrm>
            <a:off x="10116320" y="5739964"/>
            <a:ext cx="1997348" cy="100235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Myriad Pro" panose="020B0503030403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lumMod val="85000"/>
                  </a:schemeClr>
                </a:solidFill>
              </a:rPr>
              <a:t>Training material Part 1</a:t>
            </a:r>
          </a:p>
        </p:txBody>
      </p:sp>
      <p:sp>
        <p:nvSpPr>
          <p:cNvPr id="35" name="TextBox 34">
            <a:extLst>
              <a:ext uri="{FF2B5EF4-FFF2-40B4-BE49-F238E27FC236}">
                <a16:creationId xmlns:a16="http://schemas.microsoft.com/office/drawing/2014/main" id="{0690F484-FA68-4E57-B201-0AE7D837D4AA}"/>
              </a:ext>
            </a:extLst>
          </p:cNvPr>
          <p:cNvSpPr txBox="1"/>
          <p:nvPr/>
        </p:nvSpPr>
        <p:spPr>
          <a:xfrm>
            <a:off x="1616646" y="4801643"/>
            <a:ext cx="6698255" cy="430887"/>
          </a:xfrm>
          <a:prstGeom prst="rect">
            <a:avLst/>
          </a:prstGeom>
          <a:noFill/>
        </p:spPr>
        <p:txBody>
          <a:bodyPr wrap="square" rtlCol="0">
            <a:spAutoFit/>
          </a:bodyPr>
          <a:lstStyle/>
          <a:p>
            <a:r>
              <a:rPr lang="en-US" sz="2100" dirty="0">
                <a:solidFill>
                  <a:schemeClr val="bg1"/>
                </a:solidFill>
                <a:highlight>
                  <a:srgbClr val="FFFF00"/>
                </a:highlight>
                <a:latin typeface="Myriad Pro" panose="020B0503030403020204"/>
              </a:rPr>
              <a:t>MONTH </a:t>
            </a:r>
            <a:r>
              <a:rPr lang="en-US" sz="2100" dirty="0">
                <a:solidFill>
                  <a:schemeClr val="bg1"/>
                </a:solidFill>
                <a:latin typeface="Myriad Pro" panose="020B0503030403020204"/>
              </a:rPr>
              <a:t>2022</a:t>
            </a:r>
          </a:p>
        </p:txBody>
      </p:sp>
      <p:sp>
        <p:nvSpPr>
          <p:cNvPr id="17" name="Rectangle 16">
            <a:extLst>
              <a:ext uri="{FF2B5EF4-FFF2-40B4-BE49-F238E27FC236}">
                <a16:creationId xmlns:a16="http://schemas.microsoft.com/office/drawing/2014/main" id="{72DC6485-37E3-4E63-9D2A-76073060BA28}"/>
              </a:ext>
            </a:extLst>
          </p:cNvPr>
          <p:cNvSpPr/>
          <p:nvPr/>
        </p:nvSpPr>
        <p:spPr>
          <a:xfrm>
            <a:off x="8867553" y="4225433"/>
            <a:ext cx="1989272" cy="657050"/>
          </a:xfrm>
          <a:prstGeom prst="rect">
            <a:avLst/>
          </a:prstGeom>
          <a:solidFill>
            <a:srgbClr val="ABD34A">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53A678C-2981-4F0E-B01B-AFF237A73F72}"/>
              </a:ext>
            </a:extLst>
          </p:cNvPr>
          <p:cNvSpPr txBox="1"/>
          <p:nvPr/>
        </p:nvSpPr>
        <p:spPr>
          <a:xfrm>
            <a:off x="2541922" y="4466985"/>
            <a:ext cx="8816468" cy="415498"/>
          </a:xfrm>
          <a:prstGeom prst="rect">
            <a:avLst/>
          </a:prstGeom>
          <a:noFill/>
        </p:spPr>
        <p:txBody>
          <a:bodyPr wrap="square" rtlCol="0">
            <a:spAutoFit/>
          </a:bodyPr>
          <a:lstStyle/>
          <a:p>
            <a:r>
              <a:rPr lang="en-US" sz="2100" dirty="0">
                <a:solidFill>
                  <a:schemeClr val="bg1"/>
                </a:solidFill>
                <a:latin typeface="Myriad Pro" panose="020B0503030403020204"/>
              </a:rPr>
              <a:t>Jindra Cekan, PhD. (Valuing Voices), Meg Spearman and Caroline Holo</a:t>
            </a:r>
          </a:p>
        </p:txBody>
      </p:sp>
    </p:spTree>
    <p:extLst>
      <p:ext uri="{BB962C8B-B14F-4D97-AF65-F5344CB8AC3E}">
        <p14:creationId xmlns:p14="http://schemas.microsoft.com/office/powerpoint/2010/main" val="3296111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45AFBCD-EB28-8D46-CDB8-8C51157AECB0}"/>
              </a:ext>
            </a:extLst>
          </p:cNvPr>
          <p:cNvSpPr txBox="1">
            <a:spLocks/>
          </p:cNvSpPr>
          <p:nvPr/>
        </p:nvSpPr>
        <p:spPr>
          <a:xfrm>
            <a:off x="11063595" y="5955578"/>
            <a:ext cx="83495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7C4B4-4F51-0945-BFD9-8C8DFD044134}" type="slidenum">
              <a:rPr lang="en-US" smtClean="0"/>
              <a:pPr/>
              <a:t>10</a:t>
            </a:fld>
            <a:endParaRPr lang="en-US"/>
          </a:p>
        </p:txBody>
      </p:sp>
      <p:sp>
        <p:nvSpPr>
          <p:cNvPr id="5" name="Rectangle 4">
            <a:extLst>
              <a:ext uri="{FF2B5EF4-FFF2-40B4-BE49-F238E27FC236}">
                <a16:creationId xmlns:a16="http://schemas.microsoft.com/office/drawing/2014/main" id="{19F513ED-AADD-2CE7-2054-82495CC1B5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C62402A-D642-EF6E-6F60-006DF83C3034}"/>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7" name="Content Placeholder 4">
            <a:extLst>
              <a:ext uri="{FF2B5EF4-FFF2-40B4-BE49-F238E27FC236}">
                <a16:creationId xmlns:a16="http://schemas.microsoft.com/office/drawing/2014/main" id="{0B105871-6CC6-E570-1F11-34AA06240CDC}"/>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rPr>
              <a:t>Argentina </a:t>
            </a:r>
            <a:r>
              <a:rPr lang="en-US" dirty="0">
                <a:solidFill>
                  <a:schemeClr val="bg2">
                    <a:lumMod val="50000"/>
                  </a:schemeClr>
                </a:solidFill>
                <a:effectLst/>
                <a:ea typeface="Times New Roman" panose="02020603050405020304" pitchFamily="18" charset="0"/>
              </a:rPr>
              <a:t>NIE (UPCR)</a:t>
            </a:r>
            <a:r>
              <a:rPr lang="en-US" dirty="0">
                <a:solidFill>
                  <a:schemeClr val="bg2">
                    <a:lumMod val="50000"/>
                  </a:schemeClr>
                </a:solidFill>
                <a:effectLst/>
              </a:rPr>
              <a:t> </a:t>
            </a:r>
            <a:r>
              <a:rPr lang="en-US" dirty="0">
                <a:solidFill>
                  <a:schemeClr val="bg2">
                    <a:lumMod val="50000"/>
                  </a:schemeClr>
                </a:solidFill>
              </a:rPr>
              <a:t>project analyses: overview of selection criteria </a:t>
            </a:r>
          </a:p>
        </p:txBody>
      </p:sp>
      <p:sp>
        <p:nvSpPr>
          <p:cNvPr id="8" name="Content Placeholder 3">
            <a:extLst>
              <a:ext uri="{FF2B5EF4-FFF2-40B4-BE49-F238E27FC236}">
                <a16:creationId xmlns:a16="http://schemas.microsoft.com/office/drawing/2014/main" id="{B558A432-2C75-4952-074C-CC8BDF3415A2}"/>
              </a:ext>
            </a:extLst>
          </p:cNvPr>
          <p:cNvSpPr txBox="1">
            <a:spLocks/>
          </p:cNvSpPr>
          <p:nvPr/>
        </p:nvSpPr>
        <p:spPr>
          <a:xfrm>
            <a:off x="517790" y="99321"/>
            <a:ext cx="11380761"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Project selection for ex-post evaluations</a:t>
            </a:r>
          </a:p>
        </p:txBody>
      </p:sp>
      <p:cxnSp>
        <p:nvCxnSpPr>
          <p:cNvPr id="9" name="Straight Connector 8">
            <a:extLst>
              <a:ext uri="{FF2B5EF4-FFF2-40B4-BE49-F238E27FC236}">
                <a16:creationId xmlns:a16="http://schemas.microsoft.com/office/drawing/2014/main" id="{0539C8EC-A883-C8FD-13C8-AA437CF62008}"/>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9C25E68-3E65-20EF-BB71-1AE09724E221}"/>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1" name="Rectangle 10">
            <a:extLst>
              <a:ext uri="{FF2B5EF4-FFF2-40B4-BE49-F238E27FC236}">
                <a16:creationId xmlns:a16="http://schemas.microsoft.com/office/drawing/2014/main" id="{C836AEC3-4A51-88E3-B155-9E251DB31BE0}"/>
              </a:ext>
            </a:extLst>
          </p:cNvPr>
          <p:cNvSpPr/>
          <p:nvPr/>
        </p:nvSpPr>
        <p:spPr>
          <a:xfrm>
            <a:off x="1244424" y="3867891"/>
            <a:ext cx="3223653" cy="1384995"/>
          </a:xfrm>
          <a:prstGeom prst="rect">
            <a:avLst/>
          </a:prstGeom>
          <a:solidFill>
            <a:srgbClr val="00B050">
              <a:alpha val="20000"/>
            </a:srgbClr>
          </a:solidFill>
        </p:spPr>
        <p:txBody>
          <a:bodyPr wrap="square">
            <a:spAutoFit/>
          </a:bodyPr>
          <a:lstStyle/>
          <a:p>
            <a:r>
              <a:rPr lang="en-US" sz="1400" dirty="0">
                <a:latin typeface="Myriad Pro" panose="020B0503030403020204"/>
              </a:rPr>
              <a:t>A1 timing</a:t>
            </a:r>
          </a:p>
          <a:p>
            <a:r>
              <a:rPr lang="en-US" sz="1400" dirty="0">
                <a:latin typeface="Myriad Pro" panose="020B0503030403020204"/>
              </a:rPr>
              <a:t>A2 project quality &amp; methods</a:t>
            </a:r>
          </a:p>
          <a:p>
            <a:r>
              <a:rPr lang="en-US" sz="1400" dirty="0">
                <a:latin typeface="Myriad Pro" panose="020B0503030403020204"/>
              </a:rPr>
              <a:t>A2 sustainability planning &amp; exit &amp; scaleup including resources, partnerships, capacities</a:t>
            </a:r>
          </a:p>
          <a:p>
            <a:r>
              <a:rPr lang="en-US" sz="1400" dirty="0">
                <a:latin typeface="Myriad Pro" panose="020B0503030403020204"/>
              </a:rPr>
              <a:t>B1 NIE (org diversity)</a:t>
            </a:r>
          </a:p>
        </p:txBody>
      </p:sp>
      <p:sp>
        <p:nvSpPr>
          <p:cNvPr id="12" name="Rectangle 11">
            <a:extLst>
              <a:ext uri="{FF2B5EF4-FFF2-40B4-BE49-F238E27FC236}">
                <a16:creationId xmlns:a16="http://schemas.microsoft.com/office/drawing/2014/main" id="{8B121ECD-21DA-CCCF-47D5-3DF7EECEA30C}"/>
              </a:ext>
            </a:extLst>
          </p:cNvPr>
          <p:cNvSpPr/>
          <p:nvPr/>
        </p:nvSpPr>
        <p:spPr>
          <a:xfrm>
            <a:off x="1235149" y="2645222"/>
            <a:ext cx="3223654" cy="461971"/>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yriad Pro" panose="020B0503030403020204"/>
              </a:rPr>
              <a:t>MAYBE</a:t>
            </a:r>
          </a:p>
        </p:txBody>
      </p:sp>
      <p:sp>
        <p:nvSpPr>
          <p:cNvPr id="13" name="Rectangle 12">
            <a:extLst>
              <a:ext uri="{FF2B5EF4-FFF2-40B4-BE49-F238E27FC236}">
                <a16:creationId xmlns:a16="http://schemas.microsoft.com/office/drawing/2014/main" id="{1C6C6956-9556-B389-0442-7872546251A5}"/>
              </a:ext>
            </a:extLst>
          </p:cNvPr>
          <p:cNvSpPr/>
          <p:nvPr/>
        </p:nvSpPr>
        <p:spPr>
          <a:xfrm>
            <a:off x="1235147" y="3594693"/>
            <a:ext cx="3223653" cy="2904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yriad Pro" panose="020B0503030403020204"/>
              </a:rPr>
              <a:t>GO</a:t>
            </a:r>
          </a:p>
        </p:txBody>
      </p:sp>
      <p:sp>
        <p:nvSpPr>
          <p:cNvPr id="14" name="Rectangle 13">
            <a:extLst>
              <a:ext uri="{FF2B5EF4-FFF2-40B4-BE49-F238E27FC236}">
                <a16:creationId xmlns:a16="http://schemas.microsoft.com/office/drawing/2014/main" id="{F15287B4-7CC9-3548-43AC-0086DF132451}"/>
              </a:ext>
            </a:extLst>
          </p:cNvPr>
          <p:cNvSpPr/>
          <p:nvPr/>
        </p:nvSpPr>
        <p:spPr>
          <a:xfrm>
            <a:off x="1235151" y="2004340"/>
            <a:ext cx="3223654" cy="3331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yriad Pro" panose="020B0503030403020204"/>
              </a:rPr>
              <a:t>NO</a:t>
            </a:r>
          </a:p>
        </p:txBody>
      </p:sp>
      <p:sp>
        <p:nvSpPr>
          <p:cNvPr id="15" name="Rectangle 14">
            <a:extLst>
              <a:ext uri="{FF2B5EF4-FFF2-40B4-BE49-F238E27FC236}">
                <a16:creationId xmlns:a16="http://schemas.microsoft.com/office/drawing/2014/main" id="{EB7C44A2-0877-0AA6-A826-61C62824E798}"/>
              </a:ext>
            </a:extLst>
          </p:cNvPr>
          <p:cNvSpPr/>
          <p:nvPr/>
        </p:nvSpPr>
        <p:spPr>
          <a:xfrm>
            <a:off x="1235148" y="3092332"/>
            <a:ext cx="3223653" cy="523220"/>
          </a:xfrm>
          <a:prstGeom prst="rect">
            <a:avLst/>
          </a:prstGeom>
          <a:solidFill>
            <a:srgbClr val="F7941D">
              <a:alpha val="20000"/>
            </a:srgbClr>
          </a:solidFill>
        </p:spPr>
        <p:txBody>
          <a:bodyPr wrap="square">
            <a:spAutoFit/>
          </a:bodyPr>
          <a:lstStyle/>
          <a:p>
            <a:r>
              <a:rPr lang="en-US" sz="1400" dirty="0">
                <a:latin typeface="Myriad Pro" panose="020B0503030403020204"/>
              </a:rPr>
              <a:t>A2 data quality re: precise outcomes</a:t>
            </a:r>
          </a:p>
          <a:p>
            <a:r>
              <a:rPr lang="en-US" sz="1400" dirty="0">
                <a:latin typeface="Myriad Pro" panose="020B0503030403020204"/>
              </a:rPr>
              <a:t>A2 ownership (NIE)</a:t>
            </a:r>
          </a:p>
        </p:txBody>
      </p:sp>
      <p:sp>
        <p:nvSpPr>
          <p:cNvPr id="16" name="Rectangle 15">
            <a:extLst>
              <a:ext uri="{FF2B5EF4-FFF2-40B4-BE49-F238E27FC236}">
                <a16:creationId xmlns:a16="http://schemas.microsoft.com/office/drawing/2014/main" id="{EB7E28FA-4BBD-CA7A-6E84-17EE2EAB11EA}"/>
              </a:ext>
            </a:extLst>
          </p:cNvPr>
          <p:cNvSpPr/>
          <p:nvPr/>
        </p:nvSpPr>
        <p:spPr>
          <a:xfrm>
            <a:off x="1235150" y="2332229"/>
            <a:ext cx="3223653" cy="307777"/>
          </a:xfrm>
          <a:prstGeom prst="rect">
            <a:avLst/>
          </a:prstGeom>
          <a:solidFill>
            <a:srgbClr val="FF0000">
              <a:alpha val="20000"/>
            </a:srgbClr>
          </a:solidFill>
        </p:spPr>
        <p:txBody>
          <a:bodyPr wrap="square">
            <a:spAutoFit/>
          </a:bodyPr>
          <a:lstStyle/>
          <a:p>
            <a:pPr algn="ctr"/>
            <a:r>
              <a:rPr lang="en-US" sz="1400" dirty="0">
                <a:effectLst/>
                <a:latin typeface="Myriad Pro" panose="020B0503030403020204"/>
                <a:ea typeface="Times New Roman" panose="02020603050405020304" pitchFamily="18" charset="0"/>
                <a:cs typeface="Myanmar Text" panose="020B0502040204020203" pitchFamily="34" charset="0"/>
              </a:rPr>
              <a:t>A3: Unsafe evaluation (covid-19)</a:t>
            </a:r>
            <a:endParaRPr lang="en-US" sz="1400" dirty="0">
              <a:latin typeface="Myriad Pro" panose="020B0503030403020204"/>
              <a:cs typeface="Myanmar Text" panose="020B0502040204020203" pitchFamily="34" charset="0"/>
            </a:endParaRPr>
          </a:p>
        </p:txBody>
      </p:sp>
      <p:sp>
        <p:nvSpPr>
          <p:cNvPr id="17" name="Rectangle 16">
            <a:extLst>
              <a:ext uri="{FF2B5EF4-FFF2-40B4-BE49-F238E27FC236}">
                <a16:creationId xmlns:a16="http://schemas.microsoft.com/office/drawing/2014/main" id="{9E1C4532-6EF2-54FA-5297-3CCA66F4D46D}"/>
              </a:ext>
            </a:extLst>
          </p:cNvPr>
          <p:cNvSpPr/>
          <p:nvPr/>
        </p:nvSpPr>
        <p:spPr>
          <a:xfrm>
            <a:off x="5806895" y="1884500"/>
            <a:ext cx="6002077" cy="1754326"/>
          </a:xfrm>
          <a:prstGeom prst="rect">
            <a:avLst/>
          </a:prstGeom>
          <a:ln>
            <a:solidFill>
              <a:schemeClr val="bg1">
                <a:lumMod val="85000"/>
              </a:schemeClr>
            </a:solidFill>
          </a:ln>
        </p:spPr>
        <p:txBody>
          <a:bodyPr wrap="square">
            <a:spAutoFit/>
          </a:bodyPr>
          <a:lstStyle/>
          <a:p>
            <a:r>
              <a:rPr lang="en-US" sz="1400" b="1" dirty="0">
                <a:latin typeface="Myriad Pro" panose="020B0503030403020204"/>
              </a:rPr>
              <a:t>         a) project closure</a:t>
            </a:r>
            <a:r>
              <a:rPr lang="en-US" sz="1400" dirty="0">
                <a:latin typeface="Myriad Pro" panose="020B0503030403020204"/>
              </a:rPr>
              <a:t>: Dec 2018 (4 years ago)</a:t>
            </a:r>
          </a:p>
          <a:p>
            <a:r>
              <a:rPr lang="en-US" sz="200" dirty="0">
                <a:latin typeface="Myriad Pro" panose="020B0503030403020204"/>
              </a:rPr>
              <a:t> </a:t>
            </a:r>
          </a:p>
          <a:p>
            <a:r>
              <a:rPr lang="en-US" sz="1400" b="1" dirty="0">
                <a:latin typeface="Myriad Pro" panose="020B0503030403020204"/>
              </a:rPr>
              <a:t>         b) duration</a:t>
            </a:r>
            <a:r>
              <a:rPr lang="en-US" sz="1400" dirty="0">
                <a:latin typeface="Myriad Pro" panose="020B0503030403020204"/>
              </a:rPr>
              <a:t>: 5 years (2013-2018) </a:t>
            </a:r>
          </a:p>
          <a:p>
            <a:endParaRPr lang="en-US" sz="200" dirty="0">
              <a:latin typeface="Myriad Pro" panose="020B0503030403020204"/>
            </a:endParaRPr>
          </a:p>
          <a:p>
            <a:r>
              <a:rPr lang="en-US" sz="1400" b="1" dirty="0">
                <a:latin typeface="Myriad Pro" panose="020B0503030403020204"/>
              </a:rPr>
              <a:t>c) final evaluation</a:t>
            </a:r>
            <a:r>
              <a:rPr lang="en-US" sz="1400" dirty="0">
                <a:latin typeface="Myriad Pro" panose="020B0503030403020204"/>
              </a:rPr>
              <a:t>: Jan-May 2019 (3 years ago) </a:t>
            </a:r>
          </a:p>
          <a:p>
            <a:endParaRPr lang="en-US" sz="200" dirty="0">
              <a:latin typeface="Myriad Pro" panose="020B0503030403020204"/>
            </a:endParaRPr>
          </a:p>
          <a:p>
            <a:r>
              <a:rPr lang="en-US" sz="1400" b="1" dirty="0">
                <a:latin typeface="Myriad Pro" panose="020B0503030403020204"/>
              </a:rPr>
              <a:t>d) seasonality</a:t>
            </a:r>
            <a:r>
              <a:rPr lang="en-US" sz="1400" dirty="0">
                <a:latin typeface="Myriad Pro" panose="020B0503030403020204"/>
              </a:rPr>
              <a:t>: field work between July and August – match ’23</a:t>
            </a:r>
          </a:p>
          <a:p>
            <a:endParaRPr lang="en-US" sz="200" dirty="0">
              <a:latin typeface="Myriad Pro" panose="020B0503030403020204"/>
            </a:endParaRPr>
          </a:p>
          <a:p>
            <a:r>
              <a:rPr lang="en-US" sz="1400" b="1" dirty="0">
                <a:latin typeface="Myriad Pro" panose="020B0503030403020204"/>
              </a:rPr>
              <a:t>e) Project/ Data quality</a:t>
            </a:r>
            <a:r>
              <a:rPr lang="en-US" sz="1400" dirty="0">
                <a:latin typeface="Myriad Pro" panose="020B0503030403020204"/>
              </a:rPr>
              <a:t>: mix of outputs and outcomes, stronger on assets</a:t>
            </a:r>
          </a:p>
          <a:p>
            <a:endParaRPr lang="en-US" sz="200" dirty="0">
              <a:latin typeface="Myriad Pro" panose="020B0503030403020204"/>
            </a:endParaRPr>
          </a:p>
          <a:p>
            <a:r>
              <a:rPr lang="en-US" sz="1400" b="1" dirty="0">
                <a:latin typeface="Myriad Pro" panose="020B0503030403020204"/>
              </a:rPr>
              <a:t>f) Diversity: </a:t>
            </a:r>
            <a:r>
              <a:rPr lang="en-US" sz="1400" dirty="0">
                <a:latin typeface="Myriad Pro" panose="020B0503030403020204"/>
              </a:rPr>
              <a:t>First NIE, another Latin American ex-post, Agriculture</a:t>
            </a:r>
          </a:p>
        </p:txBody>
      </p:sp>
      <p:pic>
        <p:nvPicPr>
          <p:cNvPr id="18" name="Picture 2" descr="Timing icon outline filled creative element from Vector Image">
            <a:extLst>
              <a:ext uri="{FF2B5EF4-FFF2-40B4-BE49-F238E27FC236}">
                <a16:creationId xmlns:a16="http://schemas.microsoft.com/office/drawing/2014/main" id="{F8086F35-AC40-8C32-F0CB-172DDB7A5B9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750" b="78750" l="10000" r="90000">
                        <a14:foregroundMark x1="37500" y1="60833" x2="37500" y2="60833"/>
                        <a14:foregroundMark x1="33500" y1="53981" x2="33500" y2="53981"/>
                        <a14:foregroundMark x1="31600" y1="49352" x2="31600" y2="49352"/>
                        <a14:foregroundMark x1="29100" y1="43426" x2="29100" y2="43426"/>
                        <a14:foregroundMark x1="33500" y1="35556" x2="33500" y2="35556"/>
                        <a14:foregroundMark x1="35500" y1="30926" x2="35500" y2="30926"/>
                        <a14:foregroundMark x1="44500" y1="27778" x2="44500" y2="27778"/>
                        <a14:foregroundMark x1="49900" y1="26389" x2="49900" y2="26389"/>
                        <a14:foregroundMark x1="48400" y1="47037" x2="48400" y2="47037"/>
                      </a14:backgroundRemoval>
                    </a14:imgEffect>
                  </a14:imgLayer>
                </a14:imgProps>
              </a:ext>
              <a:ext uri="{28A0092B-C50C-407E-A947-70E740481C1C}">
                <a14:useLocalDpi xmlns:a14="http://schemas.microsoft.com/office/drawing/2010/main" val="0"/>
              </a:ext>
            </a:extLst>
          </a:blip>
          <a:srcRect b="12500"/>
          <a:stretch/>
        </p:blipFill>
        <p:spPr bwMode="auto">
          <a:xfrm>
            <a:off x="4867688" y="1100714"/>
            <a:ext cx="1900989" cy="1796440"/>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Brace 18">
            <a:extLst>
              <a:ext uri="{FF2B5EF4-FFF2-40B4-BE49-F238E27FC236}">
                <a16:creationId xmlns:a16="http://schemas.microsoft.com/office/drawing/2014/main" id="{5868AA4C-E22D-6F7C-C5BB-5C83E70F9D99}"/>
              </a:ext>
            </a:extLst>
          </p:cNvPr>
          <p:cNvSpPr/>
          <p:nvPr/>
        </p:nvSpPr>
        <p:spPr>
          <a:xfrm>
            <a:off x="4628715" y="1982982"/>
            <a:ext cx="232534" cy="4189560"/>
          </a:xfrm>
          <a:prstGeom prst="rightBrace">
            <a:avLst/>
          </a:prstGeom>
          <a:ln>
            <a:solidFill>
              <a:schemeClr val="bg1">
                <a:lumMod val="50000"/>
              </a:schemeClr>
            </a:solidFill>
            <a:extLst>
              <a:ext uri="{C807C97D-BFC1-408E-A445-0C87EB9F89A2}">
                <ask:lineSketchStyleProps xmlns:ask="http://schemas.microsoft.com/office/drawing/2018/sketchyshapes" sd="1856714214">
                  <a:custGeom>
                    <a:avLst/>
                    <a:gdLst>
                      <a:gd name="connsiteX0" fmla="*/ 0 w 232534"/>
                      <a:gd name="connsiteY0" fmla="*/ 0 h 4189560"/>
                      <a:gd name="connsiteX1" fmla="*/ 116267 w 232534"/>
                      <a:gd name="connsiteY1" fmla="*/ 19377 h 4189560"/>
                      <a:gd name="connsiteX2" fmla="*/ 116267 w 232534"/>
                      <a:gd name="connsiteY2" fmla="*/ 725279 h 4189560"/>
                      <a:gd name="connsiteX3" fmla="*/ 116267 w 232534"/>
                      <a:gd name="connsiteY3" fmla="*/ 1369501 h 4189560"/>
                      <a:gd name="connsiteX4" fmla="*/ 116267 w 232534"/>
                      <a:gd name="connsiteY4" fmla="*/ 2075403 h 4189560"/>
                      <a:gd name="connsiteX5" fmla="*/ 232534 w 232534"/>
                      <a:gd name="connsiteY5" fmla="*/ 2094780 h 4189560"/>
                      <a:gd name="connsiteX6" fmla="*/ 116267 w 232534"/>
                      <a:gd name="connsiteY6" fmla="*/ 2114157 h 4189560"/>
                      <a:gd name="connsiteX7" fmla="*/ 116267 w 232534"/>
                      <a:gd name="connsiteY7" fmla="*/ 2820059 h 4189560"/>
                      <a:gd name="connsiteX8" fmla="*/ 116267 w 232534"/>
                      <a:gd name="connsiteY8" fmla="*/ 3484841 h 4189560"/>
                      <a:gd name="connsiteX9" fmla="*/ 116267 w 232534"/>
                      <a:gd name="connsiteY9" fmla="*/ 4170183 h 4189560"/>
                      <a:gd name="connsiteX10" fmla="*/ 0 w 232534"/>
                      <a:gd name="connsiteY10" fmla="*/ 4189560 h 4189560"/>
                      <a:gd name="connsiteX11" fmla="*/ 0 w 232534"/>
                      <a:gd name="connsiteY11" fmla="*/ 3407509 h 4189560"/>
                      <a:gd name="connsiteX12" fmla="*/ 0 w 232534"/>
                      <a:gd name="connsiteY12" fmla="*/ 2834936 h 4189560"/>
                      <a:gd name="connsiteX13" fmla="*/ 0 w 232534"/>
                      <a:gd name="connsiteY13" fmla="*/ 2094780 h 4189560"/>
                      <a:gd name="connsiteX14" fmla="*/ 0 w 232534"/>
                      <a:gd name="connsiteY14" fmla="*/ 1522207 h 4189560"/>
                      <a:gd name="connsiteX15" fmla="*/ 0 w 232534"/>
                      <a:gd name="connsiteY15" fmla="*/ 782051 h 4189560"/>
                      <a:gd name="connsiteX16" fmla="*/ 0 w 232534"/>
                      <a:gd name="connsiteY16" fmla="*/ 0 h 4189560"/>
                      <a:gd name="connsiteX0" fmla="*/ 0 w 232534"/>
                      <a:gd name="connsiteY0" fmla="*/ 0 h 4189560"/>
                      <a:gd name="connsiteX1" fmla="*/ 116267 w 232534"/>
                      <a:gd name="connsiteY1" fmla="*/ 19377 h 4189560"/>
                      <a:gd name="connsiteX2" fmla="*/ 116267 w 232534"/>
                      <a:gd name="connsiteY2" fmla="*/ 704719 h 4189560"/>
                      <a:gd name="connsiteX3" fmla="*/ 116267 w 232534"/>
                      <a:gd name="connsiteY3" fmla="*/ 1328380 h 4189560"/>
                      <a:gd name="connsiteX4" fmla="*/ 116267 w 232534"/>
                      <a:gd name="connsiteY4" fmla="*/ 2075403 h 4189560"/>
                      <a:gd name="connsiteX5" fmla="*/ 232534 w 232534"/>
                      <a:gd name="connsiteY5" fmla="*/ 2094780 h 4189560"/>
                      <a:gd name="connsiteX6" fmla="*/ 116267 w 232534"/>
                      <a:gd name="connsiteY6" fmla="*/ 2114157 h 4189560"/>
                      <a:gd name="connsiteX7" fmla="*/ 116267 w 232534"/>
                      <a:gd name="connsiteY7" fmla="*/ 2820059 h 4189560"/>
                      <a:gd name="connsiteX8" fmla="*/ 116267 w 232534"/>
                      <a:gd name="connsiteY8" fmla="*/ 3525962 h 4189560"/>
                      <a:gd name="connsiteX9" fmla="*/ 116267 w 232534"/>
                      <a:gd name="connsiteY9" fmla="*/ 4170183 h 4189560"/>
                      <a:gd name="connsiteX10" fmla="*/ 0 w 232534"/>
                      <a:gd name="connsiteY10" fmla="*/ 4189560 h 41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534" h="4189560" stroke="0" extrusionOk="0">
                        <a:moveTo>
                          <a:pt x="0" y="0"/>
                        </a:moveTo>
                        <a:cubicBezTo>
                          <a:pt x="64145" y="-592"/>
                          <a:pt x="114776" y="8606"/>
                          <a:pt x="116267" y="19377"/>
                        </a:cubicBezTo>
                        <a:cubicBezTo>
                          <a:pt x="138135" y="225291"/>
                          <a:pt x="136193" y="382688"/>
                          <a:pt x="116267" y="725279"/>
                        </a:cubicBezTo>
                        <a:cubicBezTo>
                          <a:pt x="96341" y="1067870"/>
                          <a:pt x="130059" y="1214492"/>
                          <a:pt x="116267" y="1369501"/>
                        </a:cubicBezTo>
                        <a:cubicBezTo>
                          <a:pt x="102475" y="1524510"/>
                          <a:pt x="111391" y="1873607"/>
                          <a:pt x="116267" y="2075403"/>
                        </a:cubicBezTo>
                        <a:cubicBezTo>
                          <a:pt x="112059" y="2085677"/>
                          <a:pt x="167850" y="2101018"/>
                          <a:pt x="232534" y="2094780"/>
                        </a:cubicBezTo>
                        <a:cubicBezTo>
                          <a:pt x="166676" y="2096553"/>
                          <a:pt x="117251" y="2101893"/>
                          <a:pt x="116267" y="2114157"/>
                        </a:cubicBezTo>
                        <a:cubicBezTo>
                          <a:pt x="96777" y="2421453"/>
                          <a:pt x="119365" y="2539919"/>
                          <a:pt x="116267" y="2820059"/>
                        </a:cubicBezTo>
                        <a:cubicBezTo>
                          <a:pt x="113169" y="3100199"/>
                          <a:pt x="120520" y="3296108"/>
                          <a:pt x="116267" y="3484841"/>
                        </a:cubicBezTo>
                        <a:cubicBezTo>
                          <a:pt x="112014" y="3673574"/>
                          <a:pt x="130626" y="4024516"/>
                          <a:pt x="116267" y="4170183"/>
                        </a:cubicBezTo>
                        <a:cubicBezTo>
                          <a:pt x="113490" y="4187353"/>
                          <a:pt x="55513" y="4189074"/>
                          <a:pt x="0" y="4189560"/>
                        </a:cubicBezTo>
                        <a:cubicBezTo>
                          <a:pt x="-32093" y="3901203"/>
                          <a:pt x="6323" y="3660492"/>
                          <a:pt x="0" y="3407509"/>
                        </a:cubicBezTo>
                        <a:cubicBezTo>
                          <a:pt x="-6323" y="3154526"/>
                          <a:pt x="-27852" y="2983985"/>
                          <a:pt x="0" y="2834936"/>
                        </a:cubicBezTo>
                        <a:cubicBezTo>
                          <a:pt x="27852" y="2685887"/>
                          <a:pt x="15453" y="2459505"/>
                          <a:pt x="0" y="2094780"/>
                        </a:cubicBezTo>
                        <a:cubicBezTo>
                          <a:pt x="-15453" y="1730055"/>
                          <a:pt x="8048" y="1776035"/>
                          <a:pt x="0" y="1522207"/>
                        </a:cubicBezTo>
                        <a:cubicBezTo>
                          <a:pt x="-8048" y="1268379"/>
                          <a:pt x="10992" y="978014"/>
                          <a:pt x="0" y="782051"/>
                        </a:cubicBezTo>
                        <a:cubicBezTo>
                          <a:pt x="-10992" y="586088"/>
                          <a:pt x="-23927" y="311860"/>
                          <a:pt x="0" y="0"/>
                        </a:cubicBezTo>
                        <a:close/>
                      </a:path>
                      <a:path w="232534" h="4189560" fill="none" extrusionOk="0">
                        <a:moveTo>
                          <a:pt x="0" y="0"/>
                        </a:moveTo>
                        <a:cubicBezTo>
                          <a:pt x="63930" y="-793"/>
                          <a:pt x="115853" y="9367"/>
                          <a:pt x="116267" y="19377"/>
                        </a:cubicBezTo>
                        <a:cubicBezTo>
                          <a:pt x="143229" y="312423"/>
                          <a:pt x="129479" y="520011"/>
                          <a:pt x="116267" y="704719"/>
                        </a:cubicBezTo>
                        <a:cubicBezTo>
                          <a:pt x="103055" y="889427"/>
                          <a:pt x="125125" y="1125318"/>
                          <a:pt x="116267" y="1328380"/>
                        </a:cubicBezTo>
                        <a:cubicBezTo>
                          <a:pt x="107409" y="1531442"/>
                          <a:pt x="112704" y="1730699"/>
                          <a:pt x="116267" y="2075403"/>
                        </a:cubicBezTo>
                        <a:cubicBezTo>
                          <a:pt x="104505" y="2087008"/>
                          <a:pt x="168729" y="2098384"/>
                          <a:pt x="232534" y="2094780"/>
                        </a:cubicBezTo>
                        <a:cubicBezTo>
                          <a:pt x="168723" y="2093894"/>
                          <a:pt x="115198" y="2102096"/>
                          <a:pt x="116267" y="2114157"/>
                        </a:cubicBezTo>
                        <a:cubicBezTo>
                          <a:pt x="142089" y="2315892"/>
                          <a:pt x="91014" y="2654202"/>
                          <a:pt x="116267" y="2820059"/>
                        </a:cubicBezTo>
                        <a:cubicBezTo>
                          <a:pt x="141520" y="2985916"/>
                          <a:pt x="140389" y="3358321"/>
                          <a:pt x="116267" y="3525962"/>
                        </a:cubicBezTo>
                        <a:cubicBezTo>
                          <a:pt x="92145" y="3693603"/>
                          <a:pt x="115336" y="3932189"/>
                          <a:pt x="116267" y="4170183"/>
                        </a:cubicBezTo>
                        <a:cubicBezTo>
                          <a:pt x="126671" y="4186726"/>
                          <a:pt x="64573" y="4187953"/>
                          <a:pt x="0" y="418956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B5D215D1-0E90-F389-99B4-10BCD8FB97C7}"/>
              </a:ext>
            </a:extLst>
          </p:cNvPr>
          <p:cNvSpPr txBox="1"/>
          <p:nvPr/>
        </p:nvSpPr>
        <p:spPr>
          <a:xfrm>
            <a:off x="1235150" y="1638457"/>
            <a:ext cx="3223653" cy="369332"/>
          </a:xfrm>
          <a:prstGeom prst="rect">
            <a:avLst/>
          </a:prstGeom>
          <a:noFill/>
        </p:spPr>
        <p:txBody>
          <a:bodyPr wrap="square" rtlCol="0">
            <a:spAutoFit/>
          </a:bodyPr>
          <a:lstStyle/>
          <a:p>
            <a:pPr algn="ctr"/>
            <a:r>
              <a:rPr lang="en-US" b="1" dirty="0">
                <a:solidFill>
                  <a:schemeClr val="bg1">
                    <a:lumMod val="85000"/>
                  </a:schemeClr>
                </a:solidFill>
                <a:latin typeface="Myriad Pro" panose="020B0503030403020204"/>
              </a:rPr>
              <a:t>Criteria ratings</a:t>
            </a:r>
          </a:p>
        </p:txBody>
      </p:sp>
      <p:graphicFrame>
        <p:nvGraphicFramePr>
          <p:cNvPr id="21" name="Table 20">
            <a:extLst>
              <a:ext uri="{FF2B5EF4-FFF2-40B4-BE49-F238E27FC236}">
                <a16:creationId xmlns:a16="http://schemas.microsoft.com/office/drawing/2014/main" id="{325C0794-F4DD-1F02-3883-756D065E931D}"/>
              </a:ext>
            </a:extLst>
          </p:cNvPr>
          <p:cNvGraphicFramePr>
            <a:graphicFrameLocks noGrp="1"/>
          </p:cNvGraphicFramePr>
          <p:nvPr>
            <p:extLst>
              <p:ext uri="{D42A27DB-BD31-4B8C-83A1-F6EECF244321}">
                <p14:modId xmlns:p14="http://schemas.microsoft.com/office/powerpoint/2010/main" val="2038956635"/>
              </p:ext>
            </p:extLst>
          </p:nvPr>
        </p:nvGraphicFramePr>
        <p:xfrm>
          <a:off x="5225492" y="5003959"/>
          <a:ext cx="6583480" cy="1234440"/>
        </p:xfrm>
        <a:graphic>
          <a:graphicData uri="http://schemas.openxmlformats.org/drawingml/2006/table">
            <a:tbl>
              <a:tblPr firstRow="1" firstCol="1" bandRow="1">
                <a:tableStyleId>{5C22544A-7EE6-4342-B048-85BDC9FD1C3A}</a:tableStyleId>
              </a:tblPr>
              <a:tblGrid>
                <a:gridCol w="833124">
                  <a:extLst>
                    <a:ext uri="{9D8B030D-6E8A-4147-A177-3AD203B41FA5}">
                      <a16:colId xmlns:a16="http://schemas.microsoft.com/office/drawing/2014/main" val="539235066"/>
                    </a:ext>
                  </a:extLst>
                </a:gridCol>
                <a:gridCol w="549199">
                  <a:extLst>
                    <a:ext uri="{9D8B030D-6E8A-4147-A177-3AD203B41FA5}">
                      <a16:colId xmlns:a16="http://schemas.microsoft.com/office/drawing/2014/main" val="2075376728"/>
                    </a:ext>
                  </a:extLst>
                </a:gridCol>
                <a:gridCol w="592720">
                  <a:extLst>
                    <a:ext uri="{9D8B030D-6E8A-4147-A177-3AD203B41FA5}">
                      <a16:colId xmlns:a16="http://schemas.microsoft.com/office/drawing/2014/main" val="2676349385"/>
                    </a:ext>
                  </a:extLst>
                </a:gridCol>
                <a:gridCol w="759899">
                  <a:extLst>
                    <a:ext uri="{9D8B030D-6E8A-4147-A177-3AD203B41FA5}">
                      <a16:colId xmlns:a16="http://schemas.microsoft.com/office/drawing/2014/main" val="3818082565"/>
                    </a:ext>
                  </a:extLst>
                </a:gridCol>
                <a:gridCol w="491170">
                  <a:extLst>
                    <a:ext uri="{9D8B030D-6E8A-4147-A177-3AD203B41FA5}">
                      <a16:colId xmlns:a16="http://schemas.microsoft.com/office/drawing/2014/main" val="3694463141"/>
                    </a:ext>
                  </a:extLst>
                </a:gridCol>
                <a:gridCol w="746082">
                  <a:extLst>
                    <a:ext uri="{9D8B030D-6E8A-4147-A177-3AD203B41FA5}">
                      <a16:colId xmlns:a16="http://schemas.microsoft.com/office/drawing/2014/main" val="297848172"/>
                    </a:ext>
                  </a:extLst>
                </a:gridCol>
                <a:gridCol w="572685">
                  <a:extLst>
                    <a:ext uri="{9D8B030D-6E8A-4147-A177-3AD203B41FA5}">
                      <a16:colId xmlns:a16="http://schemas.microsoft.com/office/drawing/2014/main" val="3775489948"/>
                    </a:ext>
                  </a:extLst>
                </a:gridCol>
                <a:gridCol w="1168172">
                  <a:extLst>
                    <a:ext uri="{9D8B030D-6E8A-4147-A177-3AD203B41FA5}">
                      <a16:colId xmlns:a16="http://schemas.microsoft.com/office/drawing/2014/main" val="3189375030"/>
                    </a:ext>
                  </a:extLst>
                </a:gridCol>
                <a:gridCol w="870429">
                  <a:extLst>
                    <a:ext uri="{9D8B030D-6E8A-4147-A177-3AD203B41FA5}">
                      <a16:colId xmlns:a16="http://schemas.microsoft.com/office/drawing/2014/main" val="571968371"/>
                    </a:ext>
                  </a:extLst>
                </a:gridCol>
              </a:tblGrid>
              <a:tr h="0">
                <a:tc>
                  <a:txBody>
                    <a:bodyPr/>
                    <a:lstStyle/>
                    <a:p>
                      <a:pPr marL="0" marR="0">
                        <a:spcBef>
                          <a:spcPts val="0"/>
                        </a:spcBef>
                        <a:spcAft>
                          <a:spcPts val="0"/>
                        </a:spcAft>
                      </a:pPr>
                      <a:r>
                        <a:rPr lang="en-US" sz="1000" dirty="0">
                          <a:solidFill>
                            <a:schemeClr val="bg2">
                              <a:lumMod val="50000"/>
                            </a:schemeClr>
                          </a:solidFill>
                          <a:effectLst/>
                        </a:rPr>
                        <a:t>Argentina Phase 2 New</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1000" dirty="0">
                          <a:solidFill>
                            <a:schemeClr val="bg2">
                              <a:lumMod val="50000"/>
                            </a:schemeClr>
                          </a:solidFill>
                          <a:effectLst/>
                        </a:rPr>
                        <a:t>IBRD w/Min Env &amp; Sust Dev*</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1000" dirty="0">
                          <a:solidFill>
                            <a:schemeClr val="bg2">
                              <a:lumMod val="50000"/>
                            </a:schemeClr>
                          </a:solidFill>
                          <a:effectLst/>
                        </a:rPr>
                        <a:t>2015 - 2019</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1000" dirty="0">
                          <a:solidFill>
                            <a:schemeClr val="bg2">
                              <a:lumMod val="50000"/>
                            </a:schemeClr>
                          </a:solidFill>
                          <a:effectLst/>
                        </a:rPr>
                        <a:t>Rural Dev/ Land </a:t>
                      </a:r>
                      <a:r>
                        <a:rPr lang="en-US" sz="1000" dirty="0" err="1">
                          <a:solidFill>
                            <a:schemeClr val="bg2">
                              <a:lumMod val="50000"/>
                            </a:schemeClr>
                          </a:solidFill>
                          <a:effectLst/>
                        </a:rPr>
                        <a:t>Mgmt</a:t>
                      </a:r>
                      <a:r>
                        <a:rPr lang="en-US" sz="1000" dirty="0">
                          <a:solidFill>
                            <a:schemeClr val="bg2">
                              <a:lumMod val="50000"/>
                            </a:schemeClr>
                          </a:solidFill>
                          <a:effectLst/>
                        </a:rPr>
                        <a:t> capacities</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1000" dirty="0">
                          <a:solidFill>
                            <a:schemeClr val="bg2">
                              <a:lumMod val="50000"/>
                            </a:schemeClr>
                          </a:solidFill>
                          <a:effectLst/>
                        </a:rPr>
                        <a:t>Mar 20</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1000" dirty="0">
                          <a:solidFill>
                            <a:schemeClr val="bg2">
                              <a:lumMod val="50000"/>
                            </a:schemeClr>
                          </a:solidFill>
                          <a:effectLst/>
                        </a:rPr>
                        <a:t>Aug-19 &gt; Sep-19 March 20 completed</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1000" u="sng" dirty="0">
                          <a:solidFill>
                            <a:schemeClr val="bg2">
                              <a:lumMod val="50000"/>
                            </a:schemeClr>
                          </a:solidFill>
                          <a:effectLst/>
                          <a:hlinkClick r:id="rId5">
                            <a:extLst>
                              <a:ext uri="{A12FA001-AC4F-418D-AE19-62706E023703}">
                                <ahyp:hlinkClr xmlns:ahyp="http://schemas.microsoft.com/office/drawing/2018/hyperlinkcolor" val="tx"/>
                              </a:ext>
                            </a:extLst>
                          </a:hlinkClick>
                        </a:rPr>
                        <a:t>Argentina</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900" dirty="0">
                          <a:solidFill>
                            <a:schemeClr val="bg2">
                              <a:lumMod val="50000"/>
                            </a:schemeClr>
                          </a:solidFill>
                          <a:effectLst/>
                        </a:rPr>
                        <a:t>Only output focused, e.g. # of trainings, #of visitors to website IEWS &amp; municipal planning also AF important. But ‘adaptation practices’ &amp; participatory sustainability strategy are interesting</a:t>
                      </a:r>
                      <a:endParaRPr lang="en-US" sz="9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L="0" marR="0">
                        <a:spcBef>
                          <a:spcPts val="0"/>
                        </a:spcBef>
                        <a:spcAft>
                          <a:spcPts val="0"/>
                        </a:spcAft>
                      </a:pPr>
                      <a:r>
                        <a:rPr lang="en-US" sz="1000" dirty="0">
                          <a:solidFill>
                            <a:schemeClr val="bg2">
                              <a:lumMod val="50000"/>
                            </a:schemeClr>
                          </a:solidFill>
                          <a:effectLst/>
                        </a:rPr>
                        <a:t>IBRD is new MIE but Arg NIE meets B criteria better; FE is in Spanish so used PCR. Capacities eval is new to AF ex-posts.</a:t>
                      </a:r>
                      <a:endParaRPr lang="en-US" sz="1200"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extLst>
                  <a:ext uri="{0D108BD9-81ED-4DB2-BD59-A6C34878D82A}">
                    <a16:rowId xmlns:a16="http://schemas.microsoft.com/office/drawing/2014/main" val="368479044"/>
                  </a:ext>
                </a:extLst>
              </a:tr>
            </a:tbl>
          </a:graphicData>
        </a:graphic>
      </p:graphicFrame>
      <p:sp>
        <p:nvSpPr>
          <p:cNvPr id="23" name="Rectangle 22">
            <a:extLst>
              <a:ext uri="{FF2B5EF4-FFF2-40B4-BE49-F238E27FC236}">
                <a16:creationId xmlns:a16="http://schemas.microsoft.com/office/drawing/2014/main" id="{86BED44F-9A8C-EA40-9F92-91F90EC0D5EF}"/>
              </a:ext>
            </a:extLst>
          </p:cNvPr>
          <p:cNvSpPr/>
          <p:nvPr/>
        </p:nvSpPr>
        <p:spPr>
          <a:xfrm>
            <a:off x="1244425" y="5615515"/>
            <a:ext cx="3223654" cy="3331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yriad Pro" panose="020B0503030403020204"/>
              </a:rPr>
              <a:t>UNKNOWN</a:t>
            </a:r>
          </a:p>
        </p:txBody>
      </p:sp>
      <p:sp>
        <p:nvSpPr>
          <p:cNvPr id="24" name="Rectangle 23">
            <a:extLst>
              <a:ext uri="{FF2B5EF4-FFF2-40B4-BE49-F238E27FC236}">
                <a16:creationId xmlns:a16="http://schemas.microsoft.com/office/drawing/2014/main" id="{95944937-E14C-56D1-42BB-6991AE4008D3}"/>
              </a:ext>
            </a:extLst>
          </p:cNvPr>
          <p:cNvSpPr/>
          <p:nvPr/>
        </p:nvSpPr>
        <p:spPr>
          <a:xfrm>
            <a:off x="1244424" y="5943404"/>
            <a:ext cx="3223653" cy="307777"/>
          </a:xfrm>
          <a:prstGeom prst="rect">
            <a:avLst/>
          </a:prstGeom>
          <a:solidFill>
            <a:schemeClr val="bg2">
              <a:lumMod val="90000"/>
            </a:schemeClr>
          </a:solidFill>
        </p:spPr>
        <p:txBody>
          <a:bodyPr wrap="square">
            <a:spAutoFit/>
          </a:bodyPr>
          <a:lstStyle/>
          <a:p>
            <a:pPr algn="ctr"/>
            <a:r>
              <a:rPr lang="en-US" sz="1400" dirty="0">
                <a:effectLst/>
                <a:latin typeface="Myriad Pro" panose="020B0503030403020204"/>
                <a:ea typeface="Times New Roman" panose="02020603050405020304" pitchFamily="18" charset="0"/>
                <a:cs typeface="Myanmar Text" panose="020B0502040204020203" pitchFamily="34" charset="0"/>
              </a:rPr>
              <a:t>A3: Monitored ESG risks</a:t>
            </a:r>
            <a:endParaRPr lang="en-US" sz="1400" dirty="0">
              <a:latin typeface="Myriad Pro" panose="020B0503030403020204"/>
              <a:cs typeface="Myanmar Text" panose="020B0502040204020203" pitchFamily="34" charset="0"/>
            </a:endParaRPr>
          </a:p>
        </p:txBody>
      </p:sp>
      <p:pic>
        <p:nvPicPr>
          <p:cNvPr id="26" name="Picture 25">
            <a:extLst>
              <a:ext uri="{FF2B5EF4-FFF2-40B4-BE49-F238E27FC236}">
                <a16:creationId xmlns:a16="http://schemas.microsoft.com/office/drawing/2014/main" id="{FEFAEECD-5250-12B7-9618-D50ABD596F39}"/>
              </a:ext>
            </a:extLst>
          </p:cNvPr>
          <p:cNvPicPr>
            <a:picLocks noChangeAspect="1"/>
          </p:cNvPicPr>
          <p:nvPr/>
        </p:nvPicPr>
        <p:blipFill>
          <a:blip r:embed="rId6"/>
          <a:stretch>
            <a:fillRect/>
          </a:stretch>
        </p:blipFill>
        <p:spPr>
          <a:xfrm>
            <a:off x="5225491" y="4365457"/>
            <a:ext cx="6583480" cy="628405"/>
          </a:xfrm>
          <a:prstGeom prst="rect">
            <a:avLst/>
          </a:prstGeom>
        </p:spPr>
      </p:pic>
      <p:sp>
        <p:nvSpPr>
          <p:cNvPr id="27" name="TextBox 26">
            <a:extLst>
              <a:ext uri="{FF2B5EF4-FFF2-40B4-BE49-F238E27FC236}">
                <a16:creationId xmlns:a16="http://schemas.microsoft.com/office/drawing/2014/main" id="{6AABED35-A684-CDD2-ED8A-4537BF94EF32}"/>
              </a:ext>
            </a:extLst>
          </p:cNvPr>
          <p:cNvSpPr txBox="1"/>
          <p:nvPr/>
        </p:nvSpPr>
        <p:spPr>
          <a:xfrm>
            <a:off x="5198534" y="3978958"/>
            <a:ext cx="6583480" cy="307777"/>
          </a:xfrm>
          <a:prstGeom prst="rect">
            <a:avLst/>
          </a:prstGeom>
          <a:noFill/>
        </p:spPr>
        <p:txBody>
          <a:bodyPr wrap="square" rtlCol="0">
            <a:spAutoFit/>
          </a:bodyPr>
          <a:lstStyle/>
          <a:p>
            <a:r>
              <a:rPr lang="en-US" sz="1400" b="1" dirty="0">
                <a:latin typeface="Myriad Pro" panose="020B0503030403020204"/>
              </a:rPr>
              <a:t>Possible dual- project Capacities evaluation with IBRD Project</a:t>
            </a:r>
          </a:p>
        </p:txBody>
      </p:sp>
    </p:spTree>
    <p:extLst>
      <p:ext uri="{BB962C8B-B14F-4D97-AF65-F5344CB8AC3E}">
        <p14:creationId xmlns:p14="http://schemas.microsoft.com/office/powerpoint/2010/main" val="231219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B3064B-D7DA-42E3-80D9-EBE97952C87B}"/>
              </a:ext>
            </a:extLst>
          </p:cNvPr>
          <p:cNvSpPr>
            <a:spLocks noGrp="1"/>
          </p:cNvSpPr>
          <p:nvPr>
            <p:ph sz="quarter" idx="10"/>
          </p:nvPr>
        </p:nvSpPr>
        <p:spPr>
          <a:xfrm>
            <a:off x="500931" y="741151"/>
            <a:ext cx="11473441" cy="587375"/>
          </a:xfrm>
        </p:spPr>
        <p:txBody>
          <a:bodyPr/>
          <a:lstStyle/>
          <a:p>
            <a:r>
              <a:rPr lang="en-US" dirty="0"/>
              <a:t>1.2- Understanding ex post evaluations</a:t>
            </a:r>
          </a:p>
        </p:txBody>
      </p:sp>
      <p:sp>
        <p:nvSpPr>
          <p:cNvPr id="11" name="Rectangle 10">
            <a:extLst>
              <a:ext uri="{FF2B5EF4-FFF2-40B4-BE49-F238E27FC236}">
                <a16:creationId xmlns:a16="http://schemas.microsoft.com/office/drawing/2014/main" id="{FDC707F4-1694-4CEB-B8A1-8F445566045A}"/>
              </a:ext>
            </a:extLst>
          </p:cNvPr>
          <p:cNvSpPr/>
          <p:nvPr/>
        </p:nvSpPr>
        <p:spPr>
          <a:xfrm>
            <a:off x="9254524" y="1458060"/>
            <a:ext cx="2973572" cy="4327451"/>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4D6202-4BBE-405F-BA5C-660C2D5F4A79}"/>
              </a:ext>
            </a:extLst>
          </p:cNvPr>
          <p:cNvSpPr txBox="1"/>
          <p:nvPr/>
        </p:nvSpPr>
        <p:spPr>
          <a:xfrm>
            <a:off x="500931" y="1542264"/>
            <a:ext cx="3239330" cy="461665"/>
          </a:xfrm>
          <a:prstGeom prst="rect">
            <a:avLst/>
          </a:prstGeom>
          <a:noFill/>
        </p:spPr>
        <p:txBody>
          <a:bodyPr wrap="square" rtlCol="0">
            <a:spAutoFit/>
          </a:bodyPr>
          <a:lstStyle/>
          <a:p>
            <a:r>
              <a:rPr lang="en-US" sz="2400" b="1">
                <a:solidFill>
                  <a:schemeClr val="bg1"/>
                </a:solidFill>
                <a:latin typeface="Myriad Pro" panose="020B0503030403020204"/>
              </a:rPr>
              <a:t>Contents</a:t>
            </a:r>
          </a:p>
        </p:txBody>
      </p:sp>
      <p:sp>
        <p:nvSpPr>
          <p:cNvPr id="9" name="Content Placeholder 8">
            <a:extLst>
              <a:ext uri="{FF2B5EF4-FFF2-40B4-BE49-F238E27FC236}">
                <a16:creationId xmlns:a16="http://schemas.microsoft.com/office/drawing/2014/main" id="{36616A99-3A7B-4D4F-9C97-FF819CD183FA}"/>
              </a:ext>
            </a:extLst>
          </p:cNvPr>
          <p:cNvSpPr>
            <a:spLocks noGrp="1"/>
          </p:cNvSpPr>
          <p:nvPr>
            <p:ph sz="quarter" idx="13"/>
          </p:nvPr>
        </p:nvSpPr>
        <p:spPr>
          <a:xfrm>
            <a:off x="503329" y="1913860"/>
            <a:ext cx="11309443" cy="3306726"/>
          </a:xfrm>
          <a:solidFill>
            <a:srgbClr val="D6E9A5"/>
          </a:solidFill>
        </p:spPr>
        <p:txBody>
          <a:bodyPr/>
          <a:lstStyle/>
          <a:p>
            <a:pPr marL="285750" indent="-285750">
              <a:buFont typeface="Arial" panose="020B0604020202020204" pitchFamily="34" charset="0"/>
              <a:buChar char="•"/>
            </a:pPr>
            <a:endParaRPr lang="en-US" sz="1200" dirty="0">
              <a:solidFill>
                <a:schemeClr val="bg1">
                  <a:lumMod val="50000"/>
                </a:schemeClr>
              </a:solidFill>
            </a:endParaRPr>
          </a:p>
          <a:p>
            <a:pPr marL="285750" indent="-285750">
              <a:buFont typeface="Arial" panose="020B0604020202020204" pitchFamily="34" charset="0"/>
              <a:buChar char="•"/>
            </a:pPr>
            <a:r>
              <a:rPr lang="en-US" b="1" dirty="0"/>
              <a:t>What are ex post evaluations?</a:t>
            </a:r>
          </a:p>
          <a:p>
            <a:pPr marL="285750" indent="-285750">
              <a:buFont typeface="Arial" panose="020B0604020202020204" pitchFamily="34" charset="0"/>
              <a:buChar char="•"/>
            </a:pPr>
            <a:r>
              <a:rPr lang="en-US" b="1" dirty="0"/>
              <a:t>Defining sustainability and resilience</a:t>
            </a:r>
          </a:p>
          <a:p>
            <a:pPr marL="285750" indent="-285750">
              <a:buFont typeface="Arial" panose="020B0604020202020204" pitchFamily="34" charset="0"/>
              <a:buChar char="•"/>
            </a:pPr>
            <a:r>
              <a:rPr lang="en-US" b="1" dirty="0"/>
              <a:t>What will you evaluate at ex post?</a:t>
            </a:r>
          </a:p>
          <a:p>
            <a:pPr marL="285750" indent="-285750">
              <a:buFont typeface="Arial" panose="020B0604020202020204" pitchFamily="34" charset="0"/>
              <a:buChar char="•"/>
            </a:pPr>
            <a:r>
              <a:rPr lang="en-US" b="1" dirty="0"/>
              <a:t>What will you learn from ex post evaluations?  </a:t>
            </a:r>
          </a:p>
          <a:p>
            <a:endParaRPr lang="en-US" dirty="0"/>
          </a:p>
        </p:txBody>
      </p:sp>
    </p:spTree>
    <p:extLst>
      <p:ext uri="{BB962C8B-B14F-4D97-AF65-F5344CB8AC3E}">
        <p14:creationId xmlns:p14="http://schemas.microsoft.com/office/powerpoint/2010/main" val="122605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9"/>
          <p:cNvSpPr/>
          <p:nvPr/>
        </p:nvSpPr>
        <p:spPr>
          <a:xfrm>
            <a:off x="735980" y="6156801"/>
            <a:ext cx="2540466" cy="6018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9"/>
          <p:cNvSpPr txBox="1">
            <a:spLocks noGrp="1"/>
          </p:cNvSpPr>
          <p:nvPr>
            <p:ph type="sldNum" idx="12"/>
          </p:nvPr>
        </p:nvSpPr>
        <p:spPr>
          <a:xfrm>
            <a:off x="11058344" y="6289029"/>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bg1">
                    <a:lumMod val="95000"/>
                  </a:schemeClr>
                </a:solidFill>
              </a:rPr>
              <a:t>12</a:t>
            </a:fld>
            <a:endParaRPr>
              <a:solidFill>
                <a:schemeClr val="bg1">
                  <a:lumMod val="95000"/>
                </a:schemeClr>
              </a:solidFill>
            </a:endParaRPr>
          </a:p>
        </p:txBody>
      </p:sp>
      <p:sp>
        <p:nvSpPr>
          <p:cNvPr id="383" name="Google Shape;383;p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pic>
        <p:nvPicPr>
          <p:cNvPr id="386" name="Google Shape;386;p9" descr="Exchange Ideas HD Stock Images | Shutterstock"/>
          <p:cNvPicPr preferRelativeResize="0"/>
          <p:nvPr/>
        </p:nvPicPr>
        <p:blipFill rotWithShape="1">
          <a:blip r:embed="rId3">
            <a:alphaModFix/>
          </a:blip>
          <a:srcRect b="11206"/>
          <a:stretch/>
        </p:blipFill>
        <p:spPr>
          <a:xfrm>
            <a:off x="5260531" y="1303862"/>
            <a:ext cx="2027149" cy="1454369"/>
          </a:xfrm>
          <a:prstGeom prst="rect">
            <a:avLst/>
          </a:prstGeom>
          <a:noFill/>
          <a:ln>
            <a:noFill/>
          </a:ln>
        </p:spPr>
      </p:pic>
      <p:sp>
        <p:nvSpPr>
          <p:cNvPr id="387" name="Google Shape;387;p9"/>
          <p:cNvSpPr txBox="1"/>
          <p:nvPr/>
        </p:nvSpPr>
        <p:spPr>
          <a:xfrm>
            <a:off x="3115982" y="3266043"/>
            <a:ext cx="6389602" cy="1655762"/>
          </a:xfrm>
          <a:prstGeom prst="rect">
            <a:avLst/>
          </a:prstGeom>
          <a:noFill/>
          <a:ln>
            <a:noFill/>
          </a:ln>
        </p:spPr>
        <p:txBody>
          <a:bodyPr spcFirstLastPara="1" wrap="square" lIns="91425" tIns="45700" rIns="91425" bIns="45700" anchor="t" anchorCtr="0">
            <a:normAutofit fontScale="97500"/>
          </a:bodyPr>
          <a:lstStyle/>
          <a:p>
            <a:pPr marL="0" marR="0" lvl="0" indent="0" algn="ctr" rtl="0">
              <a:lnSpc>
                <a:spcPct val="90000"/>
              </a:lnSpc>
              <a:spcBef>
                <a:spcPts val="0"/>
              </a:spcBef>
              <a:spcAft>
                <a:spcPts val="0"/>
              </a:spcAft>
              <a:buClr>
                <a:schemeClr val="dk1"/>
              </a:buClr>
              <a:buSzPct val="100000"/>
              <a:buFont typeface="Open Sans"/>
              <a:buNone/>
            </a:pPr>
            <a:r>
              <a:rPr lang="en-US" sz="2600" dirty="0">
                <a:solidFill>
                  <a:schemeClr val="dk1"/>
                </a:solidFill>
                <a:latin typeface="Open Sans"/>
                <a:ea typeface="Open Sans"/>
                <a:cs typeface="Open Sans"/>
                <a:sym typeface="Open Sans"/>
              </a:rPr>
              <a:t>This ex post evaluation follows a </a:t>
            </a:r>
            <a:endParaRPr dirty="0"/>
          </a:p>
        </p:txBody>
      </p:sp>
      <p:sp>
        <p:nvSpPr>
          <p:cNvPr id="388" name="Google Shape;388;p9"/>
          <p:cNvSpPr/>
          <p:nvPr/>
        </p:nvSpPr>
        <p:spPr>
          <a:xfrm rot="5400000">
            <a:off x="6035361" y="2676929"/>
            <a:ext cx="550844" cy="570958"/>
          </a:xfrm>
          <a:prstGeom prst="rightArrow">
            <a:avLst>
              <a:gd name="adj1" fmla="val 50000"/>
              <a:gd name="adj2" fmla="val 50000"/>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 name="Google Shape;389;p9"/>
          <p:cNvSpPr/>
          <p:nvPr/>
        </p:nvSpPr>
        <p:spPr>
          <a:xfrm>
            <a:off x="1859510" y="3695483"/>
            <a:ext cx="8902547" cy="649995"/>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Open Sans"/>
                <a:ea typeface="Open Sans"/>
                <a:cs typeface="Open Sans"/>
                <a:sym typeface="Open Sans"/>
              </a:rPr>
              <a:t>Co-creation process</a:t>
            </a:r>
            <a:endParaRPr/>
          </a:p>
        </p:txBody>
      </p:sp>
      <p:sp>
        <p:nvSpPr>
          <p:cNvPr id="390" name="Google Shape;390;p9"/>
          <p:cNvSpPr/>
          <p:nvPr/>
        </p:nvSpPr>
        <p:spPr>
          <a:xfrm>
            <a:off x="867644" y="4506069"/>
            <a:ext cx="2540466"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1800" b="1"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b="1" dirty="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US" sz="1800" dirty="0">
                <a:solidFill>
                  <a:schemeClr val="dk1"/>
                </a:solidFill>
                <a:latin typeface="Open Sans"/>
                <a:ea typeface="Open Sans"/>
                <a:cs typeface="Open Sans"/>
                <a:sym typeface="Open Sans"/>
              </a:rPr>
              <a:t>Define the purpose, scope and initial design of </a:t>
            </a:r>
          </a:p>
          <a:p>
            <a:pPr marL="0" marR="0" lvl="0" indent="0" algn="ctr" rtl="0">
              <a:spcBef>
                <a:spcPts val="0"/>
              </a:spcBef>
              <a:spcAft>
                <a:spcPts val="0"/>
              </a:spcAft>
              <a:buNone/>
            </a:pPr>
            <a:r>
              <a:rPr lang="en-US" sz="1800" dirty="0">
                <a:solidFill>
                  <a:schemeClr val="dk1"/>
                </a:solidFill>
                <a:latin typeface="Open Sans"/>
                <a:ea typeface="Open Sans"/>
                <a:cs typeface="Open Sans"/>
                <a:sym typeface="Open Sans"/>
              </a:rPr>
              <a:t>the post-project evaluation</a:t>
            </a:r>
            <a:endParaRPr dirty="0"/>
          </a:p>
        </p:txBody>
      </p:sp>
      <p:sp>
        <p:nvSpPr>
          <p:cNvPr id="391" name="Google Shape;391;p9"/>
          <p:cNvSpPr/>
          <p:nvPr/>
        </p:nvSpPr>
        <p:spPr>
          <a:xfrm>
            <a:off x="3475560" y="4506070"/>
            <a:ext cx="2984762"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1800" b="1" dirty="0">
              <a:solidFill>
                <a:srgbClr val="7F7F7F"/>
              </a:solidFill>
              <a:latin typeface="Open Sans"/>
              <a:ea typeface="Open Sans"/>
              <a:cs typeface="Open Sans"/>
              <a:sym typeface="Open Sans"/>
            </a:endParaRPr>
          </a:p>
          <a:p>
            <a:pPr marL="0" marR="0" lvl="0" indent="0" algn="l" rtl="0">
              <a:spcBef>
                <a:spcPts val="0"/>
              </a:spcBef>
              <a:spcAft>
                <a:spcPts val="0"/>
              </a:spcAft>
              <a:buNone/>
            </a:pPr>
            <a:endParaRPr sz="1800" b="1" dirty="0">
              <a:solidFill>
                <a:srgbClr val="7F7F7F"/>
              </a:solidFill>
              <a:latin typeface="Open Sans"/>
              <a:ea typeface="Open Sans"/>
              <a:cs typeface="Open Sans"/>
              <a:sym typeface="Open Sans"/>
            </a:endParaRPr>
          </a:p>
          <a:p>
            <a:pPr marL="0" marR="0" lvl="0" indent="0" algn="ctr" rtl="0">
              <a:spcBef>
                <a:spcPts val="0"/>
              </a:spcBef>
              <a:spcAft>
                <a:spcPts val="0"/>
              </a:spcAft>
              <a:buNone/>
            </a:pPr>
            <a:r>
              <a:rPr lang="en-US" sz="1800" dirty="0">
                <a:solidFill>
                  <a:schemeClr val="dk1"/>
                </a:solidFill>
                <a:latin typeface="Open Sans"/>
                <a:ea typeface="Open Sans"/>
                <a:cs typeface="Open Sans"/>
                <a:sym typeface="Open Sans"/>
              </a:rPr>
              <a:t>Determine data availability and quality, learning priorities and identify outcomes to evaluate </a:t>
            </a:r>
            <a:endParaRPr dirty="0"/>
          </a:p>
        </p:txBody>
      </p:sp>
      <p:sp>
        <p:nvSpPr>
          <p:cNvPr id="392" name="Google Shape;392;p9"/>
          <p:cNvSpPr txBox="1"/>
          <p:nvPr/>
        </p:nvSpPr>
        <p:spPr>
          <a:xfrm>
            <a:off x="6375505" y="4534743"/>
            <a:ext cx="268224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1800" b="1" dirty="0">
              <a:solidFill>
                <a:schemeClr val="dk1"/>
              </a:solidFill>
              <a:latin typeface="Open Sans"/>
              <a:ea typeface="Open Sans"/>
              <a:cs typeface="Open Sans"/>
              <a:sym typeface="Open Sans"/>
            </a:endParaRPr>
          </a:p>
          <a:p>
            <a:pPr marL="0" marR="0" lvl="0" indent="0" algn="ctr" rtl="0">
              <a:spcBef>
                <a:spcPts val="0"/>
              </a:spcBef>
              <a:spcAft>
                <a:spcPts val="0"/>
              </a:spcAft>
              <a:buNone/>
            </a:pPr>
            <a:endParaRPr sz="1800" b="1" dirty="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US" sz="1800" dirty="0">
                <a:solidFill>
                  <a:schemeClr val="dk1"/>
                </a:solidFill>
                <a:latin typeface="Open Sans"/>
                <a:ea typeface="Open Sans"/>
                <a:cs typeface="Open Sans"/>
                <a:sym typeface="Open Sans"/>
              </a:rPr>
              <a:t>Identify best methods to evaluate outcome sustainability and resilience</a:t>
            </a:r>
            <a:endParaRPr sz="1800" dirty="0">
              <a:solidFill>
                <a:schemeClr val="dk1"/>
              </a:solidFill>
              <a:latin typeface="Open Sans"/>
              <a:ea typeface="Open Sans"/>
              <a:cs typeface="Open Sans"/>
              <a:sym typeface="Open Sans"/>
            </a:endParaRPr>
          </a:p>
        </p:txBody>
      </p:sp>
      <p:sp>
        <p:nvSpPr>
          <p:cNvPr id="14" name="Google Shape;388;p9">
            <a:extLst>
              <a:ext uri="{FF2B5EF4-FFF2-40B4-BE49-F238E27FC236}">
                <a16:creationId xmlns:a16="http://schemas.microsoft.com/office/drawing/2014/main" id="{DD12D1DD-5CA7-48FD-BAB9-EEE651A0ABAF}"/>
              </a:ext>
            </a:extLst>
          </p:cNvPr>
          <p:cNvSpPr/>
          <p:nvPr/>
        </p:nvSpPr>
        <p:spPr>
          <a:xfrm rot="5400000">
            <a:off x="1869567" y="4540837"/>
            <a:ext cx="550844" cy="570958"/>
          </a:xfrm>
          <a:prstGeom prst="rightArrow">
            <a:avLst>
              <a:gd name="adj1" fmla="val 50000"/>
              <a:gd name="adj2" fmla="val 50000"/>
            </a:avLst>
          </a:prstGeom>
          <a:solidFill>
            <a:srgbClr val="CEE5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88;p9">
            <a:extLst>
              <a:ext uri="{FF2B5EF4-FFF2-40B4-BE49-F238E27FC236}">
                <a16:creationId xmlns:a16="http://schemas.microsoft.com/office/drawing/2014/main" id="{5ACD2A7B-0368-4C50-B998-39359E15C1C4}"/>
              </a:ext>
            </a:extLst>
          </p:cNvPr>
          <p:cNvSpPr/>
          <p:nvPr/>
        </p:nvSpPr>
        <p:spPr>
          <a:xfrm rot="5400000">
            <a:off x="4676722" y="4521287"/>
            <a:ext cx="550844" cy="570958"/>
          </a:xfrm>
          <a:prstGeom prst="rightArrow">
            <a:avLst>
              <a:gd name="adj1" fmla="val 50000"/>
              <a:gd name="adj2" fmla="val 50000"/>
            </a:avLst>
          </a:prstGeom>
          <a:solidFill>
            <a:srgbClr val="CEE5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388;p9">
            <a:extLst>
              <a:ext uri="{FF2B5EF4-FFF2-40B4-BE49-F238E27FC236}">
                <a16:creationId xmlns:a16="http://schemas.microsoft.com/office/drawing/2014/main" id="{CB728B8B-1FB9-44E8-8F7F-8F83494C6C50}"/>
              </a:ext>
            </a:extLst>
          </p:cNvPr>
          <p:cNvSpPr/>
          <p:nvPr/>
        </p:nvSpPr>
        <p:spPr>
          <a:xfrm rot="5400000">
            <a:off x="10201157" y="4521287"/>
            <a:ext cx="550844" cy="570958"/>
          </a:xfrm>
          <a:prstGeom prst="rightArrow">
            <a:avLst>
              <a:gd name="adj1" fmla="val 50000"/>
              <a:gd name="adj2" fmla="val 50000"/>
            </a:avLst>
          </a:prstGeom>
          <a:solidFill>
            <a:srgbClr val="CEE5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8A21BABD-8738-488A-81F9-BFBFC566B5A5}"/>
              </a:ext>
            </a:extLst>
          </p:cNvPr>
          <p:cNvSpPr txBox="1"/>
          <p:nvPr/>
        </p:nvSpPr>
        <p:spPr>
          <a:xfrm>
            <a:off x="9135460" y="5056863"/>
            <a:ext cx="2682240" cy="1477328"/>
          </a:xfrm>
          <a:prstGeom prst="rect">
            <a:avLst/>
          </a:prstGeom>
          <a:noFill/>
        </p:spPr>
        <p:txBody>
          <a:bodyPr wrap="square">
            <a:spAutoFit/>
          </a:bodyPr>
          <a:lstStyle/>
          <a:p>
            <a:pPr algn="ctr"/>
            <a:r>
              <a:rPr lang="en-US" sz="1800" dirty="0">
                <a:solidFill>
                  <a:schemeClr val="dk1"/>
                </a:solidFill>
                <a:latin typeface="Open Sans"/>
                <a:ea typeface="Open Sans"/>
                <a:cs typeface="Open Sans"/>
                <a:sym typeface="Open Sans"/>
              </a:rPr>
              <a:t>Understand conditions for the field work country pilots </a:t>
            </a:r>
          </a:p>
          <a:p>
            <a:pPr algn="ctr"/>
            <a:r>
              <a:rPr lang="en-US" dirty="0">
                <a:solidFill>
                  <a:schemeClr val="dk1"/>
                </a:solidFill>
                <a:latin typeface="Open Sans"/>
                <a:ea typeface="Open Sans"/>
                <a:cs typeface="Open Sans"/>
                <a:sym typeface="Open Sans"/>
              </a:rPr>
              <a:t>(site selection, stakeholders, logistics)</a:t>
            </a:r>
            <a:endParaRPr lang="en-US" dirty="0"/>
          </a:p>
        </p:txBody>
      </p:sp>
      <p:sp>
        <p:nvSpPr>
          <p:cNvPr id="19" name="Google Shape;388;p9">
            <a:extLst>
              <a:ext uri="{FF2B5EF4-FFF2-40B4-BE49-F238E27FC236}">
                <a16:creationId xmlns:a16="http://schemas.microsoft.com/office/drawing/2014/main" id="{C38A6FAB-2142-4A23-8798-F4B169762080}"/>
              </a:ext>
            </a:extLst>
          </p:cNvPr>
          <p:cNvSpPr/>
          <p:nvPr/>
        </p:nvSpPr>
        <p:spPr>
          <a:xfrm rot="5400000">
            <a:off x="7450693" y="4540837"/>
            <a:ext cx="550844" cy="570958"/>
          </a:xfrm>
          <a:prstGeom prst="rightArrow">
            <a:avLst>
              <a:gd name="adj1" fmla="val 50000"/>
              <a:gd name="adj2" fmla="val 50000"/>
            </a:avLst>
          </a:prstGeom>
          <a:solidFill>
            <a:srgbClr val="CEE5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Content Placeholder 4">
            <a:extLst>
              <a:ext uri="{FF2B5EF4-FFF2-40B4-BE49-F238E27FC236}">
                <a16:creationId xmlns:a16="http://schemas.microsoft.com/office/drawing/2014/main" id="{764EEDE7-D4D8-6840-BC50-9652BF06681A}"/>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is co-creation?</a:t>
            </a:r>
          </a:p>
        </p:txBody>
      </p:sp>
      <p:cxnSp>
        <p:nvCxnSpPr>
          <p:cNvPr id="21" name="Straight Connector 20">
            <a:extLst>
              <a:ext uri="{FF2B5EF4-FFF2-40B4-BE49-F238E27FC236}">
                <a16:creationId xmlns:a16="http://schemas.microsoft.com/office/drawing/2014/main" id="{54264130-80A9-8A4A-A0A5-AF3EBEE74C14}"/>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Graphic 21" descr="Meeting with solid fill">
            <a:extLst>
              <a:ext uri="{FF2B5EF4-FFF2-40B4-BE49-F238E27FC236}">
                <a16:creationId xmlns:a16="http://schemas.microsoft.com/office/drawing/2014/main" id="{AEE78822-9EAF-4744-93C0-660629499C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9370" y="-140978"/>
            <a:ext cx="914400" cy="914400"/>
          </a:xfrm>
          <a:prstGeom prst="rect">
            <a:avLst/>
          </a:prstGeom>
        </p:spPr>
      </p:pic>
      <p:sp>
        <p:nvSpPr>
          <p:cNvPr id="24" name="Content Placeholder 3">
            <a:extLst>
              <a:ext uri="{FF2B5EF4-FFF2-40B4-BE49-F238E27FC236}">
                <a16:creationId xmlns:a16="http://schemas.microsoft.com/office/drawing/2014/main" id="{1E4476F5-CEA0-4F84-B18D-095044049E21}"/>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spTree>
    <p:extLst>
      <p:ext uri="{BB962C8B-B14F-4D97-AF65-F5344CB8AC3E}">
        <p14:creationId xmlns:p14="http://schemas.microsoft.com/office/powerpoint/2010/main" val="12000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0"/>
                                        </p:tgtEl>
                                        <p:attrNameLst>
                                          <p:attrName>style.visibility</p:attrName>
                                        </p:attrNameLst>
                                      </p:cBhvr>
                                      <p:to>
                                        <p:strVal val="visible"/>
                                      </p:to>
                                    </p:set>
                                    <p:animEffect transition="in" filter="dissolve">
                                      <p:cBhvr>
                                        <p:cTn id="10" dur="500"/>
                                        <p:tgtEl>
                                          <p:spTgt spid="39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91"/>
                                        </p:tgtEl>
                                        <p:attrNameLst>
                                          <p:attrName>style.visibility</p:attrName>
                                        </p:attrNameLst>
                                      </p:cBhvr>
                                      <p:to>
                                        <p:strVal val="visible"/>
                                      </p:to>
                                    </p:set>
                                    <p:animEffect transition="in" filter="dissolve">
                                      <p:cBhvr>
                                        <p:cTn id="18" dur="500"/>
                                        <p:tgtEl>
                                          <p:spTgt spid="39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92"/>
                                        </p:tgtEl>
                                        <p:attrNameLst>
                                          <p:attrName>style.visibility</p:attrName>
                                        </p:attrNameLst>
                                      </p:cBhvr>
                                      <p:to>
                                        <p:strVal val="visible"/>
                                      </p:to>
                                    </p:set>
                                    <p:animEffect transition="in" filter="dissolve">
                                      <p:cBhvr>
                                        <p:cTn id="26" dur="500"/>
                                        <p:tgtEl>
                                          <p:spTgt spid="39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p:bldP spid="391" grpId="0"/>
      <p:bldP spid="392" grpId="0"/>
      <p:bldP spid="14" grpId="0" animBg="1"/>
      <p:bldP spid="15" grpId="0" animBg="1"/>
      <p:bldP spid="16" grpId="0" animBg="1"/>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754DE0-CC13-DD4E-A1CB-66887621A25F}"/>
              </a:ext>
            </a:extLst>
          </p:cNvPr>
          <p:cNvSpPr txBox="1"/>
          <p:nvPr/>
        </p:nvSpPr>
        <p:spPr>
          <a:xfrm>
            <a:off x="815248" y="6016503"/>
            <a:ext cx="1793347" cy="646331"/>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13</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3" name="Rectangle 2">
            <a:extLst>
              <a:ext uri="{FF2B5EF4-FFF2-40B4-BE49-F238E27FC236}">
                <a16:creationId xmlns:a16="http://schemas.microsoft.com/office/drawing/2014/main" id="{224DDC9E-BE57-4709-AC8A-38604BBAF945}"/>
              </a:ext>
            </a:extLst>
          </p:cNvPr>
          <p:cNvSpPr/>
          <p:nvPr/>
        </p:nvSpPr>
        <p:spPr>
          <a:xfrm>
            <a:off x="914400" y="1661077"/>
            <a:ext cx="10918196" cy="2308324"/>
          </a:xfrm>
          <a:prstGeom prst="rect">
            <a:avLst/>
          </a:prstGeom>
        </p:spPr>
        <p:txBody>
          <a:bodyPr wrap="square">
            <a:spAutoFit/>
          </a:bodyPr>
          <a:lstStyle/>
          <a:p>
            <a:r>
              <a:rPr lang="en-US" dirty="0">
                <a:latin typeface="Myriad Pro" panose="020B0503030403020204"/>
              </a:rPr>
              <a:t>The ex post framework focuses on aspects of both </a:t>
            </a:r>
            <a:r>
              <a:rPr lang="en-US" u="sng" dirty="0">
                <a:latin typeface="Myriad Pro" panose="020B0503030403020204"/>
              </a:rPr>
              <a:t>sustainability of outcomes</a:t>
            </a:r>
            <a:r>
              <a:rPr lang="en-US" dirty="0">
                <a:latin typeface="Myriad Pro" panose="020B0503030403020204"/>
              </a:rPr>
              <a:t> and of </a:t>
            </a:r>
            <a:r>
              <a:rPr lang="en-US" u="sng" dirty="0">
                <a:latin typeface="Myriad Pro" panose="020B0503030403020204"/>
              </a:rPr>
              <a:t>climate resilience</a:t>
            </a:r>
            <a:r>
              <a:rPr lang="en-US" dirty="0">
                <a:latin typeface="Myriad Pro" panose="020B0503030403020204"/>
              </a:rPr>
              <a:t> to answer the following </a:t>
            </a:r>
            <a:r>
              <a:rPr lang="en-US" b="1" dirty="0">
                <a:latin typeface="Myriad Pro" panose="020B0503030403020204"/>
              </a:rPr>
              <a:t>overarching</a:t>
            </a:r>
            <a:r>
              <a:rPr lang="en-US" dirty="0">
                <a:latin typeface="Myriad Pro" panose="020B0503030403020204"/>
              </a:rPr>
              <a:t> questions:</a:t>
            </a:r>
          </a:p>
          <a:p>
            <a:endParaRPr lang="en-US" dirty="0">
              <a:latin typeface="Myriad Pro" panose="020B0503030403020204"/>
            </a:endParaRPr>
          </a:p>
          <a:p>
            <a:endParaRPr lang="en-US" dirty="0">
              <a:latin typeface="Myriad Pro" panose="020B0503030403020204"/>
            </a:endParaRPr>
          </a:p>
          <a:p>
            <a:endParaRPr lang="en-US" dirty="0">
              <a:latin typeface="Myriad Pro" panose="020B0503030403020204"/>
            </a:endParaRPr>
          </a:p>
          <a:p>
            <a:endParaRPr lang="en-US" dirty="0">
              <a:latin typeface="Myriad Pro" panose="020B0503030403020204"/>
            </a:endParaRPr>
          </a:p>
          <a:p>
            <a:endParaRPr lang="en-US" dirty="0">
              <a:latin typeface="Myriad Pro" panose="020B0503030403020204"/>
            </a:endParaRPr>
          </a:p>
          <a:p>
            <a:endParaRPr lang="en-US" dirty="0">
              <a:latin typeface="Myriad Pro" panose="020B0503030403020204"/>
            </a:endParaRPr>
          </a:p>
        </p:txBody>
      </p:sp>
      <p:sp>
        <p:nvSpPr>
          <p:cNvPr id="4" name="Rectangle 3">
            <a:extLst>
              <a:ext uri="{FF2B5EF4-FFF2-40B4-BE49-F238E27FC236}">
                <a16:creationId xmlns:a16="http://schemas.microsoft.com/office/drawing/2014/main" id="{415522B9-8C23-4DA3-867A-5FA181A06CD0}"/>
              </a:ext>
            </a:extLst>
          </p:cNvPr>
          <p:cNvSpPr/>
          <p:nvPr/>
        </p:nvSpPr>
        <p:spPr>
          <a:xfrm>
            <a:off x="1115122" y="2534195"/>
            <a:ext cx="10470995" cy="594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rgbClr val="ABC857"/>
                </a:solidFill>
                <a:latin typeface="Myriad Pro" panose="020B0503030403020204"/>
              </a:rPr>
              <a:t>Have the project </a:t>
            </a:r>
            <a:r>
              <a:rPr lang="en-US" sz="2000" b="1" u="sng" dirty="0">
                <a:solidFill>
                  <a:srgbClr val="ABC857"/>
                </a:solidFill>
                <a:latin typeface="Myriad Pro" panose="020B0503030403020204"/>
              </a:rPr>
              <a:t>outcomes/impact(s) been sustained</a:t>
            </a:r>
            <a:r>
              <a:rPr lang="en-US" sz="2000" b="1" dirty="0">
                <a:solidFill>
                  <a:srgbClr val="ABC857"/>
                </a:solidFill>
                <a:latin typeface="Myriad Pro" panose="020B0503030403020204"/>
              </a:rPr>
              <a:t> since project completion?</a:t>
            </a:r>
          </a:p>
        </p:txBody>
      </p:sp>
      <p:sp>
        <p:nvSpPr>
          <p:cNvPr id="12" name="Rectangle 11">
            <a:extLst>
              <a:ext uri="{FF2B5EF4-FFF2-40B4-BE49-F238E27FC236}">
                <a16:creationId xmlns:a16="http://schemas.microsoft.com/office/drawing/2014/main" id="{5AF68DB3-8A7E-41F4-BC37-06191C3B4A08}"/>
              </a:ext>
            </a:extLst>
          </p:cNvPr>
          <p:cNvSpPr/>
          <p:nvPr/>
        </p:nvSpPr>
        <p:spPr>
          <a:xfrm>
            <a:off x="1138000" y="3836849"/>
            <a:ext cx="10470995" cy="59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rgbClr val="ABC857"/>
                </a:solidFill>
                <a:latin typeface="Myriad Pro" panose="020B0503030403020204"/>
              </a:rPr>
              <a:t>Are the sustained project </a:t>
            </a:r>
            <a:r>
              <a:rPr lang="en-US" sz="2000" b="1" u="sng" dirty="0">
                <a:solidFill>
                  <a:srgbClr val="ABC857"/>
                </a:solidFill>
                <a:latin typeface="Myriad Pro" panose="020B0503030403020204"/>
              </a:rPr>
              <a:t>outcomes/impact(s) climate-resilient</a:t>
            </a:r>
            <a:r>
              <a:rPr lang="en-US" sz="2000" b="1" dirty="0">
                <a:solidFill>
                  <a:srgbClr val="ABC857"/>
                </a:solidFill>
                <a:latin typeface="Myriad Pro" panose="020B0503030403020204"/>
              </a:rPr>
              <a:t>?</a:t>
            </a:r>
          </a:p>
        </p:txBody>
      </p:sp>
      <p:pic>
        <p:nvPicPr>
          <p:cNvPr id="7" name="Picture 6">
            <a:extLst>
              <a:ext uri="{FF2B5EF4-FFF2-40B4-BE49-F238E27FC236}">
                <a16:creationId xmlns:a16="http://schemas.microsoft.com/office/drawing/2014/main" id="{785E7D2B-EDF1-4DF0-83F8-D38A3CA3B7C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790587" y="5059676"/>
            <a:ext cx="4795530" cy="1798324"/>
          </a:xfrm>
          <a:prstGeom prst="rect">
            <a:avLst/>
          </a:prstGeom>
        </p:spPr>
      </p:pic>
      <p:pic>
        <p:nvPicPr>
          <p:cNvPr id="14" name="Graphic 13" descr="Meeting with solid fill">
            <a:extLst>
              <a:ext uri="{FF2B5EF4-FFF2-40B4-BE49-F238E27FC236}">
                <a16:creationId xmlns:a16="http://schemas.microsoft.com/office/drawing/2014/main" id="{6E32EC29-1972-A840-B05C-F12487A23A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9370" y="-140978"/>
            <a:ext cx="914400" cy="914400"/>
          </a:xfrm>
          <a:prstGeom prst="rect">
            <a:avLst/>
          </a:prstGeom>
        </p:spPr>
      </p:pic>
      <p:sp>
        <p:nvSpPr>
          <p:cNvPr id="15" name="TextBox 14">
            <a:extLst>
              <a:ext uri="{FF2B5EF4-FFF2-40B4-BE49-F238E27FC236}">
                <a16:creationId xmlns:a16="http://schemas.microsoft.com/office/drawing/2014/main" id="{93693117-63F1-9C48-AF26-F4CC31611E9D}"/>
              </a:ext>
            </a:extLst>
          </p:cNvPr>
          <p:cNvSpPr txBox="1"/>
          <p:nvPr/>
        </p:nvSpPr>
        <p:spPr>
          <a:xfrm>
            <a:off x="1115122" y="5416338"/>
            <a:ext cx="5615049" cy="923330"/>
          </a:xfrm>
          <a:prstGeom prst="rect">
            <a:avLst/>
          </a:prstGeom>
          <a:solidFill>
            <a:schemeClr val="accent4">
              <a:lumMod val="20000"/>
              <a:lumOff val="80000"/>
            </a:schemeClr>
          </a:solidFill>
        </p:spPr>
        <p:txBody>
          <a:bodyPr wrap="square" rtlCol="0">
            <a:spAutoFit/>
          </a:bodyPr>
          <a:lstStyle/>
          <a:p>
            <a:r>
              <a:rPr lang="en-US" b="1" i="1" dirty="0">
                <a:solidFill>
                  <a:schemeClr val="accent2"/>
                </a:solidFill>
                <a:latin typeface="Myriad Pro" panose="020B0503030403020204"/>
              </a:rPr>
              <a:t>All that is sustained may not be resilient to climate disturbances, and all that may be resilient to climate disturbances may not be sustained!</a:t>
            </a:r>
          </a:p>
        </p:txBody>
      </p:sp>
      <p:sp>
        <p:nvSpPr>
          <p:cNvPr id="16" name="Content Placeholder 4">
            <a:extLst>
              <a:ext uri="{FF2B5EF4-FFF2-40B4-BE49-F238E27FC236}">
                <a16:creationId xmlns:a16="http://schemas.microsoft.com/office/drawing/2014/main" id="{CC70647C-3BF7-4BFF-B4C0-160B4B133B34}"/>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[AF-TERG framework] What will you evaluate at ex post? </a:t>
            </a:r>
          </a:p>
        </p:txBody>
      </p:sp>
      <p:cxnSp>
        <p:nvCxnSpPr>
          <p:cNvPr id="17" name="Straight Connector 16">
            <a:extLst>
              <a:ext uri="{FF2B5EF4-FFF2-40B4-BE49-F238E27FC236}">
                <a16:creationId xmlns:a16="http://schemas.microsoft.com/office/drawing/2014/main" id="{1AB953EF-8B4A-4729-8755-02CDBB032E38}"/>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A755B8-4960-4DFB-8A73-70A281EB73EC}"/>
              </a:ext>
            </a:extLst>
          </p:cNvPr>
          <p:cNvSpPr txBox="1"/>
          <p:nvPr/>
        </p:nvSpPr>
        <p:spPr>
          <a:xfrm>
            <a:off x="1115122" y="3176372"/>
            <a:ext cx="10470995" cy="369332"/>
          </a:xfrm>
          <a:prstGeom prst="rect">
            <a:avLst/>
          </a:prstGeom>
          <a:noFill/>
        </p:spPr>
        <p:txBody>
          <a:bodyPr wrap="square">
            <a:spAutoFit/>
          </a:bodyPr>
          <a:lstStyle/>
          <a:p>
            <a:pPr lvl="0" algn="ctr"/>
            <a:r>
              <a:rPr lang="en-US" b="1" i="1" dirty="0">
                <a:latin typeface="Myriad Pro" panose="020B0503030403020204"/>
              </a:rPr>
              <a:t>Why? If not, why not? What, if anything, emerged?  </a:t>
            </a:r>
          </a:p>
        </p:txBody>
      </p:sp>
      <p:sp>
        <p:nvSpPr>
          <p:cNvPr id="19" name="TextBox 18">
            <a:extLst>
              <a:ext uri="{FF2B5EF4-FFF2-40B4-BE49-F238E27FC236}">
                <a16:creationId xmlns:a16="http://schemas.microsoft.com/office/drawing/2014/main" id="{AB0E0A49-9CAA-4424-8854-8E7F60EBDDF7}"/>
              </a:ext>
            </a:extLst>
          </p:cNvPr>
          <p:cNvSpPr txBox="1"/>
          <p:nvPr/>
        </p:nvSpPr>
        <p:spPr>
          <a:xfrm>
            <a:off x="1138000" y="4548699"/>
            <a:ext cx="10448117" cy="381484"/>
          </a:xfrm>
          <a:prstGeom prst="rect">
            <a:avLst/>
          </a:prstGeom>
          <a:noFill/>
        </p:spPr>
        <p:txBody>
          <a:bodyPr wrap="square">
            <a:spAutoFit/>
          </a:bodyPr>
          <a:lstStyle/>
          <a:p>
            <a:pPr lvl="0" algn="ctr"/>
            <a:r>
              <a:rPr lang="en-US" b="1" i="1" dirty="0">
                <a:latin typeface="Myriad Pro" panose="020B0503030403020204"/>
              </a:rPr>
              <a:t>How? In what ways? What does the outcome do in relation to climate disturbances? </a:t>
            </a:r>
          </a:p>
        </p:txBody>
      </p:sp>
      <p:sp>
        <p:nvSpPr>
          <p:cNvPr id="20" name="Oval 19">
            <a:extLst>
              <a:ext uri="{FF2B5EF4-FFF2-40B4-BE49-F238E27FC236}">
                <a16:creationId xmlns:a16="http://schemas.microsoft.com/office/drawing/2014/main" id="{93F43A03-A111-49C3-A66B-A2303387FC13}"/>
              </a:ext>
            </a:extLst>
          </p:cNvPr>
          <p:cNvSpPr/>
          <p:nvPr/>
        </p:nvSpPr>
        <p:spPr>
          <a:xfrm>
            <a:off x="810365" y="2587227"/>
            <a:ext cx="510363" cy="4981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1</a:t>
            </a:r>
          </a:p>
        </p:txBody>
      </p:sp>
      <p:sp>
        <p:nvSpPr>
          <p:cNvPr id="21" name="Oval 20">
            <a:extLst>
              <a:ext uri="{FF2B5EF4-FFF2-40B4-BE49-F238E27FC236}">
                <a16:creationId xmlns:a16="http://schemas.microsoft.com/office/drawing/2014/main" id="{81B6C534-601C-4D9C-9FD1-ECC35C6F6891}"/>
              </a:ext>
            </a:extLst>
          </p:cNvPr>
          <p:cNvSpPr/>
          <p:nvPr/>
        </p:nvSpPr>
        <p:spPr>
          <a:xfrm>
            <a:off x="810365" y="3883563"/>
            <a:ext cx="510363" cy="4981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2</a:t>
            </a:r>
          </a:p>
        </p:txBody>
      </p:sp>
    </p:spTree>
    <p:extLst>
      <p:ext uri="{BB962C8B-B14F-4D97-AF65-F5344CB8AC3E}">
        <p14:creationId xmlns:p14="http://schemas.microsoft.com/office/powerpoint/2010/main" val="21450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18" grpId="0"/>
      <p:bldP spid="19"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C6765E-AD4C-4D32-9FC4-538920A2249D}"/>
              </a:ext>
            </a:extLst>
          </p:cNvPr>
          <p:cNvSpPr txBox="1"/>
          <p:nvPr/>
        </p:nvSpPr>
        <p:spPr>
          <a:xfrm>
            <a:off x="6096000" y="5740619"/>
            <a:ext cx="5893412" cy="371733"/>
          </a:xfrm>
          <a:prstGeom prst="rect">
            <a:avLst/>
          </a:prstGeom>
          <a:solidFill>
            <a:schemeClr val="accent4">
              <a:lumMod val="20000"/>
              <a:lumOff val="80000"/>
            </a:schemeClr>
          </a:solidFill>
        </p:spPr>
        <p:txBody>
          <a:bodyPr wrap="square" rtlCol="0">
            <a:spAutoFit/>
          </a:bodyPr>
          <a:lstStyle/>
          <a:p>
            <a:r>
              <a:rPr lang="en-US" b="1" dirty="0">
                <a:latin typeface="Myriad Pro" panose="020B0503030403020204"/>
              </a:rPr>
              <a:t>EX POST EVALUATION FOCUSES ON SUSTAINABILITY</a:t>
            </a:r>
          </a:p>
        </p:txBody>
      </p:sp>
      <p:sp>
        <p:nvSpPr>
          <p:cNvPr id="6" name="Rectangle 5">
            <a:extLst>
              <a:ext uri="{FF2B5EF4-FFF2-40B4-BE49-F238E27FC236}">
                <a16:creationId xmlns:a16="http://schemas.microsoft.com/office/drawing/2014/main" id="{0FDDE501-0437-4506-A033-5E91293F4FEB}"/>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0D6ACB9-66C4-4AB6-A7CC-4CB242D17A1F}"/>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53E559F1-0FCA-471C-B5CF-9667FBD043DF}"/>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is ex post evaluation?</a:t>
            </a:r>
          </a:p>
        </p:txBody>
      </p:sp>
      <p:sp>
        <p:nvSpPr>
          <p:cNvPr id="9" name="Content Placeholder 3">
            <a:extLst>
              <a:ext uri="{FF2B5EF4-FFF2-40B4-BE49-F238E27FC236}">
                <a16:creationId xmlns:a16="http://schemas.microsoft.com/office/drawing/2014/main" id="{AE81762C-196E-4FF5-BCFA-C9959158F373}"/>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cxnSp>
        <p:nvCxnSpPr>
          <p:cNvPr id="10" name="Straight Connector 9">
            <a:extLst>
              <a:ext uri="{FF2B5EF4-FFF2-40B4-BE49-F238E27FC236}">
                <a16:creationId xmlns:a16="http://schemas.microsoft.com/office/drawing/2014/main" id="{BCC48E53-E363-4B6B-9B2E-8E117D260775}"/>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C5988ED-3BEB-49A7-8558-3F702B96FA1D}"/>
              </a:ext>
            </a:extLst>
          </p:cNvPr>
          <p:cNvSpPr txBox="1"/>
          <p:nvPr/>
        </p:nvSpPr>
        <p:spPr>
          <a:xfrm>
            <a:off x="1037171" y="1936798"/>
            <a:ext cx="10604500" cy="3354765"/>
          </a:xfrm>
          <a:prstGeom prst="rect">
            <a:avLst/>
          </a:prstGeom>
          <a:noFill/>
        </p:spPr>
        <p:txBody>
          <a:bodyPr wrap="square">
            <a:spAutoFit/>
          </a:bodyPr>
          <a:lstStyle/>
          <a:p>
            <a:pPr algn="ctr"/>
            <a:r>
              <a:rPr lang="en-US" sz="2400" dirty="0">
                <a:latin typeface="Myriad Pro" panose="020B0503030403020204"/>
              </a:rPr>
              <a:t>The OECD DAC defines ex post as an </a:t>
            </a:r>
          </a:p>
          <a:p>
            <a:pPr algn="ctr"/>
            <a:endParaRPr lang="en-US" sz="2400" dirty="0">
              <a:latin typeface="Myriad Pro" panose="020B0503030403020204"/>
            </a:endParaRPr>
          </a:p>
          <a:p>
            <a:pPr algn="ctr"/>
            <a:r>
              <a:rPr lang="en-US" sz="2400" b="1" dirty="0">
                <a:latin typeface="Myriad Pro" panose="020B0503030403020204"/>
              </a:rPr>
              <a:t>“evaluation of a development intervention </a:t>
            </a:r>
            <a:r>
              <a:rPr lang="en-US" sz="2400" b="1" i="1" dirty="0">
                <a:solidFill>
                  <a:srgbClr val="ABD34A"/>
                </a:solidFill>
                <a:latin typeface="Myriad Pro" panose="020B0503030403020204"/>
              </a:rPr>
              <a:t>after it has been completed</a:t>
            </a:r>
            <a:r>
              <a:rPr lang="en-US" sz="2400" b="1" dirty="0">
                <a:latin typeface="Myriad Pro" panose="020B0503030403020204"/>
              </a:rPr>
              <a:t>.”</a:t>
            </a:r>
          </a:p>
          <a:p>
            <a:endParaRPr lang="en-US" sz="1100" dirty="0">
              <a:latin typeface="Myriad Pro" panose="020B0503030403020204"/>
            </a:endParaRPr>
          </a:p>
          <a:p>
            <a:endParaRPr lang="en-US" sz="1100" dirty="0">
              <a:latin typeface="Myriad Pro" panose="020B0503030403020204"/>
            </a:endParaRPr>
          </a:p>
          <a:p>
            <a:endParaRPr lang="en-US" sz="1100" dirty="0">
              <a:latin typeface="Myriad Pro" panose="020B0503030403020204"/>
            </a:endParaRPr>
          </a:p>
          <a:p>
            <a:endParaRPr lang="en-US" sz="1100" dirty="0">
              <a:latin typeface="Myriad Pro" panose="020B0503030403020204"/>
            </a:endParaRPr>
          </a:p>
          <a:p>
            <a:pPr algn="ctr"/>
            <a:r>
              <a:rPr lang="en-US" sz="2400" dirty="0">
                <a:latin typeface="Myriad Pro" panose="020B0503030403020204"/>
              </a:rPr>
              <a:t>It adds that “the intention is to identify the factors of success or failure, </a:t>
            </a:r>
          </a:p>
          <a:p>
            <a:pPr algn="ctr"/>
            <a:endParaRPr lang="en-US" sz="1200" dirty="0">
              <a:latin typeface="Myriad Pro" panose="020B0503030403020204"/>
            </a:endParaRPr>
          </a:p>
          <a:p>
            <a:pPr algn="ctr"/>
            <a:r>
              <a:rPr lang="en-US" sz="2400" dirty="0">
                <a:latin typeface="Myriad Pro" panose="020B0503030403020204"/>
              </a:rPr>
              <a:t>to </a:t>
            </a:r>
            <a:r>
              <a:rPr lang="en-US" sz="2400" b="1" dirty="0">
                <a:latin typeface="Myriad Pro" panose="020B0503030403020204"/>
              </a:rPr>
              <a:t>assess the  </a:t>
            </a:r>
            <a:r>
              <a:rPr lang="en-US" sz="2400" b="1" dirty="0">
                <a:solidFill>
                  <a:srgbClr val="ABD34A"/>
                </a:solidFill>
                <a:latin typeface="Myriad Pro" panose="020B0503030403020204"/>
              </a:rPr>
              <a:t>sustainability</a:t>
            </a:r>
            <a:r>
              <a:rPr lang="en-US" sz="2400" b="1" dirty="0">
                <a:latin typeface="Myriad Pro" panose="020B0503030403020204"/>
              </a:rPr>
              <a:t>  of results and impacts</a:t>
            </a:r>
            <a:r>
              <a:rPr lang="en-US" sz="2400" dirty="0">
                <a:latin typeface="Myriad Pro" panose="020B0503030403020204"/>
              </a:rPr>
              <a:t>, </a:t>
            </a:r>
          </a:p>
          <a:p>
            <a:pPr algn="ctr"/>
            <a:endParaRPr lang="en-US" sz="1200" dirty="0">
              <a:latin typeface="Myriad Pro" panose="020B0503030403020204"/>
            </a:endParaRPr>
          </a:p>
          <a:p>
            <a:pPr algn="ctr"/>
            <a:r>
              <a:rPr lang="en-US" sz="2400" dirty="0">
                <a:latin typeface="Myriad Pro" panose="020B0503030403020204"/>
              </a:rPr>
              <a:t>and to draw conclusions that may inform other interventions”.</a:t>
            </a:r>
          </a:p>
        </p:txBody>
      </p:sp>
      <p:pic>
        <p:nvPicPr>
          <p:cNvPr id="2050" name="Picture 2" descr="The importance of sustainability">
            <a:extLst>
              <a:ext uri="{FF2B5EF4-FFF2-40B4-BE49-F238E27FC236}">
                <a16:creationId xmlns:a16="http://schemas.microsoft.com/office/drawing/2014/main" id="{58403D43-BF8A-415F-8265-1BB686D5D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77" t="70952" r="25667" b="3651"/>
          <a:stretch/>
        </p:blipFill>
        <p:spPr bwMode="auto">
          <a:xfrm>
            <a:off x="4647192" y="4224110"/>
            <a:ext cx="1968500" cy="508000"/>
          </a:xfrm>
          <a:prstGeom prst="rect">
            <a:avLst/>
          </a:prstGeom>
          <a:noFill/>
          <a:ln w="57150">
            <a:solidFill>
              <a:srgbClr val="F7941D"/>
            </a:solidFill>
          </a:ln>
          <a:extLst>
            <a:ext uri="{909E8E84-426E-40DD-AFC4-6F175D3DCCD1}">
              <a14:hiddenFill xmlns:a14="http://schemas.microsoft.com/office/drawing/2010/main">
                <a:solidFill>
                  <a:srgbClr val="FFFFFF"/>
                </a:solidFill>
              </a14:hiddenFill>
            </a:ext>
          </a:extLst>
        </p:spPr>
      </p:pic>
      <p:pic>
        <p:nvPicPr>
          <p:cNvPr id="2054" name="Picture 6" descr="Light Bulb PNG Images - FreeIconsPNG">
            <a:extLst>
              <a:ext uri="{FF2B5EF4-FFF2-40B4-BE49-F238E27FC236}">
                <a16:creationId xmlns:a16="http://schemas.microsoft.com/office/drawing/2014/main" id="{DA5E0336-5AB9-44ED-AB69-B9401A4E6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264" y="5274724"/>
            <a:ext cx="999893" cy="99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68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15</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Why evaluate ex post?</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2" name="TextBox 11">
            <a:extLst>
              <a:ext uri="{FF2B5EF4-FFF2-40B4-BE49-F238E27FC236}">
                <a16:creationId xmlns:a16="http://schemas.microsoft.com/office/drawing/2014/main" id="{6E29D882-D6E7-F52A-8F82-D68AB549CD7A}"/>
              </a:ext>
            </a:extLst>
          </p:cNvPr>
          <p:cNvSpPr txBox="1"/>
          <p:nvPr/>
        </p:nvSpPr>
        <p:spPr>
          <a:xfrm>
            <a:off x="630621" y="2228869"/>
            <a:ext cx="11003191" cy="1754326"/>
          </a:xfrm>
          <a:prstGeom prst="rect">
            <a:avLst/>
          </a:prstGeom>
          <a:noFill/>
        </p:spPr>
        <p:txBody>
          <a:bodyPr wrap="square">
            <a:spAutoFit/>
          </a:bodyPr>
          <a:lstStyle/>
          <a:p>
            <a:pPr algn="ctr"/>
            <a:r>
              <a:rPr lang="en-US" sz="2000" i="1" dirty="0">
                <a:latin typeface="Myriad Pro" panose="020B0503030403020204"/>
              </a:rPr>
              <a:t>“At exit it is impossible to verify how much the project will contribute to sustainability… but many assume full success and full attribution to the project.” - </a:t>
            </a:r>
            <a:r>
              <a:rPr lang="en-US" sz="2000" dirty="0">
                <a:latin typeface="Myriad Pro" panose="020B0503030403020204"/>
              </a:rPr>
              <a:t>John Mayne, evaluator</a:t>
            </a:r>
          </a:p>
          <a:p>
            <a:pPr algn="ctr"/>
            <a:endParaRPr lang="en-US" sz="2000" b="1" dirty="0">
              <a:latin typeface="Myriad Pro" panose="020B0503030403020204"/>
            </a:endParaRPr>
          </a:p>
          <a:p>
            <a:pPr algn="ctr"/>
            <a:r>
              <a:rPr lang="en-US" sz="2200" b="1" dirty="0">
                <a:solidFill>
                  <a:srgbClr val="ABD34A"/>
                </a:solidFill>
                <a:latin typeface="Myriad Pro" panose="020B0503030403020204"/>
              </a:rPr>
              <a:t>Translation: </a:t>
            </a:r>
            <a:r>
              <a:rPr lang="en-US" sz="2200" b="1" dirty="0">
                <a:latin typeface="Myriad Pro" panose="020B0503030403020204"/>
              </a:rPr>
              <a:t>The sustainability analysis and sustainability ratings found in many multilateral final evaluations are untested and unproven.</a:t>
            </a:r>
          </a:p>
        </p:txBody>
      </p:sp>
      <p:sp>
        <p:nvSpPr>
          <p:cNvPr id="13" name="TextBox 12">
            <a:extLst>
              <a:ext uri="{FF2B5EF4-FFF2-40B4-BE49-F238E27FC236}">
                <a16:creationId xmlns:a16="http://schemas.microsoft.com/office/drawing/2014/main" id="{7869A8F4-0A5E-4701-9832-5CA0478E9115}"/>
              </a:ext>
            </a:extLst>
          </p:cNvPr>
          <p:cNvSpPr txBox="1"/>
          <p:nvPr/>
        </p:nvSpPr>
        <p:spPr>
          <a:xfrm>
            <a:off x="1051604" y="4234117"/>
            <a:ext cx="11003191" cy="1107996"/>
          </a:xfrm>
          <a:prstGeom prst="rect">
            <a:avLst/>
          </a:prstGeom>
          <a:noFill/>
        </p:spPr>
        <p:txBody>
          <a:bodyPr wrap="square">
            <a:spAutoFit/>
          </a:bodyPr>
          <a:lstStyle/>
          <a:p>
            <a:pPr algn="ctr"/>
            <a:r>
              <a:rPr lang="en-US" sz="2200" b="1" dirty="0">
                <a:solidFill>
                  <a:srgbClr val="ABD34A"/>
                </a:solidFill>
                <a:latin typeface="Myriad Pro" panose="020B0503030403020204"/>
              </a:rPr>
              <a:t>Also: </a:t>
            </a:r>
            <a:r>
              <a:rPr lang="en-US" sz="2200" b="1" dirty="0">
                <a:latin typeface="Myriad Pro" panose="020B0503030403020204"/>
              </a:rPr>
              <a:t>We cannot attribute results to only our project, but we can evaluate contribution to sustainability… and evaluate what emerged from local/national efforts to sustain results.</a:t>
            </a:r>
          </a:p>
        </p:txBody>
      </p:sp>
    </p:spTree>
    <p:extLst>
      <p:ext uri="{BB962C8B-B14F-4D97-AF65-F5344CB8AC3E}">
        <p14:creationId xmlns:p14="http://schemas.microsoft.com/office/powerpoint/2010/main" val="24729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dissolv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16</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On what results level will ex post evaluations focus?</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 </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7" name="Trapezoid 6">
            <a:extLst>
              <a:ext uri="{FF2B5EF4-FFF2-40B4-BE49-F238E27FC236}">
                <a16:creationId xmlns:a16="http://schemas.microsoft.com/office/drawing/2014/main" id="{A439B39C-D530-4748-A119-DF441683B22B}"/>
              </a:ext>
            </a:extLst>
          </p:cNvPr>
          <p:cNvSpPr/>
          <p:nvPr/>
        </p:nvSpPr>
        <p:spPr>
          <a:xfrm>
            <a:off x="4740166" y="2881989"/>
            <a:ext cx="2511972" cy="774941"/>
          </a:xfrm>
          <a:prstGeom prst="trapezoid">
            <a:avLst>
              <a:gd name="adj" fmla="val 5944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yriad Pro" panose="020B0503030403020204"/>
              </a:rPr>
              <a:t>Outcomes</a:t>
            </a:r>
          </a:p>
        </p:txBody>
      </p:sp>
      <p:sp>
        <p:nvSpPr>
          <p:cNvPr id="9" name="Trapezoid 8">
            <a:extLst>
              <a:ext uri="{FF2B5EF4-FFF2-40B4-BE49-F238E27FC236}">
                <a16:creationId xmlns:a16="http://schemas.microsoft.com/office/drawing/2014/main" id="{4E293783-2B0E-407E-B766-C0C86D67EE08}"/>
              </a:ext>
            </a:extLst>
          </p:cNvPr>
          <p:cNvSpPr/>
          <p:nvPr/>
        </p:nvSpPr>
        <p:spPr>
          <a:xfrm>
            <a:off x="4183118" y="3771630"/>
            <a:ext cx="3615558" cy="774941"/>
          </a:xfrm>
          <a:prstGeom prst="trapezoid">
            <a:avLst>
              <a:gd name="adj" fmla="val 6176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yriad Pro" panose="020B0503030403020204"/>
              </a:rPr>
              <a:t>Outputs</a:t>
            </a:r>
          </a:p>
        </p:txBody>
      </p:sp>
      <p:sp>
        <p:nvSpPr>
          <p:cNvPr id="12" name="Trapezoid 11">
            <a:extLst>
              <a:ext uri="{FF2B5EF4-FFF2-40B4-BE49-F238E27FC236}">
                <a16:creationId xmlns:a16="http://schemas.microsoft.com/office/drawing/2014/main" id="{7E03F332-2248-41C2-AF1A-3C586100951B}"/>
              </a:ext>
            </a:extLst>
          </p:cNvPr>
          <p:cNvSpPr/>
          <p:nvPr/>
        </p:nvSpPr>
        <p:spPr>
          <a:xfrm>
            <a:off x="3678621" y="4689072"/>
            <a:ext cx="4614041" cy="692930"/>
          </a:xfrm>
          <a:prstGeom prst="trapezoid">
            <a:avLst>
              <a:gd name="adj" fmla="val 5936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yriad Pro" panose="020B0503030403020204"/>
              </a:rPr>
              <a:t>Activities</a:t>
            </a:r>
          </a:p>
        </p:txBody>
      </p:sp>
      <p:sp>
        <p:nvSpPr>
          <p:cNvPr id="15" name="Trapezoid 14">
            <a:extLst>
              <a:ext uri="{FF2B5EF4-FFF2-40B4-BE49-F238E27FC236}">
                <a16:creationId xmlns:a16="http://schemas.microsoft.com/office/drawing/2014/main" id="{DA5DCC35-ACBB-47B3-B149-441CE770E816}"/>
              </a:ext>
            </a:extLst>
          </p:cNvPr>
          <p:cNvSpPr/>
          <p:nvPr/>
        </p:nvSpPr>
        <p:spPr>
          <a:xfrm>
            <a:off x="3153102" y="5532981"/>
            <a:ext cx="5689319" cy="696916"/>
          </a:xfrm>
          <a:prstGeom prst="trapezoid">
            <a:avLst>
              <a:gd name="adj" fmla="val 5936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75000"/>
                  </a:schemeClr>
                </a:solidFill>
                <a:latin typeface="Myriad Pro" panose="020B0503030403020204"/>
              </a:rPr>
              <a:t>Inputs </a:t>
            </a:r>
          </a:p>
        </p:txBody>
      </p:sp>
      <p:sp>
        <p:nvSpPr>
          <p:cNvPr id="13" name="Trapezoid 12">
            <a:extLst>
              <a:ext uri="{FF2B5EF4-FFF2-40B4-BE49-F238E27FC236}">
                <a16:creationId xmlns:a16="http://schemas.microsoft.com/office/drawing/2014/main" id="{7F1B676D-37CA-4790-8649-4C11D40922C6}"/>
              </a:ext>
            </a:extLst>
          </p:cNvPr>
          <p:cNvSpPr/>
          <p:nvPr/>
        </p:nvSpPr>
        <p:spPr>
          <a:xfrm>
            <a:off x="5255173" y="2078639"/>
            <a:ext cx="1439918" cy="671360"/>
          </a:xfrm>
          <a:prstGeom prst="trapezoid">
            <a:avLst>
              <a:gd name="adj" fmla="val 5942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yriad Pro" panose="020B0503030403020204"/>
              </a:rPr>
              <a:t>Impact (s)</a:t>
            </a:r>
          </a:p>
        </p:txBody>
      </p:sp>
      <p:sp>
        <p:nvSpPr>
          <p:cNvPr id="14" name="Arrow: Right 13">
            <a:extLst>
              <a:ext uri="{FF2B5EF4-FFF2-40B4-BE49-F238E27FC236}">
                <a16:creationId xmlns:a16="http://schemas.microsoft.com/office/drawing/2014/main" id="{94B7CCFE-F42E-40A8-8FE0-EF4515E07F07}"/>
              </a:ext>
            </a:extLst>
          </p:cNvPr>
          <p:cNvSpPr/>
          <p:nvPr/>
        </p:nvSpPr>
        <p:spPr>
          <a:xfrm>
            <a:off x="3678621" y="3962400"/>
            <a:ext cx="504497" cy="58417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D94CB8C5-2768-4DE2-A80D-32984D1B35FF}"/>
              </a:ext>
            </a:extLst>
          </p:cNvPr>
          <p:cNvSpPr/>
          <p:nvPr/>
        </p:nvSpPr>
        <p:spPr>
          <a:xfrm rot="10800000">
            <a:off x="7315776" y="2986340"/>
            <a:ext cx="504497" cy="58417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F62B7DB9-1457-4644-BB2F-ADF1C7A51A66}"/>
              </a:ext>
            </a:extLst>
          </p:cNvPr>
          <p:cNvSpPr/>
          <p:nvPr/>
        </p:nvSpPr>
        <p:spPr>
          <a:xfrm rot="10800000">
            <a:off x="6779172" y="1981428"/>
            <a:ext cx="504497" cy="58417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1C1B0F-14FE-42C0-903C-58E141C698B0}"/>
              </a:ext>
            </a:extLst>
          </p:cNvPr>
          <p:cNvSpPr/>
          <p:nvPr/>
        </p:nvSpPr>
        <p:spPr>
          <a:xfrm>
            <a:off x="683172" y="1695901"/>
            <a:ext cx="4729657" cy="954107"/>
          </a:xfrm>
          <a:prstGeom prst="rect">
            <a:avLst/>
          </a:prstGeom>
        </p:spPr>
        <p:txBody>
          <a:bodyPr wrap="square">
            <a:spAutoFit/>
          </a:bodyPr>
          <a:lstStyle/>
          <a:p>
            <a:pPr algn="ctr"/>
            <a:r>
              <a:rPr lang="en-US" sz="1400" b="1" dirty="0">
                <a:latin typeface="Myriad Pro" panose="020B0503030403020204"/>
              </a:rPr>
              <a:t>The Adaptation Fund desired impact to trace is: </a:t>
            </a:r>
          </a:p>
          <a:p>
            <a:pPr algn="ctr"/>
            <a:r>
              <a:rPr lang="en-US" sz="1400" i="1" dirty="0">
                <a:latin typeface="Myriad Pro" panose="020B0503030403020204"/>
              </a:rPr>
              <a:t>“Adaptive capacity enhanced, </a:t>
            </a:r>
            <a:r>
              <a:rPr lang="en-US" sz="1400" i="1" u="sng" dirty="0">
                <a:latin typeface="Myriad Pro" panose="020B0503030403020204"/>
              </a:rPr>
              <a:t>resilience</a:t>
            </a:r>
            <a:r>
              <a:rPr lang="en-US" sz="1400" i="1" dirty="0">
                <a:latin typeface="Myriad Pro" panose="020B0503030403020204"/>
              </a:rPr>
              <a:t> strengthened and the vulnerability of people, livelihoods and ecosystems to climate change reduced.” </a:t>
            </a:r>
          </a:p>
        </p:txBody>
      </p:sp>
      <p:sp>
        <p:nvSpPr>
          <p:cNvPr id="21" name="Rectangle 20">
            <a:extLst>
              <a:ext uri="{FF2B5EF4-FFF2-40B4-BE49-F238E27FC236}">
                <a16:creationId xmlns:a16="http://schemas.microsoft.com/office/drawing/2014/main" id="{8FAF3E56-5A92-469F-A73D-2E8D5BF995F1}"/>
              </a:ext>
            </a:extLst>
          </p:cNvPr>
          <p:cNvSpPr/>
          <p:nvPr/>
        </p:nvSpPr>
        <p:spPr>
          <a:xfrm>
            <a:off x="7568024" y="1548392"/>
            <a:ext cx="4338719" cy="1077218"/>
          </a:xfrm>
          <a:prstGeom prst="rect">
            <a:avLst/>
          </a:prstGeom>
        </p:spPr>
        <p:txBody>
          <a:bodyPr wrap="square">
            <a:spAutoFit/>
          </a:bodyPr>
          <a:lstStyle/>
          <a:p>
            <a:r>
              <a:rPr lang="en-US" sz="1600" dirty="0">
                <a:latin typeface="Myriad Pro" panose="020B0503030403020204"/>
              </a:rPr>
              <a:t>Ex posts ideally track </a:t>
            </a:r>
            <a:r>
              <a:rPr lang="en-US" sz="1600" b="1" dirty="0">
                <a:latin typeface="Myriad Pro" panose="020B0503030403020204"/>
              </a:rPr>
              <a:t>high-level long-term impacts</a:t>
            </a:r>
            <a:r>
              <a:rPr lang="en-US" sz="1600" dirty="0">
                <a:latin typeface="Myriad Pro" panose="020B0503030403020204"/>
              </a:rPr>
              <a:t> (what did we want to change for years), especially for climate adaptation where effects can be traced 3-5 years +</a:t>
            </a:r>
          </a:p>
        </p:txBody>
      </p:sp>
      <p:sp>
        <p:nvSpPr>
          <p:cNvPr id="22" name="Rectangle 21">
            <a:extLst>
              <a:ext uri="{FF2B5EF4-FFF2-40B4-BE49-F238E27FC236}">
                <a16:creationId xmlns:a16="http://schemas.microsoft.com/office/drawing/2014/main" id="{A033580A-4631-4D46-80F8-6E90F9270FD6}"/>
              </a:ext>
            </a:extLst>
          </p:cNvPr>
          <p:cNvSpPr/>
          <p:nvPr/>
        </p:nvSpPr>
        <p:spPr>
          <a:xfrm>
            <a:off x="8019395" y="2827190"/>
            <a:ext cx="4172603" cy="1323439"/>
          </a:xfrm>
          <a:prstGeom prst="rect">
            <a:avLst/>
          </a:prstGeom>
        </p:spPr>
        <p:txBody>
          <a:bodyPr wrap="square">
            <a:spAutoFit/>
          </a:bodyPr>
          <a:lstStyle/>
          <a:p>
            <a:r>
              <a:rPr lang="en-US" sz="1600" b="1" u="sng" dirty="0">
                <a:latin typeface="Myriad Pro" panose="020B0503030403020204"/>
              </a:rPr>
              <a:t>Outcomes</a:t>
            </a:r>
            <a:r>
              <a:rPr lang="en-US" sz="1600" b="1" dirty="0">
                <a:latin typeface="Myriad Pro" panose="020B0503030403020204"/>
              </a:rPr>
              <a:t> (what did we want to achieve) </a:t>
            </a:r>
            <a:r>
              <a:rPr lang="en-US" sz="1600" dirty="0">
                <a:latin typeface="Myriad Pro" panose="020B0503030403020204"/>
              </a:rPr>
              <a:t>generated from </a:t>
            </a:r>
            <a:r>
              <a:rPr lang="en-US" sz="1600" i="1" u="sng" dirty="0">
                <a:latin typeface="Myriad Pro" panose="020B0503030403020204"/>
              </a:rPr>
              <a:t>assets</a:t>
            </a:r>
            <a:r>
              <a:rPr lang="en-US" sz="1600" dirty="0">
                <a:latin typeface="Myriad Pro" panose="020B0503030403020204"/>
              </a:rPr>
              <a:t> (tangible gains, benefits) and </a:t>
            </a:r>
            <a:r>
              <a:rPr lang="en-US" sz="1600" i="1" u="sng" dirty="0">
                <a:latin typeface="Myriad Pro" panose="020B0503030403020204"/>
              </a:rPr>
              <a:t>capacities</a:t>
            </a:r>
            <a:r>
              <a:rPr lang="en-US" sz="1600" dirty="0">
                <a:latin typeface="Myriad Pro" panose="020B0503030403020204"/>
              </a:rPr>
              <a:t> (resources, capabilities) that can be evaluated for sustainability</a:t>
            </a:r>
          </a:p>
        </p:txBody>
      </p:sp>
      <p:sp>
        <p:nvSpPr>
          <p:cNvPr id="23" name="Rectangle 22">
            <a:extLst>
              <a:ext uri="{FF2B5EF4-FFF2-40B4-BE49-F238E27FC236}">
                <a16:creationId xmlns:a16="http://schemas.microsoft.com/office/drawing/2014/main" id="{E09F25ED-0100-4041-8752-E83D37136FEC}"/>
              </a:ext>
            </a:extLst>
          </p:cNvPr>
          <p:cNvSpPr/>
          <p:nvPr/>
        </p:nvSpPr>
        <p:spPr>
          <a:xfrm>
            <a:off x="999057" y="2853960"/>
            <a:ext cx="3541987" cy="830997"/>
          </a:xfrm>
          <a:prstGeom prst="rect">
            <a:avLst/>
          </a:prstGeom>
        </p:spPr>
        <p:txBody>
          <a:bodyPr wrap="square">
            <a:spAutoFit/>
          </a:bodyPr>
          <a:lstStyle/>
          <a:p>
            <a:r>
              <a:rPr lang="en-US" sz="1600" b="1" u="sng" dirty="0">
                <a:latin typeface="Myriad Pro" panose="020B0503030403020204"/>
              </a:rPr>
              <a:t>Emerging outcomes </a:t>
            </a:r>
            <a:r>
              <a:rPr lang="en-US" sz="1600" dirty="0">
                <a:latin typeface="Myriad Pro" panose="020B0503030403020204"/>
              </a:rPr>
              <a:t>from </a:t>
            </a:r>
            <a:r>
              <a:rPr lang="en-US" sz="1600" i="1" dirty="0">
                <a:latin typeface="Myriad Pro" panose="020B0503030403020204"/>
              </a:rPr>
              <a:t>local efforts</a:t>
            </a:r>
            <a:r>
              <a:rPr lang="en-US" sz="1600" dirty="0">
                <a:latin typeface="Myriad Pro" panose="020B0503030403020204"/>
              </a:rPr>
              <a:t> (not the project) are important to trace ex post</a:t>
            </a:r>
            <a:endParaRPr lang="en-US" sz="1600" dirty="0"/>
          </a:p>
        </p:txBody>
      </p:sp>
      <p:sp>
        <p:nvSpPr>
          <p:cNvPr id="24" name="Rectangle 23">
            <a:extLst>
              <a:ext uri="{FF2B5EF4-FFF2-40B4-BE49-F238E27FC236}">
                <a16:creationId xmlns:a16="http://schemas.microsoft.com/office/drawing/2014/main" id="{22A2B5BD-5832-4FAB-9892-464ED4EC105A}"/>
              </a:ext>
            </a:extLst>
          </p:cNvPr>
          <p:cNvSpPr/>
          <p:nvPr/>
        </p:nvSpPr>
        <p:spPr>
          <a:xfrm>
            <a:off x="627382" y="3901891"/>
            <a:ext cx="3107163" cy="1323439"/>
          </a:xfrm>
          <a:prstGeom prst="rect">
            <a:avLst/>
          </a:prstGeom>
        </p:spPr>
        <p:txBody>
          <a:bodyPr wrap="square">
            <a:spAutoFit/>
          </a:bodyPr>
          <a:lstStyle/>
          <a:p>
            <a:r>
              <a:rPr lang="en-US" sz="1600" b="1" dirty="0">
                <a:latin typeface="Myriad Pro" panose="020B0503030403020204"/>
              </a:rPr>
              <a:t>Outputs (what did we deliver)</a:t>
            </a:r>
            <a:r>
              <a:rPr lang="en-US" sz="1600" dirty="0">
                <a:latin typeface="Myriad Pro" panose="020B0503030403020204"/>
              </a:rPr>
              <a:t> are normally not evaluated ex post as they are preconditions for results, </a:t>
            </a:r>
            <a:r>
              <a:rPr lang="en-US" sz="1600" i="1" dirty="0">
                <a:latin typeface="Myriad Pro" panose="020B0503030403020204"/>
              </a:rPr>
              <a:t>but </a:t>
            </a:r>
            <a:r>
              <a:rPr lang="en-US" sz="1600" dirty="0">
                <a:latin typeface="Myriad Pro" panose="020B0503030403020204"/>
              </a:rPr>
              <a:t>outcome links can be re-created</a:t>
            </a:r>
          </a:p>
        </p:txBody>
      </p:sp>
      <p:sp>
        <p:nvSpPr>
          <p:cNvPr id="29" name="Arrow: Circular 28">
            <a:extLst>
              <a:ext uri="{FF2B5EF4-FFF2-40B4-BE49-F238E27FC236}">
                <a16:creationId xmlns:a16="http://schemas.microsoft.com/office/drawing/2014/main" id="{6C92D5D4-301F-42DF-AA99-FD9B1156FFA3}"/>
              </a:ext>
            </a:extLst>
          </p:cNvPr>
          <p:cNvSpPr/>
          <p:nvPr/>
        </p:nvSpPr>
        <p:spPr>
          <a:xfrm>
            <a:off x="4129415" y="3071580"/>
            <a:ext cx="683172" cy="512949"/>
          </a:xfrm>
          <a:prstGeom prst="circularArrow">
            <a:avLst>
              <a:gd name="adj1" fmla="val 7900"/>
              <a:gd name="adj2" fmla="val 1142319"/>
              <a:gd name="adj3" fmla="val 20589532"/>
              <a:gd name="adj4" fmla="val 13628736"/>
              <a:gd name="adj5" fmla="val 125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Multiplication Sign 29">
            <a:extLst>
              <a:ext uri="{FF2B5EF4-FFF2-40B4-BE49-F238E27FC236}">
                <a16:creationId xmlns:a16="http://schemas.microsoft.com/office/drawing/2014/main" id="{CC1AD959-3A38-4D57-8AD5-86B7245E6A34}"/>
              </a:ext>
            </a:extLst>
          </p:cNvPr>
          <p:cNvSpPr/>
          <p:nvPr/>
        </p:nvSpPr>
        <p:spPr>
          <a:xfrm>
            <a:off x="3563006" y="3910827"/>
            <a:ext cx="683172" cy="692930"/>
          </a:xfrm>
          <a:prstGeom prst="mathMultiply">
            <a:avLst>
              <a:gd name="adj1" fmla="val 1582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88EB38-B2F8-4AC2-B57D-75319B150AC5}"/>
              </a:ext>
            </a:extLst>
          </p:cNvPr>
          <p:cNvSpPr/>
          <p:nvPr/>
        </p:nvSpPr>
        <p:spPr>
          <a:xfrm>
            <a:off x="8303173" y="4372336"/>
            <a:ext cx="2778530" cy="954107"/>
          </a:xfrm>
          <a:prstGeom prst="rect">
            <a:avLst/>
          </a:prstGeom>
        </p:spPr>
        <p:txBody>
          <a:bodyPr wrap="square">
            <a:spAutoFit/>
          </a:bodyPr>
          <a:lstStyle/>
          <a:p>
            <a:r>
              <a:rPr lang="en-US" sz="1400" i="1" dirty="0">
                <a:latin typeface="Myriad Pro" panose="020B0503030403020204"/>
              </a:rPr>
              <a:t>In the Ecuador and Samoa pilot ex posts, the final evaluation data was mostly about outputs, so outcomes were re-created</a:t>
            </a:r>
          </a:p>
        </p:txBody>
      </p:sp>
      <p:sp>
        <p:nvSpPr>
          <p:cNvPr id="32" name="Arrow: Circular 31">
            <a:extLst>
              <a:ext uri="{FF2B5EF4-FFF2-40B4-BE49-F238E27FC236}">
                <a16:creationId xmlns:a16="http://schemas.microsoft.com/office/drawing/2014/main" id="{EA40FDF0-4AD8-4F14-9B2A-C23DA40BE097}"/>
              </a:ext>
            </a:extLst>
          </p:cNvPr>
          <p:cNvSpPr/>
          <p:nvPr/>
        </p:nvSpPr>
        <p:spPr>
          <a:xfrm rot="11596149" flipV="1">
            <a:off x="7687616" y="4109679"/>
            <a:ext cx="785812" cy="603511"/>
          </a:xfrm>
          <a:prstGeom prst="circularArrow">
            <a:avLst>
              <a:gd name="adj1" fmla="val 12500"/>
              <a:gd name="adj2" fmla="val 1142319"/>
              <a:gd name="adj3" fmla="val 20457681"/>
              <a:gd name="adj4" fmla="val 11522398"/>
              <a:gd name="adj5" fmla="val 1543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1D5EB68B-8BF9-4D2A-B21F-7DC6EC81C52D}"/>
              </a:ext>
            </a:extLst>
          </p:cNvPr>
          <p:cNvSpPr/>
          <p:nvPr/>
        </p:nvSpPr>
        <p:spPr>
          <a:xfrm>
            <a:off x="4471001" y="6320503"/>
            <a:ext cx="3270447" cy="307777"/>
          </a:xfrm>
          <a:prstGeom prst="rect">
            <a:avLst/>
          </a:prstGeom>
        </p:spPr>
        <p:txBody>
          <a:bodyPr wrap="none">
            <a:spAutoFit/>
          </a:bodyPr>
          <a:lstStyle/>
          <a:p>
            <a:r>
              <a:rPr lang="fr-FR" sz="1400" b="1" dirty="0">
                <a:latin typeface="Myriad Pro" panose="020B0503030403020204"/>
              </a:rPr>
              <a:t>Ex post </a:t>
            </a:r>
            <a:r>
              <a:rPr lang="fr-FR" sz="1400" b="1" dirty="0" err="1">
                <a:latin typeface="Myriad Pro" panose="020B0503030403020204"/>
              </a:rPr>
              <a:t>evaluation</a:t>
            </a:r>
            <a:r>
              <a:rPr lang="fr-FR" sz="1400" b="1" dirty="0">
                <a:latin typeface="Myriad Pro" panose="020B0503030403020204"/>
              </a:rPr>
              <a:t> &amp; M&amp;E </a:t>
            </a:r>
            <a:r>
              <a:rPr lang="fr-FR" sz="1400" b="1" dirty="0" err="1">
                <a:latin typeface="Myriad Pro" panose="020B0503030403020204"/>
              </a:rPr>
              <a:t>pyramid</a:t>
            </a:r>
            <a:endParaRPr lang="fr-FR" sz="1400" b="1" dirty="0">
              <a:latin typeface="Myriad Pro" panose="020B0503030403020204"/>
            </a:endParaRPr>
          </a:p>
        </p:txBody>
      </p:sp>
    </p:spTree>
    <p:extLst>
      <p:ext uri="{BB962C8B-B14F-4D97-AF65-F5344CB8AC3E}">
        <p14:creationId xmlns:p14="http://schemas.microsoft.com/office/powerpoint/2010/main" val="209028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900" decel="100000" fill="hold"/>
                                        <p:tgtEl>
                                          <p:spTgt spid="3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900" decel="100000" fill="hold"/>
                                        <p:tgtEl>
                                          <p:spTgt spid="3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900" decel="100000" fill="hold"/>
                                        <p:tgtEl>
                                          <p:spTgt spid="3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900" decel="100000" fill="hold"/>
                                        <p:tgtEl>
                                          <p:spTgt spid="2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900" decel="100000" fill="hold"/>
                                        <p:tgtEl>
                                          <p:spTgt spid="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900" decel="100000" fill="hold"/>
                                        <p:tgtEl>
                                          <p:spTgt spid="1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900" decel="100000" fill="hold"/>
                                        <p:tgtEl>
                                          <p:spTgt spid="2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900" decel="100000" fill="hold"/>
                                        <p:tgtEl>
                                          <p:spTgt spid="29"/>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900" decel="100000" fill="hold"/>
                                        <p:tgtEl>
                                          <p:spTgt spid="23"/>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900" decel="100000" fill="hold"/>
                                        <p:tgtEl>
                                          <p:spTgt spid="13"/>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81" presetID="37"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900" decel="100000" fill="hold"/>
                                        <p:tgtEl>
                                          <p:spTgt spid="16"/>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900" decel="100000" fill="hold"/>
                                        <p:tgtEl>
                                          <p:spTgt spid="19"/>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1000"/>
                                        <p:tgtEl>
                                          <p:spTgt spid="21"/>
                                        </p:tgtEl>
                                      </p:cBhvr>
                                    </p:animEffect>
                                    <p:anim calcmode="lin" valueType="num">
                                      <p:cBhvr>
                                        <p:cTn id="96" dur="1000" fill="hold"/>
                                        <p:tgtEl>
                                          <p:spTgt spid="21"/>
                                        </p:tgtEl>
                                        <p:attrNameLst>
                                          <p:attrName>ppt_x</p:attrName>
                                        </p:attrNameLst>
                                      </p:cBhvr>
                                      <p:tavLst>
                                        <p:tav tm="0">
                                          <p:val>
                                            <p:strVal val="#ppt_x"/>
                                          </p:val>
                                        </p:tav>
                                        <p:tav tm="100000">
                                          <p:val>
                                            <p:strVal val="#ppt_x"/>
                                          </p:val>
                                        </p:tav>
                                      </p:tavLst>
                                    </p:anim>
                                    <p:anim calcmode="lin" valueType="num">
                                      <p:cBhvr>
                                        <p:cTn id="97" dur="900" decel="100000" fill="hold"/>
                                        <p:tgtEl>
                                          <p:spTgt spid="21"/>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8" grpId="0" animBg="1"/>
      <p:bldP spid="19" grpId="0" animBg="1"/>
      <p:bldP spid="16" grpId="0"/>
      <p:bldP spid="21" grpId="0"/>
      <p:bldP spid="22" grpId="0"/>
      <p:bldP spid="23" grpId="0"/>
      <p:bldP spid="24" grpId="0"/>
      <p:bldP spid="29" grpId="0" animBg="1"/>
      <p:bldP spid="30" grpId="0" animBg="1"/>
      <p:bldP spid="31" grpId="0"/>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17</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are we looking for? </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3" name="TextBox 12">
            <a:extLst>
              <a:ext uri="{FF2B5EF4-FFF2-40B4-BE49-F238E27FC236}">
                <a16:creationId xmlns:a16="http://schemas.microsoft.com/office/drawing/2014/main" id="{4173F80D-AE3D-4C72-8095-F927CB38D4FD}"/>
              </a:ext>
            </a:extLst>
          </p:cNvPr>
          <p:cNvSpPr txBox="1"/>
          <p:nvPr/>
        </p:nvSpPr>
        <p:spPr>
          <a:xfrm>
            <a:off x="1459466" y="2009173"/>
            <a:ext cx="9885404" cy="461665"/>
          </a:xfrm>
          <a:prstGeom prst="rect">
            <a:avLst/>
          </a:prstGeom>
          <a:solidFill>
            <a:srgbClr val="CEE593"/>
          </a:solidFill>
        </p:spPr>
        <p:txBody>
          <a:bodyPr wrap="square">
            <a:spAutoFit/>
          </a:bodyPr>
          <a:lstStyle/>
          <a:p>
            <a:pPr algn="ctr"/>
            <a:r>
              <a:rPr lang="en-US" sz="2400" b="1" dirty="0">
                <a:latin typeface="Myriad Pro" panose="020B0503030403020204"/>
              </a:rPr>
              <a:t>ADAPTATION FUND DESIRED IMPACT: </a:t>
            </a:r>
          </a:p>
        </p:txBody>
      </p:sp>
      <p:sp>
        <p:nvSpPr>
          <p:cNvPr id="16" name="TextBox 15">
            <a:extLst>
              <a:ext uri="{FF2B5EF4-FFF2-40B4-BE49-F238E27FC236}">
                <a16:creationId xmlns:a16="http://schemas.microsoft.com/office/drawing/2014/main" id="{FA71EE74-6DAD-456B-8A56-12025854D286}"/>
              </a:ext>
            </a:extLst>
          </p:cNvPr>
          <p:cNvSpPr txBox="1"/>
          <p:nvPr/>
        </p:nvSpPr>
        <p:spPr>
          <a:xfrm>
            <a:off x="639342" y="2824972"/>
            <a:ext cx="11518768" cy="1569660"/>
          </a:xfrm>
          <a:prstGeom prst="rect">
            <a:avLst/>
          </a:prstGeom>
          <a:noFill/>
        </p:spPr>
        <p:txBody>
          <a:bodyPr wrap="square">
            <a:spAutoFit/>
          </a:bodyPr>
          <a:lstStyle/>
          <a:p>
            <a:pPr algn="ctr"/>
            <a:r>
              <a:rPr lang="en-US" sz="2400" dirty="0">
                <a:latin typeface="Myriad Pro" panose="020B0503030403020204"/>
              </a:rPr>
              <a:t>Adaptive capacity enhanced, </a:t>
            </a:r>
          </a:p>
          <a:p>
            <a:pPr algn="ctr"/>
            <a:endParaRPr lang="en-US" sz="1200" dirty="0">
              <a:latin typeface="Myriad Pro" panose="020B0503030403020204"/>
            </a:endParaRPr>
          </a:p>
          <a:p>
            <a:pPr algn="ctr"/>
            <a:r>
              <a:rPr lang="en-US" sz="2400" b="1" dirty="0">
                <a:latin typeface="Myriad Pro" panose="020B0503030403020204"/>
              </a:rPr>
              <a:t>resilience   strengthened </a:t>
            </a:r>
            <a:r>
              <a:rPr lang="en-US" sz="2400" dirty="0">
                <a:latin typeface="Myriad Pro" panose="020B0503030403020204"/>
              </a:rPr>
              <a:t>and</a:t>
            </a:r>
          </a:p>
          <a:p>
            <a:pPr algn="ctr"/>
            <a:r>
              <a:rPr lang="en-US" sz="1200" dirty="0">
                <a:latin typeface="Myriad Pro" panose="020B0503030403020204"/>
              </a:rPr>
              <a:t> </a:t>
            </a:r>
          </a:p>
          <a:p>
            <a:pPr algn="ctr"/>
            <a:r>
              <a:rPr lang="en-US" sz="2400" dirty="0">
                <a:latin typeface="Myriad Pro" panose="020B0503030403020204"/>
              </a:rPr>
              <a:t>the </a:t>
            </a:r>
            <a:r>
              <a:rPr lang="en-US" sz="2400" b="1" dirty="0">
                <a:latin typeface="Myriad Pro" panose="020B0503030403020204"/>
              </a:rPr>
              <a:t>vulnerability</a:t>
            </a:r>
            <a:r>
              <a:rPr lang="en-US" sz="2400" dirty="0">
                <a:latin typeface="Myriad Pro" panose="020B0503030403020204"/>
              </a:rPr>
              <a:t> of people, livelihoods and ecosystems to climate change reduced</a:t>
            </a:r>
          </a:p>
        </p:txBody>
      </p:sp>
      <p:pic>
        <p:nvPicPr>
          <p:cNvPr id="5122" name="Picture 2" descr="Resilience building at DWP - GCS">
            <a:extLst>
              <a:ext uri="{FF2B5EF4-FFF2-40B4-BE49-F238E27FC236}">
                <a16:creationId xmlns:a16="http://schemas.microsoft.com/office/drawing/2014/main" id="{78A9DDF7-920D-4FAE-A294-5B2CB15B1E9F}"/>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302" t="38769" r="34624" b="46549"/>
          <a:stretch/>
        </p:blipFill>
        <p:spPr bwMode="auto">
          <a:xfrm>
            <a:off x="3883567" y="3299107"/>
            <a:ext cx="1864677" cy="587375"/>
          </a:xfrm>
          <a:prstGeom prst="rect">
            <a:avLst/>
          </a:prstGeom>
          <a:noFill/>
          <a:ln w="38100">
            <a:solidFill>
              <a:srgbClr val="F7941D"/>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16E6AF4-10C0-477F-B7D9-4EDB2B66B282}"/>
              </a:ext>
            </a:extLst>
          </p:cNvPr>
          <p:cNvSpPr txBox="1"/>
          <p:nvPr/>
        </p:nvSpPr>
        <p:spPr>
          <a:xfrm>
            <a:off x="1772751" y="5516589"/>
            <a:ext cx="9434831" cy="338554"/>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EVALUATING ADAPTATION FUND PROJECTS ALSO MEANS LOOKING AT CLIMATE RESILIENCE</a:t>
            </a:r>
          </a:p>
        </p:txBody>
      </p:sp>
      <p:pic>
        <p:nvPicPr>
          <p:cNvPr id="17" name="Picture 6" descr="Light Bulb PNG Images - FreeIconsPNG">
            <a:extLst>
              <a:ext uri="{FF2B5EF4-FFF2-40B4-BE49-F238E27FC236}">
                <a16:creationId xmlns:a16="http://schemas.microsoft.com/office/drawing/2014/main" id="{EB828ECF-9C88-4CC0-AE35-9BBBA4DF0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090" y="4981133"/>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8221AD16-EE1E-4504-AF39-639F5F9491DA}"/>
              </a:ext>
            </a:extLst>
          </p:cNvPr>
          <p:cNvSpPr/>
          <p:nvPr/>
        </p:nvSpPr>
        <p:spPr>
          <a:xfrm>
            <a:off x="5796687" y="4650067"/>
            <a:ext cx="1210962" cy="432486"/>
          </a:xfrm>
          <a:prstGeom prst="downArrow">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99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B0910A87-8A93-8242-A621-12394EE1F3EA}"/>
              </a:ext>
            </a:extLst>
          </p:cNvPr>
          <p:cNvSpPr txBox="1"/>
          <p:nvPr/>
        </p:nvSpPr>
        <p:spPr>
          <a:xfrm>
            <a:off x="560369" y="5670962"/>
            <a:ext cx="2933700" cy="120032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pic>
        <p:nvPicPr>
          <p:cNvPr id="21" name="Picture 20">
            <a:extLst>
              <a:ext uri="{FF2B5EF4-FFF2-40B4-BE49-F238E27FC236}">
                <a16:creationId xmlns:a16="http://schemas.microsoft.com/office/drawing/2014/main" id="{1DFD4CAA-9A66-4A4C-9DDA-1C500B27E393}"/>
              </a:ext>
            </a:extLst>
          </p:cNvPr>
          <p:cNvPicPr>
            <a:picLocks noChangeAspect="1"/>
          </p:cNvPicPr>
          <p:nvPr/>
        </p:nvPicPr>
        <p:blipFill>
          <a:blip r:embed="rId3"/>
          <a:stretch>
            <a:fillRect/>
          </a:stretch>
        </p:blipFill>
        <p:spPr>
          <a:xfrm>
            <a:off x="5228266" y="1517284"/>
            <a:ext cx="5137190" cy="4868383"/>
          </a:xfrm>
          <a:prstGeom prst="rect">
            <a:avLst/>
          </a:prstGeom>
        </p:spPr>
      </p:pic>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18</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Linking sustainability and resilience: Decreasing Vulnerability  </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6" name="TextBox 15">
            <a:extLst>
              <a:ext uri="{FF2B5EF4-FFF2-40B4-BE49-F238E27FC236}">
                <a16:creationId xmlns:a16="http://schemas.microsoft.com/office/drawing/2014/main" id="{84C20158-8B99-44D6-85F0-7466765FF9FB}"/>
              </a:ext>
            </a:extLst>
          </p:cNvPr>
          <p:cNvSpPr txBox="1"/>
          <p:nvPr/>
        </p:nvSpPr>
        <p:spPr>
          <a:xfrm>
            <a:off x="3834313" y="5376932"/>
            <a:ext cx="1409549" cy="369332"/>
          </a:xfrm>
          <a:prstGeom prst="rect">
            <a:avLst/>
          </a:prstGeom>
          <a:noFill/>
        </p:spPr>
        <p:txBody>
          <a:bodyPr wrap="square" rtlCol="0">
            <a:spAutoFit/>
          </a:bodyPr>
          <a:lstStyle/>
          <a:p>
            <a:r>
              <a:rPr lang="en-US" b="1">
                <a:solidFill>
                  <a:schemeClr val="bg1"/>
                </a:solidFill>
              </a:rPr>
              <a:t>Ownership</a:t>
            </a:r>
          </a:p>
        </p:txBody>
      </p:sp>
      <p:pic>
        <p:nvPicPr>
          <p:cNvPr id="14" name="Graphic 13" descr="Meeting with solid fill">
            <a:extLst>
              <a:ext uri="{FF2B5EF4-FFF2-40B4-BE49-F238E27FC236}">
                <a16:creationId xmlns:a16="http://schemas.microsoft.com/office/drawing/2014/main" id="{6BD0F257-A24D-604B-BC5D-FE43E38F2A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9370" y="-140978"/>
            <a:ext cx="914400" cy="914400"/>
          </a:xfrm>
          <a:prstGeom prst="rect">
            <a:avLst/>
          </a:prstGeom>
        </p:spPr>
      </p:pic>
      <p:sp>
        <p:nvSpPr>
          <p:cNvPr id="19" name="TextBox 18">
            <a:extLst>
              <a:ext uri="{FF2B5EF4-FFF2-40B4-BE49-F238E27FC236}">
                <a16:creationId xmlns:a16="http://schemas.microsoft.com/office/drawing/2014/main" id="{1EEE3921-E99F-2945-9AC7-FF11D1C2CD50}"/>
              </a:ext>
            </a:extLst>
          </p:cNvPr>
          <p:cNvSpPr txBox="1"/>
          <p:nvPr/>
        </p:nvSpPr>
        <p:spPr>
          <a:xfrm>
            <a:off x="791807" y="1636585"/>
            <a:ext cx="2736315" cy="4632037"/>
          </a:xfrm>
          <a:prstGeom prst="rect">
            <a:avLst/>
          </a:prstGeom>
          <a:noFill/>
        </p:spPr>
        <p:txBody>
          <a:bodyPr wrap="square" rtlCol="0">
            <a:spAutoFit/>
          </a:bodyPr>
          <a:lstStyle/>
          <a:p>
            <a:pPr marL="285750" indent="-285750">
              <a:buFont typeface="Wingdings" pitchFamily="2" charset="2"/>
              <a:buChar char="ü"/>
            </a:pPr>
            <a:r>
              <a:rPr lang="en-US" sz="1700" b="1" dirty="0"/>
              <a:t>Vulnerability is structural; </a:t>
            </a:r>
            <a:r>
              <a:rPr lang="en-US" sz="1700" dirty="0"/>
              <a:t>if an outcome has been sustained, it is because it was valued or relevant to reducing vulnerability</a:t>
            </a:r>
          </a:p>
          <a:p>
            <a:pPr marL="285750" indent="-285750">
              <a:buFont typeface="Wingdings" pitchFamily="2" charset="2"/>
              <a:buChar char="ü"/>
            </a:pPr>
            <a:endParaRPr lang="en-US" sz="300" dirty="0"/>
          </a:p>
          <a:p>
            <a:pPr marL="285750" indent="-285750">
              <a:buFont typeface="Wingdings" pitchFamily="2" charset="2"/>
              <a:buChar char="ü"/>
            </a:pPr>
            <a:r>
              <a:rPr lang="en-US" sz="1700" b="1" dirty="0"/>
              <a:t>Vulnerability is multi-dimensional; </a:t>
            </a:r>
            <a:r>
              <a:rPr lang="en-US" sz="1700" dirty="0"/>
              <a:t>social, economic/financial, and cultural, but also environmental (including climate and other external disturbances)</a:t>
            </a:r>
          </a:p>
          <a:p>
            <a:pPr marL="285750" indent="-285750">
              <a:buFont typeface="Wingdings" pitchFamily="2" charset="2"/>
              <a:buChar char="ü"/>
            </a:pPr>
            <a:endParaRPr lang="en-US" sz="300" dirty="0"/>
          </a:p>
          <a:p>
            <a:pPr marL="285750" indent="-285750">
              <a:buFont typeface="Wingdings" pitchFamily="2" charset="2"/>
              <a:buChar char="ü"/>
            </a:pPr>
            <a:r>
              <a:rPr lang="en-US" sz="1700" b="1" dirty="0"/>
              <a:t>Most of climate change adaptation is tied to broader unmet development needs</a:t>
            </a:r>
          </a:p>
        </p:txBody>
      </p:sp>
      <p:sp>
        <p:nvSpPr>
          <p:cNvPr id="24" name="TextBox 23">
            <a:extLst>
              <a:ext uri="{FF2B5EF4-FFF2-40B4-BE49-F238E27FC236}">
                <a16:creationId xmlns:a16="http://schemas.microsoft.com/office/drawing/2014/main" id="{91BDCEDD-6EA3-A444-9059-78A5E0D5F81E}"/>
              </a:ext>
            </a:extLst>
          </p:cNvPr>
          <p:cNvSpPr txBox="1"/>
          <p:nvPr/>
        </p:nvSpPr>
        <p:spPr>
          <a:xfrm>
            <a:off x="1050209" y="6366595"/>
            <a:ext cx="10800241" cy="400110"/>
          </a:xfrm>
          <a:prstGeom prst="rect">
            <a:avLst/>
          </a:prstGeom>
          <a:solidFill>
            <a:schemeClr val="accent4">
              <a:lumMod val="20000"/>
              <a:lumOff val="80000"/>
            </a:schemeClr>
          </a:solidFill>
        </p:spPr>
        <p:txBody>
          <a:bodyPr wrap="square" rtlCol="0">
            <a:spAutoFit/>
          </a:bodyPr>
          <a:lstStyle/>
          <a:p>
            <a:r>
              <a:rPr lang="en-US" sz="2000" b="1" dirty="0"/>
              <a:t>NB: Refer to upcoming slide on relevance in climate change adaptation vs relevance in sustainability.</a:t>
            </a:r>
          </a:p>
        </p:txBody>
      </p:sp>
      <p:sp>
        <p:nvSpPr>
          <p:cNvPr id="4" name="TextBox 3">
            <a:extLst>
              <a:ext uri="{FF2B5EF4-FFF2-40B4-BE49-F238E27FC236}">
                <a16:creationId xmlns:a16="http://schemas.microsoft.com/office/drawing/2014/main" id="{E38A8FBF-D282-7847-ACFC-4AEEC0A7AE44}"/>
              </a:ext>
            </a:extLst>
          </p:cNvPr>
          <p:cNvSpPr txBox="1"/>
          <p:nvPr/>
        </p:nvSpPr>
        <p:spPr>
          <a:xfrm>
            <a:off x="5457346" y="1664755"/>
            <a:ext cx="1574594" cy="923330"/>
          </a:xfrm>
          <a:prstGeom prst="rect">
            <a:avLst/>
          </a:prstGeom>
          <a:noFill/>
        </p:spPr>
        <p:txBody>
          <a:bodyPr wrap="square" rtlCol="0">
            <a:spAutoFit/>
          </a:bodyPr>
          <a:lstStyle/>
          <a:p>
            <a:r>
              <a:rPr lang="en-US" b="1" dirty="0"/>
              <a:t>Adaptation Example: Infrastructure</a:t>
            </a:r>
          </a:p>
        </p:txBody>
      </p:sp>
      <p:pic>
        <p:nvPicPr>
          <p:cNvPr id="23" name="Picture 6" descr="Light Bulb PNG Images - FreeIconsPNG">
            <a:extLst>
              <a:ext uri="{FF2B5EF4-FFF2-40B4-BE49-F238E27FC236}">
                <a16:creationId xmlns:a16="http://schemas.microsoft.com/office/drawing/2014/main" id="{5E4DA32D-A0CF-4042-8970-8EA737BF7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95" y="5598254"/>
            <a:ext cx="999893" cy="9967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BF878CF-795D-DD49-B78B-D0F174B37388}"/>
              </a:ext>
            </a:extLst>
          </p:cNvPr>
          <p:cNvPicPr>
            <a:picLocks noChangeAspect="1"/>
          </p:cNvPicPr>
          <p:nvPr/>
        </p:nvPicPr>
        <p:blipFill>
          <a:blip r:embed="rId7"/>
          <a:stretch>
            <a:fillRect/>
          </a:stretch>
        </p:blipFill>
        <p:spPr>
          <a:xfrm>
            <a:off x="3725507" y="1517284"/>
            <a:ext cx="7893837" cy="4608028"/>
          </a:xfrm>
          <a:prstGeom prst="rect">
            <a:avLst/>
          </a:prstGeom>
        </p:spPr>
      </p:pic>
    </p:spTree>
    <p:extLst>
      <p:ext uri="{BB962C8B-B14F-4D97-AF65-F5344CB8AC3E}">
        <p14:creationId xmlns:p14="http://schemas.microsoft.com/office/powerpoint/2010/main" val="2295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 calcmode="lin" valueType="num">
                                      <p:cBhvr additive="base">
                                        <p:cTn id="13"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anim calcmode="lin" valueType="num">
                                      <p:cBhvr additive="base">
                                        <p:cTn id="19" dur="500"/>
                                        <p:tgtEl>
                                          <p:spTgt spid="19">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par>
                                <p:cTn id="31" presetID="3"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Manual Operation 2">
            <a:extLst>
              <a:ext uri="{FF2B5EF4-FFF2-40B4-BE49-F238E27FC236}">
                <a16:creationId xmlns:a16="http://schemas.microsoft.com/office/drawing/2014/main" id="{4FA05AE5-826F-40B0-867F-EE76B1451D68}"/>
              </a:ext>
            </a:extLst>
          </p:cNvPr>
          <p:cNvSpPr/>
          <p:nvPr/>
        </p:nvSpPr>
        <p:spPr>
          <a:xfrm>
            <a:off x="4792341" y="4607841"/>
            <a:ext cx="2842352" cy="1156912"/>
          </a:xfrm>
          <a:prstGeom prst="flowChartManualOperati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Alternate Process 9">
            <a:extLst>
              <a:ext uri="{FF2B5EF4-FFF2-40B4-BE49-F238E27FC236}">
                <a16:creationId xmlns:a16="http://schemas.microsoft.com/office/drawing/2014/main" id="{A547264A-F007-4811-9840-5C749974A6A2}"/>
              </a:ext>
            </a:extLst>
          </p:cNvPr>
          <p:cNvSpPr/>
          <p:nvPr/>
        </p:nvSpPr>
        <p:spPr>
          <a:xfrm>
            <a:off x="4027446" y="1670153"/>
            <a:ext cx="4346086" cy="667637"/>
          </a:xfrm>
          <a:prstGeom prst="flowChartAlternateProces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Myriad Pro" panose="020B0503030403020204"/>
              </a:rPr>
              <a:t>ADAPTATION PROJECT</a:t>
            </a:r>
          </a:p>
        </p:txBody>
      </p:sp>
      <p:sp>
        <p:nvSpPr>
          <p:cNvPr id="11" name="Flowchart: Alternate Process 10">
            <a:extLst>
              <a:ext uri="{FF2B5EF4-FFF2-40B4-BE49-F238E27FC236}">
                <a16:creationId xmlns:a16="http://schemas.microsoft.com/office/drawing/2014/main" id="{CA2307E1-840A-4E89-BA9F-15FB778209D0}"/>
              </a:ext>
            </a:extLst>
          </p:cNvPr>
          <p:cNvSpPr/>
          <p:nvPr/>
        </p:nvSpPr>
        <p:spPr>
          <a:xfrm>
            <a:off x="2683737" y="2017689"/>
            <a:ext cx="2428887" cy="922624"/>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a:extLst>
              <a:ext uri="{FF2B5EF4-FFF2-40B4-BE49-F238E27FC236}">
                <a16:creationId xmlns:a16="http://schemas.microsoft.com/office/drawing/2014/main" id="{C2297D28-071E-428F-8099-C0B9B14DDEE4}"/>
              </a:ext>
            </a:extLst>
          </p:cNvPr>
          <p:cNvSpPr/>
          <p:nvPr/>
        </p:nvSpPr>
        <p:spPr>
          <a:xfrm>
            <a:off x="2994814" y="2159606"/>
            <a:ext cx="2040693" cy="667637"/>
          </a:xfrm>
          <a:prstGeom prst="flowChartAlternate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yriad Pro" panose="020B0503030403020204"/>
              </a:rPr>
              <a:t>OUTCOME</a:t>
            </a:r>
          </a:p>
        </p:txBody>
      </p:sp>
      <p:sp>
        <p:nvSpPr>
          <p:cNvPr id="2" name="Slide Number Placeholder 1">
            <a:extLst>
              <a:ext uri="{FF2B5EF4-FFF2-40B4-BE49-F238E27FC236}">
                <a16:creationId xmlns:a16="http://schemas.microsoft.com/office/drawing/2014/main" id="{46AF74A7-0D9B-4A9A-9DF2-0EF22410C6D3}"/>
              </a:ext>
            </a:extLst>
          </p:cNvPr>
          <p:cNvSpPr>
            <a:spLocks noGrp="1"/>
          </p:cNvSpPr>
          <p:nvPr>
            <p:ph type="sldNum" sz="quarter" idx="4"/>
          </p:nvPr>
        </p:nvSpPr>
        <p:spPr/>
        <p:txBody>
          <a:bodyPr/>
          <a:lstStyle/>
          <a:p>
            <a:fld id="{15F7C4B4-4F51-0945-BFD9-8C8DFD044134}" type="slidenum">
              <a:rPr lang="en-US" smtClean="0"/>
              <a:pPr/>
              <a:t>19</a:t>
            </a:fld>
            <a:endParaRPr lang="en-US" dirty="0"/>
          </a:p>
        </p:txBody>
      </p:sp>
      <p:sp>
        <p:nvSpPr>
          <p:cNvPr id="4" name="Content Placeholder 3">
            <a:extLst>
              <a:ext uri="{FF2B5EF4-FFF2-40B4-BE49-F238E27FC236}">
                <a16:creationId xmlns:a16="http://schemas.microsoft.com/office/drawing/2014/main" id="{6EF9482D-EFB5-4C7E-AFB1-6B143FF01FC6}"/>
              </a:ext>
            </a:extLst>
          </p:cNvPr>
          <p:cNvSpPr>
            <a:spLocks noGrp="1"/>
          </p:cNvSpPr>
          <p:nvPr>
            <p:ph sz="quarter" idx="11"/>
          </p:nvPr>
        </p:nvSpPr>
        <p:spPr>
          <a:xfrm>
            <a:off x="2956964" y="3331539"/>
            <a:ext cx="6636586" cy="1156912"/>
          </a:xfrm>
        </p:spPr>
        <p:txBody>
          <a:bodyPr>
            <a:normAutofit/>
          </a:bodyPr>
          <a:lstStyle/>
          <a:p>
            <a:pPr algn="ctr"/>
            <a:r>
              <a:rPr lang="en-US" sz="1800" dirty="0">
                <a:solidFill>
                  <a:schemeClr val="tx1"/>
                </a:solidFill>
              </a:rPr>
              <a:t>You will evaluate one or more OUTCOMES of your project (not the entire project)</a:t>
            </a:r>
          </a:p>
          <a:p>
            <a:pPr algn="ctr"/>
            <a:r>
              <a:rPr lang="en-US" sz="1600" dirty="0">
                <a:solidFill>
                  <a:schemeClr val="tx1"/>
                </a:solidFill>
              </a:rPr>
              <a:t>[</a:t>
            </a:r>
            <a:r>
              <a:rPr lang="en-US" sz="1600" dirty="0"/>
              <a:t>assets and/or capacities</a:t>
            </a:r>
            <a:r>
              <a:rPr lang="en-US" sz="1600" dirty="0">
                <a:solidFill>
                  <a:schemeClr val="tx1"/>
                </a:solidFill>
              </a:rPr>
              <a:t>]</a:t>
            </a:r>
          </a:p>
        </p:txBody>
      </p:sp>
      <p:sp>
        <p:nvSpPr>
          <p:cNvPr id="5" name="Rectangle 4">
            <a:extLst>
              <a:ext uri="{FF2B5EF4-FFF2-40B4-BE49-F238E27FC236}">
                <a16:creationId xmlns:a16="http://schemas.microsoft.com/office/drawing/2014/main" id="{5DD54D3C-5002-42C9-AF2B-E26D8FC256AF}"/>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651CA4B-6E8D-4B10-AFDE-00680D0CC2DA}"/>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7" name="Content Placeholder 3">
            <a:extLst>
              <a:ext uri="{FF2B5EF4-FFF2-40B4-BE49-F238E27FC236}">
                <a16:creationId xmlns:a16="http://schemas.microsoft.com/office/drawing/2014/main" id="{0EE5318A-9968-438F-B807-5A04B2EA752C}"/>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sp>
        <p:nvSpPr>
          <p:cNvPr id="8" name="Content Placeholder 4">
            <a:extLst>
              <a:ext uri="{FF2B5EF4-FFF2-40B4-BE49-F238E27FC236}">
                <a16:creationId xmlns:a16="http://schemas.microsoft.com/office/drawing/2014/main" id="{D9D1ECAB-687F-4932-9BCF-15A422E12F9A}"/>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[AF-TERG framework] What will you evaluate at ex post? </a:t>
            </a:r>
          </a:p>
        </p:txBody>
      </p:sp>
      <p:cxnSp>
        <p:nvCxnSpPr>
          <p:cNvPr id="9" name="Straight Connector 8">
            <a:extLst>
              <a:ext uri="{FF2B5EF4-FFF2-40B4-BE49-F238E27FC236}">
                <a16:creationId xmlns:a16="http://schemas.microsoft.com/office/drawing/2014/main" id="{A57C1E40-7AEF-49AC-8BC1-EB383CEA9041}"/>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lowchart: Alternate Process 12">
            <a:extLst>
              <a:ext uri="{FF2B5EF4-FFF2-40B4-BE49-F238E27FC236}">
                <a16:creationId xmlns:a16="http://schemas.microsoft.com/office/drawing/2014/main" id="{A9864690-7820-4AB6-BD19-A92AAAAB3B45}"/>
              </a:ext>
            </a:extLst>
          </p:cNvPr>
          <p:cNvSpPr/>
          <p:nvPr/>
        </p:nvSpPr>
        <p:spPr>
          <a:xfrm>
            <a:off x="5112624" y="2168218"/>
            <a:ext cx="2040693" cy="667637"/>
          </a:xfrm>
          <a:prstGeom prst="flowChartAlternate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yriad Pro" panose="020B0503030403020204"/>
              </a:rPr>
              <a:t>OUTCOME</a:t>
            </a:r>
          </a:p>
        </p:txBody>
      </p:sp>
      <p:sp>
        <p:nvSpPr>
          <p:cNvPr id="14" name="Flowchart: Alternate Process 13">
            <a:extLst>
              <a:ext uri="{FF2B5EF4-FFF2-40B4-BE49-F238E27FC236}">
                <a16:creationId xmlns:a16="http://schemas.microsoft.com/office/drawing/2014/main" id="{5D77DD0D-BE43-434C-9CE9-EC5107D446A7}"/>
              </a:ext>
            </a:extLst>
          </p:cNvPr>
          <p:cNvSpPr/>
          <p:nvPr/>
        </p:nvSpPr>
        <p:spPr>
          <a:xfrm>
            <a:off x="7153317" y="2169926"/>
            <a:ext cx="2040693" cy="667637"/>
          </a:xfrm>
          <a:prstGeom prst="flowChartAlternateProcess">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yriad Pro" panose="020B0503030403020204"/>
              </a:rPr>
              <a:t>OUTCOME</a:t>
            </a:r>
          </a:p>
        </p:txBody>
      </p:sp>
      <p:sp>
        <p:nvSpPr>
          <p:cNvPr id="15" name="Arrow: Up 14">
            <a:extLst>
              <a:ext uri="{FF2B5EF4-FFF2-40B4-BE49-F238E27FC236}">
                <a16:creationId xmlns:a16="http://schemas.microsoft.com/office/drawing/2014/main" id="{94525B70-A71C-4250-9B97-47A5958AEB20}"/>
              </a:ext>
            </a:extLst>
          </p:cNvPr>
          <p:cNvSpPr/>
          <p:nvPr/>
        </p:nvSpPr>
        <p:spPr>
          <a:xfrm>
            <a:off x="4280912" y="2932322"/>
            <a:ext cx="365658" cy="219157"/>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3AABD7-C5AF-4481-AF21-C3BF198A393B}"/>
              </a:ext>
            </a:extLst>
          </p:cNvPr>
          <p:cNvSpPr/>
          <p:nvPr/>
        </p:nvSpPr>
        <p:spPr>
          <a:xfrm>
            <a:off x="5054194" y="4668511"/>
            <a:ext cx="2324917" cy="477539"/>
          </a:xfrm>
          <a:prstGeom prst="ellipse">
            <a:avLst/>
          </a:prstGeom>
          <a:solidFill>
            <a:srgbClr val="CDC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Myriad Pro" panose="020B0503030403020204"/>
              </a:rPr>
              <a:t>SUSTAINABILITY</a:t>
            </a:r>
          </a:p>
        </p:txBody>
      </p:sp>
      <p:sp>
        <p:nvSpPr>
          <p:cNvPr id="19" name="Oval 18">
            <a:extLst>
              <a:ext uri="{FF2B5EF4-FFF2-40B4-BE49-F238E27FC236}">
                <a16:creationId xmlns:a16="http://schemas.microsoft.com/office/drawing/2014/main" id="{F5006345-9728-4B7B-A355-73DDDE4023C9}"/>
              </a:ext>
            </a:extLst>
          </p:cNvPr>
          <p:cNvSpPr/>
          <p:nvPr/>
        </p:nvSpPr>
        <p:spPr>
          <a:xfrm>
            <a:off x="5273582" y="5211073"/>
            <a:ext cx="1886139" cy="471719"/>
          </a:xfrm>
          <a:prstGeom prst="ellipse">
            <a:avLst/>
          </a:prstGeom>
          <a:solidFill>
            <a:srgbClr val="F5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yriad Pro" panose="020B0503030403020204"/>
              </a:rPr>
              <a:t>RESILIENCE</a:t>
            </a:r>
          </a:p>
        </p:txBody>
      </p:sp>
      <p:sp>
        <p:nvSpPr>
          <p:cNvPr id="22" name="Arrow: Up 21">
            <a:extLst>
              <a:ext uri="{FF2B5EF4-FFF2-40B4-BE49-F238E27FC236}">
                <a16:creationId xmlns:a16="http://schemas.microsoft.com/office/drawing/2014/main" id="{F1F778B2-4A45-4507-BB5D-B31B4E3AAC69}"/>
              </a:ext>
            </a:extLst>
          </p:cNvPr>
          <p:cNvSpPr/>
          <p:nvPr/>
        </p:nvSpPr>
        <p:spPr>
          <a:xfrm rot="10800000">
            <a:off x="6002990" y="4316286"/>
            <a:ext cx="421053" cy="260863"/>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a:extLst>
              <a:ext uri="{FF2B5EF4-FFF2-40B4-BE49-F238E27FC236}">
                <a16:creationId xmlns:a16="http://schemas.microsoft.com/office/drawing/2014/main" id="{16DF1581-B55C-4F51-86D1-1C2D1AD4AC97}"/>
              </a:ext>
            </a:extLst>
          </p:cNvPr>
          <p:cNvSpPr/>
          <p:nvPr/>
        </p:nvSpPr>
        <p:spPr>
          <a:xfrm>
            <a:off x="2995280" y="2136400"/>
            <a:ext cx="2029472" cy="693478"/>
          </a:xfrm>
          <a:prstGeom prst="flowChartAlternateProcess">
            <a:avLst/>
          </a:prstGeom>
          <a:noFill/>
          <a:ln w="38100">
            <a:solidFill>
              <a:srgbClr val="E8C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FF948422-2314-4385-AB0F-15865E2D1A6E}"/>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0668374" flipH="1">
            <a:off x="2975146" y="2405605"/>
            <a:ext cx="786034" cy="9326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genuity, wit, book, idea Icon in Education">
            <a:extLst>
              <a:ext uri="{FF2B5EF4-FFF2-40B4-BE49-F238E27FC236}">
                <a16:creationId xmlns:a16="http://schemas.microsoft.com/office/drawing/2014/main" id="{14610468-F3B9-4AA1-AE22-853DA9467B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599"/>
          <a:stretch/>
        </p:blipFill>
        <p:spPr bwMode="auto">
          <a:xfrm>
            <a:off x="6614466" y="6008941"/>
            <a:ext cx="645543" cy="55775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541A616-06E6-4C5D-ABA9-61E56381B82E}"/>
              </a:ext>
            </a:extLst>
          </p:cNvPr>
          <p:cNvSpPr txBox="1"/>
          <p:nvPr/>
        </p:nvSpPr>
        <p:spPr>
          <a:xfrm>
            <a:off x="4537499" y="6247410"/>
            <a:ext cx="2706129" cy="369332"/>
          </a:xfrm>
          <a:prstGeom prst="rect">
            <a:avLst/>
          </a:prstGeom>
          <a:noFill/>
        </p:spPr>
        <p:txBody>
          <a:bodyPr wrap="square" rtlCol="0">
            <a:spAutoFit/>
          </a:bodyPr>
          <a:lstStyle/>
          <a:p>
            <a:pPr algn="ctr"/>
            <a:r>
              <a:rPr lang="en-US" b="1" dirty="0">
                <a:solidFill>
                  <a:schemeClr val="accent4"/>
                </a:solidFill>
                <a:latin typeface="Myriad Pro" panose="020B0503030403020204"/>
              </a:rPr>
              <a:t>LEARNING</a:t>
            </a:r>
          </a:p>
        </p:txBody>
      </p:sp>
      <p:sp>
        <p:nvSpPr>
          <p:cNvPr id="28" name="Arrow: Up 27">
            <a:extLst>
              <a:ext uri="{FF2B5EF4-FFF2-40B4-BE49-F238E27FC236}">
                <a16:creationId xmlns:a16="http://schemas.microsoft.com/office/drawing/2014/main" id="{53823FDE-5875-40A1-8C7E-44F32963C9CF}"/>
              </a:ext>
            </a:extLst>
          </p:cNvPr>
          <p:cNvSpPr/>
          <p:nvPr/>
        </p:nvSpPr>
        <p:spPr>
          <a:xfrm rot="10800000">
            <a:off x="6002990" y="5813240"/>
            <a:ext cx="421053" cy="260863"/>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Callout 17">
            <a:extLst>
              <a:ext uri="{FF2B5EF4-FFF2-40B4-BE49-F238E27FC236}">
                <a16:creationId xmlns:a16="http://schemas.microsoft.com/office/drawing/2014/main" id="{20D4B992-8C34-B544-95A7-50B2BFD4E846}"/>
              </a:ext>
            </a:extLst>
          </p:cNvPr>
          <p:cNvSpPr/>
          <p:nvPr/>
        </p:nvSpPr>
        <p:spPr>
          <a:xfrm>
            <a:off x="7575477" y="4825797"/>
            <a:ext cx="1886140" cy="835948"/>
          </a:xfrm>
          <a:prstGeom prst="leftArrow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Vulnerability </a:t>
            </a:r>
          </a:p>
          <a:p>
            <a:r>
              <a:rPr lang="en-US" sz="1400" b="1" dirty="0">
                <a:solidFill>
                  <a:schemeClr val="tx1"/>
                </a:solidFill>
              </a:rPr>
              <a:t>&amp; </a:t>
            </a:r>
          </a:p>
          <a:p>
            <a:r>
              <a:rPr lang="en-US" sz="1400" b="1" dirty="0">
                <a:solidFill>
                  <a:schemeClr val="tx1"/>
                </a:solidFill>
              </a:rPr>
              <a:t>Relevance</a:t>
            </a:r>
          </a:p>
        </p:txBody>
      </p:sp>
    </p:spTree>
    <p:extLst>
      <p:ext uri="{BB962C8B-B14F-4D97-AF65-F5344CB8AC3E}">
        <p14:creationId xmlns:p14="http://schemas.microsoft.com/office/powerpoint/2010/main" val="29813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7D96E5-BF38-4614-82D8-8BE7C9BEEAC0}"/>
              </a:ext>
            </a:extLst>
          </p:cNvPr>
          <p:cNvSpPr>
            <a:spLocks noGrp="1"/>
          </p:cNvSpPr>
          <p:nvPr>
            <p:ph type="sldNum" sz="quarter" idx="4"/>
          </p:nvPr>
        </p:nvSpPr>
        <p:spPr/>
        <p:txBody>
          <a:bodyPr/>
          <a:lstStyle/>
          <a:p>
            <a:fld id="{15F7C4B4-4F51-0945-BFD9-8C8DFD044134}" type="slidenum">
              <a:rPr lang="en-US" smtClean="0"/>
              <a:pPr/>
              <a:t>2</a:t>
            </a:fld>
            <a:endParaRPr lang="en-US" dirty="0"/>
          </a:p>
        </p:txBody>
      </p:sp>
      <p:sp>
        <p:nvSpPr>
          <p:cNvPr id="6" name="TextBox 5">
            <a:extLst>
              <a:ext uri="{FF2B5EF4-FFF2-40B4-BE49-F238E27FC236}">
                <a16:creationId xmlns:a16="http://schemas.microsoft.com/office/drawing/2014/main" id="{A2C9C7CD-2510-4851-85AF-0C47E9D009F7}"/>
              </a:ext>
            </a:extLst>
          </p:cNvPr>
          <p:cNvSpPr txBox="1"/>
          <p:nvPr/>
        </p:nvSpPr>
        <p:spPr>
          <a:xfrm>
            <a:off x="3262746" y="3098092"/>
            <a:ext cx="6264232" cy="1200329"/>
          </a:xfrm>
          <a:prstGeom prst="rect">
            <a:avLst/>
          </a:prstGeom>
          <a:noFill/>
        </p:spPr>
        <p:txBody>
          <a:bodyPr wrap="square">
            <a:spAutoFit/>
          </a:bodyPr>
          <a:lstStyle/>
          <a:p>
            <a:pPr algn="ctr"/>
            <a:r>
              <a:rPr lang="en-US" dirty="0"/>
              <a:t>Please take the following survey and tell us about your expectations for the training:</a:t>
            </a:r>
          </a:p>
          <a:p>
            <a:pPr algn="ctr"/>
            <a:endParaRPr lang="en-US" dirty="0"/>
          </a:p>
          <a:p>
            <a:pPr algn="ctr"/>
            <a:r>
              <a:rPr lang="en-US" dirty="0">
                <a:hlinkClick r:id="rId2"/>
              </a:rPr>
              <a:t>https://survey.zohopublic.com/zs/UvD77Z</a:t>
            </a:r>
            <a:r>
              <a:rPr lang="en-US" dirty="0"/>
              <a:t> </a:t>
            </a:r>
          </a:p>
        </p:txBody>
      </p:sp>
      <p:sp>
        <p:nvSpPr>
          <p:cNvPr id="7" name="Rectangle 6">
            <a:extLst>
              <a:ext uri="{FF2B5EF4-FFF2-40B4-BE49-F238E27FC236}">
                <a16:creationId xmlns:a16="http://schemas.microsoft.com/office/drawing/2014/main" id="{1F730D09-BF3F-4316-93D0-B34BBF6BBFA5}"/>
              </a:ext>
            </a:extLst>
          </p:cNvPr>
          <p:cNvSpPr/>
          <p:nvPr/>
        </p:nvSpPr>
        <p:spPr>
          <a:xfrm>
            <a:off x="-130629" y="-11017"/>
            <a:ext cx="12322629"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3">
            <a:extLst>
              <a:ext uri="{FF2B5EF4-FFF2-40B4-BE49-F238E27FC236}">
                <a16:creationId xmlns:a16="http://schemas.microsoft.com/office/drawing/2014/main" id="{9F8123C7-3711-4BDD-86C4-29EC147196A9}"/>
              </a:ext>
            </a:extLst>
          </p:cNvPr>
          <p:cNvSpPr txBox="1">
            <a:spLocks/>
          </p:cNvSpPr>
          <p:nvPr/>
        </p:nvSpPr>
        <p:spPr>
          <a:xfrm>
            <a:off x="0" y="99321"/>
            <a:ext cx="1219199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Survey</a:t>
            </a:r>
          </a:p>
        </p:txBody>
      </p:sp>
      <p:sp>
        <p:nvSpPr>
          <p:cNvPr id="9" name="TextBox 8">
            <a:extLst>
              <a:ext uri="{FF2B5EF4-FFF2-40B4-BE49-F238E27FC236}">
                <a16:creationId xmlns:a16="http://schemas.microsoft.com/office/drawing/2014/main" id="{1F456853-21CF-4010-A97C-CF69F2B0791B}"/>
              </a:ext>
            </a:extLst>
          </p:cNvPr>
          <p:cNvSpPr txBox="1"/>
          <p:nvPr/>
        </p:nvSpPr>
        <p:spPr>
          <a:xfrm>
            <a:off x="-1" y="672027"/>
            <a:ext cx="12191999" cy="369332"/>
          </a:xfrm>
          <a:prstGeom prst="rect">
            <a:avLst/>
          </a:prstGeom>
          <a:solidFill>
            <a:schemeClr val="bg1">
              <a:lumMod val="95000"/>
            </a:schemeClr>
          </a:solidFill>
        </p:spPr>
        <p:txBody>
          <a:bodyPr wrap="square" rtlCol="0">
            <a:spAutoFit/>
          </a:bodyPr>
          <a:lstStyle/>
          <a:p>
            <a:pPr algn="ctr"/>
            <a:r>
              <a:rPr lang="en-US" b="1" dirty="0">
                <a:latin typeface="Myriad Pro" panose="020B0503030403020204"/>
              </a:rPr>
              <a:t>Before we start….</a:t>
            </a:r>
          </a:p>
        </p:txBody>
      </p:sp>
      <p:sp>
        <p:nvSpPr>
          <p:cNvPr id="10" name="Oval 9">
            <a:extLst>
              <a:ext uri="{FF2B5EF4-FFF2-40B4-BE49-F238E27FC236}">
                <a16:creationId xmlns:a16="http://schemas.microsoft.com/office/drawing/2014/main" id="{CB594242-FAE4-43A6-9C58-BC780CC927E5}"/>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446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0815257" y="6220428"/>
            <a:ext cx="1083295" cy="374596"/>
          </a:xfrm>
        </p:spPr>
        <p:txBody>
          <a:bodyPr/>
          <a:lstStyle/>
          <a:p>
            <a:fld id="{15F7C4B4-4F51-0945-BFD9-8C8DFD044134}" type="slidenum">
              <a:rPr lang="en-US" smtClean="0"/>
              <a:pPr/>
              <a:t>20</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29" name="Rectangle 28">
            <a:extLst>
              <a:ext uri="{FF2B5EF4-FFF2-40B4-BE49-F238E27FC236}">
                <a16:creationId xmlns:a16="http://schemas.microsoft.com/office/drawing/2014/main" id="{C161441E-4E09-4369-8A4B-03D89097856C}"/>
              </a:ext>
            </a:extLst>
          </p:cNvPr>
          <p:cNvSpPr/>
          <p:nvPr/>
        </p:nvSpPr>
        <p:spPr>
          <a:xfrm>
            <a:off x="5207538" y="3959621"/>
            <a:ext cx="1200839" cy="4997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Myriad Pro" panose="020B0503030403020204"/>
              </a:rPr>
              <a:t>Activities &amp; Outputs</a:t>
            </a:r>
          </a:p>
        </p:txBody>
      </p:sp>
      <p:sp>
        <p:nvSpPr>
          <p:cNvPr id="30" name="Rectangle 29">
            <a:extLst>
              <a:ext uri="{FF2B5EF4-FFF2-40B4-BE49-F238E27FC236}">
                <a16:creationId xmlns:a16="http://schemas.microsoft.com/office/drawing/2014/main" id="{381DCE83-4FEF-4626-834A-0F31765DE7C0}"/>
              </a:ext>
            </a:extLst>
          </p:cNvPr>
          <p:cNvSpPr/>
          <p:nvPr/>
        </p:nvSpPr>
        <p:spPr>
          <a:xfrm>
            <a:off x="6560777" y="3959621"/>
            <a:ext cx="1200839" cy="4997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Myriad Pro" panose="020B0503030403020204"/>
              </a:rPr>
              <a:t>Outcomes</a:t>
            </a:r>
          </a:p>
        </p:txBody>
      </p:sp>
      <p:sp>
        <p:nvSpPr>
          <p:cNvPr id="31" name="Rectangle 30">
            <a:extLst>
              <a:ext uri="{FF2B5EF4-FFF2-40B4-BE49-F238E27FC236}">
                <a16:creationId xmlns:a16="http://schemas.microsoft.com/office/drawing/2014/main" id="{3CF554BB-81D5-491C-85B1-BC1A1410C0C8}"/>
              </a:ext>
            </a:extLst>
          </p:cNvPr>
          <p:cNvSpPr/>
          <p:nvPr/>
        </p:nvSpPr>
        <p:spPr>
          <a:xfrm>
            <a:off x="7927242" y="3960279"/>
            <a:ext cx="1200839" cy="4997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dirty="0">
                <a:solidFill>
                  <a:schemeClr val="bg1"/>
                </a:solidFill>
                <a:latin typeface="Myriad Pro" panose="020B0503030403020204"/>
              </a:rPr>
              <a:t>Effects/ Intermediate States</a:t>
            </a:r>
          </a:p>
        </p:txBody>
      </p:sp>
      <p:sp>
        <p:nvSpPr>
          <p:cNvPr id="32" name="Rectangle 31">
            <a:extLst>
              <a:ext uri="{FF2B5EF4-FFF2-40B4-BE49-F238E27FC236}">
                <a16:creationId xmlns:a16="http://schemas.microsoft.com/office/drawing/2014/main" id="{1BAF2D05-207E-4166-A02D-6DFB2E382097}"/>
              </a:ext>
            </a:extLst>
          </p:cNvPr>
          <p:cNvSpPr/>
          <p:nvPr/>
        </p:nvSpPr>
        <p:spPr>
          <a:xfrm>
            <a:off x="9280481" y="3954305"/>
            <a:ext cx="1200839" cy="4997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dirty="0">
                <a:solidFill>
                  <a:schemeClr val="bg1"/>
                </a:solidFill>
                <a:latin typeface="Myriad Pro" panose="020B0503030403020204"/>
              </a:rPr>
              <a:t>Post project outcomes / Impacts</a:t>
            </a:r>
          </a:p>
        </p:txBody>
      </p:sp>
      <p:sp>
        <p:nvSpPr>
          <p:cNvPr id="36" name="Arrow: Right 35">
            <a:extLst>
              <a:ext uri="{FF2B5EF4-FFF2-40B4-BE49-F238E27FC236}">
                <a16:creationId xmlns:a16="http://schemas.microsoft.com/office/drawing/2014/main" id="{5F239772-8130-4680-A973-B2979388246B}"/>
              </a:ext>
            </a:extLst>
          </p:cNvPr>
          <p:cNvSpPr/>
          <p:nvPr/>
        </p:nvSpPr>
        <p:spPr>
          <a:xfrm>
            <a:off x="6354237" y="4059296"/>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7" name="Arrow: Right 36">
            <a:extLst>
              <a:ext uri="{FF2B5EF4-FFF2-40B4-BE49-F238E27FC236}">
                <a16:creationId xmlns:a16="http://schemas.microsoft.com/office/drawing/2014/main" id="{A2A14B08-5299-42DB-9C3F-8C4521B121DB}"/>
              </a:ext>
            </a:extLst>
          </p:cNvPr>
          <p:cNvSpPr/>
          <p:nvPr/>
        </p:nvSpPr>
        <p:spPr>
          <a:xfrm>
            <a:off x="7727855" y="4065266"/>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8" name="Arrow: Right 37">
            <a:extLst>
              <a:ext uri="{FF2B5EF4-FFF2-40B4-BE49-F238E27FC236}">
                <a16:creationId xmlns:a16="http://schemas.microsoft.com/office/drawing/2014/main" id="{0B74EB0E-B205-4956-B621-C62E5005903D}"/>
              </a:ext>
            </a:extLst>
          </p:cNvPr>
          <p:cNvSpPr/>
          <p:nvPr/>
        </p:nvSpPr>
        <p:spPr>
          <a:xfrm>
            <a:off x="9097581" y="4047001"/>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9" name="Rectangle 38">
            <a:extLst>
              <a:ext uri="{FF2B5EF4-FFF2-40B4-BE49-F238E27FC236}">
                <a16:creationId xmlns:a16="http://schemas.microsoft.com/office/drawing/2014/main" id="{D85BEAFF-CBB6-4F1D-A9E6-B26648D25EB2}"/>
              </a:ext>
            </a:extLst>
          </p:cNvPr>
          <p:cNvSpPr/>
          <p:nvPr/>
        </p:nvSpPr>
        <p:spPr>
          <a:xfrm>
            <a:off x="3854820" y="3954305"/>
            <a:ext cx="1200839" cy="4997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Myriad Pro" panose="020B0503030403020204"/>
              </a:rPr>
              <a:t>Resources / inputs </a:t>
            </a:r>
          </a:p>
        </p:txBody>
      </p:sp>
      <p:sp>
        <p:nvSpPr>
          <p:cNvPr id="41" name="Rectangle 40">
            <a:extLst>
              <a:ext uri="{FF2B5EF4-FFF2-40B4-BE49-F238E27FC236}">
                <a16:creationId xmlns:a16="http://schemas.microsoft.com/office/drawing/2014/main" id="{7E520F44-76F9-4F8E-B5C5-39368C29A234}"/>
              </a:ext>
            </a:extLst>
          </p:cNvPr>
          <p:cNvSpPr/>
          <p:nvPr/>
        </p:nvSpPr>
        <p:spPr>
          <a:xfrm>
            <a:off x="5210158" y="2322409"/>
            <a:ext cx="2554078" cy="12001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rPr>
              <a:t>Effectiveness</a:t>
            </a:r>
            <a:endParaRPr lang="en-US" sz="1200" dirty="0">
              <a:solidFill>
                <a:schemeClr val="tx1">
                  <a:lumMod val="50000"/>
                  <a:lumOff val="50000"/>
                </a:schemeClr>
              </a:solidFill>
            </a:endParaRPr>
          </a:p>
          <a:p>
            <a:pPr algn="ctr"/>
            <a:r>
              <a:rPr lang="en-US" sz="1200" i="1" dirty="0">
                <a:solidFill>
                  <a:schemeClr val="tx1">
                    <a:lumMod val="50000"/>
                    <a:lumOff val="50000"/>
                  </a:schemeClr>
                </a:solidFill>
              </a:rPr>
              <a:t>Did it work?</a:t>
            </a:r>
          </a:p>
          <a:p>
            <a:pPr marL="171450" indent="-171450">
              <a:buFont typeface="Arial" panose="020B0604020202020204" pitchFamily="34" charset="0"/>
              <a:buChar char="•"/>
            </a:pPr>
            <a:r>
              <a:rPr lang="en-US" sz="1100" dirty="0">
                <a:solidFill>
                  <a:schemeClr val="tx1">
                    <a:lumMod val="50000"/>
                    <a:lumOff val="50000"/>
                  </a:schemeClr>
                </a:solidFill>
              </a:rPr>
              <a:t>Did the project achieve the </a:t>
            </a:r>
          </a:p>
          <a:p>
            <a:r>
              <a:rPr lang="en-US" sz="1100" dirty="0">
                <a:solidFill>
                  <a:schemeClr val="tx1">
                    <a:lumMod val="50000"/>
                    <a:lumOff val="50000"/>
                  </a:schemeClr>
                </a:solidFill>
              </a:rPr>
              <a:t>     desired objectives/ outcomes?</a:t>
            </a:r>
          </a:p>
          <a:p>
            <a:pPr marL="171450" indent="-171450">
              <a:buFont typeface="Arial" panose="020B0604020202020204" pitchFamily="34" charset="0"/>
              <a:buChar char="•"/>
            </a:pPr>
            <a:r>
              <a:rPr lang="en-US" sz="1100" dirty="0">
                <a:solidFill>
                  <a:schemeClr val="tx1">
                    <a:lumMod val="50000"/>
                    <a:lumOff val="50000"/>
                  </a:schemeClr>
                </a:solidFill>
              </a:rPr>
              <a:t>Was the intervention based on knowledge and research to improve the likelihood of success?</a:t>
            </a:r>
          </a:p>
        </p:txBody>
      </p:sp>
      <p:sp>
        <p:nvSpPr>
          <p:cNvPr id="42" name="Rectangle 41">
            <a:extLst>
              <a:ext uri="{FF2B5EF4-FFF2-40B4-BE49-F238E27FC236}">
                <a16:creationId xmlns:a16="http://schemas.microsoft.com/office/drawing/2014/main" id="{D3AC9BA4-CF58-44FF-BF29-4DDAF677C645}"/>
              </a:ext>
            </a:extLst>
          </p:cNvPr>
          <p:cNvSpPr/>
          <p:nvPr/>
        </p:nvSpPr>
        <p:spPr>
          <a:xfrm>
            <a:off x="8420663" y="2324195"/>
            <a:ext cx="2086056" cy="1189761"/>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rPr>
              <a:t>Sustainability and unanticipated / emerging effects </a:t>
            </a:r>
          </a:p>
          <a:p>
            <a:pPr marL="171450" indent="-171450">
              <a:buFont typeface="Arial" panose="020B0604020202020204" pitchFamily="34" charset="0"/>
              <a:buChar char="•"/>
            </a:pPr>
            <a:r>
              <a:rPr lang="en-US" sz="1100" dirty="0">
                <a:solidFill>
                  <a:schemeClr val="tx1">
                    <a:lumMod val="50000"/>
                    <a:lumOff val="50000"/>
                  </a:schemeClr>
                </a:solidFill>
              </a:rPr>
              <a:t>Are the project’s effects lasting?</a:t>
            </a:r>
          </a:p>
          <a:p>
            <a:pPr marL="171450" indent="-171450">
              <a:buFont typeface="Arial" panose="020B0604020202020204" pitchFamily="34" charset="0"/>
              <a:buChar char="•"/>
            </a:pPr>
            <a:r>
              <a:rPr lang="en-US" sz="1050" dirty="0">
                <a:solidFill>
                  <a:schemeClr val="tx1">
                    <a:lumMod val="50000"/>
                    <a:lumOff val="50000"/>
                  </a:schemeClr>
                </a:solidFill>
              </a:rPr>
              <a:t>Are the intervention strategies and outcomes (still) desirable?</a:t>
            </a:r>
          </a:p>
        </p:txBody>
      </p:sp>
      <p:sp>
        <p:nvSpPr>
          <p:cNvPr id="43" name="Rectangle 42">
            <a:extLst>
              <a:ext uri="{FF2B5EF4-FFF2-40B4-BE49-F238E27FC236}">
                <a16:creationId xmlns:a16="http://schemas.microsoft.com/office/drawing/2014/main" id="{45AF739F-219D-4250-AEDE-D36213DC8602}"/>
              </a:ext>
            </a:extLst>
          </p:cNvPr>
          <p:cNvSpPr/>
          <p:nvPr/>
        </p:nvSpPr>
        <p:spPr>
          <a:xfrm>
            <a:off x="3049959" y="4719284"/>
            <a:ext cx="2702817" cy="9231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rPr>
              <a:t>Efficiency</a:t>
            </a:r>
          </a:p>
          <a:p>
            <a:pPr algn="ctr"/>
            <a:r>
              <a:rPr lang="en-US" sz="1200" i="1" dirty="0">
                <a:solidFill>
                  <a:schemeClr val="tx1">
                    <a:lumMod val="50000"/>
                    <a:lumOff val="50000"/>
                  </a:schemeClr>
                </a:solidFill>
              </a:rPr>
              <a:t>Was it efficient?</a:t>
            </a:r>
          </a:p>
          <a:p>
            <a:pPr marL="171450" indent="-171450">
              <a:buFont typeface="Arial" panose="020B0604020202020204" pitchFamily="34" charset="0"/>
              <a:buChar char="•"/>
            </a:pPr>
            <a:r>
              <a:rPr lang="en-US" sz="1100" dirty="0">
                <a:solidFill>
                  <a:schemeClr val="tx1">
                    <a:lumMod val="50000"/>
                    <a:lumOff val="50000"/>
                  </a:schemeClr>
                </a:solidFill>
              </a:rPr>
              <a:t>What was the relationship between the project’s inputs and outputs?</a:t>
            </a:r>
          </a:p>
          <a:p>
            <a:pPr marL="171450" indent="-171450">
              <a:buFont typeface="Arial" panose="020B0604020202020204" pitchFamily="34" charset="0"/>
              <a:buChar char="•"/>
            </a:pPr>
            <a:r>
              <a:rPr lang="en-US" sz="1100" dirty="0">
                <a:solidFill>
                  <a:schemeClr val="tx1">
                    <a:lumMod val="50000"/>
                    <a:lumOff val="50000"/>
                  </a:schemeClr>
                </a:solidFill>
              </a:rPr>
              <a:t>Could resources have been better used?</a:t>
            </a:r>
          </a:p>
        </p:txBody>
      </p:sp>
      <p:sp>
        <p:nvSpPr>
          <p:cNvPr id="44" name="Rectangle 43">
            <a:extLst>
              <a:ext uri="{FF2B5EF4-FFF2-40B4-BE49-F238E27FC236}">
                <a16:creationId xmlns:a16="http://schemas.microsoft.com/office/drawing/2014/main" id="{55CE46B8-B114-4F66-A219-8130633D8584}"/>
              </a:ext>
            </a:extLst>
          </p:cNvPr>
          <p:cNvSpPr/>
          <p:nvPr/>
        </p:nvSpPr>
        <p:spPr>
          <a:xfrm>
            <a:off x="7799754" y="4762136"/>
            <a:ext cx="1516246" cy="83189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rPr>
              <a:t>Effects/IS</a:t>
            </a:r>
          </a:p>
          <a:p>
            <a:pPr marL="171450" indent="-171450" algn="ctr">
              <a:buFont typeface="Arial" panose="020B0604020202020204" pitchFamily="34" charset="0"/>
              <a:buChar char="•"/>
            </a:pPr>
            <a:r>
              <a:rPr lang="en-US" sz="1100" dirty="0">
                <a:solidFill>
                  <a:schemeClr val="tx1">
                    <a:lumMod val="50000"/>
                    <a:lumOff val="50000"/>
                  </a:schemeClr>
                </a:solidFill>
              </a:rPr>
              <a:t>Was the project worthwhile?</a:t>
            </a:r>
          </a:p>
          <a:p>
            <a:pPr marL="171450" indent="-171450" algn="ctr">
              <a:buFont typeface="Arial" panose="020B0604020202020204" pitchFamily="34" charset="0"/>
              <a:buChar char="•"/>
            </a:pPr>
            <a:r>
              <a:rPr lang="en-US" sz="1100" dirty="0">
                <a:solidFill>
                  <a:schemeClr val="tx1">
                    <a:lumMod val="50000"/>
                    <a:lumOff val="50000"/>
                  </a:schemeClr>
                </a:solidFill>
              </a:rPr>
              <a:t>Does it have merit?</a:t>
            </a:r>
          </a:p>
        </p:txBody>
      </p:sp>
      <p:sp>
        <p:nvSpPr>
          <p:cNvPr id="46" name="Arrow: Right 45">
            <a:extLst>
              <a:ext uri="{FF2B5EF4-FFF2-40B4-BE49-F238E27FC236}">
                <a16:creationId xmlns:a16="http://schemas.microsoft.com/office/drawing/2014/main" id="{524964AB-26BA-446C-9A2D-B4A8B86DA7E2}"/>
              </a:ext>
            </a:extLst>
          </p:cNvPr>
          <p:cNvSpPr/>
          <p:nvPr/>
        </p:nvSpPr>
        <p:spPr>
          <a:xfrm rot="16200000">
            <a:off x="4317767" y="4423984"/>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47" name="Arrow: Right 46">
            <a:extLst>
              <a:ext uri="{FF2B5EF4-FFF2-40B4-BE49-F238E27FC236}">
                <a16:creationId xmlns:a16="http://schemas.microsoft.com/office/drawing/2014/main" id="{58FA78FF-E742-4FA2-BDC3-60CF8DAB97E7}"/>
              </a:ext>
            </a:extLst>
          </p:cNvPr>
          <p:cNvSpPr/>
          <p:nvPr/>
        </p:nvSpPr>
        <p:spPr>
          <a:xfrm>
            <a:off x="5018906" y="4059296"/>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48" name="Arrow: Right 47">
            <a:extLst>
              <a:ext uri="{FF2B5EF4-FFF2-40B4-BE49-F238E27FC236}">
                <a16:creationId xmlns:a16="http://schemas.microsoft.com/office/drawing/2014/main" id="{F122E173-188A-47D1-AD35-A9F99F233088}"/>
              </a:ext>
            </a:extLst>
          </p:cNvPr>
          <p:cNvSpPr/>
          <p:nvPr/>
        </p:nvSpPr>
        <p:spPr>
          <a:xfrm rot="16200000">
            <a:off x="8347054" y="4429252"/>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49" name="Arrow: Right 48">
            <a:extLst>
              <a:ext uri="{FF2B5EF4-FFF2-40B4-BE49-F238E27FC236}">
                <a16:creationId xmlns:a16="http://schemas.microsoft.com/office/drawing/2014/main" id="{81C372FC-591F-4A69-B002-7633B39FE03D}"/>
              </a:ext>
            </a:extLst>
          </p:cNvPr>
          <p:cNvSpPr/>
          <p:nvPr/>
        </p:nvSpPr>
        <p:spPr>
          <a:xfrm rot="5400000">
            <a:off x="9750561" y="3564506"/>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50" name="Arrow: Right 49">
            <a:extLst>
              <a:ext uri="{FF2B5EF4-FFF2-40B4-BE49-F238E27FC236}">
                <a16:creationId xmlns:a16="http://schemas.microsoft.com/office/drawing/2014/main" id="{4EC18BF6-FE24-40A8-93D7-5955AACBCF02}"/>
              </a:ext>
            </a:extLst>
          </p:cNvPr>
          <p:cNvSpPr/>
          <p:nvPr/>
        </p:nvSpPr>
        <p:spPr>
          <a:xfrm rot="5400000">
            <a:off x="8800114" y="3577669"/>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51" name="Arrow: Right 50">
            <a:extLst>
              <a:ext uri="{FF2B5EF4-FFF2-40B4-BE49-F238E27FC236}">
                <a16:creationId xmlns:a16="http://schemas.microsoft.com/office/drawing/2014/main" id="{29903741-6FEF-433A-9153-358F609BEC97}"/>
              </a:ext>
            </a:extLst>
          </p:cNvPr>
          <p:cNvSpPr/>
          <p:nvPr/>
        </p:nvSpPr>
        <p:spPr>
          <a:xfrm rot="5400000">
            <a:off x="7019412" y="3562113"/>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52" name="Arrow: Right 51">
            <a:extLst>
              <a:ext uri="{FF2B5EF4-FFF2-40B4-BE49-F238E27FC236}">
                <a16:creationId xmlns:a16="http://schemas.microsoft.com/office/drawing/2014/main" id="{CC378A42-835D-446C-BB86-29C6F82A6EF5}"/>
              </a:ext>
            </a:extLst>
          </p:cNvPr>
          <p:cNvSpPr/>
          <p:nvPr/>
        </p:nvSpPr>
        <p:spPr>
          <a:xfrm rot="5400000">
            <a:off x="5677616" y="3577670"/>
            <a:ext cx="260679" cy="3342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55" name="Rectangle 54">
            <a:extLst>
              <a:ext uri="{FF2B5EF4-FFF2-40B4-BE49-F238E27FC236}">
                <a16:creationId xmlns:a16="http://schemas.microsoft.com/office/drawing/2014/main" id="{3F24E9E7-35CF-4B46-B1A8-1C9D68699279}"/>
              </a:ext>
            </a:extLst>
          </p:cNvPr>
          <p:cNvSpPr/>
          <p:nvPr/>
        </p:nvSpPr>
        <p:spPr>
          <a:xfrm>
            <a:off x="9886532" y="4667995"/>
            <a:ext cx="1281116" cy="1443215"/>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rPr>
              <a:t>Some short-term impacts can be traced, longer-term level impacts can be discovered  w/ complex data or longer time </a:t>
            </a:r>
          </a:p>
        </p:txBody>
      </p:sp>
      <p:sp>
        <p:nvSpPr>
          <p:cNvPr id="56" name="Rectangle 55">
            <a:extLst>
              <a:ext uri="{FF2B5EF4-FFF2-40B4-BE49-F238E27FC236}">
                <a16:creationId xmlns:a16="http://schemas.microsoft.com/office/drawing/2014/main" id="{1D5F4236-9002-478A-849E-30A64AF2B85E}"/>
              </a:ext>
            </a:extLst>
          </p:cNvPr>
          <p:cNvSpPr/>
          <p:nvPr/>
        </p:nvSpPr>
        <p:spPr>
          <a:xfrm>
            <a:off x="2248617" y="3205539"/>
            <a:ext cx="1267445" cy="1698262"/>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rPr>
              <a:t>ex post analysis shows what was sustained (or not), by whom and why. This </a:t>
            </a:r>
            <a:r>
              <a:rPr lang="en-US" sz="1200" i="1" dirty="0">
                <a:solidFill>
                  <a:schemeClr val="tx1">
                    <a:lumMod val="50000"/>
                    <a:lumOff val="50000"/>
                  </a:schemeClr>
                </a:solidFill>
              </a:rPr>
              <a:t>can</a:t>
            </a:r>
            <a:r>
              <a:rPr lang="en-US" sz="1200" dirty="0">
                <a:solidFill>
                  <a:schemeClr val="tx1">
                    <a:lumMod val="50000"/>
                    <a:lumOff val="50000"/>
                  </a:schemeClr>
                </a:solidFill>
              </a:rPr>
              <a:t> illuminate relevance but </a:t>
            </a:r>
            <a:r>
              <a:rPr lang="en-US" sz="1200" i="1" dirty="0">
                <a:solidFill>
                  <a:schemeClr val="tx1">
                    <a:lumMod val="50000"/>
                    <a:lumOff val="50000"/>
                  </a:schemeClr>
                </a:solidFill>
              </a:rPr>
              <a:t>not</a:t>
            </a:r>
            <a:r>
              <a:rPr lang="en-US" sz="1200" dirty="0">
                <a:solidFill>
                  <a:schemeClr val="tx1">
                    <a:lumMod val="50000"/>
                    <a:lumOff val="50000"/>
                  </a:schemeClr>
                </a:solidFill>
              </a:rPr>
              <a:t> efficiency</a:t>
            </a:r>
          </a:p>
        </p:txBody>
      </p:sp>
      <p:sp>
        <p:nvSpPr>
          <p:cNvPr id="57" name="Rectangle 56">
            <a:extLst>
              <a:ext uri="{FF2B5EF4-FFF2-40B4-BE49-F238E27FC236}">
                <a16:creationId xmlns:a16="http://schemas.microsoft.com/office/drawing/2014/main" id="{B0B11A31-7302-4386-BFBB-AE84F497DB08}"/>
              </a:ext>
            </a:extLst>
          </p:cNvPr>
          <p:cNvSpPr/>
          <p:nvPr/>
        </p:nvSpPr>
        <p:spPr>
          <a:xfrm>
            <a:off x="7377175" y="1748446"/>
            <a:ext cx="1222717" cy="790525"/>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rPr>
              <a:t>Sustainability =</a:t>
            </a:r>
          </a:p>
          <a:p>
            <a:pPr algn="ctr"/>
            <a:r>
              <a:rPr lang="en-US" sz="1200" dirty="0">
                <a:solidFill>
                  <a:schemeClr val="tx1">
                    <a:lumMod val="50000"/>
                    <a:lumOff val="50000"/>
                  </a:schemeClr>
                </a:solidFill>
              </a:rPr>
              <a:t>Did it last?</a:t>
            </a:r>
          </a:p>
          <a:p>
            <a:pPr algn="ctr"/>
            <a:r>
              <a:rPr lang="en-US" sz="1100" dirty="0">
                <a:solidFill>
                  <a:schemeClr val="tx1">
                    <a:lumMod val="50000"/>
                    <a:lumOff val="50000"/>
                  </a:schemeClr>
                </a:solidFill>
              </a:rPr>
              <a:t> ≠ </a:t>
            </a:r>
            <a:r>
              <a:rPr lang="en-US" sz="1100" strike="sngStrike" dirty="0">
                <a:solidFill>
                  <a:schemeClr val="tx1">
                    <a:lumMod val="50000"/>
                    <a:lumOff val="50000"/>
                  </a:schemeClr>
                </a:solidFill>
              </a:rPr>
              <a:t>did it work?</a:t>
            </a:r>
          </a:p>
        </p:txBody>
      </p:sp>
      <p:sp>
        <p:nvSpPr>
          <p:cNvPr id="12" name="Oval 11">
            <a:extLst>
              <a:ext uri="{FF2B5EF4-FFF2-40B4-BE49-F238E27FC236}">
                <a16:creationId xmlns:a16="http://schemas.microsoft.com/office/drawing/2014/main" id="{6E856749-2D2B-431B-8632-DD892E45572E}"/>
              </a:ext>
            </a:extLst>
          </p:cNvPr>
          <p:cNvSpPr/>
          <p:nvPr/>
        </p:nvSpPr>
        <p:spPr>
          <a:xfrm>
            <a:off x="7388113" y="1600287"/>
            <a:ext cx="1200839" cy="1141885"/>
          </a:xfrm>
          <a:custGeom>
            <a:avLst/>
            <a:gdLst>
              <a:gd name="connsiteX0" fmla="*/ 0 w 1200839"/>
              <a:gd name="connsiteY0" fmla="*/ 570943 h 1141885"/>
              <a:gd name="connsiteX1" fmla="*/ 600420 w 1200839"/>
              <a:gd name="connsiteY1" fmla="*/ 0 h 1141885"/>
              <a:gd name="connsiteX2" fmla="*/ 1200840 w 1200839"/>
              <a:gd name="connsiteY2" fmla="*/ 570943 h 1141885"/>
              <a:gd name="connsiteX3" fmla="*/ 600420 w 1200839"/>
              <a:gd name="connsiteY3" fmla="*/ 1141886 h 1141885"/>
              <a:gd name="connsiteX4" fmla="*/ 0 w 1200839"/>
              <a:gd name="connsiteY4" fmla="*/ 570943 h 114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839" h="1141885" extrusionOk="0">
                <a:moveTo>
                  <a:pt x="0" y="570943"/>
                </a:moveTo>
                <a:cubicBezTo>
                  <a:pt x="5981" y="209489"/>
                  <a:pt x="206267" y="5242"/>
                  <a:pt x="600420" y="0"/>
                </a:cubicBezTo>
                <a:cubicBezTo>
                  <a:pt x="915510" y="-9442"/>
                  <a:pt x="1216553" y="214023"/>
                  <a:pt x="1200840" y="570943"/>
                </a:cubicBezTo>
                <a:cubicBezTo>
                  <a:pt x="1168707" y="923291"/>
                  <a:pt x="937799" y="1147070"/>
                  <a:pt x="600420" y="1141886"/>
                </a:cubicBezTo>
                <a:cubicBezTo>
                  <a:pt x="244189" y="1097965"/>
                  <a:pt x="-14593" y="876369"/>
                  <a:pt x="0" y="570943"/>
                </a:cubicBezTo>
                <a:close/>
              </a:path>
            </a:pathLst>
          </a:custGeom>
          <a:noFill/>
          <a:ln w="28575">
            <a:solidFill>
              <a:schemeClr val="accent6"/>
            </a:solidFill>
            <a:extLst>
              <a:ext uri="{C807C97D-BFC1-408E-A445-0C87EB9F89A2}">
                <ask:lineSketchStyleProps xmlns:ask="http://schemas.microsoft.com/office/drawing/2018/sketchyshapes" sd="305054084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1743C5D-E03C-46BC-BB1C-FDBB95348D9F}"/>
              </a:ext>
            </a:extLst>
          </p:cNvPr>
          <p:cNvSpPr/>
          <p:nvPr/>
        </p:nvSpPr>
        <p:spPr>
          <a:xfrm>
            <a:off x="9614292" y="4560294"/>
            <a:ext cx="1784853" cy="1598235"/>
          </a:xfrm>
          <a:custGeom>
            <a:avLst/>
            <a:gdLst>
              <a:gd name="connsiteX0" fmla="*/ 0 w 1784853"/>
              <a:gd name="connsiteY0" fmla="*/ 799118 h 1598235"/>
              <a:gd name="connsiteX1" fmla="*/ 892427 w 1784853"/>
              <a:gd name="connsiteY1" fmla="*/ 0 h 1598235"/>
              <a:gd name="connsiteX2" fmla="*/ 1784854 w 1784853"/>
              <a:gd name="connsiteY2" fmla="*/ 799118 h 1598235"/>
              <a:gd name="connsiteX3" fmla="*/ 892427 w 1784853"/>
              <a:gd name="connsiteY3" fmla="*/ 1598236 h 1598235"/>
              <a:gd name="connsiteX4" fmla="*/ 0 w 1784853"/>
              <a:gd name="connsiteY4" fmla="*/ 799118 h 159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853" h="1598235" extrusionOk="0">
                <a:moveTo>
                  <a:pt x="0" y="799118"/>
                </a:moveTo>
                <a:cubicBezTo>
                  <a:pt x="3200" y="333099"/>
                  <a:pt x="304495" y="7966"/>
                  <a:pt x="892427" y="0"/>
                </a:cubicBezTo>
                <a:cubicBezTo>
                  <a:pt x="1340838" y="-25423"/>
                  <a:pt x="1788456" y="348241"/>
                  <a:pt x="1784854" y="799118"/>
                </a:cubicBezTo>
                <a:cubicBezTo>
                  <a:pt x="1745285" y="1286052"/>
                  <a:pt x="1396116" y="1607942"/>
                  <a:pt x="892427" y="1598236"/>
                </a:cubicBezTo>
                <a:cubicBezTo>
                  <a:pt x="388806" y="1579070"/>
                  <a:pt x="-61100" y="1199021"/>
                  <a:pt x="0" y="799118"/>
                </a:cubicBezTo>
                <a:close/>
              </a:path>
            </a:pathLst>
          </a:custGeom>
          <a:noFill/>
          <a:ln w="28575">
            <a:solidFill>
              <a:schemeClr val="accent6"/>
            </a:solidFill>
            <a:extLst>
              <a:ext uri="{C807C97D-BFC1-408E-A445-0C87EB9F89A2}">
                <ask:lineSketchStyleProps xmlns:ask="http://schemas.microsoft.com/office/drawing/2018/sketchyshapes" sd="305054084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lumOff val="50000"/>
                  </a:schemeClr>
                </a:solidFill>
              </a:rPr>
              <a:t>    </a:t>
            </a:r>
          </a:p>
        </p:txBody>
      </p:sp>
      <p:sp>
        <p:nvSpPr>
          <p:cNvPr id="59" name="Oval 58">
            <a:extLst>
              <a:ext uri="{FF2B5EF4-FFF2-40B4-BE49-F238E27FC236}">
                <a16:creationId xmlns:a16="http://schemas.microsoft.com/office/drawing/2014/main" id="{30AEFAFF-126F-4790-866F-A07D9FF24F2E}"/>
              </a:ext>
            </a:extLst>
          </p:cNvPr>
          <p:cNvSpPr/>
          <p:nvPr/>
        </p:nvSpPr>
        <p:spPr>
          <a:xfrm>
            <a:off x="2058208" y="3227434"/>
            <a:ext cx="1622833" cy="1651059"/>
          </a:xfrm>
          <a:custGeom>
            <a:avLst/>
            <a:gdLst>
              <a:gd name="connsiteX0" fmla="*/ 0 w 1622833"/>
              <a:gd name="connsiteY0" fmla="*/ 825530 h 1651059"/>
              <a:gd name="connsiteX1" fmla="*/ 811417 w 1622833"/>
              <a:gd name="connsiteY1" fmla="*/ 0 h 1651059"/>
              <a:gd name="connsiteX2" fmla="*/ 1622834 w 1622833"/>
              <a:gd name="connsiteY2" fmla="*/ 825530 h 1651059"/>
              <a:gd name="connsiteX3" fmla="*/ 811417 w 1622833"/>
              <a:gd name="connsiteY3" fmla="*/ 1651060 h 1651059"/>
              <a:gd name="connsiteX4" fmla="*/ 0 w 1622833"/>
              <a:gd name="connsiteY4" fmla="*/ 825530 h 1651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833" h="1651059" extrusionOk="0">
                <a:moveTo>
                  <a:pt x="0" y="825530"/>
                </a:moveTo>
                <a:cubicBezTo>
                  <a:pt x="2362" y="351384"/>
                  <a:pt x="305030" y="4882"/>
                  <a:pt x="811417" y="0"/>
                </a:cubicBezTo>
                <a:cubicBezTo>
                  <a:pt x="1202981" y="-32345"/>
                  <a:pt x="1641626" y="319855"/>
                  <a:pt x="1622834" y="825530"/>
                </a:cubicBezTo>
                <a:cubicBezTo>
                  <a:pt x="1613796" y="1291872"/>
                  <a:pt x="1267291" y="1658007"/>
                  <a:pt x="811417" y="1651060"/>
                </a:cubicBezTo>
                <a:cubicBezTo>
                  <a:pt x="354738" y="1635820"/>
                  <a:pt x="-38086" y="1255628"/>
                  <a:pt x="0" y="825530"/>
                </a:cubicBezTo>
                <a:close/>
              </a:path>
            </a:pathLst>
          </a:custGeom>
          <a:noFill/>
          <a:ln w="28575">
            <a:solidFill>
              <a:schemeClr val="accent6"/>
            </a:solidFill>
            <a:extLst>
              <a:ext uri="{C807C97D-BFC1-408E-A445-0C87EB9F89A2}">
                <ask:lineSketchStyleProps xmlns:ask="http://schemas.microsoft.com/office/drawing/2018/sketchyshapes" sd="305054084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1" name="TextBox 60">
            <a:extLst>
              <a:ext uri="{FF2B5EF4-FFF2-40B4-BE49-F238E27FC236}">
                <a16:creationId xmlns:a16="http://schemas.microsoft.com/office/drawing/2014/main" id="{985D099B-32F0-4547-8927-C66DD3F9A7D3}"/>
              </a:ext>
            </a:extLst>
          </p:cNvPr>
          <p:cNvSpPr txBox="1"/>
          <p:nvPr/>
        </p:nvSpPr>
        <p:spPr>
          <a:xfrm>
            <a:off x="2802155" y="6336546"/>
            <a:ext cx="8519792" cy="292388"/>
          </a:xfrm>
          <a:prstGeom prst="rect">
            <a:avLst/>
          </a:prstGeom>
          <a:noFill/>
        </p:spPr>
        <p:txBody>
          <a:bodyPr wrap="square" rtlCol="0">
            <a:spAutoFit/>
          </a:bodyPr>
          <a:lstStyle/>
          <a:p>
            <a:r>
              <a:rPr lang="en-US" sz="1300" b="1" dirty="0"/>
              <a:t>←←Contextual and external factors outside project boundaries that may have influenced the project trajectory→→</a:t>
            </a:r>
          </a:p>
        </p:txBody>
      </p:sp>
      <p:pic>
        <p:nvPicPr>
          <p:cNvPr id="40" name="Graphic 39" descr="Meeting with solid fill">
            <a:extLst>
              <a:ext uri="{FF2B5EF4-FFF2-40B4-BE49-F238E27FC236}">
                <a16:creationId xmlns:a16="http://schemas.microsoft.com/office/drawing/2014/main" id="{15B6F1A3-D531-2D42-A50E-6DE6DE7FE5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9370" y="-140978"/>
            <a:ext cx="914400" cy="914400"/>
          </a:xfrm>
          <a:prstGeom prst="rect">
            <a:avLst/>
          </a:prstGeom>
        </p:spPr>
      </p:pic>
      <p:sp>
        <p:nvSpPr>
          <p:cNvPr id="45" name="Content Placeholder 4">
            <a:extLst>
              <a:ext uri="{FF2B5EF4-FFF2-40B4-BE49-F238E27FC236}">
                <a16:creationId xmlns:a16="http://schemas.microsoft.com/office/drawing/2014/main" id="{5D943437-D2CD-4EC6-BE67-04CB33A45FCF}"/>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will you evaluate at ex post? </a:t>
            </a:r>
          </a:p>
        </p:txBody>
      </p:sp>
      <p:cxnSp>
        <p:nvCxnSpPr>
          <p:cNvPr id="53" name="Straight Connector 52">
            <a:extLst>
              <a:ext uri="{FF2B5EF4-FFF2-40B4-BE49-F238E27FC236}">
                <a16:creationId xmlns:a16="http://schemas.microsoft.com/office/drawing/2014/main" id="{477E205C-77A2-4102-8D69-0227B4F5FCE0}"/>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4849078-88B4-446D-A1CE-18187BE472C9}"/>
              </a:ext>
            </a:extLst>
          </p:cNvPr>
          <p:cNvSpPr/>
          <p:nvPr/>
        </p:nvSpPr>
        <p:spPr>
          <a:xfrm>
            <a:off x="815248" y="1827688"/>
            <a:ext cx="3039572" cy="4014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75000"/>
                    <a:lumOff val="25000"/>
                  </a:schemeClr>
                </a:solidFill>
                <a:latin typeface="Myriad Pro" panose="020B0503030403020204"/>
              </a:rPr>
              <a:t>What you </a:t>
            </a:r>
            <a:r>
              <a:rPr lang="en-US" sz="1600" b="1" u="sng" dirty="0">
                <a:solidFill>
                  <a:schemeClr val="tx1">
                    <a:lumMod val="75000"/>
                    <a:lumOff val="25000"/>
                  </a:schemeClr>
                </a:solidFill>
                <a:latin typeface="Myriad Pro" panose="020B0503030403020204"/>
              </a:rPr>
              <a:t>will</a:t>
            </a:r>
            <a:r>
              <a:rPr lang="en-US" sz="1600" b="1" dirty="0">
                <a:solidFill>
                  <a:schemeClr val="tx1">
                    <a:lumMod val="75000"/>
                    <a:lumOff val="25000"/>
                  </a:schemeClr>
                </a:solidFill>
                <a:latin typeface="Myriad Pro" panose="020B0503030403020204"/>
              </a:rPr>
              <a:t> evaluate</a:t>
            </a:r>
          </a:p>
        </p:txBody>
      </p:sp>
      <p:sp>
        <p:nvSpPr>
          <p:cNvPr id="60" name="Rectangle 59">
            <a:extLst>
              <a:ext uri="{FF2B5EF4-FFF2-40B4-BE49-F238E27FC236}">
                <a16:creationId xmlns:a16="http://schemas.microsoft.com/office/drawing/2014/main" id="{D15E20F1-DBC8-4975-81DB-1213577744D4}"/>
              </a:ext>
            </a:extLst>
          </p:cNvPr>
          <p:cNvSpPr/>
          <p:nvPr/>
        </p:nvSpPr>
        <p:spPr>
          <a:xfrm>
            <a:off x="815248" y="2294589"/>
            <a:ext cx="3039572" cy="40148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75000"/>
                    <a:lumOff val="25000"/>
                  </a:schemeClr>
                </a:solidFill>
                <a:latin typeface="Myriad Pro" panose="020B0503030403020204"/>
              </a:rPr>
              <a:t>What you will NOT evaluate</a:t>
            </a:r>
          </a:p>
        </p:txBody>
      </p:sp>
      <p:sp>
        <p:nvSpPr>
          <p:cNvPr id="3" name="TextBox 2">
            <a:extLst>
              <a:ext uri="{FF2B5EF4-FFF2-40B4-BE49-F238E27FC236}">
                <a16:creationId xmlns:a16="http://schemas.microsoft.com/office/drawing/2014/main" id="{232FA481-E443-481B-95C6-9E9530B8C375}"/>
              </a:ext>
            </a:extLst>
          </p:cNvPr>
          <p:cNvSpPr txBox="1"/>
          <p:nvPr/>
        </p:nvSpPr>
        <p:spPr>
          <a:xfrm>
            <a:off x="741106" y="1470454"/>
            <a:ext cx="1983708" cy="338554"/>
          </a:xfrm>
          <a:prstGeom prst="rect">
            <a:avLst/>
          </a:prstGeom>
          <a:noFill/>
        </p:spPr>
        <p:txBody>
          <a:bodyPr wrap="square" rtlCol="0">
            <a:spAutoFit/>
          </a:bodyPr>
          <a:lstStyle/>
          <a:p>
            <a:r>
              <a:rPr lang="en-US" sz="1600" b="1" dirty="0">
                <a:solidFill>
                  <a:schemeClr val="tx1">
                    <a:lumMod val="75000"/>
                    <a:lumOff val="25000"/>
                  </a:schemeClr>
                </a:solidFill>
              </a:rPr>
              <a:t>Legend: </a:t>
            </a:r>
          </a:p>
        </p:txBody>
      </p:sp>
      <p:sp>
        <p:nvSpPr>
          <p:cNvPr id="64" name="Rectangle 63">
            <a:extLst>
              <a:ext uri="{FF2B5EF4-FFF2-40B4-BE49-F238E27FC236}">
                <a16:creationId xmlns:a16="http://schemas.microsoft.com/office/drawing/2014/main" id="{117D22CA-01CE-44E8-A8D2-B10E0FA46B61}"/>
              </a:ext>
            </a:extLst>
          </p:cNvPr>
          <p:cNvSpPr/>
          <p:nvPr/>
        </p:nvSpPr>
        <p:spPr>
          <a:xfrm>
            <a:off x="5618630" y="5164678"/>
            <a:ext cx="1222717" cy="1095244"/>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rPr>
              <a:t>Relevance</a:t>
            </a:r>
          </a:p>
          <a:p>
            <a:pPr algn="ctr"/>
            <a:r>
              <a:rPr lang="en-US" sz="1200" dirty="0">
                <a:solidFill>
                  <a:schemeClr val="tx1">
                    <a:lumMod val="50000"/>
                    <a:lumOff val="50000"/>
                  </a:schemeClr>
                </a:solidFill>
              </a:rPr>
              <a:t>Did the project intervention address the right issues? </a:t>
            </a:r>
            <a:endParaRPr lang="en-US" sz="1100" strike="sngStrike" dirty="0">
              <a:solidFill>
                <a:schemeClr val="tx1">
                  <a:lumMod val="50000"/>
                  <a:lumOff val="50000"/>
                </a:schemeClr>
              </a:solidFill>
            </a:endParaRPr>
          </a:p>
        </p:txBody>
      </p:sp>
      <p:sp>
        <p:nvSpPr>
          <p:cNvPr id="65" name="Oval 64">
            <a:extLst>
              <a:ext uri="{FF2B5EF4-FFF2-40B4-BE49-F238E27FC236}">
                <a16:creationId xmlns:a16="http://schemas.microsoft.com/office/drawing/2014/main" id="{66C0E964-0F27-4045-8F37-A1B217B38516}"/>
              </a:ext>
            </a:extLst>
          </p:cNvPr>
          <p:cNvSpPr/>
          <p:nvPr/>
        </p:nvSpPr>
        <p:spPr>
          <a:xfrm>
            <a:off x="5640828" y="5124835"/>
            <a:ext cx="1200839" cy="1141885"/>
          </a:xfrm>
          <a:custGeom>
            <a:avLst/>
            <a:gdLst>
              <a:gd name="connsiteX0" fmla="*/ 0 w 1200839"/>
              <a:gd name="connsiteY0" fmla="*/ 570943 h 1141885"/>
              <a:gd name="connsiteX1" fmla="*/ 600420 w 1200839"/>
              <a:gd name="connsiteY1" fmla="*/ 0 h 1141885"/>
              <a:gd name="connsiteX2" fmla="*/ 1200840 w 1200839"/>
              <a:gd name="connsiteY2" fmla="*/ 570943 h 1141885"/>
              <a:gd name="connsiteX3" fmla="*/ 600420 w 1200839"/>
              <a:gd name="connsiteY3" fmla="*/ 1141886 h 1141885"/>
              <a:gd name="connsiteX4" fmla="*/ 0 w 1200839"/>
              <a:gd name="connsiteY4" fmla="*/ 570943 h 114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839" h="1141885" extrusionOk="0">
                <a:moveTo>
                  <a:pt x="0" y="570943"/>
                </a:moveTo>
                <a:cubicBezTo>
                  <a:pt x="5981" y="209489"/>
                  <a:pt x="206267" y="5242"/>
                  <a:pt x="600420" y="0"/>
                </a:cubicBezTo>
                <a:cubicBezTo>
                  <a:pt x="915510" y="-9442"/>
                  <a:pt x="1216553" y="214023"/>
                  <a:pt x="1200840" y="570943"/>
                </a:cubicBezTo>
                <a:cubicBezTo>
                  <a:pt x="1168707" y="923291"/>
                  <a:pt x="937799" y="1147070"/>
                  <a:pt x="600420" y="1141886"/>
                </a:cubicBezTo>
                <a:cubicBezTo>
                  <a:pt x="244189" y="1097965"/>
                  <a:pt x="-14593" y="876369"/>
                  <a:pt x="0" y="570943"/>
                </a:cubicBezTo>
                <a:close/>
              </a:path>
            </a:pathLst>
          </a:custGeom>
          <a:noFill/>
          <a:ln w="28575">
            <a:solidFill>
              <a:schemeClr val="accent6"/>
            </a:solidFill>
            <a:extLst>
              <a:ext uri="{C807C97D-BFC1-408E-A445-0C87EB9F89A2}">
                <ask:lineSketchStyleProps xmlns:ask="http://schemas.microsoft.com/office/drawing/2018/sketchyshapes" sd="305054084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5D078A-0F6C-9A40-A015-84AE775B6D56}"/>
              </a:ext>
            </a:extLst>
          </p:cNvPr>
          <p:cNvSpPr txBox="1"/>
          <p:nvPr/>
        </p:nvSpPr>
        <p:spPr>
          <a:xfrm>
            <a:off x="6588435" y="4726719"/>
            <a:ext cx="1066230" cy="1200329"/>
          </a:xfrm>
          <a:prstGeom prst="rect">
            <a:avLst/>
          </a:prstGeom>
          <a:noFill/>
        </p:spPr>
        <p:txBody>
          <a:bodyPr wrap="square" rtlCol="0">
            <a:spAutoFit/>
          </a:bodyPr>
          <a:lstStyle/>
          <a:p>
            <a:r>
              <a:rPr lang="en-US" sz="7200" dirty="0"/>
              <a:t>*</a:t>
            </a:r>
          </a:p>
        </p:txBody>
      </p:sp>
    </p:spTree>
    <p:extLst>
      <p:ext uri="{BB962C8B-B14F-4D97-AF65-F5344CB8AC3E}">
        <p14:creationId xmlns:p14="http://schemas.microsoft.com/office/powerpoint/2010/main" val="6435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linds(horizontal)">
                                      <p:cBhvr>
                                        <p:cTn id="10" dur="500"/>
                                        <p:tgtEl>
                                          <p:spTgt spid="5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linds(horizontal)">
                                      <p:cBhvr>
                                        <p:cTn id="13" dur="500"/>
                                        <p:tgtEl>
                                          <p:spTgt spid="5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blinds(horizontal)">
                                      <p:cBhvr>
                                        <p:cTn id="16" dur="500"/>
                                        <p:tgtEl>
                                          <p:spTgt spid="5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linds(horizontal)">
                                      <p:cBhvr>
                                        <p:cTn id="19" dur="500"/>
                                        <p:tgtEl>
                                          <p:spTgt spid="4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linds(horizontal)">
                                      <p:cBhvr>
                                        <p:cTn id="28" dur="500"/>
                                        <p:tgtEl>
                                          <p:spTgt spid="4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linds(horizont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linds(horizontal)">
                                      <p:cBhvr>
                                        <p:cTn id="36" dur="500"/>
                                        <p:tgtEl>
                                          <p:spTgt spid="5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blinds(horizontal)">
                                      <p:cBhvr>
                                        <p:cTn id="42" dur="500"/>
                                        <p:tgtEl>
                                          <p:spTgt spid="5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blinds(horizontal)">
                                      <p:cBhvr>
                                        <p:cTn id="45" dur="500"/>
                                        <p:tgtEl>
                                          <p:spTgt spid="5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linds(horizontal)">
                                      <p:cBhvr>
                                        <p:cTn id="48" dur="500"/>
                                        <p:tgtEl>
                                          <p:spTgt spid="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linds(horizontal)">
                                      <p:cBhvr>
                                        <p:cTn id="51" dur="500"/>
                                        <p:tgtEl>
                                          <p:spTgt spid="55"/>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blinds(horizontal)">
                                      <p:cBhvr>
                                        <p:cTn id="54" dur="500"/>
                                        <p:tgtEl>
                                          <p:spTgt spid="5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blinds(horizontal)">
                                      <p:cBhvr>
                                        <p:cTn id="59" dur="500"/>
                                        <p:tgtEl>
                                          <p:spTgt spid="64"/>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blinds(horizontal)">
                                      <p:cBhvr>
                                        <p:cTn id="62" dur="500"/>
                                        <p:tgtEl>
                                          <p:spTgt spid="65"/>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linds(horizont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6" grpId="0" animBg="1"/>
      <p:bldP spid="48" grpId="0" animBg="1"/>
      <p:bldP spid="49" grpId="0" animBg="1"/>
      <p:bldP spid="50" grpId="0" animBg="1"/>
      <p:bldP spid="51" grpId="0" animBg="1"/>
      <p:bldP spid="52" grpId="0" animBg="1"/>
      <p:bldP spid="55" grpId="0" animBg="1"/>
      <p:bldP spid="56" grpId="0" animBg="1"/>
      <p:bldP spid="57" grpId="0" animBg="1"/>
      <p:bldP spid="12" grpId="0" animBg="1"/>
      <p:bldP spid="58" grpId="0" animBg="1"/>
      <p:bldP spid="59" grpId="0" animBg="1"/>
      <p:bldP spid="64" grpId="0" animBg="1"/>
      <p:bldP spid="65"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FD6253-005D-49D8-BF64-6E6E22649110}"/>
              </a:ext>
            </a:extLst>
          </p:cNvPr>
          <p:cNvSpPr>
            <a:spLocks noGrp="1"/>
          </p:cNvSpPr>
          <p:nvPr>
            <p:ph type="sldNum" sz="quarter" idx="4"/>
          </p:nvPr>
        </p:nvSpPr>
        <p:spPr/>
        <p:txBody>
          <a:bodyPr/>
          <a:lstStyle/>
          <a:p>
            <a:fld id="{15F7C4B4-4F51-0945-BFD9-8C8DFD044134}" type="slidenum">
              <a:rPr lang="en-US" smtClean="0"/>
              <a:pPr/>
              <a:t>21</a:t>
            </a:fld>
            <a:endParaRPr lang="en-US" dirty="0"/>
          </a:p>
        </p:txBody>
      </p:sp>
      <p:sp>
        <p:nvSpPr>
          <p:cNvPr id="5" name="Rectangle 4">
            <a:extLst>
              <a:ext uri="{FF2B5EF4-FFF2-40B4-BE49-F238E27FC236}">
                <a16:creationId xmlns:a16="http://schemas.microsoft.com/office/drawing/2014/main" id="{82DA2D5E-34D5-4201-966F-84C5257EBC49}"/>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8AB5E779-9119-4F4F-95F8-3821AACB022E}"/>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sp>
        <p:nvSpPr>
          <p:cNvPr id="7" name="Content Placeholder 4">
            <a:extLst>
              <a:ext uri="{FF2B5EF4-FFF2-40B4-BE49-F238E27FC236}">
                <a16:creationId xmlns:a16="http://schemas.microsoft.com/office/drawing/2014/main" id="{08397533-C0BC-432D-96B1-2F2CE5A492BA}"/>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will you evaluate at ex post?</a:t>
            </a:r>
            <a:endParaRPr lang="en-US" i="1" dirty="0">
              <a:solidFill>
                <a:schemeClr val="bg1">
                  <a:lumMod val="50000"/>
                </a:schemeClr>
              </a:solidFill>
              <a:highlight>
                <a:srgbClr val="FFFF00"/>
              </a:highlight>
            </a:endParaRPr>
          </a:p>
        </p:txBody>
      </p:sp>
      <p:cxnSp>
        <p:nvCxnSpPr>
          <p:cNvPr id="8" name="Straight Connector 7">
            <a:extLst>
              <a:ext uri="{FF2B5EF4-FFF2-40B4-BE49-F238E27FC236}">
                <a16:creationId xmlns:a16="http://schemas.microsoft.com/office/drawing/2014/main" id="{5A5A61EC-DD36-4199-B3D1-4E8FE750BB3C}"/>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4ECAF8D-D37A-4017-BC1B-317300BDC295}"/>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cxnSp>
        <p:nvCxnSpPr>
          <p:cNvPr id="12" name="Straight Connector 11">
            <a:extLst>
              <a:ext uri="{FF2B5EF4-FFF2-40B4-BE49-F238E27FC236}">
                <a16:creationId xmlns:a16="http://schemas.microsoft.com/office/drawing/2014/main" id="{D95208C0-45A8-4F46-9C9C-08144990E73A}"/>
              </a:ext>
            </a:extLst>
          </p:cNvPr>
          <p:cNvCxnSpPr>
            <a:cxnSpLocks/>
          </p:cNvCxnSpPr>
          <p:nvPr/>
        </p:nvCxnSpPr>
        <p:spPr>
          <a:xfrm>
            <a:off x="6349391" y="2864386"/>
            <a:ext cx="0" cy="34403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7E7771E-7535-4C91-A0A9-5CC986CC3E8E}"/>
              </a:ext>
            </a:extLst>
          </p:cNvPr>
          <p:cNvSpPr/>
          <p:nvPr/>
        </p:nvSpPr>
        <p:spPr>
          <a:xfrm>
            <a:off x="5728800" y="1551138"/>
            <a:ext cx="1222717" cy="1095244"/>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rPr>
              <a:t>Relevance</a:t>
            </a:r>
          </a:p>
          <a:p>
            <a:pPr algn="ctr"/>
            <a:r>
              <a:rPr lang="en-US" sz="1200" dirty="0">
                <a:solidFill>
                  <a:schemeClr val="tx1">
                    <a:lumMod val="50000"/>
                    <a:lumOff val="50000"/>
                  </a:schemeClr>
                </a:solidFill>
              </a:rPr>
              <a:t>Did the project intervention address the right issues? </a:t>
            </a:r>
            <a:endParaRPr lang="en-US" sz="1100" strike="sngStrike" dirty="0">
              <a:solidFill>
                <a:schemeClr val="tx1">
                  <a:lumMod val="50000"/>
                  <a:lumOff val="50000"/>
                </a:schemeClr>
              </a:solidFill>
            </a:endParaRPr>
          </a:p>
        </p:txBody>
      </p:sp>
      <p:sp>
        <p:nvSpPr>
          <p:cNvPr id="15" name="Oval 14">
            <a:extLst>
              <a:ext uri="{FF2B5EF4-FFF2-40B4-BE49-F238E27FC236}">
                <a16:creationId xmlns:a16="http://schemas.microsoft.com/office/drawing/2014/main" id="{111DF101-D70A-4391-95A6-B8E2049A62B5}"/>
              </a:ext>
            </a:extLst>
          </p:cNvPr>
          <p:cNvSpPr/>
          <p:nvPr/>
        </p:nvSpPr>
        <p:spPr>
          <a:xfrm>
            <a:off x="5750998" y="1511295"/>
            <a:ext cx="1200839" cy="1141885"/>
          </a:xfrm>
          <a:custGeom>
            <a:avLst/>
            <a:gdLst>
              <a:gd name="connsiteX0" fmla="*/ 0 w 1200839"/>
              <a:gd name="connsiteY0" fmla="*/ 570943 h 1141885"/>
              <a:gd name="connsiteX1" fmla="*/ 600420 w 1200839"/>
              <a:gd name="connsiteY1" fmla="*/ 0 h 1141885"/>
              <a:gd name="connsiteX2" fmla="*/ 1200840 w 1200839"/>
              <a:gd name="connsiteY2" fmla="*/ 570943 h 1141885"/>
              <a:gd name="connsiteX3" fmla="*/ 600420 w 1200839"/>
              <a:gd name="connsiteY3" fmla="*/ 1141886 h 1141885"/>
              <a:gd name="connsiteX4" fmla="*/ 0 w 1200839"/>
              <a:gd name="connsiteY4" fmla="*/ 570943 h 114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839" h="1141885" extrusionOk="0">
                <a:moveTo>
                  <a:pt x="0" y="570943"/>
                </a:moveTo>
                <a:cubicBezTo>
                  <a:pt x="5981" y="209489"/>
                  <a:pt x="206267" y="5242"/>
                  <a:pt x="600420" y="0"/>
                </a:cubicBezTo>
                <a:cubicBezTo>
                  <a:pt x="915510" y="-9442"/>
                  <a:pt x="1216553" y="214023"/>
                  <a:pt x="1200840" y="570943"/>
                </a:cubicBezTo>
                <a:cubicBezTo>
                  <a:pt x="1168707" y="923291"/>
                  <a:pt x="937799" y="1147070"/>
                  <a:pt x="600420" y="1141886"/>
                </a:cubicBezTo>
                <a:cubicBezTo>
                  <a:pt x="244189" y="1097965"/>
                  <a:pt x="-14593" y="876369"/>
                  <a:pt x="0" y="570943"/>
                </a:cubicBezTo>
                <a:close/>
              </a:path>
            </a:pathLst>
          </a:custGeom>
          <a:noFill/>
          <a:ln w="28575">
            <a:solidFill>
              <a:schemeClr val="accent6"/>
            </a:solidFill>
            <a:extLst>
              <a:ext uri="{C807C97D-BFC1-408E-A445-0C87EB9F89A2}">
                <ask:lineSketchStyleProps xmlns:ask="http://schemas.microsoft.com/office/drawing/2018/sketchyshapes" sd="305054084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7C0A43D-7352-49DD-8DE1-AD81B64DCEAC}"/>
              </a:ext>
            </a:extLst>
          </p:cNvPr>
          <p:cNvSpPr/>
          <p:nvPr/>
        </p:nvSpPr>
        <p:spPr>
          <a:xfrm>
            <a:off x="1046602" y="1773716"/>
            <a:ext cx="4142343" cy="506771"/>
          </a:xfrm>
          <a:prstGeom prst="rect">
            <a:avLst/>
          </a:prstGeom>
          <a:solidFill>
            <a:srgbClr val="CDC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yriad Pro" panose="020B0503030403020204"/>
              </a:rPr>
              <a:t>What relevance means for sustainability</a:t>
            </a:r>
          </a:p>
        </p:txBody>
      </p:sp>
      <p:sp>
        <p:nvSpPr>
          <p:cNvPr id="17" name="Rectangle 16">
            <a:extLst>
              <a:ext uri="{FF2B5EF4-FFF2-40B4-BE49-F238E27FC236}">
                <a16:creationId xmlns:a16="http://schemas.microsoft.com/office/drawing/2014/main" id="{D4217388-C102-4A6A-878C-1818BA65FB7C}"/>
              </a:ext>
            </a:extLst>
          </p:cNvPr>
          <p:cNvSpPr/>
          <p:nvPr/>
        </p:nvSpPr>
        <p:spPr>
          <a:xfrm>
            <a:off x="7491469" y="1773715"/>
            <a:ext cx="4142343" cy="50677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yriad Pro" panose="020B0503030403020204"/>
              </a:rPr>
              <a:t>What relevance means for adaptation</a:t>
            </a:r>
          </a:p>
        </p:txBody>
      </p:sp>
      <p:sp>
        <p:nvSpPr>
          <p:cNvPr id="20" name="TextBox 19">
            <a:extLst>
              <a:ext uri="{FF2B5EF4-FFF2-40B4-BE49-F238E27FC236}">
                <a16:creationId xmlns:a16="http://schemas.microsoft.com/office/drawing/2014/main" id="{49AF678A-84DF-4A02-8B7A-0C369F86F167}"/>
              </a:ext>
            </a:extLst>
          </p:cNvPr>
          <p:cNvSpPr txBox="1"/>
          <p:nvPr/>
        </p:nvSpPr>
        <p:spPr>
          <a:xfrm>
            <a:off x="7230112" y="2347706"/>
            <a:ext cx="4571995"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yriad Pro" panose="020B0503030403020204"/>
              </a:rPr>
              <a:t>Outcomes achieved e.g.:</a:t>
            </a:r>
          </a:p>
          <a:p>
            <a:pPr marL="742950" lvl="1" indent="-285750">
              <a:buFont typeface="Wingdings" pitchFamily="2" charset="2"/>
              <a:buChar char="Ø"/>
            </a:pPr>
            <a:r>
              <a:rPr lang="en-US" dirty="0">
                <a:latin typeface="Myriad Pro" panose="020B0503030403020204"/>
              </a:rPr>
              <a:t>feed into national or sector-level climate change strategy objectives</a:t>
            </a:r>
          </a:p>
          <a:p>
            <a:pPr marL="742950" lvl="1" indent="-285750">
              <a:buFont typeface="Wingdings" pitchFamily="2" charset="2"/>
              <a:buChar char="Ø"/>
            </a:pPr>
            <a:r>
              <a:rPr lang="en-US" dirty="0">
                <a:latin typeface="Myriad Pro" panose="020B0503030403020204"/>
              </a:rPr>
              <a:t>address the needs of the most vulnerable people and/or address climate-vulnerable sectors</a:t>
            </a:r>
          </a:p>
          <a:p>
            <a:pPr marL="742950" lvl="1" indent="-285750">
              <a:buFont typeface="Wingdings" pitchFamily="2" charset="2"/>
              <a:buChar char="Ø"/>
            </a:pPr>
            <a:r>
              <a:rPr lang="en-US" dirty="0">
                <a:latin typeface="Myriad Pro" panose="020B0503030403020204"/>
              </a:rPr>
              <a:t>reduce exposure to or impact from climate disturbances</a:t>
            </a:r>
          </a:p>
          <a:p>
            <a:pPr marL="742950" lvl="1" indent="-285750">
              <a:buFont typeface="Wingdings" pitchFamily="2" charset="2"/>
              <a:buChar char="Ø"/>
            </a:pPr>
            <a:r>
              <a:rPr lang="en-US" dirty="0">
                <a:latin typeface="Myriad Pro" panose="020B0503030403020204"/>
              </a:rPr>
              <a:t>improve quality of and/or access to climate information for decision-making</a:t>
            </a:r>
          </a:p>
          <a:p>
            <a:pPr marL="285750" indent="-285750">
              <a:buFont typeface="Arial" panose="020B0604020202020204" pitchFamily="34" charset="0"/>
              <a:buChar char="•"/>
            </a:pPr>
            <a:r>
              <a:rPr lang="en-US" dirty="0">
                <a:latin typeface="Myriad Pro" panose="020B0503030403020204"/>
              </a:rPr>
              <a:t>Key participants, persons and groups involved or affected by the outcome achieved are engaged and invested in its continuation</a:t>
            </a:r>
          </a:p>
        </p:txBody>
      </p:sp>
      <p:sp>
        <p:nvSpPr>
          <p:cNvPr id="18" name="TextBox 17">
            <a:extLst>
              <a:ext uri="{FF2B5EF4-FFF2-40B4-BE49-F238E27FC236}">
                <a16:creationId xmlns:a16="http://schemas.microsoft.com/office/drawing/2014/main" id="{DACF110E-A28D-40E7-8523-08470021D492}"/>
              </a:ext>
            </a:extLst>
          </p:cNvPr>
          <p:cNvSpPr txBox="1"/>
          <p:nvPr/>
        </p:nvSpPr>
        <p:spPr>
          <a:xfrm>
            <a:off x="1046602" y="2489812"/>
            <a:ext cx="4571995"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yriad Pro" panose="020B0503030403020204"/>
              </a:rPr>
              <a:t>Ex post focuses on learning what does/ doesn’t last, and why, and then examines relevance.</a:t>
            </a:r>
          </a:p>
          <a:p>
            <a:pPr marL="285750" indent="-285750">
              <a:buFont typeface="Arial" panose="020B0604020202020204" pitchFamily="34" charset="0"/>
              <a:buChar char="•"/>
            </a:pPr>
            <a:r>
              <a:rPr lang="en-US" dirty="0">
                <a:latin typeface="Myriad Pro" panose="020B0503030403020204"/>
              </a:rPr>
              <a:t>Using OECD/DAC + sustainability thinking, relevance is: ‘did the intervention address (fund, design, implement) the right issues… that could be sustained?’ </a:t>
            </a:r>
            <a:endParaRPr lang="en-US" dirty="0"/>
          </a:p>
          <a:p>
            <a:pPr marL="285750" indent="-285750">
              <a:buFont typeface="Arial" panose="020B0604020202020204" pitchFamily="34" charset="0"/>
              <a:buChar char="•"/>
            </a:pPr>
            <a:r>
              <a:rPr lang="en-US" dirty="0">
                <a:latin typeface="Myriad Pro" panose="020B0503030403020204"/>
              </a:rPr>
              <a:t>If results were not sustained, why not, and what can be learned?</a:t>
            </a:r>
          </a:p>
          <a:p>
            <a:pPr marL="285750" indent="-285750">
              <a:buFont typeface="Arial" panose="020B0604020202020204" pitchFamily="34" charset="0"/>
              <a:buChar char="•"/>
            </a:pPr>
            <a:r>
              <a:rPr lang="en-US" dirty="0">
                <a:latin typeface="Myriad Pro" panose="020B0503030403020204"/>
              </a:rPr>
              <a:t>Ex posts look for sustainability disincentives in the very funding/design, e.g. food aid subsidies</a:t>
            </a:r>
          </a:p>
          <a:p>
            <a:pPr marL="285750" indent="-285750">
              <a:buFont typeface="Arial" panose="020B0604020202020204" pitchFamily="34" charset="0"/>
              <a:buChar char="•"/>
            </a:pPr>
            <a:endParaRPr lang="en-US" dirty="0">
              <a:latin typeface="Myriad Pro" panose="020B0503030403020204"/>
            </a:endParaRPr>
          </a:p>
        </p:txBody>
      </p:sp>
      <p:sp>
        <p:nvSpPr>
          <p:cNvPr id="19" name="TextBox 18">
            <a:extLst>
              <a:ext uri="{FF2B5EF4-FFF2-40B4-BE49-F238E27FC236}">
                <a16:creationId xmlns:a16="http://schemas.microsoft.com/office/drawing/2014/main" id="{781FC7AB-7AC9-084D-81F3-A8D7E20F9C3D}"/>
              </a:ext>
            </a:extLst>
          </p:cNvPr>
          <p:cNvSpPr txBox="1"/>
          <p:nvPr/>
        </p:nvSpPr>
        <p:spPr>
          <a:xfrm>
            <a:off x="6652880" y="1120133"/>
            <a:ext cx="641670" cy="1200329"/>
          </a:xfrm>
          <a:prstGeom prst="rect">
            <a:avLst/>
          </a:prstGeom>
          <a:noFill/>
        </p:spPr>
        <p:txBody>
          <a:bodyPr wrap="square" rtlCol="0">
            <a:spAutoFit/>
          </a:bodyPr>
          <a:lstStyle/>
          <a:p>
            <a:r>
              <a:rPr lang="en-US" sz="7200" dirty="0"/>
              <a:t>*</a:t>
            </a:r>
          </a:p>
        </p:txBody>
      </p:sp>
    </p:spTree>
    <p:extLst>
      <p:ext uri="{BB962C8B-B14F-4D97-AF65-F5344CB8AC3E}">
        <p14:creationId xmlns:p14="http://schemas.microsoft.com/office/powerpoint/2010/main" val="26795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dissolve">
                                      <p:cBhvr>
                                        <p:cTn id="10" dur="500"/>
                                        <p:tgtEl>
                                          <p:spTgt spid="1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dissolve">
                                      <p:cBhvr>
                                        <p:cTn id="13" dur="500"/>
                                        <p:tgtEl>
                                          <p:spTgt spid="18">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dissolve">
                                      <p:cBhvr>
                                        <p:cTn id="16" dur="500"/>
                                        <p:tgtEl>
                                          <p:spTgt spid="1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dissolve">
                                      <p:cBhvr>
                                        <p:cTn id="21" dur="500"/>
                                        <p:tgtEl>
                                          <p:spTgt spid="20">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dissolve">
                                      <p:cBhvr>
                                        <p:cTn id="24" dur="500"/>
                                        <p:tgtEl>
                                          <p:spTgt spid="20">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dissolve">
                                      <p:cBhvr>
                                        <p:cTn id="27" dur="500"/>
                                        <p:tgtEl>
                                          <p:spTgt spid="20">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dissolve">
                                      <p:cBhvr>
                                        <p:cTn id="30" dur="500"/>
                                        <p:tgtEl>
                                          <p:spTgt spid="20">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dissolve">
                                      <p:cBhvr>
                                        <p:cTn id="33" dur="500"/>
                                        <p:tgtEl>
                                          <p:spTgt spid="20">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20">
                                            <p:txEl>
                                              <p:pRg st="5" end="5"/>
                                            </p:txEl>
                                          </p:spTgt>
                                        </p:tgtEl>
                                        <p:attrNameLst>
                                          <p:attrName>style.visibility</p:attrName>
                                        </p:attrNameLst>
                                      </p:cBhvr>
                                      <p:to>
                                        <p:strVal val="visible"/>
                                      </p:to>
                                    </p:set>
                                    <p:animEffect transition="in" filter="dissolve">
                                      <p:cBhvr>
                                        <p:cTn id="36"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22</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Learning and main expectations from ex post project evaluations</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3" name="Rectangle 2">
            <a:extLst>
              <a:ext uri="{FF2B5EF4-FFF2-40B4-BE49-F238E27FC236}">
                <a16:creationId xmlns:a16="http://schemas.microsoft.com/office/drawing/2014/main" id="{52DB0925-C723-410A-9B12-CE8AAA48BD49}"/>
              </a:ext>
            </a:extLst>
          </p:cNvPr>
          <p:cNvSpPr/>
          <p:nvPr/>
        </p:nvSpPr>
        <p:spPr>
          <a:xfrm>
            <a:off x="815248" y="1578108"/>
            <a:ext cx="8962404" cy="4247317"/>
          </a:xfrm>
          <a:prstGeom prst="rect">
            <a:avLst/>
          </a:prstGeom>
          <a:solidFill>
            <a:schemeClr val="bg1"/>
          </a:solidFill>
        </p:spPr>
        <p:txBody>
          <a:bodyPr wrap="square">
            <a:spAutoFit/>
          </a:bodyPr>
          <a:lstStyle/>
          <a:p>
            <a:r>
              <a:rPr lang="en-US" b="1" dirty="0">
                <a:latin typeface="Myriad Pro" panose="020B0503030403020204"/>
              </a:rPr>
              <a:t>Main lessons from past ex post evaluations, to be expected: </a:t>
            </a:r>
          </a:p>
          <a:p>
            <a:endParaRPr lang="en-US" dirty="0">
              <a:latin typeface="Myriad Pro" panose="020B0503030403020204"/>
            </a:endParaRPr>
          </a:p>
          <a:p>
            <a:pPr marL="285750" indent="-285750">
              <a:buFont typeface="Arial" panose="020B0604020202020204" pitchFamily="34" charset="0"/>
              <a:buChar char="•"/>
            </a:pPr>
            <a:r>
              <a:rPr lang="en-US" dirty="0">
                <a:latin typeface="Myriad Pro" panose="020B0503030403020204"/>
              </a:rPr>
              <a:t>There are always </a:t>
            </a:r>
            <a:r>
              <a:rPr lang="en-US" b="1" dirty="0">
                <a:latin typeface="Myriad Pro" panose="020B0503030403020204"/>
              </a:rPr>
              <a:t>positive and negative lessons from all project evaluated</a:t>
            </a:r>
            <a:r>
              <a:rPr lang="en-US" dirty="0">
                <a:latin typeface="Myriad Pro" panose="020B0503030403020204"/>
              </a:rPr>
              <a:t>; not all activities are typically sustained, but all results can be learned from;</a:t>
            </a:r>
          </a:p>
          <a:p>
            <a:pPr marL="285750" indent="-285750">
              <a:buFont typeface="Arial" panose="020B0604020202020204" pitchFamily="34" charset="0"/>
              <a:buChar char="•"/>
            </a:pPr>
            <a:endParaRPr lang="en-US" dirty="0">
              <a:latin typeface="Myriad Pro" panose="020B0503030403020204"/>
            </a:endParaRPr>
          </a:p>
          <a:p>
            <a:pPr marL="285750" indent="-285750">
              <a:buFont typeface="Arial" panose="020B0604020202020204" pitchFamily="34" charset="0"/>
              <a:buChar char="•"/>
            </a:pPr>
            <a:r>
              <a:rPr lang="en-US" dirty="0">
                <a:latin typeface="Myriad Pro" panose="020B0503030403020204"/>
              </a:rPr>
              <a:t>Questions of </a:t>
            </a:r>
            <a:r>
              <a:rPr lang="en-US" b="1" dirty="0">
                <a:latin typeface="Myriad Pro" panose="020B0503030403020204"/>
              </a:rPr>
              <a:t>why some results lasted in some places over others </a:t>
            </a:r>
            <a:r>
              <a:rPr lang="en-US" dirty="0">
                <a:latin typeface="Myriad Pro" panose="020B0503030403020204"/>
              </a:rPr>
              <a:t>can illuminate differences in context, design, implementation, M&amp;E or exit;</a:t>
            </a:r>
          </a:p>
          <a:p>
            <a:pPr marL="285750" indent="-285750">
              <a:buFont typeface="Arial" panose="020B0604020202020204" pitchFamily="34" charset="0"/>
              <a:buChar char="•"/>
            </a:pPr>
            <a:endParaRPr lang="en-US" dirty="0">
              <a:latin typeface="Myriad Pro" panose="020B0503030403020204"/>
            </a:endParaRPr>
          </a:p>
          <a:p>
            <a:pPr marL="285750" indent="-285750">
              <a:buFont typeface="Arial" panose="020B0604020202020204" pitchFamily="34" charset="0"/>
              <a:buChar char="•"/>
            </a:pPr>
            <a:r>
              <a:rPr lang="en-US" dirty="0">
                <a:latin typeface="Myriad Pro" panose="020B0503030403020204"/>
              </a:rPr>
              <a:t>Some </a:t>
            </a:r>
            <a:r>
              <a:rPr lang="en-US" b="1" dirty="0">
                <a:latin typeface="Myriad Pro" panose="020B0503030403020204"/>
              </a:rPr>
              <a:t>outputs/outcomes could be sustained differently than originally conceived</a:t>
            </a:r>
            <a:r>
              <a:rPr lang="en-US" dirty="0">
                <a:latin typeface="Myriad Pro" panose="020B0503030403020204"/>
              </a:rPr>
              <a:t>, given differed resources/ capacities etc.; this has important future design implications, especially for scaling up ‘success’ that can be differently defined;</a:t>
            </a:r>
          </a:p>
          <a:p>
            <a:pPr marL="285750" indent="-285750">
              <a:buFont typeface="Arial" panose="020B0604020202020204" pitchFamily="34" charset="0"/>
              <a:buChar char="•"/>
            </a:pPr>
            <a:endParaRPr lang="en-US" dirty="0">
              <a:latin typeface="Myriad Pro" panose="020B0503030403020204"/>
            </a:endParaRPr>
          </a:p>
          <a:p>
            <a:pPr marL="285750" indent="-285750">
              <a:buFont typeface="Arial" panose="020B0604020202020204" pitchFamily="34" charset="0"/>
              <a:buChar char="•"/>
            </a:pPr>
            <a:r>
              <a:rPr lang="en-US" dirty="0">
                <a:latin typeface="Myriad Pro" panose="020B0503030403020204"/>
              </a:rPr>
              <a:t>There can be </a:t>
            </a:r>
            <a:r>
              <a:rPr lang="en-US" b="1" dirty="0">
                <a:latin typeface="Myriad Pro" panose="020B0503030403020204"/>
              </a:rPr>
              <a:t>emerging outcomes </a:t>
            </a:r>
            <a:r>
              <a:rPr lang="en-US" dirty="0">
                <a:latin typeface="Myriad Pro" panose="020B0503030403020204"/>
              </a:rPr>
              <a:t>that came from </a:t>
            </a:r>
            <a:r>
              <a:rPr lang="en-US" u="sng" dirty="0">
                <a:latin typeface="Myriad Pro" panose="020B0503030403020204"/>
              </a:rPr>
              <a:t>local efforts</a:t>
            </a:r>
            <a:r>
              <a:rPr lang="en-US" dirty="0">
                <a:latin typeface="Myriad Pro" panose="020B0503030403020204"/>
              </a:rPr>
              <a:t> (not through the project) to sustain results through different design and implementation. These especially can help inform future project design and funding.</a:t>
            </a:r>
          </a:p>
        </p:txBody>
      </p:sp>
      <p:pic>
        <p:nvPicPr>
          <p:cNvPr id="13" name="Picture 12" descr="Diagram&#10;&#10;Description automatically generated">
            <a:extLst>
              <a:ext uri="{FF2B5EF4-FFF2-40B4-BE49-F238E27FC236}">
                <a16:creationId xmlns:a16="http://schemas.microsoft.com/office/drawing/2014/main" id="{21919098-15FD-4EB5-9BF4-637A00D381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809453" y="2581883"/>
            <a:ext cx="2120900" cy="2425700"/>
          </a:xfrm>
          <a:prstGeom prst="rect">
            <a:avLst/>
          </a:prstGeom>
        </p:spPr>
      </p:pic>
      <p:pic>
        <p:nvPicPr>
          <p:cNvPr id="12" name="Graphic 11" descr="Meeting with solid fill">
            <a:extLst>
              <a:ext uri="{FF2B5EF4-FFF2-40B4-BE49-F238E27FC236}">
                <a16:creationId xmlns:a16="http://schemas.microsoft.com/office/drawing/2014/main" id="{9BACA154-1722-514C-A10C-FBCF1F75A1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9370" y="-140978"/>
            <a:ext cx="914400" cy="914400"/>
          </a:xfrm>
          <a:prstGeom prst="rect">
            <a:avLst/>
          </a:prstGeom>
        </p:spPr>
      </p:pic>
      <p:sp>
        <p:nvSpPr>
          <p:cNvPr id="4" name="Rectangle 3">
            <a:extLst>
              <a:ext uri="{FF2B5EF4-FFF2-40B4-BE49-F238E27FC236}">
                <a16:creationId xmlns:a16="http://schemas.microsoft.com/office/drawing/2014/main" id="{D88304A1-0A10-4490-9386-22C103F5FD9D}"/>
              </a:ext>
            </a:extLst>
          </p:cNvPr>
          <p:cNvSpPr/>
          <p:nvPr/>
        </p:nvSpPr>
        <p:spPr>
          <a:xfrm>
            <a:off x="1779848" y="2707344"/>
            <a:ext cx="7431059" cy="2174777"/>
          </a:xfrm>
          <a:prstGeom prst="rect">
            <a:avLst/>
          </a:prstGeom>
          <a:ln w="28575">
            <a:solidFill>
              <a:srgbClr val="F7941D"/>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b="1" dirty="0"/>
              <a:t>Questions:</a:t>
            </a:r>
          </a:p>
          <a:p>
            <a:pPr algn="ctr"/>
            <a:endParaRPr lang="en-US" sz="2000" dirty="0"/>
          </a:p>
          <a:p>
            <a:pPr marL="285750" indent="-285750">
              <a:buFont typeface="Arial" panose="020B0604020202020204" pitchFamily="34" charset="0"/>
              <a:buChar char="•"/>
            </a:pPr>
            <a:r>
              <a:rPr lang="en-US" sz="2000" dirty="0"/>
              <a:t>What would you expect to learn from an ex post evaluation? </a:t>
            </a:r>
          </a:p>
          <a:p>
            <a:pPr marL="285750" indent="-285750">
              <a:buFont typeface="Arial" panose="020B0604020202020204" pitchFamily="34" charset="0"/>
              <a:buChar char="•"/>
            </a:pPr>
            <a:r>
              <a:rPr lang="en-US" sz="2000" dirty="0"/>
              <a:t>Have you ever learned anything from a particular ex post evaluation? Do you recall? Who funded/conducted it? </a:t>
            </a:r>
          </a:p>
          <a:p>
            <a:pPr marL="285750" indent="-285750">
              <a:buFont typeface="Arial" panose="020B0604020202020204" pitchFamily="34" charset="0"/>
              <a:buChar char="•"/>
            </a:pPr>
            <a:r>
              <a:rPr lang="en-US" sz="2000" dirty="0"/>
              <a:t>Can you think of examples of lessons learned from an ex post evaluation? How they were used? </a:t>
            </a:r>
          </a:p>
        </p:txBody>
      </p:sp>
    </p:spTree>
    <p:extLst>
      <p:ext uri="{BB962C8B-B14F-4D97-AF65-F5344CB8AC3E}">
        <p14:creationId xmlns:p14="http://schemas.microsoft.com/office/powerpoint/2010/main" val="65484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23</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ex post evaluations can tell: example of mixed outcomes</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3" name="Rectangle 2">
            <a:extLst>
              <a:ext uri="{FF2B5EF4-FFF2-40B4-BE49-F238E27FC236}">
                <a16:creationId xmlns:a16="http://schemas.microsoft.com/office/drawing/2014/main" id="{52DB0925-C723-410A-9B12-CE8AAA48BD49}"/>
              </a:ext>
            </a:extLst>
          </p:cNvPr>
          <p:cNvSpPr/>
          <p:nvPr/>
        </p:nvSpPr>
        <p:spPr>
          <a:xfrm>
            <a:off x="815248" y="2048691"/>
            <a:ext cx="8693116" cy="369332"/>
          </a:xfrm>
          <a:prstGeom prst="rect">
            <a:avLst/>
          </a:prstGeom>
          <a:solidFill>
            <a:schemeClr val="bg1"/>
          </a:solidFill>
        </p:spPr>
        <p:txBody>
          <a:bodyPr wrap="square">
            <a:spAutoFit/>
          </a:bodyPr>
          <a:lstStyle/>
          <a:p>
            <a:endParaRPr lang="en-US">
              <a:latin typeface="Myriad Pro" panose="020B0503030403020204"/>
            </a:endParaRPr>
          </a:p>
        </p:txBody>
      </p:sp>
      <p:pic>
        <p:nvPicPr>
          <p:cNvPr id="14" name="Picture 13" descr="FFP-Sustainability-Exit-Strategies-Synthesis-Dec2015_docx.png">
            <a:extLst>
              <a:ext uri="{FF2B5EF4-FFF2-40B4-BE49-F238E27FC236}">
                <a16:creationId xmlns:a16="http://schemas.microsoft.com/office/drawing/2014/main" id="{E4E5FB79-B61E-4743-98F6-AF83D508C8C9}"/>
              </a:ext>
            </a:extLst>
          </p:cNvPr>
          <p:cNvPicPr>
            <a:picLocks noChangeAspect="1"/>
          </p:cNvPicPr>
          <p:nvPr/>
        </p:nvPicPr>
        <p:blipFill rotWithShape="1">
          <a:blip r:embed="rId3"/>
          <a:srcRect t="17495"/>
          <a:stretch/>
        </p:blipFill>
        <p:spPr>
          <a:xfrm>
            <a:off x="3600781" y="2453778"/>
            <a:ext cx="7049237" cy="4027042"/>
          </a:xfrm>
          <a:prstGeom prst="rect">
            <a:avLst/>
          </a:prstGeom>
        </p:spPr>
      </p:pic>
      <p:sp>
        <p:nvSpPr>
          <p:cNvPr id="4" name="Rectangle 3">
            <a:extLst>
              <a:ext uri="{FF2B5EF4-FFF2-40B4-BE49-F238E27FC236}">
                <a16:creationId xmlns:a16="http://schemas.microsoft.com/office/drawing/2014/main" id="{A201A191-0205-4EE1-816E-5543BC61EF95}"/>
              </a:ext>
            </a:extLst>
          </p:cNvPr>
          <p:cNvSpPr/>
          <p:nvPr/>
        </p:nvSpPr>
        <p:spPr>
          <a:xfrm>
            <a:off x="3254409" y="1585443"/>
            <a:ext cx="7809186" cy="923330"/>
          </a:xfrm>
          <a:prstGeom prst="rect">
            <a:avLst/>
          </a:prstGeom>
        </p:spPr>
        <p:txBody>
          <a:bodyPr wrap="square">
            <a:spAutoFit/>
          </a:bodyPr>
          <a:lstStyle/>
          <a:p>
            <a:pPr algn="ctr"/>
            <a:r>
              <a:rPr lang="en-US" b="1" dirty="0">
                <a:latin typeface="Myriad Pro" panose="020B0503030403020204"/>
              </a:rPr>
              <a:t>Mixed (Typical) outcomes on child health</a:t>
            </a:r>
          </a:p>
          <a:p>
            <a:pPr algn="ctr"/>
            <a:r>
              <a:rPr lang="en-US" b="1" dirty="0">
                <a:latin typeface="Myriad Pro" panose="020B0503030403020204"/>
              </a:rPr>
              <a:t> </a:t>
            </a:r>
          </a:p>
          <a:p>
            <a:pPr algn="ctr"/>
            <a:r>
              <a:rPr lang="en-US" dirty="0">
                <a:latin typeface="Myriad Pro" panose="020B0503030403020204"/>
              </a:rPr>
              <a:t>USAID, 2 years ex post 2016</a:t>
            </a:r>
          </a:p>
        </p:txBody>
      </p:sp>
      <p:sp>
        <p:nvSpPr>
          <p:cNvPr id="13" name="Rectangle 12">
            <a:extLst>
              <a:ext uri="{FF2B5EF4-FFF2-40B4-BE49-F238E27FC236}">
                <a16:creationId xmlns:a16="http://schemas.microsoft.com/office/drawing/2014/main" id="{B75B502F-2BCC-4939-9128-D00DEE2B56EC}"/>
              </a:ext>
            </a:extLst>
          </p:cNvPr>
          <p:cNvSpPr/>
          <p:nvPr/>
        </p:nvSpPr>
        <p:spPr>
          <a:xfrm>
            <a:off x="643366" y="6060966"/>
            <a:ext cx="1942179" cy="697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6D18D7-F2C4-4587-B807-48FBD5632E0C}"/>
              </a:ext>
            </a:extLst>
          </p:cNvPr>
          <p:cNvSpPr/>
          <p:nvPr/>
        </p:nvSpPr>
        <p:spPr>
          <a:xfrm>
            <a:off x="877715" y="1767173"/>
            <a:ext cx="2040488" cy="4770537"/>
          </a:xfrm>
          <a:prstGeom prst="rect">
            <a:avLst/>
          </a:prstGeom>
        </p:spPr>
        <p:txBody>
          <a:bodyPr wrap="square">
            <a:spAutoFit/>
          </a:bodyPr>
          <a:lstStyle/>
          <a:p>
            <a:r>
              <a:rPr lang="en-US" sz="1600" b="1">
                <a:latin typeface="Myriad Pro" panose="020B0503030403020204"/>
              </a:rPr>
              <a:t>Percentage of households with children 3-35 months of age participating in growth monitoring: </a:t>
            </a:r>
          </a:p>
          <a:p>
            <a:endParaRPr lang="en-US" sz="1600">
              <a:latin typeface="Myriad Pro" panose="020B0503030403020204"/>
            </a:endParaRPr>
          </a:p>
          <a:p>
            <a:r>
              <a:rPr lang="en-US" sz="1600" b="1">
                <a:latin typeface="Myriad Pro" panose="020B0503030403020204"/>
              </a:rPr>
              <a:t>Decreased child health </a:t>
            </a:r>
            <a:r>
              <a:rPr lang="en-US" sz="1600">
                <a:latin typeface="Myriad Pro" panose="020B0503030403020204"/>
              </a:rPr>
              <a:t>via growth monitoring from end line by only 4-16% (ADRA, FH, SC)</a:t>
            </a:r>
          </a:p>
          <a:p>
            <a:endParaRPr lang="en-US" sz="1600">
              <a:latin typeface="Myriad Pro" panose="020B0503030403020204"/>
            </a:endParaRPr>
          </a:p>
          <a:p>
            <a:r>
              <a:rPr lang="en-US" sz="1600" b="1">
                <a:latin typeface="Myriad Pro" panose="020B0503030403020204"/>
              </a:rPr>
              <a:t>Improved child health </a:t>
            </a:r>
            <a:r>
              <a:rPr lang="en-US" sz="1600">
                <a:latin typeface="Myriad Pro" panose="020B0503030403020204"/>
              </a:rPr>
              <a:t>via growth monitoring by 3% (CARE)</a:t>
            </a:r>
          </a:p>
          <a:p>
            <a:endParaRPr lang="en-US" sz="1600">
              <a:latin typeface="Myriad Pro" panose="020B0503030403020204"/>
            </a:endParaRPr>
          </a:p>
        </p:txBody>
      </p:sp>
    </p:spTree>
    <p:extLst>
      <p:ext uri="{BB962C8B-B14F-4D97-AF65-F5344CB8AC3E}">
        <p14:creationId xmlns:p14="http://schemas.microsoft.com/office/powerpoint/2010/main" val="282608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24</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ex post evaluations can tell: example of unanticipated outcomes</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Understanding ex post evaluations</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3" name="Rectangle 2">
            <a:extLst>
              <a:ext uri="{FF2B5EF4-FFF2-40B4-BE49-F238E27FC236}">
                <a16:creationId xmlns:a16="http://schemas.microsoft.com/office/drawing/2014/main" id="{52DB0925-C723-410A-9B12-CE8AAA48BD49}"/>
              </a:ext>
            </a:extLst>
          </p:cNvPr>
          <p:cNvSpPr/>
          <p:nvPr/>
        </p:nvSpPr>
        <p:spPr>
          <a:xfrm>
            <a:off x="815248" y="2048691"/>
            <a:ext cx="8693116" cy="369332"/>
          </a:xfrm>
          <a:prstGeom prst="rect">
            <a:avLst/>
          </a:prstGeom>
          <a:solidFill>
            <a:schemeClr val="bg1"/>
          </a:solidFill>
        </p:spPr>
        <p:txBody>
          <a:bodyPr wrap="square">
            <a:spAutoFit/>
          </a:bodyPr>
          <a:lstStyle/>
          <a:p>
            <a:endParaRPr lang="en-US">
              <a:latin typeface="Myriad Pro" panose="020B0503030403020204"/>
            </a:endParaRPr>
          </a:p>
        </p:txBody>
      </p:sp>
      <p:sp>
        <p:nvSpPr>
          <p:cNvPr id="4" name="Rectangle 3">
            <a:extLst>
              <a:ext uri="{FF2B5EF4-FFF2-40B4-BE49-F238E27FC236}">
                <a16:creationId xmlns:a16="http://schemas.microsoft.com/office/drawing/2014/main" id="{A201A191-0205-4EE1-816E-5543BC61EF95}"/>
              </a:ext>
            </a:extLst>
          </p:cNvPr>
          <p:cNvSpPr/>
          <p:nvPr/>
        </p:nvSpPr>
        <p:spPr>
          <a:xfrm>
            <a:off x="914400" y="1520916"/>
            <a:ext cx="10984152" cy="923330"/>
          </a:xfrm>
          <a:prstGeom prst="rect">
            <a:avLst/>
          </a:prstGeom>
        </p:spPr>
        <p:txBody>
          <a:bodyPr wrap="square">
            <a:spAutoFit/>
          </a:bodyPr>
          <a:lstStyle/>
          <a:p>
            <a:pPr algn="ctr"/>
            <a:r>
              <a:rPr lang="en-US" b="1" dirty="0">
                <a:latin typeface="Myriad Pro" panose="020B0503030403020204"/>
              </a:rPr>
              <a:t>Mixed Results with Unexpected Positive Results in Village Savings and Empowerment</a:t>
            </a:r>
          </a:p>
          <a:p>
            <a:pPr algn="ctr"/>
            <a:endParaRPr lang="en-US" b="1" dirty="0">
              <a:latin typeface="Myriad Pro" panose="020B0503030403020204"/>
            </a:endParaRPr>
          </a:p>
          <a:p>
            <a:pPr algn="ctr"/>
            <a:r>
              <a:rPr lang="en-US" dirty="0">
                <a:latin typeface="Myriad Pro" panose="020B0503030403020204"/>
              </a:rPr>
              <a:t>PACT WORTH Nepal, 2008</a:t>
            </a:r>
            <a:endParaRPr lang="en-US" b="1" dirty="0">
              <a:latin typeface="Myriad Pro" panose="020B0503030403020204"/>
            </a:endParaRPr>
          </a:p>
        </p:txBody>
      </p:sp>
      <p:sp>
        <p:nvSpPr>
          <p:cNvPr id="7" name="Rectangle 6">
            <a:extLst>
              <a:ext uri="{FF2B5EF4-FFF2-40B4-BE49-F238E27FC236}">
                <a16:creationId xmlns:a16="http://schemas.microsoft.com/office/drawing/2014/main" id="{216D18D7-F2C4-4587-B807-48FBD5632E0C}"/>
              </a:ext>
            </a:extLst>
          </p:cNvPr>
          <p:cNvSpPr/>
          <p:nvPr/>
        </p:nvSpPr>
        <p:spPr>
          <a:xfrm>
            <a:off x="815248" y="2444246"/>
            <a:ext cx="2160732" cy="3785652"/>
          </a:xfrm>
          <a:prstGeom prst="rect">
            <a:avLst/>
          </a:prstGeom>
        </p:spPr>
        <p:txBody>
          <a:bodyPr wrap="square">
            <a:spAutoFit/>
          </a:bodyPr>
          <a:lstStyle/>
          <a:p>
            <a:r>
              <a:rPr lang="en-US" sz="1600" b="1">
                <a:latin typeface="Myriad Pro" panose="020B0503030403020204"/>
              </a:rPr>
              <a:t>Only 2/3 banks were sustained…</a:t>
            </a:r>
          </a:p>
          <a:p>
            <a:endParaRPr lang="en-US" sz="1600">
              <a:latin typeface="Myriad Pro" panose="020B0503030403020204"/>
            </a:endParaRPr>
          </a:p>
          <a:p>
            <a:r>
              <a:rPr lang="en-US" sz="1600">
                <a:latin typeface="Myriad Pro" panose="020B0503030403020204"/>
              </a:rPr>
              <a:t>Yet </a:t>
            </a:r>
            <a:r>
              <a:rPr lang="en-US" sz="1600" b="1">
                <a:latin typeface="Myriad Pro" panose="020B0503030403020204"/>
              </a:rPr>
              <a:t>10% were new village banks formed post-closure </a:t>
            </a:r>
            <a:r>
              <a:rPr lang="en-US" sz="1600">
                <a:latin typeface="Myriad Pro" panose="020B0503030403020204"/>
              </a:rPr>
              <a:t>in communities by word of mouth or self-help training </a:t>
            </a:r>
          </a:p>
          <a:p>
            <a:endParaRPr lang="en-US" sz="1600">
              <a:latin typeface="Myriad Pro" panose="020B0503030403020204"/>
            </a:endParaRPr>
          </a:p>
          <a:p>
            <a:r>
              <a:rPr lang="en-US" sz="1600">
                <a:latin typeface="Myriad Pro" panose="020B0503030403020204"/>
              </a:rPr>
              <a:t>(Note: No baseline or final, only since midterm, project was replicated in 12 countries)</a:t>
            </a:r>
          </a:p>
        </p:txBody>
      </p:sp>
      <p:pic>
        <p:nvPicPr>
          <p:cNvPr id="14" name="Content Placeholder 4">
            <a:hlinkClick r:id="rId3"/>
            <a:extLst>
              <a:ext uri="{FF2B5EF4-FFF2-40B4-BE49-F238E27FC236}">
                <a16:creationId xmlns:a16="http://schemas.microsoft.com/office/drawing/2014/main" id="{F48B3AEB-F06A-4B60-9039-5435A5E1056C}"/>
              </a:ext>
            </a:extLst>
          </p:cNvPr>
          <p:cNvPicPr>
            <a:picLocks noChangeAspect="1"/>
          </p:cNvPicPr>
          <p:nvPr/>
        </p:nvPicPr>
        <p:blipFill rotWithShape="1">
          <a:blip r:embed="rId4"/>
          <a:srcRect t="10132"/>
          <a:stretch/>
        </p:blipFill>
        <p:spPr>
          <a:xfrm>
            <a:off x="3320113" y="2797811"/>
            <a:ext cx="6188251" cy="4060189"/>
          </a:xfrm>
          <a:prstGeom prst="rect">
            <a:avLst/>
          </a:prstGeom>
        </p:spPr>
      </p:pic>
    </p:spTree>
    <p:extLst>
      <p:ext uri="{BB962C8B-B14F-4D97-AF65-F5344CB8AC3E}">
        <p14:creationId xmlns:p14="http://schemas.microsoft.com/office/powerpoint/2010/main" val="16877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4F6B59-C6B6-4571-9593-A38901866774}"/>
              </a:ext>
            </a:extLst>
          </p:cNvPr>
          <p:cNvSpPr/>
          <p:nvPr/>
        </p:nvSpPr>
        <p:spPr>
          <a:xfrm>
            <a:off x="0" y="1334813"/>
            <a:ext cx="12192000" cy="4466896"/>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12BEFED-F7D0-4514-8E75-FD65C60B01B4}"/>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t="29135" b="47605"/>
          <a:stretch/>
        </p:blipFill>
        <p:spPr>
          <a:xfrm>
            <a:off x="378372" y="2225308"/>
            <a:ext cx="11435255" cy="2417380"/>
          </a:xfrm>
          <a:prstGeom prst="rect">
            <a:avLst/>
          </a:prstGeom>
        </p:spPr>
      </p:pic>
      <p:sp>
        <p:nvSpPr>
          <p:cNvPr id="8" name="TextBox 7">
            <a:extLst>
              <a:ext uri="{FF2B5EF4-FFF2-40B4-BE49-F238E27FC236}">
                <a16:creationId xmlns:a16="http://schemas.microsoft.com/office/drawing/2014/main" id="{CFA673E0-6C9C-4940-83D4-0072BCE6DF52}"/>
              </a:ext>
            </a:extLst>
          </p:cNvPr>
          <p:cNvSpPr txBox="1"/>
          <p:nvPr/>
        </p:nvSpPr>
        <p:spPr>
          <a:xfrm>
            <a:off x="378372" y="1334813"/>
            <a:ext cx="6411311" cy="707886"/>
          </a:xfrm>
          <a:prstGeom prst="rect">
            <a:avLst/>
          </a:prstGeom>
          <a:noFill/>
        </p:spPr>
        <p:txBody>
          <a:bodyPr wrap="square" rtlCol="0">
            <a:spAutoFit/>
          </a:bodyPr>
          <a:lstStyle/>
          <a:p>
            <a:r>
              <a:rPr lang="en-US" sz="4000" b="1" dirty="0">
                <a:solidFill>
                  <a:schemeClr val="bg1"/>
                </a:solidFill>
                <a:latin typeface="Myriad Pro" panose="020B0503030403020204"/>
              </a:rPr>
              <a:t>Stretch and drink break</a:t>
            </a:r>
          </a:p>
        </p:txBody>
      </p:sp>
      <p:sp>
        <p:nvSpPr>
          <p:cNvPr id="13" name="TextBox 12">
            <a:extLst>
              <a:ext uri="{FF2B5EF4-FFF2-40B4-BE49-F238E27FC236}">
                <a16:creationId xmlns:a16="http://schemas.microsoft.com/office/drawing/2014/main" id="{C319CE5C-C142-401B-8614-99E0CC81B4CB}"/>
              </a:ext>
            </a:extLst>
          </p:cNvPr>
          <p:cNvSpPr txBox="1"/>
          <p:nvPr/>
        </p:nvSpPr>
        <p:spPr>
          <a:xfrm>
            <a:off x="8860221" y="5401599"/>
            <a:ext cx="3037489" cy="400110"/>
          </a:xfrm>
          <a:prstGeom prst="rect">
            <a:avLst/>
          </a:prstGeom>
          <a:noFill/>
        </p:spPr>
        <p:txBody>
          <a:bodyPr wrap="square" rtlCol="0">
            <a:spAutoFit/>
          </a:bodyPr>
          <a:lstStyle/>
          <a:p>
            <a:r>
              <a:rPr lang="en-US" sz="2000" b="1">
                <a:solidFill>
                  <a:schemeClr val="bg1"/>
                </a:solidFill>
                <a:latin typeface="Myriad Pro" panose="020B0503030403020204"/>
              </a:rPr>
              <a:t>Questions? Comments? </a:t>
            </a:r>
          </a:p>
        </p:txBody>
      </p:sp>
    </p:spTree>
    <p:extLst>
      <p:ext uri="{BB962C8B-B14F-4D97-AF65-F5344CB8AC3E}">
        <p14:creationId xmlns:p14="http://schemas.microsoft.com/office/powerpoint/2010/main" val="653233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B3064B-D7DA-42E3-80D9-EBE97952C87B}"/>
              </a:ext>
            </a:extLst>
          </p:cNvPr>
          <p:cNvSpPr>
            <a:spLocks noGrp="1"/>
          </p:cNvSpPr>
          <p:nvPr>
            <p:ph sz="quarter" idx="10"/>
          </p:nvPr>
        </p:nvSpPr>
        <p:spPr>
          <a:xfrm>
            <a:off x="500931" y="741151"/>
            <a:ext cx="11473441" cy="587375"/>
          </a:xfrm>
        </p:spPr>
        <p:txBody>
          <a:bodyPr>
            <a:normAutofit fontScale="92500"/>
          </a:bodyPr>
          <a:lstStyle/>
          <a:p>
            <a:r>
              <a:rPr lang="en-US" dirty="0"/>
              <a:t>1.3- Sustainability and resilience analysis frameworks</a:t>
            </a:r>
          </a:p>
        </p:txBody>
      </p:sp>
      <p:sp>
        <p:nvSpPr>
          <p:cNvPr id="11" name="Rectangle 10">
            <a:extLst>
              <a:ext uri="{FF2B5EF4-FFF2-40B4-BE49-F238E27FC236}">
                <a16:creationId xmlns:a16="http://schemas.microsoft.com/office/drawing/2014/main" id="{FDC707F4-1694-4CEB-B8A1-8F445566045A}"/>
              </a:ext>
            </a:extLst>
          </p:cNvPr>
          <p:cNvSpPr/>
          <p:nvPr/>
        </p:nvSpPr>
        <p:spPr>
          <a:xfrm>
            <a:off x="9254524" y="1458060"/>
            <a:ext cx="2973572" cy="4327451"/>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4D6202-4BBE-405F-BA5C-660C2D5F4A79}"/>
              </a:ext>
            </a:extLst>
          </p:cNvPr>
          <p:cNvSpPr txBox="1"/>
          <p:nvPr/>
        </p:nvSpPr>
        <p:spPr>
          <a:xfrm>
            <a:off x="500931" y="1542264"/>
            <a:ext cx="3239330" cy="461665"/>
          </a:xfrm>
          <a:prstGeom prst="rect">
            <a:avLst/>
          </a:prstGeom>
          <a:noFill/>
        </p:spPr>
        <p:txBody>
          <a:bodyPr wrap="square" rtlCol="0">
            <a:spAutoFit/>
          </a:bodyPr>
          <a:lstStyle/>
          <a:p>
            <a:r>
              <a:rPr lang="en-US" sz="2400" b="1">
                <a:solidFill>
                  <a:schemeClr val="bg1"/>
                </a:solidFill>
                <a:latin typeface="Myriad Pro" panose="020B0503030403020204"/>
              </a:rPr>
              <a:t>Contents</a:t>
            </a:r>
          </a:p>
        </p:txBody>
      </p:sp>
      <p:sp>
        <p:nvSpPr>
          <p:cNvPr id="9" name="Content Placeholder 8">
            <a:extLst>
              <a:ext uri="{FF2B5EF4-FFF2-40B4-BE49-F238E27FC236}">
                <a16:creationId xmlns:a16="http://schemas.microsoft.com/office/drawing/2014/main" id="{36616A99-3A7B-4D4F-9C97-FF819CD183FA}"/>
              </a:ext>
            </a:extLst>
          </p:cNvPr>
          <p:cNvSpPr>
            <a:spLocks noGrp="1"/>
          </p:cNvSpPr>
          <p:nvPr>
            <p:ph sz="quarter" idx="13"/>
          </p:nvPr>
        </p:nvSpPr>
        <p:spPr>
          <a:xfrm>
            <a:off x="503329" y="1913860"/>
            <a:ext cx="11309443" cy="3306726"/>
          </a:xfrm>
          <a:solidFill>
            <a:srgbClr val="D6E9A5"/>
          </a:solidFill>
        </p:spPr>
        <p:txBody>
          <a:bodyPr/>
          <a:lstStyle/>
          <a:p>
            <a:pPr marL="285750" indent="-285750">
              <a:buFont typeface="Arial" panose="020B0604020202020204" pitchFamily="34" charset="0"/>
              <a:buChar char="•"/>
            </a:pPr>
            <a:endParaRPr lang="en-US" sz="1200" dirty="0">
              <a:solidFill>
                <a:schemeClr val="bg1">
                  <a:lumMod val="50000"/>
                </a:schemeClr>
              </a:solidFill>
            </a:endParaRPr>
          </a:p>
          <a:p>
            <a:pPr marL="285750" indent="-285750">
              <a:buFont typeface="Arial" panose="020B0604020202020204" pitchFamily="34" charset="0"/>
              <a:buChar char="•"/>
            </a:pPr>
            <a:r>
              <a:rPr lang="en-US" b="1" dirty="0"/>
              <a:t>Quick overview of sustainability analysis </a:t>
            </a:r>
          </a:p>
          <a:p>
            <a:pPr marL="285750" indent="-285750">
              <a:buFont typeface="Arial" panose="020B0604020202020204" pitchFamily="34" charset="0"/>
              <a:buChar char="•"/>
            </a:pPr>
            <a:r>
              <a:rPr lang="en-US" b="1" dirty="0"/>
              <a:t>Quick overview of resilience analysis</a:t>
            </a:r>
            <a:endParaRPr lang="en-US" dirty="0"/>
          </a:p>
        </p:txBody>
      </p:sp>
    </p:spTree>
    <p:extLst>
      <p:ext uri="{BB962C8B-B14F-4D97-AF65-F5344CB8AC3E}">
        <p14:creationId xmlns:p14="http://schemas.microsoft.com/office/powerpoint/2010/main" val="3546915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27</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0"/>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Analyzing sustainability through the sustainability framework</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sustainability</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23" name="Rectangle 22">
            <a:extLst>
              <a:ext uri="{FF2B5EF4-FFF2-40B4-BE49-F238E27FC236}">
                <a16:creationId xmlns:a16="http://schemas.microsoft.com/office/drawing/2014/main" id="{BB9520D6-0D95-4D50-9141-386F2AA25D92}"/>
              </a:ext>
            </a:extLst>
          </p:cNvPr>
          <p:cNvSpPr/>
          <p:nvPr/>
        </p:nvSpPr>
        <p:spPr>
          <a:xfrm>
            <a:off x="10652681" y="2402141"/>
            <a:ext cx="1200839" cy="928395"/>
          </a:xfrm>
          <a:prstGeom prst="rect">
            <a:avLst/>
          </a:prstGeom>
          <a:solidFill>
            <a:schemeClr val="accent4">
              <a:lumMod val="75000"/>
            </a:schemeClr>
          </a:solidFill>
          <a:ln w="38100">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Sustained (?) Outcome(s)</a:t>
            </a:r>
          </a:p>
        </p:txBody>
      </p:sp>
      <p:sp>
        <p:nvSpPr>
          <p:cNvPr id="12" name="Left Bracket 11">
            <a:extLst>
              <a:ext uri="{FF2B5EF4-FFF2-40B4-BE49-F238E27FC236}">
                <a16:creationId xmlns:a16="http://schemas.microsoft.com/office/drawing/2014/main" id="{DC424C03-9221-48FB-8F13-BEB7F3E0C60F}"/>
              </a:ext>
            </a:extLst>
          </p:cNvPr>
          <p:cNvSpPr/>
          <p:nvPr/>
        </p:nvSpPr>
        <p:spPr>
          <a:xfrm rot="5400000" flipH="1">
            <a:off x="4563502" y="3620618"/>
            <a:ext cx="384157" cy="4824524"/>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eft Bracket 38">
            <a:extLst>
              <a:ext uri="{FF2B5EF4-FFF2-40B4-BE49-F238E27FC236}">
                <a16:creationId xmlns:a16="http://schemas.microsoft.com/office/drawing/2014/main" id="{4675A34F-007B-490F-BEB2-B7862BEDAE82}"/>
              </a:ext>
            </a:extLst>
          </p:cNvPr>
          <p:cNvSpPr/>
          <p:nvPr/>
        </p:nvSpPr>
        <p:spPr>
          <a:xfrm rot="5400000" flipH="1">
            <a:off x="7592766" y="3895491"/>
            <a:ext cx="384201" cy="5175552"/>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D7D28BB1-582C-4CF4-953D-75D31ACB7389}"/>
              </a:ext>
            </a:extLst>
          </p:cNvPr>
          <p:cNvSpPr txBox="1"/>
          <p:nvPr/>
        </p:nvSpPr>
        <p:spPr>
          <a:xfrm>
            <a:off x="2496385" y="5884185"/>
            <a:ext cx="4784437" cy="369332"/>
          </a:xfrm>
          <a:prstGeom prst="rect">
            <a:avLst/>
          </a:prstGeom>
          <a:noFill/>
        </p:spPr>
        <p:txBody>
          <a:bodyPr wrap="square" rtlCol="0">
            <a:spAutoFit/>
          </a:bodyPr>
          <a:lstStyle/>
          <a:p>
            <a:pPr algn="ctr"/>
            <a:r>
              <a:rPr lang="en-US" b="1" dirty="0">
                <a:latin typeface="Myriad Pro" panose="020B0503030403020204"/>
              </a:rPr>
              <a:t>LIKELIHOOD OF SUSTAINABILITY </a:t>
            </a:r>
          </a:p>
        </p:txBody>
      </p:sp>
      <p:sp>
        <p:nvSpPr>
          <p:cNvPr id="41" name="TextBox 40">
            <a:extLst>
              <a:ext uri="{FF2B5EF4-FFF2-40B4-BE49-F238E27FC236}">
                <a16:creationId xmlns:a16="http://schemas.microsoft.com/office/drawing/2014/main" id="{7C40FAD6-0FEB-4A21-B614-9EE0894CA541}"/>
              </a:ext>
            </a:extLst>
          </p:cNvPr>
          <p:cNvSpPr txBox="1"/>
          <p:nvPr/>
        </p:nvSpPr>
        <p:spPr>
          <a:xfrm>
            <a:off x="5470543" y="6327119"/>
            <a:ext cx="4517696" cy="369332"/>
          </a:xfrm>
          <a:prstGeom prst="rect">
            <a:avLst/>
          </a:prstGeom>
          <a:noFill/>
        </p:spPr>
        <p:txBody>
          <a:bodyPr wrap="square" rtlCol="0">
            <a:spAutoFit/>
          </a:bodyPr>
          <a:lstStyle/>
          <a:p>
            <a:pPr algn="ctr"/>
            <a:r>
              <a:rPr lang="en-US" b="1" dirty="0">
                <a:latin typeface="Myriad Pro" panose="020B0503030403020204"/>
              </a:rPr>
              <a:t>VERIFICATION OF SUSTAINABILITY </a:t>
            </a:r>
          </a:p>
        </p:txBody>
      </p:sp>
      <p:sp>
        <p:nvSpPr>
          <p:cNvPr id="43" name="Rectangle 42">
            <a:extLst>
              <a:ext uri="{FF2B5EF4-FFF2-40B4-BE49-F238E27FC236}">
                <a16:creationId xmlns:a16="http://schemas.microsoft.com/office/drawing/2014/main" id="{28131A50-ECC8-4B6B-AE13-A2769B45F419}"/>
              </a:ext>
            </a:extLst>
          </p:cNvPr>
          <p:cNvSpPr/>
          <p:nvPr/>
        </p:nvSpPr>
        <p:spPr>
          <a:xfrm>
            <a:off x="4312152" y="4788065"/>
            <a:ext cx="1706087" cy="1016231"/>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yriad Pro" panose="020B0503030403020204"/>
              </a:rPr>
              <a:t>STRATEGY</a:t>
            </a:r>
          </a:p>
          <a:p>
            <a:pPr algn="ctr"/>
            <a:endParaRPr lang="en-US" sz="300" dirty="0">
              <a:latin typeface="Myriad Pro" panose="020B0503030403020204"/>
            </a:endParaRPr>
          </a:p>
          <a:p>
            <a:pPr algn="ctr"/>
            <a:r>
              <a:rPr lang="en-US" sz="1200" dirty="0">
                <a:latin typeface="Myriad Pro" panose="020B0503030403020204"/>
              </a:rPr>
              <a:t>Supporting sustainability throughout implementation</a:t>
            </a:r>
          </a:p>
        </p:txBody>
      </p:sp>
      <p:sp>
        <p:nvSpPr>
          <p:cNvPr id="17" name="Rectangle 16">
            <a:extLst>
              <a:ext uri="{FF2B5EF4-FFF2-40B4-BE49-F238E27FC236}">
                <a16:creationId xmlns:a16="http://schemas.microsoft.com/office/drawing/2014/main" id="{DDED5E1C-1462-4843-BADC-E2F4216C3AE6}"/>
              </a:ext>
            </a:extLst>
          </p:cNvPr>
          <p:cNvSpPr/>
          <p:nvPr/>
        </p:nvSpPr>
        <p:spPr>
          <a:xfrm>
            <a:off x="4311489" y="2389197"/>
            <a:ext cx="1719021" cy="587761"/>
          </a:xfrm>
          <a:prstGeom prst="rect">
            <a:avLst/>
          </a:prstGeom>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Risk Management Strategy</a:t>
            </a:r>
          </a:p>
        </p:txBody>
      </p:sp>
      <p:sp>
        <p:nvSpPr>
          <p:cNvPr id="44" name="Rectangle 43">
            <a:extLst>
              <a:ext uri="{FF2B5EF4-FFF2-40B4-BE49-F238E27FC236}">
                <a16:creationId xmlns:a16="http://schemas.microsoft.com/office/drawing/2014/main" id="{5F10AF15-C77D-45B7-9191-80921F683A4F}"/>
              </a:ext>
            </a:extLst>
          </p:cNvPr>
          <p:cNvSpPr/>
          <p:nvPr/>
        </p:nvSpPr>
        <p:spPr>
          <a:xfrm>
            <a:off x="4337581" y="3170677"/>
            <a:ext cx="1719021" cy="642792"/>
          </a:xfrm>
          <a:prstGeom prst="rect">
            <a:avLst/>
          </a:prstGeom>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300" dirty="0"/>
              <a:t>Sustainability plan, Ratings, and Exit Strategy</a:t>
            </a:r>
          </a:p>
        </p:txBody>
      </p:sp>
      <p:sp>
        <p:nvSpPr>
          <p:cNvPr id="48" name="Rectangle 47">
            <a:extLst>
              <a:ext uri="{FF2B5EF4-FFF2-40B4-BE49-F238E27FC236}">
                <a16:creationId xmlns:a16="http://schemas.microsoft.com/office/drawing/2014/main" id="{25EC174F-B150-450B-A374-30852F12F864}"/>
              </a:ext>
            </a:extLst>
          </p:cNvPr>
          <p:cNvSpPr/>
          <p:nvPr/>
        </p:nvSpPr>
        <p:spPr>
          <a:xfrm>
            <a:off x="4343678" y="4001330"/>
            <a:ext cx="1712924" cy="587761"/>
          </a:xfrm>
          <a:prstGeom prst="rect">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Adaptive Management</a:t>
            </a:r>
          </a:p>
        </p:txBody>
      </p:sp>
      <p:sp>
        <p:nvSpPr>
          <p:cNvPr id="53" name="Rectangle 52">
            <a:extLst>
              <a:ext uri="{FF2B5EF4-FFF2-40B4-BE49-F238E27FC236}">
                <a16:creationId xmlns:a16="http://schemas.microsoft.com/office/drawing/2014/main" id="{B9F7819A-1439-4115-9FE8-3C076556073A}"/>
              </a:ext>
            </a:extLst>
          </p:cNvPr>
          <p:cNvSpPr/>
          <p:nvPr/>
        </p:nvSpPr>
        <p:spPr>
          <a:xfrm>
            <a:off x="6304528" y="4796576"/>
            <a:ext cx="1706087" cy="1007719"/>
          </a:xfrm>
          <a:prstGeom prst="rect">
            <a:avLst/>
          </a:prstGeom>
          <a:solidFill>
            <a:srgbClr val="FFFF00"/>
          </a:solidFill>
          <a:ln w="381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a:solidFill>
                  <a:schemeClr val="tx1"/>
                </a:solidFill>
                <a:latin typeface="Myriad Pro" panose="020B0503030403020204"/>
              </a:rPr>
              <a:t>CONDITIONS OF SUSTAINABILITY</a:t>
            </a:r>
          </a:p>
          <a:p>
            <a:pPr algn="ctr"/>
            <a:endParaRPr lang="en-US" sz="300" dirty="0">
              <a:solidFill>
                <a:schemeClr val="tx1"/>
              </a:solidFill>
              <a:latin typeface="Myriad Pro" panose="020B0503030403020204"/>
            </a:endParaRPr>
          </a:p>
          <a:p>
            <a:pPr algn="ctr"/>
            <a:r>
              <a:rPr lang="en-US" sz="1200" dirty="0">
                <a:solidFill>
                  <a:schemeClr val="tx1"/>
                </a:solidFill>
                <a:latin typeface="Myriad Pro" panose="020B0503030403020204"/>
              </a:rPr>
              <a:t>Conditions fostering sustainability</a:t>
            </a:r>
            <a:endParaRPr lang="en-US" sz="800" dirty="0">
              <a:solidFill>
                <a:schemeClr val="tx1"/>
              </a:solidFill>
              <a:latin typeface="Myriad Pro" panose="020B0503030403020204"/>
            </a:endParaRPr>
          </a:p>
        </p:txBody>
      </p:sp>
      <p:sp>
        <p:nvSpPr>
          <p:cNvPr id="54" name="Rectangle 53">
            <a:extLst>
              <a:ext uri="{FF2B5EF4-FFF2-40B4-BE49-F238E27FC236}">
                <a16:creationId xmlns:a16="http://schemas.microsoft.com/office/drawing/2014/main" id="{D43C8F20-02EF-432B-A0A6-CF75F9B716B4}"/>
              </a:ext>
            </a:extLst>
          </p:cNvPr>
          <p:cNvSpPr/>
          <p:nvPr/>
        </p:nvSpPr>
        <p:spPr>
          <a:xfrm>
            <a:off x="4337582" y="1656653"/>
            <a:ext cx="1719021" cy="587761"/>
          </a:xfrm>
          <a:prstGeom prst="rect">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Programming Relevance</a:t>
            </a:r>
          </a:p>
        </p:txBody>
      </p:sp>
      <p:sp>
        <p:nvSpPr>
          <p:cNvPr id="55" name="Rectangle 54">
            <a:extLst>
              <a:ext uri="{FF2B5EF4-FFF2-40B4-BE49-F238E27FC236}">
                <a16:creationId xmlns:a16="http://schemas.microsoft.com/office/drawing/2014/main" id="{38D71EAA-7CEC-4F44-835B-4F6DB3CEB21F}"/>
              </a:ext>
            </a:extLst>
          </p:cNvPr>
          <p:cNvSpPr/>
          <p:nvPr/>
        </p:nvSpPr>
        <p:spPr>
          <a:xfrm>
            <a:off x="6475980" y="1989037"/>
            <a:ext cx="1334530" cy="494917"/>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Ownership</a:t>
            </a:r>
          </a:p>
        </p:txBody>
      </p:sp>
      <p:sp>
        <p:nvSpPr>
          <p:cNvPr id="56" name="Rectangle 55">
            <a:extLst>
              <a:ext uri="{FF2B5EF4-FFF2-40B4-BE49-F238E27FC236}">
                <a16:creationId xmlns:a16="http://schemas.microsoft.com/office/drawing/2014/main" id="{7179F441-6603-401E-B1F7-C1F75F1E941C}"/>
              </a:ext>
            </a:extLst>
          </p:cNvPr>
          <p:cNvSpPr/>
          <p:nvPr/>
        </p:nvSpPr>
        <p:spPr>
          <a:xfrm>
            <a:off x="6475980" y="3350469"/>
            <a:ext cx="1334530" cy="587761"/>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Partnerships</a:t>
            </a:r>
          </a:p>
        </p:txBody>
      </p:sp>
      <p:sp>
        <p:nvSpPr>
          <p:cNvPr id="57" name="Rectangle 56">
            <a:extLst>
              <a:ext uri="{FF2B5EF4-FFF2-40B4-BE49-F238E27FC236}">
                <a16:creationId xmlns:a16="http://schemas.microsoft.com/office/drawing/2014/main" id="{55E250E9-D28F-44BF-994E-09E0BF97FCF7}"/>
              </a:ext>
            </a:extLst>
          </p:cNvPr>
          <p:cNvSpPr/>
          <p:nvPr/>
        </p:nvSpPr>
        <p:spPr>
          <a:xfrm>
            <a:off x="6475980" y="2657688"/>
            <a:ext cx="1334530" cy="494917"/>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Resources</a:t>
            </a:r>
          </a:p>
        </p:txBody>
      </p:sp>
      <p:sp>
        <p:nvSpPr>
          <p:cNvPr id="58" name="Rectangle 57">
            <a:extLst>
              <a:ext uri="{FF2B5EF4-FFF2-40B4-BE49-F238E27FC236}">
                <a16:creationId xmlns:a16="http://schemas.microsoft.com/office/drawing/2014/main" id="{7C30302B-E3AF-46A9-B82E-DBECA2398448}"/>
              </a:ext>
            </a:extLst>
          </p:cNvPr>
          <p:cNvSpPr/>
          <p:nvPr/>
        </p:nvSpPr>
        <p:spPr>
          <a:xfrm>
            <a:off x="6475980" y="4095167"/>
            <a:ext cx="1334530" cy="494917"/>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Capacities</a:t>
            </a:r>
          </a:p>
        </p:txBody>
      </p:sp>
      <p:sp>
        <p:nvSpPr>
          <p:cNvPr id="63" name="Rectangle 62">
            <a:extLst>
              <a:ext uri="{FF2B5EF4-FFF2-40B4-BE49-F238E27FC236}">
                <a16:creationId xmlns:a16="http://schemas.microsoft.com/office/drawing/2014/main" id="{87459F3A-7B3E-4688-90AF-3030DCB01D36}"/>
              </a:ext>
            </a:extLst>
          </p:cNvPr>
          <p:cNvSpPr/>
          <p:nvPr/>
        </p:nvSpPr>
        <p:spPr>
          <a:xfrm>
            <a:off x="8343753" y="2244414"/>
            <a:ext cx="1712924" cy="985520"/>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a:t>Human, social, economic shocks and stresses</a:t>
            </a:r>
          </a:p>
        </p:txBody>
      </p:sp>
      <p:sp>
        <p:nvSpPr>
          <p:cNvPr id="9" name="Star: 7 Points 8">
            <a:extLst>
              <a:ext uri="{FF2B5EF4-FFF2-40B4-BE49-F238E27FC236}">
                <a16:creationId xmlns:a16="http://schemas.microsoft.com/office/drawing/2014/main" id="{3702FF1E-B4C2-4AEF-81F2-A7C8D08D2B0B}"/>
              </a:ext>
            </a:extLst>
          </p:cNvPr>
          <p:cNvSpPr/>
          <p:nvPr/>
        </p:nvSpPr>
        <p:spPr>
          <a:xfrm>
            <a:off x="8161208" y="3302190"/>
            <a:ext cx="2028013" cy="1398488"/>
          </a:xfrm>
          <a:custGeom>
            <a:avLst/>
            <a:gdLst>
              <a:gd name="connsiteX0" fmla="*/ -5 w 2028013"/>
              <a:gd name="connsiteY0" fmla="*/ 899377 h 1398488"/>
              <a:gd name="connsiteX1" fmla="*/ 312290 w 2028013"/>
              <a:gd name="connsiteY1" fmla="*/ 622389 h 1398488"/>
              <a:gd name="connsiteX2" fmla="*/ 200835 w 2028013"/>
              <a:gd name="connsiteY2" fmla="*/ 276989 h 1398488"/>
              <a:gd name="connsiteX3" fmla="*/ 701717 w 2028013"/>
              <a:gd name="connsiteY3" fmla="*/ 276989 h 1398488"/>
              <a:gd name="connsiteX4" fmla="*/ 1014007 w 2028013"/>
              <a:gd name="connsiteY4" fmla="*/ 0 h 1398488"/>
              <a:gd name="connsiteX5" fmla="*/ 1326296 w 2028013"/>
              <a:gd name="connsiteY5" fmla="*/ 276989 h 1398488"/>
              <a:gd name="connsiteX6" fmla="*/ 1827178 w 2028013"/>
              <a:gd name="connsiteY6" fmla="*/ 276989 h 1398488"/>
              <a:gd name="connsiteX7" fmla="*/ 1715723 w 2028013"/>
              <a:gd name="connsiteY7" fmla="*/ 622389 h 1398488"/>
              <a:gd name="connsiteX8" fmla="*/ 2028018 w 2028013"/>
              <a:gd name="connsiteY8" fmla="*/ 899377 h 1398488"/>
              <a:gd name="connsiteX9" fmla="*/ 1576737 w 2028013"/>
              <a:gd name="connsiteY9" fmla="*/ 1053094 h 1398488"/>
              <a:gd name="connsiteX10" fmla="*/ 1465279 w 2028013"/>
              <a:gd name="connsiteY10" fmla="*/ 1398495 h 1398488"/>
              <a:gd name="connsiteX11" fmla="*/ 1014007 w 2028013"/>
              <a:gd name="connsiteY11" fmla="*/ 1244776 h 1398488"/>
              <a:gd name="connsiteX12" fmla="*/ 562734 w 2028013"/>
              <a:gd name="connsiteY12" fmla="*/ 1398495 h 1398488"/>
              <a:gd name="connsiteX13" fmla="*/ 451276 w 2028013"/>
              <a:gd name="connsiteY13" fmla="*/ 1053094 h 1398488"/>
              <a:gd name="connsiteX14" fmla="*/ -5 w 2028013"/>
              <a:gd name="connsiteY14" fmla="*/ 899377 h 13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013" h="1398488" fill="none" extrusionOk="0">
                <a:moveTo>
                  <a:pt x="-5" y="899377"/>
                </a:moveTo>
                <a:cubicBezTo>
                  <a:pt x="117471" y="771070"/>
                  <a:pt x="187805" y="705691"/>
                  <a:pt x="312290" y="622389"/>
                </a:cubicBezTo>
                <a:cubicBezTo>
                  <a:pt x="243700" y="461722"/>
                  <a:pt x="215960" y="365455"/>
                  <a:pt x="200835" y="276989"/>
                </a:cubicBezTo>
                <a:cubicBezTo>
                  <a:pt x="351022" y="272748"/>
                  <a:pt x="564433" y="280126"/>
                  <a:pt x="701717" y="276989"/>
                </a:cubicBezTo>
                <a:cubicBezTo>
                  <a:pt x="785957" y="196721"/>
                  <a:pt x="899063" y="87853"/>
                  <a:pt x="1014007" y="0"/>
                </a:cubicBezTo>
                <a:cubicBezTo>
                  <a:pt x="1121618" y="77060"/>
                  <a:pt x="1185776" y="141189"/>
                  <a:pt x="1326296" y="276989"/>
                </a:cubicBezTo>
                <a:cubicBezTo>
                  <a:pt x="1574163" y="256342"/>
                  <a:pt x="1663537" y="300788"/>
                  <a:pt x="1827178" y="276989"/>
                </a:cubicBezTo>
                <a:cubicBezTo>
                  <a:pt x="1780074" y="384034"/>
                  <a:pt x="1741267" y="505399"/>
                  <a:pt x="1715723" y="622389"/>
                </a:cubicBezTo>
                <a:cubicBezTo>
                  <a:pt x="1788932" y="671322"/>
                  <a:pt x="1924745" y="825695"/>
                  <a:pt x="2028018" y="899377"/>
                </a:cubicBezTo>
                <a:cubicBezTo>
                  <a:pt x="1864033" y="973625"/>
                  <a:pt x="1701158" y="1016461"/>
                  <a:pt x="1576737" y="1053094"/>
                </a:cubicBezTo>
                <a:cubicBezTo>
                  <a:pt x="1513567" y="1209529"/>
                  <a:pt x="1520546" y="1256898"/>
                  <a:pt x="1465279" y="1398495"/>
                </a:cubicBezTo>
                <a:cubicBezTo>
                  <a:pt x="1336919" y="1353238"/>
                  <a:pt x="1172668" y="1295368"/>
                  <a:pt x="1014007" y="1244776"/>
                </a:cubicBezTo>
                <a:cubicBezTo>
                  <a:pt x="812405" y="1326206"/>
                  <a:pt x="790835" y="1329881"/>
                  <a:pt x="562734" y="1398495"/>
                </a:cubicBezTo>
                <a:cubicBezTo>
                  <a:pt x="543982" y="1305097"/>
                  <a:pt x="504531" y="1188300"/>
                  <a:pt x="451276" y="1053094"/>
                </a:cubicBezTo>
                <a:cubicBezTo>
                  <a:pt x="298530" y="992808"/>
                  <a:pt x="214095" y="992460"/>
                  <a:pt x="-5" y="899377"/>
                </a:cubicBezTo>
                <a:close/>
              </a:path>
              <a:path w="2028013" h="1398488" stroke="0" extrusionOk="0">
                <a:moveTo>
                  <a:pt x="-5" y="899377"/>
                </a:moveTo>
                <a:cubicBezTo>
                  <a:pt x="106069" y="781388"/>
                  <a:pt x="224483" y="716884"/>
                  <a:pt x="312290" y="622389"/>
                </a:cubicBezTo>
                <a:cubicBezTo>
                  <a:pt x="248128" y="469784"/>
                  <a:pt x="213347" y="357725"/>
                  <a:pt x="200835" y="276989"/>
                </a:cubicBezTo>
                <a:cubicBezTo>
                  <a:pt x="360516" y="258381"/>
                  <a:pt x="481795" y="276036"/>
                  <a:pt x="701717" y="276989"/>
                </a:cubicBezTo>
                <a:cubicBezTo>
                  <a:pt x="802297" y="163855"/>
                  <a:pt x="913600" y="62925"/>
                  <a:pt x="1014007" y="0"/>
                </a:cubicBezTo>
                <a:cubicBezTo>
                  <a:pt x="1072625" y="68890"/>
                  <a:pt x="1198338" y="140126"/>
                  <a:pt x="1326296" y="276989"/>
                </a:cubicBezTo>
                <a:cubicBezTo>
                  <a:pt x="1565946" y="295554"/>
                  <a:pt x="1668631" y="257544"/>
                  <a:pt x="1827178" y="276989"/>
                </a:cubicBezTo>
                <a:cubicBezTo>
                  <a:pt x="1784164" y="445147"/>
                  <a:pt x="1762316" y="513253"/>
                  <a:pt x="1715723" y="622389"/>
                </a:cubicBezTo>
                <a:cubicBezTo>
                  <a:pt x="1824521" y="724978"/>
                  <a:pt x="1940700" y="843787"/>
                  <a:pt x="2028018" y="899377"/>
                </a:cubicBezTo>
                <a:cubicBezTo>
                  <a:pt x="1902720" y="948834"/>
                  <a:pt x="1710797" y="1005233"/>
                  <a:pt x="1576737" y="1053094"/>
                </a:cubicBezTo>
                <a:cubicBezTo>
                  <a:pt x="1531365" y="1204323"/>
                  <a:pt x="1479078" y="1325399"/>
                  <a:pt x="1465279" y="1398495"/>
                </a:cubicBezTo>
                <a:cubicBezTo>
                  <a:pt x="1293363" y="1362842"/>
                  <a:pt x="1225601" y="1301451"/>
                  <a:pt x="1014007" y="1244776"/>
                </a:cubicBezTo>
                <a:cubicBezTo>
                  <a:pt x="886169" y="1296649"/>
                  <a:pt x="736610" y="1328622"/>
                  <a:pt x="562734" y="1398495"/>
                </a:cubicBezTo>
                <a:cubicBezTo>
                  <a:pt x="514845" y="1237978"/>
                  <a:pt x="478548" y="1185564"/>
                  <a:pt x="451276" y="1053094"/>
                </a:cubicBezTo>
                <a:cubicBezTo>
                  <a:pt x="232889" y="1003457"/>
                  <a:pt x="89559" y="954247"/>
                  <a:pt x="-5" y="899377"/>
                </a:cubicBezTo>
                <a:close/>
              </a:path>
            </a:pathLst>
          </a:custGeom>
          <a:ln w="38100">
            <a:extLst>
              <a:ext uri="{C807C97D-BFC1-408E-A445-0C87EB9F89A2}">
                <ask:lineSketchStyleProps xmlns:ask="http://schemas.microsoft.com/office/drawing/2018/sketchyshapes" sd="1249726895">
                  <a:prstGeom prst="star7">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200" b="1" dirty="0">
              <a:solidFill>
                <a:schemeClr val="tx1">
                  <a:lumMod val="75000"/>
                  <a:lumOff val="25000"/>
                </a:schemeClr>
              </a:solidFill>
              <a:latin typeface="Myriad Pro" panose="020B0503030403020204"/>
            </a:endParaRPr>
          </a:p>
          <a:p>
            <a:pPr algn="ctr"/>
            <a:r>
              <a:rPr lang="en-US" sz="1200" b="1" dirty="0">
                <a:solidFill>
                  <a:schemeClr val="tx1">
                    <a:lumMod val="75000"/>
                    <a:lumOff val="25000"/>
                  </a:schemeClr>
                </a:solidFill>
                <a:latin typeface="Myriad Pro" panose="020B0503030403020204"/>
              </a:rPr>
              <a:t>Climate Shocks and Stresses</a:t>
            </a:r>
          </a:p>
        </p:txBody>
      </p:sp>
      <p:sp>
        <p:nvSpPr>
          <p:cNvPr id="64" name="Rectangle 63">
            <a:extLst>
              <a:ext uri="{FF2B5EF4-FFF2-40B4-BE49-F238E27FC236}">
                <a16:creationId xmlns:a16="http://schemas.microsoft.com/office/drawing/2014/main" id="{14C9D2F9-27BA-479B-A7CA-4B119D24B375}"/>
              </a:ext>
            </a:extLst>
          </p:cNvPr>
          <p:cNvSpPr/>
          <p:nvPr/>
        </p:nvSpPr>
        <p:spPr>
          <a:xfrm>
            <a:off x="2315481" y="3695883"/>
            <a:ext cx="1692017" cy="927536"/>
          </a:xfrm>
          <a:prstGeom prst="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Sustainability Assumptions, e.g. Trajectories  in systems</a:t>
            </a:r>
          </a:p>
        </p:txBody>
      </p:sp>
      <p:sp>
        <p:nvSpPr>
          <p:cNvPr id="66" name="Rectangle 65">
            <a:extLst>
              <a:ext uri="{FF2B5EF4-FFF2-40B4-BE49-F238E27FC236}">
                <a16:creationId xmlns:a16="http://schemas.microsoft.com/office/drawing/2014/main" id="{629E5336-A84F-436E-9B5F-83E692971479}"/>
              </a:ext>
            </a:extLst>
          </p:cNvPr>
          <p:cNvSpPr/>
          <p:nvPr/>
        </p:nvSpPr>
        <p:spPr>
          <a:xfrm>
            <a:off x="8333028" y="4796833"/>
            <a:ext cx="1706088" cy="1007461"/>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DISTURBANCES</a:t>
            </a:r>
          </a:p>
          <a:p>
            <a:pPr algn="ctr"/>
            <a:endParaRPr lang="en-US" sz="800" dirty="0">
              <a:latin typeface="Myriad Pro" panose="020B0503030403020204"/>
            </a:endParaRPr>
          </a:p>
          <a:p>
            <a:pPr algn="ctr"/>
            <a:r>
              <a:rPr lang="en-US" sz="1400" dirty="0">
                <a:latin typeface="Myriad Pro" panose="020B0503030403020204"/>
              </a:rPr>
              <a:t>Endured by the outcome(s)</a:t>
            </a:r>
          </a:p>
        </p:txBody>
      </p:sp>
      <p:sp>
        <p:nvSpPr>
          <p:cNvPr id="32" name="Right Brace 31">
            <a:extLst>
              <a:ext uri="{FF2B5EF4-FFF2-40B4-BE49-F238E27FC236}">
                <a16:creationId xmlns:a16="http://schemas.microsoft.com/office/drawing/2014/main" id="{4D21341C-B5B0-49D8-B192-EB885E924A76}"/>
              </a:ext>
            </a:extLst>
          </p:cNvPr>
          <p:cNvSpPr/>
          <p:nvPr/>
        </p:nvSpPr>
        <p:spPr>
          <a:xfrm>
            <a:off x="10308935" y="2195479"/>
            <a:ext cx="121324" cy="248124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75268605-5F60-4480-83F3-F85DC9D73323}"/>
              </a:ext>
            </a:extLst>
          </p:cNvPr>
          <p:cNvSpPr/>
          <p:nvPr/>
        </p:nvSpPr>
        <p:spPr>
          <a:xfrm>
            <a:off x="697439" y="3220474"/>
            <a:ext cx="1200839" cy="872913"/>
          </a:xfrm>
          <a:prstGeom prst="rect">
            <a:avLst/>
          </a:prstGeom>
          <a:noFill/>
          <a:ln w="38100">
            <a:solidFill>
              <a:schemeClr val="tx1">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solidFill>
                  <a:schemeClr val="tx1"/>
                </a:solidFill>
                <a:latin typeface="Myriad Pro" panose="020B0503030403020204"/>
              </a:rPr>
              <a:t>Selected Outcome(s)</a:t>
            </a:r>
          </a:p>
        </p:txBody>
      </p:sp>
      <p:sp>
        <p:nvSpPr>
          <p:cNvPr id="38" name="Rectangle 37">
            <a:extLst>
              <a:ext uri="{FF2B5EF4-FFF2-40B4-BE49-F238E27FC236}">
                <a16:creationId xmlns:a16="http://schemas.microsoft.com/office/drawing/2014/main" id="{AFE74BBF-9DE4-D666-5F65-7F8E929EFEBD}"/>
              </a:ext>
            </a:extLst>
          </p:cNvPr>
          <p:cNvSpPr/>
          <p:nvPr/>
        </p:nvSpPr>
        <p:spPr>
          <a:xfrm>
            <a:off x="2301978" y="2611197"/>
            <a:ext cx="1694085" cy="889815"/>
          </a:xfrm>
          <a:prstGeom prst="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Economic, Political, Human/Social, and Natural Capital</a:t>
            </a:r>
          </a:p>
        </p:txBody>
      </p:sp>
      <p:sp>
        <p:nvSpPr>
          <p:cNvPr id="40" name="Rectangle 39">
            <a:extLst>
              <a:ext uri="{FF2B5EF4-FFF2-40B4-BE49-F238E27FC236}">
                <a16:creationId xmlns:a16="http://schemas.microsoft.com/office/drawing/2014/main" id="{7A97EFA7-7AA4-3A26-18D5-5E7FAB140F44}"/>
              </a:ext>
            </a:extLst>
          </p:cNvPr>
          <p:cNvSpPr/>
          <p:nvPr/>
        </p:nvSpPr>
        <p:spPr>
          <a:xfrm>
            <a:off x="2315481" y="4796578"/>
            <a:ext cx="1752282" cy="1007718"/>
          </a:xfrm>
          <a:prstGeom prst="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yriad Pro" panose="020B0503030403020204"/>
              </a:rPr>
              <a:t>CONTEXT</a:t>
            </a:r>
            <a:endParaRPr lang="en-US" sz="1200" dirty="0">
              <a:latin typeface="Myriad Pro" panose="020B0503030403020204"/>
            </a:endParaRPr>
          </a:p>
          <a:p>
            <a:pPr algn="ctr"/>
            <a:r>
              <a:rPr lang="en-US" sz="1200" dirty="0">
                <a:latin typeface="Myriad Pro" panose="020B0503030403020204"/>
              </a:rPr>
              <a:t>Backdrop of the strategy and results</a:t>
            </a:r>
          </a:p>
        </p:txBody>
      </p:sp>
      <p:sp>
        <p:nvSpPr>
          <p:cNvPr id="37" name="Right Brace 36">
            <a:extLst>
              <a:ext uri="{FF2B5EF4-FFF2-40B4-BE49-F238E27FC236}">
                <a16:creationId xmlns:a16="http://schemas.microsoft.com/office/drawing/2014/main" id="{6438492A-E737-FA47-BCE4-A10ACE5EE1FD}"/>
              </a:ext>
            </a:extLst>
          </p:cNvPr>
          <p:cNvSpPr/>
          <p:nvPr/>
        </p:nvSpPr>
        <p:spPr>
          <a:xfrm>
            <a:off x="2001243" y="2858939"/>
            <a:ext cx="175865" cy="148368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e 44">
            <a:extLst>
              <a:ext uri="{FF2B5EF4-FFF2-40B4-BE49-F238E27FC236}">
                <a16:creationId xmlns:a16="http://schemas.microsoft.com/office/drawing/2014/main" id="{26669264-C598-1F4B-933E-A1337C73D445}"/>
              </a:ext>
            </a:extLst>
          </p:cNvPr>
          <p:cNvSpPr/>
          <p:nvPr/>
        </p:nvSpPr>
        <p:spPr>
          <a:xfrm>
            <a:off x="4068282" y="2437871"/>
            <a:ext cx="125571" cy="222090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Brace 45">
            <a:extLst>
              <a:ext uri="{FF2B5EF4-FFF2-40B4-BE49-F238E27FC236}">
                <a16:creationId xmlns:a16="http://schemas.microsoft.com/office/drawing/2014/main" id="{BEBE0E25-9567-604B-89F9-EA830E145F8E}"/>
              </a:ext>
            </a:extLst>
          </p:cNvPr>
          <p:cNvSpPr/>
          <p:nvPr/>
        </p:nvSpPr>
        <p:spPr>
          <a:xfrm>
            <a:off x="6153195" y="1558393"/>
            <a:ext cx="141454" cy="312911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ight Brace 46">
            <a:extLst>
              <a:ext uri="{FF2B5EF4-FFF2-40B4-BE49-F238E27FC236}">
                <a16:creationId xmlns:a16="http://schemas.microsoft.com/office/drawing/2014/main" id="{09C8EE73-5D44-AE46-B868-FE0EF6B0D6DD}"/>
              </a:ext>
            </a:extLst>
          </p:cNvPr>
          <p:cNvSpPr/>
          <p:nvPr/>
        </p:nvSpPr>
        <p:spPr>
          <a:xfrm>
            <a:off x="7966401" y="1920128"/>
            <a:ext cx="194807" cy="268512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a:extLst>
              <a:ext uri="{FF2B5EF4-FFF2-40B4-BE49-F238E27FC236}">
                <a16:creationId xmlns:a16="http://schemas.microsoft.com/office/drawing/2014/main" id="{CCAEF5E8-0553-534A-9A38-EC7D75468E7F}"/>
              </a:ext>
            </a:extLst>
          </p:cNvPr>
          <p:cNvSpPr/>
          <p:nvPr/>
        </p:nvSpPr>
        <p:spPr>
          <a:xfrm>
            <a:off x="10631757" y="3658378"/>
            <a:ext cx="1200839" cy="898666"/>
          </a:xfrm>
          <a:prstGeom prst="rect">
            <a:avLst/>
          </a:prstGeom>
          <a:solidFill>
            <a:schemeClr val="accent4">
              <a:lumMod val="75000"/>
            </a:schemeClr>
          </a:solidFill>
          <a:ln w="38100">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Emerging (?) Outcome(s)</a:t>
            </a:r>
          </a:p>
        </p:txBody>
      </p:sp>
      <p:sp>
        <p:nvSpPr>
          <p:cNvPr id="51" name="Rectangle 50">
            <a:extLst>
              <a:ext uri="{FF2B5EF4-FFF2-40B4-BE49-F238E27FC236}">
                <a16:creationId xmlns:a16="http://schemas.microsoft.com/office/drawing/2014/main" id="{166318A0-7734-BC4B-80AD-1859A5EB31A5}"/>
              </a:ext>
            </a:extLst>
          </p:cNvPr>
          <p:cNvSpPr/>
          <p:nvPr/>
        </p:nvSpPr>
        <p:spPr>
          <a:xfrm>
            <a:off x="574941" y="1363991"/>
            <a:ext cx="11617057" cy="5494009"/>
          </a:xfrm>
          <a:prstGeom prst="rect">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6" descr="Light Bulb PNG Images - FreeIconsPNG">
            <a:extLst>
              <a:ext uri="{FF2B5EF4-FFF2-40B4-BE49-F238E27FC236}">
                <a16:creationId xmlns:a16="http://schemas.microsoft.com/office/drawing/2014/main" id="{192E8D41-D295-A54E-80EB-1912F1335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937" y="4677734"/>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7500BD-CFE9-8F4F-A905-5422E4A8F313}"/>
              </a:ext>
            </a:extLst>
          </p:cNvPr>
          <p:cNvSpPr txBox="1"/>
          <p:nvPr/>
        </p:nvSpPr>
        <p:spPr>
          <a:xfrm>
            <a:off x="1966885" y="5252512"/>
            <a:ext cx="9309441" cy="584775"/>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YOU WILL USE THE ENTIRE SUTAINABILITY FRAMEWORK (ALL 4 COMPONENTS) AS PART OF THE EX POST EVALUATION TO UNDERSTAND HOW THE OUTCOME(S) IS/ARE (NOT) SUSTAINED</a:t>
            </a:r>
          </a:p>
        </p:txBody>
      </p:sp>
    </p:spTree>
    <p:extLst>
      <p:ext uri="{BB962C8B-B14F-4D97-AF65-F5344CB8AC3E}">
        <p14:creationId xmlns:p14="http://schemas.microsoft.com/office/powerpoint/2010/main" val="21981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9"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dissolve">
                                      <p:cBhvr>
                                        <p:cTn id="75" dur="500"/>
                                        <p:tgtEl>
                                          <p:spTgt spid="49"/>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dissolve">
                                      <p:cBhvr>
                                        <p:cTn id="7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39" grpId="0" animBg="1"/>
      <p:bldP spid="15" grpId="0"/>
      <p:bldP spid="41" grpId="0"/>
      <p:bldP spid="43" grpId="0" animBg="1"/>
      <p:bldP spid="17" grpId="0" animBg="1"/>
      <p:bldP spid="44" grpId="0" animBg="1"/>
      <p:bldP spid="48" grpId="0" animBg="1"/>
      <p:bldP spid="53" grpId="0" animBg="1"/>
      <p:bldP spid="54" grpId="0" animBg="1"/>
      <p:bldP spid="55" grpId="0" animBg="1"/>
      <p:bldP spid="56" grpId="0" animBg="1"/>
      <p:bldP spid="57" grpId="0" animBg="1"/>
      <p:bldP spid="58" grpId="0" animBg="1"/>
      <p:bldP spid="63" grpId="0" animBg="1"/>
      <p:bldP spid="9" grpId="0" animBg="1"/>
      <p:bldP spid="64" grpId="0" animBg="1"/>
      <p:bldP spid="66" grpId="0" animBg="1"/>
      <p:bldP spid="32" grpId="0" animBg="1"/>
      <p:bldP spid="38" grpId="0" animBg="1"/>
      <p:bldP spid="40" grpId="0" animBg="1"/>
      <p:bldP spid="45" grpId="0" animBg="1"/>
      <p:bldP spid="46" grpId="0" animBg="1"/>
      <p:bldP spid="47" grpId="0" animBg="1"/>
      <p:bldP spid="42" grpId="0" animBg="1"/>
      <p:bldP spid="51" grpId="0" animBg="1"/>
      <p:bldP spid="50" grpId="0" animBg="1"/>
    </p:bld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3687"/>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Context: Capital and Trajectories</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sustainability</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F00B62D-9C9E-4D94-A635-16168AAB390B}"/>
              </a:ext>
            </a:extLst>
          </p:cNvPr>
          <p:cNvSpPr/>
          <p:nvPr/>
        </p:nvSpPr>
        <p:spPr>
          <a:xfrm>
            <a:off x="815248" y="5252778"/>
            <a:ext cx="540883" cy="1376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5DF705F2-F374-B846-96AE-AED151977A2C}"/>
              </a:ext>
            </a:extLst>
          </p:cNvPr>
          <p:cNvSpPr>
            <a:spLocks noGrp="1"/>
          </p:cNvSpPr>
          <p:nvPr>
            <p:ph type="sldNum" sz="quarter" idx="4"/>
          </p:nvPr>
        </p:nvSpPr>
        <p:spPr>
          <a:xfrm>
            <a:off x="11315858" y="6991613"/>
            <a:ext cx="834957" cy="365125"/>
          </a:xfrm>
        </p:spPr>
        <p:txBody>
          <a:bodyPr/>
          <a:lstStyle/>
          <a:p>
            <a:fld id="{15F7C4B4-4F51-0945-BFD9-8C8DFD044134}" type="slidenum">
              <a:rPr lang="en-US" smtClean="0"/>
              <a:pPr/>
              <a:t>28</a:t>
            </a:fld>
            <a:endParaRPr lang="en-US" dirty="0"/>
          </a:p>
        </p:txBody>
      </p:sp>
      <p:sp>
        <p:nvSpPr>
          <p:cNvPr id="12" name="Rectangle 11">
            <a:extLst>
              <a:ext uri="{FF2B5EF4-FFF2-40B4-BE49-F238E27FC236}">
                <a16:creationId xmlns:a16="http://schemas.microsoft.com/office/drawing/2014/main" id="{731FCACA-32AC-2A40-8FFD-FD4D09E0C772}"/>
              </a:ext>
            </a:extLst>
          </p:cNvPr>
          <p:cNvSpPr/>
          <p:nvPr/>
        </p:nvSpPr>
        <p:spPr>
          <a:xfrm>
            <a:off x="10205742" y="215268"/>
            <a:ext cx="1752282" cy="1007718"/>
          </a:xfrm>
          <a:prstGeom prst="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yriad Pro" panose="020B0503030403020204"/>
              </a:rPr>
              <a:t>CONTEXT</a:t>
            </a:r>
            <a:endParaRPr lang="en-US" sz="1200" dirty="0">
              <a:latin typeface="Myriad Pro" panose="020B0503030403020204"/>
            </a:endParaRPr>
          </a:p>
          <a:p>
            <a:pPr algn="ctr"/>
            <a:r>
              <a:rPr lang="en-US" sz="1200" dirty="0">
                <a:latin typeface="Myriad Pro" panose="020B0503030403020204"/>
              </a:rPr>
              <a:t>Backdrop of the strategy and results</a:t>
            </a:r>
          </a:p>
        </p:txBody>
      </p:sp>
      <p:pic>
        <p:nvPicPr>
          <p:cNvPr id="14" name="Picture 13" descr="Diagram&#10;&#10;Description automatically generated">
            <a:extLst>
              <a:ext uri="{FF2B5EF4-FFF2-40B4-BE49-F238E27FC236}">
                <a16:creationId xmlns:a16="http://schemas.microsoft.com/office/drawing/2014/main" id="{771139B7-9E6B-BD49-BD8D-7FFBA55E7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106" y="2482957"/>
            <a:ext cx="5232989" cy="4092629"/>
          </a:xfrm>
          <a:prstGeom prst="rect">
            <a:avLst/>
          </a:prstGeom>
        </p:spPr>
      </p:pic>
      <p:pic>
        <p:nvPicPr>
          <p:cNvPr id="17" name="Picture 16" descr="Diagram&#10;&#10;Description automatically generated">
            <a:extLst>
              <a:ext uri="{FF2B5EF4-FFF2-40B4-BE49-F238E27FC236}">
                <a16:creationId xmlns:a16="http://schemas.microsoft.com/office/drawing/2014/main" id="{72C0646D-E3E0-6F43-82A0-A3D757D7A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17" y="2712245"/>
            <a:ext cx="4557486" cy="3634055"/>
          </a:xfrm>
          <a:prstGeom prst="rect">
            <a:avLst/>
          </a:prstGeom>
        </p:spPr>
      </p:pic>
      <p:sp>
        <p:nvSpPr>
          <p:cNvPr id="18" name="TextBox 17">
            <a:extLst>
              <a:ext uri="{FF2B5EF4-FFF2-40B4-BE49-F238E27FC236}">
                <a16:creationId xmlns:a16="http://schemas.microsoft.com/office/drawing/2014/main" id="{7C612E84-BBA0-EE41-8D47-78C599E94087}"/>
              </a:ext>
            </a:extLst>
          </p:cNvPr>
          <p:cNvSpPr txBox="1"/>
          <p:nvPr/>
        </p:nvSpPr>
        <p:spPr>
          <a:xfrm>
            <a:off x="857117" y="6346300"/>
            <a:ext cx="5232989" cy="276999"/>
          </a:xfrm>
          <a:prstGeom prst="rect">
            <a:avLst/>
          </a:prstGeom>
          <a:solidFill>
            <a:schemeClr val="bg1"/>
          </a:solidFill>
        </p:spPr>
        <p:txBody>
          <a:bodyPr wrap="square">
            <a:spAutoFit/>
          </a:bodyPr>
          <a:lstStyle/>
          <a:p>
            <a:endParaRPr lang="en-US" sz="1200" dirty="0"/>
          </a:p>
        </p:txBody>
      </p:sp>
      <p:sp>
        <p:nvSpPr>
          <p:cNvPr id="2" name="TextBox 1">
            <a:extLst>
              <a:ext uri="{FF2B5EF4-FFF2-40B4-BE49-F238E27FC236}">
                <a16:creationId xmlns:a16="http://schemas.microsoft.com/office/drawing/2014/main" id="{899687EE-0AD6-644E-9B50-1D19CE3CEBFD}"/>
              </a:ext>
            </a:extLst>
          </p:cNvPr>
          <p:cNvSpPr txBox="1"/>
          <p:nvPr/>
        </p:nvSpPr>
        <p:spPr>
          <a:xfrm>
            <a:off x="815248" y="1927594"/>
            <a:ext cx="1696426" cy="369332"/>
          </a:xfrm>
          <a:prstGeom prst="rect">
            <a:avLst/>
          </a:prstGeom>
          <a:noFill/>
        </p:spPr>
        <p:txBody>
          <a:bodyPr wrap="none" rtlCol="0">
            <a:spAutoFit/>
          </a:bodyPr>
          <a:lstStyle/>
          <a:p>
            <a:r>
              <a:rPr lang="en-US" b="1" dirty="0"/>
              <a:t>Types of Capital</a:t>
            </a:r>
          </a:p>
        </p:txBody>
      </p:sp>
      <p:sp>
        <p:nvSpPr>
          <p:cNvPr id="19" name="TextBox 18">
            <a:extLst>
              <a:ext uri="{FF2B5EF4-FFF2-40B4-BE49-F238E27FC236}">
                <a16:creationId xmlns:a16="http://schemas.microsoft.com/office/drawing/2014/main" id="{4A4DA356-EB78-1C48-8502-7AD09A9E7316}"/>
              </a:ext>
            </a:extLst>
          </p:cNvPr>
          <p:cNvSpPr txBox="1"/>
          <p:nvPr/>
        </p:nvSpPr>
        <p:spPr>
          <a:xfrm>
            <a:off x="6379802" y="1946960"/>
            <a:ext cx="2142766" cy="369332"/>
          </a:xfrm>
          <a:prstGeom prst="rect">
            <a:avLst/>
          </a:prstGeom>
          <a:noFill/>
        </p:spPr>
        <p:txBody>
          <a:bodyPr wrap="none" rtlCol="0">
            <a:spAutoFit/>
          </a:bodyPr>
          <a:lstStyle/>
          <a:p>
            <a:r>
              <a:rPr lang="en-US" b="1" dirty="0"/>
              <a:t>Types of Trajectories</a:t>
            </a:r>
          </a:p>
        </p:txBody>
      </p:sp>
    </p:spTree>
    <p:extLst>
      <p:ext uri="{BB962C8B-B14F-4D97-AF65-F5344CB8AC3E}">
        <p14:creationId xmlns:p14="http://schemas.microsoft.com/office/powerpoint/2010/main" val="640973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3687"/>
            <a:ext cx="9296151" cy="757130"/>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Strategy: Relevance, Strategy, Sustainability &amp; Risk Management plans, Adaptive Management </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sustainability</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873215" y="1550817"/>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F00B62D-9C9E-4D94-A635-16168AAB390B}"/>
              </a:ext>
            </a:extLst>
          </p:cNvPr>
          <p:cNvSpPr/>
          <p:nvPr/>
        </p:nvSpPr>
        <p:spPr>
          <a:xfrm rot="5400000">
            <a:off x="1569991" y="5165005"/>
            <a:ext cx="540883" cy="1376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5DF705F2-F374-B846-96AE-AED151977A2C}"/>
              </a:ext>
            </a:extLst>
          </p:cNvPr>
          <p:cNvSpPr>
            <a:spLocks noGrp="1"/>
          </p:cNvSpPr>
          <p:nvPr>
            <p:ph type="sldNum" sz="quarter" idx="4"/>
          </p:nvPr>
        </p:nvSpPr>
        <p:spPr>
          <a:xfrm>
            <a:off x="11315858" y="6991613"/>
            <a:ext cx="834957" cy="365125"/>
          </a:xfrm>
        </p:spPr>
        <p:txBody>
          <a:bodyPr/>
          <a:lstStyle/>
          <a:p>
            <a:fld id="{15F7C4B4-4F51-0945-BFD9-8C8DFD044134}" type="slidenum">
              <a:rPr lang="en-US" smtClean="0"/>
              <a:pPr/>
              <a:t>29</a:t>
            </a:fld>
            <a:endParaRPr lang="en-US" dirty="0"/>
          </a:p>
        </p:txBody>
      </p:sp>
      <p:sp>
        <p:nvSpPr>
          <p:cNvPr id="18" name="TextBox 17">
            <a:extLst>
              <a:ext uri="{FF2B5EF4-FFF2-40B4-BE49-F238E27FC236}">
                <a16:creationId xmlns:a16="http://schemas.microsoft.com/office/drawing/2014/main" id="{7C612E84-BBA0-EE41-8D47-78C599E94087}"/>
              </a:ext>
            </a:extLst>
          </p:cNvPr>
          <p:cNvSpPr txBox="1"/>
          <p:nvPr/>
        </p:nvSpPr>
        <p:spPr>
          <a:xfrm>
            <a:off x="835228" y="6042393"/>
            <a:ext cx="2103936" cy="646331"/>
          </a:xfrm>
          <a:prstGeom prst="rect">
            <a:avLst/>
          </a:prstGeom>
          <a:solidFill>
            <a:schemeClr val="bg1"/>
          </a:solidFill>
        </p:spPr>
        <p:txBody>
          <a:bodyPr wrap="square">
            <a:spAutoFit/>
          </a:bodyPr>
          <a:lstStyle/>
          <a:p>
            <a:endParaRPr lang="en-US" sz="1200" dirty="0"/>
          </a:p>
          <a:p>
            <a:endParaRPr lang="en-US" sz="1200" dirty="0"/>
          </a:p>
          <a:p>
            <a:endParaRPr lang="en-US" sz="1200" dirty="0"/>
          </a:p>
        </p:txBody>
      </p:sp>
      <p:sp>
        <p:nvSpPr>
          <p:cNvPr id="15" name="Slide Number Placeholder 1">
            <a:extLst>
              <a:ext uri="{FF2B5EF4-FFF2-40B4-BE49-F238E27FC236}">
                <a16:creationId xmlns:a16="http://schemas.microsoft.com/office/drawing/2014/main" id="{836BAC19-9842-D44F-BE54-B4404040E3C0}"/>
              </a:ext>
            </a:extLst>
          </p:cNvPr>
          <p:cNvSpPr txBox="1">
            <a:spLocks/>
          </p:cNvSpPr>
          <p:nvPr/>
        </p:nvSpPr>
        <p:spPr>
          <a:xfrm>
            <a:off x="11063595" y="6229898"/>
            <a:ext cx="834957" cy="365125"/>
          </a:xfrm>
          <a:prstGeom prst="rect">
            <a:avLst/>
          </a:prstGeom>
        </p:spPr>
        <p:txBody>
          <a:bodyPr vert="horz" lIns="91440" tIns="45720" rIns="91440" bIns="45720" rtlCol="0" anchor="ctr"/>
          <a:lstStyle>
            <a:defPPr>
              <a:defRPr lang="en-US"/>
            </a:defPPr>
            <a:lvl1pPr marL="0" algn="r" defTabSz="914400" rtl="0" eaLnBrk="1" latinLnBrk="0" hangingPunct="1">
              <a:defRPr sz="1600" b="1" i="0" kern="1200">
                <a:solidFill>
                  <a:schemeClr val="bg2">
                    <a:lumMod val="75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7C4B4-4F51-0945-BFD9-8C8DFD044134}" type="slidenum">
              <a:rPr lang="en-US" smtClean="0"/>
              <a:pPr/>
              <a:t>29</a:t>
            </a:fld>
            <a:endParaRPr lang="en-US" dirty="0"/>
          </a:p>
        </p:txBody>
      </p:sp>
      <p:sp>
        <p:nvSpPr>
          <p:cNvPr id="16" name="Rectangle 15">
            <a:extLst>
              <a:ext uri="{FF2B5EF4-FFF2-40B4-BE49-F238E27FC236}">
                <a16:creationId xmlns:a16="http://schemas.microsoft.com/office/drawing/2014/main" id="{ABFFAFF6-9328-8147-9D9E-542B28B28AC7}"/>
              </a:ext>
            </a:extLst>
          </p:cNvPr>
          <p:cNvSpPr/>
          <p:nvPr/>
        </p:nvSpPr>
        <p:spPr>
          <a:xfrm>
            <a:off x="10210551" y="212387"/>
            <a:ext cx="1706087" cy="1016231"/>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yriad Pro" panose="020B0503030403020204"/>
              </a:rPr>
              <a:t>STRATEGY</a:t>
            </a:r>
          </a:p>
          <a:p>
            <a:pPr algn="ctr"/>
            <a:endParaRPr lang="en-US" sz="300" dirty="0">
              <a:latin typeface="Myriad Pro" panose="020B0503030403020204"/>
            </a:endParaRPr>
          </a:p>
          <a:p>
            <a:pPr algn="ctr"/>
            <a:r>
              <a:rPr lang="en-US" sz="1200" dirty="0">
                <a:latin typeface="Myriad Pro" panose="020B0503030403020204"/>
              </a:rPr>
              <a:t>Supporting sustainability throughout implementation</a:t>
            </a:r>
          </a:p>
        </p:txBody>
      </p:sp>
      <p:sp>
        <p:nvSpPr>
          <p:cNvPr id="25" name="TextBox 24">
            <a:extLst>
              <a:ext uri="{FF2B5EF4-FFF2-40B4-BE49-F238E27FC236}">
                <a16:creationId xmlns:a16="http://schemas.microsoft.com/office/drawing/2014/main" id="{C7899763-53EB-F945-9A6E-DC2C43C3001A}"/>
              </a:ext>
            </a:extLst>
          </p:cNvPr>
          <p:cNvSpPr txBox="1"/>
          <p:nvPr/>
        </p:nvSpPr>
        <p:spPr>
          <a:xfrm>
            <a:off x="1013692" y="2179090"/>
            <a:ext cx="4750462" cy="1754326"/>
          </a:xfrm>
          <a:prstGeom prst="rect">
            <a:avLst/>
          </a:prstGeom>
          <a:noFill/>
        </p:spPr>
        <p:txBody>
          <a:bodyPr wrap="square" rtlCol="0">
            <a:spAutoFit/>
          </a:bodyPr>
          <a:lstStyle/>
          <a:p>
            <a:r>
              <a:rPr lang="en-US" dirty="0">
                <a:latin typeface="Gill Sans MT" panose="020B0502020104020203" pitchFamily="34" charset="77"/>
              </a:rPr>
              <a:t>As the OECD relevance criteria states: “The extent to which the intervention </a:t>
            </a:r>
            <a:r>
              <a:rPr lang="en-US" b="1" dirty="0">
                <a:latin typeface="Gill Sans MT" panose="020B0502020104020203" pitchFamily="34" charset="77"/>
              </a:rPr>
              <a:t>objectives and design respond to beneficiaries’, global, country, and partner/institution needs, policies, and priorities, and continue to do so if circumstances change.”</a:t>
            </a:r>
          </a:p>
        </p:txBody>
      </p:sp>
      <p:sp>
        <p:nvSpPr>
          <p:cNvPr id="27" name="TextBox 26">
            <a:extLst>
              <a:ext uri="{FF2B5EF4-FFF2-40B4-BE49-F238E27FC236}">
                <a16:creationId xmlns:a16="http://schemas.microsoft.com/office/drawing/2014/main" id="{EA2FA65C-4488-6B4A-BB57-4CD33A371F71}"/>
              </a:ext>
            </a:extLst>
          </p:cNvPr>
          <p:cNvSpPr txBox="1"/>
          <p:nvPr/>
        </p:nvSpPr>
        <p:spPr>
          <a:xfrm>
            <a:off x="1005823" y="4241508"/>
            <a:ext cx="4766200" cy="1754326"/>
          </a:xfrm>
          <a:prstGeom prst="rect">
            <a:avLst/>
          </a:prstGeom>
          <a:noFill/>
        </p:spPr>
        <p:txBody>
          <a:bodyPr wrap="square" rtlCol="0">
            <a:spAutoFit/>
          </a:bodyPr>
          <a:lstStyle/>
          <a:p>
            <a:r>
              <a:rPr lang="en-US" b="0" i="0" dirty="0">
                <a:solidFill>
                  <a:srgbClr val="333333"/>
                </a:solidFill>
                <a:effectLst/>
                <a:latin typeface="Gill Sans MT" panose="020B0502020104020203" pitchFamily="34" charset="77"/>
              </a:rPr>
              <a:t>“Although people’s own efforts, initiative, and responsibility are essential to manage risk, ‘their success, in terms of resilience and prosperity, will be limited without a supportive environment.’ </a:t>
            </a:r>
          </a:p>
          <a:p>
            <a:r>
              <a:rPr lang="en-US" b="1" i="0" dirty="0">
                <a:solidFill>
                  <a:srgbClr val="333333"/>
                </a:solidFill>
                <a:effectLst/>
                <a:latin typeface="Gill Sans MT" panose="020B0502020104020203" pitchFamily="34" charset="77"/>
              </a:rPr>
              <a:t>To ensure risk management is at the center of development planning.”</a:t>
            </a:r>
            <a:endParaRPr lang="en-US" b="1" dirty="0">
              <a:latin typeface="Gill Sans MT" panose="020B0502020104020203" pitchFamily="34" charset="77"/>
            </a:endParaRPr>
          </a:p>
        </p:txBody>
      </p:sp>
      <p:pic>
        <p:nvPicPr>
          <p:cNvPr id="28" name="Picture 27" descr="Diagram&#10;&#10;Description automatically generated">
            <a:extLst>
              <a:ext uri="{FF2B5EF4-FFF2-40B4-BE49-F238E27FC236}">
                <a16:creationId xmlns:a16="http://schemas.microsoft.com/office/drawing/2014/main" id="{5514CD32-A281-B540-802D-FC70A2BAC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828" y="2068349"/>
            <a:ext cx="6162197" cy="5024271"/>
          </a:xfrm>
          <a:prstGeom prst="rect">
            <a:avLst/>
          </a:prstGeom>
        </p:spPr>
      </p:pic>
      <p:pic>
        <p:nvPicPr>
          <p:cNvPr id="29" name="Picture 28" descr="Graphical user interface, website&#10;&#10;Description automatically generated">
            <a:extLst>
              <a:ext uri="{FF2B5EF4-FFF2-40B4-BE49-F238E27FC236}">
                <a16:creationId xmlns:a16="http://schemas.microsoft.com/office/drawing/2014/main" id="{85BF5BE7-1C1F-6948-9101-2DB9E53EE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20" y="2102958"/>
            <a:ext cx="7405065" cy="4731382"/>
          </a:xfrm>
          <a:prstGeom prst="rect">
            <a:avLst/>
          </a:prstGeom>
        </p:spPr>
      </p:pic>
      <p:sp>
        <p:nvSpPr>
          <p:cNvPr id="30" name="TextBox 29">
            <a:extLst>
              <a:ext uri="{FF2B5EF4-FFF2-40B4-BE49-F238E27FC236}">
                <a16:creationId xmlns:a16="http://schemas.microsoft.com/office/drawing/2014/main" id="{B291B0C1-1E3F-2548-A2C8-06A9F79BD423}"/>
              </a:ext>
            </a:extLst>
          </p:cNvPr>
          <p:cNvSpPr txBox="1"/>
          <p:nvPr/>
        </p:nvSpPr>
        <p:spPr>
          <a:xfrm>
            <a:off x="851612" y="6179524"/>
            <a:ext cx="11112559" cy="830997"/>
          </a:xfrm>
          <a:prstGeom prst="rect">
            <a:avLst/>
          </a:prstGeom>
          <a:solidFill>
            <a:schemeClr val="bg1"/>
          </a:solidFill>
        </p:spPr>
        <p:txBody>
          <a:bodyPr wrap="square">
            <a:spAutoFit/>
          </a:bodyPr>
          <a:lstStyle/>
          <a:p>
            <a:endParaRPr lang="en-US" sz="1200" dirty="0"/>
          </a:p>
          <a:p>
            <a:endParaRPr lang="en-US" sz="1200" dirty="0"/>
          </a:p>
          <a:p>
            <a:endParaRPr lang="en-US" sz="1200" dirty="0"/>
          </a:p>
          <a:p>
            <a:endParaRPr lang="en-US" sz="1200" dirty="0"/>
          </a:p>
        </p:txBody>
      </p:sp>
      <p:sp>
        <p:nvSpPr>
          <p:cNvPr id="31" name="TextBox 30">
            <a:extLst>
              <a:ext uri="{FF2B5EF4-FFF2-40B4-BE49-F238E27FC236}">
                <a16:creationId xmlns:a16="http://schemas.microsoft.com/office/drawing/2014/main" id="{5219A8DE-3B96-9643-8999-F81E31EB4B4D}"/>
              </a:ext>
            </a:extLst>
          </p:cNvPr>
          <p:cNvSpPr txBox="1"/>
          <p:nvPr/>
        </p:nvSpPr>
        <p:spPr>
          <a:xfrm>
            <a:off x="905899" y="1606684"/>
            <a:ext cx="11063324" cy="461665"/>
          </a:xfrm>
          <a:prstGeom prst="rect">
            <a:avLst/>
          </a:prstGeom>
          <a:solidFill>
            <a:schemeClr val="bg1"/>
          </a:solidFill>
        </p:spPr>
        <p:txBody>
          <a:bodyPr wrap="square">
            <a:spAutoFit/>
          </a:bodyPr>
          <a:lstStyle/>
          <a:p>
            <a:endParaRPr lang="en-US" sz="1200" dirty="0"/>
          </a:p>
          <a:p>
            <a:endParaRPr lang="en-US" sz="1200" dirty="0"/>
          </a:p>
        </p:txBody>
      </p:sp>
      <p:sp>
        <p:nvSpPr>
          <p:cNvPr id="32" name="TextBox 31">
            <a:extLst>
              <a:ext uri="{FF2B5EF4-FFF2-40B4-BE49-F238E27FC236}">
                <a16:creationId xmlns:a16="http://schemas.microsoft.com/office/drawing/2014/main" id="{E882E5F1-BE53-C543-9CB2-0B6EBA70C747}"/>
              </a:ext>
            </a:extLst>
          </p:cNvPr>
          <p:cNvSpPr txBox="1"/>
          <p:nvPr/>
        </p:nvSpPr>
        <p:spPr>
          <a:xfrm>
            <a:off x="868888" y="6489061"/>
            <a:ext cx="11063324" cy="461665"/>
          </a:xfrm>
          <a:prstGeom prst="rect">
            <a:avLst/>
          </a:prstGeom>
          <a:solidFill>
            <a:schemeClr val="bg1"/>
          </a:solidFill>
        </p:spPr>
        <p:txBody>
          <a:bodyPr wrap="square">
            <a:spAutoFit/>
          </a:bodyPr>
          <a:lstStyle/>
          <a:p>
            <a:endParaRPr lang="en-US" sz="1200" dirty="0"/>
          </a:p>
          <a:p>
            <a:endParaRPr lang="en-US" sz="1200" dirty="0"/>
          </a:p>
        </p:txBody>
      </p:sp>
    </p:spTree>
    <p:extLst>
      <p:ext uri="{BB962C8B-B14F-4D97-AF65-F5344CB8AC3E}">
        <p14:creationId xmlns:p14="http://schemas.microsoft.com/office/powerpoint/2010/main" val="9846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3</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The AF-TERG and the evaluation team </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5844187"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Introduction</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C84A63-08BF-45E6-8FA4-E9B86CC465D2}"/>
              </a:ext>
            </a:extLst>
          </p:cNvPr>
          <p:cNvSpPr txBox="1"/>
          <p:nvPr/>
        </p:nvSpPr>
        <p:spPr>
          <a:xfrm>
            <a:off x="2579595" y="1679058"/>
            <a:ext cx="9612405" cy="984885"/>
          </a:xfrm>
          <a:prstGeom prst="rect">
            <a:avLst/>
          </a:prstGeom>
          <a:noFill/>
        </p:spPr>
        <p:txBody>
          <a:bodyPr wrap="square" rtlCol="0">
            <a:spAutoFit/>
          </a:bodyPr>
          <a:lstStyle/>
          <a:p>
            <a:r>
              <a:rPr lang="en-US" sz="2000" b="1" dirty="0">
                <a:latin typeface="Myriad Pro" panose="020B0503030403020204"/>
              </a:rPr>
              <a:t>The Adaptation Fund (AF)			   The Technical Evaluation</a:t>
            </a:r>
          </a:p>
          <a:p>
            <a:r>
              <a:rPr lang="en-US" sz="2000" b="1" dirty="0">
                <a:latin typeface="Myriad Pro" panose="020B0503030403020204"/>
              </a:rPr>
              <a:t>						   Reference Group of the AF</a:t>
            </a:r>
            <a:br>
              <a:rPr lang="en-US" dirty="0">
                <a:latin typeface="Myriad Pro" panose="020B0503030403020204"/>
              </a:rPr>
            </a:br>
            <a:endParaRPr lang="en-US" dirty="0">
              <a:latin typeface="Myriad Pro" panose="020B0503030403020204"/>
            </a:endParaRPr>
          </a:p>
        </p:txBody>
      </p:sp>
      <p:pic>
        <p:nvPicPr>
          <p:cNvPr id="4" name="Picture 3" descr="Icon&#10;&#10;Description automatically generated">
            <a:extLst>
              <a:ext uri="{FF2B5EF4-FFF2-40B4-BE49-F238E27FC236}">
                <a16:creationId xmlns:a16="http://schemas.microsoft.com/office/drawing/2014/main" id="{EA980942-1253-48FC-9EE4-4D9E7D1788F4}"/>
              </a:ext>
            </a:extLst>
          </p:cNvPr>
          <p:cNvPicPr>
            <a:picLocks noChangeAspect="1"/>
          </p:cNvPicPr>
          <p:nvPr/>
        </p:nvPicPr>
        <p:blipFill>
          <a:blip r:embed="rId3"/>
          <a:stretch>
            <a:fillRect/>
          </a:stretch>
        </p:blipFill>
        <p:spPr>
          <a:xfrm>
            <a:off x="914401" y="1578531"/>
            <a:ext cx="1408386" cy="1371225"/>
          </a:xfrm>
          <a:prstGeom prst="rect">
            <a:avLst/>
          </a:prstGeom>
        </p:spPr>
      </p:pic>
      <p:pic>
        <p:nvPicPr>
          <p:cNvPr id="10" name="Picture 9" descr="Icon&#10;&#10;Description automatically generated">
            <a:extLst>
              <a:ext uri="{FF2B5EF4-FFF2-40B4-BE49-F238E27FC236}">
                <a16:creationId xmlns:a16="http://schemas.microsoft.com/office/drawing/2014/main" id="{9EA2EC84-887E-4204-B58B-DC567F5841F1}"/>
              </a:ext>
            </a:extLst>
          </p:cNvPr>
          <p:cNvPicPr>
            <a:picLocks noChangeAspect="1"/>
          </p:cNvPicPr>
          <p:nvPr/>
        </p:nvPicPr>
        <p:blipFill>
          <a:blip r:embed="rId4"/>
          <a:stretch>
            <a:fillRect/>
          </a:stretch>
        </p:blipFill>
        <p:spPr>
          <a:xfrm>
            <a:off x="6623140" y="1548014"/>
            <a:ext cx="1408386" cy="1432257"/>
          </a:xfrm>
          <a:prstGeom prst="rect">
            <a:avLst/>
          </a:prstGeom>
        </p:spPr>
      </p:pic>
      <p:sp>
        <p:nvSpPr>
          <p:cNvPr id="12" name="TextBox 11">
            <a:extLst>
              <a:ext uri="{FF2B5EF4-FFF2-40B4-BE49-F238E27FC236}">
                <a16:creationId xmlns:a16="http://schemas.microsoft.com/office/drawing/2014/main" id="{9A8D515D-5ACE-4FE0-AE1A-D5B414ECA13D}"/>
              </a:ext>
            </a:extLst>
          </p:cNvPr>
          <p:cNvSpPr txBox="1"/>
          <p:nvPr/>
        </p:nvSpPr>
        <p:spPr>
          <a:xfrm>
            <a:off x="2595244" y="2278759"/>
            <a:ext cx="3615559" cy="3970318"/>
          </a:xfrm>
          <a:prstGeom prst="rect">
            <a:avLst/>
          </a:prstGeom>
          <a:noFill/>
        </p:spPr>
        <p:txBody>
          <a:bodyPr wrap="square" rtlCol="0">
            <a:spAutoFit/>
          </a:bodyPr>
          <a:lstStyle/>
          <a:p>
            <a:r>
              <a:rPr lang="en-US" dirty="0">
                <a:latin typeface="Myriad Pro" panose="020B0503030403020204"/>
              </a:rPr>
              <a:t>The Adaptation Fund was established to </a:t>
            </a:r>
            <a:r>
              <a:rPr lang="en-US" b="1" dirty="0">
                <a:solidFill>
                  <a:srgbClr val="F7941D"/>
                </a:solidFill>
                <a:latin typeface="Myriad Pro" panose="020B0503030403020204"/>
              </a:rPr>
              <a:t>finance concrete adaptation projects and </a:t>
            </a:r>
            <a:r>
              <a:rPr lang="en-US" b="1" dirty="0" err="1">
                <a:solidFill>
                  <a:srgbClr val="F7941D"/>
                </a:solidFill>
                <a:latin typeface="Myriad Pro" panose="020B0503030403020204"/>
              </a:rPr>
              <a:t>programmes</a:t>
            </a:r>
            <a:r>
              <a:rPr lang="en-US" b="1">
                <a:latin typeface="Myriad Pro" panose="020B0503030403020204"/>
              </a:rPr>
              <a:t> </a:t>
            </a:r>
            <a:r>
              <a:rPr lang="en-US">
                <a:latin typeface="Myriad Pro" panose="020B0503030403020204"/>
              </a:rPr>
              <a:t>in developing countries that are parties to the Kyoto Protocol and are particularly vulnerable to the adverse </a:t>
            </a:r>
            <a:r>
              <a:rPr lang="en-US" b="1">
                <a:latin typeface="Myriad Pro" panose="020B0503030403020204"/>
              </a:rPr>
              <a:t>effects of climate change</a:t>
            </a:r>
            <a:r>
              <a:rPr lang="en-US">
                <a:latin typeface="Myriad Pro" panose="020B0503030403020204"/>
              </a:rPr>
              <a:t>.</a:t>
            </a:r>
          </a:p>
          <a:p>
            <a:endParaRPr lang="en-US">
              <a:latin typeface="Myriad Pro" panose="020B0503030403020204"/>
            </a:endParaRPr>
          </a:p>
          <a:p>
            <a:r>
              <a:rPr lang="en-US">
                <a:latin typeface="Myriad Pro" panose="020B0503030403020204"/>
              </a:rPr>
              <a:t>The Fund is supervised and managed by the Adaptation Fund Board (AFB). It now </a:t>
            </a:r>
            <a:r>
              <a:rPr lang="en-US" b="1">
                <a:solidFill>
                  <a:srgbClr val="F7941D"/>
                </a:solidFill>
                <a:latin typeface="Myriad Pro" panose="020B0503030403020204"/>
              </a:rPr>
              <a:t>serves the Paris Agreement</a:t>
            </a:r>
            <a:r>
              <a:rPr lang="en-US">
                <a:latin typeface="Myriad Pro" panose="020B0503030403020204"/>
              </a:rPr>
              <a:t>.</a:t>
            </a:r>
          </a:p>
        </p:txBody>
      </p:sp>
      <p:sp>
        <p:nvSpPr>
          <p:cNvPr id="14" name="TextBox 13">
            <a:extLst>
              <a:ext uri="{FF2B5EF4-FFF2-40B4-BE49-F238E27FC236}">
                <a16:creationId xmlns:a16="http://schemas.microsoft.com/office/drawing/2014/main" id="{464D9D3E-4EA3-4777-89BA-8DF302136A3C}"/>
              </a:ext>
            </a:extLst>
          </p:cNvPr>
          <p:cNvSpPr txBox="1"/>
          <p:nvPr/>
        </p:nvSpPr>
        <p:spPr>
          <a:xfrm>
            <a:off x="8282993" y="2588548"/>
            <a:ext cx="3615559" cy="3139321"/>
          </a:xfrm>
          <a:prstGeom prst="rect">
            <a:avLst/>
          </a:prstGeom>
          <a:noFill/>
        </p:spPr>
        <p:txBody>
          <a:bodyPr wrap="square" rtlCol="0">
            <a:spAutoFit/>
          </a:bodyPr>
          <a:lstStyle/>
          <a:p>
            <a:r>
              <a:rPr lang="en-US" dirty="0">
                <a:latin typeface="Myriad Pro" panose="020B0503030403020204"/>
              </a:rPr>
              <a:t>The AF-TERG is an </a:t>
            </a:r>
            <a:r>
              <a:rPr lang="en-US" b="1" dirty="0">
                <a:latin typeface="Myriad Pro" panose="020B0503030403020204"/>
              </a:rPr>
              <a:t>independent evaluation advisory group</a:t>
            </a:r>
            <a:r>
              <a:rPr lang="en-US" dirty="0">
                <a:latin typeface="Myriad Pro" panose="020B0503030403020204"/>
              </a:rPr>
              <a:t>, accountable to the Board, established to ensure the independent implementation of the Fund’s evaluation framework.</a:t>
            </a:r>
          </a:p>
          <a:p>
            <a:endParaRPr lang="en-US" dirty="0">
              <a:latin typeface="Myriad Pro" panose="020B0503030403020204"/>
            </a:endParaRPr>
          </a:p>
          <a:p>
            <a:r>
              <a:rPr lang="en-US" dirty="0">
                <a:latin typeface="Myriad Pro" panose="020B0503030403020204"/>
              </a:rPr>
              <a:t>Specifically, the TERG provides an:</a:t>
            </a:r>
          </a:p>
          <a:p>
            <a:pPr marL="342900" indent="-342900">
              <a:buAutoNum type="alphaLcParenR"/>
            </a:pPr>
            <a:r>
              <a:rPr lang="en-US" b="1" dirty="0">
                <a:solidFill>
                  <a:srgbClr val="F7941D"/>
                </a:solidFill>
                <a:latin typeface="Myriad Pro" panose="020B0503030403020204"/>
              </a:rPr>
              <a:t>evaluation</a:t>
            </a:r>
            <a:r>
              <a:rPr lang="en-US" b="1" dirty="0">
                <a:latin typeface="Myriad Pro" panose="020B0503030403020204"/>
              </a:rPr>
              <a:t> function, </a:t>
            </a:r>
          </a:p>
          <a:p>
            <a:pPr marL="342900" indent="-342900">
              <a:buAutoNum type="alphaLcParenR"/>
            </a:pPr>
            <a:r>
              <a:rPr lang="en-US" b="1" dirty="0">
                <a:solidFill>
                  <a:srgbClr val="F7941D"/>
                </a:solidFill>
                <a:latin typeface="Myriad Pro" panose="020B0503030403020204"/>
              </a:rPr>
              <a:t>advisory</a:t>
            </a:r>
            <a:r>
              <a:rPr lang="en-US" dirty="0">
                <a:latin typeface="Myriad Pro" panose="020B0503030403020204"/>
              </a:rPr>
              <a:t> function, and </a:t>
            </a:r>
          </a:p>
          <a:p>
            <a:pPr marL="342900" indent="-342900">
              <a:buAutoNum type="alphaLcParenR"/>
            </a:pPr>
            <a:r>
              <a:rPr lang="en-US" b="1" dirty="0">
                <a:solidFill>
                  <a:srgbClr val="F7941D"/>
                </a:solidFill>
                <a:latin typeface="Myriad Pro" panose="020B0503030403020204"/>
              </a:rPr>
              <a:t>oversight</a:t>
            </a:r>
            <a:r>
              <a:rPr lang="en-US" dirty="0">
                <a:latin typeface="Myriad Pro" panose="020B0503030403020204"/>
              </a:rPr>
              <a:t> function</a:t>
            </a:r>
          </a:p>
        </p:txBody>
      </p:sp>
    </p:spTree>
    <p:extLst>
      <p:ext uri="{BB962C8B-B14F-4D97-AF65-F5344CB8AC3E}">
        <p14:creationId xmlns:p14="http://schemas.microsoft.com/office/powerpoint/2010/main" val="2461815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30</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Conditions: Ownership, Resources, Capacity, Partnership</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sustainability</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6" name="TextBox 15">
            <a:extLst>
              <a:ext uri="{FF2B5EF4-FFF2-40B4-BE49-F238E27FC236}">
                <a16:creationId xmlns:a16="http://schemas.microsoft.com/office/drawing/2014/main" id="{84C20158-8B99-44D6-85F0-7466765FF9FB}"/>
              </a:ext>
            </a:extLst>
          </p:cNvPr>
          <p:cNvSpPr txBox="1"/>
          <p:nvPr/>
        </p:nvSpPr>
        <p:spPr>
          <a:xfrm>
            <a:off x="3624244" y="5241005"/>
            <a:ext cx="1409549" cy="369332"/>
          </a:xfrm>
          <a:prstGeom prst="rect">
            <a:avLst/>
          </a:prstGeom>
          <a:noFill/>
        </p:spPr>
        <p:txBody>
          <a:bodyPr wrap="square" rtlCol="0">
            <a:spAutoFit/>
          </a:bodyPr>
          <a:lstStyle/>
          <a:p>
            <a:r>
              <a:rPr lang="en-US" b="1" dirty="0">
                <a:solidFill>
                  <a:schemeClr val="bg1"/>
                </a:solidFill>
              </a:rPr>
              <a:t>Ownership</a:t>
            </a:r>
          </a:p>
        </p:txBody>
      </p:sp>
      <p:sp>
        <p:nvSpPr>
          <p:cNvPr id="18" name="TextBox 17">
            <a:extLst>
              <a:ext uri="{FF2B5EF4-FFF2-40B4-BE49-F238E27FC236}">
                <a16:creationId xmlns:a16="http://schemas.microsoft.com/office/drawing/2014/main" id="{9F5749F9-FCE5-5F4D-B344-212739E37F5C}"/>
              </a:ext>
            </a:extLst>
          </p:cNvPr>
          <p:cNvSpPr txBox="1"/>
          <p:nvPr/>
        </p:nvSpPr>
        <p:spPr>
          <a:xfrm flipH="1" flipV="1">
            <a:off x="605480" y="5931242"/>
            <a:ext cx="2015366" cy="369332"/>
          </a:xfrm>
          <a:prstGeom prst="rect">
            <a:avLst/>
          </a:prstGeom>
          <a:solidFill>
            <a:schemeClr val="bg1">
              <a:alpha val="43000"/>
            </a:schemeClr>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68EF290B-2CE9-4388-8855-17CC76C4297F}"/>
              </a:ext>
            </a:extLst>
          </p:cNvPr>
          <p:cNvSpPr txBox="1"/>
          <p:nvPr/>
        </p:nvSpPr>
        <p:spPr>
          <a:xfrm>
            <a:off x="2856315" y="1782022"/>
            <a:ext cx="8403867" cy="584775"/>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YOU WILL ANALYZE ALL FOUR CONDITIONS - OWNERSHIP, RESOURCES, CAPACITIES, AND PARTNERSHIP - IN ORDER TO UNDERSTAND AND EVALUATE SUSTAINABILITY </a:t>
            </a:r>
          </a:p>
        </p:txBody>
      </p:sp>
      <p:pic>
        <p:nvPicPr>
          <p:cNvPr id="21" name="Picture 6" descr="Light Bulb PNG Images - FreeIconsPNG">
            <a:extLst>
              <a:ext uri="{FF2B5EF4-FFF2-40B4-BE49-F238E27FC236}">
                <a16:creationId xmlns:a16="http://schemas.microsoft.com/office/drawing/2014/main" id="{F08BDD9B-3E18-4B1A-8FA7-ADE56097C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5867" y="1316127"/>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3868879-5486-4A3A-861F-CEADA45BCD9B}"/>
              </a:ext>
            </a:extLst>
          </p:cNvPr>
          <p:cNvSpPr/>
          <p:nvPr/>
        </p:nvSpPr>
        <p:spPr>
          <a:xfrm>
            <a:off x="893667" y="5661136"/>
            <a:ext cx="1334530" cy="683226"/>
          </a:xfrm>
          <a:prstGeom prst="rect">
            <a:avLst/>
          </a:prstGeom>
          <a:solidFill>
            <a:srgbClr val="E36C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Partnerships</a:t>
            </a:r>
          </a:p>
        </p:txBody>
      </p:sp>
      <p:sp>
        <p:nvSpPr>
          <p:cNvPr id="24" name="Rectangle 23">
            <a:extLst>
              <a:ext uri="{FF2B5EF4-FFF2-40B4-BE49-F238E27FC236}">
                <a16:creationId xmlns:a16="http://schemas.microsoft.com/office/drawing/2014/main" id="{A7640757-3CDA-4D67-B783-9314377FC2C1}"/>
              </a:ext>
            </a:extLst>
          </p:cNvPr>
          <p:cNvSpPr/>
          <p:nvPr/>
        </p:nvSpPr>
        <p:spPr>
          <a:xfrm>
            <a:off x="893667" y="2642905"/>
            <a:ext cx="1334530" cy="683226"/>
          </a:xfrm>
          <a:prstGeom prst="rect">
            <a:avLst/>
          </a:prstGeom>
          <a:solidFill>
            <a:srgbClr val="E36C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Ownership</a:t>
            </a:r>
          </a:p>
        </p:txBody>
      </p:sp>
      <p:sp>
        <p:nvSpPr>
          <p:cNvPr id="25" name="Rectangle 24">
            <a:extLst>
              <a:ext uri="{FF2B5EF4-FFF2-40B4-BE49-F238E27FC236}">
                <a16:creationId xmlns:a16="http://schemas.microsoft.com/office/drawing/2014/main" id="{053A4DB4-916F-4933-A8E4-BB7011E4D19A}"/>
              </a:ext>
            </a:extLst>
          </p:cNvPr>
          <p:cNvSpPr/>
          <p:nvPr/>
        </p:nvSpPr>
        <p:spPr>
          <a:xfrm>
            <a:off x="893667" y="3672058"/>
            <a:ext cx="1334530" cy="683226"/>
          </a:xfrm>
          <a:prstGeom prst="rect">
            <a:avLst/>
          </a:prstGeom>
          <a:solidFill>
            <a:srgbClr val="E36C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Resources</a:t>
            </a:r>
          </a:p>
        </p:txBody>
      </p:sp>
      <p:sp>
        <p:nvSpPr>
          <p:cNvPr id="26" name="Rectangle 25">
            <a:extLst>
              <a:ext uri="{FF2B5EF4-FFF2-40B4-BE49-F238E27FC236}">
                <a16:creationId xmlns:a16="http://schemas.microsoft.com/office/drawing/2014/main" id="{510B0316-8645-48B2-A1D3-172829E712CA}"/>
              </a:ext>
            </a:extLst>
          </p:cNvPr>
          <p:cNvSpPr/>
          <p:nvPr/>
        </p:nvSpPr>
        <p:spPr>
          <a:xfrm>
            <a:off x="893667" y="4666597"/>
            <a:ext cx="1334530" cy="683226"/>
          </a:xfrm>
          <a:prstGeom prst="rect">
            <a:avLst/>
          </a:prstGeom>
          <a:solidFill>
            <a:srgbClr val="E36C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Capacity</a:t>
            </a:r>
          </a:p>
        </p:txBody>
      </p:sp>
      <p:sp>
        <p:nvSpPr>
          <p:cNvPr id="28" name="TextBox 27">
            <a:extLst>
              <a:ext uri="{FF2B5EF4-FFF2-40B4-BE49-F238E27FC236}">
                <a16:creationId xmlns:a16="http://schemas.microsoft.com/office/drawing/2014/main" id="{824EBA82-CEEE-480D-A162-644F82175E34}"/>
              </a:ext>
            </a:extLst>
          </p:cNvPr>
          <p:cNvSpPr txBox="1"/>
          <p:nvPr/>
        </p:nvSpPr>
        <p:spPr>
          <a:xfrm>
            <a:off x="2406424" y="2677269"/>
            <a:ext cx="8952626" cy="646331"/>
          </a:xfrm>
          <a:prstGeom prst="rect">
            <a:avLst/>
          </a:prstGeom>
          <a:noFill/>
        </p:spPr>
        <p:txBody>
          <a:bodyPr wrap="square">
            <a:spAutoFit/>
          </a:bodyPr>
          <a:lstStyle/>
          <a:p>
            <a:r>
              <a:rPr lang="en-US" sz="1800" i="1" dirty="0">
                <a:effectLst/>
                <a:latin typeface="Segoe UI" panose="020B0502040204020203" pitchFamily="34" charset="0"/>
                <a:ea typeface="Calibri" panose="020F0502020204030204" pitchFamily="34" charset="0"/>
                <a:cs typeface="Calibri" panose="020F0502020204030204" pitchFamily="34" charset="0"/>
              </a:rPr>
              <a:t>Sustained motivation; who benefits from </a:t>
            </a:r>
            <a:r>
              <a:rPr lang="en-US" i="1" dirty="0">
                <a:latin typeface="Segoe UI" panose="020B0502040204020203" pitchFamily="34" charset="0"/>
                <a:ea typeface="Calibri" panose="020F0502020204030204" pitchFamily="34" charset="0"/>
                <a:cs typeface="Calibri" panose="020F0502020204030204" pitchFamily="34" charset="0"/>
              </a:rPr>
              <a:t>the sustained results enough to sustain it locally</a:t>
            </a:r>
            <a:r>
              <a:rPr lang="en-US" sz="1800" i="1" dirty="0">
                <a:effectLst/>
                <a:latin typeface="Segoe UI" panose="020B0502040204020203" pitchFamily="34" charset="0"/>
                <a:ea typeface="Calibri" panose="020F0502020204030204" pitchFamily="34" charset="0"/>
                <a:cs typeface="Calibri" panose="020F0502020204030204" pitchFamily="34" charset="0"/>
              </a:rPr>
              <a:t>? Who is using it/demanding it? </a:t>
            </a:r>
            <a:endParaRPr lang="en-US" dirty="0"/>
          </a:p>
        </p:txBody>
      </p:sp>
      <p:sp>
        <p:nvSpPr>
          <p:cNvPr id="30" name="TextBox 29">
            <a:extLst>
              <a:ext uri="{FF2B5EF4-FFF2-40B4-BE49-F238E27FC236}">
                <a16:creationId xmlns:a16="http://schemas.microsoft.com/office/drawing/2014/main" id="{D31B0849-0057-46A7-A74A-1183F026F1AE}"/>
              </a:ext>
            </a:extLst>
          </p:cNvPr>
          <p:cNvSpPr txBox="1"/>
          <p:nvPr/>
        </p:nvSpPr>
        <p:spPr>
          <a:xfrm>
            <a:off x="2406424" y="3706279"/>
            <a:ext cx="9414633" cy="646331"/>
          </a:xfrm>
          <a:prstGeom prst="rect">
            <a:avLst/>
          </a:prstGeom>
          <a:noFill/>
        </p:spPr>
        <p:txBody>
          <a:bodyPr wrap="square">
            <a:spAutoFit/>
          </a:bodyPr>
          <a:lstStyle/>
          <a:p>
            <a:r>
              <a:rPr lang="en-US" sz="1800" i="1" dirty="0">
                <a:effectLst/>
                <a:latin typeface="Segoe UI" panose="020B0502040204020203" pitchFamily="34" charset="0"/>
                <a:ea typeface="Calibri" panose="020F0502020204030204" pitchFamily="34" charset="0"/>
                <a:cs typeface="Calibri" panose="020F0502020204030204" pitchFamily="34" charset="0"/>
              </a:rPr>
              <a:t>How are the </a:t>
            </a:r>
            <a:r>
              <a:rPr lang="en-US" i="1" dirty="0">
                <a:latin typeface="Segoe UI" panose="020B0502040204020203" pitchFamily="34" charset="0"/>
                <a:ea typeface="Calibri" panose="020F0502020204030204" pitchFamily="34" charset="0"/>
                <a:cs typeface="Calibri" panose="020F0502020204030204" pitchFamily="34" charset="0"/>
              </a:rPr>
              <a:t>sustained </a:t>
            </a:r>
            <a:r>
              <a:rPr lang="en-US" sz="1800" i="1" dirty="0">
                <a:effectLst/>
                <a:latin typeface="Segoe UI" panose="020B0502040204020203" pitchFamily="34" charset="0"/>
                <a:ea typeface="Calibri" panose="020F0502020204030204" pitchFamily="34" charset="0"/>
                <a:cs typeface="Calibri" panose="020F0502020204030204" pitchFamily="34" charset="0"/>
              </a:rPr>
              <a:t>results being resourced? Are these financial, in-kind, technical, and/or other resources? </a:t>
            </a:r>
            <a:endParaRPr lang="en-US" dirty="0"/>
          </a:p>
        </p:txBody>
      </p:sp>
      <p:sp>
        <p:nvSpPr>
          <p:cNvPr id="32" name="TextBox 31">
            <a:extLst>
              <a:ext uri="{FF2B5EF4-FFF2-40B4-BE49-F238E27FC236}">
                <a16:creationId xmlns:a16="http://schemas.microsoft.com/office/drawing/2014/main" id="{A6EE34F2-240B-45FF-BDB0-AE9DAD5A8847}"/>
              </a:ext>
            </a:extLst>
          </p:cNvPr>
          <p:cNvSpPr txBox="1"/>
          <p:nvPr/>
        </p:nvSpPr>
        <p:spPr>
          <a:xfrm>
            <a:off x="2422356" y="4701087"/>
            <a:ext cx="9476196" cy="646331"/>
          </a:xfrm>
          <a:prstGeom prst="rect">
            <a:avLst/>
          </a:prstGeom>
          <a:noFill/>
        </p:spPr>
        <p:txBody>
          <a:bodyPr wrap="square">
            <a:spAutoFit/>
          </a:bodyPr>
          <a:lstStyle/>
          <a:p>
            <a:pPr marL="0" marR="0">
              <a:spcBef>
                <a:spcPts val="0"/>
              </a:spcBef>
              <a:spcAft>
                <a:spcPts val="0"/>
              </a:spcAft>
            </a:pPr>
            <a:r>
              <a:rPr lang="en-US" i="1" dirty="0">
                <a:uFill>
                  <a:solidFill>
                    <a:srgbClr val="000000"/>
                  </a:solidFill>
                </a:uFill>
                <a:latin typeface="Segoe UI" panose="020B0502040204020203" pitchFamily="34" charset="0"/>
                <a:ea typeface="Calibri" panose="020F0502020204030204" pitchFamily="34" charset="0"/>
                <a:cs typeface="Calibri" panose="020F0502020204030204" pitchFamily="34" charset="0"/>
              </a:rPr>
              <a:t>What are the necessary knowledge and skills to be transferred to local/national stakeholder partners to sustain the results? How will new entrants be trained to continue sector change?</a:t>
            </a:r>
            <a:endParaRPr lang="en-US" sz="1800" dirty="0">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5B5338E8-F370-474B-8F5E-4A886AB23A51}"/>
              </a:ext>
            </a:extLst>
          </p:cNvPr>
          <p:cNvSpPr txBox="1"/>
          <p:nvPr/>
        </p:nvSpPr>
        <p:spPr>
          <a:xfrm>
            <a:off x="2406424" y="5695895"/>
            <a:ext cx="9601933" cy="646331"/>
          </a:xfrm>
          <a:prstGeom prst="rect">
            <a:avLst/>
          </a:prstGeom>
          <a:noFill/>
        </p:spPr>
        <p:txBody>
          <a:bodyPr wrap="square">
            <a:spAutoFit/>
          </a:bodyPr>
          <a:lstStyle/>
          <a:p>
            <a:r>
              <a:rPr lang="en-US" sz="1800" i="1" dirty="0">
                <a:effectLst/>
                <a:latin typeface="Segoe UI" panose="020B0502040204020203" pitchFamily="34" charset="0"/>
                <a:ea typeface="Calibri" panose="020F0502020204030204" pitchFamily="34" charset="0"/>
                <a:cs typeface="Calibri" panose="020F0502020204030204" pitchFamily="34" charset="0"/>
              </a:rPr>
              <a:t>What continued project knowledge, and skills from which stakeholder partners, are needed to sustain the results? What local contracting with direct and indirect partners are needed?</a:t>
            </a:r>
            <a:endParaRPr lang="en-US" dirty="0"/>
          </a:p>
        </p:txBody>
      </p:sp>
      <p:pic>
        <p:nvPicPr>
          <p:cNvPr id="22" name="Picture 2">
            <a:extLst>
              <a:ext uri="{FF2B5EF4-FFF2-40B4-BE49-F238E27FC236}">
                <a16:creationId xmlns:a16="http://schemas.microsoft.com/office/drawing/2014/main" id="{5E588A2E-8363-6F4F-A4BD-86FC86D14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3487" y="151980"/>
            <a:ext cx="688900" cy="6889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38D3414A-FCD6-4B44-A52E-B3F3BBA0CEE1}"/>
              </a:ext>
            </a:extLst>
          </p:cNvPr>
          <p:cNvSpPr/>
          <p:nvPr/>
        </p:nvSpPr>
        <p:spPr>
          <a:xfrm>
            <a:off x="10210551" y="237467"/>
            <a:ext cx="1706087" cy="1007719"/>
          </a:xfrm>
          <a:prstGeom prst="rect">
            <a:avLst/>
          </a:prstGeom>
          <a:solidFill>
            <a:srgbClr val="FFFF00"/>
          </a:solidFill>
          <a:ln w="381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a:solidFill>
                  <a:schemeClr val="tx1"/>
                </a:solidFill>
                <a:latin typeface="Myriad Pro" panose="020B0503030403020204"/>
              </a:rPr>
              <a:t>CONDITIONS OF SUSTAINABILITY</a:t>
            </a:r>
          </a:p>
          <a:p>
            <a:pPr algn="ctr"/>
            <a:endParaRPr lang="en-US" sz="300" dirty="0">
              <a:solidFill>
                <a:schemeClr val="tx1"/>
              </a:solidFill>
              <a:latin typeface="Myriad Pro" panose="020B0503030403020204"/>
            </a:endParaRPr>
          </a:p>
          <a:p>
            <a:pPr algn="ctr"/>
            <a:r>
              <a:rPr lang="en-US" sz="1200" dirty="0">
                <a:solidFill>
                  <a:schemeClr val="tx1"/>
                </a:solidFill>
                <a:latin typeface="Myriad Pro" panose="020B0503030403020204"/>
              </a:rPr>
              <a:t>Conditions fostering sustainability</a:t>
            </a:r>
            <a:endParaRPr lang="en-US" sz="800" dirty="0">
              <a:solidFill>
                <a:schemeClr val="tx1"/>
              </a:solidFill>
              <a:latin typeface="Myriad Pro" panose="020B0503030403020204"/>
            </a:endParaRPr>
          </a:p>
        </p:txBody>
      </p:sp>
      <p:pic>
        <p:nvPicPr>
          <p:cNvPr id="29" name="Picture 28" descr="Sustaining_Development__A_Synthesis_of_Results_from_a_Four-Country_Study_of_Sustainability_and_Exit_Strategies_among_Development_Food_Assistance_Projects_🔊.png">
            <a:extLst>
              <a:ext uri="{FF2B5EF4-FFF2-40B4-BE49-F238E27FC236}">
                <a16:creationId xmlns:a16="http://schemas.microsoft.com/office/drawing/2014/main" id="{3344FDEB-0B89-4B4E-AB35-F9238FDC7A01}"/>
              </a:ext>
            </a:extLst>
          </p:cNvPr>
          <p:cNvPicPr>
            <a:picLocks noChangeAspect="1"/>
          </p:cNvPicPr>
          <p:nvPr/>
        </p:nvPicPr>
        <p:blipFill rotWithShape="1">
          <a:blip r:embed="rId6"/>
          <a:srcRect t="-557" r="792" b="-1002"/>
          <a:stretch/>
        </p:blipFill>
        <p:spPr>
          <a:xfrm>
            <a:off x="637991" y="1493670"/>
            <a:ext cx="10197878" cy="5314891"/>
          </a:xfrm>
          <a:prstGeom prst="rect">
            <a:avLst/>
          </a:prstGeom>
        </p:spPr>
      </p:pic>
      <p:sp>
        <p:nvSpPr>
          <p:cNvPr id="31" name="Slide Number Placeholder 6">
            <a:extLst>
              <a:ext uri="{FF2B5EF4-FFF2-40B4-BE49-F238E27FC236}">
                <a16:creationId xmlns:a16="http://schemas.microsoft.com/office/drawing/2014/main" id="{5748C4E4-B3C1-2643-AD33-AE22805BEFBB}"/>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33" name="TextBox 32">
            <a:extLst>
              <a:ext uri="{FF2B5EF4-FFF2-40B4-BE49-F238E27FC236}">
                <a16:creationId xmlns:a16="http://schemas.microsoft.com/office/drawing/2014/main" id="{774F273C-8030-BA44-B00A-E6B3DB2EF470}"/>
              </a:ext>
            </a:extLst>
          </p:cNvPr>
          <p:cNvSpPr txBox="1"/>
          <p:nvPr/>
        </p:nvSpPr>
        <p:spPr>
          <a:xfrm>
            <a:off x="3834313" y="5376932"/>
            <a:ext cx="1409549" cy="369332"/>
          </a:xfrm>
          <a:prstGeom prst="rect">
            <a:avLst/>
          </a:prstGeom>
          <a:noFill/>
        </p:spPr>
        <p:txBody>
          <a:bodyPr wrap="square" rtlCol="0">
            <a:spAutoFit/>
          </a:bodyPr>
          <a:lstStyle/>
          <a:p>
            <a:r>
              <a:rPr lang="en-US" b="1" dirty="0">
                <a:solidFill>
                  <a:schemeClr val="bg1"/>
                </a:solidFill>
              </a:rPr>
              <a:t>Ownership</a:t>
            </a:r>
          </a:p>
        </p:txBody>
      </p:sp>
      <p:sp>
        <p:nvSpPr>
          <p:cNvPr id="35" name="TextBox 34">
            <a:extLst>
              <a:ext uri="{FF2B5EF4-FFF2-40B4-BE49-F238E27FC236}">
                <a16:creationId xmlns:a16="http://schemas.microsoft.com/office/drawing/2014/main" id="{4391C306-8A03-D04C-ACB7-90AD8989CB12}"/>
              </a:ext>
            </a:extLst>
          </p:cNvPr>
          <p:cNvSpPr txBox="1"/>
          <p:nvPr/>
        </p:nvSpPr>
        <p:spPr>
          <a:xfrm>
            <a:off x="8842422" y="5382002"/>
            <a:ext cx="1409549" cy="369332"/>
          </a:xfrm>
          <a:prstGeom prst="rect">
            <a:avLst/>
          </a:prstGeom>
          <a:noFill/>
        </p:spPr>
        <p:txBody>
          <a:bodyPr wrap="square" rtlCol="0">
            <a:spAutoFit/>
          </a:bodyPr>
          <a:lstStyle/>
          <a:p>
            <a:r>
              <a:rPr lang="en-US" b="1">
                <a:solidFill>
                  <a:schemeClr val="bg1"/>
                </a:solidFill>
              </a:rPr>
              <a:t>Partnerships</a:t>
            </a:r>
          </a:p>
        </p:txBody>
      </p:sp>
      <p:pic>
        <p:nvPicPr>
          <p:cNvPr id="36" name="Picture 35" descr="Sustaining_Development__A_Synthesis_of_Results_from_a_Four-Country_Study_of_Sustainability_and_Exit_Strategies_among_Development_Food_Assistance_Projects_🔊.png">
            <a:extLst>
              <a:ext uri="{FF2B5EF4-FFF2-40B4-BE49-F238E27FC236}">
                <a16:creationId xmlns:a16="http://schemas.microsoft.com/office/drawing/2014/main" id="{28D61DE0-B257-2B40-999F-FAA922DFE20E}"/>
              </a:ext>
            </a:extLst>
          </p:cNvPr>
          <p:cNvPicPr>
            <a:picLocks noChangeAspect="1"/>
          </p:cNvPicPr>
          <p:nvPr/>
        </p:nvPicPr>
        <p:blipFill rotWithShape="1">
          <a:blip r:embed="rId6"/>
          <a:srcRect l="19172" t="59539" r="792" b="19367"/>
          <a:stretch/>
        </p:blipFill>
        <p:spPr>
          <a:xfrm>
            <a:off x="2606539" y="4651660"/>
            <a:ext cx="8215022" cy="1096846"/>
          </a:xfrm>
          <a:prstGeom prst="rect">
            <a:avLst/>
          </a:prstGeom>
        </p:spPr>
      </p:pic>
      <p:sp>
        <p:nvSpPr>
          <p:cNvPr id="37" name="Rectangle 36">
            <a:extLst>
              <a:ext uri="{FF2B5EF4-FFF2-40B4-BE49-F238E27FC236}">
                <a16:creationId xmlns:a16="http://schemas.microsoft.com/office/drawing/2014/main" id="{81E5712C-930B-A947-BB04-4BD68475A255}"/>
              </a:ext>
            </a:extLst>
          </p:cNvPr>
          <p:cNvSpPr/>
          <p:nvPr/>
        </p:nvSpPr>
        <p:spPr>
          <a:xfrm>
            <a:off x="3328627" y="4865483"/>
            <a:ext cx="1201092" cy="616874"/>
          </a:xfrm>
          <a:prstGeom prst="rect">
            <a:avLst/>
          </a:prstGeom>
          <a:solidFill>
            <a:srgbClr val="E36C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Sustained Ownership</a:t>
            </a:r>
          </a:p>
        </p:txBody>
      </p:sp>
      <p:sp>
        <p:nvSpPr>
          <p:cNvPr id="38" name="Rectangle 37">
            <a:extLst>
              <a:ext uri="{FF2B5EF4-FFF2-40B4-BE49-F238E27FC236}">
                <a16:creationId xmlns:a16="http://schemas.microsoft.com/office/drawing/2014/main" id="{BF840EF3-3660-834D-97ED-069D84FE6A19}"/>
              </a:ext>
            </a:extLst>
          </p:cNvPr>
          <p:cNvSpPr/>
          <p:nvPr/>
        </p:nvSpPr>
        <p:spPr>
          <a:xfrm>
            <a:off x="8763710" y="4811472"/>
            <a:ext cx="1334530" cy="735231"/>
          </a:xfrm>
          <a:prstGeom prst="rect">
            <a:avLst/>
          </a:prstGeom>
          <a:solidFill>
            <a:srgbClr val="E36C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Sustained Partnerships</a:t>
            </a:r>
          </a:p>
        </p:txBody>
      </p:sp>
      <p:sp>
        <p:nvSpPr>
          <p:cNvPr id="39" name="Rectangle: Rounded Corners 11">
            <a:extLst>
              <a:ext uri="{FF2B5EF4-FFF2-40B4-BE49-F238E27FC236}">
                <a16:creationId xmlns:a16="http://schemas.microsoft.com/office/drawing/2014/main" id="{6FE1E849-F0FC-CA43-975E-C31247BD592D}"/>
              </a:ext>
            </a:extLst>
          </p:cNvPr>
          <p:cNvSpPr/>
          <p:nvPr/>
        </p:nvSpPr>
        <p:spPr>
          <a:xfrm>
            <a:off x="3084525" y="4645572"/>
            <a:ext cx="7415310" cy="1835248"/>
          </a:xfrm>
          <a:custGeom>
            <a:avLst/>
            <a:gdLst>
              <a:gd name="connsiteX0" fmla="*/ 0 w 7415310"/>
              <a:gd name="connsiteY0" fmla="*/ 305881 h 1835248"/>
              <a:gd name="connsiteX1" fmla="*/ 305881 w 7415310"/>
              <a:gd name="connsiteY1" fmla="*/ 0 h 1835248"/>
              <a:gd name="connsiteX2" fmla="*/ 7109429 w 7415310"/>
              <a:gd name="connsiteY2" fmla="*/ 0 h 1835248"/>
              <a:gd name="connsiteX3" fmla="*/ 7415310 w 7415310"/>
              <a:gd name="connsiteY3" fmla="*/ 305881 h 1835248"/>
              <a:gd name="connsiteX4" fmla="*/ 7415310 w 7415310"/>
              <a:gd name="connsiteY4" fmla="*/ 1529367 h 1835248"/>
              <a:gd name="connsiteX5" fmla="*/ 7109429 w 7415310"/>
              <a:gd name="connsiteY5" fmla="*/ 1835248 h 1835248"/>
              <a:gd name="connsiteX6" fmla="*/ 305881 w 7415310"/>
              <a:gd name="connsiteY6" fmla="*/ 1835248 h 1835248"/>
              <a:gd name="connsiteX7" fmla="*/ 0 w 7415310"/>
              <a:gd name="connsiteY7" fmla="*/ 1529367 h 1835248"/>
              <a:gd name="connsiteX8" fmla="*/ 0 w 7415310"/>
              <a:gd name="connsiteY8" fmla="*/ 305881 h 183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310" h="1835248" extrusionOk="0">
                <a:moveTo>
                  <a:pt x="0" y="305881"/>
                </a:moveTo>
                <a:cubicBezTo>
                  <a:pt x="-6948" y="149137"/>
                  <a:pt x="105911" y="-12816"/>
                  <a:pt x="305881" y="0"/>
                </a:cubicBezTo>
                <a:cubicBezTo>
                  <a:pt x="2247922" y="-60713"/>
                  <a:pt x="4209707" y="61072"/>
                  <a:pt x="7109429" y="0"/>
                </a:cubicBezTo>
                <a:cubicBezTo>
                  <a:pt x="7273752" y="1541"/>
                  <a:pt x="7401512" y="153264"/>
                  <a:pt x="7415310" y="305881"/>
                </a:cubicBezTo>
                <a:cubicBezTo>
                  <a:pt x="7377833" y="904931"/>
                  <a:pt x="7322613" y="971859"/>
                  <a:pt x="7415310" y="1529367"/>
                </a:cubicBezTo>
                <a:cubicBezTo>
                  <a:pt x="7421059" y="1692836"/>
                  <a:pt x="7292894" y="1836207"/>
                  <a:pt x="7109429" y="1835248"/>
                </a:cubicBezTo>
                <a:cubicBezTo>
                  <a:pt x="4589084" y="1761477"/>
                  <a:pt x="3404447" y="1679365"/>
                  <a:pt x="305881" y="1835248"/>
                </a:cubicBezTo>
                <a:cubicBezTo>
                  <a:pt x="155077" y="1837877"/>
                  <a:pt x="-7470" y="1694891"/>
                  <a:pt x="0" y="1529367"/>
                </a:cubicBezTo>
                <a:cubicBezTo>
                  <a:pt x="71107" y="1042500"/>
                  <a:pt x="14183" y="767707"/>
                  <a:pt x="0" y="305881"/>
                </a:cubicBezTo>
                <a:close/>
              </a:path>
            </a:pathLst>
          </a:custGeom>
          <a:noFill/>
          <a:ln w="57150">
            <a:solidFill>
              <a:srgbClr val="92D050"/>
            </a:solidFill>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E7342137-2C0E-BE4C-AD18-E60FC15E30CA}"/>
              </a:ext>
            </a:extLst>
          </p:cNvPr>
          <p:cNvSpPr/>
          <p:nvPr/>
        </p:nvSpPr>
        <p:spPr>
          <a:xfrm>
            <a:off x="3269243" y="4830269"/>
            <a:ext cx="1328367" cy="683226"/>
          </a:xfrm>
          <a:prstGeom prst="rect">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CBC4E91-AC3D-AC41-9A78-96A1497FE55A}"/>
              </a:ext>
            </a:extLst>
          </p:cNvPr>
          <p:cNvSpPr/>
          <p:nvPr/>
        </p:nvSpPr>
        <p:spPr>
          <a:xfrm>
            <a:off x="5075596" y="4818980"/>
            <a:ext cx="1308531" cy="683226"/>
          </a:xfrm>
          <a:prstGeom prst="rect">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p>
        </p:txBody>
      </p:sp>
      <p:sp>
        <p:nvSpPr>
          <p:cNvPr id="43" name="Rectangle 42">
            <a:extLst>
              <a:ext uri="{FF2B5EF4-FFF2-40B4-BE49-F238E27FC236}">
                <a16:creationId xmlns:a16="http://schemas.microsoft.com/office/drawing/2014/main" id="{D1DE3A1B-BFA5-7945-94F3-29A717668A42}"/>
              </a:ext>
            </a:extLst>
          </p:cNvPr>
          <p:cNvSpPr/>
          <p:nvPr/>
        </p:nvSpPr>
        <p:spPr>
          <a:xfrm>
            <a:off x="6937041" y="4818980"/>
            <a:ext cx="1257390" cy="695239"/>
          </a:xfrm>
          <a:prstGeom prst="rect">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p>
        </p:txBody>
      </p:sp>
      <p:sp>
        <p:nvSpPr>
          <p:cNvPr id="44" name="Rectangle 43">
            <a:extLst>
              <a:ext uri="{FF2B5EF4-FFF2-40B4-BE49-F238E27FC236}">
                <a16:creationId xmlns:a16="http://schemas.microsoft.com/office/drawing/2014/main" id="{4B12F908-DF3F-F64C-B150-2EEEB4E02B81}"/>
              </a:ext>
            </a:extLst>
          </p:cNvPr>
          <p:cNvSpPr/>
          <p:nvPr/>
        </p:nvSpPr>
        <p:spPr>
          <a:xfrm>
            <a:off x="8716967" y="4800848"/>
            <a:ext cx="1427867" cy="735232"/>
          </a:xfrm>
          <a:prstGeom prst="rect">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5" name="TextBox 44">
            <a:extLst>
              <a:ext uri="{FF2B5EF4-FFF2-40B4-BE49-F238E27FC236}">
                <a16:creationId xmlns:a16="http://schemas.microsoft.com/office/drawing/2014/main" id="{67B11817-0AC3-454A-AF1F-6C1B71DA4148}"/>
              </a:ext>
            </a:extLst>
          </p:cNvPr>
          <p:cNvSpPr txBox="1"/>
          <p:nvPr/>
        </p:nvSpPr>
        <p:spPr>
          <a:xfrm>
            <a:off x="757733" y="1382774"/>
            <a:ext cx="11063324" cy="461665"/>
          </a:xfrm>
          <a:prstGeom prst="rect">
            <a:avLst/>
          </a:prstGeom>
          <a:solidFill>
            <a:schemeClr val="bg1"/>
          </a:solidFill>
        </p:spPr>
        <p:txBody>
          <a:bodyPr wrap="square">
            <a:spAutoFit/>
          </a:bodyPr>
          <a:lstStyle/>
          <a:p>
            <a:endParaRPr lang="en-US" sz="1200" dirty="0"/>
          </a:p>
          <a:p>
            <a:endParaRPr lang="en-US" sz="1200" dirty="0"/>
          </a:p>
        </p:txBody>
      </p:sp>
      <p:sp>
        <p:nvSpPr>
          <p:cNvPr id="46" name="TextBox 45">
            <a:extLst>
              <a:ext uri="{FF2B5EF4-FFF2-40B4-BE49-F238E27FC236}">
                <a16:creationId xmlns:a16="http://schemas.microsoft.com/office/drawing/2014/main" id="{309494C0-3099-0047-993F-66E61C92812F}"/>
              </a:ext>
            </a:extLst>
          </p:cNvPr>
          <p:cNvSpPr txBox="1"/>
          <p:nvPr/>
        </p:nvSpPr>
        <p:spPr>
          <a:xfrm rot="5400000">
            <a:off x="8750947" y="3575197"/>
            <a:ext cx="5128275" cy="1015663"/>
          </a:xfrm>
          <a:prstGeom prst="rect">
            <a:avLst/>
          </a:prstGeom>
          <a:solidFill>
            <a:schemeClr val="bg1"/>
          </a:solidFill>
        </p:spPr>
        <p:txBody>
          <a:bodyPr wrap="square">
            <a:spAutoFit/>
          </a:bodyPr>
          <a:lstStyle/>
          <a:p>
            <a:endParaRPr lang="en-US" sz="1200" dirty="0"/>
          </a:p>
          <a:p>
            <a:endParaRPr lang="en-US" sz="1200" dirty="0"/>
          </a:p>
          <a:p>
            <a:endParaRPr lang="en-US" sz="1200" dirty="0"/>
          </a:p>
          <a:p>
            <a:endParaRPr lang="en-US" sz="1200" dirty="0"/>
          </a:p>
          <a:p>
            <a:endParaRPr lang="en-US" sz="1200" dirty="0"/>
          </a:p>
        </p:txBody>
      </p:sp>
      <p:sp>
        <p:nvSpPr>
          <p:cNvPr id="40" name="Arrow: Left 6">
            <a:extLst>
              <a:ext uri="{FF2B5EF4-FFF2-40B4-BE49-F238E27FC236}">
                <a16:creationId xmlns:a16="http://schemas.microsoft.com/office/drawing/2014/main" id="{03811FEF-05AB-3448-9B57-E3A136FCB229}"/>
              </a:ext>
            </a:extLst>
          </p:cNvPr>
          <p:cNvSpPr/>
          <p:nvPr/>
        </p:nvSpPr>
        <p:spPr>
          <a:xfrm>
            <a:off x="10638891" y="4865483"/>
            <a:ext cx="915119" cy="728153"/>
          </a:xfrm>
          <a:prstGeom prst="leftArrow">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60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6" grpId="0" animBg="1"/>
      <p:bldP spid="40" grpId="0" animBg="1"/>
      <p:bldP spid="40" grpId="1" animBg="1"/>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Disturbances: Shocks and Stresses (climate and non-climate)</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sustainability</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5749F9-FCE5-5F4D-B344-212739E37F5C}"/>
              </a:ext>
            </a:extLst>
          </p:cNvPr>
          <p:cNvSpPr txBox="1"/>
          <p:nvPr/>
        </p:nvSpPr>
        <p:spPr>
          <a:xfrm flipH="1" flipV="1">
            <a:off x="605480" y="5931242"/>
            <a:ext cx="2015366" cy="369332"/>
          </a:xfrm>
          <a:prstGeom prst="rect">
            <a:avLst/>
          </a:prstGeom>
          <a:solidFill>
            <a:schemeClr val="bg1">
              <a:alpha val="43000"/>
            </a:schemeClr>
          </a:solidFill>
        </p:spPr>
        <p:txBody>
          <a:bodyPr wrap="square" rtlCol="0">
            <a:spAutoFit/>
          </a:bodyPr>
          <a:lstStyle/>
          <a:p>
            <a:endParaRPr lang="en-US" dirty="0"/>
          </a:p>
        </p:txBody>
      </p:sp>
      <p:sp>
        <p:nvSpPr>
          <p:cNvPr id="47" name="Rectangle 46">
            <a:extLst>
              <a:ext uri="{FF2B5EF4-FFF2-40B4-BE49-F238E27FC236}">
                <a16:creationId xmlns:a16="http://schemas.microsoft.com/office/drawing/2014/main" id="{09611685-B6C6-B345-98A1-7A1D7BCE88B7}"/>
              </a:ext>
            </a:extLst>
          </p:cNvPr>
          <p:cNvSpPr/>
          <p:nvPr/>
        </p:nvSpPr>
        <p:spPr>
          <a:xfrm>
            <a:off x="10240656" y="272446"/>
            <a:ext cx="1706088" cy="1007461"/>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DISTURBANCES</a:t>
            </a:r>
          </a:p>
          <a:p>
            <a:pPr algn="ctr"/>
            <a:endParaRPr lang="en-US" sz="800" dirty="0">
              <a:latin typeface="Myriad Pro" panose="020B0503030403020204"/>
            </a:endParaRPr>
          </a:p>
          <a:p>
            <a:pPr algn="ctr"/>
            <a:r>
              <a:rPr lang="en-US" sz="1400" dirty="0">
                <a:latin typeface="Myriad Pro" panose="020B0503030403020204"/>
              </a:rPr>
              <a:t>Endured by the outcome(s)</a:t>
            </a:r>
          </a:p>
        </p:txBody>
      </p:sp>
      <p:pic>
        <p:nvPicPr>
          <p:cNvPr id="9" name="Picture 8" descr="Diagram, icon&#10;&#10;Description automatically generated">
            <a:extLst>
              <a:ext uri="{FF2B5EF4-FFF2-40B4-BE49-F238E27FC236}">
                <a16:creationId xmlns:a16="http://schemas.microsoft.com/office/drawing/2014/main" id="{B1585F73-70C1-9147-8B45-854A41AA0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00" y="1922867"/>
            <a:ext cx="4184223" cy="3764566"/>
          </a:xfrm>
          <a:prstGeom prst="rect">
            <a:avLst/>
          </a:prstGeom>
        </p:spPr>
      </p:pic>
      <p:pic>
        <p:nvPicPr>
          <p:cNvPr id="10" name="Picture 9" descr="Diagram&#10;&#10;Description automatically generated">
            <a:extLst>
              <a:ext uri="{FF2B5EF4-FFF2-40B4-BE49-F238E27FC236}">
                <a16:creationId xmlns:a16="http://schemas.microsoft.com/office/drawing/2014/main" id="{06EDDAD5-142A-2845-ACBA-EA93A3978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533" y="2271583"/>
            <a:ext cx="5048586" cy="4070643"/>
          </a:xfrm>
          <a:prstGeom prst="rect">
            <a:avLst/>
          </a:prstGeom>
        </p:spPr>
      </p:pic>
      <p:sp>
        <p:nvSpPr>
          <p:cNvPr id="3" name="Striped Right Arrow 2">
            <a:extLst>
              <a:ext uri="{FF2B5EF4-FFF2-40B4-BE49-F238E27FC236}">
                <a16:creationId xmlns:a16="http://schemas.microsoft.com/office/drawing/2014/main" id="{5E0B7731-D8F5-2B40-98A0-EDCAE7FACD93}"/>
              </a:ext>
            </a:extLst>
          </p:cNvPr>
          <p:cNvSpPr/>
          <p:nvPr/>
        </p:nvSpPr>
        <p:spPr>
          <a:xfrm>
            <a:off x="5604751" y="2807235"/>
            <a:ext cx="1090510" cy="501734"/>
          </a:xfrm>
          <a:prstGeom prst="stripedRightArrow">
            <a:avLst>
              <a:gd name="adj1" fmla="val 4337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001A4A-8199-AA42-8A9B-CF46DBF7BE3A}"/>
              </a:ext>
            </a:extLst>
          </p:cNvPr>
          <p:cNvSpPr txBox="1"/>
          <p:nvPr/>
        </p:nvSpPr>
        <p:spPr>
          <a:xfrm>
            <a:off x="6614533" y="5865816"/>
            <a:ext cx="5048586" cy="369332"/>
          </a:xfrm>
          <a:prstGeom prst="rect">
            <a:avLst/>
          </a:prstGeom>
          <a:solidFill>
            <a:schemeClr val="bg1"/>
          </a:solidFill>
        </p:spPr>
        <p:txBody>
          <a:bodyPr wrap="square" rtlCol="0">
            <a:spAutoFit/>
          </a:bodyPr>
          <a:lstStyle/>
          <a:p>
            <a:endParaRPr lang="en-US" dirty="0"/>
          </a:p>
        </p:txBody>
      </p:sp>
      <p:sp>
        <p:nvSpPr>
          <p:cNvPr id="14" name="Striped Right Arrow 13">
            <a:extLst>
              <a:ext uri="{FF2B5EF4-FFF2-40B4-BE49-F238E27FC236}">
                <a16:creationId xmlns:a16="http://schemas.microsoft.com/office/drawing/2014/main" id="{4D40EA78-BD6A-F040-B68D-EFD44FCED661}"/>
              </a:ext>
            </a:extLst>
          </p:cNvPr>
          <p:cNvSpPr/>
          <p:nvPr/>
        </p:nvSpPr>
        <p:spPr>
          <a:xfrm>
            <a:off x="5114298" y="3481653"/>
            <a:ext cx="1090510" cy="501734"/>
          </a:xfrm>
          <a:prstGeom prst="stripedRightArrow">
            <a:avLst>
              <a:gd name="adj1" fmla="val 4337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riped Right Arrow 14">
            <a:extLst>
              <a:ext uri="{FF2B5EF4-FFF2-40B4-BE49-F238E27FC236}">
                <a16:creationId xmlns:a16="http://schemas.microsoft.com/office/drawing/2014/main" id="{C772063D-64C2-FA4E-A61A-8100F32F83A9}"/>
              </a:ext>
            </a:extLst>
          </p:cNvPr>
          <p:cNvSpPr/>
          <p:nvPr/>
        </p:nvSpPr>
        <p:spPr>
          <a:xfrm>
            <a:off x="5576458" y="4188573"/>
            <a:ext cx="1090510" cy="501734"/>
          </a:xfrm>
          <a:prstGeom prst="stripedRightArrow">
            <a:avLst>
              <a:gd name="adj1" fmla="val 4337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riped Right Arrow 15">
            <a:extLst>
              <a:ext uri="{FF2B5EF4-FFF2-40B4-BE49-F238E27FC236}">
                <a16:creationId xmlns:a16="http://schemas.microsoft.com/office/drawing/2014/main" id="{DE0E0AFA-BF18-9A4E-8429-66A9FE9270DA}"/>
              </a:ext>
            </a:extLst>
          </p:cNvPr>
          <p:cNvSpPr/>
          <p:nvPr/>
        </p:nvSpPr>
        <p:spPr>
          <a:xfrm>
            <a:off x="5426052" y="4644626"/>
            <a:ext cx="1090510" cy="501734"/>
          </a:xfrm>
          <a:prstGeom prst="stripedRightArrow">
            <a:avLst>
              <a:gd name="adj1" fmla="val 4337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a:extLst>
              <a:ext uri="{FF2B5EF4-FFF2-40B4-BE49-F238E27FC236}">
                <a16:creationId xmlns:a16="http://schemas.microsoft.com/office/drawing/2014/main" id="{F8ADDC9F-B77F-BE42-A285-452DF2501CAA}"/>
              </a:ext>
            </a:extLst>
          </p:cNvPr>
          <p:cNvSpPr/>
          <p:nvPr/>
        </p:nvSpPr>
        <p:spPr>
          <a:xfrm>
            <a:off x="5692248" y="5310149"/>
            <a:ext cx="1090510" cy="501734"/>
          </a:xfrm>
          <a:prstGeom prst="stripedRightArrow">
            <a:avLst>
              <a:gd name="adj1" fmla="val 4337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253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Outcomes: (Un?) Sustained &amp; Emerging (?)</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sustainability</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5749F9-FCE5-5F4D-B344-212739E37F5C}"/>
              </a:ext>
            </a:extLst>
          </p:cNvPr>
          <p:cNvSpPr txBox="1"/>
          <p:nvPr/>
        </p:nvSpPr>
        <p:spPr>
          <a:xfrm flipH="1" flipV="1">
            <a:off x="605480" y="5931242"/>
            <a:ext cx="2015366" cy="369332"/>
          </a:xfrm>
          <a:prstGeom prst="rect">
            <a:avLst/>
          </a:prstGeom>
          <a:solidFill>
            <a:schemeClr val="bg1">
              <a:alpha val="43000"/>
            </a:schemeClr>
          </a:solidFill>
        </p:spPr>
        <p:txBody>
          <a:bodyPr wrap="square" rtlCol="0">
            <a:spAutoFit/>
          </a:bodyPr>
          <a:lstStyle/>
          <a:p>
            <a:endParaRPr lang="en-US" dirty="0"/>
          </a:p>
        </p:txBody>
      </p:sp>
      <p:sp>
        <p:nvSpPr>
          <p:cNvPr id="48" name="Rectangle 47">
            <a:extLst>
              <a:ext uri="{FF2B5EF4-FFF2-40B4-BE49-F238E27FC236}">
                <a16:creationId xmlns:a16="http://schemas.microsoft.com/office/drawing/2014/main" id="{67F046DA-B12A-184A-A7B6-26B78A91B862}"/>
              </a:ext>
            </a:extLst>
          </p:cNvPr>
          <p:cNvSpPr/>
          <p:nvPr/>
        </p:nvSpPr>
        <p:spPr>
          <a:xfrm>
            <a:off x="10288742" y="249847"/>
            <a:ext cx="1620362" cy="873698"/>
          </a:xfrm>
          <a:prstGeom prst="rect">
            <a:avLst/>
          </a:prstGeom>
          <a:solidFill>
            <a:schemeClr val="accent4">
              <a:lumMod val="75000"/>
            </a:schemeClr>
          </a:solidFill>
          <a:ln w="38100">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Outcome(s)</a:t>
            </a:r>
          </a:p>
        </p:txBody>
      </p:sp>
      <p:pic>
        <p:nvPicPr>
          <p:cNvPr id="50" name="Picture 49" descr="Shape&#10;&#10;Description automatically generated">
            <a:extLst>
              <a:ext uri="{FF2B5EF4-FFF2-40B4-BE49-F238E27FC236}">
                <a16:creationId xmlns:a16="http://schemas.microsoft.com/office/drawing/2014/main" id="{2F629E97-7B97-5B4E-9409-79812FA9B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04" y="2614807"/>
            <a:ext cx="4448550" cy="2753610"/>
          </a:xfrm>
          <a:prstGeom prst="rect">
            <a:avLst/>
          </a:prstGeom>
        </p:spPr>
      </p:pic>
      <p:sp>
        <p:nvSpPr>
          <p:cNvPr id="51" name="Rectangle 50">
            <a:extLst>
              <a:ext uri="{FF2B5EF4-FFF2-40B4-BE49-F238E27FC236}">
                <a16:creationId xmlns:a16="http://schemas.microsoft.com/office/drawing/2014/main" id="{23F39453-7EEB-F548-8198-7C67A41D863F}"/>
              </a:ext>
            </a:extLst>
          </p:cNvPr>
          <p:cNvSpPr/>
          <p:nvPr/>
        </p:nvSpPr>
        <p:spPr>
          <a:xfrm>
            <a:off x="5604495" y="1572817"/>
            <a:ext cx="3051079" cy="2308324"/>
          </a:xfrm>
          <a:prstGeom prst="rect">
            <a:avLst/>
          </a:prstGeom>
        </p:spPr>
        <p:txBody>
          <a:bodyPr wrap="square">
            <a:spAutoFit/>
          </a:bodyPr>
          <a:lstStyle/>
          <a:p>
            <a:pPr>
              <a:lnSpc>
                <a:spcPct val="100000"/>
              </a:lnSpc>
              <a:spcBef>
                <a:spcPts val="0"/>
              </a:spcBef>
            </a:pPr>
            <a:r>
              <a:rPr lang="en-US" u="sng" dirty="0">
                <a:latin typeface="Myriad Pro" panose="020B0503030403020204"/>
              </a:rPr>
              <a:t>Ownership &amp; Resources</a:t>
            </a:r>
            <a:r>
              <a:rPr lang="en-US" dirty="0">
                <a:latin typeface="Myriad Pro" panose="020B0503030403020204"/>
              </a:rPr>
              <a:t>: </a:t>
            </a:r>
            <a:endParaRPr lang="en-US" i="1" dirty="0">
              <a:latin typeface="Myriad Pro" panose="020B0503030403020204"/>
            </a:endParaRPr>
          </a:p>
          <a:p>
            <a:pPr>
              <a:lnSpc>
                <a:spcPct val="100000"/>
              </a:lnSpc>
              <a:spcBef>
                <a:spcPts val="0"/>
              </a:spcBef>
            </a:pPr>
            <a:r>
              <a:rPr lang="en-US" i="1" dirty="0">
                <a:latin typeface="Myriad Pro" panose="020B0503030403020204"/>
              </a:rPr>
              <a:t>Participants valued the health clinic built by the project and sustained it by </a:t>
            </a:r>
            <a:r>
              <a:rPr lang="en-US" b="1" i="1" dirty="0">
                <a:latin typeface="Myriad Pro" panose="020B0503030403020204"/>
              </a:rPr>
              <a:t>introducing community tithing to cover costs and incentives to comply </a:t>
            </a:r>
            <a:r>
              <a:rPr lang="en-US" dirty="0">
                <a:latin typeface="Myriad Pro" panose="020B0503030403020204"/>
              </a:rPr>
              <a:t>(CRS/Niger)</a:t>
            </a:r>
          </a:p>
        </p:txBody>
      </p:sp>
      <p:pic>
        <p:nvPicPr>
          <p:cNvPr id="52" name="Picture 51" descr="A picture containing floor, indoor, wall, chair&#10;&#10;Description automatically generated">
            <a:extLst>
              <a:ext uri="{FF2B5EF4-FFF2-40B4-BE49-F238E27FC236}">
                <a16:creationId xmlns:a16="http://schemas.microsoft.com/office/drawing/2014/main" id="{73D94D50-68BF-CE49-A2A4-9A5F1B6126C2}"/>
              </a:ext>
            </a:extLst>
          </p:cNvPr>
          <p:cNvPicPr>
            <a:picLocks noChangeAspect="1"/>
          </p:cNvPicPr>
          <p:nvPr/>
        </p:nvPicPr>
        <p:blipFill>
          <a:blip r:embed="rId4"/>
          <a:stretch>
            <a:fillRect/>
          </a:stretch>
        </p:blipFill>
        <p:spPr>
          <a:xfrm>
            <a:off x="8553668" y="1644929"/>
            <a:ext cx="3302266" cy="1784063"/>
          </a:xfrm>
          <a:prstGeom prst="rect">
            <a:avLst/>
          </a:prstGeom>
        </p:spPr>
      </p:pic>
      <p:sp>
        <p:nvSpPr>
          <p:cNvPr id="53" name="TextBox 52">
            <a:extLst>
              <a:ext uri="{FF2B5EF4-FFF2-40B4-BE49-F238E27FC236}">
                <a16:creationId xmlns:a16="http://schemas.microsoft.com/office/drawing/2014/main" id="{521DF438-631E-C347-BA29-5D46C742BE23}"/>
              </a:ext>
            </a:extLst>
          </p:cNvPr>
          <p:cNvSpPr txBox="1"/>
          <p:nvPr/>
        </p:nvSpPr>
        <p:spPr>
          <a:xfrm>
            <a:off x="10624715" y="3452742"/>
            <a:ext cx="1651163" cy="261610"/>
          </a:xfrm>
          <a:prstGeom prst="rect">
            <a:avLst/>
          </a:prstGeom>
          <a:noFill/>
        </p:spPr>
        <p:txBody>
          <a:bodyPr wrap="square" rtlCol="0">
            <a:spAutoFit/>
          </a:bodyPr>
          <a:lstStyle/>
          <a:p>
            <a:r>
              <a:rPr lang="en-US" sz="1100" dirty="0"/>
              <a:t>Niger health clinic</a:t>
            </a:r>
          </a:p>
        </p:txBody>
      </p:sp>
      <p:pic>
        <p:nvPicPr>
          <p:cNvPr id="54" name="Picture 53" descr="A picture containing person, group&#10;&#10;Description automatically generated">
            <a:extLst>
              <a:ext uri="{FF2B5EF4-FFF2-40B4-BE49-F238E27FC236}">
                <a16:creationId xmlns:a16="http://schemas.microsoft.com/office/drawing/2014/main" id="{C993F588-B3C7-3546-A72B-2583122C19EA}"/>
              </a:ext>
            </a:extLst>
          </p:cNvPr>
          <p:cNvPicPr>
            <a:picLocks noChangeAspect="1"/>
          </p:cNvPicPr>
          <p:nvPr/>
        </p:nvPicPr>
        <p:blipFill>
          <a:blip r:embed="rId5"/>
          <a:stretch>
            <a:fillRect/>
          </a:stretch>
        </p:blipFill>
        <p:spPr>
          <a:xfrm>
            <a:off x="7188355" y="4166501"/>
            <a:ext cx="2214865" cy="2521993"/>
          </a:xfrm>
          <a:prstGeom prst="rect">
            <a:avLst/>
          </a:prstGeom>
        </p:spPr>
      </p:pic>
      <p:sp>
        <p:nvSpPr>
          <p:cNvPr id="55" name="TextBox 54">
            <a:extLst>
              <a:ext uri="{FF2B5EF4-FFF2-40B4-BE49-F238E27FC236}">
                <a16:creationId xmlns:a16="http://schemas.microsoft.com/office/drawing/2014/main" id="{4101A13A-A03B-5449-A18D-4FE7EE77D6D7}"/>
              </a:ext>
            </a:extLst>
          </p:cNvPr>
          <p:cNvSpPr txBox="1"/>
          <p:nvPr/>
        </p:nvSpPr>
        <p:spPr>
          <a:xfrm>
            <a:off x="9518325" y="4110907"/>
            <a:ext cx="2390780" cy="2308324"/>
          </a:xfrm>
          <a:prstGeom prst="rect">
            <a:avLst/>
          </a:prstGeom>
          <a:noFill/>
        </p:spPr>
        <p:txBody>
          <a:bodyPr wrap="square" rtlCol="0">
            <a:spAutoFit/>
          </a:bodyPr>
          <a:lstStyle/>
          <a:p>
            <a:pPr>
              <a:lnSpc>
                <a:spcPct val="100000"/>
              </a:lnSpc>
              <a:spcBef>
                <a:spcPts val="0"/>
              </a:spcBef>
            </a:pPr>
            <a:r>
              <a:rPr lang="en-US" u="sng" dirty="0">
                <a:latin typeface="Myriad Pro" panose="020B0503030403020204"/>
              </a:rPr>
              <a:t>Partnerships &amp; Capacity</a:t>
            </a:r>
            <a:r>
              <a:rPr lang="en-US" b="1" i="1" u="sng" dirty="0">
                <a:latin typeface="Myriad Pro" panose="020B0503030403020204"/>
              </a:rPr>
              <a:t>:</a:t>
            </a:r>
            <a:endParaRPr lang="en-US" i="1" dirty="0">
              <a:latin typeface="Myriad Pro" panose="020B0503030403020204"/>
            </a:endParaRPr>
          </a:p>
          <a:p>
            <a:pPr>
              <a:lnSpc>
                <a:spcPct val="100000"/>
              </a:lnSpc>
              <a:spcBef>
                <a:spcPts val="0"/>
              </a:spcBef>
            </a:pPr>
            <a:r>
              <a:rPr lang="en-US" i="1" dirty="0">
                <a:latin typeface="Myriad Pro" panose="020B0503030403020204"/>
              </a:rPr>
              <a:t>Members of</a:t>
            </a:r>
            <a:r>
              <a:rPr lang="en-US" b="1" i="1" dirty="0">
                <a:latin typeface="Myriad Pro" panose="020B0503030403020204"/>
              </a:rPr>
              <a:t> Village Banks </a:t>
            </a:r>
            <a:r>
              <a:rPr lang="en-US" i="1" dirty="0">
                <a:latin typeface="Myriad Pro" panose="020B0503030403020204"/>
              </a:rPr>
              <a:t>offered trainings in Village Banks for sale in distant home areas </a:t>
            </a:r>
            <a:r>
              <a:rPr lang="en-US" dirty="0">
                <a:latin typeface="Myriad Pro" panose="020B0503030403020204"/>
              </a:rPr>
              <a:t>(Pact/Nepal)</a:t>
            </a:r>
          </a:p>
        </p:txBody>
      </p:sp>
      <p:sp>
        <p:nvSpPr>
          <p:cNvPr id="56" name="TextBox 55">
            <a:extLst>
              <a:ext uri="{FF2B5EF4-FFF2-40B4-BE49-F238E27FC236}">
                <a16:creationId xmlns:a16="http://schemas.microsoft.com/office/drawing/2014/main" id="{AE1F1910-CC30-0344-9309-698033996176}"/>
              </a:ext>
            </a:extLst>
          </p:cNvPr>
          <p:cNvSpPr txBox="1"/>
          <p:nvPr/>
        </p:nvSpPr>
        <p:spPr>
          <a:xfrm>
            <a:off x="1834471" y="1561532"/>
            <a:ext cx="3770024" cy="369332"/>
          </a:xfrm>
          <a:prstGeom prst="rect">
            <a:avLst/>
          </a:prstGeom>
          <a:noFill/>
        </p:spPr>
        <p:txBody>
          <a:bodyPr wrap="square">
            <a:spAutoFit/>
          </a:bodyPr>
          <a:lstStyle/>
          <a:p>
            <a:pPr>
              <a:lnSpc>
                <a:spcPct val="100000"/>
              </a:lnSpc>
              <a:spcBef>
                <a:spcPts val="0"/>
              </a:spcBef>
            </a:pPr>
            <a:r>
              <a:rPr lang="en-US" b="1" u="sng" dirty="0">
                <a:latin typeface="Myriad Pro" panose="020B0503030403020204"/>
              </a:rPr>
              <a:t>Emerging outcome examples: </a:t>
            </a:r>
          </a:p>
        </p:txBody>
      </p:sp>
      <p:sp>
        <p:nvSpPr>
          <p:cNvPr id="4" name="TextBox 3">
            <a:extLst>
              <a:ext uri="{FF2B5EF4-FFF2-40B4-BE49-F238E27FC236}">
                <a16:creationId xmlns:a16="http://schemas.microsoft.com/office/drawing/2014/main" id="{6DA00756-16B9-4D49-8AA5-4A02C9D704AE}"/>
              </a:ext>
            </a:extLst>
          </p:cNvPr>
          <p:cNvSpPr txBox="1"/>
          <p:nvPr/>
        </p:nvSpPr>
        <p:spPr>
          <a:xfrm>
            <a:off x="728753" y="2552002"/>
            <a:ext cx="4672463" cy="369330"/>
          </a:xfrm>
          <a:prstGeom prst="rect">
            <a:avLst/>
          </a:prstGeom>
          <a:solidFill>
            <a:schemeClr val="bg1"/>
          </a:solidFill>
        </p:spPr>
        <p:txBody>
          <a:bodyPr wrap="square" rtlCol="0">
            <a:spAutoFit/>
          </a:bodyPr>
          <a:lstStyle/>
          <a:p>
            <a:endParaRPr lang="en-US" dirty="0"/>
          </a:p>
        </p:txBody>
      </p:sp>
      <p:sp>
        <p:nvSpPr>
          <p:cNvPr id="57" name="TextBox 56">
            <a:extLst>
              <a:ext uri="{FF2B5EF4-FFF2-40B4-BE49-F238E27FC236}">
                <a16:creationId xmlns:a16="http://schemas.microsoft.com/office/drawing/2014/main" id="{3CB7A88E-3B91-AF4A-A415-8135BFCA7A3A}"/>
              </a:ext>
            </a:extLst>
          </p:cNvPr>
          <p:cNvSpPr txBox="1"/>
          <p:nvPr/>
        </p:nvSpPr>
        <p:spPr>
          <a:xfrm>
            <a:off x="632895" y="5126569"/>
            <a:ext cx="4672463" cy="369330"/>
          </a:xfrm>
          <a:prstGeom prst="rect">
            <a:avLst/>
          </a:prstGeom>
          <a:solidFill>
            <a:schemeClr val="bg1"/>
          </a:solidFill>
        </p:spPr>
        <p:txBody>
          <a:bodyPr wrap="square" rtlCol="0">
            <a:spAutoFit/>
          </a:bodyPr>
          <a:lstStyle/>
          <a:p>
            <a:endParaRPr lang="en-US" dirty="0"/>
          </a:p>
        </p:txBody>
      </p:sp>
      <p:sp>
        <p:nvSpPr>
          <p:cNvPr id="7" name="Up Arrow Callout 6">
            <a:extLst>
              <a:ext uri="{FF2B5EF4-FFF2-40B4-BE49-F238E27FC236}">
                <a16:creationId xmlns:a16="http://schemas.microsoft.com/office/drawing/2014/main" id="{92D4385B-7300-444D-A78F-CB60254BB335}"/>
              </a:ext>
            </a:extLst>
          </p:cNvPr>
          <p:cNvSpPr/>
          <p:nvPr/>
        </p:nvSpPr>
        <p:spPr>
          <a:xfrm>
            <a:off x="2014054" y="5227249"/>
            <a:ext cx="1431201" cy="948953"/>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project outcomes</a:t>
            </a:r>
          </a:p>
        </p:txBody>
      </p:sp>
      <p:sp>
        <p:nvSpPr>
          <p:cNvPr id="58" name="Up Arrow Callout 57">
            <a:extLst>
              <a:ext uri="{FF2B5EF4-FFF2-40B4-BE49-F238E27FC236}">
                <a16:creationId xmlns:a16="http://schemas.microsoft.com/office/drawing/2014/main" id="{758CECA7-055E-EE44-8A41-0AD42732E2EC}"/>
              </a:ext>
            </a:extLst>
          </p:cNvPr>
          <p:cNvSpPr/>
          <p:nvPr/>
        </p:nvSpPr>
        <p:spPr>
          <a:xfrm>
            <a:off x="3759053" y="5206720"/>
            <a:ext cx="1431201" cy="969483"/>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sustained outcome</a:t>
            </a:r>
          </a:p>
        </p:txBody>
      </p:sp>
    </p:spTree>
    <p:extLst>
      <p:ext uri="{BB962C8B-B14F-4D97-AF65-F5344CB8AC3E}">
        <p14:creationId xmlns:p14="http://schemas.microsoft.com/office/powerpoint/2010/main" val="20198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p:tgtEl>
                                          <p:spTgt spid="56"/>
                                        </p:tgtEl>
                                        <p:attrNameLst>
                                          <p:attrName>ppt_y</p:attrName>
                                        </p:attrNameLst>
                                      </p:cBhvr>
                                      <p:tavLst>
                                        <p:tav tm="0">
                                          <p:val>
                                            <p:strVal val="#ppt_y+#ppt_h*1.125000"/>
                                          </p:val>
                                        </p:tav>
                                        <p:tav tm="100000">
                                          <p:val>
                                            <p:strVal val="#ppt_y"/>
                                          </p:val>
                                        </p:tav>
                                      </p:tavLst>
                                    </p:anim>
                                    <p:animEffect transition="in" filter="wipe(up)">
                                      <p:cBhvr>
                                        <p:cTn id="8" dur="500"/>
                                        <p:tgtEl>
                                          <p:spTgt spid="5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p:tgtEl>
                                          <p:spTgt spid="51"/>
                                        </p:tgtEl>
                                        <p:attrNameLst>
                                          <p:attrName>ppt_y</p:attrName>
                                        </p:attrNameLst>
                                      </p:cBhvr>
                                      <p:tavLst>
                                        <p:tav tm="0">
                                          <p:val>
                                            <p:strVal val="#ppt_y+#ppt_h*1.125000"/>
                                          </p:val>
                                        </p:tav>
                                        <p:tav tm="100000">
                                          <p:val>
                                            <p:strVal val="#ppt_y"/>
                                          </p:val>
                                        </p:tav>
                                      </p:tavLst>
                                    </p:anim>
                                    <p:animEffect transition="in" filter="wipe(up)">
                                      <p:cBhvr>
                                        <p:cTn id="12" dur="500"/>
                                        <p:tgtEl>
                                          <p:spTgt spid="51"/>
                                        </p:tgtEl>
                                      </p:cBhvr>
                                    </p:animEffect>
                                  </p:childTnLst>
                                </p:cTn>
                              </p:par>
                              <p:par>
                                <p:cTn id="13" presetID="12" presetClass="entr" presetSubtype="4"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p:tgtEl>
                                          <p:spTgt spid="52"/>
                                        </p:tgtEl>
                                        <p:attrNameLst>
                                          <p:attrName>ppt_y</p:attrName>
                                        </p:attrNameLst>
                                      </p:cBhvr>
                                      <p:tavLst>
                                        <p:tav tm="0">
                                          <p:val>
                                            <p:strVal val="#ppt_y+#ppt_h*1.125000"/>
                                          </p:val>
                                        </p:tav>
                                        <p:tav tm="100000">
                                          <p:val>
                                            <p:strVal val="#ppt_y"/>
                                          </p:val>
                                        </p:tav>
                                      </p:tavLst>
                                    </p:anim>
                                    <p:animEffect transition="in" filter="wipe(up)">
                                      <p:cBhvr>
                                        <p:cTn id="16" dur="500"/>
                                        <p:tgtEl>
                                          <p:spTgt spid="52"/>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p:tgtEl>
                                          <p:spTgt spid="53"/>
                                        </p:tgtEl>
                                        <p:attrNameLst>
                                          <p:attrName>ppt_y</p:attrName>
                                        </p:attrNameLst>
                                      </p:cBhvr>
                                      <p:tavLst>
                                        <p:tav tm="0">
                                          <p:val>
                                            <p:strVal val="#ppt_y+#ppt_h*1.125000"/>
                                          </p:val>
                                        </p:tav>
                                        <p:tav tm="100000">
                                          <p:val>
                                            <p:strVal val="#ppt_y"/>
                                          </p:val>
                                        </p:tav>
                                      </p:tavLst>
                                    </p:anim>
                                    <p:animEffect transition="in" filter="wipe(up)">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p:tgtEl>
                                          <p:spTgt spid="55"/>
                                        </p:tgtEl>
                                        <p:attrNameLst>
                                          <p:attrName>ppt_y</p:attrName>
                                        </p:attrNameLst>
                                      </p:cBhvr>
                                      <p:tavLst>
                                        <p:tav tm="0">
                                          <p:val>
                                            <p:strVal val="#ppt_y+#ppt_h*1.125000"/>
                                          </p:val>
                                        </p:tav>
                                        <p:tav tm="100000">
                                          <p:val>
                                            <p:strVal val="#ppt_y"/>
                                          </p:val>
                                        </p:tav>
                                      </p:tavLst>
                                    </p:anim>
                                    <p:animEffect transition="in" filter="wipe(up)">
                                      <p:cBhvr>
                                        <p:cTn id="26" dur="500"/>
                                        <p:tgtEl>
                                          <p:spTgt spid="55"/>
                                        </p:tgtEl>
                                      </p:cBhvr>
                                    </p:animEffect>
                                  </p:childTnLst>
                                </p:cTn>
                              </p:par>
                              <p:par>
                                <p:cTn id="27" presetID="12" presetClass="entr" presetSubtype="4"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p:tgtEl>
                                          <p:spTgt spid="54"/>
                                        </p:tgtEl>
                                        <p:attrNameLst>
                                          <p:attrName>ppt_y</p:attrName>
                                        </p:attrNameLst>
                                      </p:cBhvr>
                                      <p:tavLst>
                                        <p:tav tm="0">
                                          <p:val>
                                            <p:strVal val="#ppt_y+#ppt_h*1.125000"/>
                                          </p:val>
                                        </p:tav>
                                        <p:tav tm="100000">
                                          <p:val>
                                            <p:strVal val="#ppt_y"/>
                                          </p:val>
                                        </p:tav>
                                      </p:tavLst>
                                    </p:anim>
                                    <p:animEffect transition="in" filter="wipe(up)">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5" grpId="0"/>
      <p:bldP spid="5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D97A37-C4DC-4C07-8D10-C8E20C906583}"/>
              </a:ext>
            </a:extLst>
          </p:cNvPr>
          <p:cNvSpPr/>
          <p:nvPr/>
        </p:nvSpPr>
        <p:spPr>
          <a:xfrm>
            <a:off x="815248" y="6023818"/>
            <a:ext cx="1805289" cy="7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71D884F-6331-4DB5-8178-FB41BA5E6705}"/>
              </a:ext>
            </a:extLst>
          </p:cNvPr>
          <p:cNvSpPr>
            <a:spLocks noGrp="1"/>
          </p:cNvSpPr>
          <p:nvPr>
            <p:ph type="sldNum" sz="quarter" idx="4"/>
          </p:nvPr>
        </p:nvSpPr>
        <p:spPr/>
        <p:txBody>
          <a:bodyPr/>
          <a:lstStyle/>
          <a:p>
            <a:fld id="{15F7C4B4-4F51-0945-BFD9-8C8DFD044134}" type="slidenum">
              <a:rPr lang="en-US" smtClean="0"/>
              <a:pPr/>
              <a:t>33</a:t>
            </a:fld>
            <a:endParaRPr lang="en-US" dirty="0"/>
          </a:p>
        </p:txBody>
      </p:sp>
      <p:sp>
        <p:nvSpPr>
          <p:cNvPr id="6" name="Rectangle 5">
            <a:extLst>
              <a:ext uri="{FF2B5EF4-FFF2-40B4-BE49-F238E27FC236}">
                <a16:creationId xmlns:a16="http://schemas.microsoft.com/office/drawing/2014/main" id="{B3BB1A8E-6712-4E01-B438-3FD098B8DFF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C3941DB3-426B-45E2-981B-D1F0877E0034}"/>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resilience</a:t>
            </a:r>
          </a:p>
        </p:txBody>
      </p:sp>
      <p:sp>
        <p:nvSpPr>
          <p:cNvPr id="12" name="Content Placeholder 4">
            <a:extLst>
              <a:ext uri="{FF2B5EF4-FFF2-40B4-BE49-F238E27FC236}">
                <a16:creationId xmlns:a16="http://schemas.microsoft.com/office/drawing/2014/main" id="{D0432FA6-1C3C-409F-B4D9-EB44587FFC5D}"/>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Defining resilience in the context of Climate Change Adaptation </a:t>
            </a:r>
          </a:p>
        </p:txBody>
      </p:sp>
      <p:cxnSp>
        <p:nvCxnSpPr>
          <p:cNvPr id="13" name="Straight Connector 12">
            <a:extLst>
              <a:ext uri="{FF2B5EF4-FFF2-40B4-BE49-F238E27FC236}">
                <a16:creationId xmlns:a16="http://schemas.microsoft.com/office/drawing/2014/main" id="{D2E62C52-1DA4-45B4-8F36-5FDE63BC21FB}"/>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55726BA-999B-4111-8950-F9A78175F2CA}"/>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5" name="Rectangle 4">
            <a:extLst>
              <a:ext uri="{FF2B5EF4-FFF2-40B4-BE49-F238E27FC236}">
                <a16:creationId xmlns:a16="http://schemas.microsoft.com/office/drawing/2014/main" id="{70DD17ED-FD83-4628-BDD9-19C9CDED319E}"/>
              </a:ext>
            </a:extLst>
          </p:cNvPr>
          <p:cNvSpPr/>
          <p:nvPr/>
        </p:nvSpPr>
        <p:spPr>
          <a:xfrm>
            <a:off x="1624361" y="1553264"/>
            <a:ext cx="9434133" cy="2092881"/>
          </a:xfrm>
          <a:prstGeom prst="rect">
            <a:avLst/>
          </a:prstGeom>
        </p:spPr>
        <p:txBody>
          <a:bodyPr wrap="square">
            <a:spAutoFit/>
          </a:bodyPr>
          <a:lstStyle/>
          <a:p>
            <a:pPr algn="ctr"/>
            <a:r>
              <a:rPr lang="en-US" dirty="0">
                <a:latin typeface="Myriad Pro" panose="020B0503030403020204"/>
              </a:rPr>
              <a:t>“Resilience” to both the sudden and long-term effects of climate change can be described as a high-level goal of climate change adaptation. </a:t>
            </a:r>
          </a:p>
          <a:p>
            <a:endParaRPr lang="en-US" sz="2400" dirty="0">
              <a:latin typeface="Myriad Pro" panose="020B0503030403020204"/>
            </a:endParaRPr>
          </a:p>
          <a:p>
            <a:endParaRPr lang="en-US" sz="1600" dirty="0">
              <a:latin typeface="Myriad Pro" panose="020B0503030403020204"/>
            </a:endParaRPr>
          </a:p>
          <a:p>
            <a:pPr algn="ctr"/>
            <a:r>
              <a:rPr lang="en-US" b="1" dirty="0">
                <a:latin typeface="Myriad Pro" panose="020B0503030403020204"/>
              </a:rPr>
              <a:t>Successful adaptation means the </a:t>
            </a:r>
            <a:r>
              <a:rPr lang="en-US" b="1" dirty="0">
                <a:highlight>
                  <a:srgbClr val="D6E9A5"/>
                </a:highlight>
                <a:latin typeface="Myriad Pro" panose="020B0503030403020204"/>
              </a:rPr>
              <a:t>structures</a:t>
            </a:r>
            <a:r>
              <a:rPr lang="en-US" b="1" dirty="0">
                <a:latin typeface="Myriad Pro" panose="020B0503030403020204"/>
              </a:rPr>
              <a:t> and </a:t>
            </a:r>
            <a:r>
              <a:rPr lang="en-US" b="1" dirty="0">
                <a:highlight>
                  <a:srgbClr val="F7941D"/>
                </a:highlight>
                <a:latin typeface="Myriad Pro" panose="020B0503030403020204"/>
              </a:rPr>
              <a:t>functions</a:t>
            </a:r>
            <a:r>
              <a:rPr lang="en-US" b="1" dirty="0">
                <a:latin typeface="Myriad Pro" panose="020B0503030403020204"/>
              </a:rPr>
              <a:t> critical to life are less affected by climate-related </a:t>
            </a:r>
            <a:r>
              <a:rPr lang="en-US" b="1" dirty="0">
                <a:highlight>
                  <a:srgbClr val="C0C0C0"/>
                </a:highlight>
                <a:latin typeface="Myriad Pro" panose="020B0503030403020204"/>
              </a:rPr>
              <a:t>disturbances,</a:t>
            </a:r>
            <a:r>
              <a:rPr lang="en-US" b="1" dirty="0">
                <a:latin typeface="Myriad Pro" panose="020B0503030403020204"/>
              </a:rPr>
              <a:t> and/or these disturbances are less impactful. </a:t>
            </a:r>
          </a:p>
          <a:p>
            <a:endParaRPr lang="en-US" dirty="0">
              <a:latin typeface="Myriad Pro" panose="020B0503030403020204"/>
            </a:endParaRPr>
          </a:p>
        </p:txBody>
      </p:sp>
      <p:sp>
        <p:nvSpPr>
          <p:cNvPr id="19" name="Oval 18">
            <a:extLst>
              <a:ext uri="{FF2B5EF4-FFF2-40B4-BE49-F238E27FC236}">
                <a16:creationId xmlns:a16="http://schemas.microsoft.com/office/drawing/2014/main" id="{F333B32A-D051-4F13-A0E3-7661B80642DB}"/>
              </a:ext>
            </a:extLst>
          </p:cNvPr>
          <p:cNvSpPr/>
          <p:nvPr/>
        </p:nvSpPr>
        <p:spPr>
          <a:xfrm rot="20704740">
            <a:off x="1669333" y="1512379"/>
            <a:ext cx="1521270" cy="548529"/>
          </a:xfrm>
          <a:custGeom>
            <a:avLst/>
            <a:gdLst>
              <a:gd name="connsiteX0" fmla="*/ 0 w 1521270"/>
              <a:gd name="connsiteY0" fmla="*/ 274265 h 548529"/>
              <a:gd name="connsiteX1" fmla="*/ 760635 w 1521270"/>
              <a:gd name="connsiteY1" fmla="*/ 0 h 548529"/>
              <a:gd name="connsiteX2" fmla="*/ 1521270 w 1521270"/>
              <a:gd name="connsiteY2" fmla="*/ 274265 h 548529"/>
              <a:gd name="connsiteX3" fmla="*/ 760635 w 1521270"/>
              <a:gd name="connsiteY3" fmla="*/ 548530 h 548529"/>
              <a:gd name="connsiteX4" fmla="*/ 0 w 1521270"/>
              <a:gd name="connsiteY4" fmla="*/ 274265 h 548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70" h="548529" extrusionOk="0">
                <a:moveTo>
                  <a:pt x="0" y="274265"/>
                </a:moveTo>
                <a:cubicBezTo>
                  <a:pt x="13363" y="22276"/>
                  <a:pt x="392943" y="42207"/>
                  <a:pt x="760635" y="0"/>
                </a:cubicBezTo>
                <a:cubicBezTo>
                  <a:pt x="1151363" y="-11101"/>
                  <a:pt x="1530916" y="88972"/>
                  <a:pt x="1521270" y="274265"/>
                </a:cubicBezTo>
                <a:cubicBezTo>
                  <a:pt x="1607128" y="368987"/>
                  <a:pt x="1161681" y="597049"/>
                  <a:pt x="760635" y="548530"/>
                </a:cubicBezTo>
                <a:cubicBezTo>
                  <a:pt x="336965" y="560298"/>
                  <a:pt x="8609" y="418165"/>
                  <a:pt x="0" y="274265"/>
                </a:cubicBezTo>
                <a:close/>
              </a:path>
            </a:pathLst>
          </a:custGeom>
          <a:noFill/>
          <a:ln w="19050">
            <a:solidFill>
              <a:srgbClr val="ABC857"/>
            </a:solidFill>
            <a:extLst>
              <a:ext uri="{C807C97D-BFC1-408E-A445-0C87EB9F89A2}">
                <ask:lineSketchStyleProps xmlns:ask="http://schemas.microsoft.com/office/drawing/2018/sketchyshapes" sd="426649898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7E527AD2-D4E6-43E8-9C27-2CCD374850CD}"/>
              </a:ext>
            </a:extLst>
          </p:cNvPr>
          <p:cNvSpPr/>
          <p:nvPr/>
        </p:nvSpPr>
        <p:spPr>
          <a:xfrm>
            <a:off x="6101676" y="2247514"/>
            <a:ext cx="479502" cy="361862"/>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7C5F4F-F108-4FBD-8923-0A3F665869B9}"/>
              </a:ext>
            </a:extLst>
          </p:cNvPr>
          <p:cNvSpPr/>
          <p:nvPr/>
        </p:nvSpPr>
        <p:spPr>
          <a:xfrm>
            <a:off x="3135451" y="3887631"/>
            <a:ext cx="6543807" cy="615553"/>
          </a:xfrm>
          <a:prstGeom prst="rect">
            <a:avLst/>
          </a:prstGeom>
          <a:ln>
            <a:solidFill>
              <a:schemeClr val="bg1">
                <a:lumMod val="75000"/>
              </a:schemeClr>
            </a:solidFill>
          </a:ln>
        </p:spPr>
        <p:txBody>
          <a:bodyPr wrap="square">
            <a:spAutoFit/>
          </a:bodyPr>
          <a:lstStyle/>
          <a:p>
            <a:r>
              <a:rPr lang="en-US" sz="1600" b="1" i="1" dirty="0">
                <a:highlight>
                  <a:srgbClr val="C0C0C0"/>
                </a:highlight>
                <a:latin typeface="Myriad Pro" panose="020B0503030403020204"/>
              </a:rPr>
              <a:t>DISTURBANCES:</a:t>
            </a:r>
            <a:r>
              <a:rPr lang="en-US" sz="1600" b="1" i="1" dirty="0">
                <a:latin typeface="Myriad Pro" panose="020B0503030403020204"/>
              </a:rPr>
              <a:t> </a:t>
            </a:r>
            <a:r>
              <a:rPr lang="en-US" sz="1600" i="1" dirty="0">
                <a:latin typeface="Myriad Pro" panose="020B0503030403020204"/>
              </a:rPr>
              <a:t>acute shocks (e.g. a cyclone, flood event) or chronic stresses (e.g. gradual crop loss from temperature rise, sea level rise)</a:t>
            </a:r>
            <a:r>
              <a:rPr lang="en-US" dirty="0"/>
              <a:t>.</a:t>
            </a:r>
          </a:p>
        </p:txBody>
      </p:sp>
      <p:sp>
        <p:nvSpPr>
          <p:cNvPr id="41" name="Rectangle 40">
            <a:extLst>
              <a:ext uri="{FF2B5EF4-FFF2-40B4-BE49-F238E27FC236}">
                <a16:creationId xmlns:a16="http://schemas.microsoft.com/office/drawing/2014/main" id="{E827E0A0-B7E7-493B-A540-48444EFB18A4}"/>
              </a:ext>
            </a:extLst>
          </p:cNvPr>
          <p:cNvSpPr/>
          <p:nvPr/>
        </p:nvSpPr>
        <p:spPr>
          <a:xfrm>
            <a:off x="932357" y="4958205"/>
            <a:ext cx="6126051" cy="1077218"/>
          </a:xfrm>
          <a:prstGeom prst="rect">
            <a:avLst/>
          </a:prstGeom>
          <a:ln>
            <a:solidFill>
              <a:schemeClr val="bg1">
                <a:lumMod val="75000"/>
              </a:schemeClr>
            </a:solidFill>
          </a:ln>
        </p:spPr>
        <p:txBody>
          <a:bodyPr wrap="square">
            <a:spAutoFit/>
          </a:bodyPr>
          <a:lstStyle/>
          <a:p>
            <a:r>
              <a:rPr lang="en-US" sz="1600" b="1" i="1" dirty="0">
                <a:highlight>
                  <a:srgbClr val="D6E9A5"/>
                </a:highlight>
                <a:latin typeface="Myriad Pro" panose="020B0503030403020204"/>
              </a:rPr>
              <a:t>STRUCTURES: </a:t>
            </a:r>
          </a:p>
          <a:p>
            <a:r>
              <a:rPr lang="en-US" sz="1600" i="1" dirty="0">
                <a:latin typeface="Myriad Pro" panose="020B0503030403020204"/>
              </a:rPr>
              <a:t>*a literal, physical asset (forest, storm wall, evacuation shelter, etc.), </a:t>
            </a:r>
          </a:p>
          <a:p>
            <a:r>
              <a:rPr lang="en-US" sz="1600" i="1" dirty="0">
                <a:latin typeface="Myriad Pro" panose="020B0503030403020204"/>
              </a:rPr>
              <a:t>*a figurative asset like an institution or set of practices (local government, economy, early warning system). </a:t>
            </a:r>
          </a:p>
        </p:txBody>
      </p:sp>
      <p:sp>
        <p:nvSpPr>
          <p:cNvPr id="43" name="Rectangle 42">
            <a:extLst>
              <a:ext uri="{FF2B5EF4-FFF2-40B4-BE49-F238E27FC236}">
                <a16:creationId xmlns:a16="http://schemas.microsoft.com/office/drawing/2014/main" id="{83A127D5-B595-473B-AC1B-E85E43CCCCD9}"/>
              </a:ext>
            </a:extLst>
          </p:cNvPr>
          <p:cNvSpPr/>
          <p:nvPr/>
        </p:nvSpPr>
        <p:spPr>
          <a:xfrm>
            <a:off x="7440618" y="4958205"/>
            <a:ext cx="3819026" cy="1077218"/>
          </a:xfrm>
          <a:prstGeom prst="rect">
            <a:avLst/>
          </a:prstGeom>
          <a:ln>
            <a:solidFill>
              <a:schemeClr val="bg1">
                <a:lumMod val="75000"/>
              </a:schemeClr>
            </a:solidFill>
          </a:ln>
        </p:spPr>
        <p:txBody>
          <a:bodyPr wrap="square">
            <a:spAutoFit/>
          </a:bodyPr>
          <a:lstStyle/>
          <a:p>
            <a:r>
              <a:rPr lang="en-US" sz="1600" b="1" i="1" dirty="0">
                <a:highlight>
                  <a:srgbClr val="F7941D"/>
                </a:highlight>
                <a:latin typeface="Myriad Pro" panose="020B0503030403020204"/>
              </a:rPr>
              <a:t>FUNCTIONS:</a:t>
            </a:r>
          </a:p>
          <a:p>
            <a:r>
              <a:rPr lang="en-US" sz="1600" i="1" dirty="0">
                <a:latin typeface="Myriad Pro" panose="020B0503030403020204"/>
              </a:rPr>
              <a:t>ability to serve a particular need or purpose (generate income, attend school, be safe and secure). </a:t>
            </a:r>
          </a:p>
        </p:txBody>
      </p:sp>
      <p:sp>
        <p:nvSpPr>
          <p:cNvPr id="47" name="Arrow: Up-Down 46">
            <a:extLst>
              <a:ext uri="{FF2B5EF4-FFF2-40B4-BE49-F238E27FC236}">
                <a16:creationId xmlns:a16="http://schemas.microsoft.com/office/drawing/2014/main" id="{2EC7DFAE-1A79-4488-8B63-4EB5C5A9F23E}"/>
              </a:ext>
            </a:extLst>
          </p:cNvPr>
          <p:cNvSpPr/>
          <p:nvPr/>
        </p:nvSpPr>
        <p:spPr>
          <a:xfrm>
            <a:off x="7013961" y="4458020"/>
            <a:ext cx="471105" cy="615553"/>
          </a:xfrm>
          <a:prstGeom prst="up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F6CDDC9-690C-40CE-85B1-73D8BE7D4E84}"/>
              </a:ext>
            </a:extLst>
          </p:cNvPr>
          <p:cNvSpPr txBox="1"/>
          <p:nvPr/>
        </p:nvSpPr>
        <p:spPr>
          <a:xfrm>
            <a:off x="6046424" y="4549700"/>
            <a:ext cx="3819026" cy="369332"/>
          </a:xfrm>
          <a:prstGeom prst="rect">
            <a:avLst/>
          </a:prstGeom>
          <a:noFill/>
        </p:spPr>
        <p:txBody>
          <a:bodyPr wrap="square" rtlCol="0">
            <a:spAutoFit/>
          </a:bodyPr>
          <a:lstStyle/>
          <a:p>
            <a:r>
              <a:rPr lang="en-US" b="1" dirty="0"/>
              <a:t>Affect…		…Are affected by</a:t>
            </a:r>
          </a:p>
        </p:txBody>
      </p:sp>
    </p:spTree>
    <p:extLst>
      <p:ext uri="{BB962C8B-B14F-4D97-AF65-F5344CB8AC3E}">
        <p14:creationId xmlns:p14="http://schemas.microsoft.com/office/powerpoint/2010/main" val="400117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dissolv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dissolv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1" grpId="0" animBg="1"/>
      <p:bldP spid="43" grpId="0" animBg="1"/>
      <p:bldP spid="47" grpId="0" animBg="1"/>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D88C584-8AEC-4D27-B733-5E11074D7E76}"/>
              </a:ext>
            </a:extLst>
          </p:cNvPr>
          <p:cNvSpPr/>
          <p:nvPr/>
        </p:nvSpPr>
        <p:spPr>
          <a:xfrm>
            <a:off x="586372" y="1359568"/>
            <a:ext cx="11596930" cy="5491691"/>
          </a:xfrm>
          <a:prstGeom prst="rect">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34</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0"/>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Applying the resilience framework</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resilience</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4" name="Rectangle 3">
            <a:extLst>
              <a:ext uri="{FF2B5EF4-FFF2-40B4-BE49-F238E27FC236}">
                <a16:creationId xmlns:a16="http://schemas.microsoft.com/office/drawing/2014/main" id="{549FD1F2-54E4-464C-9B9F-0AFE28A647D3}"/>
              </a:ext>
            </a:extLst>
          </p:cNvPr>
          <p:cNvSpPr/>
          <p:nvPr/>
        </p:nvSpPr>
        <p:spPr>
          <a:xfrm>
            <a:off x="785081" y="5913680"/>
            <a:ext cx="2040673" cy="81989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DISTURBANCES</a:t>
            </a:r>
          </a:p>
          <a:p>
            <a:pPr algn="ctr"/>
            <a:endParaRPr lang="en-US" sz="800" dirty="0">
              <a:latin typeface="Myriad Pro" panose="020B0503030403020204"/>
            </a:endParaRPr>
          </a:p>
          <a:p>
            <a:pPr algn="ctr"/>
            <a:r>
              <a:rPr lang="en-US" sz="1400" dirty="0">
                <a:latin typeface="Myriad Pro" panose="020B0503030403020204"/>
              </a:rPr>
              <a:t>Addressed by the sustained outcome</a:t>
            </a:r>
          </a:p>
        </p:txBody>
      </p:sp>
      <p:sp>
        <p:nvSpPr>
          <p:cNvPr id="13" name="Rectangle 12">
            <a:extLst>
              <a:ext uri="{FF2B5EF4-FFF2-40B4-BE49-F238E27FC236}">
                <a16:creationId xmlns:a16="http://schemas.microsoft.com/office/drawing/2014/main" id="{282EA895-52EE-438D-BC36-F77CBD30092F}"/>
              </a:ext>
            </a:extLst>
          </p:cNvPr>
          <p:cNvSpPr/>
          <p:nvPr/>
        </p:nvSpPr>
        <p:spPr>
          <a:xfrm>
            <a:off x="2978154" y="5895897"/>
            <a:ext cx="2040673" cy="819890"/>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yriad Pro" panose="020B0503030403020204"/>
              </a:rPr>
              <a:t>SYSTEMS</a:t>
            </a:r>
          </a:p>
          <a:p>
            <a:pPr algn="ctr"/>
            <a:endParaRPr lang="en-US" sz="800" dirty="0">
              <a:latin typeface="Myriad Pro" panose="020B0503030403020204"/>
            </a:endParaRPr>
          </a:p>
          <a:p>
            <a:pPr algn="ctr"/>
            <a:r>
              <a:rPr lang="en-US" sz="1400" dirty="0">
                <a:latin typeface="Myriad Pro" panose="020B0503030403020204"/>
              </a:rPr>
              <a:t>The larger context of the strategy and results</a:t>
            </a:r>
          </a:p>
        </p:txBody>
      </p:sp>
      <p:sp>
        <p:nvSpPr>
          <p:cNvPr id="14" name="Rectangle 13">
            <a:extLst>
              <a:ext uri="{FF2B5EF4-FFF2-40B4-BE49-F238E27FC236}">
                <a16:creationId xmlns:a16="http://schemas.microsoft.com/office/drawing/2014/main" id="{6ADA9122-7A45-4683-84B6-C35AA21BF601}"/>
              </a:ext>
            </a:extLst>
          </p:cNvPr>
          <p:cNvSpPr/>
          <p:nvPr/>
        </p:nvSpPr>
        <p:spPr>
          <a:xfrm>
            <a:off x="7366750" y="5894258"/>
            <a:ext cx="2040673" cy="840785"/>
          </a:xfrm>
          <a:prstGeom prst="rect">
            <a:avLst/>
          </a:prstGeom>
          <a:solidFill>
            <a:srgbClr val="9D55CD"/>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latin typeface="Myriad Pro" panose="020B0503030403020204"/>
              </a:rPr>
              <a:t>CHARACTERISTICS</a:t>
            </a:r>
          </a:p>
          <a:p>
            <a:pPr algn="ctr"/>
            <a:endParaRPr lang="en-US" sz="800" dirty="0">
              <a:latin typeface="Myriad Pro" panose="020B0503030403020204"/>
            </a:endParaRPr>
          </a:p>
          <a:p>
            <a:pPr algn="ctr"/>
            <a:r>
              <a:rPr lang="en-US" sz="1400" dirty="0">
                <a:latin typeface="Myriad Pro" panose="020B0503030403020204"/>
              </a:rPr>
              <a:t>What characteristics the outcomes exhibit</a:t>
            </a:r>
            <a:endParaRPr lang="en-US" sz="1300" dirty="0">
              <a:latin typeface="Myriad Pro" panose="020B0503030403020204"/>
            </a:endParaRPr>
          </a:p>
        </p:txBody>
      </p:sp>
      <p:sp>
        <p:nvSpPr>
          <p:cNvPr id="16" name="Rectangle 15">
            <a:extLst>
              <a:ext uri="{FF2B5EF4-FFF2-40B4-BE49-F238E27FC236}">
                <a16:creationId xmlns:a16="http://schemas.microsoft.com/office/drawing/2014/main" id="{99B00A62-B2D6-4CAA-9B11-EBDF5BF18C30}"/>
              </a:ext>
            </a:extLst>
          </p:cNvPr>
          <p:cNvSpPr/>
          <p:nvPr/>
        </p:nvSpPr>
        <p:spPr>
          <a:xfrm>
            <a:off x="9791923" y="5913680"/>
            <a:ext cx="2040673" cy="797844"/>
          </a:xfrm>
          <a:prstGeom prst="rect">
            <a:avLst/>
          </a:prstGeom>
          <a:ln w="38100">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latin typeface="Myriad Pro" panose="020B0503030403020204"/>
              </a:rPr>
              <a:t>R-R-T</a:t>
            </a:r>
          </a:p>
          <a:p>
            <a:pPr algn="ctr"/>
            <a:endParaRPr lang="en-US" sz="800" dirty="0">
              <a:latin typeface="Myriad Pro" panose="020B0503030403020204"/>
            </a:endParaRPr>
          </a:p>
          <a:p>
            <a:pPr algn="ctr"/>
            <a:r>
              <a:rPr lang="en-US" sz="1400" dirty="0">
                <a:latin typeface="Myriad Pro" panose="020B0503030403020204"/>
              </a:rPr>
              <a:t>Resistance – Resilience – Transformation </a:t>
            </a:r>
          </a:p>
        </p:txBody>
      </p:sp>
      <p:sp>
        <p:nvSpPr>
          <p:cNvPr id="7" name="Arrow: Up-Down 6">
            <a:extLst>
              <a:ext uri="{FF2B5EF4-FFF2-40B4-BE49-F238E27FC236}">
                <a16:creationId xmlns:a16="http://schemas.microsoft.com/office/drawing/2014/main" id="{1E5CA0D7-8F19-4249-84DA-2061517CC8CC}"/>
              </a:ext>
            </a:extLst>
          </p:cNvPr>
          <p:cNvSpPr/>
          <p:nvPr/>
        </p:nvSpPr>
        <p:spPr>
          <a:xfrm>
            <a:off x="10095655" y="1424665"/>
            <a:ext cx="1409549" cy="4349817"/>
          </a:xfrm>
          <a:prstGeom prst="upDownArrow">
            <a:avLst/>
          </a:prstGeom>
          <a:ln w="38100"/>
        </p:spPr>
        <p:style>
          <a:lnRef idx="2">
            <a:schemeClr val="dk1"/>
          </a:lnRef>
          <a:fillRef idx="1">
            <a:schemeClr val="lt1"/>
          </a:fillRef>
          <a:effectRef idx="0">
            <a:schemeClr val="dk1"/>
          </a:effectRef>
          <a:fontRef idx="minor">
            <a:schemeClr val="dk1"/>
          </a:fontRef>
        </p:style>
        <p:txBody>
          <a:bodyPr vert="vert" rtlCol="0" anchor="ctr"/>
          <a:lstStyle/>
          <a:p>
            <a:pPr algn="ctr"/>
            <a:r>
              <a:rPr lang="en-US" sz="1400" b="1">
                <a:latin typeface="Myriad Pro" panose="020B0503030403020204"/>
              </a:rPr>
              <a:t>Transformation      Resilience     Resistance</a:t>
            </a:r>
          </a:p>
        </p:txBody>
      </p:sp>
      <p:sp>
        <p:nvSpPr>
          <p:cNvPr id="18" name="Rectangle 17">
            <a:extLst>
              <a:ext uri="{FF2B5EF4-FFF2-40B4-BE49-F238E27FC236}">
                <a16:creationId xmlns:a16="http://schemas.microsoft.com/office/drawing/2014/main" id="{FEC9EBB0-4199-4770-9BFB-B0A1E36BE349}"/>
              </a:ext>
            </a:extLst>
          </p:cNvPr>
          <p:cNvSpPr/>
          <p:nvPr/>
        </p:nvSpPr>
        <p:spPr>
          <a:xfrm>
            <a:off x="3075745" y="4194717"/>
            <a:ext cx="1625828" cy="742633"/>
          </a:xfrm>
          <a:prstGeom prst="rect">
            <a:avLst/>
          </a:prstGeom>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1">
                    <a:lumMod val="75000"/>
                    <a:lumOff val="25000"/>
                  </a:schemeClr>
                </a:solidFill>
                <a:latin typeface="Myriad Pro" panose="020B0503030403020204"/>
              </a:rPr>
              <a:t>Human systems</a:t>
            </a:r>
          </a:p>
          <a:p>
            <a:pPr algn="ctr"/>
            <a:r>
              <a:rPr lang="en-US" sz="1400" b="1" dirty="0">
                <a:solidFill>
                  <a:schemeClr val="tx1">
                    <a:lumMod val="75000"/>
                    <a:lumOff val="25000"/>
                  </a:schemeClr>
                </a:solidFill>
                <a:latin typeface="Myriad Pro" panose="020B0503030403020204"/>
              </a:rPr>
              <a:t>*Structures</a:t>
            </a:r>
          </a:p>
          <a:p>
            <a:pPr algn="ctr"/>
            <a:r>
              <a:rPr lang="en-US" sz="1400" b="1" dirty="0">
                <a:solidFill>
                  <a:schemeClr val="tx1">
                    <a:lumMod val="75000"/>
                    <a:lumOff val="25000"/>
                  </a:schemeClr>
                </a:solidFill>
                <a:latin typeface="Myriad Pro" panose="020B0503030403020204"/>
              </a:rPr>
              <a:t>*Functions</a:t>
            </a:r>
          </a:p>
        </p:txBody>
      </p:sp>
      <p:sp>
        <p:nvSpPr>
          <p:cNvPr id="21" name="Rectangle 20">
            <a:extLst>
              <a:ext uri="{FF2B5EF4-FFF2-40B4-BE49-F238E27FC236}">
                <a16:creationId xmlns:a16="http://schemas.microsoft.com/office/drawing/2014/main" id="{847A267A-D0F1-4AEF-9B6F-5D00DD4065C6}"/>
              </a:ext>
            </a:extLst>
          </p:cNvPr>
          <p:cNvSpPr/>
          <p:nvPr/>
        </p:nvSpPr>
        <p:spPr>
          <a:xfrm>
            <a:off x="3075745" y="3093186"/>
            <a:ext cx="1617104" cy="742633"/>
          </a:xfrm>
          <a:prstGeom prst="rect">
            <a:avLst/>
          </a:prstGeom>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1">
                    <a:lumMod val="75000"/>
                    <a:lumOff val="25000"/>
                  </a:schemeClr>
                </a:solidFill>
                <a:latin typeface="Myriad Pro" panose="020B0503030403020204"/>
              </a:rPr>
              <a:t>NEXUS</a:t>
            </a:r>
          </a:p>
        </p:txBody>
      </p:sp>
      <p:sp>
        <p:nvSpPr>
          <p:cNvPr id="22" name="Rectangle 21">
            <a:extLst>
              <a:ext uri="{FF2B5EF4-FFF2-40B4-BE49-F238E27FC236}">
                <a16:creationId xmlns:a16="http://schemas.microsoft.com/office/drawing/2014/main" id="{6CBBFF6D-224B-4000-92AC-4C80AB08B049}"/>
              </a:ext>
            </a:extLst>
          </p:cNvPr>
          <p:cNvSpPr/>
          <p:nvPr/>
        </p:nvSpPr>
        <p:spPr>
          <a:xfrm>
            <a:off x="3075744" y="1968397"/>
            <a:ext cx="1617103" cy="742633"/>
          </a:xfrm>
          <a:prstGeom prst="rect">
            <a:avLst/>
          </a:prstGeom>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1">
                    <a:lumMod val="75000"/>
                    <a:lumOff val="25000"/>
                  </a:schemeClr>
                </a:solidFill>
                <a:latin typeface="Myriad Pro" panose="020B0503030403020204"/>
              </a:rPr>
              <a:t>Natural systems</a:t>
            </a:r>
          </a:p>
          <a:p>
            <a:pPr algn="ctr"/>
            <a:r>
              <a:rPr lang="en-US" sz="1400" b="1">
                <a:solidFill>
                  <a:schemeClr val="tx1">
                    <a:lumMod val="75000"/>
                    <a:lumOff val="25000"/>
                  </a:schemeClr>
                </a:solidFill>
                <a:latin typeface="Myriad Pro" panose="020B0503030403020204"/>
              </a:rPr>
              <a:t>*Structures</a:t>
            </a:r>
          </a:p>
          <a:p>
            <a:pPr algn="ctr"/>
            <a:r>
              <a:rPr lang="en-US" sz="1400" b="1">
                <a:solidFill>
                  <a:schemeClr val="tx1">
                    <a:lumMod val="75000"/>
                    <a:lumOff val="25000"/>
                  </a:schemeClr>
                </a:solidFill>
                <a:latin typeface="Myriad Pro" panose="020B0503030403020204"/>
              </a:rPr>
              <a:t>*Functions</a:t>
            </a:r>
          </a:p>
        </p:txBody>
      </p:sp>
      <p:sp>
        <p:nvSpPr>
          <p:cNvPr id="23" name="Rectangle 22">
            <a:extLst>
              <a:ext uri="{FF2B5EF4-FFF2-40B4-BE49-F238E27FC236}">
                <a16:creationId xmlns:a16="http://schemas.microsoft.com/office/drawing/2014/main" id="{BB9520D6-0D95-4D50-9141-386F2AA25D92}"/>
              </a:ext>
            </a:extLst>
          </p:cNvPr>
          <p:cNvSpPr/>
          <p:nvPr/>
        </p:nvSpPr>
        <p:spPr>
          <a:xfrm>
            <a:off x="1139200" y="2400603"/>
            <a:ext cx="1200839" cy="872913"/>
          </a:xfrm>
          <a:prstGeom prst="rect">
            <a:avLst/>
          </a:prstGeom>
          <a:solidFill>
            <a:schemeClr val="accent4">
              <a:lumMod val="75000"/>
            </a:schemeClr>
          </a:solidFill>
          <a:ln w="38100">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Sustained Outcome</a:t>
            </a:r>
          </a:p>
        </p:txBody>
      </p:sp>
      <p:sp>
        <p:nvSpPr>
          <p:cNvPr id="19" name="Flowchart: Direct Access Storage 18">
            <a:extLst>
              <a:ext uri="{FF2B5EF4-FFF2-40B4-BE49-F238E27FC236}">
                <a16:creationId xmlns:a16="http://schemas.microsoft.com/office/drawing/2014/main" id="{72F6B730-01C5-4E4A-92C8-957128257028}"/>
              </a:ext>
            </a:extLst>
          </p:cNvPr>
          <p:cNvSpPr/>
          <p:nvPr/>
        </p:nvSpPr>
        <p:spPr>
          <a:xfrm rot="16200000">
            <a:off x="7822253" y="1194560"/>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Continual</a:t>
            </a:r>
          </a:p>
        </p:txBody>
      </p:sp>
      <p:sp>
        <p:nvSpPr>
          <p:cNvPr id="24" name="Flowchart: Direct Access Storage 23">
            <a:extLst>
              <a:ext uri="{FF2B5EF4-FFF2-40B4-BE49-F238E27FC236}">
                <a16:creationId xmlns:a16="http://schemas.microsoft.com/office/drawing/2014/main" id="{0F14DA3E-33D1-4C30-BEBE-2919071E40B7}"/>
              </a:ext>
            </a:extLst>
          </p:cNvPr>
          <p:cNvSpPr/>
          <p:nvPr/>
        </p:nvSpPr>
        <p:spPr>
          <a:xfrm rot="16200000">
            <a:off x="7990121" y="2021228"/>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a:solidFill>
                  <a:schemeClr val="tx1">
                    <a:lumMod val="75000"/>
                    <a:lumOff val="25000"/>
                  </a:schemeClr>
                </a:solidFill>
                <a:latin typeface="Myriad Pro" panose="020B0503030403020204"/>
              </a:rPr>
              <a:t>At scale</a:t>
            </a:r>
          </a:p>
        </p:txBody>
      </p:sp>
      <p:sp>
        <p:nvSpPr>
          <p:cNvPr id="25" name="Flowchart: Direct Access Storage 24">
            <a:extLst>
              <a:ext uri="{FF2B5EF4-FFF2-40B4-BE49-F238E27FC236}">
                <a16:creationId xmlns:a16="http://schemas.microsoft.com/office/drawing/2014/main" id="{C97A2471-9D28-4FB7-A5BD-945FB66D7FFD}"/>
              </a:ext>
            </a:extLst>
          </p:cNvPr>
          <p:cNvSpPr/>
          <p:nvPr/>
        </p:nvSpPr>
        <p:spPr>
          <a:xfrm rot="16200000">
            <a:off x="7756297" y="2897277"/>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a:solidFill>
                  <a:schemeClr val="tx1">
                    <a:lumMod val="75000"/>
                    <a:lumOff val="25000"/>
                  </a:schemeClr>
                </a:solidFill>
                <a:latin typeface="Myriad Pro" panose="020B0503030403020204"/>
              </a:rPr>
              <a:t>Diverse</a:t>
            </a:r>
          </a:p>
        </p:txBody>
      </p:sp>
      <p:sp>
        <p:nvSpPr>
          <p:cNvPr id="26" name="Flowchart: Direct Access Storage 25">
            <a:extLst>
              <a:ext uri="{FF2B5EF4-FFF2-40B4-BE49-F238E27FC236}">
                <a16:creationId xmlns:a16="http://schemas.microsoft.com/office/drawing/2014/main" id="{D610317C-CBFF-4D89-AFDF-9708CAF58C28}"/>
              </a:ext>
            </a:extLst>
          </p:cNvPr>
          <p:cNvSpPr/>
          <p:nvPr/>
        </p:nvSpPr>
        <p:spPr>
          <a:xfrm rot="16200000">
            <a:off x="8023633" y="3776753"/>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Flexible</a:t>
            </a:r>
          </a:p>
        </p:txBody>
      </p:sp>
      <p:sp>
        <p:nvSpPr>
          <p:cNvPr id="27" name="Flowchart: Direct Access Storage 26">
            <a:extLst>
              <a:ext uri="{FF2B5EF4-FFF2-40B4-BE49-F238E27FC236}">
                <a16:creationId xmlns:a16="http://schemas.microsoft.com/office/drawing/2014/main" id="{9CF521F1-78E7-45D1-BA19-1D37E36F4CEB}"/>
              </a:ext>
            </a:extLst>
          </p:cNvPr>
          <p:cNvSpPr/>
          <p:nvPr/>
        </p:nvSpPr>
        <p:spPr>
          <a:xfrm rot="16200000">
            <a:off x="7913775" y="4658270"/>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Redundant</a:t>
            </a:r>
          </a:p>
        </p:txBody>
      </p:sp>
      <p:sp>
        <p:nvSpPr>
          <p:cNvPr id="34" name="Right Brace 33">
            <a:extLst>
              <a:ext uri="{FF2B5EF4-FFF2-40B4-BE49-F238E27FC236}">
                <a16:creationId xmlns:a16="http://schemas.microsoft.com/office/drawing/2014/main" id="{EE24E07E-9374-4BFF-B166-34A9ADA7FBE8}"/>
              </a:ext>
            </a:extLst>
          </p:cNvPr>
          <p:cNvSpPr/>
          <p:nvPr/>
        </p:nvSpPr>
        <p:spPr>
          <a:xfrm>
            <a:off x="4857378" y="1903454"/>
            <a:ext cx="161449" cy="303264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ight Brace 34">
            <a:extLst>
              <a:ext uri="{FF2B5EF4-FFF2-40B4-BE49-F238E27FC236}">
                <a16:creationId xmlns:a16="http://schemas.microsoft.com/office/drawing/2014/main" id="{071D141C-8C76-43CC-B2E3-545A62358503}"/>
              </a:ext>
            </a:extLst>
          </p:cNvPr>
          <p:cNvSpPr/>
          <p:nvPr/>
        </p:nvSpPr>
        <p:spPr>
          <a:xfrm>
            <a:off x="9274756" y="1460188"/>
            <a:ext cx="281839" cy="4291144"/>
          </a:xfrm>
          <a:prstGeom prst="rightBrace">
            <a:avLst>
              <a:gd name="adj1" fmla="val 8333"/>
              <a:gd name="adj2" fmla="val 497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row: Up-Down 35">
            <a:extLst>
              <a:ext uri="{FF2B5EF4-FFF2-40B4-BE49-F238E27FC236}">
                <a16:creationId xmlns:a16="http://schemas.microsoft.com/office/drawing/2014/main" id="{546A4D19-CFE0-4233-87E8-F3E7A560DB4D}"/>
              </a:ext>
            </a:extLst>
          </p:cNvPr>
          <p:cNvSpPr/>
          <p:nvPr/>
        </p:nvSpPr>
        <p:spPr>
          <a:xfrm>
            <a:off x="3842555" y="2760344"/>
            <a:ext cx="142507" cy="286542"/>
          </a:xfrm>
          <a:prstGeom prst="upDown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Up-Down 36">
            <a:extLst>
              <a:ext uri="{FF2B5EF4-FFF2-40B4-BE49-F238E27FC236}">
                <a16:creationId xmlns:a16="http://schemas.microsoft.com/office/drawing/2014/main" id="{B0719504-081E-4DF6-BDC2-51DBBC4068AA}"/>
              </a:ext>
            </a:extLst>
          </p:cNvPr>
          <p:cNvSpPr/>
          <p:nvPr/>
        </p:nvSpPr>
        <p:spPr>
          <a:xfrm>
            <a:off x="3845321" y="3872807"/>
            <a:ext cx="142507" cy="286542"/>
          </a:xfrm>
          <a:prstGeom prst="upDown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6" descr="Light Bulb PNG Images - FreeIconsPNG">
            <a:extLst>
              <a:ext uri="{FF2B5EF4-FFF2-40B4-BE49-F238E27FC236}">
                <a16:creationId xmlns:a16="http://schemas.microsoft.com/office/drawing/2014/main" id="{301C3FD4-1941-7445-B134-25F1BED6C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937" y="4677734"/>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3FC1B14B-A792-5B45-B34B-9BA270A9BC6D}"/>
              </a:ext>
            </a:extLst>
          </p:cNvPr>
          <p:cNvSpPr/>
          <p:nvPr/>
        </p:nvSpPr>
        <p:spPr>
          <a:xfrm>
            <a:off x="5164147" y="5902657"/>
            <a:ext cx="2040673" cy="819890"/>
          </a:xfrm>
          <a:prstGeom prst="rect">
            <a:avLst/>
          </a:prstGeom>
          <a:solidFill>
            <a:schemeClr val="accen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latin typeface="Myriad Pro" panose="020B0503030403020204"/>
              </a:rPr>
              <a:t>ADAPTATION</a:t>
            </a:r>
            <a:endParaRPr lang="en-US" sz="800" dirty="0">
              <a:latin typeface="Myriad Pro" panose="020B0503030403020204"/>
            </a:endParaRPr>
          </a:p>
          <a:p>
            <a:pPr algn="ctr"/>
            <a:endParaRPr lang="en-US" sz="800" dirty="0">
              <a:latin typeface="Myriad Pro" panose="020B0503030403020204"/>
            </a:endParaRPr>
          </a:p>
          <a:p>
            <a:pPr algn="ctr"/>
            <a:r>
              <a:rPr lang="en-US" sz="1400" dirty="0">
                <a:latin typeface="Myriad Pro" panose="020B0503030403020204"/>
              </a:rPr>
              <a:t>How assets and capacities are used </a:t>
            </a:r>
            <a:endParaRPr lang="en-US" sz="1400" b="1" dirty="0">
              <a:latin typeface="Myriad Pro" panose="020B0503030403020204"/>
            </a:endParaRPr>
          </a:p>
        </p:txBody>
      </p:sp>
      <p:sp>
        <p:nvSpPr>
          <p:cNvPr id="46" name="Rectangle 45">
            <a:extLst>
              <a:ext uri="{FF2B5EF4-FFF2-40B4-BE49-F238E27FC236}">
                <a16:creationId xmlns:a16="http://schemas.microsoft.com/office/drawing/2014/main" id="{5AF3FD2E-DA82-7643-B328-219B5EACEF09}"/>
              </a:ext>
            </a:extLst>
          </p:cNvPr>
          <p:cNvSpPr/>
          <p:nvPr/>
        </p:nvSpPr>
        <p:spPr>
          <a:xfrm>
            <a:off x="5370720" y="1951254"/>
            <a:ext cx="1625828" cy="1249619"/>
          </a:xfrm>
          <a:prstGeom prst="rect">
            <a:avLst/>
          </a:prstGeom>
          <a:ln w="381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1">
                    <a:lumMod val="75000"/>
                    <a:lumOff val="25000"/>
                  </a:schemeClr>
                </a:solidFill>
                <a:latin typeface="Myriad Pro" panose="020B0503030403020204"/>
              </a:rPr>
              <a:t>Climate information Use</a:t>
            </a:r>
          </a:p>
        </p:txBody>
      </p:sp>
      <p:sp>
        <p:nvSpPr>
          <p:cNvPr id="47" name="Rectangle 46">
            <a:extLst>
              <a:ext uri="{FF2B5EF4-FFF2-40B4-BE49-F238E27FC236}">
                <a16:creationId xmlns:a16="http://schemas.microsoft.com/office/drawing/2014/main" id="{4B1A7096-020B-3946-B2C8-36F44FAD0593}"/>
              </a:ext>
            </a:extLst>
          </p:cNvPr>
          <p:cNvSpPr/>
          <p:nvPr/>
        </p:nvSpPr>
        <p:spPr>
          <a:xfrm>
            <a:off x="5370720" y="3608497"/>
            <a:ext cx="1625828" cy="1249619"/>
          </a:xfrm>
          <a:prstGeom prst="rect">
            <a:avLst/>
          </a:prstGeom>
          <a:ln w="381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1">
                    <a:lumMod val="75000"/>
                    <a:lumOff val="25000"/>
                  </a:schemeClr>
                </a:solidFill>
                <a:latin typeface="Myriad Pro" panose="020B0503030403020204"/>
              </a:rPr>
              <a:t>Climate Vulnerability Reduction</a:t>
            </a:r>
          </a:p>
        </p:txBody>
      </p:sp>
      <p:sp>
        <p:nvSpPr>
          <p:cNvPr id="43" name="TextBox 42">
            <a:extLst>
              <a:ext uri="{FF2B5EF4-FFF2-40B4-BE49-F238E27FC236}">
                <a16:creationId xmlns:a16="http://schemas.microsoft.com/office/drawing/2014/main" id="{C16284BC-2E7D-DB42-9748-DA5237EC1209}"/>
              </a:ext>
            </a:extLst>
          </p:cNvPr>
          <p:cNvSpPr txBox="1"/>
          <p:nvPr/>
        </p:nvSpPr>
        <p:spPr>
          <a:xfrm>
            <a:off x="1966885" y="5252512"/>
            <a:ext cx="9309441" cy="584775"/>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YOU WILL USE THE ENTIRE RESILIENCE FRAMEWORK (ALL 5 COMPONENTS) AS PART OF THE EX POST EVALUATION TO UNDERSTAND HOW THE OUTCOME(S) IS/ARE (NOT) RESILIENT</a:t>
            </a:r>
          </a:p>
        </p:txBody>
      </p:sp>
      <p:sp>
        <p:nvSpPr>
          <p:cNvPr id="49" name="Right Brace 48">
            <a:extLst>
              <a:ext uri="{FF2B5EF4-FFF2-40B4-BE49-F238E27FC236}">
                <a16:creationId xmlns:a16="http://schemas.microsoft.com/office/drawing/2014/main" id="{E944AE12-08EA-1641-8758-558C96BC37CB}"/>
              </a:ext>
            </a:extLst>
          </p:cNvPr>
          <p:cNvSpPr/>
          <p:nvPr/>
        </p:nvSpPr>
        <p:spPr>
          <a:xfrm>
            <a:off x="7132391" y="1925375"/>
            <a:ext cx="161449" cy="303264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ight Brace 49">
            <a:extLst>
              <a:ext uri="{FF2B5EF4-FFF2-40B4-BE49-F238E27FC236}">
                <a16:creationId xmlns:a16="http://schemas.microsoft.com/office/drawing/2014/main" id="{4D66854A-1A6E-4B47-899C-0C47BEC3F68B}"/>
              </a:ext>
            </a:extLst>
          </p:cNvPr>
          <p:cNvSpPr/>
          <p:nvPr/>
        </p:nvSpPr>
        <p:spPr>
          <a:xfrm>
            <a:off x="2663569" y="2313329"/>
            <a:ext cx="175865" cy="236439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Arrow: Up-Down 35">
            <a:extLst>
              <a:ext uri="{FF2B5EF4-FFF2-40B4-BE49-F238E27FC236}">
                <a16:creationId xmlns:a16="http://schemas.microsoft.com/office/drawing/2014/main" id="{FD0C04DD-77D9-F04F-AF97-C8108A71875B}"/>
              </a:ext>
            </a:extLst>
          </p:cNvPr>
          <p:cNvSpPr/>
          <p:nvPr/>
        </p:nvSpPr>
        <p:spPr>
          <a:xfrm>
            <a:off x="6106282" y="3282193"/>
            <a:ext cx="142507" cy="286542"/>
          </a:xfrm>
          <a:prstGeom prst="upDown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a:extLst>
              <a:ext uri="{FF2B5EF4-FFF2-40B4-BE49-F238E27FC236}">
                <a16:creationId xmlns:a16="http://schemas.microsoft.com/office/drawing/2014/main" id="{D53943BE-BBB7-F945-A29D-6D7121571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4579" y="6741"/>
            <a:ext cx="688900" cy="6889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58C5C4A-F8F0-CF44-A52B-666F10A6C46C}"/>
              </a:ext>
            </a:extLst>
          </p:cNvPr>
          <p:cNvSpPr/>
          <p:nvPr/>
        </p:nvSpPr>
        <p:spPr>
          <a:xfrm>
            <a:off x="1139200" y="3784935"/>
            <a:ext cx="1200839" cy="872913"/>
          </a:xfrm>
          <a:prstGeom prst="rect">
            <a:avLst/>
          </a:prstGeom>
          <a:solidFill>
            <a:schemeClr val="accent4">
              <a:lumMod val="75000"/>
            </a:schemeClr>
          </a:solidFill>
          <a:ln w="38100">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Emerging Outcome</a:t>
            </a:r>
          </a:p>
        </p:txBody>
      </p:sp>
      <p:sp>
        <p:nvSpPr>
          <p:cNvPr id="9" name="Star: 7 Points 8">
            <a:extLst>
              <a:ext uri="{FF2B5EF4-FFF2-40B4-BE49-F238E27FC236}">
                <a16:creationId xmlns:a16="http://schemas.microsoft.com/office/drawing/2014/main" id="{3702FF1E-B4C2-4AEF-81F2-A7C8D08D2B0B}"/>
              </a:ext>
            </a:extLst>
          </p:cNvPr>
          <p:cNvSpPr/>
          <p:nvPr/>
        </p:nvSpPr>
        <p:spPr>
          <a:xfrm>
            <a:off x="-273278" y="2843700"/>
            <a:ext cx="2116717" cy="1376413"/>
          </a:xfrm>
          <a:custGeom>
            <a:avLst/>
            <a:gdLst>
              <a:gd name="connsiteX0" fmla="*/ -6 w 2116717"/>
              <a:gd name="connsiteY0" fmla="*/ 885180 h 1376413"/>
              <a:gd name="connsiteX1" fmla="*/ 325949 w 2116717"/>
              <a:gd name="connsiteY1" fmla="*/ 612565 h 1376413"/>
              <a:gd name="connsiteX2" fmla="*/ 209620 w 2116717"/>
              <a:gd name="connsiteY2" fmla="*/ 272617 h 1376413"/>
              <a:gd name="connsiteX3" fmla="*/ 732409 w 2116717"/>
              <a:gd name="connsiteY3" fmla="*/ 272617 h 1376413"/>
              <a:gd name="connsiteX4" fmla="*/ 1058359 w 2116717"/>
              <a:gd name="connsiteY4" fmla="*/ 0 h 1376413"/>
              <a:gd name="connsiteX5" fmla="*/ 1384308 w 2116717"/>
              <a:gd name="connsiteY5" fmla="*/ 272617 h 1376413"/>
              <a:gd name="connsiteX6" fmla="*/ 1907097 w 2116717"/>
              <a:gd name="connsiteY6" fmla="*/ 272617 h 1376413"/>
              <a:gd name="connsiteX7" fmla="*/ 1790768 w 2116717"/>
              <a:gd name="connsiteY7" fmla="*/ 612565 h 1376413"/>
              <a:gd name="connsiteX8" fmla="*/ 2116723 w 2116717"/>
              <a:gd name="connsiteY8" fmla="*/ 885180 h 1376413"/>
              <a:gd name="connsiteX9" fmla="*/ 1645703 w 2116717"/>
              <a:gd name="connsiteY9" fmla="*/ 1036471 h 1376413"/>
              <a:gd name="connsiteX10" fmla="*/ 1529370 w 2116717"/>
              <a:gd name="connsiteY10" fmla="*/ 1376420 h 1376413"/>
              <a:gd name="connsiteX11" fmla="*/ 1058359 w 2116717"/>
              <a:gd name="connsiteY11" fmla="*/ 1225127 h 1376413"/>
              <a:gd name="connsiteX12" fmla="*/ 587347 w 2116717"/>
              <a:gd name="connsiteY12" fmla="*/ 1376420 h 1376413"/>
              <a:gd name="connsiteX13" fmla="*/ 471014 w 2116717"/>
              <a:gd name="connsiteY13" fmla="*/ 1036471 h 1376413"/>
              <a:gd name="connsiteX14" fmla="*/ -6 w 2116717"/>
              <a:gd name="connsiteY14" fmla="*/ 885180 h 13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6717" h="1376413" fill="none" extrusionOk="0">
                <a:moveTo>
                  <a:pt x="-6" y="885180"/>
                </a:moveTo>
                <a:cubicBezTo>
                  <a:pt x="115536" y="799248"/>
                  <a:pt x="213801" y="732362"/>
                  <a:pt x="325949" y="612565"/>
                </a:cubicBezTo>
                <a:cubicBezTo>
                  <a:pt x="300610" y="531612"/>
                  <a:pt x="272590" y="433348"/>
                  <a:pt x="209620" y="272617"/>
                </a:cubicBezTo>
                <a:cubicBezTo>
                  <a:pt x="415179" y="280282"/>
                  <a:pt x="529547" y="286034"/>
                  <a:pt x="732409" y="272617"/>
                </a:cubicBezTo>
                <a:cubicBezTo>
                  <a:pt x="835774" y="183134"/>
                  <a:pt x="948479" y="95833"/>
                  <a:pt x="1058359" y="0"/>
                </a:cubicBezTo>
                <a:cubicBezTo>
                  <a:pt x="1161077" y="88959"/>
                  <a:pt x="1270069" y="204128"/>
                  <a:pt x="1384308" y="272617"/>
                </a:cubicBezTo>
                <a:cubicBezTo>
                  <a:pt x="1625919" y="264784"/>
                  <a:pt x="1782430" y="255130"/>
                  <a:pt x="1907097" y="272617"/>
                </a:cubicBezTo>
                <a:cubicBezTo>
                  <a:pt x="1864422" y="403785"/>
                  <a:pt x="1817827" y="521628"/>
                  <a:pt x="1790768" y="612565"/>
                </a:cubicBezTo>
                <a:cubicBezTo>
                  <a:pt x="1877592" y="706989"/>
                  <a:pt x="2026865" y="829490"/>
                  <a:pt x="2116723" y="885180"/>
                </a:cubicBezTo>
                <a:cubicBezTo>
                  <a:pt x="1912512" y="947821"/>
                  <a:pt x="1864090" y="963079"/>
                  <a:pt x="1645703" y="1036471"/>
                </a:cubicBezTo>
                <a:cubicBezTo>
                  <a:pt x="1607489" y="1176254"/>
                  <a:pt x="1548858" y="1272762"/>
                  <a:pt x="1529370" y="1376420"/>
                </a:cubicBezTo>
                <a:cubicBezTo>
                  <a:pt x="1361597" y="1319607"/>
                  <a:pt x="1221033" y="1273977"/>
                  <a:pt x="1058359" y="1225127"/>
                </a:cubicBezTo>
                <a:cubicBezTo>
                  <a:pt x="905709" y="1254798"/>
                  <a:pt x="785309" y="1337329"/>
                  <a:pt x="587347" y="1376420"/>
                </a:cubicBezTo>
                <a:cubicBezTo>
                  <a:pt x="537665" y="1208161"/>
                  <a:pt x="502103" y="1175960"/>
                  <a:pt x="471014" y="1036471"/>
                </a:cubicBezTo>
                <a:cubicBezTo>
                  <a:pt x="374762" y="988778"/>
                  <a:pt x="138839" y="935246"/>
                  <a:pt x="-6" y="885180"/>
                </a:cubicBezTo>
                <a:close/>
              </a:path>
              <a:path w="2116717" h="1376413" stroke="0" extrusionOk="0">
                <a:moveTo>
                  <a:pt x="-6" y="885180"/>
                </a:moveTo>
                <a:cubicBezTo>
                  <a:pt x="115495" y="811782"/>
                  <a:pt x="202986" y="722958"/>
                  <a:pt x="325949" y="612565"/>
                </a:cubicBezTo>
                <a:cubicBezTo>
                  <a:pt x="272732" y="493437"/>
                  <a:pt x="230928" y="374964"/>
                  <a:pt x="209620" y="272617"/>
                </a:cubicBezTo>
                <a:cubicBezTo>
                  <a:pt x="448498" y="296912"/>
                  <a:pt x="511719" y="258657"/>
                  <a:pt x="732409" y="272617"/>
                </a:cubicBezTo>
                <a:cubicBezTo>
                  <a:pt x="890643" y="133824"/>
                  <a:pt x="904476" y="116173"/>
                  <a:pt x="1058359" y="0"/>
                </a:cubicBezTo>
                <a:cubicBezTo>
                  <a:pt x="1182976" y="88681"/>
                  <a:pt x="1261101" y="142310"/>
                  <a:pt x="1384308" y="272617"/>
                </a:cubicBezTo>
                <a:cubicBezTo>
                  <a:pt x="1536129" y="287903"/>
                  <a:pt x="1703287" y="248044"/>
                  <a:pt x="1907097" y="272617"/>
                </a:cubicBezTo>
                <a:cubicBezTo>
                  <a:pt x="1888844" y="350215"/>
                  <a:pt x="1821791" y="511359"/>
                  <a:pt x="1790768" y="612565"/>
                </a:cubicBezTo>
                <a:cubicBezTo>
                  <a:pt x="1905421" y="690777"/>
                  <a:pt x="2022135" y="827827"/>
                  <a:pt x="2116723" y="885180"/>
                </a:cubicBezTo>
                <a:cubicBezTo>
                  <a:pt x="1925170" y="972415"/>
                  <a:pt x="1787408" y="979749"/>
                  <a:pt x="1645703" y="1036471"/>
                </a:cubicBezTo>
                <a:cubicBezTo>
                  <a:pt x="1628721" y="1138171"/>
                  <a:pt x="1581809" y="1244855"/>
                  <a:pt x="1529370" y="1376420"/>
                </a:cubicBezTo>
                <a:cubicBezTo>
                  <a:pt x="1384831" y="1323495"/>
                  <a:pt x="1257847" y="1274834"/>
                  <a:pt x="1058359" y="1225127"/>
                </a:cubicBezTo>
                <a:cubicBezTo>
                  <a:pt x="872899" y="1284428"/>
                  <a:pt x="815597" y="1290674"/>
                  <a:pt x="587347" y="1376420"/>
                </a:cubicBezTo>
                <a:cubicBezTo>
                  <a:pt x="524292" y="1225413"/>
                  <a:pt x="513484" y="1208906"/>
                  <a:pt x="471014" y="1036471"/>
                </a:cubicBezTo>
                <a:cubicBezTo>
                  <a:pt x="351690" y="1013361"/>
                  <a:pt x="225874" y="978028"/>
                  <a:pt x="-6" y="885180"/>
                </a:cubicBezTo>
                <a:close/>
              </a:path>
            </a:pathLst>
          </a:custGeom>
          <a:ln w="38100">
            <a:extLst>
              <a:ext uri="{C807C97D-BFC1-408E-A445-0C87EB9F89A2}">
                <ask:lineSketchStyleProps xmlns:ask="http://schemas.microsoft.com/office/drawing/2018/sketchyshapes" sd="1249726895">
                  <a:prstGeom prst="star7">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solidFill>
                  <a:schemeClr val="tx1">
                    <a:lumMod val="75000"/>
                    <a:lumOff val="25000"/>
                  </a:schemeClr>
                </a:solidFill>
                <a:latin typeface="Myriad Pro" panose="020B0503030403020204"/>
              </a:rPr>
              <a:t>Climate disturbances</a:t>
            </a:r>
          </a:p>
        </p:txBody>
      </p:sp>
    </p:spTree>
    <p:extLst>
      <p:ext uri="{BB962C8B-B14F-4D97-AF65-F5344CB8AC3E}">
        <p14:creationId xmlns:p14="http://schemas.microsoft.com/office/powerpoint/2010/main" val="12953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indefinite"/>
                                        <p:tgtEl>
                                          <p:spTgt spid="42"/>
                                        </p:tgtEl>
                                        <p:attrNameLst>
                                          <p:attrName>style.opacity</p:attrName>
                                        </p:attrNameLst>
                                      </p:cBhvr>
                                      <p:to>
                                        <p:strVal val="0.5"/>
                                      </p:to>
                                    </p:set>
                                    <p:animEffect filter="image" prLst="opacity: 0.5">
                                      <p:cBhvr rctx="IE">
                                        <p:cTn id="57" dur="indefinite"/>
                                        <p:tgtEl>
                                          <p:spTgt spid="42"/>
                                        </p:tgtEl>
                                      </p:cBhvr>
                                    </p:animEffect>
                                  </p:childTnLst>
                                </p:cTn>
                              </p:par>
                              <p:par>
                                <p:cTn id="58" presetID="9" presetClass="emph" presetSubtype="0" grpId="0" nodeType="withEffect">
                                  <p:stCondLst>
                                    <p:cond delay="0"/>
                                  </p:stCondLst>
                                  <p:childTnLst>
                                    <p:set>
                                      <p:cBhvr>
                                        <p:cTn id="59" dur="indefinite"/>
                                        <p:tgtEl>
                                          <p:spTgt spid="2"/>
                                        </p:tgtEl>
                                        <p:attrNameLst>
                                          <p:attrName>style.opacity</p:attrName>
                                        </p:attrNameLst>
                                      </p:cBhvr>
                                      <p:to>
                                        <p:strVal val="0.5"/>
                                      </p:to>
                                    </p:set>
                                    <p:animEffect filter="image" prLst="opacity: 0.5">
                                      <p:cBhvr rctx="IE">
                                        <p:cTn id="60" dur="indefinite"/>
                                        <p:tgtEl>
                                          <p:spTgt spid="2"/>
                                        </p:tgtEl>
                                      </p:cBhvr>
                                    </p:animEffect>
                                  </p:childTnLst>
                                </p:cTn>
                              </p:par>
                              <p:par>
                                <p:cTn id="61" presetID="9" presetClass="emph" presetSubtype="0" grpId="0" nodeType="withEffect">
                                  <p:stCondLst>
                                    <p:cond delay="0"/>
                                  </p:stCondLst>
                                  <p:childTnLst>
                                    <p:set>
                                      <p:cBhvr>
                                        <p:cTn id="62" dur="indefinite"/>
                                        <p:tgtEl>
                                          <p:spTgt spid="5"/>
                                        </p:tgtEl>
                                        <p:attrNameLst>
                                          <p:attrName>style.opacity</p:attrName>
                                        </p:attrNameLst>
                                      </p:cBhvr>
                                      <p:to>
                                        <p:strVal val="0.5"/>
                                      </p:to>
                                    </p:set>
                                    <p:animEffect filter="image" prLst="opacity: 0.5">
                                      <p:cBhvr rctx="IE">
                                        <p:cTn id="63" dur="indefinite"/>
                                        <p:tgtEl>
                                          <p:spTgt spid="5"/>
                                        </p:tgtEl>
                                      </p:cBhvr>
                                    </p:animEffect>
                                  </p:childTnLst>
                                </p:cTn>
                              </p:par>
                              <p:par>
                                <p:cTn id="64" presetID="9" presetClass="emph" presetSubtype="0" grpId="0" nodeType="withEffect">
                                  <p:stCondLst>
                                    <p:cond delay="0"/>
                                  </p:stCondLst>
                                  <p:childTnLst>
                                    <p:set>
                                      <p:cBhvr>
                                        <p:cTn id="65" dur="indefinite"/>
                                        <p:tgtEl>
                                          <p:spTgt spid="6"/>
                                        </p:tgtEl>
                                        <p:attrNameLst>
                                          <p:attrName>style.opacity</p:attrName>
                                        </p:attrNameLst>
                                      </p:cBhvr>
                                      <p:to>
                                        <p:strVal val="0.5"/>
                                      </p:to>
                                    </p:set>
                                    <p:animEffect filter="image" prLst="opacity: 0.5">
                                      <p:cBhvr rctx="IE">
                                        <p:cTn id="66" dur="indefinite"/>
                                        <p:tgtEl>
                                          <p:spTgt spid="6"/>
                                        </p:tgtEl>
                                      </p:cBhvr>
                                    </p:animEffect>
                                  </p:childTnLst>
                                </p:cTn>
                              </p:par>
                              <p:par>
                                <p:cTn id="67" presetID="9" presetClass="emph" presetSubtype="0" grpId="0" nodeType="withEffect">
                                  <p:stCondLst>
                                    <p:cond delay="0"/>
                                  </p:stCondLst>
                                  <p:childTnLst>
                                    <p:set>
                                      <p:cBhvr>
                                        <p:cTn id="68" dur="indefinite"/>
                                        <p:tgtEl>
                                          <p:spTgt spid="8"/>
                                        </p:tgtEl>
                                        <p:attrNameLst>
                                          <p:attrName>style.opacity</p:attrName>
                                        </p:attrNameLst>
                                      </p:cBhvr>
                                      <p:to>
                                        <p:strVal val="0.5"/>
                                      </p:to>
                                    </p:set>
                                    <p:animEffect filter="image" prLst="opacity: 0.5">
                                      <p:cBhvr rctx="IE">
                                        <p:cTn id="69" dur="indefinite"/>
                                        <p:tgtEl>
                                          <p:spTgt spid="8"/>
                                        </p:tgtEl>
                                      </p:cBhvr>
                                    </p:animEffect>
                                  </p:childTnLst>
                                </p:cTn>
                              </p:par>
                              <p:par>
                                <p:cTn id="70" presetID="9" presetClass="emph" presetSubtype="0" grpId="0" nodeType="withEffect">
                                  <p:stCondLst>
                                    <p:cond delay="0"/>
                                  </p:stCondLst>
                                  <p:childTnLst>
                                    <p:set>
                                      <p:cBhvr>
                                        <p:cTn id="71" dur="indefinite"/>
                                        <p:tgtEl>
                                          <p:spTgt spid="11"/>
                                        </p:tgtEl>
                                        <p:attrNameLst>
                                          <p:attrName>style.opacity</p:attrName>
                                        </p:attrNameLst>
                                      </p:cBhvr>
                                      <p:to>
                                        <p:strVal val="0.5"/>
                                      </p:to>
                                    </p:set>
                                    <p:animEffect filter="image" prLst="opacity: 0.5">
                                      <p:cBhvr rctx="IE">
                                        <p:cTn id="72" dur="indefinite"/>
                                        <p:tgtEl>
                                          <p:spTgt spid="11"/>
                                        </p:tgtEl>
                                      </p:cBhvr>
                                    </p:animEffect>
                                  </p:childTnLst>
                                </p:cTn>
                              </p:par>
                              <p:par>
                                <p:cTn id="73" presetID="9" presetClass="emph" presetSubtype="0" nodeType="withEffect">
                                  <p:stCondLst>
                                    <p:cond delay="0"/>
                                  </p:stCondLst>
                                  <p:childTnLst>
                                    <p:set>
                                      <p:cBhvr>
                                        <p:cTn id="74" dur="indefinite"/>
                                        <p:tgtEl>
                                          <p:spTgt spid="20"/>
                                        </p:tgtEl>
                                        <p:attrNameLst>
                                          <p:attrName>style.opacity</p:attrName>
                                        </p:attrNameLst>
                                      </p:cBhvr>
                                      <p:to>
                                        <p:strVal val="0.5"/>
                                      </p:to>
                                    </p:set>
                                    <p:animEffect filter="image" prLst="opacity: 0.5">
                                      <p:cBhvr rctx="IE">
                                        <p:cTn id="75" dur="indefinite"/>
                                        <p:tgtEl>
                                          <p:spTgt spid="20"/>
                                        </p:tgtEl>
                                      </p:cBhvr>
                                    </p:animEffect>
                                  </p:childTnLst>
                                </p:cTn>
                              </p:par>
                              <p:par>
                                <p:cTn id="76" presetID="9" presetClass="emph" presetSubtype="0" grpId="0" nodeType="withEffect" nodePh="1">
                                  <p:stCondLst>
                                    <p:cond delay="0"/>
                                  </p:stCondLst>
                                  <p:endCondLst>
                                    <p:cond evt="begin" delay="0">
                                      <p:tn val="76"/>
                                    </p:cond>
                                  </p:endCondLst>
                                  <p:childTnLst>
                                    <p:set>
                                      <p:cBhvr>
                                        <p:cTn id="77" dur="indefinite"/>
                                        <p:tgtEl>
                                          <p:spTgt spid="10"/>
                                        </p:tgtEl>
                                        <p:attrNameLst>
                                          <p:attrName>style.opacity</p:attrName>
                                        </p:attrNameLst>
                                      </p:cBhvr>
                                      <p:to>
                                        <p:strVal val="0.5"/>
                                      </p:to>
                                    </p:set>
                                    <p:animEffect filter="image" prLst="opacity: 0.5">
                                      <p:cBhvr rctx="IE">
                                        <p:cTn id="78" dur="indefinite"/>
                                        <p:tgtEl>
                                          <p:spTgt spid="10"/>
                                        </p:tgtEl>
                                      </p:cBhvr>
                                    </p:animEffect>
                                  </p:childTnLst>
                                </p:cTn>
                              </p:par>
                              <p:par>
                                <p:cTn id="79" presetID="9" presetClass="emph" presetSubtype="0" grpId="0" nodeType="withEffect">
                                  <p:stCondLst>
                                    <p:cond delay="0"/>
                                  </p:stCondLst>
                                  <p:childTnLst>
                                    <p:set>
                                      <p:cBhvr>
                                        <p:cTn id="80" dur="indefinite"/>
                                        <p:tgtEl>
                                          <p:spTgt spid="4"/>
                                        </p:tgtEl>
                                        <p:attrNameLst>
                                          <p:attrName>style.opacity</p:attrName>
                                        </p:attrNameLst>
                                      </p:cBhvr>
                                      <p:to>
                                        <p:strVal val="0.5"/>
                                      </p:to>
                                    </p:set>
                                    <p:animEffect filter="image" prLst="opacity: 0.5">
                                      <p:cBhvr rctx="IE">
                                        <p:cTn id="81" dur="indefinite"/>
                                        <p:tgtEl>
                                          <p:spTgt spid="4"/>
                                        </p:tgtEl>
                                      </p:cBhvr>
                                    </p:animEffect>
                                  </p:childTnLst>
                                </p:cTn>
                              </p:par>
                              <p:par>
                                <p:cTn id="82" presetID="9" presetClass="emph" presetSubtype="0" grpId="1" nodeType="withEffect">
                                  <p:stCondLst>
                                    <p:cond delay="0"/>
                                  </p:stCondLst>
                                  <p:childTnLst>
                                    <p:set>
                                      <p:cBhvr>
                                        <p:cTn id="83" dur="indefinite"/>
                                        <p:tgtEl>
                                          <p:spTgt spid="13"/>
                                        </p:tgtEl>
                                        <p:attrNameLst>
                                          <p:attrName>style.opacity</p:attrName>
                                        </p:attrNameLst>
                                      </p:cBhvr>
                                      <p:to>
                                        <p:strVal val="0.5"/>
                                      </p:to>
                                    </p:set>
                                    <p:animEffect filter="image" prLst="opacity: 0.5">
                                      <p:cBhvr rctx="IE">
                                        <p:cTn id="84" dur="indefinite"/>
                                        <p:tgtEl>
                                          <p:spTgt spid="13"/>
                                        </p:tgtEl>
                                      </p:cBhvr>
                                    </p:animEffect>
                                  </p:childTnLst>
                                </p:cTn>
                              </p:par>
                              <p:par>
                                <p:cTn id="85" presetID="9" presetClass="emph" presetSubtype="0" grpId="1" nodeType="withEffect">
                                  <p:stCondLst>
                                    <p:cond delay="0"/>
                                  </p:stCondLst>
                                  <p:childTnLst>
                                    <p:set>
                                      <p:cBhvr>
                                        <p:cTn id="86" dur="indefinite"/>
                                        <p:tgtEl>
                                          <p:spTgt spid="14"/>
                                        </p:tgtEl>
                                        <p:attrNameLst>
                                          <p:attrName>style.opacity</p:attrName>
                                        </p:attrNameLst>
                                      </p:cBhvr>
                                      <p:to>
                                        <p:strVal val="0.5"/>
                                      </p:to>
                                    </p:set>
                                    <p:animEffect filter="image" prLst="opacity: 0.5">
                                      <p:cBhvr rctx="IE">
                                        <p:cTn id="87" dur="indefinite"/>
                                        <p:tgtEl>
                                          <p:spTgt spid="14"/>
                                        </p:tgtEl>
                                      </p:cBhvr>
                                    </p:animEffect>
                                  </p:childTnLst>
                                </p:cTn>
                              </p:par>
                              <p:par>
                                <p:cTn id="88" presetID="9" presetClass="emph" presetSubtype="0" grpId="1" nodeType="withEffect">
                                  <p:stCondLst>
                                    <p:cond delay="0"/>
                                  </p:stCondLst>
                                  <p:childTnLst>
                                    <p:set>
                                      <p:cBhvr>
                                        <p:cTn id="89" dur="indefinite"/>
                                        <p:tgtEl>
                                          <p:spTgt spid="16"/>
                                        </p:tgtEl>
                                        <p:attrNameLst>
                                          <p:attrName>style.opacity</p:attrName>
                                        </p:attrNameLst>
                                      </p:cBhvr>
                                      <p:to>
                                        <p:strVal val="0.5"/>
                                      </p:to>
                                    </p:set>
                                    <p:animEffect filter="image" prLst="opacity: 0.5">
                                      <p:cBhvr rctx="IE">
                                        <p:cTn id="90" dur="indefinite"/>
                                        <p:tgtEl>
                                          <p:spTgt spid="16"/>
                                        </p:tgtEl>
                                      </p:cBhvr>
                                    </p:animEffect>
                                  </p:childTnLst>
                                </p:cTn>
                              </p:par>
                              <p:par>
                                <p:cTn id="91" presetID="9" presetClass="emph" presetSubtype="0" grpId="1" nodeType="withEffect">
                                  <p:stCondLst>
                                    <p:cond delay="0"/>
                                  </p:stCondLst>
                                  <p:childTnLst>
                                    <p:set>
                                      <p:cBhvr>
                                        <p:cTn id="92" dur="indefinite"/>
                                        <p:tgtEl>
                                          <p:spTgt spid="7"/>
                                        </p:tgtEl>
                                        <p:attrNameLst>
                                          <p:attrName>style.opacity</p:attrName>
                                        </p:attrNameLst>
                                      </p:cBhvr>
                                      <p:to>
                                        <p:strVal val="0.5"/>
                                      </p:to>
                                    </p:set>
                                    <p:animEffect filter="image" prLst="opacity: 0.5">
                                      <p:cBhvr rctx="IE">
                                        <p:cTn id="93" dur="indefinite"/>
                                        <p:tgtEl>
                                          <p:spTgt spid="7"/>
                                        </p:tgtEl>
                                      </p:cBhvr>
                                    </p:animEffect>
                                  </p:childTnLst>
                                </p:cTn>
                              </p:par>
                              <p:par>
                                <p:cTn id="94" presetID="9" presetClass="emph" presetSubtype="0" grpId="1" nodeType="withEffect">
                                  <p:stCondLst>
                                    <p:cond delay="0"/>
                                  </p:stCondLst>
                                  <p:childTnLst>
                                    <p:set>
                                      <p:cBhvr>
                                        <p:cTn id="95" dur="indefinite"/>
                                        <p:tgtEl>
                                          <p:spTgt spid="18"/>
                                        </p:tgtEl>
                                        <p:attrNameLst>
                                          <p:attrName>style.opacity</p:attrName>
                                        </p:attrNameLst>
                                      </p:cBhvr>
                                      <p:to>
                                        <p:strVal val="0.5"/>
                                      </p:to>
                                    </p:set>
                                    <p:animEffect filter="image" prLst="opacity: 0.5">
                                      <p:cBhvr rctx="IE">
                                        <p:cTn id="96" dur="indefinite"/>
                                        <p:tgtEl>
                                          <p:spTgt spid="18"/>
                                        </p:tgtEl>
                                      </p:cBhvr>
                                    </p:animEffect>
                                  </p:childTnLst>
                                </p:cTn>
                              </p:par>
                              <p:par>
                                <p:cTn id="97" presetID="9" presetClass="emph" presetSubtype="0" grpId="1" nodeType="withEffect">
                                  <p:stCondLst>
                                    <p:cond delay="0"/>
                                  </p:stCondLst>
                                  <p:childTnLst>
                                    <p:set>
                                      <p:cBhvr>
                                        <p:cTn id="98" dur="indefinite"/>
                                        <p:tgtEl>
                                          <p:spTgt spid="21"/>
                                        </p:tgtEl>
                                        <p:attrNameLst>
                                          <p:attrName>style.opacity</p:attrName>
                                        </p:attrNameLst>
                                      </p:cBhvr>
                                      <p:to>
                                        <p:strVal val="0.5"/>
                                      </p:to>
                                    </p:set>
                                    <p:animEffect filter="image" prLst="opacity: 0.5">
                                      <p:cBhvr rctx="IE">
                                        <p:cTn id="99" dur="indefinite"/>
                                        <p:tgtEl>
                                          <p:spTgt spid="21"/>
                                        </p:tgtEl>
                                      </p:cBhvr>
                                    </p:animEffect>
                                  </p:childTnLst>
                                </p:cTn>
                              </p:par>
                              <p:par>
                                <p:cTn id="100" presetID="9" presetClass="emph" presetSubtype="0" grpId="1" nodeType="withEffect">
                                  <p:stCondLst>
                                    <p:cond delay="0"/>
                                  </p:stCondLst>
                                  <p:childTnLst>
                                    <p:set>
                                      <p:cBhvr>
                                        <p:cTn id="101" dur="indefinite"/>
                                        <p:tgtEl>
                                          <p:spTgt spid="22"/>
                                        </p:tgtEl>
                                        <p:attrNameLst>
                                          <p:attrName>style.opacity</p:attrName>
                                        </p:attrNameLst>
                                      </p:cBhvr>
                                      <p:to>
                                        <p:strVal val="0.5"/>
                                      </p:to>
                                    </p:set>
                                    <p:animEffect filter="image" prLst="opacity: 0.5">
                                      <p:cBhvr rctx="IE">
                                        <p:cTn id="102" dur="indefinite"/>
                                        <p:tgtEl>
                                          <p:spTgt spid="22"/>
                                        </p:tgtEl>
                                      </p:cBhvr>
                                    </p:animEffect>
                                  </p:childTnLst>
                                </p:cTn>
                              </p:par>
                              <p:par>
                                <p:cTn id="103" presetID="9" presetClass="emph" presetSubtype="0" grpId="0" nodeType="withEffect">
                                  <p:stCondLst>
                                    <p:cond delay="0"/>
                                  </p:stCondLst>
                                  <p:childTnLst>
                                    <p:set>
                                      <p:cBhvr>
                                        <p:cTn id="104" dur="indefinite"/>
                                        <p:tgtEl>
                                          <p:spTgt spid="23"/>
                                        </p:tgtEl>
                                        <p:attrNameLst>
                                          <p:attrName>style.opacity</p:attrName>
                                        </p:attrNameLst>
                                      </p:cBhvr>
                                      <p:to>
                                        <p:strVal val="0.5"/>
                                      </p:to>
                                    </p:set>
                                    <p:animEffect filter="image" prLst="opacity: 0.5">
                                      <p:cBhvr rctx="IE">
                                        <p:cTn id="105" dur="indefinite"/>
                                        <p:tgtEl>
                                          <p:spTgt spid="23"/>
                                        </p:tgtEl>
                                      </p:cBhvr>
                                    </p:animEffect>
                                  </p:childTnLst>
                                </p:cTn>
                              </p:par>
                              <p:par>
                                <p:cTn id="106" presetID="9" presetClass="emph" presetSubtype="0" grpId="1" nodeType="withEffect">
                                  <p:stCondLst>
                                    <p:cond delay="0"/>
                                  </p:stCondLst>
                                  <p:childTnLst>
                                    <p:set>
                                      <p:cBhvr>
                                        <p:cTn id="107" dur="indefinite"/>
                                        <p:tgtEl>
                                          <p:spTgt spid="19"/>
                                        </p:tgtEl>
                                        <p:attrNameLst>
                                          <p:attrName>style.opacity</p:attrName>
                                        </p:attrNameLst>
                                      </p:cBhvr>
                                      <p:to>
                                        <p:strVal val="0.5"/>
                                      </p:to>
                                    </p:set>
                                    <p:animEffect filter="image" prLst="opacity: 0.5">
                                      <p:cBhvr rctx="IE">
                                        <p:cTn id="108" dur="indefinite"/>
                                        <p:tgtEl>
                                          <p:spTgt spid="19"/>
                                        </p:tgtEl>
                                      </p:cBhvr>
                                    </p:animEffect>
                                  </p:childTnLst>
                                </p:cTn>
                              </p:par>
                              <p:par>
                                <p:cTn id="109" presetID="9" presetClass="emph" presetSubtype="0" grpId="1" nodeType="withEffect">
                                  <p:stCondLst>
                                    <p:cond delay="0"/>
                                  </p:stCondLst>
                                  <p:childTnLst>
                                    <p:set>
                                      <p:cBhvr>
                                        <p:cTn id="110" dur="indefinite"/>
                                        <p:tgtEl>
                                          <p:spTgt spid="24"/>
                                        </p:tgtEl>
                                        <p:attrNameLst>
                                          <p:attrName>style.opacity</p:attrName>
                                        </p:attrNameLst>
                                      </p:cBhvr>
                                      <p:to>
                                        <p:strVal val="0.5"/>
                                      </p:to>
                                    </p:set>
                                    <p:animEffect filter="image" prLst="opacity: 0.5">
                                      <p:cBhvr rctx="IE">
                                        <p:cTn id="111" dur="indefinite"/>
                                        <p:tgtEl>
                                          <p:spTgt spid="24"/>
                                        </p:tgtEl>
                                      </p:cBhvr>
                                    </p:animEffect>
                                  </p:childTnLst>
                                </p:cTn>
                              </p:par>
                              <p:par>
                                <p:cTn id="112" presetID="9" presetClass="emph" presetSubtype="0" grpId="1" nodeType="withEffect">
                                  <p:stCondLst>
                                    <p:cond delay="0"/>
                                  </p:stCondLst>
                                  <p:childTnLst>
                                    <p:set>
                                      <p:cBhvr>
                                        <p:cTn id="113" dur="indefinite"/>
                                        <p:tgtEl>
                                          <p:spTgt spid="25"/>
                                        </p:tgtEl>
                                        <p:attrNameLst>
                                          <p:attrName>style.opacity</p:attrName>
                                        </p:attrNameLst>
                                      </p:cBhvr>
                                      <p:to>
                                        <p:strVal val="0.5"/>
                                      </p:to>
                                    </p:set>
                                    <p:animEffect filter="image" prLst="opacity: 0.5">
                                      <p:cBhvr rctx="IE">
                                        <p:cTn id="114" dur="indefinite"/>
                                        <p:tgtEl>
                                          <p:spTgt spid="25"/>
                                        </p:tgtEl>
                                      </p:cBhvr>
                                    </p:animEffect>
                                  </p:childTnLst>
                                </p:cTn>
                              </p:par>
                              <p:par>
                                <p:cTn id="115" presetID="9" presetClass="emph" presetSubtype="0" grpId="1" nodeType="withEffect">
                                  <p:stCondLst>
                                    <p:cond delay="0"/>
                                  </p:stCondLst>
                                  <p:childTnLst>
                                    <p:set>
                                      <p:cBhvr>
                                        <p:cTn id="116" dur="indefinite"/>
                                        <p:tgtEl>
                                          <p:spTgt spid="26"/>
                                        </p:tgtEl>
                                        <p:attrNameLst>
                                          <p:attrName>style.opacity</p:attrName>
                                        </p:attrNameLst>
                                      </p:cBhvr>
                                      <p:to>
                                        <p:strVal val="0.5"/>
                                      </p:to>
                                    </p:set>
                                    <p:animEffect filter="image" prLst="opacity: 0.5">
                                      <p:cBhvr rctx="IE">
                                        <p:cTn id="117" dur="indefinite"/>
                                        <p:tgtEl>
                                          <p:spTgt spid="26"/>
                                        </p:tgtEl>
                                      </p:cBhvr>
                                    </p:animEffect>
                                  </p:childTnLst>
                                </p:cTn>
                              </p:par>
                              <p:par>
                                <p:cTn id="118" presetID="9" presetClass="emph" presetSubtype="0" grpId="1" nodeType="withEffect">
                                  <p:stCondLst>
                                    <p:cond delay="0"/>
                                  </p:stCondLst>
                                  <p:childTnLst>
                                    <p:set>
                                      <p:cBhvr>
                                        <p:cTn id="119" dur="indefinite"/>
                                        <p:tgtEl>
                                          <p:spTgt spid="27"/>
                                        </p:tgtEl>
                                        <p:attrNameLst>
                                          <p:attrName>style.opacity</p:attrName>
                                        </p:attrNameLst>
                                      </p:cBhvr>
                                      <p:to>
                                        <p:strVal val="0.5"/>
                                      </p:to>
                                    </p:set>
                                    <p:animEffect filter="image" prLst="opacity: 0.5">
                                      <p:cBhvr rctx="IE">
                                        <p:cTn id="120" dur="indefinite"/>
                                        <p:tgtEl>
                                          <p:spTgt spid="27"/>
                                        </p:tgtEl>
                                      </p:cBhvr>
                                    </p:animEffect>
                                  </p:childTnLst>
                                </p:cTn>
                              </p:par>
                              <p:par>
                                <p:cTn id="121" presetID="9" presetClass="emph" presetSubtype="0" grpId="1" nodeType="withEffect">
                                  <p:stCondLst>
                                    <p:cond delay="0"/>
                                  </p:stCondLst>
                                  <p:childTnLst>
                                    <p:set>
                                      <p:cBhvr>
                                        <p:cTn id="122" dur="indefinite"/>
                                        <p:tgtEl>
                                          <p:spTgt spid="34"/>
                                        </p:tgtEl>
                                        <p:attrNameLst>
                                          <p:attrName>style.opacity</p:attrName>
                                        </p:attrNameLst>
                                      </p:cBhvr>
                                      <p:to>
                                        <p:strVal val="0.5"/>
                                      </p:to>
                                    </p:set>
                                    <p:animEffect filter="image" prLst="opacity: 0.5">
                                      <p:cBhvr rctx="IE">
                                        <p:cTn id="123" dur="indefinite"/>
                                        <p:tgtEl>
                                          <p:spTgt spid="34"/>
                                        </p:tgtEl>
                                      </p:cBhvr>
                                    </p:animEffect>
                                  </p:childTnLst>
                                </p:cTn>
                              </p:par>
                              <p:par>
                                <p:cTn id="124" presetID="9" presetClass="emph" presetSubtype="0" grpId="1" nodeType="withEffect">
                                  <p:stCondLst>
                                    <p:cond delay="0"/>
                                  </p:stCondLst>
                                  <p:childTnLst>
                                    <p:set>
                                      <p:cBhvr>
                                        <p:cTn id="125" dur="indefinite"/>
                                        <p:tgtEl>
                                          <p:spTgt spid="35"/>
                                        </p:tgtEl>
                                        <p:attrNameLst>
                                          <p:attrName>style.opacity</p:attrName>
                                        </p:attrNameLst>
                                      </p:cBhvr>
                                      <p:to>
                                        <p:strVal val="0.5"/>
                                      </p:to>
                                    </p:set>
                                    <p:animEffect filter="image" prLst="opacity: 0.5">
                                      <p:cBhvr rctx="IE">
                                        <p:cTn id="126" dur="indefinite"/>
                                        <p:tgtEl>
                                          <p:spTgt spid="35"/>
                                        </p:tgtEl>
                                      </p:cBhvr>
                                    </p:animEffect>
                                  </p:childTnLst>
                                </p:cTn>
                              </p:par>
                              <p:par>
                                <p:cTn id="127" presetID="9" presetClass="emph" presetSubtype="0" grpId="0" nodeType="withEffect">
                                  <p:stCondLst>
                                    <p:cond delay="0"/>
                                  </p:stCondLst>
                                  <p:childTnLst>
                                    <p:set>
                                      <p:cBhvr>
                                        <p:cTn id="128" dur="indefinite"/>
                                        <p:tgtEl>
                                          <p:spTgt spid="9"/>
                                        </p:tgtEl>
                                        <p:attrNameLst>
                                          <p:attrName>style.opacity</p:attrName>
                                        </p:attrNameLst>
                                      </p:cBhvr>
                                      <p:to>
                                        <p:strVal val="0.5"/>
                                      </p:to>
                                    </p:set>
                                    <p:animEffect filter="image" prLst="opacity: 0.5">
                                      <p:cBhvr rctx="IE">
                                        <p:cTn id="129" dur="indefinite"/>
                                        <p:tgtEl>
                                          <p:spTgt spid="9"/>
                                        </p:tgtEl>
                                      </p:cBhvr>
                                    </p:animEffect>
                                  </p:childTnLst>
                                </p:cTn>
                              </p:par>
                              <p:par>
                                <p:cTn id="130" presetID="9" presetClass="emph" presetSubtype="0" grpId="1" nodeType="withEffect">
                                  <p:stCondLst>
                                    <p:cond delay="0"/>
                                  </p:stCondLst>
                                  <p:childTnLst>
                                    <p:set>
                                      <p:cBhvr>
                                        <p:cTn id="131" dur="indefinite"/>
                                        <p:tgtEl>
                                          <p:spTgt spid="36"/>
                                        </p:tgtEl>
                                        <p:attrNameLst>
                                          <p:attrName>style.opacity</p:attrName>
                                        </p:attrNameLst>
                                      </p:cBhvr>
                                      <p:to>
                                        <p:strVal val="0.5"/>
                                      </p:to>
                                    </p:set>
                                    <p:animEffect filter="image" prLst="opacity: 0.5">
                                      <p:cBhvr rctx="IE">
                                        <p:cTn id="132" dur="indefinite"/>
                                        <p:tgtEl>
                                          <p:spTgt spid="36"/>
                                        </p:tgtEl>
                                      </p:cBhvr>
                                    </p:animEffect>
                                  </p:childTnLst>
                                </p:cTn>
                              </p:par>
                              <p:par>
                                <p:cTn id="133" presetID="9" presetClass="emph" presetSubtype="0" grpId="1" nodeType="withEffect">
                                  <p:stCondLst>
                                    <p:cond delay="0"/>
                                  </p:stCondLst>
                                  <p:childTnLst>
                                    <p:set>
                                      <p:cBhvr>
                                        <p:cTn id="134" dur="indefinite"/>
                                        <p:tgtEl>
                                          <p:spTgt spid="37"/>
                                        </p:tgtEl>
                                        <p:attrNameLst>
                                          <p:attrName>style.opacity</p:attrName>
                                        </p:attrNameLst>
                                      </p:cBhvr>
                                      <p:to>
                                        <p:strVal val="0.5"/>
                                      </p:to>
                                    </p:set>
                                    <p:animEffect filter="image" prLst="opacity: 0.5">
                                      <p:cBhvr rctx="IE">
                                        <p:cTn id="135" dur="indefinite"/>
                                        <p:tgtEl>
                                          <p:spTgt spid="37"/>
                                        </p:tgtEl>
                                      </p:cBhvr>
                                    </p:animEffect>
                                  </p:childTnLst>
                                </p:cTn>
                              </p:par>
                              <p:par>
                                <p:cTn id="136" presetID="9" presetClass="emph" presetSubtype="0" grpId="1" nodeType="withEffect">
                                  <p:stCondLst>
                                    <p:cond delay="0"/>
                                  </p:stCondLst>
                                  <p:childTnLst>
                                    <p:set>
                                      <p:cBhvr>
                                        <p:cTn id="137" dur="indefinite"/>
                                        <p:tgtEl>
                                          <p:spTgt spid="45"/>
                                        </p:tgtEl>
                                        <p:attrNameLst>
                                          <p:attrName>style.opacity</p:attrName>
                                        </p:attrNameLst>
                                      </p:cBhvr>
                                      <p:to>
                                        <p:strVal val="0.5"/>
                                      </p:to>
                                    </p:set>
                                    <p:animEffect filter="image" prLst="opacity: 0.5">
                                      <p:cBhvr rctx="IE">
                                        <p:cTn id="138" dur="indefinite"/>
                                        <p:tgtEl>
                                          <p:spTgt spid="45"/>
                                        </p:tgtEl>
                                      </p:cBhvr>
                                    </p:animEffect>
                                  </p:childTnLst>
                                </p:cTn>
                              </p:par>
                              <p:par>
                                <p:cTn id="139" presetID="9" presetClass="emph" presetSubtype="0" grpId="1" nodeType="withEffect">
                                  <p:stCondLst>
                                    <p:cond delay="0"/>
                                  </p:stCondLst>
                                  <p:childTnLst>
                                    <p:set>
                                      <p:cBhvr>
                                        <p:cTn id="140" dur="indefinite"/>
                                        <p:tgtEl>
                                          <p:spTgt spid="46"/>
                                        </p:tgtEl>
                                        <p:attrNameLst>
                                          <p:attrName>style.opacity</p:attrName>
                                        </p:attrNameLst>
                                      </p:cBhvr>
                                      <p:to>
                                        <p:strVal val="0.5"/>
                                      </p:to>
                                    </p:set>
                                    <p:animEffect filter="image" prLst="opacity: 0.5">
                                      <p:cBhvr rctx="IE">
                                        <p:cTn id="141" dur="indefinite"/>
                                        <p:tgtEl>
                                          <p:spTgt spid="46"/>
                                        </p:tgtEl>
                                      </p:cBhvr>
                                    </p:animEffect>
                                  </p:childTnLst>
                                </p:cTn>
                              </p:par>
                              <p:par>
                                <p:cTn id="142" presetID="9" presetClass="emph" presetSubtype="0" grpId="1" nodeType="withEffect">
                                  <p:stCondLst>
                                    <p:cond delay="0"/>
                                  </p:stCondLst>
                                  <p:childTnLst>
                                    <p:set>
                                      <p:cBhvr>
                                        <p:cTn id="143" dur="indefinite"/>
                                        <p:tgtEl>
                                          <p:spTgt spid="47"/>
                                        </p:tgtEl>
                                        <p:attrNameLst>
                                          <p:attrName>style.opacity</p:attrName>
                                        </p:attrNameLst>
                                      </p:cBhvr>
                                      <p:to>
                                        <p:strVal val="0.5"/>
                                      </p:to>
                                    </p:set>
                                    <p:animEffect filter="image" prLst="opacity: 0.5">
                                      <p:cBhvr rctx="IE">
                                        <p:cTn id="144" dur="indefinite"/>
                                        <p:tgtEl>
                                          <p:spTgt spid="47"/>
                                        </p:tgtEl>
                                      </p:cBhvr>
                                    </p:animEffect>
                                  </p:childTnLst>
                                </p:cTn>
                              </p:par>
                              <p:par>
                                <p:cTn id="145" presetID="9" presetClass="emph" presetSubtype="0" grpId="1" nodeType="withEffect">
                                  <p:stCondLst>
                                    <p:cond delay="0"/>
                                  </p:stCondLst>
                                  <p:childTnLst>
                                    <p:set>
                                      <p:cBhvr>
                                        <p:cTn id="146" dur="indefinite"/>
                                        <p:tgtEl>
                                          <p:spTgt spid="49"/>
                                        </p:tgtEl>
                                        <p:attrNameLst>
                                          <p:attrName>style.opacity</p:attrName>
                                        </p:attrNameLst>
                                      </p:cBhvr>
                                      <p:to>
                                        <p:strVal val="0.5"/>
                                      </p:to>
                                    </p:set>
                                    <p:animEffect filter="image" prLst="opacity: 0.5">
                                      <p:cBhvr rctx="IE">
                                        <p:cTn id="147" dur="indefinite"/>
                                        <p:tgtEl>
                                          <p:spTgt spid="49"/>
                                        </p:tgtEl>
                                      </p:cBhvr>
                                    </p:animEffect>
                                  </p:childTnLst>
                                </p:cTn>
                              </p:par>
                              <p:par>
                                <p:cTn id="148" presetID="9" presetClass="emph" presetSubtype="0" grpId="0" nodeType="withEffect">
                                  <p:stCondLst>
                                    <p:cond delay="0"/>
                                  </p:stCondLst>
                                  <p:childTnLst>
                                    <p:set>
                                      <p:cBhvr>
                                        <p:cTn id="149" dur="indefinite"/>
                                        <p:tgtEl>
                                          <p:spTgt spid="50"/>
                                        </p:tgtEl>
                                        <p:attrNameLst>
                                          <p:attrName>style.opacity</p:attrName>
                                        </p:attrNameLst>
                                      </p:cBhvr>
                                      <p:to>
                                        <p:strVal val="0.5"/>
                                      </p:to>
                                    </p:set>
                                    <p:animEffect filter="image" prLst="opacity: 0.5">
                                      <p:cBhvr rctx="IE">
                                        <p:cTn id="150" dur="indefinite"/>
                                        <p:tgtEl>
                                          <p:spTgt spid="50"/>
                                        </p:tgtEl>
                                      </p:cBhvr>
                                    </p:animEffect>
                                  </p:childTnLst>
                                </p:cTn>
                              </p:par>
                              <p:par>
                                <p:cTn id="151" presetID="9" presetClass="emph" presetSubtype="0" grpId="1" nodeType="withEffect">
                                  <p:stCondLst>
                                    <p:cond delay="0"/>
                                  </p:stCondLst>
                                  <p:childTnLst>
                                    <p:set>
                                      <p:cBhvr>
                                        <p:cTn id="152" dur="indefinite"/>
                                        <p:tgtEl>
                                          <p:spTgt spid="51"/>
                                        </p:tgtEl>
                                        <p:attrNameLst>
                                          <p:attrName>style.opacity</p:attrName>
                                        </p:attrNameLst>
                                      </p:cBhvr>
                                      <p:to>
                                        <p:strVal val="0.5"/>
                                      </p:to>
                                    </p:set>
                                    <p:animEffect filter="image" prLst="opacity: 0.5">
                                      <p:cBhvr rctx="IE">
                                        <p:cTn id="153" dur="indefinite"/>
                                        <p:tgtEl>
                                          <p:spTgt spid="51"/>
                                        </p:tgtEl>
                                      </p:cBhvr>
                                    </p:animEffect>
                                  </p:childTnLst>
                                </p:cTn>
                              </p:par>
                              <p:par>
                                <p:cTn id="154" presetID="9" presetClass="emph" presetSubtype="0" grpId="0" nodeType="withEffect">
                                  <p:stCondLst>
                                    <p:cond delay="0"/>
                                  </p:stCondLst>
                                  <p:childTnLst>
                                    <p:set>
                                      <p:cBhvr>
                                        <p:cTn id="155" dur="indefinite"/>
                                        <p:tgtEl>
                                          <p:spTgt spid="38"/>
                                        </p:tgtEl>
                                        <p:attrNameLst>
                                          <p:attrName>style.opacity</p:attrName>
                                        </p:attrNameLst>
                                      </p:cBhvr>
                                      <p:to>
                                        <p:strVal val="0.5"/>
                                      </p:to>
                                    </p:set>
                                    <p:animEffect filter="image" prLst="opacity: 0.5">
                                      <p:cBhvr rctx="IE">
                                        <p:cTn id="156" dur="indefinite"/>
                                        <p:tgtEl>
                                          <p:spTgt spid="38"/>
                                        </p:tgtEl>
                                      </p:cBhvr>
                                    </p:animEffect>
                                  </p:childTnLst>
                                </p:cTn>
                              </p:par>
                              <p:par>
                                <p:cTn id="157" presetID="9" presetClass="entr" presetSubtype="0" fill="hold" grpId="0" nodeType="withEffect">
                                  <p:stCondLst>
                                    <p:cond delay="0"/>
                                  </p:stCondLst>
                                  <p:childTnLst>
                                    <p:set>
                                      <p:cBhvr>
                                        <p:cTn id="158" dur="1" fill="hold">
                                          <p:stCondLst>
                                            <p:cond delay="0"/>
                                          </p:stCondLst>
                                        </p:cTn>
                                        <p:tgtEl>
                                          <p:spTgt spid="43"/>
                                        </p:tgtEl>
                                        <p:attrNameLst>
                                          <p:attrName>style.visibility</p:attrName>
                                        </p:attrNameLst>
                                      </p:cBhvr>
                                      <p:to>
                                        <p:strVal val="visible"/>
                                      </p:to>
                                    </p:set>
                                    <p:animEffect transition="in" filter="dissolve">
                                      <p:cBhvr>
                                        <p:cTn id="159" dur="500"/>
                                        <p:tgtEl>
                                          <p:spTgt spid="43"/>
                                        </p:tgtEl>
                                      </p:cBhvr>
                                    </p:animEffect>
                                  </p:childTnLst>
                                </p:cTn>
                              </p:par>
                              <p:par>
                                <p:cTn id="160" presetID="9" presetClass="entr" presetSubtype="0" fill="hold" nodeType="withEffect">
                                  <p:stCondLst>
                                    <p:cond delay="0"/>
                                  </p:stCondLst>
                                  <p:childTnLst>
                                    <p:set>
                                      <p:cBhvr>
                                        <p:cTn id="161" dur="1" fill="hold">
                                          <p:stCondLst>
                                            <p:cond delay="0"/>
                                          </p:stCondLst>
                                        </p:cTn>
                                        <p:tgtEl>
                                          <p:spTgt spid="44"/>
                                        </p:tgtEl>
                                        <p:attrNameLst>
                                          <p:attrName>style.visibility</p:attrName>
                                        </p:attrNameLst>
                                      </p:cBhvr>
                                      <p:to>
                                        <p:strVal val="visible"/>
                                      </p:to>
                                    </p:set>
                                    <p:animEffect transition="in" filter="dissolve">
                                      <p:cBhvr>
                                        <p:cTn id="1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 grpId="0"/>
      <p:bldP spid="5" grpId="0" animBg="1"/>
      <p:bldP spid="6" grpId="0" animBg="1"/>
      <p:bldP spid="8" grpId="0"/>
      <p:bldP spid="11" grpId="0"/>
      <p:bldP spid="10" grpId="0"/>
      <p:bldP spid="4" grpId="0" animBg="1"/>
      <p:bldP spid="13" grpId="0" animBg="1"/>
      <p:bldP spid="13" grpId="1" animBg="1"/>
      <p:bldP spid="14" grpId="0" animBg="1"/>
      <p:bldP spid="14" grpId="1" animBg="1"/>
      <p:bldP spid="16" grpId="0" animBg="1"/>
      <p:bldP spid="16" grpId="1" animBg="1"/>
      <p:bldP spid="7" grpId="0" animBg="1"/>
      <p:bldP spid="7" grpId="1" animBg="1"/>
      <p:bldP spid="18" grpId="0" animBg="1"/>
      <p:bldP spid="18" grpId="1" animBg="1"/>
      <p:bldP spid="21" grpId="0" animBg="1"/>
      <p:bldP spid="21" grpId="1" animBg="1"/>
      <p:bldP spid="22" grpId="0" animBg="1"/>
      <p:bldP spid="22" grpId="1" animBg="1"/>
      <p:bldP spid="23" grpId="0" animBg="1"/>
      <p:bldP spid="19" grpId="0" animBg="1"/>
      <p:bldP spid="19" grpId="1" animBg="1"/>
      <p:bldP spid="24" grpId="0" animBg="1"/>
      <p:bldP spid="24" grpId="1" animBg="1"/>
      <p:bldP spid="25" grpId="0" animBg="1"/>
      <p:bldP spid="25" grpId="1" animBg="1"/>
      <p:bldP spid="26" grpId="0" animBg="1"/>
      <p:bldP spid="26" grpId="1" animBg="1"/>
      <p:bldP spid="27" grpId="0" animBg="1"/>
      <p:bldP spid="27" grpId="1" animBg="1"/>
      <p:bldP spid="34" grpId="0" animBg="1"/>
      <p:bldP spid="34" grpId="1" animBg="1"/>
      <p:bldP spid="35" grpId="0" animBg="1"/>
      <p:bldP spid="35" grpId="1" animBg="1"/>
      <p:bldP spid="36" grpId="0" animBg="1"/>
      <p:bldP spid="36" grpId="1" animBg="1"/>
      <p:bldP spid="37" grpId="0" animBg="1"/>
      <p:bldP spid="37" grpId="1" animBg="1"/>
      <p:bldP spid="45" grpId="0" animBg="1"/>
      <p:bldP spid="45" grpId="1" animBg="1"/>
      <p:bldP spid="46" grpId="0" animBg="1"/>
      <p:bldP spid="46" grpId="1" animBg="1"/>
      <p:bldP spid="47" grpId="0" animBg="1"/>
      <p:bldP spid="47" grpId="1" animBg="1"/>
      <p:bldP spid="43" grpId="0" animBg="1"/>
      <p:bldP spid="49" grpId="0" animBg="1"/>
      <p:bldP spid="49" grpId="1" animBg="1"/>
      <p:bldP spid="50" grpId="0" animBg="1"/>
      <p:bldP spid="51" grpId="0" animBg="1"/>
      <p:bldP spid="51" grpId="1" animBg="1"/>
      <p:bldP spid="3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cade of drought: a global tour of seven recent water crises | Working in  development | The Guardian">
            <a:extLst>
              <a:ext uri="{FF2B5EF4-FFF2-40B4-BE49-F238E27FC236}">
                <a16:creationId xmlns:a16="http://schemas.microsoft.com/office/drawing/2014/main" id="{AEC8A0CD-2CEE-B34F-B3B2-872351D8228E}"/>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5176491" y="2107448"/>
            <a:ext cx="6722061" cy="4033236"/>
          </a:xfrm>
          <a:prstGeom prst="rect">
            <a:avLst/>
          </a:prstGeom>
          <a:solidFill>
            <a:schemeClr val="tx1">
              <a:alpha val="63000"/>
            </a:schemeClr>
          </a:solidFill>
          <a:effectLst>
            <a:outerShdw blurRad="50800" dist="50800" dir="5400000" algn="ctr" rotWithShape="0">
              <a:srgbClr val="000000">
                <a:alpha val="0"/>
              </a:srgbClr>
            </a:outerShdw>
          </a:effectLst>
        </p:spPr>
      </p:pic>
      <p:sp>
        <p:nvSpPr>
          <p:cNvPr id="2" name="Slide Number Placeholder 1">
            <a:extLst>
              <a:ext uri="{FF2B5EF4-FFF2-40B4-BE49-F238E27FC236}">
                <a16:creationId xmlns:a16="http://schemas.microsoft.com/office/drawing/2014/main" id="{21C234F3-2F46-421C-9256-424C532C50EE}"/>
              </a:ext>
            </a:extLst>
          </p:cNvPr>
          <p:cNvSpPr>
            <a:spLocks noGrp="1"/>
          </p:cNvSpPr>
          <p:nvPr>
            <p:ph type="sldNum" sz="quarter" idx="4"/>
          </p:nvPr>
        </p:nvSpPr>
        <p:spPr/>
        <p:txBody>
          <a:bodyPr/>
          <a:lstStyle/>
          <a:p>
            <a:fld id="{15F7C4B4-4F51-0945-BFD9-8C8DFD044134}" type="slidenum">
              <a:rPr lang="en-US" smtClean="0"/>
              <a:pPr/>
              <a:t>35</a:t>
            </a:fld>
            <a:endParaRPr lang="en-US" dirty="0"/>
          </a:p>
        </p:txBody>
      </p:sp>
      <p:sp>
        <p:nvSpPr>
          <p:cNvPr id="5" name="Rectangle 4">
            <a:extLst>
              <a:ext uri="{FF2B5EF4-FFF2-40B4-BE49-F238E27FC236}">
                <a16:creationId xmlns:a16="http://schemas.microsoft.com/office/drawing/2014/main" id="{B1655D04-3B0A-48AA-A382-B9B29A53124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FABAB7-9675-40CD-8986-103618A2465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FA53F539-98AF-477A-B514-F2B24796E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Disturbances: Climate stresses and shocks</a:t>
            </a:r>
          </a:p>
        </p:txBody>
      </p:sp>
      <p:cxnSp>
        <p:nvCxnSpPr>
          <p:cNvPr id="9" name="Straight Connector 8">
            <a:extLst>
              <a:ext uri="{FF2B5EF4-FFF2-40B4-BE49-F238E27FC236}">
                <a16:creationId xmlns:a16="http://schemas.microsoft.com/office/drawing/2014/main" id="{5FE6FFF4-4C06-4EE1-9146-F7B9CEC196F3}"/>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03B0AA-A8FA-D047-B798-B1937D9462BA}"/>
              </a:ext>
            </a:extLst>
          </p:cNvPr>
          <p:cNvSpPr txBox="1"/>
          <p:nvPr/>
        </p:nvSpPr>
        <p:spPr>
          <a:xfrm>
            <a:off x="1379838" y="2107448"/>
            <a:ext cx="3472248" cy="1477328"/>
          </a:xfrm>
          <a:prstGeom prst="rect">
            <a:avLst/>
          </a:prstGeom>
          <a:noFill/>
        </p:spPr>
        <p:txBody>
          <a:bodyPr wrap="square" rtlCol="0">
            <a:spAutoFit/>
          </a:bodyPr>
          <a:lstStyle/>
          <a:p>
            <a:r>
              <a:rPr lang="en-US" u="sng" dirty="0"/>
              <a:t>Climate change </a:t>
            </a:r>
            <a:r>
              <a:rPr lang="en-US" b="1" u="sng" dirty="0"/>
              <a:t>stresses</a:t>
            </a:r>
            <a:r>
              <a:rPr lang="en-US" u="sng" dirty="0"/>
              <a:t>  </a:t>
            </a:r>
            <a:endParaRPr lang="en-US" dirty="0"/>
          </a:p>
          <a:p>
            <a:r>
              <a:rPr lang="en-US" dirty="0"/>
              <a:t>Gradual and/or cyclical changes in: </a:t>
            </a:r>
          </a:p>
          <a:p>
            <a:pPr marL="285750" indent="-285750">
              <a:buFont typeface="Arial" panose="020B0604020202020204" pitchFamily="34" charset="0"/>
              <a:buChar char="•"/>
            </a:pPr>
            <a:r>
              <a:rPr lang="en-US" dirty="0"/>
              <a:t>Temperature</a:t>
            </a:r>
          </a:p>
          <a:p>
            <a:pPr marL="285750" indent="-285750">
              <a:buFont typeface="Arial" panose="020B0604020202020204" pitchFamily="34" charset="0"/>
              <a:buChar char="•"/>
            </a:pPr>
            <a:r>
              <a:rPr lang="en-US" dirty="0"/>
              <a:t>Rainfall, rainfall patterns</a:t>
            </a:r>
          </a:p>
          <a:p>
            <a:pPr marL="285750" indent="-285750">
              <a:buFont typeface="Arial" panose="020B0604020202020204" pitchFamily="34" charset="0"/>
              <a:buChar char="•"/>
            </a:pPr>
            <a:r>
              <a:rPr lang="en-US" dirty="0"/>
              <a:t>Sea level (rise)</a:t>
            </a:r>
          </a:p>
        </p:txBody>
      </p:sp>
      <p:sp>
        <p:nvSpPr>
          <p:cNvPr id="11" name="TextBox 10">
            <a:extLst>
              <a:ext uri="{FF2B5EF4-FFF2-40B4-BE49-F238E27FC236}">
                <a16:creationId xmlns:a16="http://schemas.microsoft.com/office/drawing/2014/main" id="{2E45A998-4D73-A941-8859-016A06DE5942}"/>
              </a:ext>
            </a:extLst>
          </p:cNvPr>
          <p:cNvSpPr txBox="1"/>
          <p:nvPr/>
        </p:nvSpPr>
        <p:spPr>
          <a:xfrm>
            <a:off x="5089842" y="1598162"/>
            <a:ext cx="6895357" cy="369332"/>
          </a:xfrm>
          <a:prstGeom prst="rect">
            <a:avLst/>
          </a:prstGeom>
          <a:noFill/>
        </p:spPr>
        <p:txBody>
          <a:bodyPr wrap="square" rtlCol="0">
            <a:spAutoFit/>
          </a:bodyPr>
          <a:lstStyle/>
          <a:p>
            <a:r>
              <a:rPr lang="en-US" b="1" dirty="0"/>
              <a:t>EXAMPLE - Outcome: Improve food security for drought prone region</a:t>
            </a:r>
          </a:p>
        </p:txBody>
      </p:sp>
      <p:sp>
        <p:nvSpPr>
          <p:cNvPr id="12" name="TextBox 11">
            <a:extLst>
              <a:ext uri="{FF2B5EF4-FFF2-40B4-BE49-F238E27FC236}">
                <a16:creationId xmlns:a16="http://schemas.microsoft.com/office/drawing/2014/main" id="{E7E6DF43-4F96-9142-A6EB-30157EE13A91}"/>
              </a:ext>
            </a:extLst>
          </p:cNvPr>
          <p:cNvSpPr txBox="1"/>
          <p:nvPr/>
        </p:nvSpPr>
        <p:spPr>
          <a:xfrm>
            <a:off x="6977384" y="2585921"/>
            <a:ext cx="3660878" cy="1754326"/>
          </a:xfrm>
          <a:prstGeom prst="rect">
            <a:avLst/>
          </a:prstGeom>
          <a:noFill/>
        </p:spPr>
        <p:txBody>
          <a:bodyPr wrap="square" rtlCol="0">
            <a:spAutoFit/>
          </a:bodyPr>
          <a:lstStyle/>
          <a:p>
            <a:r>
              <a:rPr lang="en-US" dirty="0">
                <a:solidFill>
                  <a:schemeClr val="bg1"/>
                </a:solidFill>
              </a:rPr>
              <a:t>Related </a:t>
            </a:r>
            <a:r>
              <a:rPr lang="en-US" b="1" dirty="0">
                <a:solidFill>
                  <a:schemeClr val="bg1"/>
                </a:solidFill>
              </a:rPr>
              <a:t>stresses</a:t>
            </a:r>
            <a:r>
              <a:rPr lang="en-US" dirty="0">
                <a:solidFill>
                  <a:schemeClr val="bg1"/>
                </a:solidFill>
              </a:rPr>
              <a:t>: Temperature rise, decreased rainfall, shortened and delayed wet season </a:t>
            </a:r>
          </a:p>
          <a:p>
            <a:pPr marL="285750" indent="-285750">
              <a:buFont typeface="Wingdings" pitchFamily="2" charset="2"/>
              <a:buChar char="Ø"/>
            </a:pPr>
            <a:r>
              <a:rPr lang="en-US" dirty="0">
                <a:solidFill>
                  <a:schemeClr val="bg1"/>
                </a:solidFill>
              </a:rPr>
              <a:t>Related effects: depleted soils, crop loss, shorter growing season, stunted crop growth, low yields</a:t>
            </a:r>
          </a:p>
        </p:txBody>
      </p:sp>
      <p:sp>
        <p:nvSpPr>
          <p:cNvPr id="13" name="TextBox 12">
            <a:extLst>
              <a:ext uri="{FF2B5EF4-FFF2-40B4-BE49-F238E27FC236}">
                <a16:creationId xmlns:a16="http://schemas.microsoft.com/office/drawing/2014/main" id="{1228FCBF-722B-5145-B38F-F60ACFF0F7EA}"/>
              </a:ext>
            </a:extLst>
          </p:cNvPr>
          <p:cNvSpPr txBox="1"/>
          <p:nvPr/>
        </p:nvSpPr>
        <p:spPr>
          <a:xfrm>
            <a:off x="1379838" y="3918717"/>
            <a:ext cx="3197601" cy="2031325"/>
          </a:xfrm>
          <a:prstGeom prst="rect">
            <a:avLst/>
          </a:prstGeom>
          <a:noFill/>
        </p:spPr>
        <p:txBody>
          <a:bodyPr wrap="square" rtlCol="0">
            <a:spAutoFit/>
          </a:bodyPr>
          <a:lstStyle/>
          <a:p>
            <a:r>
              <a:rPr lang="en-US" u="sng" dirty="0"/>
              <a:t>Climate change </a:t>
            </a:r>
            <a:r>
              <a:rPr lang="en-US" b="1" u="sng" dirty="0"/>
              <a:t>shocks</a:t>
            </a:r>
            <a:endParaRPr lang="en-US" dirty="0"/>
          </a:p>
          <a:p>
            <a:r>
              <a:rPr lang="en-US" dirty="0"/>
              <a:t>Sudden ((un)expected) events:</a:t>
            </a:r>
          </a:p>
          <a:p>
            <a:pPr marL="285750" indent="-285750">
              <a:buFont typeface="Arial" panose="020B0604020202020204" pitchFamily="34" charset="0"/>
              <a:buChar char="•"/>
            </a:pPr>
            <a:r>
              <a:rPr lang="en-US" dirty="0"/>
              <a:t>Hurricane or Typhoon</a:t>
            </a:r>
          </a:p>
          <a:p>
            <a:pPr marL="285750" indent="-285750">
              <a:buFont typeface="Arial" panose="020B0604020202020204" pitchFamily="34" charset="0"/>
              <a:buChar char="•"/>
            </a:pPr>
            <a:r>
              <a:rPr lang="en-US" dirty="0"/>
              <a:t>Tornado</a:t>
            </a:r>
          </a:p>
          <a:p>
            <a:pPr marL="285750" indent="-285750">
              <a:buFont typeface="Arial" panose="020B0604020202020204" pitchFamily="34" charset="0"/>
              <a:buChar char="•"/>
            </a:pPr>
            <a:r>
              <a:rPr lang="en-US" dirty="0"/>
              <a:t>Flood</a:t>
            </a:r>
          </a:p>
          <a:p>
            <a:pPr marL="285750" indent="-285750">
              <a:buFont typeface="Arial" panose="020B0604020202020204" pitchFamily="34" charset="0"/>
              <a:buChar char="•"/>
            </a:pPr>
            <a:r>
              <a:rPr lang="en-US" dirty="0"/>
              <a:t>Storm Surge</a:t>
            </a:r>
          </a:p>
          <a:p>
            <a:pPr marL="285750" indent="-285750">
              <a:buFont typeface="Arial" panose="020B0604020202020204" pitchFamily="34" charset="0"/>
              <a:buChar char="•"/>
            </a:pPr>
            <a:r>
              <a:rPr lang="en-US" dirty="0"/>
              <a:t>Seasonal Drought</a:t>
            </a:r>
          </a:p>
        </p:txBody>
      </p:sp>
      <p:sp>
        <p:nvSpPr>
          <p:cNvPr id="14" name="Rectangle 13">
            <a:extLst>
              <a:ext uri="{FF2B5EF4-FFF2-40B4-BE49-F238E27FC236}">
                <a16:creationId xmlns:a16="http://schemas.microsoft.com/office/drawing/2014/main" id="{F5ECAE3D-C0C1-DA46-AFF4-DEF378565DAA}"/>
              </a:ext>
            </a:extLst>
          </p:cNvPr>
          <p:cNvSpPr/>
          <p:nvPr/>
        </p:nvSpPr>
        <p:spPr>
          <a:xfrm>
            <a:off x="6977383" y="4411142"/>
            <a:ext cx="3660878" cy="1200329"/>
          </a:xfrm>
          <a:prstGeom prst="rect">
            <a:avLst/>
          </a:prstGeom>
        </p:spPr>
        <p:txBody>
          <a:bodyPr wrap="square">
            <a:spAutoFit/>
          </a:bodyPr>
          <a:lstStyle/>
          <a:p>
            <a:r>
              <a:rPr lang="en-US" dirty="0">
                <a:solidFill>
                  <a:schemeClr val="bg1"/>
                </a:solidFill>
              </a:rPr>
              <a:t>Related </a:t>
            </a:r>
            <a:r>
              <a:rPr lang="en-US" b="1" dirty="0">
                <a:solidFill>
                  <a:schemeClr val="bg1"/>
                </a:solidFill>
              </a:rPr>
              <a:t>shocks</a:t>
            </a:r>
            <a:r>
              <a:rPr lang="en-US" dirty="0">
                <a:solidFill>
                  <a:schemeClr val="bg1"/>
                </a:solidFill>
              </a:rPr>
              <a:t>: periodic drought, floods </a:t>
            </a:r>
          </a:p>
          <a:p>
            <a:pPr marL="285750" indent="-285750">
              <a:buFont typeface="Wingdings" pitchFamily="2" charset="2"/>
              <a:buChar char="Ø"/>
            </a:pPr>
            <a:r>
              <a:rPr lang="en-US" dirty="0">
                <a:solidFill>
                  <a:schemeClr val="bg1"/>
                </a:solidFill>
              </a:rPr>
              <a:t>Related effects: topsoil loss, landslides, crop loss</a:t>
            </a:r>
          </a:p>
        </p:txBody>
      </p:sp>
      <p:sp>
        <p:nvSpPr>
          <p:cNvPr id="15" name="Right Arrow 14">
            <a:extLst>
              <a:ext uri="{FF2B5EF4-FFF2-40B4-BE49-F238E27FC236}">
                <a16:creationId xmlns:a16="http://schemas.microsoft.com/office/drawing/2014/main" id="{63E07C7F-8B09-214F-B257-DC6AC6C0AF02}"/>
              </a:ext>
            </a:extLst>
          </p:cNvPr>
          <p:cNvSpPr/>
          <p:nvPr/>
        </p:nvSpPr>
        <p:spPr>
          <a:xfrm>
            <a:off x="5521410" y="2799423"/>
            <a:ext cx="1272191" cy="52516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AFF77EE9-CE77-CB45-BC27-A40B1FB02231}"/>
              </a:ext>
            </a:extLst>
          </p:cNvPr>
          <p:cNvSpPr/>
          <p:nvPr/>
        </p:nvSpPr>
        <p:spPr>
          <a:xfrm>
            <a:off x="5521410" y="4425849"/>
            <a:ext cx="1272191" cy="52516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F15953-FCAE-654F-B58A-E08E141F3265}"/>
              </a:ext>
            </a:extLst>
          </p:cNvPr>
          <p:cNvSpPr/>
          <p:nvPr/>
        </p:nvSpPr>
        <p:spPr>
          <a:xfrm>
            <a:off x="9857879" y="246993"/>
            <a:ext cx="2040673" cy="81989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DISTURBANCES</a:t>
            </a:r>
          </a:p>
          <a:p>
            <a:pPr algn="ctr"/>
            <a:endParaRPr lang="en-US" sz="800" dirty="0">
              <a:latin typeface="Myriad Pro" panose="020B0503030403020204"/>
            </a:endParaRPr>
          </a:p>
          <a:p>
            <a:pPr algn="ctr"/>
            <a:r>
              <a:rPr lang="en-US" sz="1400" dirty="0">
                <a:latin typeface="Myriad Pro" panose="020B0503030403020204"/>
              </a:rPr>
              <a:t>Addressed by the sustained outcome</a:t>
            </a:r>
          </a:p>
        </p:txBody>
      </p:sp>
      <p:sp>
        <p:nvSpPr>
          <p:cNvPr id="18" name="Content Placeholder 3">
            <a:extLst>
              <a:ext uri="{FF2B5EF4-FFF2-40B4-BE49-F238E27FC236}">
                <a16:creationId xmlns:a16="http://schemas.microsoft.com/office/drawing/2014/main" id="{AE068E8A-3159-BC4F-B1F9-FDDD9AD08183}"/>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resilience</a:t>
            </a:r>
          </a:p>
        </p:txBody>
      </p:sp>
    </p:spTree>
    <p:extLst>
      <p:ext uri="{BB962C8B-B14F-4D97-AF65-F5344CB8AC3E}">
        <p14:creationId xmlns:p14="http://schemas.microsoft.com/office/powerpoint/2010/main" val="105249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9" presetClass="emph" presetSubtype="0" grpId="0" nodeType="withEffect">
                                  <p:stCondLst>
                                    <p:cond delay="0"/>
                                  </p:stCondLst>
                                  <p:childTnLst>
                                    <p:set>
                                      <p:cBhvr>
                                        <p:cTn id="20" dur="indefinite"/>
                                        <p:tgtEl>
                                          <p:spTgt spid="18"/>
                                        </p:tgtEl>
                                        <p:attrNameLst>
                                          <p:attrName>style.opacity</p:attrName>
                                        </p:attrNameLst>
                                      </p:cBhvr>
                                      <p:to>
                                        <p:strVal val="0.5"/>
                                      </p:to>
                                    </p:set>
                                    <p:animEffect filter="image" prLst="opacity: 0.5">
                                      <p:cBhvr rctx="IE">
                                        <p:cTn id="21"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animBg="1"/>
      <p:bldP spid="17"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234F3-2F46-421C-9256-424C532C50EE}"/>
              </a:ext>
            </a:extLst>
          </p:cNvPr>
          <p:cNvSpPr>
            <a:spLocks noGrp="1"/>
          </p:cNvSpPr>
          <p:nvPr>
            <p:ph type="sldNum" sz="quarter" idx="4"/>
          </p:nvPr>
        </p:nvSpPr>
        <p:spPr/>
        <p:txBody>
          <a:bodyPr/>
          <a:lstStyle/>
          <a:p>
            <a:fld id="{15F7C4B4-4F51-0945-BFD9-8C8DFD044134}" type="slidenum">
              <a:rPr lang="en-US" smtClean="0"/>
              <a:pPr/>
              <a:t>36</a:t>
            </a:fld>
            <a:endParaRPr lang="en-US" dirty="0"/>
          </a:p>
        </p:txBody>
      </p:sp>
      <p:sp>
        <p:nvSpPr>
          <p:cNvPr id="5" name="Rectangle 4">
            <a:extLst>
              <a:ext uri="{FF2B5EF4-FFF2-40B4-BE49-F238E27FC236}">
                <a16:creationId xmlns:a16="http://schemas.microsoft.com/office/drawing/2014/main" id="{B1655D04-3B0A-48AA-A382-B9B29A53124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FABAB7-9675-40CD-8986-103618A2465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FA53F539-98AF-477A-B514-F2B24796E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Systems: Human, Natural, Nexus</a:t>
            </a:r>
          </a:p>
        </p:txBody>
      </p:sp>
      <p:cxnSp>
        <p:nvCxnSpPr>
          <p:cNvPr id="9" name="Straight Connector 8">
            <a:extLst>
              <a:ext uri="{FF2B5EF4-FFF2-40B4-BE49-F238E27FC236}">
                <a16:creationId xmlns:a16="http://schemas.microsoft.com/office/drawing/2014/main" id="{5FE6FFF4-4C06-4EE1-9146-F7B9CEC196F3}"/>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AE068E8A-3159-BC4F-B1F9-FDDD9AD08183}"/>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resilience</a:t>
            </a:r>
          </a:p>
        </p:txBody>
      </p:sp>
      <p:pic>
        <p:nvPicPr>
          <p:cNvPr id="34" name="Picture 33" descr="Fig. 1">
            <a:extLst>
              <a:ext uri="{FF2B5EF4-FFF2-40B4-BE49-F238E27FC236}">
                <a16:creationId xmlns:a16="http://schemas.microsoft.com/office/drawing/2014/main" id="{0B242FCE-36ED-E249-A7B1-65D3E96EC82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34560" y="1607910"/>
            <a:ext cx="8623727" cy="4866104"/>
          </a:xfrm>
          <a:prstGeom prst="rect">
            <a:avLst/>
          </a:prstGeom>
          <a:noFill/>
          <a:ln>
            <a:noFill/>
          </a:ln>
        </p:spPr>
      </p:pic>
      <p:sp>
        <p:nvSpPr>
          <p:cNvPr id="6" name="TextBox 5">
            <a:extLst>
              <a:ext uri="{FF2B5EF4-FFF2-40B4-BE49-F238E27FC236}">
                <a16:creationId xmlns:a16="http://schemas.microsoft.com/office/drawing/2014/main" id="{1D700C39-88AA-9840-AD0C-C90FC6D566E3}"/>
              </a:ext>
            </a:extLst>
          </p:cNvPr>
          <p:cNvSpPr txBox="1"/>
          <p:nvPr/>
        </p:nvSpPr>
        <p:spPr>
          <a:xfrm>
            <a:off x="5548991" y="3940616"/>
            <a:ext cx="1094017" cy="523220"/>
          </a:xfrm>
          <a:prstGeom prst="rect">
            <a:avLst/>
          </a:prstGeom>
          <a:noFill/>
        </p:spPr>
        <p:txBody>
          <a:bodyPr wrap="none" rtlCol="0">
            <a:spAutoFit/>
          </a:bodyPr>
          <a:lstStyle/>
          <a:p>
            <a:r>
              <a:rPr lang="en-US" sz="2800" b="1" dirty="0"/>
              <a:t>Nexus</a:t>
            </a:r>
          </a:p>
        </p:txBody>
      </p:sp>
      <p:sp>
        <p:nvSpPr>
          <p:cNvPr id="10" name="TextBox 9">
            <a:extLst>
              <a:ext uri="{FF2B5EF4-FFF2-40B4-BE49-F238E27FC236}">
                <a16:creationId xmlns:a16="http://schemas.microsoft.com/office/drawing/2014/main" id="{660633E1-54F6-8643-8E31-9DC84496A779}"/>
              </a:ext>
            </a:extLst>
          </p:cNvPr>
          <p:cNvSpPr txBox="1"/>
          <p:nvPr/>
        </p:nvSpPr>
        <p:spPr>
          <a:xfrm>
            <a:off x="560320" y="1435711"/>
            <a:ext cx="1968616" cy="1323439"/>
          </a:xfrm>
          <a:prstGeom prst="rect">
            <a:avLst/>
          </a:prstGeom>
          <a:noFill/>
        </p:spPr>
        <p:txBody>
          <a:bodyPr wrap="none" rtlCol="0">
            <a:spAutoFit/>
          </a:bodyPr>
          <a:lstStyle/>
          <a:p>
            <a:r>
              <a:rPr lang="en-US" sz="2000" dirty="0"/>
              <a:t>e.g. </a:t>
            </a:r>
          </a:p>
          <a:p>
            <a:pPr marL="342900" indent="-342900">
              <a:buFont typeface="Courier New" panose="02070309020205020404" pitchFamily="49" charset="0"/>
              <a:buChar char="o"/>
            </a:pPr>
            <a:r>
              <a:rPr lang="en-US" sz="2000" dirty="0"/>
              <a:t>Institutions</a:t>
            </a:r>
          </a:p>
          <a:p>
            <a:pPr marL="342900" indent="-342900">
              <a:buFont typeface="Courier New" panose="02070309020205020404" pitchFamily="49" charset="0"/>
              <a:buChar char="o"/>
            </a:pPr>
            <a:r>
              <a:rPr lang="en-US" sz="2000" dirty="0"/>
              <a:t>Policies</a:t>
            </a:r>
          </a:p>
          <a:p>
            <a:pPr marL="342900" indent="-342900">
              <a:buFont typeface="Courier New" panose="02070309020205020404" pitchFamily="49" charset="0"/>
              <a:buChar char="o"/>
            </a:pPr>
            <a:r>
              <a:rPr lang="en-US" sz="2000" dirty="0"/>
              <a:t>Infrastructure</a:t>
            </a:r>
          </a:p>
        </p:txBody>
      </p:sp>
      <p:sp>
        <p:nvSpPr>
          <p:cNvPr id="36" name="TextBox 35">
            <a:extLst>
              <a:ext uri="{FF2B5EF4-FFF2-40B4-BE49-F238E27FC236}">
                <a16:creationId xmlns:a16="http://schemas.microsoft.com/office/drawing/2014/main" id="{C7056DED-8E3D-0A4E-8C87-E8B298A4AFEB}"/>
              </a:ext>
            </a:extLst>
          </p:cNvPr>
          <p:cNvSpPr txBox="1"/>
          <p:nvPr/>
        </p:nvSpPr>
        <p:spPr>
          <a:xfrm>
            <a:off x="9857879" y="1440938"/>
            <a:ext cx="2334119" cy="1631216"/>
          </a:xfrm>
          <a:prstGeom prst="rect">
            <a:avLst/>
          </a:prstGeom>
          <a:noFill/>
        </p:spPr>
        <p:txBody>
          <a:bodyPr wrap="square" rtlCol="0">
            <a:spAutoFit/>
          </a:bodyPr>
          <a:lstStyle/>
          <a:p>
            <a:r>
              <a:rPr lang="en-US" sz="2000" dirty="0"/>
              <a:t>e.g. </a:t>
            </a:r>
          </a:p>
          <a:p>
            <a:pPr marL="342900" indent="-342900">
              <a:buFont typeface="Courier New" panose="02070309020205020404" pitchFamily="49" charset="0"/>
              <a:buChar char="o"/>
            </a:pPr>
            <a:r>
              <a:rPr lang="en-US" sz="2000" dirty="0"/>
              <a:t>River basin</a:t>
            </a:r>
          </a:p>
          <a:p>
            <a:pPr marL="342900" indent="-342900">
              <a:buFont typeface="Courier New" panose="02070309020205020404" pitchFamily="49" charset="0"/>
              <a:buChar char="o"/>
            </a:pPr>
            <a:r>
              <a:rPr lang="en-US" sz="2000" dirty="0"/>
              <a:t>Forest/ protected area</a:t>
            </a:r>
          </a:p>
          <a:p>
            <a:pPr marL="342900" indent="-342900">
              <a:buFont typeface="Courier New" panose="02070309020205020404" pitchFamily="49" charset="0"/>
              <a:buChar char="o"/>
            </a:pPr>
            <a:r>
              <a:rPr lang="en-US" sz="2000" dirty="0"/>
              <a:t>Wetlands</a:t>
            </a:r>
          </a:p>
        </p:txBody>
      </p:sp>
      <p:sp>
        <p:nvSpPr>
          <p:cNvPr id="37" name="TextBox 36">
            <a:extLst>
              <a:ext uri="{FF2B5EF4-FFF2-40B4-BE49-F238E27FC236}">
                <a16:creationId xmlns:a16="http://schemas.microsoft.com/office/drawing/2014/main" id="{DCCB2ED5-87FF-E243-9F33-9AAA163F8840}"/>
              </a:ext>
            </a:extLst>
          </p:cNvPr>
          <p:cNvSpPr txBox="1"/>
          <p:nvPr/>
        </p:nvSpPr>
        <p:spPr>
          <a:xfrm>
            <a:off x="5533694" y="4463836"/>
            <a:ext cx="2039007" cy="1323439"/>
          </a:xfrm>
          <a:prstGeom prst="rect">
            <a:avLst/>
          </a:prstGeom>
          <a:noFill/>
        </p:spPr>
        <p:txBody>
          <a:bodyPr wrap="square" rtlCol="0">
            <a:spAutoFit/>
          </a:bodyPr>
          <a:lstStyle/>
          <a:p>
            <a:r>
              <a:rPr lang="en-US" sz="2000" dirty="0"/>
              <a:t>e.g. </a:t>
            </a:r>
          </a:p>
          <a:p>
            <a:pPr marL="342900" indent="-342900">
              <a:buFont typeface="Courier New" panose="02070309020205020404" pitchFamily="49" charset="0"/>
              <a:buChar char="o"/>
            </a:pPr>
            <a:r>
              <a:rPr lang="en-US" sz="2000" dirty="0"/>
              <a:t>Practices</a:t>
            </a:r>
          </a:p>
          <a:p>
            <a:pPr marL="342900" indent="-342900">
              <a:buFont typeface="Courier New" panose="02070309020205020404" pitchFamily="49" charset="0"/>
              <a:buChar char="o"/>
            </a:pPr>
            <a:r>
              <a:rPr lang="en-US" sz="2000" dirty="0"/>
              <a:t>Skills</a:t>
            </a:r>
          </a:p>
          <a:p>
            <a:endParaRPr lang="en-US" sz="2000" dirty="0"/>
          </a:p>
        </p:txBody>
      </p:sp>
      <p:sp>
        <p:nvSpPr>
          <p:cNvPr id="38" name="Rectangle 37">
            <a:extLst>
              <a:ext uri="{FF2B5EF4-FFF2-40B4-BE49-F238E27FC236}">
                <a16:creationId xmlns:a16="http://schemas.microsoft.com/office/drawing/2014/main" id="{7C6194F2-653D-4F49-AFC6-0E9B83BAA53B}"/>
              </a:ext>
            </a:extLst>
          </p:cNvPr>
          <p:cNvSpPr/>
          <p:nvPr/>
        </p:nvSpPr>
        <p:spPr>
          <a:xfrm>
            <a:off x="9857879" y="353783"/>
            <a:ext cx="2040673" cy="819890"/>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yriad Pro" panose="020B0503030403020204"/>
              </a:rPr>
              <a:t>SYSTEMS</a:t>
            </a:r>
          </a:p>
          <a:p>
            <a:pPr algn="ctr"/>
            <a:endParaRPr lang="en-US" sz="800" dirty="0">
              <a:latin typeface="Myriad Pro" panose="020B0503030403020204"/>
            </a:endParaRPr>
          </a:p>
          <a:p>
            <a:pPr algn="ctr"/>
            <a:r>
              <a:rPr lang="en-US" sz="1400" dirty="0">
                <a:latin typeface="Myriad Pro" panose="020B0503030403020204"/>
              </a:rPr>
              <a:t>The larger context of the strategy and results</a:t>
            </a:r>
          </a:p>
        </p:txBody>
      </p:sp>
    </p:spTree>
    <p:extLst>
      <p:ext uri="{BB962C8B-B14F-4D97-AF65-F5344CB8AC3E}">
        <p14:creationId xmlns:p14="http://schemas.microsoft.com/office/powerpoint/2010/main" val="35513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ssolv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6" grpId="0"/>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C2CAFA-C61D-4946-B255-0EF1F5749437}"/>
              </a:ext>
            </a:extLst>
          </p:cNvPr>
          <p:cNvSpPr txBox="1"/>
          <p:nvPr/>
        </p:nvSpPr>
        <p:spPr>
          <a:xfrm>
            <a:off x="777267" y="6120023"/>
            <a:ext cx="1809199" cy="646331"/>
          </a:xfrm>
          <a:prstGeom prst="rect">
            <a:avLst/>
          </a:prstGeom>
          <a:solidFill>
            <a:schemeClr val="bg1"/>
          </a:solidFill>
        </p:spPr>
        <p:txBody>
          <a:bodyPr wrap="square" rtlCol="0">
            <a:spAutoFit/>
          </a:bodyPr>
          <a:lstStyle/>
          <a:p>
            <a:endParaRPr lang="en-US" dirty="0"/>
          </a:p>
          <a:p>
            <a:endParaRPr lang="en-US" dirty="0"/>
          </a:p>
        </p:txBody>
      </p:sp>
      <p:sp>
        <p:nvSpPr>
          <p:cNvPr id="19" name="TextBox 18">
            <a:extLst>
              <a:ext uri="{FF2B5EF4-FFF2-40B4-BE49-F238E27FC236}">
                <a16:creationId xmlns:a16="http://schemas.microsoft.com/office/drawing/2014/main" id="{44A61793-358E-EE48-A0CB-3763A7E2722E}"/>
              </a:ext>
            </a:extLst>
          </p:cNvPr>
          <p:cNvSpPr txBox="1"/>
          <p:nvPr/>
        </p:nvSpPr>
        <p:spPr>
          <a:xfrm>
            <a:off x="7194664" y="3197876"/>
            <a:ext cx="4220069" cy="3416320"/>
          </a:xfrm>
          <a:prstGeom prst="rect">
            <a:avLst/>
          </a:prstGeom>
          <a:solidFill>
            <a:schemeClr val="accent5">
              <a:lumMod val="20000"/>
              <a:lumOff val="80000"/>
            </a:schemeClr>
          </a:solidFill>
          <a:ln w="28575">
            <a:solidFill>
              <a:schemeClr val="bg1">
                <a:lumMod val="85000"/>
              </a:schemeClr>
            </a:solidFill>
          </a:ln>
        </p:spPr>
        <p:txBody>
          <a:bodyPr wrap="square" rtlCol="0">
            <a:spAutoFit/>
          </a:bodyPr>
          <a:lstStyle/>
          <a:p>
            <a:r>
              <a:rPr lang="en-US" sz="2400" b="1" dirty="0"/>
              <a:t>Capacities</a:t>
            </a:r>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2" name="Slide Number Placeholder 1">
            <a:extLst>
              <a:ext uri="{FF2B5EF4-FFF2-40B4-BE49-F238E27FC236}">
                <a16:creationId xmlns:a16="http://schemas.microsoft.com/office/drawing/2014/main" id="{21C234F3-2F46-421C-9256-424C532C50EE}"/>
              </a:ext>
            </a:extLst>
          </p:cNvPr>
          <p:cNvSpPr>
            <a:spLocks noGrp="1"/>
          </p:cNvSpPr>
          <p:nvPr>
            <p:ph type="sldNum" sz="quarter" idx="4"/>
          </p:nvPr>
        </p:nvSpPr>
        <p:spPr/>
        <p:txBody>
          <a:bodyPr/>
          <a:lstStyle/>
          <a:p>
            <a:fld id="{15F7C4B4-4F51-0945-BFD9-8C8DFD044134}" type="slidenum">
              <a:rPr lang="en-US" smtClean="0"/>
              <a:pPr/>
              <a:t>37</a:t>
            </a:fld>
            <a:endParaRPr lang="en-US" dirty="0"/>
          </a:p>
        </p:txBody>
      </p:sp>
      <p:sp>
        <p:nvSpPr>
          <p:cNvPr id="5" name="Rectangle 4">
            <a:extLst>
              <a:ext uri="{FF2B5EF4-FFF2-40B4-BE49-F238E27FC236}">
                <a16:creationId xmlns:a16="http://schemas.microsoft.com/office/drawing/2014/main" id="{B1655D04-3B0A-48AA-A382-B9B29A53124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FABAB7-9675-40CD-8986-103618A2465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FA53F539-98AF-477A-B514-F2B24796E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Adaptation: Climate Vulnerability, Climate Information</a:t>
            </a:r>
          </a:p>
        </p:txBody>
      </p:sp>
      <p:cxnSp>
        <p:nvCxnSpPr>
          <p:cNvPr id="9" name="Straight Connector 8">
            <a:extLst>
              <a:ext uri="{FF2B5EF4-FFF2-40B4-BE49-F238E27FC236}">
                <a16:creationId xmlns:a16="http://schemas.microsoft.com/office/drawing/2014/main" id="{5FE6FFF4-4C06-4EE1-9146-F7B9CEC196F3}"/>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AE068E8A-3159-BC4F-B1F9-FDDD9AD08183}"/>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resilience</a:t>
            </a:r>
          </a:p>
        </p:txBody>
      </p:sp>
      <p:sp>
        <p:nvSpPr>
          <p:cNvPr id="30" name="Rectangle 29">
            <a:extLst>
              <a:ext uri="{FF2B5EF4-FFF2-40B4-BE49-F238E27FC236}">
                <a16:creationId xmlns:a16="http://schemas.microsoft.com/office/drawing/2014/main" id="{2FC724D0-A37C-6442-A709-24655721C5A8}"/>
              </a:ext>
            </a:extLst>
          </p:cNvPr>
          <p:cNvSpPr/>
          <p:nvPr/>
        </p:nvSpPr>
        <p:spPr>
          <a:xfrm>
            <a:off x="9823589" y="324587"/>
            <a:ext cx="2040673" cy="819890"/>
          </a:xfrm>
          <a:prstGeom prst="rect">
            <a:avLst/>
          </a:prstGeom>
          <a:solidFill>
            <a:schemeClr val="accen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latin typeface="Myriad Pro" panose="020B0503030403020204"/>
              </a:rPr>
              <a:t>ADAPTATION</a:t>
            </a:r>
            <a:endParaRPr lang="en-US" sz="800" dirty="0">
              <a:latin typeface="Myriad Pro" panose="020B0503030403020204"/>
            </a:endParaRPr>
          </a:p>
          <a:p>
            <a:pPr algn="ctr"/>
            <a:endParaRPr lang="en-US" sz="800" dirty="0">
              <a:latin typeface="Myriad Pro" panose="020B0503030403020204"/>
            </a:endParaRPr>
          </a:p>
          <a:p>
            <a:pPr algn="ctr"/>
            <a:r>
              <a:rPr lang="en-US" sz="1400" dirty="0">
                <a:latin typeface="Myriad Pro" panose="020B0503030403020204"/>
              </a:rPr>
              <a:t>How assets and capacities are used </a:t>
            </a:r>
            <a:endParaRPr lang="en-US" sz="1400" b="1" dirty="0">
              <a:latin typeface="Myriad Pro" panose="020B0503030403020204"/>
            </a:endParaRPr>
          </a:p>
        </p:txBody>
      </p:sp>
      <p:sp>
        <p:nvSpPr>
          <p:cNvPr id="29" name="TextBox 28">
            <a:extLst>
              <a:ext uri="{FF2B5EF4-FFF2-40B4-BE49-F238E27FC236}">
                <a16:creationId xmlns:a16="http://schemas.microsoft.com/office/drawing/2014/main" id="{C5A0A465-9D67-5747-9735-AF2C977ABC66}"/>
              </a:ext>
            </a:extLst>
          </p:cNvPr>
          <p:cNvSpPr txBox="1"/>
          <p:nvPr/>
        </p:nvSpPr>
        <p:spPr>
          <a:xfrm>
            <a:off x="957891" y="2724440"/>
            <a:ext cx="4589291" cy="3539430"/>
          </a:xfrm>
          <a:prstGeom prst="rect">
            <a:avLst/>
          </a:prstGeom>
          <a:solidFill>
            <a:schemeClr val="accent1">
              <a:lumMod val="60000"/>
              <a:lumOff val="40000"/>
            </a:schemeClr>
          </a:solidFill>
          <a:ln w="28575">
            <a:solidFill>
              <a:schemeClr val="bg1">
                <a:lumMod val="85000"/>
              </a:schemeClr>
            </a:solidFill>
          </a:ln>
        </p:spPr>
        <p:txBody>
          <a:bodyPr wrap="square" rtlCol="0">
            <a:spAutoFit/>
          </a:bodyPr>
          <a:lstStyle/>
          <a:p>
            <a:r>
              <a:rPr lang="en-US" sz="2800" b="1" i="1" dirty="0"/>
              <a:t>Reduce climate vulnerability</a:t>
            </a:r>
          </a:p>
          <a:p>
            <a:endParaRPr lang="en-US" sz="2800" dirty="0"/>
          </a:p>
          <a:p>
            <a:pPr marL="457200" indent="-457200">
              <a:buFont typeface="Wingdings" pitchFamily="2" charset="2"/>
              <a:buChar char="ü"/>
            </a:pPr>
            <a:r>
              <a:rPr lang="en-US" sz="2800" dirty="0"/>
              <a:t>Reduce exposure</a:t>
            </a:r>
          </a:p>
          <a:p>
            <a:endParaRPr lang="en-US" sz="2800" dirty="0"/>
          </a:p>
          <a:p>
            <a:pPr marL="457200" indent="-457200">
              <a:buFont typeface="Wingdings" pitchFamily="2" charset="2"/>
              <a:buChar char="ü"/>
            </a:pPr>
            <a:r>
              <a:rPr lang="en-US" sz="2800" dirty="0"/>
              <a:t>Reduce sensitivity</a:t>
            </a:r>
          </a:p>
          <a:p>
            <a:pPr marL="457200" indent="-457200">
              <a:buFont typeface="Wingdings" pitchFamily="2" charset="2"/>
              <a:buChar char="ü"/>
            </a:pPr>
            <a:endParaRPr lang="en-US" sz="2800" dirty="0"/>
          </a:p>
          <a:p>
            <a:pPr marL="457200" indent="-457200">
              <a:buFont typeface="Wingdings" pitchFamily="2" charset="2"/>
              <a:buChar char="ü"/>
            </a:pPr>
            <a:r>
              <a:rPr lang="en-US" sz="2800" dirty="0"/>
              <a:t>Increase adaptive capacity</a:t>
            </a:r>
          </a:p>
          <a:p>
            <a:pPr marL="457200" indent="-457200">
              <a:buFont typeface="Wingdings" pitchFamily="2" charset="2"/>
              <a:buChar char="ü"/>
            </a:pPr>
            <a:endParaRPr lang="en-US" sz="2800" dirty="0"/>
          </a:p>
        </p:txBody>
      </p:sp>
      <p:sp>
        <p:nvSpPr>
          <p:cNvPr id="32" name="TextBox 31">
            <a:extLst>
              <a:ext uri="{FF2B5EF4-FFF2-40B4-BE49-F238E27FC236}">
                <a16:creationId xmlns:a16="http://schemas.microsoft.com/office/drawing/2014/main" id="{8199B0D6-FD73-6541-847D-04CE99EEC0C0}"/>
              </a:ext>
            </a:extLst>
          </p:cNvPr>
          <p:cNvSpPr txBox="1"/>
          <p:nvPr/>
        </p:nvSpPr>
        <p:spPr>
          <a:xfrm>
            <a:off x="7397048" y="3891888"/>
            <a:ext cx="3544030" cy="2554545"/>
          </a:xfrm>
          <a:prstGeom prst="rect">
            <a:avLst/>
          </a:prstGeom>
          <a:solidFill>
            <a:schemeClr val="accent5">
              <a:lumMod val="20000"/>
              <a:lumOff val="80000"/>
            </a:schemeClr>
          </a:solidFill>
          <a:ln w="28575">
            <a:solidFill>
              <a:schemeClr val="tx1"/>
            </a:solidFill>
          </a:ln>
        </p:spPr>
        <p:txBody>
          <a:bodyPr wrap="square" rtlCol="0">
            <a:spAutoFit/>
          </a:bodyPr>
          <a:lstStyle/>
          <a:p>
            <a:r>
              <a:rPr lang="en-US" sz="2000" b="1" i="1" dirty="0"/>
              <a:t>Improve climate information &amp; Learning</a:t>
            </a:r>
          </a:p>
          <a:p>
            <a:endParaRPr lang="en-US" sz="2000" b="1" dirty="0"/>
          </a:p>
          <a:p>
            <a:pPr marL="342900" indent="-342900">
              <a:buFont typeface="Courier New" panose="02070309020205020404" pitchFamily="49" charset="0"/>
              <a:buChar char="o"/>
            </a:pPr>
            <a:r>
              <a:rPr lang="en-US" sz="2000" dirty="0"/>
              <a:t>Availability</a:t>
            </a:r>
          </a:p>
          <a:p>
            <a:pPr marL="342900" indent="-342900">
              <a:buFont typeface="Courier New" panose="02070309020205020404" pitchFamily="49" charset="0"/>
              <a:buChar char="o"/>
            </a:pPr>
            <a:r>
              <a:rPr lang="en-US" sz="2000" dirty="0"/>
              <a:t>Use/uptake</a:t>
            </a:r>
          </a:p>
          <a:p>
            <a:pPr marL="342900" indent="-342900">
              <a:buFont typeface="Courier New" panose="02070309020205020404" pitchFamily="49" charset="0"/>
              <a:buChar char="o"/>
            </a:pPr>
            <a:r>
              <a:rPr lang="en-US" sz="2000" dirty="0"/>
              <a:t>Accessibility</a:t>
            </a:r>
          </a:p>
          <a:p>
            <a:pPr marL="342900" indent="-342900">
              <a:buFont typeface="Courier New" panose="02070309020205020404" pitchFamily="49" charset="0"/>
              <a:buChar char="o"/>
            </a:pPr>
            <a:r>
              <a:rPr lang="en-US" sz="2000" dirty="0"/>
              <a:t>Quality</a:t>
            </a:r>
          </a:p>
          <a:p>
            <a:pPr marL="342900" indent="-342900">
              <a:buFont typeface="Courier New" panose="02070309020205020404" pitchFamily="49" charset="0"/>
              <a:buChar char="o"/>
            </a:pPr>
            <a:r>
              <a:rPr lang="en-US" sz="2000" dirty="0"/>
              <a:t>Relevance</a:t>
            </a:r>
          </a:p>
        </p:txBody>
      </p:sp>
      <p:cxnSp>
        <p:nvCxnSpPr>
          <p:cNvPr id="40" name="Curved Connector 39">
            <a:extLst>
              <a:ext uri="{FF2B5EF4-FFF2-40B4-BE49-F238E27FC236}">
                <a16:creationId xmlns:a16="http://schemas.microsoft.com/office/drawing/2014/main" id="{A57F4706-9800-DC48-A423-A383469E8457}"/>
              </a:ext>
            </a:extLst>
          </p:cNvPr>
          <p:cNvCxnSpPr>
            <a:cxnSpLocks/>
          </p:cNvCxnSpPr>
          <p:nvPr/>
        </p:nvCxnSpPr>
        <p:spPr>
          <a:xfrm flipV="1">
            <a:off x="5654993" y="4171744"/>
            <a:ext cx="1467766" cy="1404258"/>
          </a:xfrm>
          <a:prstGeom prst="curvedConnector3">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4C5F2B1-8B51-A54D-AE6E-9D802CDF9DAE}"/>
              </a:ext>
            </a:extLst>
          </p:cNvPr>
          <p:cNvSpPr txBox="1"/>
          <p:nvPr/>
        </p:nvSpPr>
        <p:spPr>
          <a:xfrm>
            <a:off x="914398" y="1471199"/>
            <a:ext cx="9963817" cy="1015663"/>
          </a:xfrm>
          <a:prstGeom prst="rect">
            <a:avLst/>
          </a:prstGeom>
          <a:noFill/>
        </p:spPr>
        <p:txBody>
          <a:bodyPr wrap="square" rtlCol="0">
            <a:spAutoFit/>
          </a:bodyPr>
          <a:lstStyle/>
          <a:p>
            <a:r>
              <a:rPr lang="en-US" sz="2000" b="1" dirty="0"/>
              <a:t>Various </a:t>
            </a:r>
            <a:r>
              <a:rPr lang="en-US" sz="2000" b="1" u="sng" dirty="0"/>
              <a:t>Assets</a:t>
            </a:r>
            <a:r>
              <a:rPr lang="en-US" sz="2000" b="1" dirty="0"/>
              <a:t> &amp; </a:t>
            </a:r>
            <a:r>
              <a:rPr lang="en-US" sz="2000" b="1" u="sng" dirty="0"/>
              <a:t>Capacities</a:t>
            </a:r>
            <a:r>
              <a:rPr lang="en-US" sz="2000" b="1" dirty="0"/>
              <a:t> are used to reduce vulnerability and adapt to climate change.</a:t>
            </a:r>
          </a:p>
          <a:p>
            <a:endParaRPr lang="en-US" sz="2000" b="1" dirty="0"/>
          </a:p>
          <a:p>
            <a:r>
              <a:rPr lang="en-US" sz="2000" b="1" dirty="0"/>
              <a:t>How are they used? They are used to:</a:t>
            </a:r>
          </a:p>
        </p:txBody>
      </p:sp>
      <p:sp>
        <p:nvSpPr>
          <p:cNvPr id="10" name="TextBox 9">
            <a:extLst>
              <a:ext uri="{FF2B5EF4-FFF2-40B4-BE49-F238E27FC236}">
                <a16:creationId xmlns:a16="http://schemas.microsoft.com/office/drawing/2014/main" id="{53C1F936-F8BE-C14F-82B6-36F33B56E25A}"/>
              </a:ext>
            </a:extLst>
          </p:cNvPr>
          <p:cNvSpPr txBox="1"/>
          <p:nvPr/>
        </p:nvSpPr>
        <p:spPr>
          <a:xfrm>
            <a:off x="5599558" y="5774224"/>
            <a:ext cx="1215397" cy="369332"/>
          </a:xfrm>
          <a:prstGeom prst="rect">
            <a:avLst/>
          </a:prstGeom>
          <a:noFill/>
        </p:spPr>
        <p:txBody>
          <a:bodyPr wrap="none" rtlCol="0">
            <a:spAutoFit/>
          </a:bodyPr>
          <a:lstStyle/>
          <a:p>
            <a:r>
              <a:rPr lang="en-US" dirty="0"/>
              <a:t>Including…</a:t>
            </a:r>
          </a:p>
        </p:txBody>
      </p:sp>
    </p:spTree>
    <p:extLst>
      <p:ext uri="{BB962C8B-B14F-4D97-AF65-F5344CB8AC3E}">
        <p14:creationId xmlns:p14="http://schemas.microsoft.com/office/powerpoint/2010/main" val="28749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bg/>
                                          </p:spTgt>
                                        </p:tgtEl>
                                        <p:attrNameLst>
                                          <p:attrName>style.visibility</p:attrName>
                                        </p:attrNameLst>
                                      </p:cBhvr>
                                      <p:to>
                                        <p:strVal val="visible"/>
                                      </p:to>
                                    </p:set>
                                    <p:animEffect transition="in" filter="randombar(horizontal)">
                                      <p:cBhvr>
                                        <p:cTn id="10" dur="500"/>
                                        <p:tgtEl>
                                          <p:spTgt spid="32">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3" dur="500"/>
                                        <p:tgtEl>
                                          <p:spTgt spid="32">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16" dur="500"/>
                                        <p:tgtEl>
                                          <p:spTgt spid="32">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19" dur="500"/>
                                        <p:tgtEl>
                                          <p:spTgt spid="32">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22" dur="500"/>
                                        <p:tgtEl>
                                          <p:spTgt spid="32">
                                            <p:txEl>
                                              <p:pRg st="4" end="4"/>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25" dur="500"/>
                                        <p:tgtEl>
                                          <p:spTgt spid="32">
                                            <p:txEl>
                                              <p:pRg st="5" end="5"/>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xEl>
                                              <p:pRg st="6" end="6"/>
                                            </p:txEl>
                                          </p:spTgt>
                                        </p:tgtEl>
                                        <p:attrNameLst>
                                          <p:attrName>style.visibility</p:attrName>
                                        </p:attrNameLst>
                                      </p:cBhvr>
                                      <p:to>
                                        <p:strVal val="visible"/>
                                      </p:to>
                                    </p:set>
                                    <p:animEffect transition="in" filter="randombar(horizontal)">
                                      <p:cBhvr>
                                        <p:cTn id="28" dur="500"/>
                                        <p:tgtEl>
                                          <p:spTgt spid="32">
                                            <p:txEl>
                                              <p:pRg st="6" end="6"/>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randombar(horizontal)">
                                      <p:cBhvr>
                                        <p:cTn id="31" dur="500"/>
                                        <p:tgtEl>
                                          <p:spTgt spid="4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29">
                                            <p:txEl>
                                              <p:pRg st="0" end="0"/>
                                            </p:txEl>
                                          </p:spTgt>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3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build="allAtOnce"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234F3-2F46-421C-9256-424C532C50EE}"/>
              </a:ext>
            </a:extLst>
          </p:cNvPr>
          <p:cNvSpPr>
            <a:spLocks noGrp="1"/>
          </p:cNvSpPr>
          <p:nvPr>
            <p:ph type="sldNum" sz="quarter" idx="4"/>
          </p:nvPr>
        </p:nvSpPr>
        <p:spPr>
          <a:xfrm>
            <a:off x="11183928" y="5696198"/>
            <a:ext cx="834957" cy="365125"/>
          </a:xfrm>
        </p:spPr>
        <p:txBody>
          <a:bodyPr/>
          <a:lstStyle/>
          <a:p>
            <a:fld id="{15F7C4B4-4F51-0945-BFD9-8C8DFD044134}" type="slidenum">
              <a:rPr lang="en-US" smtClean="0"/>
              <a:pPr/>
              <a:t>38</a:t>
            </a:fld>
            <a:endParaRPr lang="en-US" dirty="0"/>
          </a:p>
        </p:txBody>
      </p:sp>
      <p:sp>
        <p:nvSpPr>
          <p:cNvPr id="5" name="Rectangle 4">
            <a:extLst>
              <a:ext uri="{FF2B5EF4-FFF2-40B4-BE49-F238E27FC236}">
                <a16:creationId xmlns:a16="http://schemas.microsoft.com/office/drawing/2014/main" id="{B1655D04-3B0A-48AA-A382-B9B29A53124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FABAB7-9675-40CD-8986-103618A2465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FA53F539-98AF-477A-B514-F2B24796E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Resilience Characteristics</a:t>
            </a:r>
          </a:p>
        </p:txBody>
      </p:sp>
      <p:cxnSp>
        <p:nvCxnSpPr>
          <p:cNvPr id="9" name="Straight Connector 8">
            <a:extLst>
              <a:ext uri="{FF2B5EF4-FFF2-40B4-BE49-F238E27FC236}">
                <a16:creationId xmlns:a16="http://schemas.microsoft.com/office/drawing/2014/main" id="{5FE6FFF4-4C06-4EE1-9146-F7B9CEC196F3}"/>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AE068E8A-3159-BC4F-B1F9-FDDD9AD08183}"/>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resilience</a:t>
            </a:r>
          </a:p>
        </p:txBody>
      </p:sp>
      <p:sp>
        <p:nvSpPr>
          <p:cNvPr id="14" name="Flowchart: Direct Access Storage 18">
            <a:extLst>
              <a:ext uri="{FF2B5EF4-FFF2-40B4-BE49-F238E27FC236}">
                <a16:creationId xmlns:a16="http://schemas.microsoft.com/office/drawing/2014/main" id="{FBA55852-A156-8446-B7AD-7661BC75E28F}"/>
              </a:ext>
            </a:extLst>
          </p:cNvPr>
          <p:cNvSpPr/>
          <p:nvPr/>
        </p:nvSpPr>
        <p:spPr>
          <a:xfrm rot="16200000">
            <a:off x="1306884" y="2958001"/>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Continual</a:t>
            </a:r>
          </a:p>
        </p:txBody>
      </p:sp>
      <p:sp>
        <p:nvSpPr>
          <p:cNvPr id="15" name="Flowchart: Direct Access Storage 23">
            <a:extLst>
              <a:ext uri="{FF2B5EF4-FFF2-40B4-BE49-F238E27FC236}">
                <a16:creationId xmlns:a16="http://schemas.microsoft.com/office/drawing/2014/main" id="{3F7DF47D-27B5-3347-ADA4-698C14A0084F}"/>
              </a:ext>
            </a:extLst>
          </p:cNvPr>
          <p:cNvSpPr/>
          <p:nvPr/>
        </p:nvSpPr>
        <p:spPr>
          <a:xfrm rot="16200000">
            <a:off x="3614700" y="2958000"/>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a:solidFill>
                  <a:schemeClr val="tx1">
                    <a:lumMod val="75000"/>
                    <a:lumOff val="25000"/>
                  </a:schemeClr>
                </a:solidFill>
                <a:latin typeface="Myriad Pro" panose="020B0503030403020204"/>
              </a:rPr>
              <a:t>At scale</a:t>
            </a:r>
          </a:p>
        </p:txBody>
      </p:sp>
      <p:sp>
        <p:nvSpPr>
          <p:cNvPr id="16" name="Flowchart: Direct Access Storage 24">
            <a:extLst>
              <a:ext uri="{FF2B5EF4-FFF2-40B4-BE49-F238E27FC236}">
                <a16:creationId xmlns:a16="http://schemas.microsoft.com/office/drawing/2014/main" id="{15BECBDA-A0FC-0E4B-B646-54A47156FD99}"/>
              </a:ext>
            </a:extLst>
          </p:cNvPr>
          <p:cNvSpPr/>
          <p:nvPr/>
        </p:nvSpPr>
        <p:spPr>
          <a:xfrm rot="16200000">
            <a:off x="5903871" y="2957999"/>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a:solidFill>
                  <a:schemeClr val="tx1">
                    <a:lumMod val="75000"/>
                    <a:lumOff val="25000"/>
                  </a:schemeClr>
                </a:solidFill>
                <a:latin typeface="Myriad Pro" panose="020B0503030403020204"/>
              </a:rPr>
              <a:t>Diverse</a:t>
            </a:r>
          </a:p>
        </p:txBody>
      </p:sp>
      <p:sp>
        <p:nvSpPr>
          <p:cNvPr id="17" name="Flowchart: Direct Access Storage 25">
            <a:extLst>
              <a:ext uri="{FF2B5EF4-FFF2-40B4-BE49-F238E27FC236}">
                <a16:creationId xmlns:a16="http://schemas.microsoft.com/office/drawing/2014/main" id="{86BE21E6-E148-FC44-A3BB-B63FFD5CFCB6}"/>
              </a:ext>
            </a:extLst>
          </p:cNvPr>
          <p:cNvSpPr/>
          <p:nvPr/>
        </p:nvSpPr>
        <p:spPr>
          <a:xfrm rot="16200000">
            <a:off x="8193042" y="2957999"/>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Flexible</a:t>
            </a:r>
          </a:p>
        </p:txBody>
      </p:sp>
      <p:sp>
        <p:nvSpPr>
          <p:cNvPr id="20" name="Flowchart: Direct Access Storage 26">
            <a:extLst>
              <a:ext uri="{FF2B5EF4-FFF2-40B4-BE49-F238E27FC236}">
                <a16:creationId xmlns:a16="http://schemas.microsoft.com/office/drawing/2014/main" id="{8F4AA961-6C54-B24A-BE4A-6E1A65C9C7A1}"/>
              </a:ext>
            </a:extLst>
          </p:cNvPr>
          <p:cNvSpPr/>
          <p:nvPr/>
        </p:nvSpPr>
        <p:spPr>
          <a:xfrm rot="16200000">
            <a:off x="10445096" y="2957998"/>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Redundant</a:t>
            </a:r>
          </a:p>
        </p:txBody>
      </p:sp>
      <p:sp>
        <p:nvSpPr>
          <p:cNvPr id="22" name="TextBox 21">
            <a:extLst>
              <a:ext uri="{FF2B5EF4-FFF2-40B4-BE49-F238E27FC236}">
                <a16:creationId xmlns:a16="http://schemas.microsoft.com/office/drawing/2014/main" id="{F4C32516-F9F1-6B49-83D3-B25BBBAE79EA}"/>
              </a:ext>
            </a:extLst>
          </p:cNvPr>
          <p:cNvSpPr txBox="1"/>
          <p:nvPr/>
        </p:nvSpPr>
        <p:spPr>
          <a:xfrm>
            <a:off x="9762855" y="4164530"/>
            <a:ext cx="2178537" cy="1077218"/>
          </a:xfrm>
          <a:prstGeom prst="rect">
            <a:avLst/>
          </a:prstGeom>
          <a:noFill/>
        </p:spPr>
        <p:txBody>
          <a:bodyPr wrap="square" rtlCol="0">
            <a:spAutoFit/>
          </a:bodyPr>
          <a:lstStyle/>
          <a:p>
            <a:r>
              <a:rPr lang="en-US" sz="1600" dirty="0">
                <a:effectLst/>
                <a:latin typeface="Myriad Pro" panose="020B0503030403020204"/>
                <a:ea typeface="Cambria" panose="02040503050406030204" pitchFamily="18" charset="0"/>
                <a:cs typeface="Times New Roman" panose="02020603050405020304" pitchFamily="18" charset="0"/>
              </a:rPr>
              <a:t>Duplicate or back up systems, paths, means, or options when another fails</a:t>
            </a:r>
            <a:endParaRPr lang="en-US" sz="1600" dirty="0">
              <a:latin typeface="Myriad Pro" panose="020B0503030403020204"/>
            </a:endParaRPr>
          </a:p>
        </p:txBody>
      </p:sp>
      <p:sp>
        <p:nvSpPr>
          <p:cNvPr id="23" name="TextBox 22">
            <a:extLst>
              <a:ext uri="{FF2B5EF4-FFF2-40B4-BE49-F238E27FC236}">
                <a16:creationId xmlns:a16="http://schemas.microsoft.com/office/drawing/2014/main" id="{A1C293EC-CA73-E545-B57A-F32498312A7B}"/>
              </a:ext>
            </a:extLst>
          </p:cNvPr>
          <p:cNvSpPr txBox="1"/>
          <p:nvPr/>
        </p:nvSpPr>
        <p:spPr>
          <a:xfrm>
            <a:off x="5319142" y="4164530"/>
            <a:ext cx="2208684" cy="1077218"/>
          </a:xfrm>
          <a:prstGeom prst="rect">
            <a:avLst/>
          </a:prstGeom>
          <a:noFill/>
        </p:spPr>
        <p:txBody>
          <a:bodyPr wrap="square" rtlCol="0">
            <a:spAutoFit/>
          </a:bodyPr>
          <a:lstStyle/>
          <a:p>
            <a:r>
              <a:rPr lang="en-US" sz="1600" dirty="0">
                <a:effectLst/>
                <a:latin typeface="Myriad Pro" panose="020B0503030403020204"/>
                <a:ea typeface="Cambria" panose="02040503050406030204" pitchFamily="18" charset="0"/>
                <a:cs typeface="Times New Roman" panose="02020603050405020304" pitchFamily="18" charset="0"/>
              </a:rPr>
              <a:t>Complexity of actors reliant on /supporting one another for success or survival</a:t>
            </a:r>
            <a:endParaRPr lang="en-US" sz="1600" dirty="0">
              <a:latin typeface="Myriad Pro" panose="020B0503030403020204"/>
            </a:endParaRPr>
          </a:p>
        </p:txBody>
      </p:sp>
      <p:sp>
        <p:nvSpPr>
          <p:cNvPr id="25" name="Rectangle 24">
            <a:extLst>
              <a:ext uri="{FF2B5EF4-FFF2-40B4-BE49-F238E27FC236}">
                <a16:creationId xmlns:a16="http://schemas.microsoft.com/office/drawing/2014/main" id="{A1F75FC1-C81F-BB47-8174-E29287E051BF}"/>
              </a:ext>
            </a:extLst>
          </p:cNvPr>
          <p:cNvSpPr/>
          <p:nvPr/>
        </p:nvSpPr>
        <p:spPr>
          <a:xfrm>
            <a:off x="9749599" y="314139"/>
            <a:ext cx="2040673" cy="840785"/>
          </a:xfrm>
          <a:prstGeom prst="rect">
            <a:avLst/>
          </a:prstGeom>
          <a:solidFill>
            <a:srgbClr val="9D55CD"/>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latin typeface="Myriad Pro" panose="020B0503030403020204"/>
              </a:rPr>
              <a:t>CHARACTERISTICS</a:t>
            </a:r>
          </a:p>
          <a:p>
            <a:pPr algn="ctr"/>
            <a:endParaRPr lang="en-US" sz="800" dirty="0">
              <a:latin typeface="Myriad Pro" panose="020B0503030403020204"/>
            </a:endParaRPr>
          </a:p>
          <a:p>
            <a:pPr algn="ctr"/>
            <a:r>
              <a:rPr lang="en-US" sz="1400" dirty="0">
                <a:latin typeface="Myriad Pro" panose="020B0503030403020204"/>
              </a:rPr>
              <a:t>What characteristics the outcomes exhibit</a:t>
            </a:r>
            <a:endParaRPr lang="en-US" sz="1300" dirty="0">
              <a:latin typeface="Myriad Pro" panose="020B0503030403020204"/>
            </a:endParaRPr>
          </a:p>
        </p:txBody>
      </p:sp>
      <p:sp>
        <p:nvSpPr>
          <p:cNvPr id="12" name="TextBox 11">
            <a:extLst>
              <a:ext uri="{FF2B5EF4-FFF2-40B4-BE49-F238E27FC236}">
                <a16:creationId xmlns:a16="http://schemas.microsoft.com/office/drawing/2014/main" id="{530A9E9B-1892-8248-BFB2-20736239424B}"/>
              </a:ext>
            </a:extLst>
          </p:cNvPr>
          <p:cNvSpPr txBox="1"/>
          <p:nvPr/>
        </p:nvSpPr>
        <p:spPr>
          <a:xfrm>
            <a:off x="646053" y="4164530"/>
            <a:ext cx="2457213" cy="1077218"/>
          </a:xfrm>
          <a:prstGeom prst="rect">
            <a:avLst/>
          </a:prstGeom>
          <a:noFill/>
        </p:spPr>
        <p:txBody>
          <a:bodyPr wrap="square" rtlCol="0">
            <a:spAutoFit/>
          </a:bodyPr>
          <a:lstStyle/>
          <a:p>
            <a:r>
              <a:rPr lang="en-US" sz="1600" dirty="0">
                <a:effectLst/>
                <a:latin typeface="Myriad Pro" panose="020B0503030403020204"/>
                <a:ea typeface="Cambria" panose="02040503050406030204" pitchFamily="18" charset="0"/>
                <a:cs typeface="Times New Roman" panose="02020603050405020304" pitchFamily="18" charset="0"/>
              </a:rPr>
              <a:t>Feedback loops; </a:t>
            </a:r>
            <a:r>
              <a:rPr lang="en-US" sz="1600" dirty="0">
                <a:latin typeface="Myriad Pro" panose="020B0503030403020204"/>
                <a:ea typeface="Cambria" panose="02040503050406030204" pitchFamily="18" charset="0"/>
                <a:cs typeface="Times New Roman" panose="02020603050405020304" pitchFamily="18" charset="0"/>
              </a:rPr>
              <a:t>continually </a:t>
            </a:r>
            <a:r>
              <a:rPr lang="en-US" sz="1600" dirty="0">
                <a:effectLst/>
                <a:latin typeface="Myriad Pro" panose="020B0503030403020204"/>
                <a:ea typeface="Cambria" panose="02040503050406030204" pitchFamily="18" charset="0"/>
                <a:cs typeface="Times New Roman" panose="02020603050405020304" pitchFamily="18" charset="0"/>
              </a:rPr>
              <a:t>receive and provide relevant information/substance</a:t>
            </a:r>
            <a:endParaRPr lang="en-US" sz="1600" dirty="0">
              <a:latin typeface="Myriad Pro" panose="020B0503030403020204"/>
            </a:endParaRPr>
          </a:p>
        </p:txBody>
      </p:sp>
      <p:pic>
        <p:nvPicPr>
          <p:cNvPr id="26" name="Graphic 25" descr="Harvey Balls 65% outline">
            <a:extLst>
              <a:ext uri="{FF2B5EF4-FFF2-40B4-BE49-F238E27FC236}">
                <a16:creationId xmlns:a16="http://schemas.microsoft.com/office/drawing/2014/main" id="{026290C4-8289-E84D-BB68-5996BF0314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6855" y="2248737"/>
            <a:ext cx="914400" cy="914400"/>
          </a:xfrm>
          <a:prstGeom prst="rect">
            <a:avLst/>
          </a:prstGeom>
        </p:spPr>
      </p:pic>
      <p:pic>
        <p:nvPicPr>
          <p:cNvPr id="28" name="Graphic 27" descr="Two women outline">
            <a:extLst>
              <a:ext uri="{FF2B5EF4-FFF2-40B4-BE49-F238E27FC236}">
                <a16:creationId xmlns:a16="http://schemas.microsoft.com/office/drawing/2014/main" id="{95FAA62B-0B9F-534A-8D0A-38A33F3DF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67251" y="2248705"/>
            <a:ext cx="914400" cy="914400"/>
          </a:xfrm>
          <a:prstGeom prst="rect">
            <a:avLst/>
          </a:prstGeom>
        </p:spPr>
      </p:pic>
      <p:pic>
        <p:nvPicPr>
          <p:cNvPr id="30" name="Graphic 29" descr="Shuffle outline">
            <a:extLst>
              <a:ext uri="{FF2B5EF4-FFF2-40B4-BE49-F238E27FC236}">
                <a16:creationId xmlns:a16="http://schemas.microsoft.com/office/drawing/2014/main" id="{E203D915-F346-9A49-BE8F-626B1FB3BC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41986" y="2338359"/>
            <a:ext cx="914400" cy="914400"/>
          </a:xfrm>
          <a:prstGeom prst="rect">
            <a:avLst/>
          </a:prstGeom>
        </p:spPr>
      </p:pic>
      <p:pic>
        <p:nvPicPr>
          <p:cNvPr id="32" name="Graphic 31" descr="User network outline">
            <a:extLst>
              <a:ext uri="{FF2B5EF4-FFF2-40B4-BE49-F238E27FC236}">
                <a16:creationId xmlns:a16="http://schemas.microsoft.com/office/drawing/2014/main" id="{4BB635A3-4FC5-F943-8E8A-FA25FE00B5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3936" y="2278530"/>
            <a:ext cx="914400" cy="914400"/>
          </a:xfrm>
          <a:prstGeom prst="rect">
            <a:avLst/>
          </a:prstGeom>
        </p:spPr>
      </p:pic>
      <p:pic>
        <p:nvPicPr>
          <p:cNvPr id="34" name="Graphic 33" descr="Infinity outline">
            <a:extLst>
              <a:ext uri="{FF2B5EF4-FFF2-40B4-BE49-F238E27FC236}">
                <a16:creationId xmlns:a16="http://schemas.microsoft.com/office/drawing/2014/main" id="{2670E73A-6641-9E4B-89F7-0A7111C3EB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39083" y="2354795"/>
            <a:ext cx="914400" cy="914400"/>
          </a:xfrm>
          <a:prstGeom prst="rect">
            <a:avLst/>
          </a:prstGeom>
        </p:spPr>
      </p:pic>
      <p:sp>
        <p:nvSpPr>
          <p:cNvPr id="35" name="TextBox 34">
            <a:extLst>
              <a:ext uri="{FF2B5EF4-FFF2-40B4-BE49-F238E27FC236}">
                <a16:creationId xmlns:a16="http://schemas.microsoft.com/office/drawing/2014/main" id="{98E28828-7D90-9F45-8412-A6E3B0C277AA}"/>
              </a:ext>
            </a:extLst>
          </p:cNvPr>
          <p:cNvSpPr txBox="1"/>
          <p:nvPr/>
        </p:nvSpPr>
        <p:spPr>
          <a:xfrm>
            <a:off x="7787629" y="4164530"/>
            <a:ext cx="1715423" cy="1077218"/>
          </a:xfrm>
          <a:prstGeom prst="rect">
            <a:avLst/>
          </a:prstGeom>
          <a:noFill/>
        </p:spPr>
        <p:txBody>
          <a:bodyPr wrap="square" rtlCol="0">
            <a:spAutoFit/>
          </a:bodyPr>
          <a:lstStyle/>
          <a:p>
            <a:r>
              <a:rPr lang="en-US" sz="1600" dirty="0">
                <a:effectLst/>
                <a:latin typeface="Myriad Pro" panose="020B0503030403020204"/>
                <a:ea typeface="Cambria" panose="02040503050406030204" pitchFamily="18" charset="0"/>
                <a:cs typeface="Times New Roman" panose="02020603050405020304" pitchFamily="18" charset="0"/>
              </a:rPr>
              <a:t>Dynamic in approaches and strategy, around an equilibrium</a:t>
            </a:r>
            <a:endParaRPr lang="en-US" sz="1600" dirty="0">
              <a:latin typeface="Myriad Pro" panose="020B0503030403020204"/>
            </a:endParaRPr>
          </a:p>
        </p:txBody>
      </p:sp>
      <p:sp>
        <p:nvSpPr>
          <p:cNvPr id="36" name="TextBox 35">
            <a:extLst>
              <a:ext uri="{FF2B5EF4-FFF2-40B4-BE49-F238E27FC236}">
                <a16:creationId xmlns:a16="http://schemas.microsoft.com/office/drawing/2014/main" id="{850BF206-4955-BB4D-B91A-2E3D9C37F8C8}"/>
              </a:ext>
            </a:extLst>
          </p:cNvPr>
          <p:cNvSpPr txBox="1"/>
          <p:nvPr/>
        </p:nvSpPr>
        <p:spPr>
          <a:xfrm rot="10800000" flipV="1">
            <a:off x="3103267" y="4241475"/>
            <a:ext cx="1956072" cy="1323439"/>
          </a:xfrm>
          <a:prstGeom prst="rect">
            <a:avLst/>
          </a:prstGeom>
          <a:noFill/>
        </p:spPr>
        <p:txBody>
          <a:bodyPr wrap="square" rtlCol="0">
            <a:spAutoFit/>
          </a:bodyPr>
          <a:lstStyle/>
          <a:p>
            <a:r>
              <a:rPr lang="en-US" sz="1600" dirty="0">
                <a:effectLst/>
                <a:latin typeface="Myriad Pro" panose="020B0503030403020204"/>
                <a:ea typeface="Cambria" panose="02040503050406030204" pitchFamily="18" charset="0"/>
                <a:cs typeface="Times New Roman" panose="02020603050405020304" pitchFamily="18" charset="0"/>
              </a:rPr>
              <a:t>Sufficient time and space for systems to maintain or modify  structures and functions</a:t>
            </a:r>
            <a:endParaRPr lang="en-US" sz="1600" dirty="0">
              <a:latin typeface="Myriad Pro" panose="020B0503030403020204"/>
            </a:endParaRPr>
          </a:p>
        </p:txBody>
      </p:sp>
    </p:spTree>
    <p:extLst>
      <p:ext uri="{BB962C8B-B14F-4D97-AF65-F5344CB8AC3E}">
        <p14:creationId xmlns:p14="http://schemas.microsoft.com/office/powerpoint/2010/main" val="21828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par>
                                <p:cTn id="55" presetID="22" presetClass="entr" presetSubtype="4"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0" grpId="0" animBg="1"/>
      <p:bldP spid="22" grpId="0"/>
      <p:bldP spid="23" grpId="0"/>
      <p:bldP spid="12" grpId="0"/>
      <p:bldP spid="35" grpId="0"/>
      <p:bldP spid="36" grpId="0"/>
    </p:bldLst>
  </p:timing>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BA6C6-DCAB-9942-A85B-C3E7A595C108}"/>
              </a:ext>
            </a:extLst>
          </p:cNvPr>
          <p:cNvSpPr>
            <a:spLocks noGrp="1"/>
          </p:cNvSpPr>
          <p:nvPr>
            <p:ph type="sldNum" sz="quarter" idx="4"/>
          </p:nvPr>
        </p:nvSpPr>
        <p:spPr/>
        <p:txBody>
          <a:bodyPr/>
          <a:lstStyle/>
          <a:p>
            <a:fld id="{15F7C4B4-4F51-0945-BFD9-8C8DFD044134}" type="slidenum">
              <a:rPr lang="en-US" smtClean="0"/>
              <a:pPr/>
              <a:t>39</a:t>
            </a:fld>
            <a:endParaRPr lang="en-US" dirty="0"/>
          </a:p>
        </p:txBody>
      </p:sp>
      <p:sp>
        <p:nvSpPr>
          <p:cNvPr id="5" name="Rectangle 4">
            <a:extLst>
              <a:ext uri="{FF2B5EF4-FFF2-40B4-BE49-F238E27FC236}">
                <a16:creationId xmlns:a16="http://schemas.microsoft.com/office/drawing/2014/main" id="{0D6F315D-6396-DC40-9271-365754D84AD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A47555EE-8462-A14D-92BE-671F322802E6}"/>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evaluation and resilience</a:t>
            </a:r>
          </a:p>
        </p:txBody>
      </p:sp>
      <p:sp>
        <p:nvSpPr>
          <p:cNvPr id="7" name="Content Placeholder 4">
            <a:extLst>
              <a:ext uri="{FF2B5EF4-FFF2-40B4-BE49-F238E27FC236}">
                <a16:creationId xmlns:a16="http://schemas.microsoft.com/office/drawing/2014/main" id="{896F13B2-A632-7E46-A274-75F1111CBEBC}"/>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Evaluating resilience : </a:t>
            </a:r>
            <a:r>
              <a:rPr lang="en-US" dirty="0">
                <a:solidFill>
                  <a:schemeClr val="tx1"/>
                </a:solidFill>
              </a:rPr>
              <a:t>R-R-T Typology</a:t>
            </a:r>
          </a:p>
        </p:txBody>
      </p:sp>
      <p:pic>
        <p:nvPicPr>
          <p:cNvPr id="1026" name="Picture 2" descr="Fig. 1">
            <a:hlinkClick r:id="rId3"/>
            <a:extLst>
              <a:ext uri="{FF2B5EF4-FFF2-40B4-BE49-F238E27FC236}">
                <a16:creationId xmlns:a16="http://schemas.microsoft.com/office/drawing/2014/main" id="{43EDDA27-E54F-A941-B561-92BB31D8D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804" y="1415518"/>
            <a:ext cx="3892256" cy="5368629"/>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Callout 2">
            <a:extLst>
              <a:ext uri="{FF2B5EF4-FFF2-40B4-BE49-F238E27FC236}">
                <a16:creationId xmlns:a16="http://schemas.microsoft.com/office/drawing/2014/main" id="{73910A54-3EA4-CD41-A2B6-66DFDCFA5D2B}"/>
              </a:ext>
            </a:extLst>
          </p:cNvPr>
          <p:cNvSpPr/>
          <p:nvPr/>
        </p:nvSpPr>
        <p:spPr>
          <a:xfrm>
            <a:off x="8448506" y="3912242"/>
            <a:ext cx="3450046" cy="914400"/>
          </a:xfrm>
          <a:prstGeom prst="leftArrowCallou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Improve system capacity to keep current or past S&amp;F</a:t>
            </a:r>
          </a:p>
        </p:txBody>
      </p:sp>
      <p:sp>
        <p:nvSpPr>
          <p:cNvPr id="8" name="Left Arrow Callout 7">
            <a:extLst>
              <a:ext uri="{FF2B5EF4-FFF2-40B4-BE49-F238E27FC236}">
                <a16:creationId xmlns:a16="http://schemas.microsoft.com/office/drawing/2014/main" id="{1A93AC20-D2EE-504B-85C3-28A811EBCFF9}"/>
              </a:ext>
            </a:extLst>
          </p:cNvPr>
          <p:cNvSpPr/>
          <p:nvPr/>
        </p:nvSpPr>
        <p:spPr>
          <a:xfrm>
            <a:off x="8448506" y="2261695"/>
            <a:ext cx="3450046" cy="914400"/>
          </a:xfrm>
          <a:prstGeom prst="leftArrowCallo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Directed transition toward new S&amp;F</a:t>
            </a:r>
          </a:p>
        </p:txBody>
      </p:sp>
      <p:sp>
        <p:nvSpPr>
          <p:cNvPr id="9" name="Left Arrow Callout 8">
            <a:extLst>
              <a:ext uri="{FF2B5EF4-FFF2-40B4-BE49-F238E27FC236}">
                <a16:creationId xmlns:a16="http://schemas.microsoft.com/office/drawing/2014/main" id="{99E1EBCB-0442-294B-AA86-FBEE7744291F}"/>
              </a:ext>
            </a:extLst>
          </p:cNvPr>
          <p:cNvSpPr/>
          <p:nvPr/>
        </p:nvSpPr>
        <p:spPr>
          <a:xfrm>
            <a:off x="8448506" y="5562789"/>
            <a:ext cx="3450046" cy="914400"/>
          </a:xfrm>
          <a:prstGeom prst="leftArrowCallou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Active maintenance of S&amp;F</a:t>
            </a:r>
          </a:p>
        </p:txBody>
      </p:sp>
      <p:sp>
        <p:nvSpPr>
          <p:cNvPr id="4" name="Right Arrow Callout 3">
            <a:extLst>
              <a:ext uri="{FF2B5EF4-FFF2-40B4-BE49-F238E27FC236}">
                <a16:creationId xmlns:a16="http://schemas.microsoft.com/office/drawing/2014/main" id="{8E0E1B5B-8CD0-2240-9A4A-EC26A80F59F8}"/>
              </a:ext>
            </a:extLst>
          </p:cNvPr>
          <p:cNvSpPr/>
          <p:nvPr/>
        </p:nvSpPr>
        <p:spPr>
          <a:xfrm>
            <a:off x="717630" y="1651785"/>
            <a:ext cx="3545175" cy="914400"/>
          </a:xfrm>
          <a:prstGeom prst="rightArrowCallou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Overhaul of </a:t>
            </a:r>
            <a:r>
              <a:rPr lang="en-US" b="1" dirty="0"/>
              <a:t>structures</a:t>
            </a:r>
            <a:r>
              <a:rPr lang="en-US" dirty="0"/>
              <a:t> and </a:t>
            </a:r>
            <a:r>
              <a:rPr lang="en-US" b="1" dirty="0"/>
              <a:t>functions</a:t>
            </a:r>
            <a:r>
              <a:rPr lang="en-US" dirty="0"/>
              <a:t> (S&amp;F)</a:t>
            </a:r>
          </a:p>
        </p:txBody>
      </p:sp>
      <p:sp>
        <p:nvSpPr>
          <p:cNvPr id="11" name="Right Arrow Callout 10">
            <a:extLst>
              <a:ext uri="{FF2B5EF4-FFF2-40B4-BE49-F238E27FC236}">
                <a16:creationId xmlns:a16="http://schemas.microsoft.com/office/drawing/2014/main" id="{1018810D-0EAE-CF4D-82F3-B901D1AD23BA}"/>
              </a:ext>
            </a:extLst>
          </p:cNvPr>
          <p:cNvSpPr/>
          <p:nvPr/>
        </p:nvSpPr>
        <p:spPr>
          <a:xfrm>
            <a:off x="717628" y="3194560"/>
            <a:ext cx="3545175" cy="914400"/>
          </a:xfrm>
          <a:prstGeom prst="right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Undirected transition toward new S&amp;F</a:t>
            </a:r>
          </a:p>
        </p:txBody>
      </p:sp>
      <p:sp>
        <p:nvSpPr>
          <p:cNvPr id="12" name="Right Arrow Callout 11">
            <a:extLst>
              <a:ext uri="{FF2B5EF4-FFF2-40B4-BE49-F238E27FC236}">
                <a16:creationId xmlns:a16="http://schemas.microsoft.com/office/drawing/2014/main" id="{B18567C2-A6CF-0047-A9BB-3CA736F38756}"/>
              </a:ext>
            </a:extLst>
          </p:cNvPr>
          <p:cNvSpPr/>
          <p:nvPr/>
        </p:nvSpPr>
        <p:spPr>
          <a:xfrm>
            <a:off x="723243" y="4737335"/>
            <a:ext cx="3545175" cy="914400"/>
          </a:xfrm>
          <a:prstGeom prst="rightArrowCallout">
            <a:avLst/>
          </a:prstGeom>
          <a:solidFill>
            <a:srgbClr val="D16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Passive maintenance of S&amp;F  </a:t>
            </a:r>
          </a:p>
        </p:txBody>
      </p:sp>
      <p:sp>
        <p:nvSpPr>
          <p:cNvPr id="14" name="Donut 13">
            <a:extLst>
              <a:ext uri="{FF2B5EF4-FFF2-40B4-BE49-F238E27FC236}">
                <a16:creationId xmlns:a16="http://schemas.microsoft.com/office/drawing/2014/main" id="{A64FEE35-F98D-DC46-B9A6-C4311006C219}"/>
              </a:ext>
            </a:extLst>
          </p:cNvPr>
          <p:cNvSpPr/>
          <p:nvPr/>
        </p:nvSpPr>
        <p:spPr>
          <a:xfrm>
            <a:off x="6028720" y="4454271"/>
            <a:ext cx="2352506" cy="629278"/>
          </a:xfrm>
          <a:prstGeom prst="donut">
            <a:avLst>
              <a:gd name="adj" fmla="val 79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a:extLst>
              <a:ext uri="{FF2B5EF4-FFF2-40B4-BE49-F238E27FC236}">
                <a16:creationId xmlns:a16="http://schemas.microsoft.com/office/drawing/2014/main" id="{0324F7BA-7AFD-204D-B1F2-EB68888343C0}"/>
              </a:ext>
            </a:extLst>
          </p:cNvPr>
          <p:cNvSpPr/>
          <p:nvPr/>
        </p:nvSpPr>
        <p:spPr>
          <a:xfrm>
            <a:off x="4963413" y="3964104"/>
            <a:ext cx="1825814" cy="535070"/>
          </a:xfrm>
          <a:prstGeom prst="donut">
            <a:avLst>
              <a:gd name="adj" fmla="val 79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wn Arrow 15">
            <a:extLst>
              <a:ext uri="{FF2B5EF4-FFF2-40B4-BE49-F238E27FC236}">
                <a16:creationId xmlns:a16="http://schemas.microsoft.com/office/drawing/2014/main" id="{5063B9D9-0038-A043-8457-4D5350107127}"/>
              </a:ext>
            </a:extLst>
          </p:cNvPr>
          <p:cNvSpPr/>
          <p:nvPr/>
        </p:nvSpPr>
        <p:spPr>
          <a:xfrm>
            <a:off x="2665611" y="4112515"/>
            <a:ext cx="1493520" cy="2117384"/>
          </a:xfrm>
          <a:prstGeom prst="downArrow">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1-3</a:t>
            </a:r>
          </a:p>
          <a:p>
            <a:pPr algn="ctr"/>
            <a:r>
              <a:rPr lang="en-US" dirty="0"/>
              <a:t>Old S&amp;F</a:t>
            </a:r>
          </a:p>
        </p:txBody>
      </p:sp>
      <p:sp>
        <p:nvSpPr>
          <p:cNvPr id="18" name="Up Arrow 17">
            <a:extLst>
              <a:ext uri="{FF2B5EF4-FFF2-40B4-BE49-F238E27FC236}">
                <a16:creationId xmlns:a16="http://schemas.microsoft.com/office/drawing/2014/main" id="{622C0E52-EC76-C14F-8EB8-ABDE3B3CAC15}"/>
              </a:ext>
            </a:extLst>
          </p:cNvPr>
          <p:cNvSpPr/>
          <p:nvPr/>
        </p:nvSpPr>
        <p:spPr>
          <a:xfrm>
            <a:off x="8614803" y="1664871"/>
            <a:ext cx="1371600" cy="2129537"/>
          </a:xfrm>
          <a:prstGeom prst="upArrow">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4-6 New S&amp;F</a:t>
            </a:r>
          </a:p>
        </p:txBody>
      </p:sp>
      <p:sp>
        <p:nvSpPr>
          <p:cNvPr id="19" name="TextBox 18">
            <a:extLst>
              <a:ext uri="{FF2B5EF4-FFF2-40B4-BE49-F238E27FC236}">
                <a16:creationId xmlns:a16="http://schemas.microsoft.com/office/drawing/2014/main" id="{26CFE75B-06F7-7748-A4A9-359E66EBEEA5}"/>
              </a:ext>
            </a:extLst>
          </p:cNvPr>
          <p:cNvSpPr txBox="1"/>
          <p:nvPr/>
        </p:nvSpPr>
        <p:spPr>
          <a:xfrm>
            <a:off x="8078500" y="6581001"/>
            <a:ext cx="184731" cy="276999"/>
          </a:xfrm>
          <a:prstGeom prst="rect">
            <a:avLst/>
          </a:prstGeom>
          <a:noFill/>
        </p:spPr>
        <p:txBody>
          <a:bodyPr wrap="none" rtlCol="0">
            <a:spAutoFit/>
          </a:bodyPr>
          <a:lstStyle/>
          <a:p>
            <a:endParaRPr lang="en-US" sz="1200" dirty="0"/>
          </a:p>
        </p:txBody>
      </p:sp>
      <p:sp>
        <p:nvSpPr>
          <p:cNvPr id="20" name="Oval 19">
            <a:extLst>
              <a:ext uri="{FF2B5EF4-FFF2-40B4-BE49-F238E27FC236}">
                <a16:creationId xmlns:a16="http://schemas.microsoft.com/office/drawing/2014/main" id="{BB401D80-187D-4311-8FB7-D5A7B17601DD}"/>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cxnSp>
        <p:nvCxnSpPr>
          <p:cNvPr id="21" name="Straight Connector 20">
            <a:extLst>
              <a:ext uri="{FF2B5EF4-FFF2-40B4-BE49-F238E27FC236}">
                <a16:creationId xmlns:a16="http://schemas.microsoft.com/office/drawing/2014/main" id="{A075FA27-5E94-41BD-A0EF-915D30A0789A}"/>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35168DE-BE23-F744-AC25-41A798E4DAC5}"/>
              </a:ext>
            </a:extLst>
          </p:cNvPr>
          <p:cNvSpPr/>
          <p:nvPr/>
        </p:nvSpPr>
        <p:spPr>
          <a:xfrm>
            <a:off x="9749599" y="280278"/>
            <a:ext cx="2040673" cy="797844"/>
          </a:xfrm>
          <a:prstGeom prst="rect">
            <a:avLst/>
          </a:prstGeom>
          <a:ln w="38100">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latin typeface="Myriad Pro" panose="020B0503030403020204"/>
              </a:rPr>
              <a:t>R-R-T</a:t>
            </a:r>
          </a:p>
          <a:p>
            <a:pPr algn="ctr"/>
            <a:endParaRPr lang="en-US" sz="800" dirty="0">
              <a:latin typeface="Myriad Pro" panose="020B0503030403020204"/>
            </a:endParaRPr>
          </a:p>
          <a:p>
            <a:pPr algn="ctr"/>
            <a:r>
              <a:rPr lang="en-US" sz="1400" dirty="0">
                <a:latin typeface="Myriad Pro" panose="020B0503030403020204"/>
              </a:rPr>
              <a:t>Resistance – Resilience – Transformation </a:t>
            </a:r>
          </a:p>
        </p:txBody>
      </p:sp>
    </p:spTree>
    <p:extLst>
      <p:ext uri="{BB962C8B-B14F-4D97-AF65-F5344CB8AC3E}">
        <p14:creationId xmlns:p14="http://schemas.microsoft.com/office/powerpoint/2010/main" val="20712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grpId="1" nodeType="clickEffect">
                                  <p:stCondLst>
                                    <p:cond delay="0"/>
                                  </p:stCondLst>
                                  <p:childTnLst>
                                    <p:animEffect transition="out" filter="barn(inVertical)">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6" presetClass="exit" presetSubtype="21" fill="hold" grpId="1" nodeType="withEffect">
                                  <p:stCondLst>
                                    <p:cond delay="0"/>
                                  </p:stCondLst>
                                  <p:childTnLst>
                                    <p:animEffect transition="out" filter="barn(inVertical)">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6" presetClass="exit" presetSubtype="21" fill="hold" grpId="1" nodeType="withEffect">
                                  <p:stCondLst>
                                    <p:cond delay="0"/>
                                  </p:stCondLst>
                                  <p:childTnLst>
                                    <p:animEffect transition="out" filter="barn(inVertical)">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6" presetClass="exit" presetSubtype="21" fill="hold" grpId="1" nodeType="withEffect">
                                  <p:stCondLst>
                                    <p:cond delay="0"/>
                                  </p:stCondLst>
                                  <p:childTnLst>
                                    <p:animEffect transition="out" filter="barn(inVertical)">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dissolve">
                                      <p:cBhvr>
                                        <p:cTn id="80" dur="500"/>
                                        <p:tgtEl>
                                          <p:spTgt spid="16"/>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dissolve">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4" grpId="0" animBg="1"/>
      <p:bldP spid="4" grpId="1" animBg="1"/>
      <p:bldP spid="11" grpId="0" animBg="1"/>
      <p:bldP spid="11" grpId="1" animBg="1"/>
      <p:bldP spid="12" grpId="0" animBg="1"/>
      <p:bldP spid="12" grpId="1" animBg="1"/>
      <p:bldP spid="14" grpId="0" animBg="1"/>
      <p:bldP spid="14" grpId="1" animBg="1"/>
      <p:bldP spid="17" grpId="0" animBg="1"/>
      <p:bldP spid="17" grpId="1"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22AF54-F9E9-41BB-B9E4-AA705CBA3229}"/>
              </a:ext>
            </a:extLst>
          </p:cNvPr>
          <p:cNvPicPr>
            <a:picLocks noChangeAspect="1"/>
          </p:cNvPicPr>
          <p:nvPr/>
        </p:nvPicPr>
        <p:blipFill rotWithShape="1">
          <a:blip r:embed="rId3"/>
          <a:srcRect l="12020" r="5669"/>
          <a:stretch/>
        </p:blipFill>
        <p:spPr>
          <a:xfrm>
            <a:off x="3899921" y="1676586"/>
            <a:ext cx="2548321" cy="3075869"/>
          </a:xfrm>
          <a:prstGeom prst="rect">
            <a:avLst/>
          </a:prstGeom>
        </p:spPr>
      </p:pic>
      <p:pic>
        <p:nvPicPr>
          <p:cNvPr id="19" name="Picture 18" descr="Text&#10;&#10;Description automatically generated">
            <a:extLst>
              <a:ext uri="{FF2B5EF4-FFF2-40B4-BE49-F238E27FC236}">
                <a16:creationId xmlns:a16="http://schemas.microsoft.com/office/drawing/2014/main" id="{DF966668-3A8C-4289-9E39-C251374921B1}"/>
              </a:ext>
            </a:extLst>
          </p:cNvPr>
          <p:cNvPicPr>
            <a:picLocks noChangeAspect="1"/>
          </p:cNvPicPr>
          <p:nvPr/>
        </p:nvPicPr>
        <p:blipFill>
          <a:blip r:embed="rId4"/>
          <a:stretch>
            <a:fillRect/>
          </a:stretch>
        </p:blipFill>
        <p:spPr>
          <a:xfrm>
            <a:off x="1567036" y="5275394"/>
            <a:ext cx="996873" cy="323310"/>
          </a:xfrm>
          <a:prstGeom prst="rect">
            <a:avLst/>
          </a:prstGeom>
        </p:spPr>
      </p:pic>
      <p:pic>
        <p:nvPicPr>
          <p:cNvPr id="21" name="Picture 20" descr="Text&#10;&#10;Description automatically generated">
            <a:extLst>
              <a:ext uri="{FF2B5EF4-FFF2-40B4-BE49-F238E27FC236}">
                <a16:creationId xmlns:a16="http://schemas.microsoft.com/office/drawing/2014/main" id="{EF42B452-B108-43B7-88C8-826E5799D585}"/>
              </a:ext>
            </a:extLst>
          </p:cNvPr>
          <p:cNvPicPr>
            <a:picLocks noChangeAspect="1"/>
          </p:cNvPicPr>
          <p:nvPr/>
        </p:nvPicPr>
        <p:blipFill>
          <a:blip r:embed="rId4"/>
          <a:stretch>
            <a:fillRect/>
          </a:stretch>
        </p:blipFill>
        <p:spPr>
          <a:xfrm>
            <a:off x="4544220" y="5275394"/>
            <a:ext cx="996873" cy="323310"/>
          </a:xfrm>
          <a:prstGeom prst="rect">
            <a:avLst/>
          </a:prstGeom>
        </p:spPr>
      </p:pic>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4</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AF-TERG team for ex post evaluations </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5844187"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Introduction</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Text&#10;&#10;Description automatically generated">
            <a:extLst>
              <a:ext uri="{FF2B5EF4-FFF2-40B4-BE49-F238E27FC236}">
                <a16:creationId xmlns:a16="http://schemas.microsoft.com/office/drawing/2014/main" id="{81D7ED9D-4866-4E10-A3FD-1A43EDCB9C06}"/>
              </a:ext>
            </a:extLst>
          </p:cNvPr>
          <p:cNvPicPr>
            <a:picLocks noChangeAspect="1"/>
          </p:cNvPicPr>
          <p:nvPr/>
        </p:nvPicPr>
        <p:blipFill rotWithShape="1">
          <a:blip r:embed="rId5"/>
          <a:srcRect r="60840" b="45366"/>
          <a:stretch/>
        </p:blipFill>
        <p:spPr>
          <a:xfrm>
            <a:off x="6918829" y="1679058"/>
            <a:ext cx="2297373" cy="3205183"/>
          </a:xfrm>
          <a:prstGeom prst="rect">
            <a:avLst/>
          </a:prstGeom>
        </p:spPr>
      </p:pic>
      <p:pic>
        <p:nvPicPr>
          <p:cNvPr id="10" name="Picture 9">
            <a:extLst>
              <a:ext uri="{FF2B5EF4-FFF2-40B4-BE49-F238E27FC236}">
                <a16:creationId xmlns:a16="http://schemas.microsoft.com/office/drawing/2014/main" id="{FE544491-F079-41C0-96A9-B9EBA3C709A2}"/>
              </a:ext>
            </a:extLst>
          </p:cNvPr>
          <p:cNvPicPr>
            <a:picLocks noChangeAspect="1"/>
          </p:cNvPicPr>
          <p:nvPr/>
        </p:nvPicPr>
        <p:blipFill rotWithShape="1">
          <a:blip r:embed="rId6"/>
          <a:srcRect r="59377" b="47154"/>
          <a:stretch/>
        </p:blipFill>
        <p:spPr>
          <a:xfrm>
            <a:off x="9455686" y="1497371"/>
            <a:ext cx="2548321" cy="3315025"/>
          </a:xfrm>
          <a:prstGeom prst="rect">
            <a:avLst/>
          </a:prstGeom>
        </p:spPr>
      </p:pic>
      <p:sp>
        <p:nvSpPr>
          <p:cNvPr id="16" name="TextBox 15">
            <a:extLst>
              <a:ext uri="{FF2B5EF4-FFF2-40B4-BE49-F238E27FC236}">
                <a16:creationId xmlns:a16="http://schemas.microsoft.com/office/drawing/2014/main" id="{31D65057-5741-4AF9-93BB-05651DC59306}"/>
              </a:ext>
            </a:extLst>
          </p:cNvPr>
          <p:cNvSpPr txBox="1"/>
          <p:nvPr/>
        </p:nvSpPr>
        <p:spPr>
          <a:xfrm>
            <a:off x="1011315" y="4884241"/>
            <a:ext cx="10995525" cy="369332"/>
          </a:xfrm>
          <a:prstGeom prst="rect">
            <a:avLst/>
          </a:prstGeom>
          <a:noFill/>
        </p:spPr>
        <p:txBody>
          <a:bodyPr wrap="square" rtlCol="0">
            <a:spAutoFit/>
          </a:bodyPr>
          <a:lstStyle/>
          <a:p>
            <a:r>
              <a:rPr lang="en-US" dirty="0"/>
              <a:t>       Susan Legro                                  Caroline Holo                              Jindra Cekan, PhD. 	               Meg Spearman  </a:t>
            </a:r>
          </a:p>
        </p:txBody>
      </p:sp>
      <p:pic>
        <p:nvPicPr>
          <p:cNvPr id="18" name="Picture 17">
            <a:extLst>
              <a:ext uri="{FF2B5EF4-FFF2-40B4-BE49-F238E27FC236}">
                <a16:creationId xmlns:a16="http://schemas.microsoft.com/office/drawing/2014/main" id="{DFFDA0ED-F0A3-4C35-B08D-7EDDC9C5C46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01455" y="5325418"/>
            <a:ext cx="1411805" cy="223262"/>
          </a:xfrm>
          <a:prstGeom prst="rect">
            <a:avLst/>
          </a:prstGeom>
        </p:spPr>
      </p:pic>
      <p:pic>
        <p:nvPicPr>
          <p:cNvPr id="7" name="Picture 6" descr="A picture containing person, clothing&#10;&#10;Description automatically generated">
            <a:extLst>
              <a:ext uri="{FF2B5EF4-FFF2-40B4-BE49-F238E27FC236}">
                <a16:creationId xmlns:a16="http://schemas.microsoft.com/office/drawing/2014/main" id="{39B242C6-6CD8-47D8-AD5C-4DB5C875D2AF}"/>
              </a:ext>
            </a:extLst>
          </p:cNvPr>
          <p:cNvPicPr>
            <a:picLocks noChangeAspect="1"/>
          </p:cNvPicPr>
          <p:nvPr/>
        </p:nvPicPr>
        <p:blipFill rotWithShape="1">
          <a:blip r:embed="rId8">
            <a:extLst>
              <a:ext uri="{28A0092B-C50C-407E-A947-70E740481C1C}">
                <a14:useLocalDpi xmlns:a14="http://schemas.microsoft.com/office/drawing/2010/main" val="0"/>
              </a:ext>
            </a:extLst>
          </a:blip>
          <a:srcRect l="5988" r="11377"/>
          <a:stretch/>
        </p:blipFill>
        <p:spPr>
          <a:xfrm>
            <a:off x="881013" y="1670888"/>
            <a:ext cx="2548322" cy="3083819"/>
          </a:xfrm>
          <a:prstGeom prst="rect">
            <a:avLst/>
          </a:prstGeom>
        </p:spPr>
      </p:pic>
    </p:spTree>
    <p:extLst>
      <p:ext uri="{BB962C8B-B14F-4D97-AF65-F5344CB8AC3E}">
        <p14:creationId xmlns:p14="http://schemas.microsoft.com/office/powerpoint/2010/main" val="1643375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4F6B59-C6B6-4571-9593-A38901866774}"/>
              </a:ext>
            </a:extLst>
          </p:cNvPr>
          <p:cNvSpPr/>
          <p:nvPr/>
        </p:nvSpPr>
        <p:spPr>
          <a:xfrm>
            <a:off x="0" y="1334813"/>
            <a:ext cx="12192000" cy="4466896"/>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12BEFED-F7D0-4514-8E75-FD65C60B01B4}"/>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t="29135" b="47605"/>
          <a:stretch/>
        </p:blipFill>
        <p:spPr>
          <a:xfrm>
            <a:off x="378372" y="2225308"/>
            <a:ext cx="11435255" cy="2417380"/>
          </a:xfrm>
          <a:prstGeom prst="rect">
            <a:avLst/>
          </a:prstGeom>
        </p:spPr>
      </p:pic>
      <p:sp>
        <p:nvSpPr>
          <p:cNvPr id="8" name="TextBox 7">
            <a:extLst>
              <a:ext uri="{FF2B5EF4-FFF2-40B4-BE49-F238E27FC236}">
                <a16:creationId xmlns:a16="http://schemas.microsoft.com/office/drawing/2014/main" id="{CFA673E0-6C9C-4940-83D4-0072BCE6DF52}"/>
              </a:ext>
            </a:extLst>
          </p:cNvPr>
          <p:cNvSpPr txBox="1"/>
          <p:nvPr/>
        </p:nvSpPr>
        <p:spPr>
          <a:xfrm>
            <a:off x="378372" y="1334813"/>
            <a:ext cx="6411311" cy="707886"/>
          </a:xfrm>
          <a:prstGeom prst="rect">
            <a:avLst/>
          </a:prstGeom>
          <a:noFill/>
        </p:spPr>
        <p:txBody>
          <a:bodyPr wrap="square" rtlCol="0">
            <a:spAutoFit/>
          </a:bodyPr>
          <a:lstStyle/>
          <a:p>
            <a:r>
              <a:rPr lang="en-US" sz="4000" b="1" dirty="0">
                <a:solidFill>
                  <a:schemeClr val="bg1"/>
                </a:solidFill>
                <a:latin typeface="Myriad Pro" panose="020B0503030403020204"/>
              </a:rPr>
              <a:t>Stretch and drink break</a:t>
            </a:r>
          </a:p>
        </p:txBody>
      </p:sp>
      <p:sp>
        <p:nvSpPr>
          <p:cNvPr id="13" name="TextBox 12">
            <a:extLst>
              <a:ext uri="{FF2B5EF4-FFF2-40B4-BE49-F238E27FC236}">
                <a16:creationId xmlns:a16="http://schemas.microsoft.com/office/drawing/2014/main" id="{C319CE5C-C142-401B-8614-99E0CC81B4CB}"/>
              </a:ext>
            </a:extLst>
          </p:cNvPr>
          <p:cNvSpPr txBox="1"/>
          <p:nvPr/>
        </p:nvSpPr>
        <p:spPr>
          <a:xfrm>
            <a:off x="8860221" y="5401599"/>
            <a:ext cx="3037489" cy="400110"/>
          </a:xfrm>
          <a:prstGeom prst="rect">
            <a:avLst/>
          </a:prstGeom>
          <a:noFill/>
        </p:spPr>
        <p:txBody>
          <a:bodyPr wrap="square" rtlCol="0">
            <a:spAutoFit/>
          </a:bodyPr>
          <a:lstStyle/>
          <a:p>
            <a:r>
              <a:rPr lang="en-US" sz="2000" b="1" dirty="0">
                <a:solidFill>
                  <a:schemeClr val="bg1"/>
                </a:solidFill>
                <a:latin typeface="Myriad Pro" panose="020B0503030403020204"/>
              </a:rPr>
              <a:t>Questions? Comments? </a:t>
            </a:r>
          </a:p>
        </p:txBody>
      </p:sp>
    </p:spTree>
    <p:extLst>
      <p:ext uri="{BB962C8B-B14F-4D97-AF65-F5344CB8AC3E}">
        <p14:creationId xmlns:p14="http://schemas.microsoft.com/office/powerpoint/2010/main" val="1605320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B3064B-D7DA-42E3-80D9-EBE97952C87B}"/>
              </a:ext>
            </a:extLst>
          </p:cNvPr>
          <p:cNvSpPr>
            <a:spLocks noGrp="1"/>
          </p:cNvSpPr>
          <p:nvPr>
            <p:ph sz="quarter" idx="10"/>
          </p:nvPr>
        </p:nvSpPr>
        <p:spPr>
          <a:xfrm>
            <a:off x="500931" y="741151"/>
            <a:ext cx="11473441" cy="587375"/>
          </a:xfrm>
        </p:spPr>
        <p:txBody>
          <a:bodyPr>
            <a:normAutofit/>
          </a:bodyPr>
          <a:lstStyle/>
          <a:p>
            <a:r>
              <a:rPr lang="en-US" dirty="0"/>
              <a:t>1.4- Preparatory work for ex post evaluation</a:t>
            </a:r>
          </a:p>
        </p:txBody>
      </p:sp>
      <p:sp>
        <p:nvSpPr>
          <p:cNvPr id="11" name="Rectangle 10">
            <a:extLst>
              <a:ext uri="{FF2B5EF4-FFF2-40B4-BE49-F238E27FC236}">
                <a16:creationId xmlns:a16="http://schemas.microsoft.com/office/drawing/2014/main" id="{FDC707F4-1694-4CEB-B8A1-8F445566045A}"/>
              </a:ext>
            </a:extLst>
          </p:cNvPr>
          <p:cNvSpPr/>
          <p:nvPr/>
        </p:nvSpPr>
        <p:spPr>
          <a:xfrm>
            <a:off x="9254524" y="1458060"/>
            <a:ext cx="2973572" cy="4327451"/>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4D6202-4BBE-405F-BA5C-660C2D5F4A79}"/>
              </a:ext>
            </a:extLst>
          </p:cNvPr>
          <p:cNvSpPr txBox="1"/>
          <p:nvPr/>
        </p:nvSpPr>
        <p:spPr>
          <a:xfrm>
            <a:off x="500931" y="1542264"/>
            <a:ext cx="3239330" cy="461665"/>
          </a:xfrm>
          <a:prstGeom prst="rect">
            <a:avLst/>
          </a:prstGeom>
          <a:noFill/>
        </p:spPr>
        <p:txBody>
          <a:bodyPr wrap="square" rtlCol="0">
            <a:spAutoFit/>
          </a:bodyPr>
          <a:lstStyle/>
          <a:p>
            <a:r>
              <a:rPr lang="en-US" sz="2400" b="1">
                <a:solidFill>
                  <a:schemeClr val="bg1"/>
                </a:solidFill>
                <a:latin typeface="Myriad Pro" panose="020B0503030403020204"/>
              </a:rPr>
              <a:t>Contents</a:t>
            </a:r>
          </a:p>
        </p:txBody>
      </p:sp>
      <p:sp>
        <p:nvSpPr>
          <p:cNvPr id="9" name="Content Placeholder 8">
            <a:extLst>
              <a:ext uri="{FF2B5EF4-FFF2-40B4-BE49-F238E27FC236}">
                <a16:creationId xmlns:a16="http://schemas.microsoft.com/office/drawing/2014/main" id="{36616A99-3A7B-4D4F-9C97-FF819CD183FA}"/>
              </a:ext>
            </a:extLst>
          </p:cNvPr>
          <p:cNvSpPr>
            <a:spLocks noGrp="1"/>
          </p:cNvSpPr>
          <p:nvPr>
            <p:ph sz="quarter" idx="13"/>
          </p:nvPr>
        </p:nvSpPr>
        <p:spPr>
          <a:xfrm>
            <a:off x="503329" y="1913860"/>
            <a:ext cx="11309443" cy="3306726"/>
          </a:xfrm>
          <a:solidFill>
            <a:srgbClr val="D6E9A5"/>
          </a:solidFill>
        </p:spPr>
        <p:txBody>
          <a:bodyPr/>
          <a:lstStyle/>
          <a:p>
            <a:pPr marL="285750" indent="-285750">
              <a:buFont typeface="Arial" panose="020B0604020202020204" pitchFamily="34" charset="0"/>
              <a:buChar char="•"/>
            </a:pPr>
            <a:endParaRPr lang="en-US" sz="1200" dirty="0">
              <a:solidFill>
                <a:schemeClr val="bg1">
                  <a:lumMod val="50000"/>
                </a:schemeClr>
              </a:solidFill>
            </a:endParaRPr>
          </a:p>
          <a:p>
            <a:pPr marL="285750" indent="-285750">
              <a:buFont typeface="Arial" panose="020B0604020202020204" pitchFamily="34" charset="0"/>
              <a:buChar char="•"/>
            </a:pPr>
            <a:r>
              <a:rPr lang="en-US" b="1" dirty="0"/>
              <a:t>Step 1: Project documentation review </a:t>
            </a:r>
          </a:p>
          <a:p>
            <a:pPr marL="285750" indent="-285750">
              <a:buFont typeface="Arial" panose="020B0604020202020204" pitchFamily="34" charset="0"/>
              <a:buChar char="•"/>
            </a:pPr>
            <a:r>
              <a:rPr lang="en-US" b="1" dirty="0"/>
              <a:t>Step 2: Theory of Change </a:t>
            </a:r>
          </a:p>
          <a:p>
            <a:pPr marL="285750" indent="-285750">
              <a:buFont typeface="Arial" panose="020B0604020202020204" pitchFamily="34" charset="0"/>
              <a:buChar char="•"/>
            </a:pPr>
            <a:r>
              <a:rPr lang="en-US" b="1" dirty="0"/>
              <a:t>Step 3: Revise </a:t>
            </a:r>
            <a:r>
              <a:rPr lang="en-US" b="1" dirty="0" err="1"/>
              <a:t>ToC</a:t>
            </a:r>
            <a:r>
              <a:rPr lang="en-US" b="1" dirty="0"/>
              <a:t> into Theory of Sustainability</a:t>
            </a:r>
          </a:p>
          <a:p>
            <a:pPr marL="285750" indent="-285750">
              <a:buFont typeface="Arial" panose="020B0604020202020204" pitchFamily="34" charset="0"/>
              <a:buChar char="•"/>
            </a:pPr>
            <a:r>
              <a:rPr lang="en-US" b="1" dirty="0"/>
              <a:t>Step 4: Outcome(s) selection for ex post evaluation </a:t>
            </a:r>
          </a:p>
          <a:p>
            <a:endParaRPr lang="en-US" b="1" u="sng" dirty="0">
              <a:latin typeface="Arial Black" panose="020B0A04020102020204" pitchFamily="34" charset="0"/>
            </a:endParaRPr>
          </a:p>
          <a:p>
            <a:r>
              <a:rPr lang="en-US" b="1" u="sng" dirty="0">
                <a:latin typeface="Arial Black" panose="020B0A04020102020204" pitchFamily="34" charset="0"/>
              </a:rPr>
              <a:t>&gt;&gt; What do we want to see in the Inception report? </a:t>
            </a:r>
          </a:p>
          <a:p>
            <a:endParaRPr lang="en-US" dirty="0"/>
          </a:p>
        </p:txBody>
      </p:sp>
    </p:spTree>
    <p:extLst>
      <p:ext uri="{BB962C8B-B14F-4D97-AF65-F5344CB8AC3E}">
        <p14:creationId xmlns:p14="http://schemas.microsoft.com/office/powerpoint/2010/main" val="3822020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9DBA90E-0229-4E87-91D5-51C17063B52A}"/>
              </a:ext>
            </a:extLst>
          </p:cNvPr>
          <p:cNvSpPr/>
          <p:nvPr/>
        </p:nvSpPr>
        <p:spPr>
          <a:xfrm>
            <a:off x="622300" y="5969000"/>
            <a:ext cx="2235200" cy="888999"/>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31B7236-777A-464B-8B94-CBF7F6427660}"/>
              </a:ext>
            </a:extLst>
          </p:cNvPr>
          <p:cNvSpPr>
            <a:spLocks noGrp="1"/>
          </p:cNvSpPr>
          <p:nvPr>
            <p:ph type="sldNum" sz="quarter" idx="4"/>
          </p:nvPr>
        </p:nvSpPr>
        <p:spPr>
          <a:xfrm>
            <a:off x="11063595" y="6217543"/>
            <a:ext cx="834957" cy="365125"/>
          </a:xfrm>
        </p:spPr>
        <p:txBody>
          <a:bodyPr/>
          <a:lstStyle/>
          <a:p>
            <a:fld id="{15F7C4B4-4F51-0945-BFD9-8C8DFD044134}" type="slidenum">
              <a:rPr lang="en-US" smtClean="0"/>
              <a:pPr/>
              <a:t>42</a:t>
            </a:fld>
            <a:endParaRPr lang="en-US" dirty="0"/>
          </a:p>
        </p:txBody>
      </p:sp>
      <p:sp>
        <p:nvSpPr>
          <p:cNvPr id="6" name="Rectangle 5">
            <a:extLst>
              <a:ext uri="{FF2B5EF4-FFF2-40B4-BE49-F238E27FC236}">
                <a16:creationId xmlns:a16="http://schemas.microsoft.com/office/drawing/2014/main" id="{73EF363D-77F5-46E6-940A-44070F83E39F}"/>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DCC7C84-4B82-499F-AE68-F34A384C0F8D}"/>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A13C504F-D668-4A0C-9719-EC16C98BD4C9}"/>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Objective and expectations: what will you do?</a:t>
            </a:r>
          </a:p>
        </p:txBody>
      </p:sp>
      <p:cxnSp>
        <p:nvCxnSpPr>
          <p:cNvPr id="9" name="Straight Connector 8">
            <a:extLst>
              <a:ext uri="{FF2B5EF4-FFF2-40B4-BE49-F238E27FC236}">
                <a16:creationId xmlns:a16="http://schemas.microsoft.com/office/drawing/2014/main" id="{1FEC9C7F-047C-4BA6-9223-12996A74A59B}"/>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D8F0BA-8C7E-4F15-A669-9F24D7509D30}"/>
              </a:ext>
            </a:extLst>
          </p:cNvPr>
          <p:cNvSpPr txBox="1"/>
          <p:nvPr/>
        </p:nvSpPr>
        <p:spPr>
          <a:xfrm>
            <a:off x="1654223" y="2683740"/>
            <a:ext cx="3975868" cy="369332"/>
          </a:xfrm>
          <a:prstGeom prst="rect">
            <a:avLst/>
          </a:prstGeom>
          <a:noFill/>
        </p:spPr>
        <p:txBody>
          <a:bodyPr wrap="square" rtlCol="0">
            <a:spAutoFit/>
          </a:bodyPr>
          <a:lstStyle/>
          <a:p>
            <a:r>
              <a:rPr lang="en-US" b="1" dirty="0">
                <a:solidFill>
                  <a:srgbClr val="F7941D"/>
                </a:solidFill>
                <a:latin typeface="Myriad Pro" panose="020B0503030403020204"/>
              </a:rPr>
              <a:t>STEPS OF PART 1 (OUTPUTS):</a:t>
            </a:r>
          </a:p>
        </p:txBody>
      </p:sp>
      <p:sp>
        <p:nvSpPr>
          <p:cNvPr id="16" name="Rectangle 15">
            <a:extLst>
              <a:ext uri="{FF2B5EF4-FFF2-40B4-BE49-F238E27FC236}">
                <a16:creationId xmlns:a16="http://schemas.microsoft.com/office/drawing/2014/main" id="{F26B1F0C-4D5F-4F49-8AA1-D41E9C956E1B}"/>
              </a:ext>
            </a:extLst>
          </p:cNvPr>
          <p:cNvSpPr/>
          <p:nvPr/>
        </p:nvSpPr>
        <p:spPr>
          <a:xfrm>
            <a:off x="2040241" y="3166193"/>
            <a:ext cx="4459710" cy="46226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Myriad Pro" panose="020B0503030403020204"/>
              </a:rPr>
              <a:t>Inventory and analysis of project data availability and quality at hand</a:t>
            </a:r>
          </a:p>
        </p:txBody>
      </p:sp>
      <p:sp>
        <p:nvSpPr>
          <p:cNvPr id="17" name="Rectangle 16">
            <a:extLst>
              <a:ext uri="{FF2B5EF4-FFF2-40B4-BE49-F238E27FC236}">
                <a16:creationId xmlns:a16="http://schemas.microsoft.com/office/drawing/2014/main" id="{BA7B98D2-795E-4B6C-8BE5-3B9E3B2FDCE6}"/>
              </a:ext>
            </a:extLst>
          </p:cNvPr>
          <p:cNvSpPr/>
          <p:nvPr/>
        </p:nvSpPr>
        <p:spPr>
          <a:xfrm>
            <a:off x="2040240" y="3784108"/>
            <a:ext cx="4459711" cy="4648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Myriad Pro" panose="020B0503030403020204"/>
              </a:rPr>
              <a:t>(Re-) creation of Theory of Change</a:t>
            </a:r>
          </a:p>
        </p:txBody>
      </p:sp>
      <p:sp>
        <p:nvSpPr>
          <p:cNvPr id="19" name="Rectangle 18">
            <a:extLst>
              <a:ext uri="{FF2B5EF4-FFF2-40B4-BE49-F238E27FC236}">
                <a16:creationId xmlns:a16="http://schemas.microsoft.com/office/drawing/2014/main" id="{413CEB82-EC6B-449A-B785-5C85602ED763}"/>
              </a:ext>
            </a:extLst>
          </p:cNvPr>
          <p:cNvSpPr/>
          <p:nvPr/>
        </p:nvSpPr>
        <p:spPr>
          <a:xfrm>
            <a:off x="7837327" y="3769840"/>
            <a:ext cx="3149148" cy="1078785"/>
          </a:xfrm>
          <a:prstGeom prst="rect">
            <a:avLst/>
          </a:prstGeom>
          <a:solidFill>
            <a:srgbClr val="ABD34A"/>
          </a:solidFill>
          <a:ln w="28575">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yriad Pro" panose="020B0503030403020204"/>
              </a:rPr>
              <a:t>Draft inception report / </a:t>
            </a:r>
          </a:p>
          <a:p>
            <a:pPr algn="ctr"/>
            <a:r>
              <a:rPr lang="en-US" sz="2000" b="1" dirty="0">
                <a:solidFill>
                  <a:schemeClr val="tx1"/>
                </a:solidFill>
                <a:latin typeface="Myriad Pro" panose="020B0503030403020204"/>
              </a:rPr>
              <a:t>plan for ex post </a:t>
            </a:r>
          </a:p>
        </p:txBody>
      </p:sp>
      <p:sp>
        <p:nvSpPr>
          <p:cNvPr id="20" name="Arrow: Pentagon 19">
            <a:extLst>
              <a:ext uri="{FF2B5EF4-FFF2-40B4-BE49-F238E27FC236}">
                <a16:creationId xmlns:a16="http://schemas.microsoft.com/office/drawing/2014/main" id="{60C62AAA-1D97-453D-96EA-6BFD710CC38C}"/>
              </a:ext>
            </a:extLst>
          </p:cNvPr>
          <p:cNvSpPr/>
          <p:nvPr/>
        </p:nvSpPr>
        <p:spPr>
          <a:xfrm>
            <a:off x="1655986" y="5992649"/>
            <a:ext cx="9330489" cy="40521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latin typeface="Arial Black" panose="020B0A04020102020204" pitchFamily="34" charset="0"/>
              </a:rPr>
              <a:t>AF-TERG feedback</a:t>
            </a:r>
          </a:p>
        </p:txBody>
      </p:sp>
      <p:sp>
        <p:nvSpPr>
          <p:cNvPr id="18" name="Rectangle 17">
            <a:extLst>
              <a:ext uri="{FF2B5EF4-FFF2-40B4-BE49-F238E27FC236}">
                <a16:creationId xmlns:a16="http://schemas.microsoft.com/office/drawing/2014/main" id="{989E576B-7A75-464E-A296-A450FCA2C4B4}"/>
              </a:ext>
            </a:extLst>
          </p:cNvPr>
          <p:cNvSpPr/>
          <p:nvPr/>
        </p:nvSpPr>
        <p:spPr>
          <a:xfrm>
            <a:off x="2021269" y="4397379"/>
            <a:ext cx="4478682" cy="464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Myriad Pro" panose="020B0503030403020204"/>
              </a:rPr>
              <a:t>Identification of factors affecting sustainability for Theory of Sustainability</a:t>
            </a:r>
          </a:p>
        </p:txBody>
      </p:sp>
      <p:sp>
        <p:nvSpPr>
          <p:cNvPr id="21" name="Oval 20">
            <a:extLst>
              <a:ext uri="{FF2B5EF4-FFF2-40B4-BE49-F238E27FC236}">
                <a16:creationId xmlns:a16="http://schemas.microsoft.com/office/drawing/2014/main" id="{4192CA63-B534-4B5D-BD1B-A37AFCA936AD}"/>
              </a:ext>
            </a:extLst>
          </p:cNvPr>
          <p:cNvSpPr/>
          <p:nvPr/>
        </p:nvSpPr>
        <p:spPr>
          <a:xfrm>
            <a:off x="1654223" y="3154686"/>
            <a:ext cx="510363" cy="4981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1</a:t>
            </a:r>
          </a:p>
        </p:txBody>
      </p:sp>
      <p:sp>
        <p:nvSpPr>
          <p:cNvPr id="22" name="Oval 21">
            <a:extLst>
              <a:ext uri="{FF2B5EF4-FFF2-40B4-BE49-F238E27FC236}">
                <a16:creationId xmlns:a16="http://schemas.microsoft.com/office/drawing/2014/main" id="{4F1E34FA-1FFA-44D3-8C86-83904BF249EA}"/>
              </a:ext>
            </a:extLst>
          </p:cNvPr>
          <p:cNvSpPr/>
          <p:nvPr/>
        </p:nvSpPr>
        <p:spPr>
          <a:xfrm>
            <a:off x="1657454" y="3769840"/>
            <a:ext cx="510363" cy="4981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2</a:t>
            </a:r>
          </a:p>
        </p:txBody>
      </p:sp>
      <p:sp>
        <p:nvSpPr>
          <p:cNvPr id="23" name="Oval 22">
            <a:extLst>
              <a:ext uri="{FF2B5EF4-FFF2-40B4-BE49-F238E27FC236}">
                <a16:creationId xmlns:a16="http://schemas.microsoft.com/office/drawing/2014/main" id="{EAB64276-527C-4AD3-A40D-5963E49C2F51}"/>
              </a:ext>
            </a:extLst>
          </p:cNvPr>
          <p:cNvSpPr/>
          <p:nvPr/>
        </p:nvSpPr>
        <p:spPr>
          <a:xfrm>
            <a:off x="1654223" y="4377625"/>
            <a:ext cx="510363" cy="4981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3</a:t>
            </a:r>
          </a:p>
        </p:txBody>
      </p:sp>
      <p:sp>
        <p:nvSpPr>
          <p:cNvPr id="24" name="Arrow: Chevron 23">
            <a:extLst>
              <a:ext uri="{FF2B5EF4-FFF2-40B4-BE49-F238E27FC236}">
                <a16:creationId xmlns:a16="http://schemas.microsoft.com/office/drawing/2014/main" id="{75263EAE-24EE-4240-BC4F-A65D7AA3B003}"/>
              </a:ext>
            </a:extLst>
          </p:cNvPr>
          <p:cNvSpPr/>
          <p:nvPr/>
        </p:nvSpPr>
        <p:spPr>
          <a:xfrm>
            <a:off x="6690608" y="3164702"/>
            <a:ext cx="863600" cy="2331379"/>
          </a:xfrm>
          <a:prstGeom prst="chevron">
            <a:avLst>
              <a:gd name="adj" fmla="val 73529"/>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6A188623-26B9-4036-9FC6-97543D3E97A1}"/>
              </a:ext>
            </a:extLst>
          </p:cNvPr>
          <p:cNvSpPr txBox="1"/>
          <p:nvPr/>
        </p:nvSpPr>
        <p:spPr>
          <a:xfrm>
            <a:off x="1746930" y="1890584"/>
            <a:ext cx="9225870" cy="369332"/>
          </a:xfrm>
          <a:prstGeom prst="rect">
            <a:avLst/>
          </a:prstGeom>
          <a:noFill/>
        </p:spPr>
        <p:txBody>
          <a:bodyPr wrap="square" rtlCol="0">
            <a:spAutoFit/>
          </a:bodyPr>
          <a:lstStyle/>
          <a:p>
            <a:pPr algn="ctr"/>
            <a:r>
              <a:rPr lang="en-US" dirty="0">
                <a:latin typeface="Myriad Pro" panose="020B0503030403020204"/>
              </a:rPr>
              <a:t>At the end of this training, you will be expected to do the following</a:t>
            </a:r>
          </a:p>
        </p:txBody>
      </p:sp>
      <p:sp>
        <p:nvSpPr>
          <p:cNvPr id="27" name="Rectangle 26">
            <a:extLst>
              <a:ext uri="{FF2B5EF4-FFF2-40B4-BE49-F238E27FC236}">
                <a16:creationId xmlns:a16="http://schemas.microsoft.com/office/drawing/2014/main" id="{37ACCD9F-E37A-43DB-963A-C18FBC19267B}"/>
              </a:ext>
            </a:extLst>
          </p:cNvPr>
          <p:cNvSpPr/>
          <p:nvPr/>
        </p:nvSpPr>
        <p:spPr>
          <a:xfrm>
            <a:off x="2040240" y="5031242"/>
            <a:ext cx="4478682" cy="464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Myriad Pro" panose="020B0503030403020204"/>
              </a:rPr>
              <a:t>Outcome selection</a:t>
            </a:r>
          </a:p>
        </p:txBody>
      </p:sp>
      <p:sp>
        <p:nvSpPr>
          <p:cNvPr id="26" name="Oval 25">
            <a:extLst>
              <a:ext uri="{FF2B5EF4-FFF2-40B4-BE49-F238E27FC236}">
                <a16:creationId xmlns:a16="http://schemas.microsoft.com/office/drawing/2014/main" id="{2A3EC8B0-8721-4959-B3FB-9338B6AB1028}"/>
              </a:ext>
            </a:extLst>
          </p:cNvPr>
          <p:cNvSpPr/>
          <p:nvPr/>
        </p:nvSpPr>
        <p:spPr>
          <a:xfrm>
            <a:off x="1654222" y="5000297"/>
            <a:ext cx="510363" cy="4981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4</a:t>
            </a:r>
          </a:p>
        </p:txBody>
      </p:sp>
      <p:sp>
        <p:nvSpPr>
          <p:cNvPr id="29" name="Content Placeholder 3">
            <a:extLst>
              <a:ext uri="{FF2B5EF4-FFF2-40B4-BE49-F238E27FC236}">
                <a16:creationId xmlns:a16="http://schemas.microsoft.com/office/drawing/2014/main" id="{3038B100-C2C4-428E-AF01-7AE8F2BB386D}"/>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Tree>
    <p:extLst>
      <p:ext uri="{BB962C8B-B14F-4D97-AF65-F5344CB8AC3E}">
        <p14:creationId xmlns:p14="http://schemas.microsoft.com/office/powerpoint/2010/main" val="3942020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E38A273-2B6B-4B0B-B38F-EF4210C8272E}"/>
              </a:ext>
            </a:extLst>
          </p:cNvPr>
          <p:cNvSpPr/>
          <p:nvPr/>
        </p:nvSpPr>
        <p:spPr>
          <a:xfrm>
            <a:off x="827307" y="6092096"/>
            <a:ext cx="1661252" cy="666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43</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1: project documentation review </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7" name="TextBox 16">
            <a:extLst>
              <a:ext uri="{FF2B5EF4-FFF2-40B4-BE49-F238E27FC236}">
                <a16:creationId xmlns:a16="http://schemas.microsoft.com/office/drawing/2014/main" id="{2BE8C5B2-C872-4D60-A4E1-326EDEE3E94D}"/>
              </a:ext>
            </a:extLst>
          </p:cNvPr>
          <p:cNvSpPr txBox="1"/>
          <p:nvPr/>
        </p:nvSpPr>
        <p:spPr>
          <a:xfrm>
            <a:off x="8842422" y="5382002"/>
            <a:ext cx="1409549" cy="369332"/>
          </a:xfrm>
          <a:prstGeom prst="rect">
            <a:avLst/>
          </a:prstGeom>
          <a:noFill/>
        </p:spPr>
        <p:txBody>
          <a:bodyPr wrap="square" rtlCol="0">
            <a:spAutoFit/>
          </a:bodyPr>
          <a:lstStyle/>
          <a:p>
            <a:r>
              <a:rPr lang="en-US" b="1">
                <a:solidFill>
                  <a:schemeClr val="bg1"/>
                </a:solidFill>
              </a:rPr>
              <a:t>Partnerships</a:t>
            </a:r>
          </a:p>
        </p:txBody>
      </p:sp>
      <p:pic>
        <p:nvPicPr>
          <p:cNvPr id="19" name="Graphic 18" descr="Meeting with solid fill">
            <a:extLst>
              <a:ext uri="{FF2B5EF4-FFF2-40B4-BE49-F238E27FC236}">
                <a16:creationId xmlns:a16="http://schemas.microsoft.com/office/drawing/2014/main" id="{DD7B3F59-3871-924D-987B-21B9E12F04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9370" y="-140978"/>
            <a:ext cx="914400" cy="914400"/>
          </a:xfrm>
          <a:prstGeom prst="rect">
            <a:avLst/>
          </a:prstGeom>
        </p:spPr>
      </p:pic>
      <p:cxnSp>
        <p:nvCxnSpPr>
          <p:cNvPr id="16" name="Straight Connector 15">
            <a:extLst>
              <a:ext uri="{FF2B5EF4-FFF2-40B4-BE49-F238E27FC236}">
                <a16:creationId xmlns:a16="http://schemas.microsoft.com/office/drawing/2014/main" id="{E3D30EF2-85A0-4109-91F9-D7D0796492F2}"/>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7AE96CD-20F5-4C41-8404-4FC251096690}"/>
              </a:ext>
            </a:extLst>
          </p:cNvPr>
          <p:cNvSpPr txBox="1"/>
          <p:nvPr/>
        </p:nvSpPr>
        <p:spPr>
          <a:xfrm>
            <a:off x="8842422" y="5382002"/>
            <a:ext cx="1409549" cy="369332"/>
          </a:xfrm>
          <a:prstGeom prst="rect">
            <a:avLst/>
          </a:prstGeom>
          <a:noFill/>
        </p:spPr>
        <p:txBody>
          <a:bodyPr wrap="square" rtlCol="0">
            <a:spAutoFit/>
          </a:bodyPr>
          <a:lstStyle/>
          <a:p>
            <a:r>
              <a:rPr lang="en-US" b="1">
                <a:solidFill>
                  <a:schemeClr val="bg1"/>
                </a:solidFill>
              </a:rPr>
              <a:t>Partnerships</a:t>
            </a:r>
          </a:p>
        </p:txBody>
      </p:sp>
      <p:sp>
        <p:nvSpPr>
          <p:cNvPr id="21" name="Rectangle 20">
            <a:hlinkClick r:id="rId5"/>
            <a:extLst>
              <a:ext uri="{FF2B5EF4-FFF2-40B4-BE49-F238E27FC236}">
                <a16:creationId xmlns:a16="http://schemas.microsoft.com/office/drawing/2014/main" id="{DA4F8667-AABA-4888-88EE-7F879CEAF6AC}"/>
              </a:ext>
            </a:extLst>
          </p:cNvPr>
          <p:cNvSpPr/>
          <p:nvPr/>
        </p:nvSpPr>
        <p:spPr>
          <a:xfrm>
            <a:off x="2693070" y="1598168"/>
            <a:ext cx="7821828" cy="584775"/>
          </a:xfrm>
          <a:prstGeom prst="rect">
            <a:avLst/>
          </a:prstGeom>
          <a:solidFill>
            <a:schemeClr val="accent4">
              <a:lumMod val="20000"/>
              <a:lumOff val="80000"/>
            </a:schemeClr>
          </a:solidFill>
        </p:spPr>
        <p:txBody>
          <a:bodyPr wrap="square">
            <a:spAutoFit/>
          </a:bodyPr>
          <a:lstStyle/>
          <a:p>
            <a:pPr algn="ctr"/>
            <a:r>
              <a:rPr lang="en-US" sz="1600" b="1" dirty="0">
                <a:latin typeface="Myriad Pro" panose="020B0503030403020204"/>
              </a:rPr>
              <a:t>BEFORE GOING TO THE FIELD, THE IE AND EVALUATOR SHOULD GATHER AND REVIEW THE PROJECT’S SECONDARY DATA DOCUMENTATION (MANDATORY)</a:t>
            </a:r>
          </a:p>
        </p:txBody>
      </p:sp>
      <p:sp>
        <p:nvSpPr>
          <p:cNvPr id="22" name="TextBox 21">
            <a:extLst>
              <a:ext uri="{FF2B5EF4-FFF2-40B4-BE49-F238E27FC236}">
                <a16:creationId xmlns:a16="http://schemas.microsoft.com/office/drawing/2014/main" id="{F5EB2025-1ACA-4749-833E-B42FAAB29DCC}"/>
              </a:ext>
            </a:extLst>
          </p:cNvPr>
          <p:cNvSpPr txBox="1"/>
          <p:nvPr/>
        </p:nvSpPr>
        <p:spPr>
          <a:xfrm>
            <a:off x="803372" y="2679115"/>
            <a:ext cx="10585255" cy="2862322"/>
          </a:xfrm>
          <a:prstGeom prst="rect">
            <a:avLst/>
          </a:prstGeom>
          <a:noFill/>
        </p:spPr>
        <p:txBody>
          <a:bodyPr wrap="square" rtlCol="0">
            <a:spAutoFit/>
          </a:bodyPr>
          <a:lstStyle/>
          <a:p>
            <a:r>
              <a:rPr lang="en-US" b="1" dirty="0">
                <a:latin typeface="Myriad Pro" panose="020B0503030403020204"/>
              </a:rPr>
              <a:t>DATA GATHERING</a:t>
            </a:r>
            <a:r>
              <a:rPr lang="en-US" dirty="0">
                <a:latin typeface="Myriad Pro" panose="020B0503030403020204"/>
              </a:rPr>
              <a:t>. The following documents will be consulted to provide background on the project : </a:t>
            </a:r>
          </a:p>
          <a:p>
            <a:pPr marL="285750" indent="-285750">
              <a:buFont typeface="Wingdings" pitchFamily="2" charset="2"/>
              <a:buChar char="ü"/>
            </a:pPr>
            <a:endParaRPr lang="en-US" dirty="0">
              <a:latin typeface="Myriad Pro" panose="020B0503030403020204"/>
            </a:endParaRPr>
          </a:p>
          <a:p>
            <a:pPr marL="457200" indent="-457200">
              <a:buFont typeface="Wingdings" pitchFamily="2" charset="2"/>
              <a:buChar char="ü"/>
            </a:pPr>
            <a:r>
              <a:rPr lang="en-US" sz="2400" b="1" dirty="0">
                <a:solidFill>
                  <a:srgbClr val="F7941D"/>
                </a:solidFill>
                <a:latin typeface="Myriad Pro" panose="020B0503030403020204"/>
              </a:rPr>
              <a:t>Project Proposal/Project Document </a:t>
            </a:r>
          </a:p>
          <a:p>
            <a:pPr marL="457200" indent="-457200">
              <a:buFont typeface="Wingdings" pitchFamily="2" charset="2"/>
              <a:buChar char="ü"/>
            </a:pPr>
            <a:r>
              <a:rPr lang="en-US" sz="2400" b="1" dirty="0">
                <a:solidFill>
                  <a:srgbClr val="F7941D"/>
                </a:solidFill>
                <a:latin typeface="Myriad Pro" panose="020B0503030403020204"/>
              </a:rPr>
              <a:t>Mid-Term Evaluation </a:t>
            </a:r>
            <a:r>
              <a:rPr lang="en-US" sz="2400" dirty="0">
                <a:solidFill>
                  <a:srgbClr val="F7941D"/>
                </a:solidFill>
                <a:latin typeface="Myriad Pro" panose="020B0503030403020204"/>
              </a:rPr>
              <a:t>and other assessments </a:t>
            </a:r>
          </a:p>
          <a:p>
            <a:pPr marL="457200" indent="-457200">
              <a:buFont typeface="Wingdings" pitchFamily="2" charset="2"/>
              <a:buChar char="ü"/>
            </a:pPr>
            <a:r>
              <a:rPr lang="en-US" sz="2400" b="1" dirty="0">
                <a:solidFill>
                  <a:srgbClr val="F7941D"/>
                </a:solidFill>
                <a:latin typeface="Myriad Pro" panose="020B0503030403020204"/>
              </a:rPr>
              <a:t>Monitoring and Results Reports </a:t>
            </a:r>
          </a:p>
          <a:p>
            <a:pPr marL="457200" indent="-457200">
              <a:buFont typeface="Wingdings" pitchFamily="2" charset="2"/>
              <a:buChar char="ü"/>
            </a:pPr>
            <a:r>
              <a:rPr lang="en-US" sz="2400" b="1" dirty="0">
                <a:solidFill>
                  <a:srgbClr val="F7941D"/>
                </a:solidFill>
                <a:latin typeface="Myriad Pro" panose="020B0503030403020204"/>
              </a:rPr>
              <a:t>Final Evaluation </a:t>
            </a:r>
          </a:p>
          <a:p>
            <a:pPr marL="457200" indent="-457200">
              <a:buFont typeface="Wingdings" pitchFamily="2" charset="2"/>
              <a:buChar char="ü"/>
            </a:pPr>
            <a:r>
              <a:rPr lang="en-US" sz="2400" b="1" dirty="0">
                <a:solidFill>
                  <a:srgbClr val="F7941D"/>
                </a:solidFill>
                <a:latin typeface="Myriad Pro" panose="020B0503030403020204"/>
              </a:rPr>
              <a:t>Baseline Report </a:t>
            </a:r>
            <a:r>
              <a:rPr lang="en-US" sz="2400" dirty="0">
                <a:solidFill>
                  <a:srgbClr val="F7941D"/>
                </a:solidFill>
                <a:latin typeface="Myriad Pro" panose="020B0503030403020204"/>
              </a:rPr>
              <a:t>&amp; other </a:t>
            </a:r>
            <a:r>
              <a:rPr lang="en-US" sz="2400" b="1" dirty="0">
                <a:solidFill>
                  <a:srgbClr val="F7941D"/>
                </a:solidFill>
                <a:latin typeface="Myriad Pro" panose="020B0503030403020204"/>
              </a:rPr>
              <a:t>Technical Reports</a:t>
            </a:r>
          </a:p>
          <a:p>
            <a:pPr marL="457200" indent="-457200">
              <a:buFont typeface="Wingdings" pitchFamily="2" charset="2"/>
              <a:buChar char="ü"/>
            </a:pPr>
            <a:r>
              <a:rPr lang="en-US" sz="2400" b="1" dirty="0">
                <a:solidFill>
                  <a:srgbClr val="F7941D"/>
                </a:solidFill>
                <a:latin typeface="Myriad Pro" panose="020B0503030403020204"/>
              </a:rPr>
              <a:t>Documented knowledge change</a:t>
            </a:r>
            <a:endParaRPr lang="en-US" sz="2400" dirty="0">
              <a:latin typeface="Myriad Pro" panose="020B0503030403020204"/>
            </a:endParaRPr>
          </a:p>
        </p:txBody>
      </p:sp>
      <p:pic>
        <p:nvPicPr>
          <p:cNvPr id="26" name="Picture 4" descr="Data Integration and Identity Management for K-12 Education">
            <a:extLst>
              <a:ext uri="{FF2B5EF4-FFF2-40B4-BE49-F238E27FC236}">
                <a16:creationId xmlns:a16="http://schemas.microsoft.com/office/drawing/2014/main" id="{7D250EDC-8CF8-4691-A377-53EAC82961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7946" y="3157156"/>
            <a:ext cx="2160029" cy="2160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Light Bulb PNG Images - FreeIconsPNG">
            <a:extLst>
              <a:ext uri="{FF2B5EF4-FFF2-40B4-BE49-F238E27FC236}">
                <a16:creationId xmlns:a16="http://schemas.microsoft.com/office/drawing/2014/main" id="{0EBBD00C-9811-40C9-A6CB-F1B8E74AE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1588" y="1253218"/>
            <a:ext cx="999893" cy="9967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7F7E046-9F6A-3541-83E3-CE2564CBF2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4579" y="6741"/>
            <a:ext cx="688900" cy="68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01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3DB06-B1DD-4605-B0C7-7946FA6A8847}"/>
              </a:ext>
            </a:extLst>
          </p:cNvPr>
          <p:cNvSpPr>
            <a:spLocks noGrp="1"/>
          </p:cNvSpPr>
          <p:nvPr>
            <p:ph type="sldNum" sz="quarter" idx="4"/>
          </p:nvPr>
        </p:nvSpPr>
        <p:spPr/>
        <p:txBody>
          <a:bodyPr/>
          <a:lstStyle/>
          <a:p>
            <a:fld id="{15F7C4B4-4F51-0945-BFD9-8C8DFD044134}" type="slidenum">
              <a:rPr lang="en-US" smtClean="0"/>
              <a:pPr/>
              <a:t>44</a:t>
            </a:fld>
            <a:endParaRPr lang="en-US" dirty="0"/>
          </a:p>
        </p:txBody>
      </p:sp>
      <p:sp>
        <p:nvSpPr>
          <p:cNvPr id="5" name="Rectangle 4">
            <a:extLst>
              <a:ext uri="{FF2B5EF4-FFF2-40B4-BE49-F238E27FC236}">
                <a16:creationId xmlns:a16="http://schemas.microsoft.com/office/drawing/2014/main" id="{5D3FB4A3-0193-4E6D-B7E6-E13F15FD6B2F}"/>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7821D14-8CAC-4D89-A353-89448D2C845A}"/>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7" name="Content Placeholder 4">
            <a:extLst>
              <a:ext uri="{FF2B5EF4-FFF2-40B4-BE49-F238E27FC236}">
                <a16:creationId xmlns:a16="http://schemas.microsoft.com/office/drawing/2014/main" id="{5F13A747-5B56-4226-A723-571EF0C48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1: project documentation review </a:t>
            </a:r>
          </a:p>
        </p:txBody>
      </p:sp>
      <p:sp>
        <p:nvSpPr>
          <p:cNvPr id="8" name="Content Placeholder 3">
            <a:extLst>
              <a:ext uri="{FF2B5EF4-FFF2-40B4-BE49-F238E27FC236}">
                <a16:creationId xmlns:a16="http://schemas.microsoft.com/office/drawing/2014/main" id="{C0DCB3F5-AA4D-481A-8061-FB2B77DE5FDA}"/>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cxnSp>
        <p:nvCxnSpPr>
          <p:cNvPr id="9" name="Straight Connector 8">
            <a:extLst>
              <a:ext uri="{FF2B5EF4-FFF2-40B4-BE49-F238E27FC236}">
                <a16:creationId xmlns:a16="http://schemas.microsoft.com/office/drawing/2014/main" id="{D6C4C91A-1473-43F6-8567-50B7C16B4431}"/>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CD687C-F389-4C1B-AA7B-7CB551E20818}"/>
              </a:ext>
            </a:extLst>
          </p:cNvPr>
          <p:cNvSpPr txBox="1"/>
          <p:nvPr/>
        </p:nvSpPr>
        <p:spPr>
          <a:xfrm>
            <a:off x="1070680" y="1857367"/>
            <a:ext cx="9951487" cy="3724096"/>
          </a:xfrm>
          <a:prstGeom prst="rect">
            <a:avLst/>
          </a:prstGeom>
          <a:noFill/>
        </p:spPr>
        <p:txBody>
          <a:bodyPr wrap="square" rtlCol="0">
            <a:spAutoFit/>
          </a:bodyPr>
          <a:lstStyle/>
          <a:p>
            <a:pPr algn="ctr"/>
            <a:r>
              <a:rPr lang="en-US" sz="2000" b="1" dirty="0">
                <a:latin typeface="Myriad Pro" panose="020B0503030403020204"/>
              </a:rPr>
              <a:t>What will the project documentation review tell us? </a:t>
            </a:r>
          </a:p>
          <a:p>
            <a:endParaRPr lang="en-US" dirty="0">
              <a:latin typeface="Myriad Pro" panose="020B0503030403020204"/>
            </a:endParaRPr>
          </a:p>
          <a:p>
            <a:r>
              <a:rPr lang="en-US" b="1" dirty="0">
                <a:solidFill>
                  <a:srgbClr val="F7941D"/>
                </a:solidFill>
                <a:latin typeface="Myriad Pro" panose="020B0503030403020204"/>
              </a:rPr>
              <a:t>AVAILABILITY OF DATA</a:t>
            </a:r>
          </a:p>
          <a:p>
            <a:r>
              <a:rPr lang="en-US" dirty="0">
                <a:latin typeface="Myriad Pro" panose="020B0503030403020204"/>
              </a:rPr>
              <a:t>- Sufficient information on results (outcomes, impacts)</a:t>
            </a:r>
            <a:endParaRPr lang="en-US" b="1" dirty="0">
              <a:solidFill>
                <a:srgbClr val="F7941D"/>
              </a:solidFill>
              <a:latin typeface="Myriad Pro" panose="020B0503030403020204"/>
            </a:endParaRPr>
          </a:p>
          <a:p>
            <a:pPr marL="285750" indent="-285750">
              <a:buFont typeface="Arial" panose="020B0604020202020204" pitchFamily="34" charset="0"/>
              <a:buChar char="•"/>
            </a:pPr>
            <a:endParaRPr lang="en-US" dirty="0">
              <a:latin typeface="Myriad Pro" panose="020B0503030403020204"/>
            </a:endParaRPr>
          </a:p>
          <a:p>
            <a:r>
              <a:rPr lang="en-US" b="1" dirty="0">
                <a:solidFill>
                  <a:srgbClr val="F7941D"/>
                </a:solidFill>
                <a:latin typeface="Myriad Pro" panose="020B0503030403020204"/>
              </a:rPr>
              <a:t>QUALITY OF DATA</a:t>
            </a:r>
          </a:p>
          <a:p>
            <a:r>
              <a:rPr lang="en-US" dirty="0">
                <a:latin typeface="Myriad Pro" panose="020B0503030403020204"/>
              </a:rPr>
              <a:t>- Surveys/participants, disaggregation, </a:t>
            </a:r>
            <a:r>
              <a:rPr lang="en-US" dirty="0" err="1">
                <a:latin typeface="Myriad Pro" panose="020B0503030403020204"/>
              </a:rPr>
              <a:t>etc</a:t>
            </a:r>
            <a:endParaRPr lang="en-US" dirty="0">
              <a:latin typeface="Myriad Pro" panose="020B0503030403020204"/>
            </a:endParaRPr>
          </a:p>
          <a:p>
            <a:endParaRPr lang="en-US" dirty="0">
              <a:latin typeface="Myriad Pro" panose="020B0503030403020204"/>
            </a:endParaRPr>
          </a:p>
          <a:p>
            <a:r>
              <a:rPr lang="en-US" b="1" dirty="0">
                <a:solidFill>
                  <a:srgbClr val="F7941D"/>
                </a:solidFill>
                <a:latin typeface="Myriad Pro" panose="020B0503030403020204"/>
              </a:rPr>
              <a:t>CONDITIONS FOR SUSTAINABILITY</a:t>
            </a:r>
          </a:p>
          <a:p>
            <a:pPr marL="285750" indent="-285750">
              <a:buFontTx/>
              <a:buChar char="-"/>
            </a:pPr>
            <a:r>
              <a:rPr lang="en-US" dirty="0">
                <a:latin typeface="Myriad Pro" panose="020B0503030403020204"/>
              </a:rPr>
              <a:t>Partnerships, capacities, resources, ownership</a:t>
            </a:r>
          </a:p>
          <a:p>
            <a:endParaRPr lang="en-US" dirty="0">
              <a:latin typeface="Myriad Pro" panose="020B0503030403020204"/>
            </a:endParaRPr>
          </a:p>
          <a:p>
            <a:r>
              <a:rPr lang="en-US" b="1" dirty="0">
                <a:solidFill>
                  <a:srgbClr val="F7941D"/>
                </a:solidFill>
                <a:latin typeface="Myriad Pro" panose="020B0503030403020204"/>
              </a:rPr>
              <a:t>SUSTAINABILITY PROJECTIONS</a:t>
            </a:r>
            <a:endParaRPr lang="en-US" dirty="0">
              <a:latin typeface="Myriad Pro" panose="020B0503030403020204"/>
            </a:endParaRPr>
          </a:p>
          <a:p>
            <a:pPr marL="285750" indent="-285750">
              <a:buFontTx/>
              <a:buChar char="-"/>
            </a:pPr>
            <a:r>
              <a:rPr lang="en-US" dirty="0">
                <a:latin typeface="Myriad Pro" panose="020B0503030403020204"/>
              </a:rPr>
              <a:t>Ratings, projections, etc.</a:t>
            </a:r>
          </a:p>
        </p:txBody>
      </p:sp>
      <p:pic>
        <p:nvPicPr>
          <p:cNvPr id="12" name="Graphic 11" descr="Meeting with solid fill">
            <a:extLst>
              <a:ext uri="{FF2B5EF4-FFF2-40B4-BE49-F238E27FC236}">
                <a16:creationId xmlns:a16="http://schemas.microsoft.com/office/drawing/2014/main" id="{6311C3E6-96EC-C941-BBB2-D5341C2736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9370" y="-140978"/>
            <a:ext cx="914400" cy="914400"/>
          </a:xfrm>
          <a:prstGeom prst="rect">
            <a:avLst/>
          </a:prstGeom>
        </p:spPr>
      </p:pic>
      <p:sp>
        <p:nvSpPr>
          <p:cNvPr id="13" name="TextBox 12">
            <a:extLst>
              <a:ext uri="{FF2B5EF4-FFF2-40B4-BE49-F238E27FC236}">
                <a16:creationId xmlns:a16="http://schemas.microsoft.com/office/drawing/2014/main" id="{4C6C4427-AC9B-5040-9F3D-8580AA782F64}"/>
              </a:ext>
            </a:extLst>
          </p:cNvPr>
          <p:cNvSpPr txBox="1"/>
          <p:nvPr/>
        </p:nvSpPr>
        <p:spPr>
          <a:xfrm>
            <a:off x="4455370" y="4568385"/>
            <a:ext cx="641670" cy="1200329"/>
          </a:xfrm>
          <a:prstGeom prst="rect">
            <a:avLst/>
          </a:prstGeom>
          <a:noFill/>
        </p:spPr>
        <p:txBody>
          <a:bodyPr wrap="square" rtlCol="0">
            <a:spAutoFit/>
          </a:bodyPr>
          <a:lstStyle/>
          <a:p>
            <a:r>
              <a:rPr lang="en-US" sz="7200" dirty="0"/>
              <a:t>*</a:t>
            </a:r>
          </a:p>
        </p:txBody>
      </p:sp>
    </p:spTree>
    <p:extLst>
      <p:ext uri="{BB962C8B-B14F-4D97-AF65-F5344CB8AC3E}">
        <p14:creationId xmlns:p14="http://schemas.microsoft.com/office/powerpoint/2010/main" val="2065112853"/>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795024-811B-4FEA-9325-D4D966D17482}"/>
              </a:ext>
            </a:extLst>
          </p:cNvPr>
          <p:cNvSpPr/>
          <p:nvPr/>
        </p:nvSpPr>
        <p:spPr>
          <a:xfrm>
            <a:off x="815248" y="6026227"/>
            <a:ext cx="1748928" cy="71197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1097126" y="6168845"/>
            <a:ext cx="834957" cy="365125"/>
          </a:xfrm>
        </p:spPr>
        <p:txBody>
          <a:bodyPr/>
          <a:lstStyle/>
          <a:p>
            <a:fld id="{15F7C4B4-4F51-0945-BFD9-8C8DFD044134}" type="slidenum">
              <a:rPr lang="en-US" smtClean="0"/>
              <a:pPr/>
              <a:t>45</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259384"/>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4" name="TextBox 3">
            <a:extLst>
              <a:ext uri="{FF2B5EF4-FFF2-40B4-BE49-F238E27FC236}">
                <a16:creationId xmlns:a16="http://schemas.microsoft.com/office/drawing/2014/main" id="{130821D2-B315-4FCC-A17D-65154F86A61D}"/>
              </a:ext>
            </a:extLst>
          </p:cNvPr>
          <p:cNvSpPr txBox="1"/>
          <p:nvPr/>
        </p:nvSpPr>
        <p:spPr>
          <a:xfrm>
            <a:off x="2580523" y="6158775"/>
            <a:ext cx="9205784" cy="369332"/>
          </a:xfrm>
          <a:prstGeom prst="rect">
            <a:avLst/>
          </a:prstGeom>
          <a:noFill/>
        </p:spPr>
        <p:txBody>
          <a:bodyPr wrap="square" rtlCol="0">
            <a:spAutoFit/>
          </a:bodyPr>
          <a:lstStyle/>
          <a:p>
            <a:pPr algn="ctr"/>
            <a:r>
              <a:rPr lang="en-US" b="1" u="sng" dirty="0">
                <a:solidFill>
                  <a:schemeClr val="bg2">
                    <a:lumMod val="25000"/>
                  </a:schemeClr>
                </a:solidFill>
                <a:latin typeface="Myriad Pro" panose="020B0503030403020204"/>
              </a:rPr>
              <a:t>Design your fieldwork to test final evaluation sustainability projections/ratings</a:t>
            </a:r>
            <a:endParaRPr lang="en-US" b="1" u="sng" dirty="0">
              <a:latin typeface="Myriad Pro" panose="020B0503030403020204"/>
            </a:endParaRPr>
          </a:p>
        </p:txBody>
      </p:sp>
      <p:sp>
        <p:nvSpPr>
          <p:cNvPr id="9" name="Rectangle 8">
            <a:extLst>
              <a:ext uri="{FF2B5EF4-FFF2-40B4-BE49-F238E27FC236}">
                <a16:creationId xmlns:a16="http://schemas.microsoft.com/office/drawing/2014/main" id="{C261FC12-5A95-4745-99A2-E95F52C302F3}"/>
              </a:ext>
            </a:extLst>
          </p:cNvPr>
          <p:cNvSpPr/>
          <p:nvPr/>
        </p:nvSpPr>
        <p:spPr>
          <a:xfrm>
            <a:off x="1009223" y="1899931"/>
            <a:ext cx="10777084" cy="2862322"/>
          </a:xfrm>
          <a:prstGeom prst="rect">
            <a:avLst/>
          </a:prstGeom>
        </p:spPr>
        <p:txBody>
          <a:bodyPr wrap="square">
            <a:spAutoFit/>
          </a:bodyPr>
          <a:lstStyle/>
          <a:p>
            <a:r>
              <a:rPr lang="en-US" dirty="0">
                <a:latin typeface="Myriad Pro" panose="020B0503030403020204"/>
              </a:rPr>
              <a:t>During data gathering, you might find categories of sustainability ratings in the final evaluation. The former </a:t>
            </a:r>
            <a:r>
              <a:rPr lang="en-US" dirty="0">
                <a:latin typeface="Myriad Pro" panose="020B0503030403020204"/>
                <a:hlinkClick r:id="rId3"/>
              </a:rPr>
              <a:t>Guidelines for final evaluations</a:t>
            </a:r>
            <a:r>
              <a:rPr lang="en-US" dirty="0">
                <a:latin typeface="Myriad Pro" panose="020B0503030403020204"/>
              </a:rPr>
              <a:t> required assessing the likelihood of sustainability of outcomes and provide a rating for the following risks and assumptions to sustainability: </a:t>
            </a:r>
          </a:p>
          <a:p>
            <a:endParaRPr lang="en-US" dirty="0">
              <a:latin typeface="Myriad Pro" panose="020B0503030403020204"/>
            </a:endParaRPr>
          </a:p>
          <a:p>
            <a:pPr marL="285750" indent="-285750">
              <a:buFont typeface="Arial" panose="020B0604020202020204" pitchFamily="34" charset="0"/>
              <a:buChar char="•"/>
            </a:pPr>
            <a:r>
              <a:rPr lang="en-US" dirty="0">
                <a:latin typeface="Myriad Pro" panose="020B0503030403020204"/>
              </a:rPr>
              <a:t>Financial and economic</a:t>
            </a:r>
          </a:p>
          <a:p>
            <a:pPr marL="285750" indent="-285750">
              <a:buFont typeface="Arial" panose="020B0604020202020204" pitchFamily="34" charset="0"/>
              <a:buChar char="•"/>
            </a:pPr>
            <a:r>
              <a:rPr lang="en-US" dirty="0">
                <a:latin typeface="Myriad Pro" panose="020B0503030403020204"/>
              </a:rPr>
              <a:t>Socio-political </a:t>
            </a:r>
          </a:p>
          <a:p>
            <a:pPr marL="285750" indent="-285750">
              <a:buFont typeface="Arial" panose="020B0604020202020204" pitchFamily="34" charset="0"/>
              <a:buChar char="•"/>
            </a:pPr>
            <a:r>
              <a:rPr lang="en-US" dirty="0">
                <a:latin typeface="Myriad Pro" panose="020B0503030403020204"/>
              </a:rPr>
              <a:t>Institutional framework and governance </a:t>
            </a:r>
          </a:p>
          <a:p>
            <a:pPr marL="285750" indent="-285750">
              <a:buFont typeface="Arial" panose="020B0604020202020204" pitchFamily="34" charset="0"/>
              <a:buChar char="•"/>
            </a:pPr>
            <a:r>
              <a:rPr lang="en-US" dirty="0">
                <a:latin typeface="Myriad Pro" panose="020B0503030403020204"/>
              </a:rPr>
              <a:t>Environmental</a:t>
            </a:r>
          </a:p>
          <a:p>
            <a:pPr marL="285750" indent="-285750">
              <a:buFont typeface="Arial" panose="020B0604020202020204" pitchFamily="34" charset="0"/>
              <a:buChar char="•"/>
            </a:pPr>
            <a:r>
              <a:rPr lang="en-US" dirty="0">
                <a:latin typeface="Myriad Pro" panose="020B0503030403020204"/>
              </a:rPr>
              <a:t>Uncertainties on climate change Impacts</a:t>
            </a:r>
          </a:p>
          <a:p>
            <a:pPr algn="ctr"/>
            <a:r>
              <a:rPr lang="en-US" i="1" dirty="0">
                <a:latin typeface="Myriad Pro" panose="020B0503030403020204"/>
              </a:rPr>
              <a:t> </a:t>
            </a:r>
            <a:endParaRPr lang="en-US" dirty="0">
              <a:latin typeface="Myriad Pro" panose="020B0503030403020204"/>
            </a:endParaRPr>
          </a:p>
        </p:txBody>
      </p:sp>
      <p:sp>
        <p:nvSpPr>
          <p:cNvPr id="17" name="Content Placeholder 3">
            <a:extLst>
              <a:ext uri="{FF2B5EF4-FFF2-40B4-BE49-F238E27FC236}">
                <a16:creationId xmlns:a16="http://schemas.microsoft.com/office/drawing/2014/main" id="{934DFA26-C533-4ABA-9AAD-91C4F92A86C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24" name="Content Placeholder 4">
            <a:extLst>
              <a:ext uri="{FF2B5EF4-FFF2-40B4-BE49-F238E27FC236}">
                <a16:creationId xmlns:a16="http://schemas.microsoft.com/office/drawing/2014/main" id="{75F047BB-5EE9-400F-A886-EBB0F209FD9D}"/>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1: project documentation review </a:t>
            </a:r>
            <a:r>
              <a:rPr lang="en-US" i="1" dirty="0">
                <a:solidFill>
                  <a:schemeClr val="bg1">
                    <a:lumMod val="50000"/>
                  </a:schemeClr>
                </a:solidFill>
              </a:rPr>
              <a:t>/identifying sustainability ratings </a:t>
            </a:r>
          </a:p>
        </p:txBody>
      </p:sp>
      <p:cxnSp>
        <p:nvCxnSpPr>
          <p:cNvPr id="25" name="Straight Connector 24">
            <a:extLst>
              <a:ext uri="{FF2B5EF4-FFF2-40B4-BE49-F238E27FC236}">
                <a16:creationId xmlns:a16="http://schemas.microsoft.com/office/drawing/2014/main" id="{C31CA192-4672-4A06-987C-CB81885103A0}"/>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hlinkClick r:id="rId4"/>
            <a:extLst>
              <a:ext uri="{FF2B5EF4-FFF2-40B4-BE49-F238E27FC236}">
                <a16:creationId xmlns:a16="http://schemas.microsoft.com/office/drawing/2014/main" id="{BF54B05B-EB79-4688-8374-3CFF919C5A7F}"/>
              </a:ext>
            </a:extLst>
          </p:cNvPr>
          <p:cNvPicPr>
            <a:picLocks noChangeAspect="1"/>
          </p:cNvPicPr>
          <p:nvPr/>
        </p:nvPicPr>
        <p:blipFill>
          <a:blip r:embed="rId5"/>
          <a:stretch>
            <a:fillRect/>
          </a:stretch>
        </p:blipFill>
        <p:spPr>
          <a:xfrm>
            <a:off x="5651196" y="2874492"/>
            <a:ext cx="6234308" cy="1679832"/>
          </a:xfrm>
          <a:prstGeom prst="rect">
            <a:avLst/>
          </a:prstGeom>
        </p:spPr>
      </p:pic>
      <p:sp>
        <p:nvSpPr>
          <p:cNvPr id="22" name="TextBox 21">
            <a:extLst>
              <a:ext uri="{FF2B5EF4-FFF2-40B4-BE49-F238E27FC236}">
                <a16:creationId xmlns:a16="http://schemas.microsoft.com/office/drawing/2014/main" id="{A68219E3-A4E9-4A67-B2C7-959926DC5419}"/>
              </a:ext>
            </a:extLst>
          </p:cNvPr>
          <p:cNvSpPr txBox="1"/>
          <p:nvPr/>
        </p:nvSpPr>
        <p:spPr>
          <a:xfrm>
            <a:off x="2564176" y="5129439"/>
            <a:ext cx="7938361" cy="584775"/>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 YOU WILL IDENTIFY SUSTAINABILITY RATINGS AND PROJECTIONS IN THE FINAL EVALUATION REPORT AND TEST WHETHER THEY HOLD TRUE AT EX POST</a:t>
            </a:r>
            <a:endParaRPr lang="en-US" sz="1600" b="1" u="sng" dirty="0">
              <a:latin typeface="Myriad Pro" panose="020B0503030403020204"/>
            </a:endParaRPr>
          </a:p>
        </p:txBody>
      </p:sp>
      <p:pic>
        <p:nvPicPr>
          <p:cNvPr id="23" name="Picture 6" descr="Light Bulb PNG Images - FreeIconsPNG">
            <a:extLst>
              <a:ext uri="{FF2B5EF4-FFF2-40B4-BE49-F238E27FC236}">
                <a16:creationId xmlns:a16="http://schemas.microsoft.com/office/drawing/2014/main" id="{4B8245DB-5B50-4566-AB82-1CBD3174E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9516" y="4692731"/>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DE7ED3F-3F37-47F5-98AE-01A56DF1675B}"/>
              </a:ext>
            </a:extLst>
          </p:cNvPr>
          <p:cNvSpPr txBox="1"/>
          <p:nvPr/>
        </p:nvSpPr>
        <p:spPr>
          <a:xfrm>
            <a:off x="7948243" y="4455996"/>
            <a:ext cx="3937261" cy="319209"/>
          </a:xfrm>
          <a:prstGeom prst="rect">
            <a:avLst/>
          </a:prstGeom>
          <a:noFill/>
        </p:spPr>
        <p:txBody>
          <a:bodyPr wrap="square" rtlCol="0">
            <a:spAutoFit/>
          </a:bodyPr>
          <a:lstStyle/>
          <a:p>
            <a:pPr algn="r"/>
            <a:r>
              <a:rPr lang="en-US" sz="1400" i="1" dirty="0"/>
              <a:t>Example: Final evaluation of Tanzania</a:t>
            </a:r>
          </a:p>
        </p:txBody>
      </p:sp>
      <p:sp>
        <p:nvSpPr>
          <p:cNvPr id="20" name="Arrow: Right 19">
            <a:extLst>
              <a:ext uri="{FF2B5EF4-FFF2-40B4-BE49-F238E27FC236}">
                <a16:creationId xmlns:a16="http://schemas.microsoft.com/office/drawing/2014/main" id="{948EDAD5-060A-42AA-B9E9-F261D7976044}"/>
              </a:ext>
            </a:extLst>
          </p:cNvPr>
          <p:cNvSpPr/>
          <p:nvPr/>
        </p:nvSpPr>
        <p:spPr>
          <a:xfrm>
            <a:off x="2547637" y="6228052"/>
            <a:ext cx="284205" cy="291070"/>
          </a:xfrm>
          <a:prstGeom prst="rightArrow">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8850D19-38F7-8040-A86F-5228CA9E8C00}"/>
              </a:ext>
            </a:extLst>
          </p:cNvPr>
          <p:cNvSpPr txBox="1"/>
          <p:nvPr/>
        </p:nvSpPr>
        <p:spPr>
          <a:xfrm>
            <a:off x="11243834" y="424573"/>
            <a:ext cx="641670" cy="1200329"/>
          </a:xfrm>
          <a:prstGeom prst="rect">
            <a:avLst/>
          </a:prstGeom>
          <a:noFill/>
        </p:spPr>
        <p:txBody>
          <a:bodyPr wrap="square" rtlCol="0">
            <a:spAutoFit/>
          </a:bodyPr>
          <a:lstStyle/>
          <a:p>
            <a:r>
              <a:rPr lang="en-US" sz="7200" dirty="0"/>
              <a:t>*</a:t>
            </a:r>
          </a:p>
        </p:txBody>
      </p:sp>
    </p:spTree>
    <p:extLst>
      <p:ext uri="{BB962C8B-B14F-4D97-AF65-F5344CB8AC3E}">
        <p14:creationId xmlns:p14="http://schemas.microsoft.com/office/powerpoint/2010/main" val="27300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5586C0-8301-4F6D-ABAC-570381D8A04D}"/>
              </a:ext>
            </a:extLst>
          </p:cNvPr>
          <p:cNvSpPr/>
          <p:nvPr/>
        </p:nvSpPr>
        <p:spPr>
          <a:xfrm>
            <a:off x="591645" y="2485884"/>
            <a:ext cx="11277599" cy="1754326"/>
          </a:xfrm>
          <a:prstGeom prst="rect">
            <a:avLst/>
          </a:prstGeom>
        </p:spPr>
        <p:txBody>
          <a:bodyPr wrap="square">
            <a:spAutoFit/>
          </a:bodyPr>
          <a:lstStyle/>
          <a:p>
            <a:pPr algn="ctr"/>
            <a:r>
              <a:rPr lang="en-US" i="1" dirty="0">
                <a:latin typeface="Myriad Pro" panose="020B0503030403020204"/>
              </a:rPr>
              <a:t>“The expected outcomes of the two components of the FORECCSA project have been achieved </a:t>
            </a:r>
            <a:r>
              <a:rPr lang="en-US" b="1" i="1" dirty="0">
                <a:latin typeface="Myriad Pro" panose="020B0503030403020204"/>
              </a:rPr>
              <a:t>satisfactorily</a:t>
            </a:r>
            <a:r>
              <a:rPr lang="en-US" i="1" dirty="0">
                <a:latin typeface="Myriad Pro" panose="020B0503030403020204"/>
              </a:rPr>
              <a:t>:</a:t>
            </a:r>
            <a:r>
              <a:rPr lang="en-US" b="1" i="1" dirty="0">
                <a:latin typeface="Myriad Pro" panose="020B0503030403020204"/>
              </a:rPr>
              <a:t> </a:t>
            </a:r>
          </a:p>
          <a:p>
            <a:pPr algn="ctr"/>
            <a:r>
              <a:rPr lang="en-US" i="1" dirty="0">
                <a:latin typeface="Myriad Pro" panose="020B0503030403020204"/>
              </a:rPr>
              <a:t>-increase awareness of communities in managing climate change risks and </a:t>
            </a:r>
          </a:p>
          <a:p>
            <a:pPr algn="ctr"/>
            <a:r>
              <a:rPr lang="en-US" i="1" dirty="0">
                <a:latin typeface="Myriad Pro" panose="020B0503030403020204"/>
              </a:rPr>
              <a:t>-enhance their ability to adapt and respond to the impacts of climate change</a:t>
            </a:r>
            <a:endParaRPr lang="en-US" b="1" u="sng" dirty="0">
              <a:latin typeface="Myriad Pro" panose="020B0503030403020204"/>
            </a:endParaRPr>
          </a:p>
          <a:p>
            <a:pPr algn="ctr"/>
            <a:endParaRPr lang="en-US" i="1" dirty="0">
              <a:latin typeface="Myriad Pro" panose="020B0503030403020204"/>
            </a:endParaRPr>
          </a:p>
          <a:p>
            <a:pPr algn="ctr"/>
            <a:r>
              <a:rPr lang="en-US" i="1" dirty="0">
                <a:latin typeface="Myriad Pro" panose="020B0503030403020204"/>
              </a:rPr>
              <a:t>This allows to foresee a </a:t>
            </a:r>
            <a:r>
              <a:rPr lang="en-US" b="1" i="1" dirty="0">
                <a:latin typeface="Myriad Pro" panose="020B0503030403020204"/>
              </a:rPr>
              <a:t>high probability </a:t>
            </a:r>
            <a:r>
              <a:rPr lang="en-US" i="1" dirty="0">
                <a:latin typeface="Myriad Pro" panose="020B0503030403020204"/>
              </a:rPr>
              <a:t>that these communities will maintain what has been achieved.”</a:t>
            </a:r>
          </a:p>
          <a:p>
            <a:endParaRPr lang="en-US" dirty="0">
              <a:latin typeface="Myriad Pro" panose="020B0503030403020204"/>
            </a:endParaRPr>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1097126" y="6168845"/>
            <a:ext cx="834957" cy="365125"/>
          </a:xfrm>
        </p:spPr>
        <p:txBody>
          <a:bodyPr/>
          <a:lstStyle/>
          <a:p>
            <a:fld id="{15F7C4B4-4F51-0945-BFD9-8C8DFD044134}" type="slidenum">
              <a:rPr lang="en-US" smtClean="0"/>
              <a:pPr/>
              <a:t>46</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5620405"/>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4" name="TextBox 3">
            <a:extLst>
              <a:ext uri="{FF2B5EF4-FFF2-40B4-BE49-F238E27FC236}">
                <a16:creationId xmlns:a16="http://schemas.microsoft.com/office/drawing/2014/main" id="{130821D2-B315-4FCC-A17D-65154F86A61D}"/>
              </a:ext>
            </a:extLst>
          </p:cNvPr>
          <p:cNvSpPr txBox="1"/>
          <p:nvPr/>
        </p:nvSpPr>
        <p:spPr>
          <a:xfrm>
            <a:off x="901542" y="1659269"/>
            <a:ext cx="10963622" cy="369332"/>
          </a:xfrm>
          <a:prstGeom prst="rect">
            <a:avLst/>
          </a:prstGeom>
          <a:noFill/>
        </p:spPr>
        <p:txBody>
          <a:bodyPr wrap="square" rtlCol="0">
            <a:spAutoFit/>
          </a:bodyPr>
          <a:lstStyle/>
          <a:p>
            <a:r>
              <a:rPr lang="en-US" b="1" u="sng" dirty="0">
                <a:latin typeface="Myriad Pro" panose="020B0503030403020204"/>
              </a:rPr>
              <a:t>Example of identified projected sustainability to verify in the </a:t>
            </a:r>
            <a:r>
              <a:rPr lang="en-US" dirty="0">
                <a:latin typeface="Myriad Pro" panose="020B0503030403020204"/>
                <a:hlinkClick r:id="rId3"/>
              </a:rPr>
              <a:t>FORECCSA project</a:t>
            </a:r>
            <a:r>
              <a:rPr lang="en-US" dirty="0">
                <a:latin typeface="Myriad Pro" panose="020B0503030403020204"/>
              </a:rPr>
              <a:t>:</a:t>
            </a:r>
            <a:endParaRPr lang="en-US" b="1" u="sng" dirty="0">
              <a:latin typeface="Myriad Pro" panose="020B0503030403020204"/>
            </a:endParaRPr>
          </a:p>
        </p:txBody>
      </p:sp>
      <p:sp>
        <p:nvSpPr>
          <p:cNvPr id="14" name="Rectangle 13">
            <a:extLst>
              <a:ext uri="{FF2B5EF4-FFF2-40B4-BE49-F238E27FC236}">
                <a16:creationId xmlns:a16="http://schemas.microsoft.com/office/drawing/2014/main" id="{28A7C3A1-CB8E-4A35-AFCE-A140F6D3354E}"/>
              </a:ext>
            </a:extLst>
          </p:cNvPr>
          <p:cNvSpPr/>
          <p:nvPr/>
        </p:nvSpPr>
        <p:spPr>
          <a:xfrm>
            <a:off x="683046" y="5817340"/>
            <a:ext cx="1894901" cy="89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2E15C-484C-41C4-9035-628B677AB325}"/>
              </a:ext>
            </a:extLst>
          </p:cNvPr>
          <p:cNvSpPr/>
          <p:nvPr/>
        </p:nvSpPr>
        <p:spPr>
          <a:xfrm>
            <a:off x="1045546" y="4867442"/>
            <a:ext cx="10618696" cy="108782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Myriad Pro" panose="020B0503030403020204"/>
              </a:rPr>
              <a:t>Confirm awareness of climate change risks prior to intervention vs level at project closure; </a:t>
            </a:r>
          </a:p>
          <a:p>
            <a:pPr marL="285750" indent="-285750">
              <a:buFont typeface="Arial" panose="020B0604020202020204" pitchFamily="34" charset="0"/>
              <a:buChar char="•"/>
            </a:pPr>
            <a:r>
              <a:rPr lang="en-US" dirty="0">
                <a:solidFill>
                  <a:schemeClr val="tx1"/>
                </a:solidFill>
                <a:latin typeface="Myriad Pro" panose="020B0503030403020204"/>
              </a:rPr>
              <a:t>Document climate shocks and corresponding (absence of) community and household adaptations and responses after project closure</a:t>
            </a:r>
          </a:p>
        </p:txBody>
      </p:sp>
      <p:sp>
        <p:nvSpPr>
          <p:cNvPr id="19" name="TextBox 18">
            <a:extLst>
              <a:ext uri="{FF2B5EF4-FFF2-40B4-BE49-F238E27FC236}">
                <a16:creationId xmlns:a16="http://schemas.microsoft.com/office/drawing/2014/main" id="{80160ACE-06DA-4771-A52A-0012AC141988}"/>
              </a:ext>
            </a:extLst>
          </p:cNvPr>
          <p:cNvSpPr txBox="1"/>
          <p:nvPr/>
        </p:nvSpPr>
        <p:spPr>
          <a:xfrm>
            <a:off x="7359267" y="4592457"/>
            <a:ext cx="2550185" cy="369332"/>
          </a:xfrm>
          <a:prstGeom prst="rect">
            <a:avLst/>
          </a:prstGeom>
          <a:noFill/>
        </p:spPr>
        <p:txBody>
          <a:bodyPr wrap="square" rtlCol="0">
            <a:spAutoFit/>
          </a:bodyPr>
          <a:lstStyle/>
          <a:p>
            <a:r>
              <a:rPr lang="en-US" b="1" dirty="0">
                <a:solidFill>
                  <a:srgbClr val="4E8B23"/>
                </a:solidFill>
                <a:latin typeface="Myriad Pro" panose="020B0503030403020204"/>
              </a:rPr>
              <a:t>To check in the field:</a:t>
            </a:r>
          </a:p>
        </p:txBody>
      </p:sp>
      <p:pic>
        <p:nvPicPr>
          <p:cNvPr id="2050" name="Picture 2" descr="growing tree | Wisconsin Woodland Owners Association">
            <a:extLst>
              <a:ext uri="{FF2B5EF4-FFF2-40B4-BE49-F238E27FC236}">
                <a16:creationId xmlns:a16="http://schemas.microsoft.com/office/drawing/2014/main" id="{25E0FCF4-7F39-402B-B3BD-8B164BD8D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4019" y="3976814"/>
            <a:ext cx="2218064" cy="1043795"/>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3">
            <a:extLst>
              <a:ext uri="{FF2B5EF4-FFF2-40B4-BE49-F238E27FC236}">
                <a16:creationId xmlns:a16="http://schemas.microsoft.com/office/drawing/2014/main" id="{934DFA26-C533-4ABA-9AAD-91C4F92A86C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24" name="Content Placeholder 4">
            <a:extLst>
              <a:ext uri="{FF2B5EF4-FFF2-40B4-BE49-F238E27FC236}">
                <a16:creationId xmlns:a16="http://schemas.microsoft.com/office/drawing/2014/main" id="{75F047BB-5EE9-400F-A886-EBB0F209FD9D}"/>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1: project documentation review </a:t>
            </a:r>
            <a:r>
              <a:rPr lang="en-US" i="1" dirty="0">
                <a:solidFill>
                  <a:schemeClr val="bg1">
                    <a:lumMod val="50000"/>
                  </a:schemeClr>
                </a:solidFill>
              </a:rPr>
              <a:t>/identifying sustainability ratings </a:t>
            </a:r>
          </a:p>
        </p:txBody>
      </p:sp>
      <p:cxnSp>
        <p:nvCxnSpPr>
          <p:cNvPr id="25" name="Straight Connector 24">
            <a:extLst>
              <a:ext uri="{FF2B5EF4-FFF2-40B4-BE49-F238E27FC236}">
                <a16:creationId xmlns:a16="http://schemas.microsoft.com/office/drawing/2014/main" id="{C31CA192-4672-4A06-987C-CB81885103A0}"/>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760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1ED2F2F-DF8B-4707-B221-EE65B5F291E7}"/>
              </a:ext>
            </a:extLst>
          </p:cNvPr>
          <p:cNvSpPr txBox="1"/>
          <p:nvPr/>
        </p:nvSpPr>
        <p:spPr>
          <a:xfrm>
            <a:off x="2526796" y="1922066"/>
            <a:ext cx="7722976" cy="584775"/>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YOU WILL NEED TO UNDERSTAND THE PROJECT LOGIC AND ASSUMPTIONS ABOUT SUSTAINABILITY IN ORDER TO CONDUCT THE EX POST EVALUATION</a:t>
            </a:r>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47</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2: Revisit the Theory of Change</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7" name="TextBox 16">
            <a:extLst>
              <a:ext uri="{FF2B5EF4-FFF2-40B4-BE49-F238E27FC236}">
                <a16:creationId xmlns:a16="http://schemas.microsoft.com/office/drawing/2014/main" id="{2BE8C5B2-C872-4D60-A4E1-326EDEE3E94D}"/>
              </a:ext>
            </a:extLst>
          </p:cNvPr>
          <p:cNvSpPr txBox="1"/>
          <p:nvPr/>
        </p:nvSpPr>
        <p:spPr>
          <a:xfrm>
            <a:off x="8842422" y="5542643"/>
            <a:ext cx="1409549" cy="369332"/>
          </a:xfrm>
          <a:prstGeom prst="rect">
            <a:avLst/>
          </a:prstGeom>
          <a:noFill/>
        </p:spPr>
        <p:txBody>
          <a:bodyPr wrap="square" rtlCol="0">
            <a:spAutoFit/>
          </a:bodyPr>
          <a:lstStyle/>
          <a:p>
            <a:r>
              <a:rPr lang="en-US" b="1">
                <a:solidFill>
                  <a:schemeClr val="bg1"/>
                </a:solidFill>
              </a:rPr>
              <a:t>Partnerships</a:t>
            </a:r>
          </a:p>
        </p:txBody>
      </p:sp>
      <p:pic>
        <p:nvPicPr>
          <p:cNvPr id="19" name="Graphic 18" descr="Meeting with solid fill">
            <a:extLst>
              <a:ext uri="{FF2B5EF4-FFF2-40B4-BE49-F238E27FC236}">
                <a16:creationId xmlns:a16="http://schemas.microsoft.com/office/drawing/2014/main" id="{DD7B3F59-3871-924D-987B-21B9E12F04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9370" y="-140978"/>
            <a:ext cx="914400" cy="914400"/>
          </a:xfrm>
          <a:prstGeom prst="rect">
            <a:avLst/>
          </a:prstGeom>
        </p:spPr>
      </p:pic>
      <p:pic>
        <p:nvPicPr>
          <p:cNvPr id="16" name="Picture 6" descr="Light Bulb PNG Images - FreeIconsPNG">
            <a:extLst>
              <a:ext uri="{FF2B5EF4-FFF2-40B4-BE49-F238E27FC236}">
                <a16:creationId xmlns:a16="http://schemas.microsoft.com/office/drawing/2014/main" id="{CF073DFD-429F-42B6-B8C6-0F35E629D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2228" y="1503735"/>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91678E-8A95-4E96-8384-980C14444EF6}"/>
              </a:ext>
            </a:extLst>
          </p:cNvPr>
          <p:cNvSpPr txBox="1"/>
          <p:nvPr/>
        </p:nvSpPr>
        <p:spPr>
          <a:xfrm>
            <a:off x="1149178" y="2918835"/>
            <a:ext cx="10163256"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Myriad Pro" panose="020B0503030403020204"/>
              </a:rPr>
              <a:t>If the project has a Theory of Change, </a:t>
            </a:r>
          </a:p>
          <a:p>
            <a:pPr marL="742950" lvl="1" indent="-285750">
              <a:buFont typeface="Wingdings" pitchFamily="2" charset="2"/>
              <a:buChar char="Ø"/>
            </a:pPr>
            <a:r>
              <a:rPr lang="en-US" dirty="0">
                <a:latin typeface="Myriad Pro" panose="020B0503030403020204"/>
              </a:rPr>
              <a:t>Ensure project Impact = Adaptation Fund’s Impact</a:t>
            </a:r>
          </a:p>
          <a:p>
            <a:pPr marL="742950" lvl="1" indent="-285750">
              <a:buFont typeface="Wingdings" pitchFamily="2" charset="2"/>
              <a:buChar char="Ø"/>
            </a:pPr>
            <a:r>
              <a:rPr lang="en-US" dirty="0">
                <a:latin typeface="Myriad Pro" panose="020B0503030403020204"/>
              </a:rPr>
              <a:t>Identify the assets and capacities developed by the project outcomes 	</a:t>
            </a:r>
          </a:p>
          <a:p>
            <a:pPr marL="742950" lvl="1" indent="-285750">
              <a:buFont typeface="Wingdings" pitchFamily="2" charset="2"/>
              <a:buChar char="Ø"/>
            </a:pPr>
            <a:r>
              <a:rPr lang="en-US" dirty="0">
                <a:latin typeface="Myriad Pro" panose="020B0503030403020204"/>
              </a:rPr>
              <a:t>Determine whether outcomes and outputs were monitored</a:t>
            </a:r>
          </a:p>
          <a:p>
            <a:pPr marL="742950" lvl="1" indent="-285750">
              <a:buFont typeface="Wingdings" pitchFamily="2" charset="2"/>
              <a:buChar char="Ø"/>
            </a:pPr>
            <a:r>
              <a:rPr lang="en-US" dirty="0">
                <a:latin typeface="Myriad Pro" panose="020B0503030403020204"/>
              </a:rPr>
              <a:t>Find the most robust – thorough, verifiable, </a:t>
            </a:r>
            <a:r>
              <a:rPr lang="en-US" dirty="0" err="1">
                <a:latin typeface="Myriad Pro" panose="020B0503030403020204"/>
              </a:rPr>
              <a:t>etc</a:t>
            </a:r>
            <a:r>
              <a:rPr lang="en-US" dirty="0">
                <a:latin typeface="Myriad Pro" panose="020B0503030403020204"/>
              </a:rPr>
              <a:t> - data from among the assets-related outcomes and capacities- related outcomes </a:t>
            </a:r>
          </a:p>
          <a:p>
            <a:pPr marL="742950" lvl="1" indent="-285750">
              <a:buFont typeface="Wingdings" pitchFamily="2" charset="2"/>
              <a:buChar char="Ø"/>
            </a:pPr>
            <a:r>
              <a:rPr lang="en-US" dirty="0">
                <a:latin typeface="Myriad Pro" panose="020B0503030403020204"/>
              </a:rPr>
              <a:t>Ensure data is available from the TE/at project completion</a:t>
            </a:r>
          </a:p>
          <a:p>
            <a:pPr marL="742950" lvl="1" indent="-285750">
              <a:buFont typeface="Wingdings" pitchFamily="2" charset="2"/>
              <a:buChar char="Ø"/>
            </a:pPr>
            <a:r>
              <a:rPr lang="en-US" dirty="0">
                <a:latin typeface="Myriad Pro" panose="020B0503030403020204"/>
              </a:rPr>
              <a:t>Examine underlying assumptions and impact drivers related to the intervention logic</a:t>
            </a:r>
          </a:p>
          <a:p>
            <a:pPr lvl="1"/>
            <a:r>
              <a:rPr lang="en-US" dirty="0">
                <a:latin typeface="Myriad Pro" panose="020B0503030403020204"/>
              </a:rPr>
              <a:t>	</a:t>
            </a:r>
          </a:p>
          <a:p>
            <a:pPr marL="285750" indent="-285750">
              <a:buFont typeface="Arial" panose="020B0604020202020204" pitchFamily="34" charset="0"/>
              <a:buChar char="•"/>
            </a:pPr>
            <a:r>
              <a:rPr lang="en-US" b="1" dirty="0">
                <a:latin typeface="Myriad Pro" panose="020B0503030403020204"/>
              </a:rPr>
              <a:t>If the project does not have a Theory of Change,</a:t>
            </a:r>
          </a:p>
          <a:p>
            <a:pPr marL="742950" lvl="1" indent="-285750">
              <a:buFont typeface="Wingdings" pitchFamily="2" charset="2"/>
              <a:buChar char="Ø"/>
            </a:pPr>
            <a:r>
              <a:rPr lang="en-US" dirty="0">
                <a:latin typeface="Myriad Pro" panose="020B0503030403020204"/>
              </a:rPr>
              <a:t>Recreate a Theory of Change by identifying the project logic and the results chain</a:t>
            </a:r>
          </a:p>
          <a:p>
            <a:pPr marL="742950" lvl="1" indent="-285750">
              <a:buFont typeface="Wingdings" pitchFamily="2" charset="2"/>
              <a:buChar char="Ø"/>
            </a:pPr>
            <a:r>
              <a:rPr lang="en-US" dirty="0">
                <a:latin typeface="Myriad Pro" panose="020B0503030403020204"/>
              </a:rPr>
              <a:t>Go through the steps above</a:t>
            </a:r>
          </a:p>
        </p:txBody>
      </p:sp>
      <p:pic>
        <p:nvPicPr>
          <p:cNvPr id="24" name="Picture 4" descr="Protecting Marine Life | NOAA Fisheries">
            <a:extLst>
              <a:ext uri="{FF2B5EF4-FFF2-40B4-BE49-F238E27FC236}">
                <a16:creationId xmlns:a16="http://schemas.microsoft.com/office/drawing/2014/main" id="{62C7A0E3-F503-4964-82EF-80988916D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6372" y="5609543"/>
            <a:ext cx="1023826" cy="103208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E6219C9-9B28-4DBB-B34A-70408218F807}"/>
              </a:ext>
            </a:extLst>
          </p:cNvPr>
          <p:cNvSpPr/>
          <p:nvPr/>
        </p:nvSpPr>
        <p:spPr>
          <a:xfrm>
            <a:off x="9414807" y="6272294"/>
            <a:ext cx="1700784" cy="369332"/>
          </a:xfrm>
          <a:prstGeom prst="rect">
            <a:avLst/>
          </a:prstGeom>
          <a:solidFill>
            <a:srgbClr val="81CEED"/>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panose="020B0503030403020204"/>
              </a:rPr>
              <a:t>Belize example</a:t>
            </a:r>
          </a:p>
        </p:txBody>
      </p:sp>
    </p:spTree>
    <p:extLst>
      <p:ext uri="{BB962C8B-B14F-4D97-AF65-F5344CB8AC3E}">
        <p14:creationId xmlns:p14="http://schemas.microsoft.com/office/powerpoint/2010/main" val="2748845561"/>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82AA887E-578C-49B6-956B-E983B7ED7977}"/>
              </a:ext>
            </a:extLst>
          </p:cNvPr>
          <p:cNvSpPr/>
          <p:nvPr/>
        </p:nvSpPr>
        <p:spPr>
          <a:xfrm>
            <a:off x="-385590" y="567978"/>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7" name="Rectangle 6">
            <a:extLst>
              <a:ext uri="{FF2B5EF4-FFF2-40B4-BE49-F238E27FC236}">
                <a16:creationId xmlns:a16="http://schemas.microsoft.com/office/drawing/2014/main" id="{DFCB7058-AE73-42E4-A6D0-06A6AC3E4FB2}"/>
              </a:ext>
            </a:extLst>
          </p:cNvPr>
          <p:cNvSpPr/>
          <p:nvPr/>
        </p:nvSpPr>
        <p:spPr>
          <a:xfrm>
            <a:off x="649995" y="6060966"/>
            <a:ext cx="2083005" cy="69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48</a:t>
            </a:fld>
            <a:endParaRPr lang="en-US" dirty="0"/>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Revisiting the ToC: Belize Example</a:t>
            </a: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3" name="Rectangle 2">
            <a:extLst>
              <a:ext uri="{FF2B5EF4-FFF2-40B4-BE49-F238E27FC236}">
                <a16:creationId xmlns:a16="http://schemas.microsoft.com/office/drawing/2014/main" id="{0107CBC9-F3EB-4F1B-B657-10A5CFE806CA}"/>
              </a:ext>
            </a:extLst>
          </p:cNvPr>
          <p:cNvSpPr/>
          <p:nvPr/>
        </p:nvSpPr>
        <p:spPr>
          <a:xfrm>
            <a:off x="672026" y="760158"/>
            <a:ext cx="3382178" cy="653972"/>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lumMod val="85000"/>
                  </a:schemeClr>
                </a:solidFill>
                <a:latin typeface="Myriad Pro" panose="020B0503030403020204"/>
              </a:rPr>
              <a:t>Drivers: </a:t>
            </a:r>
            <a:r>
              <a:rPr lang="en-US" sz="1050" dirty="0">
                <a:solidFill>
                  <a:schemeClr val="bg1">
                    <a:lumMod val="85000"/>
                  </a:schemeClr>
                </a:solidFill>
                <a:latin typeface="Myriad Pro" panose="020B0503030403020204"/>
              </a:rPr>
              <a:t>Project validates and builds on baseline; prioritizes investments in precursor activities that drive parallel processes in support of incremental results.</a:t>
            </a:r>
          </a:p>
        </p:txBody>
      </p:sp>
      <p:sp>
        <p:nvSpPr>
          <p:cNvPr id="27" name="Rectangle 26">
            <a:extLst>
              <a:ext uri="{FF2B5EF4-FFF2-40B4-BE49-F238E27FC236}">
                <a16:creationId xmlns:a16="http://schemas.microsoft.com/office/drawing/2014/main" id="{F6EE6A18-783A-488E-8FDD-04356D8D64CB}"/>
              </a:ext>
            </a:extLst>
          </p:cNvPr>
          <p:cNvSpPr/>
          <p:nvPr/>
        </p:nvSpPr>
        <p:spPr>
          <a:xfrm>
            <a:off x="8016949" y="753635"/>
            <a:ext cx="4078748" cy="660495"/>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lumMod val="85000"/>
                  </a:schemeClr>
                </a:solidFill>
                <a:latin typeface="Myriad Pro" panose="020B0503030403020204"/>
              </a:rPr>
              <a:t>Drivers: </a:t>
            </a:r>
            <a:r>
              <a:rPr lang="en-US" sz="1050" dirty="0">
                <a:solidFill>
                  <a:schemeClr val="bg1">
                    <a:lumMod val="85000"/>
                  </a:schemeClr>
                </a:solidFill>
                <a:latin typeface="Myriad Pro" panose="020B0503030403020204"/>
              </a:rPr>
              <a:t>Project assertively engages project partners in establishing the basis for sustaining and up-scaling outcomes in support of CC adaptation measures; systematic monitoring of outcomes; systematization of results and lessons learnt. </a:t>
            </a:r>
          </a:p>
        </p:txBody>
      </p:sp>
      <p:sp>
        <p:nvSpPr>
          <p:cNvPr id="28" name="Rectangle 27">
            <a:extLst>
              <a:ext uri="{FF2B5EF4-FFF2-40B4-BE49-F238E27FC236}">
                <a16:creationId xmlns:a16="http://schemas.microsoft.com/office/drawing/2014/main" id="{D4FCF498-EF3D-46BB-8B77-D3611CFBB2F8}"/>
              </a:ext>
            </a:extLst>
          </p:cNvPr>
          <p:cNvSpPr/>
          <p:nvPr/>
        </p:nvSpPr>
        <p:spPr>
          <a:xfrm>
            <a:off x="649992" y="1527417"/>
            <a:ext cx="208300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Components/ Activities</a:t>
            </a:r>
          </a:p>
        </p:txBody>
      </p:sp>
      <p:sp>
        <p:nvSpPr>
          <p:cNvPr id="32" name="Rectangle 31">
            <a:extLst>
              <a:ext uri="{FF2B5EF4-FFF2-40B4-BE49-F238E27FC236}">
                <a16:creationId xmlns:a16="http://schemas.microsoft.com/office/drawing/2014/main" id="{D0469A48-73EF-4DD8-B24E-3DA86834F1F1}"/>
              </a:ext>
            </a:extLst>
          </p:cNvPr>
          <p:cNvSpPr/>
          <p:nvPr/>
        </p:nvSpPr>
        <p:spPr>
          <a:xfrm>
            <a:off x="2990667" y="1523502"/>
            <a:ext cx="208300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Intermediate Results (Outputs)</a:t>
            </a:r>
          </a:p>
        </p:txBody>
      </p:sp>
      <p:sp>
        <p:nvSpPr>
          <p:cNvPr id="33" name="Rectangle 32">
            <a:extLst>
              <a:ext uri="{FF2B5EF4-FFF2-40B4-BE49-F238E27FC236}">
                <a16:creationId xmlns:a16="http://schemas.microsoft.com/office/drawing/2014/main" id="{4037AC12-0C08-487A-B0E3-C98E8F91581F}"/>
              </a:ext>
            </a:extLst>
          </p:cNvPr>
          <p:cNvSpPr/>
          <p:nvPr/>
        </p:nvSpPr>
        <p:spPr>
          <a:xfrm>
            <a:off x="5469566" y="1512591"/>
            <a:ext cx="1864604" cy="32745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Outcomes</a:t>
            </a:r>
          </a:p>
        </p:txBody>
      </p:sp>
      <p:sp>
        <p:nvSpPr>
          <p:cNvPr id="34" name="Rectangle 33">
            <a:extLst>
              <a:ext uri="{FF2B5EF4-FFF2-40B4-BE49-F238E27FC236}">
                <a16:creationId xmlns:a16="http://schemas.microsoft.com/office/drawing/2014/main" id="{024778AB-6C68-40C1-B76D-91CF5971D145}"/>
              </a:ext>
            </a:extLst>
          </p:cNvPr>
          <p:cNvSpPr/>
          <p:nvPr/>
        </p:nvSpPr>
        <p:spPr>
          <a:xfrm>
            <a:off x="7672017" y="1512591"/>
            <a:ext cx="234067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Intermediate States</a:t>
            </a:r>
          </a:p>
        </p:txBody>
      </p:sp>
      <p:sp>
        <p:nvSpPr>
          <p:cNvPr id="35" name="Rectangle 34">
            <a:extLst>
              <a:ext uri="{FF2B5EF4-FFF2-40B4-BE49-F238E27FC236}">
                <a16:creationId xmlns:a16="http://schemas.microsoft.com/office/drawing/2014/main" id="{29952361-0039-445C-ACC3-34CBD3B4B5B7}"/>
              </a:ext>
            </a:extLst>
          </p:cNvPr>
          <p:cNvSpPr/>
          <p:nvPr/>
        </p:nvSpPr>
        <p:spPr>
          <a:xfrm>
            <a:off x="10322805" y="1512591"/>
            <a:ext cx="1772892" cy="328990"/>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Project Objective (Impact)</a:t>
            </a:r>
          </a:p>
        </p:txBody>
      </p:sp>
      <p:sp>
        <p:nvSpPr>
          <p:cNvPr id="36" name="Rectangle 35">
            <a:extLst>
              <a:ext uri="{FF2B5EF4-FFF2-40B4-BE49-F238E27FC236}">
                <a16:creationId xmlns:a16="http://schemas.microsoft.com/office/drawing/2014/main" id="{C8055B94-1B16-4B28-B526-03885D4F57A8}"/>
              </a:ext>
            </a:extLst>
          </p:cNvPr>
          <p:cNvSpPr/>
          <p:nvPr/>
        </p:nvSpPr>
        <p:spPr>
          <a:xfrm>
            <a:off x="2990666" y="1933864"/>
            <a:ext cx="2083005" cy="709940"/>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1.1 </a:t>
            </a:r>
            <a:r>
              <a:rPr lang="en-US" sz="1100" dirty="0">
                <a:solidFill>
                  <a:schemeClr val="tx1">
                    <a:lumMod val="65000"/>
                    <a:lumOff val="35000"/>
                  </a:schemeClr>
                </a:solidFill>
                <a:latin typeface="Myriad Pro" panose="020B0503030403020204"/>
              </a:rPr>
              <a:t>The target MPAs are effectively managed as recorded by the Management Effectiveness Tracking Tool</a:t>
            </a:r>
          </a:p>
        </p:txBody>
      </p:sp>
      <p:sp>
        <p:nvSpPr>
          <p:cNvPr id="37" name="Rectangle 36">
            <a:extLst>
              <a:ext uri="{FF2B5EF4-FFF2-40B4-BE49-F238E27FC236}">
                <a16:creationId xmlns:a16="http://schemas.microsoft.com/office/drawing/2014/main" id="{10E45791-E26A-4D35-9471-DD3B0882D65E}"/>
              </a:ext>
            </a:extLst>
          </p:cNvPr>
          <p:cNvSpPr/>
          <p:nvPr/>
        </p:nvSpPr>
        <p:spPr>
          <a:xfrm>
            <a:off x="2979238" y="2711118"/>
            <a:ext cx="2083005" cy="675191"/>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1.2 </a:t>
            </a:r>
            <a:r>
              <a:rPr lang="en-US" sz="1100" dirty="0">
                <a:solidFill>
                  <a:schemeClr val="tx1">
                    <a:lumMod val="65000"/>
                    <a:lumOff val="35000"/>
                  </a:schemeClr>
                </a:solidFill>
                <a:latin typeface="Myriad Pro" panose="020B0503030403020204"/>
              </a:rPr>
              <a:t>At least 3 restored coral sites, with resilient varieties grown in coral nurseries (with each site measuring 300 m2)</a:t>
            </a:r>
          </a:p>
        </p:txBody>
      </p:sp>
      <p:sp>
        <p:nvSpPr>
          <p:cNvPr id="38" name="Rectangle 37">
            <a:extLst>
              <a:ext uri="{FF2B5EF4-FFF2-40B4-BE49-F238E27FC236}">
                <a16:creationId xmlns:a16="http://schemas.microsoft.com/office/drawing/2014/main" id="{C49C828F-F793-4BB5-AE18-24A02634D9EA}"/>
              </a:ext>
            </a:extLst>
          </p:cNvPr>
          <p:cNvSpPr/>
          <p:nvPr/>
        </p:nvSpPr>
        <p:spPr>
          <a:xfrm>
            <a:off x="2979238" y="3447692"/>
            <a:ext cx="2083005" cy="553123"/>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1.3</a:t>
            </a:r>
            <a:r>
              <a:rPr lang="en-US" sz="1100" dirty="0">
                <a:solidFill>
                  <a:schemeClr val="tx1">
                    <a:lumMod val="65000"/>
                    <a:lumOff val="35000"/>
                  </a:schemeClr>
                </a:solidFill>
                <a:latin typeface="Myriad Pro" panose="020B0503030403020204"/>
              </a:rPr>
              <a:t> Coastal developments adhering to the development guidelines of the ICZM Plan</a:t>
            </a:r>
          </a:p>
        </p:txBody>
      </p:sp>
      <p:sp>
        <p:nvSpPr>
          <p:cNvPr id="39" name="Rectangle 38">
            <a:extLst>
              <a:ext uri="{FF2B5EF4-FFF2-40B4-BE49-F238E27FC236}">
                <a16:creationId xmlns:a16="http://schemas.microsoft.com/office/drawing/2014/main" id="{02EFFDE5-D846-467D-A479-EF91C709F9A6}"/>
              </a:ext>
            </a:extLst>
          </p:cNvPr>
          <p:cNvSpPr/>
          <p:nvPr/>
        </p:nvSpPr>
        <p:spPr>
          <a:xfrm>
            <a:off x="2990667" y="4057549"/>
            <a:ext cx="2083005" cy="4072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2.1 </a:t>
            </a:r>
            <a:r>
              <a:rPr lang="en-US" sz="1100" dirty="0">
                <a:solidFill>
                  <a:schemeClr val="tx1">
                    <a:lumMod val="65000"/>
                    <a:lumOff val="35000"/>
                  </a:schemeClr>
                </a:solidFill>
                <a:latin typeface="Myriad Pro" panose="020B0503030403020204"/>
              </a:rPr>
              <a:t>Alternative livelihoods Subprojects developed</a:t>
            </a:r>
          </a:p>
        </p:txBody>
      </p:sp>
      <p:sp>
        <p:nvSpPr>
          <p:cNvPr id="40" name="Rectangle 39">
            <a:extLst>
              <a:ext uri="{FF2B5EF4-FFF2-40B4-BE49-F238E27FC236}">
                <a16:creationId xmlns:a16="http://schemas.microsoft.com/office/drawing/2014/main" id="{5B3AC8F8-D956-4833-97BC-C91DF7B30A12}"/>
              </a:ext>
            </a:extLst>
          </p:cNvPr>
          <p:cNvSpPr/>
          <p:nvPr/>
        </p:nvSpPr>
        <p:spPr>
          <a:xfrm>
            <a:off x="2990667" y="4537915"/>
            <a:ext cx="2083005" cy="637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2.2</a:t>
            </a:r>
            <a:r>
              <a:rPr lang="en-US" sz="1100" dirty="0">
                <a:solidFill>
                  <a:schemeClr val="tx1">
                    <a:lumMod val="65000"/>
                    <a:lumOff val="35000"/>
                  </a:schemeClr>
                </a:solidFill>
                <a:latin typeface="Myriad Pro" panose="020B0503030403020204"/>
              </a:rPr>
              <a:t> Persons participating in training based on training needs assessment and 30% of trainees are women;</a:t>
            </a:r>
          </a:p>
        </p:txBody>
      </p:sp>
      <p:sp>
        <p:nvSpPr>
          <p:cNvPr id="41" name="Rectangle 40">
            <a:extLst>
              <a:ext uri="{FF2B5EF4-FFF2-40B4-BE49-F238E27FC236}">
                <a16:creationId xmlns:a16="http://schemas.microsoft.com/office/drawing/2014/main" id="{6AF99C2D-C21A-4937-986D-052AF3102EFB}"/>
              </a:ext>
            </a:extLst>
          </p:cNvPr>
          <p:cNvSpPr/>
          <p:nvPr/>
        </p:nvSpPr>
        <p:spPr>
          <a:xfrm>
            <a:off x="2979252" y="5250620"/>
            <a:ext cx="2083005"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3.1</a:t>
            </a:r>
            <a:r>
              <a:rPr lang="en-US" sz="1100" dirty="0">
                <a:solidFill>
                  <a:schemeClr val="tx1">
                    <a:lumMod val="65000"/>
                    <a:lumOff val="35000"/>
                  </a:schemeClr>
                </a:solidFill>
                <a:latin typeface="Myriad Pro" panose="020B0503030403020204"/>
              </a:rPr>
              <a:t> Behavior change comms campaigns conducted at all the target fishing communities</a:t>
            </a:r>
          </a:p>
        </p:txBody>
      </p:sp>
      <p:sp>
        <p:nvSpPr>
          <p:cNvPr id="42" name="Rectangle 41">
            <a:extLst>
              <a:ext uri="{FF2B5EF4-FFF2-40B4-BE49-F238E27FC236}">
                <a16:creationId xmlns:a16="http://schemas.microsoft.com/office/drawing/2014/main" id="{7A1306AA-5219-45F7-9F08-09B214FCBE81}"/>
              </a:ext>
            </a:extLst>
          </p:cNvPr>
          <p:cNvSpPr/>
          <p:nvPr/>
        </p:nvSpPr>
        <p:spPr>
          <a:xfrm>
            <a:off x="616742" y="5861787"/>
            <a:ext cx="3787767" cy="94437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lumMod val="85000"/>
                  </a:schemeClr>
                </a:solidFill>
                <a:latin typeface="Myriad Pro" panose="020B0503030403020204"/>
              </a:rPr>
              <a:t>Assumptions: </a:t>
            </a:r>
            <a:r>
              <a:rPr lang="en-US" sz="1000" dirty="0">
                <a:solidFill>
                  <a:schemeClr val="bg1">
                    <a:lumMod val="85000"/>
                  </a:schemeClr>
                </a:solidFill>
                <a:latin typeface="Myriad Pro" panose="020B0503030403020204"/>
              </a:rPr>
              <a:t>Enabling legislative framework facilitates project activities; Organizations have the capacity to execute MCCAP counterpart responsibilities; lessons from previous alternative livelihoods attempts are given due consideration; efficient procurement processes; baseline indicators are relevant and robust, and performance indicators are realistic and achievable </a:t>
            </a:r>
          </a:p>
        </p:txBody>
      </p:sp>
      <p:sp>
        <p:nvSpPr>
          <p:cNvPr id="43" name="Rectangle 42">
            <a:extLst>
              <a:ext uri="{FF2B5EF4-FFF2-40B4-BE49-F238E27FC236}">
                <a16:creationId xmlns:a16="http://schemas.microsoft.com/office/drawing/2014/main" id="{81F70F7B-AE4D-45CE-809F-B27E1D56C90D}"/>
              </a:ext>
            </a:extLst>
          </p:cNvPr>
          <p:cNvSpPr/>
          <p:nvPr/>
        </p:nvSpPr>
        <p:spPr>
          <a:xfrm>
            <a:off x="4467062" y="5864168"/>
            <a:ext cx="3696581" cy="94437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lumMod val="85000"/>
                  </a:schemeClr>
                </a:solidFill>
                <a:latin typeface="Myriad Pro" panose="020B0503030403020204"/>
              </a:rPr>
              <a:t>Assumptions: </a:t>
            </a:r>
            <a:r>
              <a:rPr lang="en-US" sz="1000" dirty="0">
                <a:solidFill>
                  <a:schemeClr val="bg1">
                    <a:lumMod val="85000"/>
                  </a:schemeClr>
                </a:solidFill>
                <a:latin typeface="Myriad Pro" panose="020B0503030403020204"/>
              </a:rPr>
              <a:t>Stakeholders support expansion of replenishment zones; policy makers embrace project objectives and processes; ICZMP implementation can be effectively measured; methods used in coral restoration are sound; alternative livelihoods go beyond training and startup and are market-driven; BCC is target and audience-driven</a:t>
            </a:r>
          </a:p>
        </p:txBody>
      </p:sp>
      <p:sp>
        <p:nvSpPr>
          <p:cNvPr id="44" name="Rectangle 43">
            <a:extLst>
              <a:ext uri="{FF2B5EF4-FFF2-40B4-BE49-F238E27FC236}">
                <a16:creationId xmlns:a16="http://schemas.microsoft.com/office/drawing/2014/main" id="{75AE6A42-5982-433C-A763-7B5B096E4212}"/>
              </a:ext>
            </a:extLst>
          </p:cNvPr>
          <p:cNvSpPr/>
          <p:nvPr/>
        </p:nvSpPr>
        <p:spPr>
          <a:xfrm>
            <a:off x="8229599" y="5860686"/>
            <a:ext cx="3919869" cy="935854"/>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lumMod val="85000"/>
                  </a:schemeClr>
                </a:solidFill>
                <a:latin typeface="Myriad Pro" panose="020B0503030403020204"/>
              </a:rPr>
              <a:t>Assumptions: </a:t>
            </a:r>
            <a:r>
              <a:rPr lang="en-US" sz="1000" dirty="0">
                <a:solidFill>
                  <a:schemeClr val="bg1">
                    <a:lumMod val="85000"/>
                  </a:schemeClr>
                </a:solidFill>
                <a:latin typeface="Myriad Pro" panose="020B0503030403020204"/>
              </a:rPr>
              <a:t>Replenishment zones produce intended CCA results; there is tangible evidence of effective coastal zone management and adherence to ICZM Plan; resilient corals are growing well; there is evidence of meaningful supplementary income to fishing households from alternative livelihoods, coupled to reduce violation and infractions to no-fishing zones of MPAs</a:t>
            </a:r>
          </a:p>
        </p:txBody>
      </p:sp>
      <p:sp>
        <p:nvSpPr>
          <p:cNvPr id="48" name="Rectangle 47">
            <a:extLst>
              <a:ext uri="{FF2B5EF4-FFF2-40B4-BE49-F238E27FC236}">
                <a16:creationId xmlns:a16="http://schemas.microsoft.com/office/drawing/2014/main" id="{EFA45737-9020-415E-B3DC-92374400C64E}"/>
              </a:ext>
            </a:extLst>
          </p:cNvPr>
          <p:cNvSpPr/>
          <p:nvPr/>
        </p:nvSpPr>
        <p:spPr>
          <a:xfrm>
            <a:off x="649991" y="1948845"/>
            <a:ext cx="2083005" cy="842716"/>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Component 1: Improving the Protection Regime of Marine and Coastal Ecosystems</a:t>
            </a:r>
          </a:p>
        </p:txBody>
      </p:sp>
      <p:sp>
        <p:nvSpPr>
          <p:cNvPr id="49" name="Rectangle 48">
            <a:extLst>
              <a:ext uri="{FF2B5EF4-FFF2-40B4-BE49-F238E27FC236}">
                <a16:creationId xmlns:a16="http://schemas.microsoft.com/office/drawing/2014/main" id="{D50EE2C6-5B5C-4DA8-BC98-9D2CB67313A3}"/>
              </a:ext>
            </a:extLst>
          </p:cNvPr>
          <p:cNvSpPr/>
          <p:nvPr/>
        </p:nvSpPr>
        <p:spPr>
          <a:xfrm>
            <a:off x="649995" y="4060717"/>
            <a:ext cx="2083005" cy="6572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Component 2: Promotion of</a:t>
            </a:r>
          </a:p>
          <a:p>
            <a:pPr algn="ctr"/>
            <a:r>
              <a:rPr lang="en-US" sz="1100" b="1" dirty="0">
                <a:solidFill>
                  <a:schemeClr val="tx1">
                    <a:lumMod val="65000"/>
                    <a:lumOff val="35000"/>
                  </a:schemeClr>
                </a:solidFill>
                <a:latin typeface="Myriad Pro" panose="020B0503030403020204"/>
              </a:rPr>
              <a:t>viable alternative livelihoods</a:t>
            </a:r>
          </a:p>
          <a:p>
            <a:pPr algn="ctr"/>
            <a:r>
              <a:rPr lang="en-US" sz="1100" b="1" dirty="0">
                <a:solidFill>
                  <a:schemeClr val="tx1">
                    <a:lumMod val="65000"/>
                    <a:lumOff val="35000"/>
                  </a:schemeClr>
                </a:solidFill>
                <a:latin typeface="Myriad Pro" panose="020B0503030403020204"/>
              </a:rPr>
              <a:t>for affected users of the reef</a:t>
            </a:r>
          </a:p>
        </p:txBody>
      </p:sp>
      <p:sp>
        <p:nvSpPr>
          <p:cNvPr id="50" name="Rectangle 49">
            <a:extLst>
              <a:ext uri="{FF2B5EF4-FFF2-40B4-BE49-F238E27FC236}">
                <a16:creationId xmlns:a16="http://schemas.microsoft.com/office/drawing/2014/main" id="{20E6638A-A729-4111-812F-44BA8F31A047}"/>
              </a:ext>
            </a:extLst>
          </p:cNvPr>
          <p:cNvSpPr/>
          <p:nvPr/>
        </p:nvSpPr>
        <p:spPr>
          <a:xfrm>
            <a:off x="649995" y="5250620"/>
            <a:ext cx="2083005"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Component 3: Raising</a:t>
            </a:r>
          </a:p>
          <a:p>
            <a:r>
              <a:rPr lang="en-US" sz="1100" b="1" dirty="0">
                <a:solidFill>
                  <a:schemeClr val="tx1">
                    <a:lumMod val="65000"/>
                    <a:lumOff val="35000"/>
                  </a:schemeClr>
                </a:solidFill>
                <a:latin typeface="Myriad Pro" panose="020B0503030403020204"/>
              </a:rPr>
              <a:t>awareness and building</a:t>
            </a:r>
          </a:p>
          <a:p>
            <a:r>
              <a:rPr lang="en-US" sz="1100" b="1" dirty="0">
                <a:solidFill>
                  <a:schemeClr val="tx1">
                    <a:lumMod val="65000"/>
                    <a:lumOff val="35000"/>
                  </a:schemeClr>
                </a:solidFill>
                <a:latin typeface="Myriad Pro" panose="020B0503030403020204"/>
              </a:rPr>
              <a:t>local capacity</a:t>
            </a:r>
          </a:p>
        </p:txBody>
      </p:sp>
      <p:sp>
        <p:nvSpPr>
          <p:cNvPr id="51" name="Rectangle 50">
            <a:extLst>
              <a:ext uri="{FF2B5EF4-FFF2-40B4-BE49-F238E27FC236}">
                <a16:creationId xmlns:a16="http://schemas.microsoft.com/office/drawing/2014/main" id="{B1482773-0F5C-44BC-B35D-5EA2713A48C6}"/>
              </a:ext>
            </a:extLst>
          </p:cNvPr>
          <p:cNvSpPr/>
          <p:nvPr/>
        </p:nvSpPr>
        <p:spPr>
          <a:xfrm>
            <a:off x="5479346" y="1938943"/>
            <a:ext cx="1864604" cy="709940"/>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1.0</a:t>
            </a:r>
            <a:r>
              <a:rPr lang="en-US" sz="1100" dirty="0">
                <a:solidFill>
                  <a:schemeClr val="tx1">
                    <a:lumMod val="65000"/>
                    <a:lumOff val="35000"/>
                  </a:schemeClr>
                </a:solidFill>
                <a:latin typeface="Myriad Pro" panose="020B0503030403020204"/>
              </a:rPr>
              <a:t> MPAs &amp; replenishment zones expanded and secured in strategically selected locations </a:t>
            </a:r>
          </a:p>
        </p:txBody>
      </p:sp>
      <p:sp>
        <p:nvSpPr>
          <p:cNvPr id="52" name="Rectangle 51">
            <a:extLst>
              <a:ext uri="{FF2B5EF4-FFF2-40B4-BE49-F238E27FC236}">
                <a16:creationId xmlns:a16="http://schemas.microsoft.com/office/drawing/2014/main" id="{70439F1B-E975-4E83-A503-E6823A67DDE4}"/>
              </a:ext>
            </a:extLst>
          </p:cNvPr>
          <p:cNvSpPr/>
          <p:nvPr/>
        </p:nvSpPr>
        <p:spPr>
          <a:xfrm>
            <a:off x="5469566" y="3204470"/>
            <a:ext cx="1864604" cy="502986"/>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2.0 </a:t>
            </a:r>
            <a:r>
              <a:rPr lang="en-US" sz="1100" dirty="0">
                <a:solidFill>
                  <a:schemeClr val="tx1">
                    <a:lumMod val="65000"/>
                    <a:lumOff val="35000"/>
                  </a:schemeClr>
                </a:solidFill>
                <a:latin typeface="Myriad Pro" panose="020B0503030403020204"/>
              </a:rPr>
              <a:t>Coastal zones effectively managed</a:t>
            </a:r>
          </a:p>
        </p:txBody>
      </p:sp>
      <p:sp>
        <p:nvSpPr>
          <p:cNvPr id="53" name="Rectangle 52">
            <a:extLst>
              <a:ext uri="{FF2B5EF4-FFF2-40B4-BE49-F238E27FC236}">
                <a16:creationId xmlns:a16="http://schemas.microsoft.com/office/drawing/2014/main" id="{8C266B38-BCE3-4073-B7B9-577182881605}"/>
              </a:ext>
            </a:extLst>
          </p:cNvPr>
          <p:cNvSpPr/>
          <p:nvPr/>
        </p:nvSpPr>
        <p:spPr>
          <a:xfrm>
            <a:off x="5459463" y="4057550"/>
            <a:ext cx="1874707" cy="4072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3.0</a:t>
            </a:r>
            <a:r>
              <a:rPr lang="en-US" sz="1100" dirty="0">
                <a:solidFill>
                  <a:schemeClr val="tx1">
                    <a:lumMod val="65000"/>
                    <a:lumOff val="35000"/>
                  </a:schemeClr>
                </a:solidFill>
                <a:latin typeface="Myriad Pro" panose="020B0503030403020204"/>
              </a:rPr>
              <a:t> Livelihoods of affected users of the reef diversified</a:t>
            </a:r>
          </a:p>
        </p:txBody>
      </p:sp>
      <p:sp>
        <p:nvSpPr>
          <p:cNvPr id="54" name="Rectangle 53">
            <a:extLst>
              <a:ext uri="{FF2B5EF4-FFF2-40B4-BE49-F238E27FC236}">
                <a16:creationId xmlns:a16="http://schemas.microsoft.com/office/drawing/2014/main" id="{815F162A-091B-4EA6-98D8-F308162B5D75}"/>
              </a:ext>
            </a:extLst>
          </p:cNvPr>
          <p:cNvSpPr/>
          <p:nvPr/>
        </p:nvSpPr>
        <p:spPr>
          <a:xfrm>
            <a:off x="5469566" y="5235704"/>
            <a:ext cx="1874707"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4.0</a:t>
            </a:r>
            <a:r>
              <a:rPr lang="en-US" sz="1100" dirty="0">
                <a:solidFill>
                  <a:schemeClr val="tx1">
                    <a:lumMod val="65000"/>
                    <a:lumOff val="35000"/>
                  </a:schemeClr>
                </a:solidFill>
                <a:latin typeface="Myriad Pro" panose="020B0503030403020204"/>
              </a:rPr>
              <a:t> The value of marine conservation and impacts of  CC are understood</a:t>
            </a:r>
          </a:p>
        </p:txBody>
      </p:sp>
      <p:sp>
        <p:nvSpPr>
          <p:cNvPr id="55" name="Rectangle 54">
            <a:extLst>
              <a:ext uri="{FF2B5EF4-FFF2-40B4-BE49-F238E27FC236}">
                <a16:creationId xmlns:a16="http://schemas.microsoft.com/office/drawing/2014/main" id="{9E74901F-3336-4344-9B60-935525C7E22E}"/>
              </a:ext>
            </a:extLst>
          </p:cNvPr>
          <p:cNvSpPr/>
          <p:nvPr/>
        </p:nvSpPr>
        <p:spPr>
          <a:xfrm>
            <a:off x="7654064" y="1942321"/>
            <a:ext cx="2358627" cy="1216535"/>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IS1</a:t>
            </a:r>
            <a:r>
              <a:rPr lang="en-US" sz="1100" dirty="0">
                <a:solidFill>
                  <a:schemeClr val="tx1">
                    <a:lumMod val="65000"/>
                    <a:lumOff val="35000"/>
                  </a:schemeClr>
                </a:solidFill>
                <a:latin typeface="Myriad Pro" panose="020B0503030403020204"/>
              </a:rPr>
              <a:t>: Effective public policies and regulatory framework leading to improved adaptive management response in support of ICZM; coastal resources restored; reduced user conflicts in coastal zone; and accountability improved</a:t>
            </a:r>
          </a:p>
        </p:txBody>
      </p:sp>
      <p:sp>
        <p:nvSpPr>
          <p:cNvPr id="56" name="Rectangle 55">
            <a:extLst>
              <a:ext uri="{FF2B5EF4-FFF2-40B4-BE49-F238E27FC236}">
                <a16:creationId xmlns:a16="http://schemas.microsoft.com/office/drawing/2014/main" id="{3349A2BF-1DFD-46C2-BB65-8B7639E4FE8F}"/>
              </a:ext>
            </a:extLst>
          </p:cNvPr>
          <p:cNvSpPr/>
          <p:nvPr/>
        </p:nvSpPr>
        <p:spPr>
          <a:xfrm>
            <a:off x="7654065" y="3284822"/>
            <a:ext cx="2358627" cy="1179973"/>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IS2</a:t>
            </a:r>
            <a:r>
              <a:rPr lang="en-US" sz="1100" dirty="0">
                <a:solidFill>
                  <a:schemeClr val="tx1">
                    <a:lumMod val="65000"/>
                    <a:lumOff val="35000"/>
                  </a:schemeClr>
                </a:solidFill>
                <a:latin typeface="Myriad Pro" panose="020B0503030403020204"/>
              </a:rPr>
              <a:t>: Sustainable livelihoods lead to reduce stresses on coastal resources and </a:t>
            </a:r>
            <a:r>
              <a:rPr lang="en-US" sz="1100" dirty="0" err="1">
                <a:solidFill>
                  <a:schemeClr val="tx1">
                    <a:lumMod val="65000"/>
                    <a:lumOff val="35000"/>
                  </a:schemeClr>
                </a:solidFill>
                <a:latin typeface="Myriad Pro" panose="020B0503030403020204"/>
              </a:rPr>
              <a:t>behaviour</a:t>
            </a:r>
            <a:r>
              <a:rPr lang="en-US" sz="1100" dirty="0">
                <a:solidFill>
                  <a:schemeClr val="tx1">
                    <a:lumMod val="65000"/>
                    <a:lumOff val="35000"/>
                  </a:schemeClr>
                </a:solidFill>
                <a:latin typeface="Myriad Pro" panose="020B0503030403020204"/>
              </a:rPr>
              <a:t> change leading to voluntary compliance by coastal resource users and public advocacy for ICZM. </a:t>
            </a:r>
          </a:p>
        </p:txBody>
      </p:sp>
      <p:sp>
        <p:nvSpPr>
          <p:cNvPr id="57" name="Rectangle 56">
            <a:extLst>
              <a:ext uri="{FF2B5EF4-FFF2-40B4-BE49-F238E27FC236}">
                <a16:creationId xmlns:a16="http://schemas.microsoft.com/office/drawing/2014/main" id="{53DC060D-602E-4B7C-BBD6-19C284490C24}"/>
              </a:ext>
            </a:extLst>
          </p:cNvPr>
          <p:cNvSpPr/>
          <p:nvPr/>
        </p:nvSpPr>
        <p:spPr>
          <a:xfrm>
            <a:off x="7670178" y="4642112"/>
            <a:ext cx="2342513" cy="1096577"/>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IS3</a:t>
            </a:r>
            <a:r>
              <a:rPr lang="en-US" sz="1100" dirty="0">
                <a:solidFill>
                  <a:schemeClr val="tx1">
                    <a:lumMod val="65000"/>
                    <a:lumOff val="35000"/>
                  </a:schemeClr>
                </a:solidFill>
                <a:latin typeface="Myriad Pro" panose="020B0503030403020204"/>
              </a:rPr>
              <a:t>: Adaptation measures in support of increased resilience are quantifiable and are being quantified to demonstrate impact on resilience. </a:t>
            </a:r>
          </a:p>
        </p:txBody>
      </p:sp>
      <p:sp>
        <p:nvSpPr>
          <p:cNvPr id="58" name="Rectangle 57">
            <a:extLst>
              <a:ext uri="{FF2B5EF4-FFF2-40B4-BE49-F238E27FC236}">
                <a16:creationId xmlns:a16="http://schemas.microsoft.com/office/drawing/2014/main" id="{947527A1-E256-48BC-B9B0-0960CD2009F3}"/>
              </a:ext>
            </a:extLst>
          </p:cNvPr>
          <p:cNvSpPr/>
          <p:nvPr/>
        </p:nvSpPr>
        <p:spPr>
          <a:xfrm>
            <a:off x="10338596" y="2756895"/>
            <a:ext cx="1757101" cy="2235826"/>
          </a:xfrm>
          <a:prstGeom prst="rect">
            <a:avLst/>
          </a:prstGeom>
          <a:solidFill>
            <a:schemeClr val="accent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65000"/>
                    <a:lumOff val="35000"/>
                  </a:schemeClr>
                </a:solidFill>
                <a:latin typeface="Myriad Pro" panose="020B0503030403020204"/>
              </a:rPr>
              <a:t>Priority ecosystem based marine conservation and climate adaptation measures implemented to strengthen the climate resilience of the Belize barrier reef system</a:t>
            </a:r>
          </a:p>
        </p:txBody>
      </p:sp>
      <p:sp>
        <p:nvSpPr>
          <p:cNvPr id="9" name="Arrow: Down 8">
            <a:extLst>
              <a:ext uri="{FF2B5EF4-FFF2-40B4-BE49-F238E27FC236}">
                <a16:creationId xmlns:a16="http://schemas.microsoft.com/office/drawing/2014/main" id="{3D3AA0FC-38AA-49F7-91A0-569C6E737057}"/>
              </a:ext>
            </a:extLst>
          </p:cNvPr>
          <p:cNvSpPr/>
          <p:nvPr/>
        </p:nvSpPr>
        <p:spPr>
          <a:xfrm>
            <a:off x="2743629" y="1414131"/>
            <a:ext cx="221172" cy="145008"/>
          </a:xfrm>
          <a:prstGeom prst="downArrow">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Arrow: Down 101">
            <a:extLst>
              <a:ext uri="{FF2B5EF4-FFF2-40B4-BE49-F238E27FC236}">
                <a16:creationId xmlns:a16="http://schemas.microsoft.com/office/drawing/2014/main" id="{8AED81F8-691F-4DCD-BDB4-23BEDCC21819}"/>
              </a:ext>
            </a:extLst>
          </p:cNvPr>
          <p:cNvSpPr/>
          <p:nvPr/>
        </p:nvSpPr>
        <p:spPr>
          <a:xfrm>
            <a:off x="5142784" y="1417050"/>
            <a:ext cx="221172" cy="142088"/>
          </a:xfrm>
          <a:prstGeom prst="downArrow">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Arrow: Down 102">
            <a:extLst>
              <a:ext uri="{FF2B5EF4-FFF2-40B4-BE49-F238E27FC236}">
                <a16:creationId xmlns:a16="http://schemas.microsoft.com/office/drawing/2014/main" id="{4468687C-1FA0-4DF8-BCC9-2526F9A6FD88}"/>
              </a:ext>
            </a:extLst>
          </p:cNvPr>
          <p:cNvSpPr/>
          <p:nvPr/>
        </p:nvSpPr>
        <p:spPr>
          <a:xfrm>
            <a:off x="10070739" y="1417050"/>
            <a:ext cx="221172" cy="145008"/>
          </a:xfrm>
          <a:prstGeom prst="downArrow">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row: Down 103">
            <a:extLst>
              <a:ext uri="{FF2B5EF4-FFF2-40B4-BE49-F238E27FC236}">
                <a16:creationId xmlns:a16="http://schemas.microsoft.com/office/drawing/2014/main" id="{39EF56DE-D9B7-415C-8C3F-EDE68E7A7C9E}"/>
              </a:ext>
            </a:extLst>
          </p:cNvPr>
          <p:cNvSpPr/>
          <p:nvPr/>
        </p:nvSpPr>
        <p:spPr>
          <a:xfrm rot="10800000">
            <a:off x="2735919" y="5718147"/>
            <a:ext cx="221172" cy="145008"/>
          </a:xfrm>
          <a:prstGeom prst="downArrow">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Arrow: Down 104">
            <a:extLst>
              <a:ext uri="{FF2B5EF4-FFF2-40B4-BE49-F238E27FC236}">
                <a16:creationId xmlns:a16="http://schemas.microsoft.com/office/drawing/2014/main" id="{265F8BE4-0114-4DE0-A9F7-883EFC89DF0E}"/>
              </a:ext>
            </a:extLst>
          </p:cNvPr>
          <p:cNvSpPr/>
          <p:nvPr/>
        </p:nvSpPr>
        <p:spPr>
          <a:xfrm rot="10800000">
            <a:off x="5156336" y="5711482"/>
            <a:ext cx="221172" cy="145008"/>
          </a:xfrm>
          <a:prstGeom prst="downArrow">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Down 105">
            <a:extLst>
              <a:ext uri="{FF2B5EF4-FFF2-40B4-BE49-F238E27FC236}">
                <a16:creationId xmlns:a16="http://schemas.microsoft.com/office/drawing/2014/main" id="{89BE6E4D-D0C4-431B-884B-D6AE08CBF9A8}"/>
              </a:ext>
            </a:extLst>
          </p:cNvPr>
          <p:cNvSpPr/>
          <p:nvPr/>
        </p:nvSpPr>
        <p:spPr>
          <a:xfrm rot="10800000">
            <a:off x="10066172" y="5711483"/>
            <a:ext cx="221172" cy="145008"/>
          </a:xfrm>
          <a:prstGeom prst="downArrow">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5425626-ED68-4D21-B8C0-22F0D4902167}"/>
              </a:ext>
            </a:extLst>
          </p:cNvPr>
          <p:cNvCxnSpPr>
            <a:stCxn id="48" idx="3"/>
          </p:cNvCxnSpPr>
          <p:nvPr/>
        </p:nvCxnSpPr>
        <p:spPr>
          <a:xfrm>
            <a:off x="2732996" y="2370203"/>
            <a:ext cx="257671" cy="857"/>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347016-B9B3-4A8A-A1B6-20AB0B471707}"/>
              </a:ext>
            </a:extLst>
          </p:cNvPr>
          <p:cNvCxnSpPr>
            <a:stCxn id="48" idx="3"/>
            <a:endCxn id="37" idx="1"/>
          </p:cNvCxnSpPr>
          <p:nvPr/>
        </p:nvCxnSpPr>
        <p:spPr>
          <a:xfrm>
            <a:off x="2732996" y="2370203"/>
            <a:ext cx="246242" cy="67851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AB732B-0850-429F-9E5C-6507D0AC74DB}"/>
              </a:ext>
            </a:extLst>
          </p:cNvPr>
          <p:cNvCxnSpPr>
            <a:stCxn id="48" idx="3"/>
            <a:endCxn id="38" idx="1"/>
          </p:cNvCxnSpPr>
          <p:nvPr/>
        </p:nvCxnSpPr>
        <p:spPr>
          <a:xfrm>
            <a:off x="2732996" y="2370203"/>
            <a:ext cx="246242" cy="135405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B2D4448-5670-46D8-9932-17DFB1C3EEA7}"/>
              </a:ext>
            </a:extLst>
          </p:cNvPr>
          <p:cNvCxnSpPr>
            <a:cxnSpLocks/>
          </p:cNvCxnSpPr>
          <p:nvPr/>
        </p:nvCxnSpPr>
        <p:spPr>
          <a:xfrm>
            <a:off x="2732996" y="2390888"/>
            <a:ext cx="257671" cy="189096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6D21430-7C64-4791-8F1A-18F0A9CDEE86}"/>
              </a:ext>
            </a:extLst>
          </p:cNvPr>
          <p:cNvCxnSpPr>
            <a:stCxn id="36" idx="3"/>
            <a:endCxn id="51" idx="1"/>
          </p:cNvCxnSpPr>
          <p:nvPr/>
        </p:nvCxnSpPr>
        <p:spPr>
          <a:xfrm>
            <a:off x="5073671" y="2288834"/>
            <a:ext cx="405675" cy="507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2F7C9CF9-AD16-4853-A914-A91439C8C28D}"/>
              </a:ext>
            </a:extLst>
          </p:cNvPr>
          <p:cNvCxnSpPr>
            <a:stCxn id="36" idx="3"/>
            <a:endCxn id="52" idx="1"/>
          </p:cNvCxnSpPr>
          <p:nvPr/>
        </p:nvCxnSpPr>
        <p:spPr>
          <a:xfrm>
            <a:off x="5073671" y="2288834"/>
            <a:ext cx="395895" cy="116712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8D9DA80-AA24-479B-8E5A-975BC1F622C0}"/>
              </a:ext>
            </a:extLst>
          </p:cNvPr>
          <p:cNvCxnSpPr>
            <a:stCxn id="36" idx="3"/>
            <a:endCxn id="54" idx="1"/>
          </p:cNvCxnSpPr>
          <p:nvPr/>
        </p:nvCxnSpPr>
        <p:spPr>
          <a:xfrm>
            <a:off x="5073671" y="2288834"/>
            <a:ext cx="395895" cy="3198363"/>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48FC685-2588-4B9F-AADD-505E248FAAB2}"/>
              </a:ext>
            </a:extLst>
          </p:cNvPr>
          <p:cNvCxnSpPr>
            <a:stCxn id="38" idx="3"/>
            <a:endCxn id="52" idx="1"/>
          </p:cNvCxnSpPr>
          <p:nvPr/>
        </p:nvCxnSpPr>
        <p:spPr>
          <a:xfrm flipV="1">
            <a:off x="5062243" y="3455963"/>
            <a:ext cx="407323" cy="26829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70504C5-ED07-4C70-9AF7-BE9458BD7530}"/>
              </a:ext>
            </a:extLst>
          </p:cNvPr>
          <p:cNvCxnSpPr>
            <a:stCxn id="37" idx="3"/>
            <a:endCxn id="52" idx="1"/>
          </p:cNvCxnSpPr>
          <p:nvPr/>
        </p:nvCxnSpPr>
        <p:spPr>
          <a:xfrm>
            <a:off x="5062243" y="3048714"/>
            <a:ext cx="407323" cy="40724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AAD17E62-BE17-4FDB-B180-F499F8BA8727}"/>
              </a:ext>
            </a:extLst>
          </p:cNvPr>
          <p:cNvCxnSpPr>
            <a:stCxn id="37" idx="3"/>
            <a:endCxn id="51" idx="1"/>
          </p:cNvCxnSpPr>
          <p:nvPr/>
        </p:nvCxnSpPr>
        <p:spPr>
          <a:xfrm flipV="1">
            <a:off x="5062243" y="2293913"/>
            <a:ext cx="417103" cy="75480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CCC2967-7FEE-4BDD-9C76-CC4B0D2D0F86}"/>
              </a:ext>
            </a:extLst>
          </p:cNvPr>
          <p:cNvCxnSpPr>
            <a:stCxn id="51" idx="2"/>
            <a:endCxn id="52" idx="0"/>
          </p:cNvCxnSpPr>
          <p:nvPr/>
        </p:nvCxnSpPr>
        <p:spPr>
          <a:xfrm flipH="1">
            <a:off x="6401868" y="2648883"/>
            <a:ext cx="9780" cy="555587"/>
          </a:xfrm>
          <a:prstGeom prst="straightConnector1">
            <a:avLst/>
          </a:prstGeom>
          <a:ln w="19050">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D5E5A86C-7866-4037-A39F-798AC4E0E064}"/>
              </a:ext>
            </a:extLst>
          </p:cNvPr>
          <p:cNvCxnSpPr>
            <a:stCxn id="52" idx="3"/>
          </p:cNvCxnSpPr>
          <p:nvPr/>
        </p:nvCxnSpPr>
        <p:spPr>
          <a:xfrm flipV="1">
            <a:off x="7334170" y="3204470"/>
            <a:ext cx="319894" cy="251493"/>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7181AC0-C248-48C0-86D8-E7CFD5A2041C}"/>
              </a:ext>
            </a:extLst>
          </p:cNvPr>
          <p:cNvCxnSpPr>
            <a:stCxn id="51" idx="3"/>
          </p:cNvCxnSpPr>
          <p:nvPr/>
        </p:nvCxnSpPr>
        <p:spPr>
          <a:xfrm>
            <a:off x="7343950" y="2293913"/>
            <a:ext cx="310114" cy="910557"/>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9A4184DA-9497-4100-BACD-CEDC7480F02C}"/>
              </a:ext>
            </a:extLst>
          </p:cNvPr>
          <p:cNvCxnSpPr>
            <a:stCxn id="49" idx="3"/>
            <a:endCxn id="39" idx="1"/>
          </p:cNvCxnSpPr>
          <p:nvPr/>
        </p:nvCxnSpPr>
        <p:spPr>
          <a:xfrm flipV="1">
            <a:off x="2733000" y="4261172"/>
            <a:ext cx="257667" cy="128190"/>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81A30D0D-446F-4555-827F-248CDCFE4FD9}"/>
              </a:ext>
            </a:extLst>
          </p:cNvPr>
          <p:cNvCxnSpPr>
            <a:stCxn id="49" idx="3"/>
            <a:endCxn id="40" idx="1"/>
          </p:cNvCxnSpPr>
          <p:nvPr/>
        </p:nvCxnSpPr>
        <p:spPr>
          <a:xfrm>
            <a:off x="2733000" y="4389362"/>
            <a:ext cx="257667" cy="467325"/>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E9B9DBAE-C81B-4AB7-9BED-CEC4A6491037}"/>
              </a:ext>
            </a:extLst>
          </p:cNvPr>
          <p:cNvCxnSpPr>
            <a:stCxn id="39" idx="3"/>
            <a:endCxn id="53" idx="1"/>
          </p:cNvCxnSpPr>
          <p:nvPr/>
        </p:nvCxnSpPr>
        <p:spPr>
          <a:xfrm>
            <a:off x="5073672" y="4261172"/>
            <a:ext cx="385791" cy="1"/>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55C10A77-725B-46F9-A610-232CD3091070}"/>
              </a:ext>
            </a:extLst>
          </p:cNvPr>
          <p:cNvCxnSpPr>
            <a:stCxn id="39" idx="3"/>
            <a:endCxn id="54" idx="1"/>
          </p:cNvCxnSpPr>
          <p:nvPr/>
        </p:nvCxnSpPr>
        <p:spPr>
          <a:xfrm>
            <a:off x="5073672" y="4261172"/>
            <a:ext cx="395894" cy="1226025"/>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028D7E3A-F636-410D-9445-FCAE08E166BB}"/>
              </a:ext>
            </a:extLst>
          </p:cNvPr>
          <p:cNvCxnSpPr>
            <a:stCxn id="40" idx="3"/>
            <a:endCxn id="53" idx="1"/>
          </p:cNvCxnSpPr>
          <p:nvPr/>
        </p:nvCxnSpPr>
        <p:spPr>
          <a:xfrm flipV="1">
            <a:off x="5073672" y="4261173"/>
            <a:ext cx="385791" cy="595514"/>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CE93B757-6EA8-4838-BE85-A81182CA191F}"/>
              </a:ext>
            </a:extLst>
          </p:cNvPr>
          <p:cNvCxnSpPr>
            <a:cxnSpLocks/>
          </p:cNvCxnSpPr>
          <p:nvPr/>
        </p:nvCxnSpPr>
        <p:spPr>
          <a:xfrm>
            <a:off x="7344273" y="4261173"/>
            <a:ext cx="325905" cy="0"/>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43473F00-6097-48F5-BDF2-3A91F30ECD98}"/>
              </a:ext>
            </a:extLst>
          </p:cNvPr>
          <p:cNvCxnSpPr>
            <a:stCxn id="39" idx="3"/>
            <a:endCxn id="51" idx="1"/>
          </p:cNvCxnSpPr>
          <p:nvPr/>
        </p:nvCxnSpPr>
        <p:spPr>
          <a:xfrm flipV="1">
            <a:off x="5073672" y="2293913"/>
            <a:ext cx="405674" cy="1967259"/>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841DD98-C534-46E0-9F14-9A30558D7F62}"/>
              </a:ext>
            </a:extLst>
          </p:cNvPr>
          <p:cNvCxnSpPr>
            <a:stCxn id="50" idx="3"/>
            <a:endCxn id="41" idx="1"/>
          </p:cNvCxnSpPr>
          <p:nvPr/>
        </p:nvCxnSpPr>
        <p:spPr>
          <a:xfrm>
            <a:off x="2733000" y="5502113"/>
            <a:ext cx="2462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187A93B-D47F-4A9D-AF7F-44816EDF49DD}"/>
              </a:ext>
            </a:extLst>
          </p:cNvPr>
          <p:cNvCxnSpPr>
            <a:stCxn id="50" idx="3"/>
            <a:endCxn id="39" idx="1"/>
          </p:cNvCxnSpPr>
          <p:nvPr/>
        </p:nvCxnSpPr>
        <p:spPr>
          <a:xfrm flipV="1">
            <a:off x="2733000" y="4261172"/>
            <a:ext cx="257667" cy="1240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327E5BD6-C49E-4C01-8ABB-112E67DCD99A}"/>
              </a:ext>
            </a:extLst>
          </p:cNvPr>
          <p:cNvCxnSpPr>
            <a:cxnSpLocks/>
            <a:stCxn id="41" idx="3"/>
          </p:cNvCxnSpPr>
          <p:nvPr/>
        </p:nvCxnSpPr>
        <p:spPr>
          <a:xfrm flipV="1">
            <a:off x="5062257" y="2648885"/>
            <a:ext cx="417089" cy="285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88B4837-E85B-4D8B-B0DB-270DCCADC037}"/>
              </a:ext>
            </a:extLst>
          </p:cNvPr>
          <p:cNvCxnSpPr>
            <a:cxnSpLocks/>
            <a:stCxn id="41" idx="3"/>
            <a:endCxn id="54" idx="1"/>
          </p:cNvCxnSpPr>
          <p:nvPr/>
        </p:nvCxnSpPr>
        <p:spPr>
          <a:xfrm flipV="1">
            <a:off x="5062257" y="5487197"/>
            <a:ext cx="407309" cy="14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3C967900-7820-42C8-8F4B-6A554104DF4A}"/>
              </a:ext>
            </a:extLst>
          </p:cNvPr>
          <p:cNvCxnSpPr>
            <a:stCxn id="53" idx="0"/>
            <a:endCxn id="52" idx="2"/>
          </p:cNvCxnSpPr>
          <p:nvPr/>
        </p:nvCxnSpPr>
        <p:spPr>
          <a:xfrm flipV="1">
            <a:off x="6396817" y="3707456"/>
            <a:ext cx="5051" cy="350094"/>
          </a:xfrm>
          <a:prstGeom prst="straightConnector1">
            <a:avLst/>
          </a:prstGeom>
          <a:ln w="19050">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B667FDF9-FEAF-427A-83A4-E9CE84F8BD84}"/>
              </a:ext>
            </a:extLst>
          </p:cNvPr>
          <p:cNvCxnSpPr>
            <a:stCxn id="54" idx="0"/>
            <a:endCxn id="53" idx="2"/>
          </p:cNvCxnSpPr>
          <p:nvPr/>
        </p:nvCxnSpPr>
        <p:spPr>
          <a:xfrm flipH="1" flipV="1">
            <a:off x="6396817" y="4464796"/>
            <a:ext cx="10103" cy="770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FB96E9CF-4D99-4327-A98B-F29D0EE1794A}"/>
              </a:ext>
            </a:extLst>
          </p:cNvPr>
          <p:cNvCxnSpPr>
            <a:stCxn id="54" idx="3"/>
          </p:cNvCxnSpPr>
          <p:nvPr/>
        </p:nvCxnSpPr>
        <p:spPr>
          <a:xfrm>
            <a:off x="7344273" y="5487197"/>
            <a:ext cx="3277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9FC3203-325D-4A8C-9E52-3096A01846E8}"/>
              </a:ext>
            </a:extLst>
          </p:cNvPr>
          <p:cNvCxnSpPr>
            <a:cxnSpLocks/>
            <a:stCxn id="57" idx="3"/>
            <a:endCxn id="58" idx="1"/>
          </p:cNvCxnSpPr>
          <p:nvPr/>
        </p:nvCxnSpPr>
        <p:spPr>
          <a:xfrm flipV="1">
            <a:off x="10012691" y="3874808"/>
            <a:ext cx="325905" cy="1315593"/>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65" name="Straight Arrow Connector 164">
            <a:extLst>
              <a:ext uri="{FF2B5EF4-FFF2-40B4-BE49-F238E27FC236}">
                <a16:creationId xmlns:a16="http://schemas.microsoft.com/office/drawing/2014/main" id="{58F23F52-C8C0-4D21-8E0C-4DC19CA177C5}"/>
              </a:ext>
            </a:extLst>
          </p:cNvPr>
          <p:cNvCxnSpPr>
            <a:stCxn id="56" idx="3"/>
          </p:cNvCxnSpPr>
          <p:nvPr/>
        </p:nvCxnSpPr>
        <p:spPr>
          <a:xfrm flipV="1">
            <a:off x="10012692" y="3867912"/>
            <a:ext cx="310113" cy="6897"/>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69" name="Straight Arrow Connector 168">
            <a:extLst>
              <a:ext uri="{FF2B5EF4-FFF2-40B4-BE49-F238E27FC236}">
                <a16:creationId xmlns:a16="http://schemas.microsoft.com/office/drawing/2014/main" id="{3F542B88-1E75-4847-997E-6BF357544B44}"/>
              </a:ext>
            </a:extLst>
          </p:cNvPr>
          <p:cNvCxnSpPr>
            <a:cxnSpLocks/>
            <a:stCxn id="55" idx="3"/>
            <a:endCxn id="58" idx="1"/>
          </p:cNvCxnSpPr>
          <p:nvPr/>
        </p:nvCxnSpPr>
        <p:spPr>
          <a:xfrm>
            <a:off x="10012691" y="2550589"/>
            <a:ext cx="325905" cy="1324219"/>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72" name="Rectangle 71">
            <a:extLst>
              <a:ext uri="{FF2B5EF4-FFF2-40B4-BE49-F238E27FC236}">
                <a16:creationId xmlns:a16="http://schemas.microsoft.com/office/drawing/2014/main" id="{DD2FAC1F-F5B5-43B4-840D-7FDC18A551FE}"/>
              </a:ext>
            </a:extLst>
          </p:cNvPr>
          <p:cNvSpPr/>
          <p:nvPr/>
        </p:nvSpPr>
        <p:spPr>
          <a:xfrm>
            <a:off x="4487709" y="760157"/>
            <a:ext cx="3238955" cy="64568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lumMod val="85000"/>
                  </a:schemeClr>
                </a:solidFill>
                <a:latin typeface="Myriad Pro" panose="020B0503030403020204"/>
              </a:rPr>
              <a:t>Drivers: </a:t>
            </a:r>
            <a:r>
              <a:rPr lang="en-US" sz="1050" dirty="0">
                <a:solidFill>
                  <a:schemeClr val="bg1">
                    <a:lumMod val="85000"/>
                  </a:schemeClr>
                </a:solidFill>
                <a:latin typeface="Myriad Pro" panose="020B0503030403020204"/>
              </a:rPr>
              <a:t>Project secures technical capacity; employs</a:t>
            </a:r>
          </a:p>
          <a:p>
            <a:pPr algn="ctr"/>
            <a:r>
              <a:rPr lang="en-US" sz="1050" dirty="0">
                <a:solidFill>
                  <a:schemeClr val="bg1">
                    <a:lumMod val="85000"/>
                  </a:schemeClr>
                </a:solidFill>
                <a:latin typeface="Myriad Pro" panose="020B0503030403020204"/>
              </a:rPr>
              <a:t>adaptive implementation strategies; supports policy &amp; regulatory processes; ensures due diligence in</a:t>
            </a:r>
          </a:p>
          <a:p>
            <a:pPr algn="ctr"/>
            <a:r>
              <a:rPr lang="en-US" sz="1050" dirty="0">
                <a:solidFill>
                  <a:schemeClr val="bg1">
                    <a:lumMod val="85000"/>
                  </a:schemeClr>
                </a:solidFill>
                <a:latin typeface="Myriad Pro" panose="020B0503030403020204"/>
              </a:rPr>
              <a:t>alternative livelihoods; evaluates BCC success.</a:t>
            </a:r>
          </a:p>
        </p:txBody>
      </p:sp>
      <p:pic>
        <p:nvPicPr>
          <p:cNvPr id="6" name="Graphic 5" descr="Meeting with solid fill">
            <a:extLst>
              <a:ext uri="{FF2B5EF4-FFF2-40B4-BE49-F238E27FC236}">
                <a16:creationId xmlns:a16="http://schemas.microsoft.com/office/drawing/2014/main" id="{87A1718D-A997-0842-BD18-3184AA9651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9370" y="-140978"/>
            <a:ext cx="914400" cy="914400"/>
          </a:xfrm>
          <a:prstGeom prst="rect">
            <a:avLst/>
          </a:prstGeom>
        </p:spPr>
      </p:pic>
    </p:spTree>
    <p:extLst>
      <p:ext uri="{BB962C8B-B14F-4D97-AF65-F5344CB8AC3E}">
        <p14:creationId xmlns:p14="http://schemas.microsoft.com/office/powerpoint/2010/main" val="34065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anim calcmode="lin" valueType="num">
                                      <p:cBhvr additive="base">
                                        <p:cTn id="27" dur="500" fill="hold"/>
                                        <p:tgtEl>
                                          <p:spTgt spid="112"/>
                                        </p:tgtEl>
                                        <p:attrNameLst>
                                          <p:attrName>ppt_x</p:attrName>
                                        </p:attrNameLst>
                                      </p:cBhvr>
                                      <p:tavLst>
                                        <p:tav tm="0">
                                          <p:val>
                                            <p:strVal val="#ppt_x"/>
                                          </p:val>
                                        </p:tav>
                                        <p:tav tm="100000">
                                          <p:val>
                                            <p:strVal val="#ppt_x"/>
                                          </p:val>
                                        </p:tav>
                                      </p:tavLst>
                                    </p:anim>
                                    <p:anim calcmode="lin" valueType="num">
                                      <p:cBhvr additive="base">
                                        <p:cTn id="28" dur="500" fill="hold"/>
                                        <p:tgtEl>
                                          <p:spTgt spid="1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anim calcmode="lin" valueType="num">
                                      <p:cBhvr additive="base">
                                        <p:cTn id="31" dur="500" fill="hold"/>
                                        <p:tgtEl>
                                          <p:spTgt spid="114"/>
                                        </p:tgtEl>
                                        <p:attrNameLst>
                                          <p:attrName>ppt_x</p:attrName>
                                        </p:attrNameLst>
                                      </p:cBhvr>
                                      <p:tavLst>
                                        <p:tav tm="0">
                                          <p:val>
                                            <p:strVal val="#ppt_x"/>
                                          </p:val>
                                        </p:tav>
                                        <p:tav tm="100000">
                                          <p:val>
                                            <p:strVal val="#ppt_x"/>
                                          </p:val>
                                        </p:tav>
                                      </p:tavLst>
                                    </p:anim>
                                    <p:anim calcmode="lin" valueType="num">
                                      <p:cBhvr additive="base">
                                        <p:cTn id="32" dur="500" fill="hold"/>
                                        <p:tgtEl>
                                          <p:spTgt spid="1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ppt_x"/>
                                          </p:val>
                                        </p:tav>
                                        <p:tav tm="100000">
                                          <p:val>
                                            <p:strVal val="#ppt_x"/>
                                          </p:val>
                                        </p:tav>
                                      </p:tavLst>
                                    </p:anim>
                                    <p:anim calcmode="lin" valueType="num">
                                      <p:cBhvr additive="base">
                                        <p:cTn id="36" dur="5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additive="base">
                                        <p:cTn id="39" dur="500" fill="hold"/>
                                        <p:tgtEl>
                                          <p:spTgt spid="118"/>
                                        </p:tgtEl>
                                        <p:attrNameLst>
                                          <p:attrName>ppt_x</p:attrName>
                                        </p:attrNameLst>
                                      </p:cBhvr>
                                      <p:tavLst>
                                        <p:tav tm="0">
                                          <p:val>
                                            <p:strVal val="#ppt_x"/>
                                          </p:val>
                                        </p:tav>
                                        <p:tav tm="100000">
                                          <p:val>
                                            <p:strVal val="#ppt_x"/>
                                          </p:val>
                                        </p:tav>
                                      </p:tavLst>
                                    </p:anim>
                                    <p:anim calcmode="lin" valueType="num">
                                      <p:cBhvr additive="base">
                                        <p:cTn id="40" dur="500" fill="hold"/>
                                        <p:tgtEl>
                                          <p:spTgt spid="1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500" fill="hold"/>
                                        <p:tgtEl>
                                          <p:spTgt spid="120"/>
                                        </p:tgtEl>
                                        <p:attrNameLst>
                                          <p:attrName>ppt_x</p:attrName>
                                        </p:attrNameLst>
                                      </p:cBhvr>
                                      <p:tavLst>
                                        <p:tav tm="0">
                                          <p:val>
                                            <p:strVal val="#ppt_x"/>
                                          </p:val>
                                        </p:tav>
                                        <p:tav tm="100000">
                                          <p:val>
                                            <p:strVal val="#ppt_x"/>
                                          </p:val>
                                        </p:tav>
                                      </p:tavLst>
                                    </p:anim>
                                    <p:anim calcmode="lin" valueType="num">
                                      <p:cBhvr additive="base">
                                        <p:cTn id="44" dur="500" fill="hold"/>
                                        <p:tgtEl>
                                          <p:spTgt spid="12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2"/>
                                        </p:tgtEl>
                                        <p:attrNameLst>
                                          <p:attrName>style.visibility</p:attrName>
                                        </p:attrNameLst>
                                      </p:cBhvr>
                                      <p:to>
                                        <p:strVal val="visible"/>
                                      </p:to>
                                    </p:set>
                                    <p:anim calcmode="lin" valueType="num">
                                      <p:cBhvr additive="base">
                                        <p:cTn id="47" dur="500" fill="hold"/>
                                        <p:tgtEl>
                                          <p:spTgt spid="122"/>
                                        </p:tgtEl>
                                        <p:attrNameLst>
                                          <p:attrName>ppt_x</p:attrName>
                                        </p:attrNameLst>
                                      </p:cBhvr>
                                      <p:tavLst>
                                        <p:tav tm="0">
                                          <p:val>
                                            <p:strVal val="#ppt_x"/>
                                          </p:val>
                                        </p:tav>
                                        <p:tav tm="100000">
                                          <p:val>
                                            <p:strVal val="#ppt_x"/>
                                          </p:val>
                                        </p:tav>
                                      </p:tavLst>
                                    </p:anim>
                                    <p:anim calcmode="lin" valueType="num">
                                      <p:cBhvr additive="base">
                                        <p:cTn id="48" dur="500" fill="hold"/>
                                        <p:tgtEl>
                                          <p:spTgt spid="1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2"/>
                                        </p:tgtEl>
                                        <p:attrNameLst>
                                          <p:attrName>style.visibility</p:attrName>
                                        </p:attrNameLst>
                                      </p:cBhvr>
                                      <p:to>
                                        <p:strVal val="visible"/>
                                      </p:to>
                                    </p:set>
                                    <p:anim calcmode="lin" valueType="num">
                                      <p:cBhvr additive="base">
                                        <p:cTn id="51" dur="500" fill="hold"/>
                                        <p:tgtEl>
                                          <p:spTgt spid="132"/>
                                        </p:tgtEl>
                                        <p:attrNameLst>
                                          <p:attrName>ppt_x</p:attrName>
                                        </p:attrNameLst>
                                      </p:cBhvr>
                                      <p:tavLst>
                                        <p:tav tm="0">
                                          <p:val>
                                            <p:strVal val="#ppt_x"/>
                                          </p:val>
                                        </p:tav>
                                        <p:tav tm="100000">
                                          <p:val>
                                            <p:strVal val="#ppt_x"/>
                                          </p:val>
                                        </p:tav>
                                      </p:tavLst>
                                    </p:anim>
                                    <p:anim calcmode="lin" valueType="num">
                                      <p:cBhvr additive="base">
                                        <p:cTn id="52" dur="500" fill="hold"/>
                                        <p:tgtEl>
                                          <p:spTgt spid="13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additive="base">
                                        <p:cTn id="55" dur="500" fill="hold"/>
                                        <p:tgtEl>
                                          <p:spTgt spid="134"/>
                                        </p:tgtEl>
                                        <p:attrNameLst>
                                          <p:attrName>ppt_x</p:attrName>
                                        </p:attrNameLst>
                                      </p:cBhvr>
                                      <p:tavLst>
                                        <p:tav tm="0">
                                          <p:val>
                                            <p:strVal val="#ppt_x"/>
                                          </p:val>
                                        </p:tav>
                                        <p:tav tm="100000">
                                          <p:val>
                                            <p:strVal val="#ppt_x"/>
                                          </p:val>
                                        </p:tav>
                                      </p:tavLst>
                                    </p:anim>
                                    <p:anim calcmode="lin" valueType="num">
                                      <p:cBhvr additive="base">
                                        <p:cTn id="56" dur="500" fill="hold"/>
                                        <p:tgtEl>
                                          <p:spTgt spid="1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6"/>
                                        </p:tgtEl>
                                        <p:attrNameLst>
                                          <p:attrName>style.visibility</p:attrName>
                                        </p:attrNameLst>
                                      </p:cBhvr>
                                      <p:to>
                                        <p:strVal val="visible"/>
                                      </p:to>
                                    </p:set>
                                    <p:anim calcmode="lin" valueType="num">
                                      <p:cBhvr additive="base">
                                        <p:cTn id="59" dur="500" fill="hold"/>
                                        <p:tgtEl>
                                          <p:spTgt spid="136"/>
                                        </p:tgtEl>
                                        <p:attrNameLst>
                                          <p:attrName>ppt_x</p:attrName>
                                        </p:attrNameLst>
                                      </p:cBhvr>
                                      <p:tavLst>
                                        <p:tav tm="0">
                                          <p:val>
                                            <p:strVal val="#ppt_x"/>
                                          </p:val>
                                        </p:tav>
                                        <p:tav tm="100000">
                                          <p:val>
                                            <p:strVal val="#ppt_x"/>
                                          </p:val>
                                        </p:tav>
                                      </p:tavLst>
                                    </p:anim>
                                    <p:anim calcmode="lin" valueType="num">
                                      <p:cBhvr additive="base">
                                        <p:cTn id="60" dur="500" fill="hold"/>
                                        <p:tgtEl>
                                          <p:spTgt spid="13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41"/>
                                        </p:tgtEl>
                                        <p:attrNameLst>
                                          <p:attrName>style.visibility</p:attrName>
                                        </p:attrNameLst>
                                      </p:cBhvr>
                                      <p:to>
                                        <p:strVal val="visible"/>
                                      </p:to>
                                    </p:set>
                                    <p:anim calcmode="lin" valueType="num">
                                      <p:cBhvr additive="base">
                                        <p:cTn id="63" dur="500" fill="hold"/>
                                        <p:tgtEl>
                                          <p:spTgt spid="141"/>
                                        </p:tgtEl>
                                        <p:attrNameLst>
                                          <p:attrName>ppt_x</p:attrName>
                                        </p:attrNameLst>
                                      </p:cBhvr>
                                      <p:tavLst>
                                        <p:tav tm="0">
                                          <p:val>
                                            <p:strVal val="#ppt_x"/>
                                          </p:val>
                                        </p:tav>
                                        <p:tav tm="100000">
                                          <p:val>
                                            <p:strVal val="#ppt_x"/>
                                          </p:val>
                                        </p:tav>
                                      </p:tavLst>
                                    </p:anim>
                                    <p:anim calcmode="lin" valueType="num">
                                      <p:cBhvr additive="base">
                                        <p:cTn id="64" dur="500" fill="hold"/>
                                        <p:tgtEl>
                                          <p:spTgt spid="14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9"/>
                                        </p:tgtEl>
                                        <p:attrNameLst>
                                          <p:attrName>style.visibility</p:attrName>
                                        </p:attrNameLst>
                                      </p:cBhvr>
                                      <p:to>
                                        <p:strVal val="visible"/>
                                      </p:to>
                                    </p:set>
                                    <p:anim calcmode="lin" valueType="num">
                                      <p:cBhvr additive="base">
                                        <p:cTn id="67" dur="500" fill="hold"/>
                                        <p:tgtEl>
                                          <p:spTgt spid="149"/>
                                        </p:tgtEl>
                                        <p:attrNameLst>
                                          <p:attrName>ppt_x</p:attrName>
                                        </p:attrNameLst>
                                      </p:cBhvr>
                                      <p:tavLst>
                                        <p:tav tm="0">
                                          <p:val>
                                            <p:strVal val="#ppt_x"/>
                                          </p:val>
                                        </p:tav>
                                        <p:tav tm="100000">
                                          <p:val>
                                            <p:strVal val="#ppt_x"/>
                                          </p:val>
                                        </p:tav>
                                      </p:tavLst>
                                    </p:anim>
                                    <p:anim calcmode="lin" valueType="num">
                                      <p:cBhvr additive="base">
                                        <p:cTn id="68" dur="500" fill="hold"/>
                                        <p:tgtEl>
                                          <p:spTgt spid="14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4"/>
                                        </p:tgtEl>
                                        <p:attrNameLst>
                                          <p:attrName>style.visibility</p:attrName>
                                        </p:attrNameLst>
                                      </p:cBhvr>
                                      <p:to>
                                        <p:strVal val="visible"/>
                                      </p:to>
                                    </p:set>
                                    <p:anim calcmode="lin" valueType="num">
                                      <p:cBhvr additive="base">
                                        <p:cTn id="71" dur="500" fill="hold"/>
                                        <p:tgtEl>
                                          <p:spTgt spid="154"/>
                                        </p:tgtEl>
                                        <p:attrNameLst>
                                          <p:attrName>ppt_x</p:attrName>
                                        </p:attrNameLst>
                                      </p:cBhvr>
                                      <p:tavLst>
                                        <p:tav tm="0">
                                          <p:val>
                                            <p:strVal val="#ppt_x"/>
                                          </p:val>
                                        </p:tav>
                                        <p:tav tm="100000">
                                          <p:val>
                                            <p:strVal val="#ppt_x"/>
                                          </p:val>
                                        </p:tav>
                                      </p:tavLst>
                                    </p:anim>
                                    <p:anim calcmode="lin" valueType="num">
                                      <p:cBhvr additive="base">
                                        <p:cTn id="72" dur="500" fill="hold"/>
                                        <p:tgtEl>
                                          <p:spTgt spid="15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57"/>
                                        </p:tgtEl>
                                        <p:attrNameLst>
                                          <p:attrName>style.visibility</p:attrName>
                                        </p:attrNameLst>
                                      </p:cBhvr>
                                      <p:to>
                                        <p:strVal val="visible"/>
                                      </p:to>
                                    </p:set>
                                    <p:anim calcmode="lin" valueType="num">
                                      <p:cBhvr additive="base">
                                        <p:cTn id="75" dur="500" fill="hold"/>
                                        <p:tgtEl>
                                          <p:spTgt spid="157"/>
                                        </p:tgtEl>
                                        <p:attrNameLst>
                                          <p:attrName>ppt_x</p:attrName>
                                        </p:attrNameLst>
                                      </p:cBhvr>
                                      <p:tavLst>
                                        <p:tav tm="0">
                                          <p:val>
                                            <p:strVal val="#ppt_x"/>
                                          </p:val>
                                        </p:tav>
                                        <p:tav tm="100000">
                                          <p:val>
                                            <p:strVal val="#ppt_x"/>
                                          </p:val>
                                        </p:tav>
                                      </p:tavLst>
                                    </p:anim>
                                    <p:anim calcmode="lin" valueType="num">
                                      <p:cBhvr additive="base">
                                        <p:cTn id="76" dur="500" fill="hold"/>
                                        <p:tgtEl>
                                          <p:spTgt spid="15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59"/>
                                        </p:tgtEl>
                                        <p:attrNameLst>
                                          <p:attrName>style.visibility</p:attrName>
                                        </p:attrNameLst>
                                      </p:cBhvr>
                                      <p:to>
                                        <p:strVal val="visible"/>
                                      </p:to>
                                    </p:set>
                                    <p:anim calcmode="lin" valueType="num">
                                      <p:cBhvr additive="base">
                                        <p:cTn id="79" dur="500" fill="hold"/>
                                        <p:tgtEl>
                                          <p:spTgt spid="159"/>
                                        </p:tgtEl>
                                        <p:attrNameLst>
                                          <p:attrName>ppt_x</p:attrName>
                                        </p:attrNameLst>
                                      </p:cBhvr>
                                      <p:tavLst>
                                        <p:tav tm="0">
                                          <p:val>
                                            <p:strVal val="#ppt_x"/>
                                          </p:val>
                                        </p:tav>
                                        <p:tav tm="100000">
                                          <p:val>
                                            <p:strVal val="#ppt_x"/>
                                          </p:val>
                                        </p:tav>
                                      </p:tavLst>
                                    </p:anim>
                                    <p:anim calcmode="lin" valueType="num">
                                      <p:cBhvr additive="base">
                                        <p:cTn id="80" dur="500" fill="hold"/>
                                        <p:tgtEl>
                                          <p:spTgt spid="15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500" fill="hold"/>
                                        <p:tgtEl>
                                          <p:spTgt spid="54"/>
                                        </p:tgtEl>
                                        <p:attrNameLst>
                                          <p:attrName>ppt_x</p:attrName>
                                        </p:attrNameLst>
                                      </p:cBhvr>
                                      <p:tavLst>
                                        <p:tav tm="0">
                                          <p:val>
                                            <p:strVal val="#ppt_x"/>
                                          </p:val>
                                        </p:tav>
                                        <p:tav tm="100000">
                                          <p:val>
                                            <p:strVal val="#ppt_x"/>
                                          </p:val>
                                        </p:tav>
                                      </p:tavLst>
                                    </p:anim>
                                    <p:anim calcmode="lin" valueType="num">
                                      <p:cBhvr additive="base">
                                        <p:cTn id="8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24"/>
                                        </p:tgtEl>
                                        <p:attrNameLst>
                                          <p:attrName>style.visibility</p:attrName>
                                        </p:attrNameLst>
                                      </p:cBhvr>
                                      <p:to>
                                        <p:strVal val="visible"/>
                                      </p:to>
                                    </p:set>
                                    <p:anim calcmode="lin" valueType="num">
                                      <p:cBhvr additive="base">
                                        <p:cTn id="89" dur="500" fill="hold"/>
                                        <p:tgtEl>
                                          <p:spTgt spid="124"/>
                                        </p:tgtEl>
                                        <p:attrNameLst>
                                          <p:attrName>ppt_x</p:attrName>
                                        </p:attrNameLst>
                                      </p:cBhvr>
                                      <p:tavLst>
                                        <p:tav tm="0">
                                          <p:val>
                                            <p:strVal val="#ppt_x"/>
                                          </p:val>
                                        </p:tav>
                                        <p:tav tm="100000">
                                          <p:val>
                                            <p:strVal val="#ppt_x"/>
                                          </p:val>
                                        </p:tav>
                                      </p:tavLst>
                                    </p:anim>
                                    <p:anim calcmode="lin" valueType="num">
                                      <p:cBhvr additive="base">
                                        <p:cTn id="90" dur="500" fill="hold"/>
                                        <p:tgtEl>
                                          <p:spTgt spid="12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26"/>
                                        </p:tgtEl>
                                        <p:attrNameLst>
                                          <p:attrName>style.visibility</p:attrName>
                                        </p:attrNameLst>
                                      </p:cBhvr>
                                      <p:to>
                                        <p:strVal val="visible"/>
                                      </p:to>
                                    </p:set>
                                    <p:anim calcmode="lin" valueType="num">
                                      <p:cBhvr additive="base">
                                        <p:cTn id="93" dur="500" fill="hold"/>
                                        <p:tgtEl>
                                          <p:spTgt spid="126"/>
                                        </p:tgtEl>
                                        <p:attrNameLst>
                                          <p:attrName>ppt_x</p:attrName>
                                        </p:attrNameLst>
                                      </p:cBhvr>
                                      <p:tavLst>
                                        <p:tav tm="0">
                                          <p:val>
                                            <p:strVal val="#ppt_x"/>
                                          </p:val>
                                        </p:tav>
                                        <p:tav tm="100000">
                                          <p:val>
                                            <p:strVal val="#ppt_x"/>
                                          </p:val>
                                        </p:tav>
                                      </p:tavLst>
                                    </p:anim>
                                    <p:anim calcmode="lin" valueType="num">
                                      <p:cBhvr additive="base">
                                        <p:cTn id="94" dur="500" fill="hold"/>
                                        <p:tgtEl>
                                          <p:spTgt spid="126"/>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38"/>
                                        </p:tgtEl>
                                        <p:attrNameLst>
                                          <p:attrName>style.visibility</p:attrName>
                                        </p:attrNameLst>
                                      </p:cBhvr>
                                      <p:to>
                                        <p:strVal val="visible"/>
                                      </p:to>
                                    </p:set>
                                    <p:anim calcmode="lin" valueType="num">
                                      <p:cBhvr additive="base">
                                        <p:cTn id="97" dur="500" fill="hold"/>
                                        <p:tgtEl>
                                          <p:spTgt spid="138"/>
                                        </p:tgtEl>
                                        <p:attrNameLst>
                                          <p:attrName>ppt_x</p:attrName>
                                        </p:attrNameLst>
                                      </p:cBhvr>
                                      <p:tavLst>
                                        <p:tav tm="0">
                                          <p:val>
                                            <p:strVal val="#ppt_x"/>
                                          </p:val>
                                        </p:tav>
                                        <p:tav tm="100000">
                                          <p:val>
                                            <p:strVal val="#ppt_x"/>
                                          </p:val>
                                        </p:tav>
                                      </p:tavLst>
                                    </p:anim>
                                    <p:anim calcmode="lin" valueType="num">
                                      <p:cBhvr additive="base">
                                        <p:cTn id="98" dur="500" fill="hold"/>
                                        <p:tgtEl>
                                          <p:spTgt spid="138"/>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 calcmode="lin" valueType="num">
                                      <p:cBhvr additive="base">
                                        <p:cTn id="101" dur="500" fill="hold"/>
                                        <p:tgtEl>
                                          <p:spTgt spid="161"/>
                                        </p:tgtEl>
                                        <p:attrNameLst>
                                          <p:attrName>ppt_x</p:attrName>
                                        </p:attrNameLst>
                                      </p:cBhvr>
                                      <p:tavLst>
                                        <p:tav tm="0">
                                          <p:val>
                                            <p:strVal val="#ppt_x"/>
                                          </p:val>
                                        </p:tav>
                                        <p:tav tm="100000">
                                          <p:val>
                                            <p:strVal val="#ppt_x"/>
                                          </p:val>
                                        </p:tav>
                                      </p:tavLst>
                                    </p:anim>
                                    <p:anim calcmode="lin" valueType="num">
                                      <p:cBhvr additive="base">
                                        <p:cTn id="102" dur="500" fill="hold"/>
                                        <p:tgtEl>
                                          <p:spTgt spid="16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ppt_x"/>
                                          </p:val>
                                        </p:tav>
                                        <p:tav tm="100000">
                                          <p:val>
                                            <p:strVal val="#ppt_x"/>
                                          </p:val>
                                        </p:tav>
                                      </p:tavLst>
                                    </p:anim>
                                    <p:anim calcmode="lin" valueType="num">
                                      <p:cBhvr additive="base">
                                        <p:cTn id="106" dur="500" fill="hold"/>
                                        <p:tgtEl>
                                          <p:spTgt spid="34"/>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additive="base">
                                        <p:cTn id="109" dur="500" fill="hold"/>
                                        <p:tgtEl>
                                          <p:spTgt spid="55"/>
                                        </p:tgtEl>
                                        <p:attrNameLst>
                                          <p:attrName>ppt_x</p:attrName>
                                        </p:attrNameLst>
                                      </p:cBhvr>
                                      <p:tavLst>
                                        <p:tav tm="0">
                                          <p:val>
                                            <p:strVal val="#ppt_x"/>
                                          </p:val>
                                        </p:tav>
                                        <p:tav tm="100000">
                                          <p:val>
                                            <p:strVal val="#ppt_x"/>
                                          </p:val>
                                        </p:tav>
                                      </p:tavLst>
                                    </p:anim>
                                    <p:anim calcmode="lin" valueType="num">
                                      <p:cBhvr additive="base">
                                        <p:cTn id="110" dur="500" fill="hold"/>
                                        <p:tgtEl>
                                          <p:spTgt spid="5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56"/>
                                        </p:tgtEl>
                                        <p:attrNameLst>
                                          <p:attrName>style.visibility</p:attrName>
                                        </p:attrNameLst>
                                      </p:cBhvr>
                                      <p:to>
                                        <p:strVal val="visible"/>
                                      </p:to>
                                    </p:set>
                                    <p:anim calcmode="lin" valueType="num">
                                      <p:cBhvr additive="base">
                                        <p:cTn id="113" dur="500" fill="hold"/>
                                        <p:tgtEl>
                                          <p:spTgt spid="56"/>
                                        </p:tgtEl>
                                        <p:attrNameLst>
                                          <p:attrName>ppt_x</p:attrName>
                                        </p:attrNameLst>
                                      </p:cBhvr>
                                      <p:tavLst>
                                        <p:tav tm="0">
                                          <p:val>
                                            <p:strVal val="#ppt_x"/>
                                          </p:val>
                                        </p:tav>
                                        <p:tav tm="100000">
                                          <p:val>
                                            <p:strVal val="#ppt_x"/>
                                          </p:val>
                                        </p:tav>
                                      </p:tavLst>
                                    </p:anim>
                                    <p:anim calcmode="lin" valueType="num">
                                      <p:cBhvr additive="base">
                                        <p:cTn id="114" dur="500" fill="hold"/>
                                        <p:tgtEl>
                                          <p:spTgt spid="56"/>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 calcmode="lin" valueType="num">
                                      <p:cBhvr additive="base">
                                        <p:cTn id="117" dur="500" fill="hold"/>
                                        <p:tgtEl>
                                          <p:spTgt spid="57"/>
                                        </p:tgtEl>
                                        <p:attrNameLst>
                                          <p:attrName>ppt_x</p:attrName>
                                        </p:attrNameLst>
                                      </p:cBhvr>
                                      <p:tavLst>
                                        <p:tav tm="0">
                                          <p:val>
                                            <p:strVal val="#ppt_x"/>
                                          </p:val>
                                        </p:tav>
                                        <p:tav tm="100000">
                                          <p:val>
                                            <p:strVal val="#ppt_x"/>
                                          </p:val>
                                        </p:tav>
                                      </p:tavLst>
                                    </p:anim>
                                    <p:anim calcmode="lin" valueType="num">
                                      <p:cBhvr additive="base">
                                        <p:cTn id="11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169"/>
                                        </p:tgtEl>
                                        <p:attrNameLst>
                                          <p:attrName>style.visibility</p:attrName>
                                        </p:attrNameLst>
                                      </p:cBhvr>
                                      <p:to>
                                        <p:strVal val="visible"/>
                                      </p:to>
                                    </p:set>
                                    <p:anim calcmode="lin" valueType="num">
                                      <p:cBhvr additive="base">
                                        <p:cTn id="123" dur="500" fill="hold"/>
                                        <p:tgtEl>
                                          <p:spTgt spid="169"/>
                                        </p:tgtEl>
                                        <p:attrNameLst>
                                          <p:attrName>ppt_x</p:attrName>
                                        </p:attrNameLst>
                                      </p:cBhvr>
                                      <p:tavLst>
                                        <p:tav tm="0">
                                          <p:val>
                                            <p:strVal val="#ppt_x"/>
                                          </p:val>
                                        </p:tav>
                                        <p:tav tm="100000">
                                          <p:val>
                                            <p:strVal val="#ppt_x"/>
                                          </p:val>
                                        </p:tav>
                                      </p:tavLst>
                                    </p:anim>
                                    <p:anim calcmode="lin" valueType="num">
                                      <p:cBhvr additive="base">
                                        <p:cTn id="124" dur="500" fill="hold"/>
                                        <p:tgtEl>
                                          <p:spTgt spid="16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65"/>
                                        </p:tgtEl>
                                        <p:attrNameLst>
                                          <p:attrName>style.visibility</p:attrName>
                                        </p:attrNameLst>
                                      </p:cBhvr>
                                      <p:to>
                                        <p:strVal val="visible"/>
                                      </p:to>
                                    </p:set>
                                    <p:anim calcmode="lin" valueType="num">
                                      <p:cBhvr additive="base">
                                        <p:cTn id="127" dur="500" fill="hold"/>
                                        <p:tgtEl>
                                          <p:spTgt spid="165"/>
                                        </p:tgtEl>
                                        <p:attrNameLst>
                                          <p:attrName>ppt_x</p:attrName>
                                        </p:attrNameLst>
                                      </p:cBhvr>
                                      <p:tavLst>
                                        <p:tav tm="0">
                                          <p:val>
                                            <p:strVal val="#ppt_x"/>
                                          </p:val>
                                        </p:tav>
                                        <p:tav tm="100000">
                                          <p:val>
                                            <p:strVal val="#ppt_x"/>
                                          </p:val>
                                        </p:tav>
                                      </p:tavLst>
                                    </p:anim>
                                    <p:anim calcmode="lin" valueType="num">
                                      <p:cBhvr additive="base">
                                        <p:cTn id="128" dur="500" fill="hold"/>
                                        <p:tgtEl>
                                          <p:spTgt spid="165"/>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63"/>
                                        </p:tgtEl>
                                        <p:attrNameLst>
                                          <p:attrName>style.visibility</p:attrName>
                                        </p:attrNameLst>
                                      </p:cBhvr>
                                      <p:to>
                                        <p:strVal val="visible"/>
                                      </p:to>
                                    </p:set>
                                    <p:anim calcmode="lin" valueType="num">
                                      <p:cBhvr additive="base">
                                        <p:cTn id="131" dur="500" fill="hold"/>
                                        <p:tgtEl>
                                          <p:spTgt spid="163"/>
                                        </p:tgtEl>
                                        <p:attrNameLst>
                                          <p:attrName>ppt_x</p:attrName>
                                        </p:attrNameLst>
                                      </p:cBhvr>
                                      <p:tavLst>
                                        <p:tav tm="0">
                                          <p:val>
                                            <p:strVal val="#ppt_x"/>
                                          </p:val>
                                        </p:tav>
                                        <p:tav tm="100000">
                                          <p:val>
                                            <p:strVal val="#ppt_x"/>
                                          </p:val>
                                        </p:tav>
                                      </p:tavLst>
                                    </p:anim>
                                    <p:anim calcmode="lin" valueType="num">
                                      <p:cBhvr additive="base">
                                        <p:cTn id="132" dur="500" fill="hold"/>
                                        <p:tgtEl>
                                          <p:spTgt spid="16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58"/>
                                        </p:tgtEl>
                                        <p:attrNameLst>
                                          <p:attrName>style.visibility</p:attrName>
                                        </p:attrNameLst>
                                      </p:cBhvr>
                                      <p:to>
                                        <p:strVal val="visible"/>
                                      </p:to>
                                    </p:set>
                                    <p:anim calcmode="lin" valueType="num">
                                      <p:cBhvr additive="base">
                                        <p:cTn id="135" dur="500" fill="hold"/>
                                        <p:tgtEl>
                                          <p:spTgt spid="58"/>
                                        </p:tgtEl>
                                        <p:attrNameLst>
                                          <p:attrName>ppt_x</p:attrName>
                                        </p:attrNameLst>
                                      </p:cBhvr>
                                      <p:tavLst>
                                        <p:tav tm="0">
                                          <p:val>
                                            <p:strVal val="#ppt_x"/>
                                          </p:val>
                                        </p:tav>
                                        <p:tav tm="100000">
                                          <p:val>
                                            <p:strVal val="#ppt_x"/>
                                          </p:val>
                                        </p:tav>
                                      </p:tavLst>
                                    </p:anim>
                                    <p:anim calcmode="lin" valueType="num">
                                      <p:cBhvr additive="base">
                                        <p:cTn id="136" dur="500" fill="hold"/>
                                        <p:tgtEl>
                                          <p:spTgt spid="58"/>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4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06"/>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9"/>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7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02"/>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2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33" grpId="0" animBg="1"/>
      <p:bldP spid="34" grpId="0" animBg="1"/>
      <p:bldP spid="35" grpId="0" animBg="1"/>
      <p:bldP spid="42" grpId="0" animBg="1"/>
      <p:bldP spid="43" grpId="0" animBg="1"/>
      <p:bldP spid="44" grpId="0" animBg="1"/>
      <p:bldP spid="51" grpId="0" animBg="1"/>
      <p:bldP spid="52" grpId="0" animBg="1"/>
      <p:bldP spid="53" grpId="0" animBg="1"/>
      <p:bldP spid="54" grpId="0" animBg="1"/>
      <p:bldP spid="55" grpId="0" animBg="1"/>
      <p:bldP spid="56" grpId="0" animBg="1"/>
      <p:bldP spid="57" grpId="0" animBg="1"/>
      <p:bldP spid="58" grpId="0" animBg="1"/>
      <p:bldP spid="9" grpId="0" animBg="1"/>
      <p:bldP spid="102" grpId="0" animBg="1"/>
      <p:bldP spid="103" grpId="0" animBg="1"/>
      <p:bldP spid="104" grpId="0" animBg="1"/>
      <p:bldP spid="105" grpId="0" animBg="1"/>
      <p:bldP spid="106" grpId="0" animBg="1"/>
      <p:bldP spid="7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F6AEA5-6740-88BE-A659-308BCC7FE1DE}"/>
              </a:ext>
            </a:extLst>
          </p:cNvPr>
          <p:cNvSpPr>
            <a:spLocks noGrp="1"/>
          </p:cNvSpPr>
          <p:nvPr>
            <p:ph type="sldNum" sz="quarter" idx="4"/>
          </p:nvPr>
        </p:nvSpPr>
        <p:spPr/>
        <p:txBody>
          <a:bodyPr/>
          <a:lstStyle/>
          <a:p>
            <a:fld id="{15F7C4B4-4F51-0945-BFD9-8C8DFD044134}" type="slidenum">
              <a:rPr lang="en-US" smtClean="0"/>
              <a:pPr/>
              <a:t>49</a:t>
            </a:fld>
            <a:endParaRPr lang="en-US" dirty="0"/>
          </a:p>
        </p:txBody>
      </p:sp>
      <p:sp>
        <p:nvSpPr>
          <p:cNvPr id="5" name="Rectangle 4">
            <a:extLst>
              <a:ext uri="{FF2B5EF4-FFF2-40B4-BE49-F238E27FC236}">
                <a16:creationId xmlns:a16="http://schemas.microsoft.com/office/drawing/2014/main" id="{4E48B963-CE3C-7D4D-68C7-17C2975FDA94}"/>
              </a:ext>
            </a:extLst>
          </p:cNvPr>
          <p:cNvSpPr/>
          <p:nvPr/>
        </p:nvSpPr>
        <p:spPr>
          <a:xfrm>
            <a:off x="649995" y="6060966"/>
            <a:ext cx="2083005" cy="69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D1F7BB-E398-FA9E-CE59-D04496C2EC02}"/>
              </a:ext>
            </a:extLst>
          </p:cNvPr>
          <p:cNvSpPr/>
          <p:nvPr/>
        </p:nvSpPr>
        <p:spPr>
          <a:xfrm>
            <a:off x="616742" y="5861787"/>
            <a:ext cx="3787767" cy="944379"/>
          </a:xfrm>
          <a:prstGeom prst="rect">
            <a:avLst/>
          </a:prstGeom>
          <a:solidFill>
            <a:schemeClr val="bg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rgbClr val="F2F1F1"/>
                </a:solidFill>
                <a:latin typeface="Myriad Pro" panose="020B0503030403020204"/>
              </a:rPr>
              <a:t>Assumptions: </a:t>
            </a:r>
            <a:r>
              <a:rPr lang="en-US" sz="1000" dirty="0">
                <a:solidFill>
                  <a:srgbClr val="F2F1F1"/>
                </a:solidFill>
                <a:latin typeface="Myriad Pro" panose="020B0503030403020204"/>
              </a:rPr>
              <a:t>Enabling legislative framework facilitates project activities; Organizations have the capacity to execute MCCAP counterpart responsibilities; lessons from previous alternative livelihoods attempts are given due consideration; efficient procurement processes; baseline indicators are relevant and robust, and performance indicators are realistic and achievable </a:t>
            </a:r>
          </a:p>
        </p:txBody>
      </p:sp>
      <p:sp>
        <p:nvSpPr>
          <p:cNvPr id="7" name="Rectangle 6">
            <a:extLst>
              <a:ext uri="{FF2B5EF4-FFF2-40B4-BE49-F238E27FC236}">
                <a16:creationId xmlns:a16="http://schemas.microsoft.com/office/drawing/2014/main" id="{554DB25A-BA17-7352-2D79-40C8C3A982D8}"/>
              </a:ext>
            </a:extLst>
          </p:cNvPr>
          <p:cNvSpPr/>
          <p:nvPr/>
        </p:nvSpPr>
        <p:spPr>
          <a:xfrm>
            <a:off x="574158" y="1905097"/>
            <a:ext cx="2224798" cy="44140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8A7C38-E932-6DF7-5826-1814588B1B11}"/>
              </a:ext>
            </a:extLst>
          </p:cNvPr>
          <p:cNvSpPr/>
          <p:nvPr/>
        </p:nvSpPr>
        <p:spPr>
          <a:xfrm>
            <a:off x="8229599" y="5860686"/>
            <a:ext cx="3919869" cy="935854"/>
          </a:xfrm>
          <a:prstGeom prst="rect">
            <a:avLst/>
          </a:prstGeom>
          <a:solidFill>
            <a:schemeClr val="bg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lumMod val="95000"/>
                  </a:schemeClr>
                </a:solidFill>
                <a:latin typeface="Myriad Pro" panose="020B0503030403020204"/>
              </a:rPr>
              <a:t>Assumptions: </a:t>
            </a:r>
            <a:r>
              <a:rPr lang="en-US" sz="1000" dirty="0">
                <a:solidFill>
                  <a:schemeClr val="bg1">
                    <a:lumMod val="95000"/>
                  </a:schemeClr>
                </a:solidFill>
                <a:latin typeface="Myriad Pro" panose="020B0503030403020204"/>
              </a:rPr>
              <a:t>Replenishment zones produce intended CCA results; there is tangible evidence of effective coastal zone management and adherence to ICZM Plan; resilient corals are growing well; there is evidence of meaningful supplementary income to fishing households from alternative livelihoods, coupled to reduce violation and infractions to no-fishing zones of MPAs</a:t>
            </a:r>
          </a:p>
        </p:txBody>
      </p:sp>
      <p:sp>
        <p:nvSpPr>
          <p:cNvPr id="9" name="Rectangle 8">
            <a:extLst>
              <a:ext uri="{FF2B5EF4-FFF2-40B4-BE49-F238E27FC236}">
                <a16:creationId xmlns:a16="http://schemas.microsoft.com/office/drawing/2014/main" id="{3EBACEF4-FF30-C2DC-DAE9-737AC7341F8D}"/>
              </a:ext>
            </a:extLst>
          </p:cNvPr>
          <p:cNvSpPr/>
          <p:nvPr/>
        </p:nvSpPr>
        <p:spPr>
          <a:xfrm>
            <a:off x="10287344" y="2700845"/>
            <a:ext cx="1871157" cy="23591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A209D8C3-3FC5-8A29-F179-54372D4E512D}"/>
              </a:ext>
            </a:extLst>
          </p:cNvPr>
          <p:cNvSpPr txBox="1">
            <a:spLocks/>
          </p:cNvSpPr>
          <p:nvPr/>
        </p:nvSpPr>
        <p:spPr>
          <a:xfrm>
            <a:off x="11063595" y="6229898"/>
            <a:ext cx="834957" cy="365125"/>
          </a:xfrm>
          <a:prstGeom prst="rect">
            <a:avLst/>
          </a:prstGeom>
        </p:spPr>
        <p:txBody>
          <a:bodyPr vert="horz" lIns="91440" tIns="45720" rIns="91440" bIns="45720" rtlCol="0" anchor="ctr"/>
          <a:lstStyle>
            <a:defPPr>
              <a:defRPr lang="en-US"/>
            </a:defPPr>
            <a:lvl1pPr marL="0" algn="r" defTabSz="914400" rtl="0" eaLnBrk="1" latinLnBrk="0" hangingPunct="1">
              <a:defRPr sz="1600" b="1" i="0" kern="1200">
                <a:solidFill>
                  <a:schemeClr val="bg2">
                    <a:lumMod val="75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7C4B4-4F51-0945-BFD9-8C8DFD044134}" type="slidenum">
              <a:rPr lang="en-US" smtClean="0"/>
              <a:pPr/>
              <a:t>49</a:t>
            </a:fld>
            <a:endParaRPr lang="en-US" dirty="0"/>
          </a:p>
        </p:txBody>
      </p:sp>
      <p:sp>
        <p:nvSpPr>
          <p:cNvPr id="11" name="Rectangle 10">
            <a:extLst>
              <a:ext uri="{FF2B5EF4-FFF2-40B4-BE49-F238E27FC236}">
                <a16:creationId xmlns:a16="http://schemas.microsoft.com/office/drawing/2014/main" id="{EE5C6676-20C8-6554-2E70-84CDAD109584}"/>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BEB36CB5-58DC-A900-1619-A4C329953FE4}"/>
              </a:ext>
            </a:extLst>
          </p:cNvPr>
          <p:cNvSpPr txBox="1">
            <a:spLocks/>
          </p:cNvSpPr>
          <p:nvPr/>
        </p:nvSpPr>
        <p:spPr>
          <a:xfrm>
            <a:off x="0" y="99321"/>
            <a:ext cx="1219199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dirty="0"/>
          </a:p>
        </p:txBody>
      </p:sp>
      <p:sp>
        <p:nvSpPr>
          <p:cNvPr id="13" name="Slide Number Placeholder 6">
            <a:extLst>
              <a:ext uri="{FF2B5EF4-FFF2-40B4-BE49-F238E27FC236}">
                <a16:creationId xmlns:a16="http://schemas.microsoft.com/office/drawing/2014/main" id="{12684FA8-8B46-4BE0-3909-C968263450B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14" name="Rectangle 13">
            <a:extLst>
              <a:ext uri="{FF2B5EF4-FFF2-40B4-BE49-F238E27FC236}">
                <a16:creationId xmlns:a16="http://schemas.microsoft.com/office/drawing/2014/main" id="{F2AAD512-85E9-C5FE-0C9F-5511DA67FE45}"/>
              </a:ext>
            </a:extLst>
          </p:cNvPr>
          <p:cNvSpPr/>
          <p:nvPr/>
        </p:nvSpPr>
        <p:spPr>
          <a:xfrm>
            <a:off x="672026" y="760158"/>
            <a:ext cx="3382178" cy="653972"/>
          </a:xfrm>
          <a:prstGeom prst="rect">
            <a:avLst/>
          </a:prstGeom>
          <a:solidFill>
            <a:schemeClr val="bg1">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2"/>
                </a:solidFill>
                <a:latin typeface="Myriad Pro" panose="020B0503030403020204"/>
              </a:rPr>
              <a:t>Drivers: </a:t>
            </a:r>
            <a:r>
              <a:rPr lang="en-US" sz="1050" dirty="0">
                <a:solidFill>
                  <a:schemeClr val="bg2"/>
                </a:solidFill>
                <a:latin typeface="Myriad Pro" panose="020B0503030403020204"/>
              </a:rPr>
              <a:t>Project validates and builds on baseline; prioritizes investments in precursor activities that drive parallel processes in support of incremental results.</a:t>
            </a:r>
          </a:p>
        </p:txBody>
      </p:sp>
      <p:sp>
        <p:nvSpPr>
          <p:cNvPr id="15" name="Rectangle 14">
            <a:extLst>
              <a:ext uri="{FF2B5EF4-FFF2-40B4-BE49-F238E27FC236}">
                <a16:creationId xmlns:a16="http://schemas.microsoft.com/office/drawing/2014/main" id="{E652EF9B-547D-1CE9-8D75-CD92C1F92F83}"/>
              </a:ext>
            </a:extLst>
          </p:cNvPr>
          <p:cNvSpPr/>
          <p:nvPr/>
        </p:nvSpPr>
        <p:spPr>
          <a:xfrm>
            <a:off x="4487709" y="760157"/>
            <a:ext cx="3238955" cy="645680"/>
          </a:xfrm>
          <a:prstGeom prst="rect">
            <a:avLst/>
          </a:prstGeom>
          <a:solidFill>
            <a:schemeClr val="bg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lumMod val="95000"/>
                  </a:schemeClr>
                </a:solidFill>
                <a:latin typeface="Myriad Pro" panose="020B0503030403020204"/>
              </a:rPr>
              <a:t>Drivers: </a:t>
            </a:r>
            <a:r>
              <a:rPr lang="en-US" sz="1050" dirty="0">
                <a:solidFill>
                  <a:schemeClr val="bg1">
                    <a:lumMod val="95000"/>
                  </a:schemeClr>
                </a:solidFill>
                <a:latin typeface="Myriad Pro" panose="020B0503030403020204"/>
              </a:rPr>
              <a:t>Project secures technical capacity; employs</a:t>
            </a:r>
          </a:p>
          <a:p>
            <a:pPr algn="ctr"/>
            <a:r>
              <a:rPr lang="en-US" sz="1050" dirty="0">
                <a:solidFill>
                  <a:schemeClr val="bg1">
                    <a:lumMod val="95000"/>
                  </a:schemeClr>
                </a:solidFill>
                <a:latin typeface="Myriad Pro" panose="020B0503030403020204"/>
              </a:rPr>
              <a:t>adaptive implementation strategies; supports policy &amp; regulatory processes; ensures due diligence in</a:t>
            </a:r>
          </a:p>
          <a:p>
            <a:pPr algn="ctr"/>
            <a:r>
              <a:rPr lang="en-US" sz="1050" dirty="0">
                <a:solidFill>
                  <a:schemeClr val="bg1">
                    <a:lumMod val="95000"/>
                  </a:schemeClr>
                </a:solidFill>
                <a:latin typeface="Myriad Pro" panose="020B0503030403020204"/>
              </a:rPr>
              <a:t>alternative livelihoods; evaluates BCC success.</a:t>
            </a:r>
          </a:p>
        </p:txBody>
      </p:sp>
      <p:sp>
        <p:nvSpPr>
          <p:cNvPr id="16" name="Rectangle 15">
            <a:extLst>
              <a:ext uri="{FF2B5EF4-FFF2-40B4-BE49-F238E27FC236}">
                <a16:creationId xmlns:a16="http://schemas.microsoft.com/office/drawing/2014/main" id="{EC79441C-F323-AE9F-6510-CD8C82D426CB}"/>
              </a:ext>
            </a:extLst>
          </p:cNvPr>
          <p:cNvSpPr/>
          <p:nvPr/>
        </p:nvSpPr>
        <p:spPr>
          <a:xfrm>
            <a:off x="8016949" y="753635"/>
            <a:ext cx="4078748" cy="660495"/>
          </a:xfrm>
          <a:prstGeom prst="rect">
            <a:avLst/>
          </a:prstGeom>
          <a:solidFill>
            <a:schemeClr val="bg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lumMod val="95000"/>
                  </a:schemeClr>
                </a:solidFill>
                <a:latin typeface="Myriad Pro" panose="020B0503030403020204"/>
              </a:rPr>
              <a:t>Drivers: </a:t>
            </a:r>
            <a:r>
              <a:rPr lang="en-US" sz="1050" dirty="0">
                <a:solidFill>
                  <a:schemeClr val="bg1">
                    <a:lumMod val="95000"/>
                  </a:schemeClr>
                </a:solidFill>
                <a:latin typeface="Myriad Pro" panose="020B0503030403020204"/>
              </a:rPr>
              <a:t>Project assertively engages project partners in establishing the basis for sustaining and up-scaling outcomes in support of CC adaptation measures; systematic monitoring of outcomes; systematization of results and lessons learnt. </a:t>
            </a:r>
          </a:p>
        </p:txBody>
      </p:sp>
      <p:sp>
        <p:nvSpPr>
          <p:cNvPr id="17" name="Rectangle 16">
            <a:extLst>
              <a:ext uri="{FF2B5EF4-FFF2-40B4-BE49-F238E27FC236}">
                <a16:creationId xmlns:a16="http://schemas.microsoft.com/office/drawing/2014/main" id="{EE9CB9C4-3FCD-1B54-7C6D-8FB695A498FD}"/>
              </a:ext>
            </a:extLst>
          </p:cNvPr>
          <p:cNvSpPr/>
          <p:nvPr/>
        </p:nvSpPr>
        <p:spPr>
          <a:xfrm>
            <a:off x="649992" y="1527417"/>
            <a:ext cx="2083005" cy="312629"/>
          </a:xfrm>
          <a:prstGeom prst="rect">
            <a:avLst/>
          </a:prstGeom>
          <a:solidFill>
            <a:schemeClr val="bg2">
              <a:lumMod val="90000"/>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latin typeface="Myriad Pro" panose="020B0503030403020204"/>
              </a:rPr>
              <a:t>Components/ Activities</a:t>
            </a:r>
          </a:p>
        </p:txBody>
      </p:sp>
      <p:sp>
        <p:nvSpPr>
          <p:cNvPr id="18" name="Rectangle 17">
            <a:extLst>
              <a:ext uri="{FF2B5EF4-FFF2-40B4-BE49-F238E27FC236}">
                <a16:creationId xmlns:a16="http://schemas.microsoft.com/office/drawing/2014/main" id="{7DDD89FD-C383-EF78-9B6E-E3FDAB7E1506}"/>
              </a:ext>
            </a:extLst>
          </p:cNvPr>
          <p:cNvSpPr/>
          <p:nvPr/>
        </p:nvSpPr>
        <p:spPr>
          <a:xfrm>
            <a:off x="2990667" y="1523502"/>
            <a:ext cx="208300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lumMod val="75000"/>
                  </a:schemeClr>
                </a:solidFill>
                <a:latin typeface="Myriad Pro" panose="020B0503030403020204"/>
              </a:rPr>
              <a:t>Intermediate Results</a:t>
            </a:r>
          </a:p>
        </p:txBody>
      </p:sp>
      <p:sp>
        <p:nvSpPr>
          <p:cNvPr id="19" name="Rectangle 18">
            <a:extLst>
              <a:ext uri="{FF2B5EF4-FFF2-40B4-BE49-F238E27FC236}">
                <a16:creationId xmlns:a16="http://schemas.microsoft.com/office/drawing/2014/main" id="{F8DB6573-E235-D215-72A4-9DF58623998D}"/>
              </a:ext>
            </a:extLst>
          </p:cNvPr>
          <p:cNvSpPr/>
          <p:nvPr/>
        </p:nvSpPr>
        <p:spPr>
          <a:xfrm>
            <a:off x="5469566" y="1512591"/>
            <a:ext cx="1864604" cy="32745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Outcomes</a:t>
            </a:r>
          </a:p>
        </p:txBody>
      </p:sp>
      <p:sp>
        <p:nvSpPr>
          <p:cNvPr id="20" name="Rectangle 19">
            <a:extLst>
              <a:ext uri="{FF2B5EF4-FFF2-40B4-BE49-F238E27FC236}">
                <a16:creationId xmlns:a16="http://schemas.microsoft.com/office/drawing/2014/main" id="{65DCE347-EAD3-F316-6BAF-AE32557C9B2C}"/>
              </a:ext>
            </a:extLst>
          </p:cNvPr>
          <p:cNvSpPr/>
          <p:nvPr/>
        </p:nvSpPr>
        <p:spPr>
          <a:xfrm>
            <a:off x="7672017" y="1512591"/>
            <a:ext cx="234067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Intermediate States</a:t>
            </a:r>
          </a:p>
        </p:txBody>
      </p:sp>
      <p:sp>
        <p:nvSpPr>
          <p:cNvPr id="21" name="Rectangle 20">
            <a:extLst>
              <a:ext uri="{FF2B5EF4-FFF2-40B4-BE49-F238E27FC236}">
                <a16:creationId xmlns:a16="http://schemas.microsoft.com/office/drawing/2014/main" id="{02FE2FAC-97E5-ED63-524F-70B02450CABB}"/>
              </a:ext>
            </a:extLst>
          </p:cNvPr>
          <p:cNvSpPr/>
          <p:nvPr/>
        </p:nvSpPr>
        <p:spPr>
          <a:xfrm>
            <a:off x="10322805" y="1512591"/>
            <a:ext cx="1772892" cy="328990"/>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Project Objective (Impact)</a:t>
            </a:r>
          </a:p>
        </p:txBody>
      </p:sp>
      <p:sp>
        <p:nvSpPr>
          <p:cNvPr id="22" name="Rectangle 21">
            <a:extLst>
              <a:ext uri="{FF2B5EF4-FFF2-40B4-BE49-F238E27FC236}">
                <a16:creationId xmlns:a16="http://schemas.microsoft.com/office/drawing/2014/main" id="{B67A5D64-7466-DF32-8B4F-5E8A48C5EA73}"/>
              </a:ext>
            </a:extLst>
          </p:cNvPr>
          <p:cNvSpPr/>
          <p:nvPr/>
        </p:nvSpPr>
        <p:spPr>
          <a:xfrm>
            <a:off x="2990666" y="1933864"/>
            <a:ext cx="2083005" cy="709940"/>
          </a:xfrm>
          <a:prstGeom prst="rect">
            <a:avLst/>
          </a:prstGeom>
          <a:solidFill>
            <a:srgbClr val="DDED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2"/>
                </a:solidFill>
                <a:latin typeface="Myriad Pro" panose="020B0503030403020204"/>
              </a:rPr>
              <a:t>1.1 </a:t>
            </a:r>
            <a:r>
              <a:rPr lang="en-US" sz="1100" dirty="0">
                <a:solidFill>
                  <a:schemeClr val="bg2"/>
                </a:solidFill>
                <a:latin typeface="Myriad Pro" panose="020B0503030403020204"/>
              </a:rPr>
              <a:t>The target MPAs are effectively managed as recorded by the Management Effectiveness Tracking Tool</a:t>
            </a:r>
          </a:p>
        </p:txBody>
      </p:sp>
      <p:sp>
        <p:nvSpPr>
          <p:cNvPr id="23" name="Rectangle 22">
            <a:extLst>
              <a:ext uri="{FF2B5EF4-FFF2-40B4-BE49-F238E27FC236}">
                <a16:creationId xmlns:a16="http://schemas.microsoft.com/office/drawing/2014/main" id="{F6C969A8-4AB5-DCDF-9B34-0C678A5A1B9C}"/>
              </a:ext>
            </a:extLst>
          </p:cNvPr>
          <p:cNvSpPr/>
          <p:nvPr/>
        </p:nvSpPr>
        <p:spPr>
          <a:xfrm>
            <a:off x="2979238" y="2711118"/>
            <a:ext cx="2083005" cy="675191"/>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1.2 </a:t>
            </a:r>
            <a:r>
              <a:rPr lang="en-US" sz="1100" dirty="0">
                <a:solidFill>
                  <a:schemeClr val="tx1">
                    <a:lumMod val="65000"/>
                    <a:lumOff val="35000"/>
                  </a:schemeClr>
                </a:solidFill>
                <a:latin typeface="Myriad Pro" panose="020B0503030403020204"/>
              </a:rPr>
              <a:t>At least 3 restored coral sites, with resilient varieties grown in coral nurseries (with each site measuring 300 m2)</a:t>
            </a:r>
          </a:p>
        </p:txBody>
      </p:sp>
      <p:sp>
        <p:nvSpPr>
          <p:cNvPr id="24" name="Rectangle 23">
            <a:extLst>
              <a:ext uri="{FF2B5EF4-FFF2-40B4-BE49-F238E27FC236}">
                <a16:creationId xmlns:a16="http://schemas.microsoft.com/office/drawing/2014/main" id="{B44D87F7-D40D-C8D7-D48D-43458B20AFBB}"/>
              </a:ext>
            </a:extLst>
          </p:cNvPr>
          <p:cNvSpPr/>
          <p:nvPr/>
        </p:nvSpPr>
        <p:spPr>
          <a:xfrm>
            <a:off x="2979238" y="3447692"/>
            <a:ext cx="2083005" cy="553123"/>
          </a:xfrm>
          <a:prstGeom prst="rect">
            <a:avLst/>
          </a:prstGeom>
          <a:solidFill>
            <a:srgbClr val="DDED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2"/>
                </a:solidFill>
                <a:latin typeface="Myriad Pro" panose="020B0503030403020204"/>
              </a:rPr>
              <a:t>1.3</a:t>
            </a:r>
            <a:r>
              <a:rPr lang="en-US" sz="1100" dirty="0">
                <a:solidFill>
                  <a:schemeClr val="bg2"/>
                </a:solidFill>
                <a:latin typeface="Myriad Pro" panose="020B0503030403020204"/>
              </a:rPr>
              <a:t> Coastal developments adhering to the development guidelines of the ICZM Plan</a:t>
            </a:r>
          </a:p>
        </p:txBody>
      </p:sp>
      <p:sp>
        <p:nvSpPr>
          <p:cNvPr id="25" name="Rectangle 24">
            <a:extLst>
              <a:ext uri="{FF2B5EF4-FFF2-40B4-BE49-F238E27FC236}">
                <a16:creationId xmlns:a16="http://schemas.microsoft.com/office/drawing/2014/main" id="{48E68861-8FF4-4960-4110-D19F49600E9B}"/>
              </a:ext>
            </a:extLst>
          </p:cNvPr>
          <p:cNvSpPr/>
          <p:nvPr/>
        </p:nvSpPr>
        <p:spPr>
          <a:xfrm>
            <a:off x="2990667" y="4057549"/>
            <a:ext cx="2083005" cy="407246"/>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2"/>
                </a:solidFill>
                <a:latin typeface="Myriad Pro" panose="020B0503030403020204"/>
              </a:rPr>
              <a:t>2.1 </a:t>
            </a:r>
            <a:r>
              <a:rPr lang="en-US" sz="1100" dirty="0">
                <a:solidFill>
                  <a:schemeClr val="bg2"/>
                </a:solidFill>
                <a:latin typeface="Myriad Pro" panose="020B0503030403020204"/>
              </a:rPr>
              <a:t>Alternative livelihoods Subprojects developed</a:t>
            </a:r>
          </a:p>
        </p:txBody>
      </p:sp>
      <p:sp>
        <p:nvSpPr>
          <p:cNvPr id="26" name="Rectangle 25">
            <a:extLst>
              <a:ext uri="{FF2B5EF4-FFF2-40B4-BE49-F238E27FC236}">
                <a16:creationId xmlns:a16="http://schemas.microsoft.com/office/drawing/2014/main" id="{5A41A1BC-373C-8D5D-D07B-2BF213AFD959}"/>
              </a:ext>
            </a:extLst>
          </p:cNvPr>
          <p:cNvSpPr/>
          <p:nvPr/>
        </p:nvSpPr>
        <p:spPr>
          <a:xfrm>
            <a:off x="2990667" y="4537915"/>
            <a:ext cx="2083005" cy="637543"/>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2"/>
                </a:solidFill>
                <a:latin typeface="Myriad Pro" panose="020B0503030403020204"/>
              </a:rPr>
              <a:t>2.2</a:t>
            </a:r>
            <a:r>
              <a:rPr lang="en-US" sz="1100" dirty="0">
                <a:solidFill>
                  <a:schemeClr val="bg2"/>
                </a:solidFill>
                <a:latin typeface="Myriad Pro" panose="020B0503030403020204"/>
              </a:rPr>
              <a:t> Persons participating in training based on training needs assessment and 30% of trainees are women;</a:t>
            </a:r>
          </a:p>
        </p:txBody>
      </p:sp>
      <p:sp>
        <p:nvSpPr>
          <p:cNvPr id="27" name="Rectangle 26">
            <a:extLst>
              <a:ext uri="{FF2B5EF4-FFF2-40B4-BE49-F238E27FC236}">
                <a16:creationId xmlns:a16="http://schemas.microsoft.com/office/drawing/2014/main" id="{2E275C17-CEA6-5E96-7314-AB356C9ED757}"/>
              </a:ext>
            </a:extLst>
          </p:cNvPr>
          <p:cNvSpPr/>
          <p:nvPr/>
        </p:nvSpPr>
        <p:spPr>
          <a:xfrm>
            <a:off x="2979252" y="5250620"/>
            <a:ext cx="2083005"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3.1</a:t>
            </a:r>
            <a:r>
              <a:rPr lang="en-US" sz="1100" dirty="0">
                <a:solidFill>
                  <a:schemeClr val="tx1">
                    <a:lumMod val="65000"/>
                    <a:lumOff val="35000"/>
                  </a:schemeClr>
                </a:solidFill>
                <a:latin typeface="Myriad Pro" panose="020B0503030403020204"/>
              </a:rPr>
              <a:t> Behavior change comms campaigns conducted at all the target fishing communities</a:t>
            </a:r>
          </a:p>
        </p:txBody>
      </p:sp>
      <p:sp>
        <p:nvSpPr>
          <p:cNvPr id="28" name="Rectangle 27">
            <a:extLst>
              <a:ext uri="{FF2B5EF4-FFF2-40B4-BE49-F238E27FC236}">
                <a16:creationId xmlns:a16="http://schemas.microsoft.com/office/drawing/2014/main" id="{18CFC018-58EE-C2A2-944A-DE1A4533ED56}"/>
              </a:ext>
            </a:extLst>
          </p:cNvPr>
          <p:cNvSpPr/>
          <p:nvPr/>
        </p:nvSpPr>
        <p:spPr>
          <a:xfrm>
            <a:off x="4467062" y="5864168"/>
            <a:ext cx="3696581" cy="944379"/>
          </a:xfrm>
          <a:prstGeom prst="rect">
            <a:avLst/>
          </a:prstGeom>
          <a:solidFill>
            <a:schemeClr val="bg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lumMod val="95000"/>
                  </a:schemeClr>
                </a:solidFill>
                <a:latin typeface="Myriad Pro" panose="020B0503030403020204"/>
              </a:rPr>
              <a:t>Assumptions: </a:t>
            </a:r>
            <a:r>
              <a:rPr lang="en-US" sz="1000" dirty="0">
                <a:solidFill>
                  <a:schemeClr val="bg1">
                    <a:lumMod val="95000"/>
                  </a:schemeClr>
                </a:solidFill>
                <a:latin typeface="Myriad Pro" panose="020B0503030403020204"/>
              </a:rPr>
              <a:t>Stakeholders support expansion of replenishment zones; policy makers embrace project objectives and processes; ICZMP implementation can be effectively measured; methods used in coral restoration are sound; alternative livelihoods go beyond training and startup and are market-driven; BCC is target and audience-driven</a:t>
            </a:r>
          </a:p>
        </p:txBody>
      </p:sp>
      <p:sp>
        <p:nvSpPr>
          <p:cNvPr id="29" name="Rectangle 28">
            <a:extLst>
              <a:ext uri="{FF2B5EF4-FFF2-40B4-BE49-F238E27FC236}">
                <a16:creationId xmlns:a16="http://schemas.microsoft.com/office/drawing/2014/main" id="{FB1EE2FC-FA3C-DA7E-F957-64671CFB640A}"/>
              </a:ext>
            </a:extLst>
          </p:cNvPr>
          <p:cNvSpPr/>
          <p:nvPr/>
        </p:nvSpPr>
        <p:spPr>
          <a:xfrm>
            <a:off x="649991" y="1948845"/>
            <a:ext cx="2083005" cy="842716"/>
          </a:xfrm>
          <a:prstGeom prst="rect">
            <a:avLst/>
          </a:prstGeom>
          <a:solidFill>
            <a:srgbClr val="DDED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2"/>
                </a:solidFill>
                <a:latin typeface="Myriad Pro" panose="020B0503030403020204"/>
              </a:rPr>
              <a:t>Component 1: Improving the Protection Regime of Marine and Coastal Ecosystems</a:t>
            </a:r>
          </a:p>
        </p:txBody>
      </p:sp>
      <p:sp>
        <p:nvSpPr>
          <p:cNvPr id="30" name="Rectangle 29">
            <a:extLst>
              <a:ext uri="{FF2B5EF4-FFF2-40B4-BE49-F238E27FC236}">
                <a16:creationId xmlns:a16="http://schemas.microsoft.com/office/drawing/2014/main" id="{CB0C7EC9-5B2D-964A-22F5-2AB61A4CDAF0}"/>
              </a:ext>
            </a:extLst>
          </p:cNvPr>
          <p:cNvSpPr/>
          <p:nvPr/>
        </p:nvSpPr>
        <p:spPr>
          <a:xfrm>
            <a:off x="649995" y="4060717"/>
            <a:ext cx="2083005" cy="65729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latin typeface="Myriad Pro" panose="020B0503030403020204"/>
              </a:rPr>
              <a:t>Component 2: Promotion of</a:t>
            </a:r>
          </a:p>
          <a:p>
            <a:pPr algn="ctr"/>
            <a:r>
              <a:rPr lang="en-US" sz="1100" b="1" dirty="0">
                <a:solidFill>
                  <a:schemeClr val="bg2"/>
                </a:solidFill>
                <a:latin typeface="Myriad Pro" panose="020B0503030403020204"/>
              </a:rPr>
              <a:t>viable alternative livelihoods</a:t>
            </a:r>
          </a:p>
          <a:p>
            <a:pPr algn="ctr"/>
            <a:r>
              <a:rPr lang="en-US" sz="1100" b="1" dirty="0">
                <a:solidFill>
                  <a:schemeClr val="bg2"/>
                </a:solidFill>
                <a:latin typeface="Myriad Pro" panose="020B0503030403020204"/>
              </a:rPr>
              <a:t>for affected users of the reef</a:t>
            </a:r>
          </a:p>
        </p:txBody>
      </p:sp>
      <p:sp>
        <p:nvSpPr>
          <p:cNvPr id="31" name="Rectangle 30">
            <a:extLst>
              <a:ext uri="{FF2B5EF4-FFF2-40B4-BE49-F238E27FC236}">
                <a16:creationId xmlns:a16="http://schemas.microsoft.com/office/drawing/2014/main" id="{B69128EE-F881-2DC2-89D0-40658A9BB034}"/>
              </a:ext>
            </a:extLst>
          </p:cNvPr>
          <p:cNvSpPr/>
          <p:nvPr/>
        </p:nvSpPr>
        <p:spPr>
          <a:xfrm>
            <a:off x="649995" y="5250620"/>
            <a:ext cx="2083005" cy="502986"/>
          </a:xfrm>
          <a:prstGeom prst="rect">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2"/>
                </a:solidFill>
                <a:latin typeface="Myriad Pro" panose="020B0503030403020204"/>
              </a:rPr>
              <a:t>Component 3: Raising</a:t>
            </a:r>
          </a:p>
          <a:p>
            <a:r>
              <a:rPr lang="en-US" sz="1100" b="1" dirty="0">
                <a:solidFill>
                  <a:schemeClr val="bg2"/>
                </a:solidFill>
                <a:latin typeface="Myriad Pro" panose="020B0503030403020204"/>
              </a:rPr>
              <a:t>awareness and building</a:t>
            </a:r>
          </a:p>
          <a:p>
            <a:r>
              <a:rPr lang="en-US" sz="1100" b="1" dirty="0">
                <a:solidFill>
                  <a:schemeClr val="bg2"/>
                </a:solidFill>
                <a:latin typeface="Myriad Pro" panose="020B0503030403020204"/>
              </a:rPr>
              <a:t>local capacity</a:t>
            </a:r>
          </a:p>
        </p:txBody>
      </p:sp>
      <p:sp>
        <p:nvSpPr>
          <p:cNvPr id="32" name="Rectangle 31">
            <a:extLst>
              <a:ext uri="{FF2B5EF4-FFF2-40B4-BE49-F238E27FC236}">
                <a16:creationId xmlns:a16="http://schemas.microsoft.com/office/drawing/2014/main" id="{9BEC2D56-1737-6033-EBDD-FC98C7D34DD4}"/>
              </a:ext>
            </a:extLst>
          </p:cNvPr>
          <p:cNvSpPr/>
          <p:nvPr/>
        </p:nvSpPr>
        <p:spPr>
          <a:xfrm>
            <a:off x="5479346" y="1938943"/>
            <a:ext cx="1864604" cy="709940"/>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1.0</a:t>
            </a:r>
            <a:r>
              <a:rPr lang="en-US" sz="1100" dirty="0">
                <a:solidFill>
                  <a:schemeClr val="tx1">
                    <a:lumMod val="65000"/>
                    <a:lumOff val="35000"/>
                  </a:schemeClr>
                </a:solidFill>
                <a:latin typeface="Myriad Pro" panose="020B0503030403020204"/>
              </a:rPr>
              <a:t> MPAs &amp; replenishment zones expanded and secured in strategically selected locations </a:t>
            </a:r>
          </a:p>
        </p:txBody>
      </p:sp>
      <p:sp>
        <p:nvSpPr>
          <p:cNvPr id="33" name="Rectangle 32">
            <a:extLst>
              <a:ext uri="{FF2B5EF4-FFF2-40B4-BE49-F238E27FC236}">
                <a16:creationId xmlns:a16="http://schemas.microsoft.com/office/drawing/2014/main" id="{6E82A85F-D32F-A1D5-F1EF-ABD5B89C5AEB}"/>
              </a:ext>
            </a:extLst>
          </p:cNvPr>
          <p:cNvSpPr/>
          <p:nvPr/>
        </p:nvSpPr>
        <p:spPr>
          <a:xfrm>
            <a:off x="5469566" y="3204470"/>
            <a:ext cx="1864604" cy="502986"/>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2.0 </a:t>
            </a:r>
            <a:r>
              <a:rPr lang="en-US" sz="1100" dirty="0">
                <a:solidFill>
                  <a:schemeClr val="tx1">
                    <a:lumMod val="65000"/>
                    <a:lumOff val="35000"/>
                  </a:schemeClr>
                </a:solidFill>
                <a:latin typeface="Myriad Pro" panose="020B0503030403020204"/>
              </a:rPr>
              <a:t>Coastal zones effectively managed</a:t>
            </a:r>
          </a:p>
        </p:txBody>
      </p:sp>
      <p:sp>
        <p:nvSpPr>
          <p:cNvPr id="34" name="Rectangle 33">
            <a:extLst>
              <a:ext uri="{FF2B5EF4-FFF2-40B4-BE49-F238E27FC236}">
                <a16:creationId xmlns:a16="http://schemas.microsoft.com/office/drawing/2014/main" id="{61E2CB26-2917-47CA-B507-9DD639071E12}"/>
              </a:ext>
            </a:extLst>
          </p:cNvPr>
          <p:cNvSpPr/>
          <p:nvPr/>
        </p:nvSpPr>
        <p:spPr>
          <a:xfrm>
            <a:off x="5459463" y="4057550"/>
            <a:ext cx="1874707" cy="407246"/>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2"/>
                </a:solidFill>
                <a:latin typeface="Myriad Pro" panose="020B0503030403020204"/>
              </a:rPr>
              <a:t>3.0</a:t>
            </a:r>
            <a:r>
              <a:rPr lang="en-US" sz="1100" dirty="0">
                <a:solidFill>
                  <a:schemeClr val="bg2"/>
                </a:solidFill>
                <a:latin typeface="Myriad Pro" panose="020B0503030403020204"/>
              </a:rPr>
              <a:t> Livelihoods of affected users of the reef diversified</a:t>
            </a:r>
          </a:p>
        </p:txBody>
      </p:sp>
      <p:sp>
        <p:nvSpPr>
          <p:cNvPr id="35" name="Rectangle 34">
            <a:extLst>
              <a:ext uri="{FF2B5EF4-FFF2-40B4-BE49-F238E27FC236}">
                <a16:creationId xmlns:a16="http://schemas.microsoft.com/office/drawing/2014/main" id="{77E4ADF5-049C-1D82-20CC-B30A17F975C1}"/>
              </a:ext>
            </a:extLst>
          </p:cNvPr>
          <p:cNvSpPr/>
          <p:nvPr/>
        </p:nvSpPr>
        <p:spPr>
          <a:xfrm>
            <a:off x="5469566" y="5235704"/>
            <a:ext cx="1874707"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4.0</a:t>
            </a:r>
            <a:r>
              <a:rPr lang="en-US" sz="1100" dirty="0">
                <a:solidFill>
                  <a:schemeClr val="tx1">
                    <a:lumMod val="65000"/>
                    <a:lumOff val="35000"/>
                  </a:schemeClr>
                </a:solidFill>
                <a:latin typeface="Myriad Pro" panose="020B0503030403020204"/>
              </a:rPr>
              <a:t> The value of marine conservation and impacts of  CC are understood</a:t>
            </a:r>
          </a:p>
        </p:txBody>
      </p:sp>
      <p:sp>
        <p:nvSpPr>
          <p:cNvPr id="36" name="Rectangle 35">
            <a:extLst>
              <a:ext uri="{FF2B5EF4-FFF2-40B4-BE49-F238E27FC236}">
                <a16:creationId xmlns:a16="http://schemas.microsoft.com/office/drawing/2014/main" id="{1A811BF2-D1FB-113D-6750-AA83714BF656}"/>
              </a:ext>
            </a:extLst>
          </p:cNvPr>
          <p:cNvSpPr/>
          <p:nvPr/>
        </p:nvSpPr>
        <p:spPr>
          <a:xfrm>
            <a:off x="7654064" y="1942321"/>
            <a:ext cx="2358627" cy="1216535"/>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IS1</a:t>
            </a:r>
            <a:r>
              <a:rPr lang="en-US" sz="1100" dirty="0">
                <a:solidFill>
                  <a:schemeClr val="tx1">
                    <a:lumMod val="65000"/>
                    <a:lumOff val="35000"/>
                  </a:schemeClr>
                </a:solidFill>
                <a:latin typeface="Myriad Pro" panose="020B0503030403020204"/>
              </a:rPr>
              <a:t>: Effective public policies and regulatory framework leading to improved adaptive management response in support of ICZM; coastal resources restored; reduced user conflicts in coastal zone; and accountability improved</a:t>
            </a:r>
          </a:p>
        </p:txBody>
      </p:sp>
      <p:sp>
        <p:nvSpPr>
          <p:cNvPr id="37" name="Rectangle 36">
            <a:extLst>
              <a:ext uri="{FF2B5EF4-FFF2-40B4-BE49-F238E27FC236}">
                <a16:creationId xmlns:a16="http://schemas.microsoft.com/office/drawing/2014/main" id="{91929BC6-5B3C-1ED9-8066-F7DB1F98AD0D}"/>
              </a:ext>
            </a:extLst>
          </p:cNvPr>
          <p:cNvSpPr/>
          <p:nvPr/>
        </p:nvSpPr>
        <p:spPr>
          <a:xfrm>
            <a:off x="7654065" y="3284822"/>
            <a:ext cx="2358627" cy="1179973"/>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IS2</a:t>
            </a:r>
            <a:r>
              <a:rPr lang="en-US" sz="1100" dirty="0">
                <a:solidFill>
                  <a:schemeClr val="tx1">
                    <a:lumMod val="65000"/>
                    <a:lumOff val="35000"/>
                  </a:schemeClr>
                </a:solidFill>
                <a:latin typeface="Myriad Pro" panose="020B0503030403020204"/>
              </a:rPr>
              <a:t>: Sustainable livelihoods lead to reduce stresses on coastal resources and </a:t>
            </a:r>
            <a:r>
              <a:rPr lang="en-US" sz="1100" dirty="0" err="1">
                <a:solidFill>
                  <a:schemeClr val="tx1">
                    <a:lumMod val="65000"/>
                    <a:lumOff val="35000"/>
                  </a:schemeClr>
                </a:solidFill>
                <a:latin typeface="Myriad Pro" panose="020B0503030403020204"/>
              </a:rPr>
              <a:t>behaviour</a:t>
            </a:r>
            <a:r>
              <a:rPr lang="en-US" sz="1100" dirty="0">
                <a:solidFill>
                  <a:schemeClr val="tx1">
                    <a:lumMod val="65000"/>
                    <a:lumOff val="35000"/>
                  </a:schemeClr>
                </a:solidFill>
                <a:latin typeface="Myriad Pro" panose="020B0503030403020204"/>
              </a:rPr>
              <a:t> change leading to voluntary compliance by coastal resource users and public advocacy for ICZM. </a:t>
            </a:r>
          </a:p>
        </p:txBody>
      </p:sp>
      <p:sp>
        <p:nvSpPr>
          <p:cNvPr id="38" name="Rectangle 37">
            <a:extLst>
              <a:ext uri="{FF2B5EF4-FFF2-40B4-BE49-F238E27FC236}">
                <a16:creationId xmlns:a16="http://schemas.microsoft.com/office/drawing/2014/main" id="{E6628452-749B-2C45-1360-12792A74EEF4}"/>
              </a:ext>
            </a:extLst>
          </p:cNvPr>
          <p:cNvSpPr/>
          <p:nvPr/>
        </p:nvSpPr>
        <p:spPr>
          <a:xfrm>
            <a:off x="7670178" y="4642112"/>
            <a:ext cx="2342513" cy="1096577"/>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IS3</a:t>
            </a:r>
            <a:r>
              <a:rPr lang="en-US" sz="1100" dirty="0">
                <a:solidFill>
                  <a:schemeClr val="tx1">
                    <a:lumMod val="65000"/>
                    <a:lumOff val="35000"/>
                  </a:schemeClr>
                </a:solidFill>
                <a:latin typeface="Myriad Pro" panose="020B0503030403020204"/>
              </a:rPr>
              <a:t>: Adaptation measures in support of increased resilience are quantifiable and are being quantified to demonstrate impact on resilience. </a:t>
            </a:r>
          </a:p>
        </p:txBody>
      </p:sp>
      <p:sp>
        <p:nvSpPr>
          <p:cNvPr id="39" name="Rectangle 38">
            <a:extLst>
              <a:ext uri="{FF2B5EF4-FFF2-40B4-BE49-F238E27FC236}">
                <a16:creationId xmlns:a16="http://schemas.microsoft.com/office/drawing/2014/main" id="{A0B28CCD-945E-0D8A-BE91-5B2213B4F4D5}"/>
              </a:ext>
            </a:extLst>
          </p:cNvPr>
          <p:cNvSpPr/>
          <p:nvPr/>
        </p:nvSpPr>
        <p:spPr>
          <a:xfrm>
            <a:off x="10338596" y="2756895"/>
            <a:ext cx="1757101" cy="2235826"/>
          </a:xfrm>
          <a:prstGeom prst="rect">
            <a:avLst/>
          </a:prstGeom>
          <a:solidFill>
            <a:schemeClr val="accent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65000"/>
                    <a:lumOff val="35000"/>
                  </a:schemeClr>
                </a:solidFill>
                <a:latin typeface="Myriad Pro" panose="020B0503030403020204"/>
              </a:rPr>
              <a:t>Priority ecosystem based marine conservation and climate adaptation measures implemented to strengthen the climate resilience of the Belize barrier reef system</a:t>
            </a:r>
          </a:p>
        </p:txBody>
      </p:sp>
      <p:sp>
        <p:nvSpPr>
          <p:cNvPr id="40" name="Arrow: Down 8">
            <a:extLst>
              <a:ext uri="{FF2B5EF4-FFF2-40B4-BE49-F238E27FC236}">
                <a16:creationId xmlns:a16="http://schemas.microsoft.com/office/drawing/2014/main" id="{200C537D-CB8E-E2A3-D06F-19D00E5C8C51}"/>
              </a:ext>
            </a:extLst>
          </p:cNvPr>
          <p:cNvSpPr/>
          <p:nvPr/>
        </p:nvSpPr>
        <p:spPr>
          <a:xfrm>
            <a:off x="2743629" y="1414131"/>
            <a:ext cx="221172" cy="145008"/>
          </a:xfrm>
          <a:prstGeom prst="downArrow">
            <a:avLst/>
          </a:prstGeom>
          <a:solidFill>
            <a:schemeClr val="accent1">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1" name="Arrow: Down 101">
            <a:extLst>
              <a:ext uri="{FF2B5EF4-FFF2-40B4-BE49-F238E27FC236}">
                <a16:creationId xmlns:a16="http://schemas.microsoft.com/office/drawing/2014/main" id="{06F3BCAD-04F9-0A4A-1364-E01443A04A18}"/>
              </a:ext>
            </a:extLst>
          </p:cNvPr>
          <p:cNvSpPr/>
          <p:nvPr/>
        </p:nvSpPr>
        <p:spPr>
          <a:xfrm>
            <a:off x="5142784" y="1417050"/>
            <a:ext cx="221172" cy="142088"/>
          </a:xfrm>
          <a:prstGeom prst="downArrow">
            <a:avLst/>
          </a:prstGeom>
          <a:solidFill>
            <a:schemeClr val="accent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102">
            <a:extLst>
              <a:ext uri="{FF2B5EF4-FFF2-40B4-BE49-F238E27FC236}">
                <a16:creationId xmlns:a16="http://schemas.microsoft.com/office/drawing/2014/main" id="{64FF216F-C4D1-D4B7-6050-2172BFB7F2EF}"/>
              </a:ext>
            </a:extLst>
          </p:cNvPr>
          <p:cNvSpPr/>
          <p:nvPr/>
        </p:nvSpPr>
        <p:spPr>
          <a:xfrm>
            <a:off x="10070739" y="1417050"/>
            <a:ext cx="221172" cy="145008"/>
          </a:xfrm>
          <a:prstGeom prst="downArrow">
            <a:avLst/>
          </a:prstGeom>
          <a:solidFill>
            <a:schemeClr val="accent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103">
            <a:extLst>
              <a:ext uri="{FF2B5EF4-FFF2-40B4-BE49-F238E27FC236}">
                <a16:creationId xmlns:a16="http://schemas.microsoft.com/office/drawing/2014/main" id="{9764901C-6446-DB7B-06D7-75D7608FCB16}"/>
              </a:ext>
            </a:extLst>
          </p:cNvPr>
          <p:cNvSpPr/>
          <p:nvPr/>
        </p:nvSpPr>
        <p:spPr>
          <a:xfrm rot="10800000">
            <a:off x="2735919" y="5687325"/>
            <a:ext cx="221172" cy="145008"/>
          </a:xfrm>
          <a:prstGeom prst="downArrow">
            <a:avLst/>
          </a:prstGeom>
          <a:solidFill>
            <a:schemeClr val="accent1">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44" name="Arrow: Down 104">
            <a:extLst>
              <a:ext uri="{FF2B5EF4-FFF2-40B4-BE49-F238E27FC236}">
                <a16:creationId xmlns:a16="http://schemas.microsoft.com/office/drawing/2014/main" id="{B2DCC08D-35CF-B993-562F-4B80736FFE60}"/>
              </a:ext>
            </a:extLst>
          </p:cNvPr>
          <p:cNvSpPr/>
          <p:nvPr/>
        </p:nvSpPr>
        <p:spPr>
          <a:xfrm rot="10800000">
            <a:off x="5156336" y="5711482"/>
            <a:ext cx="221172" cy="145008"/>
          </a:xfrm>
          <a:prstGeom prst="downArrow">
            <a:avLst/>
          </a:prstGeom>
          <a:solidFill>
            <a:schemeClr val="accent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45" name="Arrow: Down 105">
            <a:extLst>
              <a:ext uri="{FF2B5EF4-FFF2-40B4-BE49-F238E27FC236}">
                <a16:creationId xmlns:a16="http://schemas.microsoft.com/office/drawing/2014/main" id="{EC0FAFF2-EE7D-A732-681A-895661CDCDA4}"/>
              </a:ext>
            </a:extLst>
          </p:cNvPr>
          <p:cNvSpPr/>
          <p:nvPr/>
        </p:nvSpPr>
        <p:spPr>
          <a:xfrm rot="10800000">
            <a:off x="10066172" y="5711483"/>
            <a:ext cx="221172" cy="145008"/>
          </a:xfrm>
          <a:prstGeom prst="downArrow">
            <a:avLst/>
          </a:prstGeom>
          <a:solidFill>
            <a:schemeClr val="accent1">
              <a:alpha val="3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46" name="Straight Arrow Connector 45">
            <a:extLst>
              <a:ext uri="{FF2B5EF4-FFF2-40B4-BE49-F238E27FC236}">
                <a16:creationId xmlns:a16="http://schemas.microsoft.com/office/drawing/2014/main" id="{F419544B-7474-2335-EBAC-97839617B615}"/>
              </a:ext>
            </a:extLst>
          </p:cNvPr>
          <p:cNvCxnSpPr>
            <a:cxnSpLocks/>
            <a:stCxn id="29" idx="3"/>
          </p:cNvCxnSpPr>
          <p:nvPr/>
        </p:nvCxnSpPr>
        <p:spPr>
          <a:xfrm>
            <a:off x="2732996" y="2370203"/>
            <a:ext cx="257671" cy="857"/>
          </a:xfrm>
          <a:prstGeom prst="straightConnector1">
            <a:avLst/>
          </a:prstGeom>
          <a:ln>
            <a:solidFill>
              <a:srgbClr val="ABC857">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0F71D2C-C727-8288-FF6E-44502C3F7A36}"/>
              </a:ext>
            </a:extLst>
          </p:cNvPr>
          <p:cNvCxnSpPr>
            <a:cxnSpLocks/>
            <a:stCxn id="29" idx="3"/>
            <a:endCxn id="23" idx="1"/>
          </p:cNvCxnSpPr>
          <p:nvPr/>
        </p:nvCxnSpPr>
        <p:spPr>
          <a:xfrm>
            <a:off x="2732996" y="2370203"/>
            <a:ext cx="246242" cy="678511"/>
          </a:xfrm>
          <a:prstGeom prst="straightConnector1">
            <a:avLst/>
          </a:prstGeom>
          <a:ln>
            <a:solidFill>
              <a:srgbClr val="ABC857">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D674A87-EBDC-0F64-2234-2459EFDD7C8C}"/>
              </a:ext>
            </a:extLst>
          </p:cNvPr>
          <p:cNvCxnSpPr>
            <a:cxnSpLocks/>
            <a:stCxn id="29" idx="3"/>
            <a:endCxn id="24" idx="1"/>
          </p:cNvCxnSpPr>
          <p:nvPr/>
        </p:nvCxnSpPr>
        <p:spPr>
          <a:xfrm>
            <a:off x="2732996" y="2370203"/>
            <a:ext cx="246242" cy="1354051"/>
          </a:xfrm>
          <a:prstGeom prst="straightConnector1">
            <a:avLst/>
          </a:prstGeom>
          <a:ln>
            <a:solidFill>
              <a:srgbClr val="ABC857">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07D2B58-E297-81E5-723E-4487006AC625}"/>
              </a:ext>
            </a:extLst>
          </p:cNvPr>
          <p:cNvCxnSpPr>
            <a:cxnSpLocks/>
          </p:cNvCxnSpPr>
          <p:nvPr/>
        </p:nvCxnSpPr>
        <p:spPr>
          <a:xfrm>
            <a:off x="2732996" y="2390888"/>
            <a:ext cx="257671" cy="1890969"/>
          </a:xfrm>
          <a:prstGeom prst="straightConnector1">
            <a:avLst/>
          </a:prstGeom>
          <a:ln>
            <a:solidFill>
              <a:srgbClr val="ABC857">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455A58A-D292-A3C4-05E5-FFA7786F69AC}"/>
              </a:ext>
            </a:extLst>
          </p:cNvPr>
          <p:cNvCxnSpPr>
            <a:stCxn id="22" idx="3"/>
            <a:endCxn id="32" idx="1"/>
          </p:cNvCxnSpPr>
          <p:nvPr/>
        </p:nvCxnSpPr>
        <p:spPr>
          <a:xfrm>
            <a:off x="5073671" y="2288834"/>
            <a:ext cx="405675" cy="5079"/>
          </a:xfrm>
          <a:prstGeom prst="straightConnector1">
            <a:avLst/>
          </a:prstGeom>
          <a:ln>
            <a:solidFill>
              <a:srgbClr val="ABC857">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B6CBE48-DB6F-1F40-9EEC-FD958F93816E}"/>
              </a:ext>
            </a:extLst>
          </p:cNvPr>
          <p:cNvCxnSpPr>
            <a:stCxn id="22" idx="3"/>
            <a:endCxn id="33" idx="1"/>
          </p:cNvCxnSpPr>
          <p:nvPr/>
        </p:nvCxnSpPr>
        <p:spPr>
          <a:xfrm>
            <a:off x="5073671" y="2288834"/>
            <a:ext cx="395895" cy="1167129"/>
          </a:xfrm>
          <a:prstGeom prst="straightConnector1">
            <a:avLst/>
          </a:prstGeom>
          <a:ln>
            <a:solidFill>
              <a:srgbClr val="ABC857">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DAF70EC-F0C2-5FE4-2DB5-4B1D59838A04}"/>
              </a:ext>
            </a:extLst>
          </p:cNvPr>
          <p:cNvCxnSpPr>
            <a:stCxn id="22" idx="3"/>
            <a:endCxn id="35" idx="1"/>
          </p:cNvCxnSpPr>
          <p:nvPr/>
        </p:nvCxnSpPr>
        <p:spPr>
          <a:xfrm>
            <a:off x="5073671" y="2288834"/>
            <a:ext cx="395895" cy="3198363"/>
          </a:xfrm>
          <a:prstGeom prst="straightConnector1">
            <a:avLst/>
          </a:prstGeom>
          <a:ln>
            <a:solidFill>
              <a:srgbClr val="ABC857">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0775B9E-2144-4242-8178-03841AEA129D}"/>
              </a:ext>
            </a:extLst>
          </p:cNvPr>
          <p:cNvCxnSpPr>
            <a:stCxn id="24" idx="3"/>
            <a:endCxn id="33" idx="1"/>
          </p:cNvCxnSpPr>
          <p:nvPr/>
        </p:nvCxnSpPr>
        <p:spPr>
          <a:xfrm flipV="1">
            <a:off x="5062243" y="3455963"/>
            <a:ext cx="407323" cy="26829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75E97F4-5B79-47FF-31C9-74FDE57BFF5B}"/>
              </a:ext>
            </a:extLst>
          </p:cNvPr>
          <p:cNvCxnSpPr>
            <a:stCxn id="23" idx="3"/>
            <a:endCxn id="33" idx="1"/>
          </p:cNvCxnSpPr>
          <p:nvPr/>
        </p:nvCxnSpPr>
        <p:spPr>
          <a:xfrm>
            <a:off x="5062243" y="3048714"/>
            <a:ext cx="407323" cy="40724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7B0980D-6CBD-E8AD-390A-944556755C2A}"/>
              </a:ext>
            </a:extLst>
          </p:cNvPr>
          <p:cNvCxnSpPr>
            <a:stCxn id="23" idx="3"/>
            <a:endCxn id="32" idx="1"/>
          </p:cNvCxnSpPr>
          <p:nvPr/>
        </p:nvCxnSpPr>
        <p:spPr>
          <a:xfrm flipV="1">
            <a:off x="5062243" y="2293913"/>
            <a:ext cx="417103" cy="75480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4DB857E-B388-EA04-44A0-E9F35087BADF}"/>
              </a:ext>
            </a:extLst>
          </p:cNvPr>
          <p:cNvCxnSpPr>
            <a:stCxn id="32" idx="2"/>
            <a:endCxn id="33" idx="0"/>
          </p:cNvCxnSpPr>
          <p:nvPr/>
        </p:nvCxnSpPr>
        <p:spPr>
          <a:xfrm flipH="1">
            <a:off x="6401868" y="2648883"/>
            <a:ext cx="9780" cy="555587"/>
          </a:xfrm>
          <a:prstGeom prst="straightConnector1">
            <a:avLst/>
          </a:prstGeom>
          <a:ln w="19050">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5BA7F1B-1774-84C3-70B9-7100F8242131}"/>
              </a:ext>
            </a:extLst>
          </p:cNvPr>
          <p:cNvCxnSpPr>
            <a:stCxn id="33" idx="3"/>
          </p:cNvCxnSpPr>
          <p:nvPr/>
        </p:nvCxnSpPr>
        <p:spPr>
          <a:xfrm flipV="1">
            <a:off x="7334170" y="3204470"/>
            <a:ext cx="319894" cy="251493"/>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895F306-9169-460C-C28B-886EBB04E572}"/>
              </a:ext>
            </a:extLst>
          </p:cNvPr>
          <p:cNvCxnSpPr>
            <a:stCxn id="32" idx="3"/>
          </p:cNvCxnSpPr>
          <p:nvPr/>
        </p:nvCxnSpPr>
        <p:spPr>
          <a:xfrm>
            <a:off x="7343950" y="2293913"/>
            <a:ext cx="310114" cy="910557"/>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C227FE3-FE45-DC74-398F-3FF836EC3822}"/>
              </a:ext>
            </a:extLst>
          </p:cNvPr>
          <p:cNvCxnSpPr>
            <a:stCxn id="30" idx="3"/>
            <a:endCxn id="25" idx="1"/>
          </p:cNvCxnSpPr>
          <p:nvPr/>
        </p:nvCxnSpPr>
        <p:spPr>
          <a:xfrm flipV="1">
            <a:off x="2733000" y="4261172"/>
            <a:ext cx="257667" cy="128190"/>
          </a:xfrm>
          <a:prstGeom prst="straightConnector1">
            <a:avLst/>
          </a:prstGeom>
          <a:ln>
            <a:solidFill>
              <a:srgbClr val="F7941D">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7A7F125-0AA7-91DF-ED66-9AE4C3ABBBC6}"/>
              </a:ext>
            </a:extLst>
          </p:cNvPr>
          <p:cNvCxnSpPr>
            <a:stCxn id="30" idx="3"/>
            <a:endCxn id="26" idx="1"/>
          </p:cNvCxnSpPr>
          <p:nvPr/>
        </p:nvCxnSpPr>
        <p:spPr>
          <a:xfrm>
            <a:off x="2733000" y="4389362"/>
            <a:ext cx="257667" cy="467325"/>
          </a:xfrm>
          <a:prstGeom prst="straightConnector1">
            <a:avLst/>
          </a:prstGeom>
          <a:ln>
            <a:solidFill>
              <a:srgbClr val="F7941D">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6EC0C36-C796-F5E4-F49E-27FB10D5608B}"/>
              </a:ext>
            </a:extLst>
          </p:cNvPr>
          <p:cNvCxnSpPr>
            <a:stCxn id="25" idx="3"/>
            <a:endCxn id="34" idx="1"/>
          </p:cNvCxnSpPr>
          <p:nvPr/>
        </p:nvCxnSpPr>
        <p:spPr>
          <a:xfrm>
            <a:off x="5073672" y="4261172"/>
            <a:ext cx="385791" cy="1"/>
          </a:xfrm>
          <a:prstGeom prst="straightConnector1">
            <a:avLst/>
          </a:prstGeom>
          <a:ln>
            <a:solidFill>
              <a:srgbClr val="F7941D">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E830896-7B5A-06A7-D2B1-F6BF971A49BD}"/>
              </a:ext>
            </a:extLst>
          </p:cNvPr>
          <p:cNvCxnSpPr>
            <a:stCxn id="25" idx="3"/>
            <a:endCxn id="35" idx="1"/>
          </p:cNvCxnSpPr>
          <p:nvPr/>
        </p:nvCxnSpPr>
        <p:spPr>
          <a:xfrm>
            <a:off x="5073672" y="4261172"/>
            <a:ext cx="395894" cy="1226025"/>
          </a:xfrm>
          <a:prstGeom prst="straightConnector1">
            <a:avLst/>
          </a:prstGeom>
          <a:ln>
            <a:solidFill>
              <a:srgbClr val="F7941D">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A2992E8-2C67-34A6-C7DF-AED62ED2E07D}"/>
              </a:ext>
            </a:extLst>
          </p:cNvPr>
          <p:cNvCxnSpPr>
            <a:stCxn id="26" idx="3"/>
            <a:endCxn id="34" idx="1"/>
          </p:cNvCxnSpPr>
          <p:nvPr/>
        </p:nvCxnSpPr>
        <p:spPr>
          <a:xfrm flipV="1">
            <a:off x="5073672" y="4261173"/>
            <a:ext cx="385791" cy="595514"/>
          </a:xfrm>
          <a:prstGeom prst="straightConnector1">
            <a:avLst/>
          </a:prstGeom>
          <a:ln>
            <a:solidFill>
              <a:srgbClr val="F7941D">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E435D4A-11B8-5B95-E095-55596813BD85}"/>
              </a:ext>
            </a:extLst>
          </p:cNvPr>
          <p:cNvCxnSpPr>
            <a:cxnSpLocks/>
          </p:cNvCxnSpPr>
          <p:nvPr/>
        </p:nvCxnSpPr>
        <p:spPr>
          <a:xfrm>
            <a:off x="7344273" y="4261173"/>
            <a:ext cx="325905" cy="0"/>
          </a:xfrm>
          <a:prstGeom prst="straightConnector1">
            <a:avLst/>
          </a:prstGeom>
          <a:ln>
            <a:solidFill>
              <a:schemeClr val="accent1">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864E017-0608-B284-2972-87541BF2F8BC}"/>
              </a:ext>
            </a:extLst>
          </p:cNvPr>
          <p:cNvCxnSpPr>
            <a:stCxn id="25" idx="3"/>
            <a:endCxn id="32" idx="1"/>
          </p:cNvCxnSpPr>
          <p:nvPr/>
        </p:nvCxnSpPr>
        <p:spPr>
          <a:xfrm flipV="1">
            <a:off x="5073672" y="2293913"/>
            <a:ext cx="405674" cy="1967259"/>
          </a:xfrm>
          <a:prstGeom prst="straightConnector1">
            <a:avLst/>
          </a:prstGeom>
          <a:ln>
            <a:solidFill>
              <a:srgbClr val="F7941D">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7C768C2-C390-701A-746A-E49AC6EB4C8E}"/>
              </a:ext>
            </a:extLst>
          </p:cNvPr>
          <p:cNvCxnSpPr>
            <a:stCxn id="31" idx="3"/>
            <a:endCxn id="27" idx="1"/>
          </p:cNvCxnSpPr>
          <p:nvPr/>
        </p:nvCxnSpPr>
        <p:spPr>
          <a:xfrm>
            <a:off x="2733000" y="5502113"/>
            <a:ext cx="246252" cy="0"/>
          </a:xfrm>
          <a:prstGeom prst="straightConnector1">
            <a:avLst/>
          </a:prstGeom>
          <a:ln>
            <a:solidFill>
              <a:schemeClr val="accent1">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E218F77-2C76-38C4-24DD-0CED4BE7BE92}"/>
              </a:ext>
            </a:extLst>
          </p:cNvPr>
          <p:cNvCxnSpPr>
            <a:stCxn id="31" idx="3"/>
            <a:endCxn id="25" idx="1"/>
          </p:cNvCxnSpPr>
          <p:nvPr/>
        </p:nvCxnSpPr>
        <p:spPr>
          <a:xfrm flipV="1">
            <a:off x="2733000" y="4261172"/>
            <a:ext cx="257667" cy="1240941"/>
          </a:xfrm>
          <a:prstGeom prst="straightConnector1">
            <a:avLst/>
          </a:prstGeom>
          <a:ln>
            <a:solidFill>
              <a:schemeClr val="accent1">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E0207ED-CAD2-9FF9-A51A-61E73B57EF7B}"/>
              </a:ext>
            </a:extLst>
          </p:cNvPr>
          <p:cNvCxnSpPr>
            <a:cxnSpLocks/>
            <a:stCxn id="27" idx="3"/>
          </p:cNvCxnSpPr>
          <p:nvPr/>
        </p:nvCxnSpPr>
        <p:spPr>
          <a:xfrm flipV="1">
            <a:off x="5062257" y="2648885"/>
            <a:ext cx="417089" cy="285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1E2F491-E7D2-C974-5364-F2D801917FD3}"/>
              </a:ext>
            </a:extLst>
          </p:cNvPr>
          <p:cNvCxnSpPr>
            <a:cxnSpLocks/>
            <a:stCxn id="27" idx="3"/>
            <a:endCxn id="35" idx="1"/>
          </p:cNvCxnSpPr>
          <p:nvPr/>
        </p:nvCxnSpPr>
        <p:spPr>
          <a:xfrm flipV="1">
            <a:off x="5062257" y="5487197"/>
            <a:ext cx="407309" cy="14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E64C258-B589-DEC1-9A38-94381BD7686D}"/>
              </a:ext>
            </a:extLst>
          </p:cNvPr>
          <p:cNvCxnSpPr>
            <a:stCxn id="34" idx="0"/>
            <a:endCxn id="33" idx="2"/>
          </p:cNvCxnSpPr>
          <p:nvPr/>
        </p:nvCxnSpPr>
        <p:spPr>
          <a:xfrm flipV="1">
            <a:off x="6396817" y="3707456"/>
            <a:ext cx="5051" cy="350094"/>
          </a:xfrm>
          <a:prstGeom prst="straightConnector1">
            <a:avLst/>
          </a:prstGeom>
          <a:ln w="19050">
            <a:solidFill>
              <a:schemeClr val="accent1">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6C105DD-7B07-1B09-E6C5-EE5846505336}"/>
              </a:ext>
            </a:extLst>
          </p:cNvPr>
          <p:cNvCxnSpPr>
            <a:cxnSpLocks/>
            <a:stCxn id="35" idx="0"/>
            <a:endCxn id="34" idx="2"/>
          </p:cNvCxnSpPr>
          <p:nvPr/>
        </p:nvCxnSpPr>
        <p:spPr>
          <a:xfrm flipH="1" flipV="1">
            <a:off x="6396817" y="4464796"/>
            <a:ext cx="10103" cy="770908"/>
          </a:xfrm>
          <a:prstGeom prst="straightConnector1">
            <a:avLst/>
          </a:prstGeom>
          <a:ln w="19050">
            <a:solidFill>
              <a:schemeClr val="accent1">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5331C8B-C3B7-C7D5-274D-64A5C5C4F47B}"/>
              </a:ext>
            </a:extLst>
          </p:cNvPr>
          <p:cNvCxnSpPr>
            <a:stCxn id="35" idx="3"/>
          </p:cNvCxnSpPr>
          <p:nvPr/>
        </p:nvCxnSpPr>
        <p:spPr>
          <a:xfrm>
            <a:off x="7344273" y="5487197"/>
            <a:ext cx="3277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5E9D47D-2469-8D7E-9248-0B56C5425564}"/>
              </a:ext>
            </a:extLst>
          </p:cNvPr>
          <p:cNvCxnSpPr>
            <a:cxnSpLocks/>
            <a:stCxn id="38" idx="3"/>
            <a:endCxn id="39" idx="1"/>
          </p:cNvCxnSpPr>
          <p:nvPr/>
        </p:nvCxnSpPr>
        <p:spPr>
          <a:xfrm flipV="1">
            <a:off x="10012691" y="3874808"/>
            <a:ext cx="325905" cy="1315593"/>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E8FB7903-0F2F-770A-CB71-A34FF0DBD76E}"/>
              </a:ext>
            </a:extLst>
          </p:cNvPr>
          <p:cNvCxnSpPr>
            <a:stCxn id="37" idx="3"/>
          </p:cNvCxnSpPr>
          <p:nvPr/>
        </p:nvCxnSpPr>
        <p:spPr>
          <a:xfrm flipV="1">
            <a:off x="10012692" y="3867912"/>
            <a:ext cx="310113" cy="6897"/>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96F084A0-62B5-4912-72CE-753C6880BD2D}"/>
              </a:ext>
            </a:extLst>
          </p:cNvPr>
          <p:cNvCxnSpPr>
            <a:cxnSpLocks/>
            <a:stCxn id="36" idx="3"/>
            <a:endCxn id="39" idx="1"/>
          </p:cNvCxnSpPr>
          <p:nvPr/>
        </p:nvCxnSpPr>
        <p:spPr>
          <a:xfrm>
            <a:off x="10012691" y="2550589"/>
            <a:ext cx="325905" cy="1324219"/>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76" name="Rectangle 75">
            <a:extLst>
              <a:ext uri="{FF2B5EF4-FFF2-40B4-BE49-F238E27FC236}">
                <a16:creationId xmlns:a16="http://schemas.microsoft.com/office/drawing/2014/main" id="{3A782841-8621-5A3D-A647-FDD12854143E}"/>
              </a:ext>
            </a:extLst>
          </p:cNvPr>
          <p:cNvSpPr/>
          <p:nvPr/>
        </p:nvSpPr>
        <p:spPr>
          <a:xfrm>
            <a:off x="656652" y="1979984"/>
            <a:ext cx="2086977" cy="4278094"/>
          </a:xfrm>
          <a:prstGeom prst="rect">
            <a:avLst/>
          </a:prstGeom>
          <a:solidFill>
            <a:schemeClr val="bg1">
              <a:lumMod val="95000"/>
            </a:schemeClr>
          </a:solidFill>
          <a:ln w="28575">
            <a:solidFill>
              <a:srgbClr val="C179C3"/>
            </a:solidFill>
          </a:ln>
        </p:spPr>
        <p:txBody>
          <a:bodyPr wrap="square">
            <a:spAutoFit/>
          </a:bodyPr>
          <a:lstStyle/>
          <a:p>
            <a:r>
              <a:rPr lang="en-US" sz="1200" b="1" u="sng" dirty="0">
                <a:solidFill>
                  <a:srgbClr val="C179C3"/>
                </a:solidFill>
                <a:latin typeface="Myriad Pro" panose="020B0503030403020204"/>
              </a:rPr>
              <a:t>Assets (infrastructure):</a:t>
            </a:r>
          </a:p>
          <a:p>
            <a:endParaRPr lang="en-US" sz="800" dirty="0">
              <a:latin typeface="Myriad Pro" panose="020B0503030403020204"/>
            </a:endParaRPr>
          </a:p>
          <a:p>
            <a:r>
              <a:rPr lang="en-US" sz="1200" b="1" dirty="0">
                <a:latin typeface="Myriad Pro" panose="020B0503030403020204"/>
              </a:rPr>
              <a:t>Belize</a:t>
            </a:r>
          </a:p>
          <a:p>
            <a:pPr marL="171450" indent="-171450">
              <a:buFont typeface="Arial" panose="020B0604020202020204" pitchFamily="34" charset="0"/>
              <a:buChar char="•"/>
            </a:pPr>
            <a:r>
              <a:rPr lang="en-US" sz="1200" dirty="0">
                <a:latin typeface="Myriad Pro" panose="020B0503030403020204"/>
              </a:rPr>
              <a:t>Objective 1.1: Marine protected areas (MPA) coverage increased to 20.2% of the Belize’s territorial sea</a:t>
            </a:r>
          </a:p>
          <a:p>
            <a:pPr marL="171450" indent="-171450">
              <a:buFont typeface="Arial" panose="020B0604020202020204" pitchFamily="34" charset="0"/>
              <a:buChar char="•"/>
            </a:pPr>
            <a:endParaRPr lang="en-US" sz="1200" dirty="0">
              <a:latin typeface="Myriad Pro" panose="020B0503030403020204"/>
            </a:endParaRPr>
          </a:p>
          <a:p>
            <a:pPr marL="171450" indent="-171450">
              <a:buFont typeface="Arial" panose="020B0604020202020204" pitchFamily="34" charset="0"/>
              <a:buChar char="•"/>
            </a:pPr>
            <a:r>
              <a:rPr lang="en-US" sz="1200" dirty="0">
                <a:latin typeface="Myriad Pro" panose="020B0503030403020204"/>
              </a:rPr>
              <a:t>Objective 1.3: Km of coastline under protection </a:t>
            </a:r>
          </a:p>
          <a:p>
            <a:pPr marL="171450" indent="-171450">
              <a:buFont typeface="Arial" panose="020B0604020202020204" pitchFamily="34" charset="0"/>
              <a:buChar char="•"/>
            </a:pPr>
            <a:endParaRPr lang="en-US" sz="1200" dirty="0">
              <a:latin typeface="Myriad Pro" panose="020B0503030403020204"/>
            </a:endParaRPr>
          </a:p>
          <a:p>
            <a:pPr marL="171450" indent="-171450">
              <a:buFont typeface="Arial" panose="020B0604020202020204" pitchFamily="34" charset="0"/>
              <a:buChar char="•"/>
            </a:pPr>
            <a:r>
              <a:rPr lang="en-US" sz="1200" dirty="0">
                <a:latin typeface="Myriad Pro" panose="020B0503030403020204"/>
              </a:rPr>
              <a:t>Objective 1.3: National surface of mangroves (ha)</a:t>
            </a:r>
          </a:p>
          <a:p>
            <a:pPr marL="171450" indent="-171450">
              <a:buFont typeface="Arial" panose="020B0604020202020204" pitchFamily="34" charset="0"/>
              <a:buChar char="•"/>
            </a:pPr>
            <a:endParaRPr lang="en-US" sz="1200" dirty="0">
              <a:latin typeface="Myriad Pro" panose="020B0503030403020204"/>
            </a:endParaRPr>
          </a:p>
          <a:p>
            <a:pPr marL="171450" indent="-171450">
              <a:buFont typeface="Arial" panose="020B0604020202020204" pitchFamily="34" charset="0"/>
              <a:buChar char="•"/>
            </a:pPr>
            <a:r>
              <a:rPr lang="en-US" sz="1200" dirty="0">
                <a:latin typeface="Myriad Pro" panose="020B0503030403020204"/>
              </a:rPr>
              <a:t>Intermediate outcome 1.3: At least 3 restored coral sites, with resilient varieties grown in coral nurseries (with each site measuring 300 m2)</a:t>
            </a:r>
          </a:p>
        </p:txBody>
      </p:sp>
      <p:sp>
        <p:nvSpPr>
          <p:cNvPr id="77" name="Rectangle 76">
            <a:extLst>
              <a:ext uri="{FF2B5EF4-FFF2-40B4-BE49-F238E27FC236}">
                <a16:creationId xmlns:a16="http://schemas.microsoft.com/office/drawing/2014/main" id="{0A3CDC47-7BF2-878F-FF07-A930F32D13A1}"/>
              </a:ext>
            </a:extLst>
          </p:cNvPr>
          <p:cNvSpPr/>
          <p:nvPr/>
        </p:nvSpPr>
        <p:spPr>
          <a:xfrm>
            <a:off x="10348699" y="2763740"/>
            <a:ext cx="1746998" cy="2215991"/>
          </a:xfrm>
          <a:prstGeom prst="rect">
            <a:avLst/>
          </a:prstGeom>
          <a:solidFill>
            <a:schemeClr val="bg1">
              <a:lumMod val="95000"/>
            </a:schemeClr>
          </a:solidFill>
          <a:ln w="28575">
            <a:solidFill>
              <a:srgbClr val="C179C3"/>
            </a:solidFill>
          </a:ln>
        </p:spPr>
        <p:txBody>
          <a:bodyPr wrap="square">
            <a:spAutoFit/>
          </a:bodyPr>
          <a:lstStyle/>
          <a:p>
            <a:endParaRPr lang="en-US" sz="1150" dirty="0">
              <a:latin typeface="Myriad Pro" panose="020B0503030403020204"/>
            </a:endParaRPr>
          </a:p>
          <a:p>
            <a:r>
              <a:rPr lang="en-US" sz="1150" dirty="0">
                <a:latin typeface="Myriad Pro" panose="020B0503030403020204"/>
              </a:rPr>
              <a:t>Adaptation Fund’s desired impact to trace: </a:t>
            </a:r>
            <a:r>
              <a:rPr lang="en-US" sz="1150" b="1" dirty="0">
                <a:latin typeface="Myriad Pro" panose="020B0503030403020204"/>
              </a:rPr>
              <a:t>“Adaptive capacity enhanced, resilience strengthened and the vulnerability of people, livelihoods and ecosystems to climate change reduced.” </a:t>
            </a:r>
          </a:p>
          <a:p>
            <a:endParaRPr lang="en-US" sz="800" b="1" dirty="0">
              <a:latin typeface="Myriad Pro" panose="020B0503030403020204"/>
            </a:endParaRPr>
          </a:p>
        </p:txBody>
      </p:sp>
      <p:sp>
        <p:nvSpPr>
          <p:cNvPr id="78" name="Oval 77">
            <a:extLst>
              <a:ext uri="{FF2B5EF4-FFF2-40B4-BE49-F238E27FC236}">
                <a16:creationId xmlns:a16="http://schemas.microsoft.com/office/drawing/2014/main" id="{882B3586-6632-B09E-A269-12F427B02BCF}"/>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79" name="Rectangle 78">
            <a:extLst>
              <a:ext uri="{FF2B5EF4-FFF2-40B4-BE49-F238E27FC236}">
                <a16:creationId xmlns:a16="http://schemas.microsoft.com/office/drawing/2014/main" id="{E2994AEF-D37B-F1F0-0530-820CD1C86CFC}"/>
              </a:ext>
            </a:extLst>
          </p:cNvPr>
          <p:cNvSpPr/>
          <p:nvPr/>
        </p:nvSpPr>
        <p:spPr>
          <a:xfrm>
            <a:off x="2990668" y="1527417"/>
            <a:ext cx="2083004" cy="312629"/>
          </a:xfrm>
          <a:prstGeom prst="rect">
            <a:avLst/>
          </a:prstGeom>
          <a:solidFill>
            <a:srgbClr val="C179C3">
              <a:alpha val="30000"/>
            </a:srgb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lumMod val="85000"/>
                    <a:lumOff val="15000"/>
                  </a:schemeClr>
                </a:solidFill>
                <a:latin typeface="Myriad Pro" panose="020B0503030403020204"/>
              </a:rPr>
              <a:t>Outputs</a:t>
            </a:r>
          </a:p>
        </p:txBody>
      </p:sp>
      <p:sp>
        <p:nvSpPr>
          <p:cNvPr id="80" name="Rectangle 79">
            <a:extLst>
              <a:ext uri="{FF2B5EF4-FFF2-40B4-BE49-F238E27FC236}">
                <a16:creationId xmlns:a16="http://schemas.microsoft.com/office/drawing/2014/main" id="{3A608676-C955-9A9E-8D1C-9A2F331B72F5}"/>
              </a:ext>
            </a:extLst>
          </p:cNvPr>
          <p:cNvSpPr/>
          <p:nvPr/>
        </p:nvSpPr>
        <p:spPr>
          <a:xfrm>
            <a:off x="2979204" y="2494155"/>
            <a:ext cx="965877" cy="2392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yriad Pro" panose="020B0503030403020204"/>
              </a:rPr>
              <a:t>assets</a:t>
            </a:r>
          </a:p>
        </p:txBody>
      </p:sp>
      <p:sp>
        <p:nvSpPr>
          <p:cNvPr id="81" name="Rectangle 80">
            <a:extLst>
              <a:ext uri="{FF2B5EF4-FFF2-40B4-BE49-F238E27FC236}">
                <a16:creationId xmlns:a16="http://schemas.microsoft.com/office/drawing/2014/main" id="{2D2CF0EE-1A13-7E5D-2C71-0405F3D971E7}"/>
              </a:ext>
            </a:extLst>
          </p:cNvPr>
          <p:cNvSpPr/>
          <p:nvPr/>
        </p:nvSpPr>
        <p:spPr>
          <a:xfrm>
            <a:off x="4098756" y="5011468"/>
            <a:ext cx="965877" cy="2392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yriad Pro" panose="020B0503030403020204"/>
              </a:rPr>
              <a:t>capacities</a:t>
            </a:r>
          </a:p>
        </p:txBody>
      </p:sp>
      <p:sp>
        <p:nvSpPr>
          <p:cNvPr id="83" name="Content Placeholder 3">
            <a:extLst>
              <a:ext uri="{FF2B5EF4-FFF2-40B4-BE49-F238E27FC236}">
                <a16:creationId xmlns:a16="http://schemas.microsoft.com/office/drawing/2014/main" id="{D729646C-EEE7-4364-A919-0E7DAF8FBA59}"/>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Revisiting the ToC: Belize Example (identifying assets/ capacities)</a:t>
            </a:r>
          </a:p>
        </p:txBody>
      </p:sp>
      <p:pic>
        <p:nvPicPr>
          <p:cNvPr id="82" name="Graphic 81" descr="Meeting with solid fill">
            <a:extLst>
              <a:ext uri="{FF2B5EF4-FFF2-40B4-BE49-F238E27FC236}">
                <a16:creationId xmlns:a16="http://schemas.microsoft.com/office/drawing/2014/main" id="{A09BE8CF-A18A-1445-A364-55BF0D9288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5068" y="281768"/>
            <a:ext cx="914400" cy="914400"/>
          </a:xfrm>
          <a:prstGeom prst="rect">
            <a:avLst/>
          </a:prstGeom>
        </p:spPr>
      </p:pic>
    </p:spTree>
    <p:extLst>
      <p:ext uri="{BB962C8B-B14F-4D97-AF65-F5344CB8AC3E}">
        <p14:creationId xmlns:p14="http://schemas.microsoft.com/office/powerpoint/2010/main" val="1116806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5</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5844187"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Introduction</a:t>
            </a:r>
          </a:p>
        </p:txBody>
      </p:sp>
      <p:sp>
        <p:nvSpPr>
          <p:cNvPr id="23" name="Content Placeholder 4">
            <a:extLst>
              <a:ext uri="{FF2B5EF4-FFF2-40B4-BE49-F238E27FC236}">
                <a16:creationId xmlns:a16="http://schemas.microsoft.com/office/drawing/2014/main" id="{B736C6F8-5B00-457F-9077-C938962A433E}"/>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Ex post evaluation process overview at the Adaptation Fund </a:t>
            </a:r>
          </a:p>
        </p:txBody>
      </p:sp>
      <p:cxnSp>
        <p:nvCxnSpPr>
          <p:cNvPr id="27" name="Straight Connector 26">
            <a:extLst>
              <a:ext uri="{FF2B5EF4-FFF2-40B4-BE49-F238E27FC236}">
                <a16:creationId xmlns:a16="http://schemas.microsoft.com/office/drawing/2014/main" id="{6758DDFA-3A19-4F7E-AEF1-66C5B569FBDA}"/>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04A89-E0C6-293A-FB8A-D95C277473FA}"/>
              </a:ext>
            </a:extLst>
          </p:cNvPr>
          <p:cNvSpPr txBox="1"/>
          <p:nvPr/>
        </p:nvSpPr>
        <p:spPr>
          <a:xfrm>
            <a:off x="997536" y="1625983"/>
            <a:ext cx="10901016" cy="369332"/>
          </a:xfrm>
          <a:prstGeom prst="rect">
            <a:avLst/>
          </a:prstGeom>
          <a:noFill/>
        </p:spPr>
        <p:txBody>
          <a:bodyPr wrap="square" rtlCol="0">
            <a:spAutoFit/>
          </a:bodyPr>
          <a:lstStyle/>
          <a:p>
            <a:r>
              <a:rPr lang="en-US" b="1" dirty="0">
                <a:solidFill>
                  <a:schemeClr val="accent2"/>
                </a:solidFill>
                <a:latin typeface="Myriad Pro" panose="020B0503030403020204"/>
              </a:rPr>
              <a:t>			STEPS					            CONTENT</a:t>
            </a:r>
          </a:p>
        </p:txBody>
      </p:sp>
      <p:grpSp>
        <p:nvGrpSpPr>
          <p:cNvPr id="15" name="Group 14">
            <a:extLst>
              <a:ext uri="{FF2B5EF4-FFF2-40B4-BE49-F238E27FC236}">
                <a16:creationId xmlns:a16="http://schemas.microsoft.com/office/drawing/2014/main" id="{B75EBD68-F3ED-42B8-A63B-160AA78A6D04}"/>
              </a:ext>
            </a:extLst>
          </p:cNvPr>
          <p:cNvGrpSpPr/>
          <p:nvPr/>
        </p:nvGrpSpPr>
        <p:grpSpPr>
          <a:xfrm>
            <a:off x="3113833" y="2288880"/>
            <a:ext cx="4232312" cy="1035485"/>
            <a:chOff x="3113833" y="2288880"/>
            <a:chExt cx="4232312" cy="1035485"/>
          </a:xfrm>
        </p:grpSpPr>
        <p:sp>
          <p:nvSpPr>
            <p:cNvPr id="14" name="Arrow: Pentagon 13">
              <a:extLst>
                <a:ext uri="{FF2B5EF4-FFF2-40B4-BE49-F238E27FC236}">
                  <a16:creationId xmlns:a16="http://schemas.microsoft.com/office/drawing/2014/main" id="{EAE9BF32-1733-4383-9751-08AD16C6F885}"/>
                </a:ext>
              </a:extLst>
            </p:cNvPr>
            <p:cNvSpPr/>
            <p:nvPr/>
          </p:nvSpPr>
          <p:spPr>
            <a:xfrm>
              <a:off x="6116548" y="2288880"/>
              <a:ext cx="1229597" cy="1035485"/>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B64B66F-EBC4-42D0-813B-E8C5B64F5C48}"/>
                </a:ext>
              </a:extLst>
            </p:cNvPr>
            <p:cNvSpPr/>
            <p:nvPr/>
          </p:nvSpPr>
          <p:spPr>
            <a:xfrm>
              <a:off x="3113833" y="2288880"/>
              <a:ext cx="3710929" cy="103548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PREPARATION (slide deck 1)</a:t>
              </a:r>
            </a:p>
          </p:txBody>
        </p:sp>
      </p:grpSp>
      <p:sp>
        <p:nvSpPr>
          <p:cNvPr id="3" name="Rectangle 2">
            <a:extLst>
              <a:ext uri="{FF2B5EF4-FFF2-40B4-BE49-F238E27FC236}">
                <a16:creationId xmlns:a16="http://schemas.microsoft.com/office/drawing/2014/main" id="{3DD23655-5783-4106-AC25-6A0B666C20D2}"/>
              </a:ext>
            </a:extLst>
          </p:cNvPr>
          <p:cNvSpPr/>
          <p:nvPr/>
        </p:nvSpPr>
        <p:spPr>
          <a:xfrm>
            <a:off x="1202076" y="2288881"/>
            <a:ext cx="2044558" cy="103548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PART 1</a:t>
            </a:r>
          </a:p>
        </p:txBody>
      </p:sp>
      <p:grpSp>
        <p:nvGrpSpPr>
          <p:cNvPr id="36" name="Group 35">
            <a:extLst>
              <a:ext uri="{FF2B5EF4-FFF2-40B4-BE49-F238E27FC236}">
                <a16:creationId xmlns:a16="http://schemas.microsoft.com/office/drawing/2014/main" id="{2DE48BED-CAF7-408C-A202-C53DB4093200}"/>
              </a:ext>
            </a:extLst>
          </p:cNvPr>
          <p:cNvGrpSpPr/>
          <p:nvPr/>
        </p:nvGrpSpPr>
        <p:grpSpPr>
          <a:xfrm>
            <a:off x="3111593" y="3514709"/>
            <a:ext cx="4232312" cy="1035485"/>
            <a:chOff x="3113833" y="2288880"/>
            <a:chExt cx="4232312" cy="1035485"/>
          </a:xfrm>
          <a:solidFill>
            <a:schemeClr val="accent6"/>
          </a:solidFill>
        </p:grpSpPr>
        <p:sp>
          <p:nvSpPr>
            <p:cNvPr id="38" name="Arrow: Pentagon 37">
              <a:extLst>
                <a:ext uri="{FF2B5EF4-FFF2-40B4-BE49-F238E27FC236}">
                  <a16:creationId xmlns:a16="http://schemas.microsoft.com/office/drawing/2014/main" id="{88B38707-2CDB-4E4B-B198-367D11B6F48B}"/>
                </a:ext>
              </a:extLst>
            </p:cNvPr>
            <p:cNvSpPr/>
            <p:nvPr/>
          </p:nvSpPr>
          <p:spPr>
            <a:xfrm>
              <a:off x="6116548" y="2288880"/>
              <a:ext cx="1229597" cy="103548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3442C32-7D7B-4B81-AF15-25A48CCCD930}"/>
                </a:ext>
              </a:extLst>
            </p:cNvPr>
            <p:cNvSpPr/>
            <p:nvPr/>
          </p:nvSpPr>
          <p:spPr>
            <a:xfrm>
              <a:off x="3113833" y="2288880"/>
              <a:ext cx="3710929" cy="10354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yriad Pro" panose="020B0503030403020204"/>
                </a:rPr>
                <a:t>DESIGN (slide deck 2)</a:t>
              </a:r>
            </a:p>
          </p:txBody>
        </p:sp>
      </p:grpSp>
      <p:sp>
        <p:nvSpPr>
          <p:cNvPr id="31" name="Rectangle 30">
            <a:extLst>
              <a:ext uri="{FF2B5EF4-FFF2-40B4-BE49-F238E27FC236}">
                <a16:creationId xmlns:a16="http://schemas.microsoft.com/office/drawing/2014/main" id="{DFD5E623-EF75-42DA-989D-82BA476DF54A}"/>
              </a:ext>
            </a:extLst>
          </p:cNvPr>
          <p:cNvSpPr/>
          <p:nvPr/>
        </p:nvSpPr>
        <p:spPr>
          <a:xfrm>
            <a:off x="1202076" y="3516107"/>
            <a:ext cx="2044558" cy="103548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PART 2</a:t>
            </a:r>
          </a:p>
        </p:txBody>
      </p:sp>
      <p:sp>
        <p:nvSpPr>
          <p:cNvPr id="46" name="Rectangle 45">
            <a:extLst>
              <a:ext uri="{FF2B5EF4-FFF2-40B4-BE49-F238E27FC236}">
                <a16:creationId xmlns:a16="http://schemas.microsoft.com/office/drawing/2014/main" id="{C2AF6FAE-0EE9-41A0-9287-21113720BD83}"/>
              </a:ext>
            </a:extLst>
          </p:cNvPr>
          <p:cNvSpPr/>
          <p:nvPr/>
        </p:nvSpPr>
        <p:spPr>
          <a:xfrm>
            <a:off x="7551284" y="2286084"/>
            <a:ext cx="4492670" cy="1035485"/>
          </a:xfrm>
          <a:prstGeom prst="rect">
            <a:avLst/>
          </a:prstGeom>
          <a:solidFill>
            <a:schemeClr val="bg1"/>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yriad Pro" panose="020B0503030403020204"/>
              </a:rPr>
              <a:t>AF team intro, </a:t>
            </a:r>
            <a:r>
              <a:rPr lang="en-US" sz="1600" u="sng" dirty="0">
                <a:solidFill>
                  <a:schemeClr val="tx1"/>
                </a:solidFill>
                <a:latin typeface="Myriad Pro" panose="020B0503030403020204"/>
              </a:rPr>
              <a:t>Preparatory training</a:t>
            </a:r>
            <a:r>
              <a:rPr lang="en-US" sz="1600" dirty="0">
                <a:solidFill>
                  <a:schemeClr val="tx1"/>
                </a:solidFill>
                <a:latin typeface="Myriad Pro" panose="020B0503030403020204"/>
              </a:rPr>
              <a:t>, </a:t>
            </a:r>
          </a:p>
          <a:p>
            <a:r>
              <a:rPr lang="en-US" sz="1600" dirty="0">
                <a:solidFill>
                  <a:schemeClr val="tx1"/>
                </a:solidFill>
                <a:latin typeface="Myriad Pro" panose="020B0503030403020204"/>
              </a:rPr>
              <a:t>Data consulted, Theories of Change / Sustainability drafted, Outcome(s) chosen</a:t>
            </a:r>
          </a:p>
          <a:p>
            <a:r>
              <a:rPr lang="en-US" sz="1600" b="1" dirty="0">
                <a:solidFill>
                  <a:schemeClr val="tx1"/>
                </a:solidFill>
                <a:latin typeface="Myriad Pro" panose="020B0503030403020204"/>
              </a:rPr>
              <a:t>Inception report drafted </a:t>
            </a:r>
          </a:p>
        </p:txBody>
      </p:sp>
      <p:sp>
        <p:nvSpPr>
          <p:cNvPr id="48" name="Rectangle 47">
            <a:extLst>
              <a:ext uri="{FF2B5EF4-FFF2-40B4-BE49-F238E27FC236}">
                <a16:creationId xmlns:a16="http://schemas.microsoft.com/office/drawing/2014/main" id="{4B3F8F15-CFDE-4202-B05C-DE06F9598244}"/>
              </a:ext>
            </a:extLst>
          </p:cNvPr>
          <p:cNvSpPr/>
          <p:nvPr/>
        </p:nvSpPr>
        <p:spPr>
          <a:xfrm>
            <a:off x="7551284" y="3514709"/>
            <a:ext cx="4492670" cy="1035485"/>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yriad Pro" panose="020B0503030403020204"/>
              </a:rPr>
              <a:t>Drafting of evaluation approach, </a:t>
            </a:r>
            <a:endParaRPr lang="en-US" sz="1600" u="sng" dirty="0">
              <a:solidFill>
                <a:schemeClr val="tx1"/>
              </a:solidFill>
              <a:latin typeface="Myriad Pro" panose="020B0503030403020204"/>
            </a:endParaRPr>
          </a:p>
          <a:p>
            <a:r>
              <a:rPr lang="en-US" sz="1600" u="sng" dirty="0">
                <a:solidFill>
                  <a:schemeClr val="tx1"/>
                </a:solidFill>
                <a:latin typeface="Myriad Pro" panose="020B0503030403020204"/>
              </a:rPr>
              <a:t>Training for fieldwork</a:t>
            </a:r>
            <a:r>
              <a:rPr lang="en-US" sz="1600" dirty="0">
                <a:solidFill>
                  <a:schemeClr val="tx1"/>
                </a:solidFill>
                <a:latin typeface="Myriad Pro" panose="020B0503030403020204"/>
              </a:rPr>
              <a:t> – data collection methods selection, overview of data analysis tools </a:t>
            </a:r>
          </a:p>
          <a:p>
            <a:r>
              <a:rPr lang="en-US" sz="1600" b="1" dirty="0">
                <a:solidFill>
                  <a:schemeClr val="tx1"/>
                </a:solidFill>
                <a:latin typeface="Myriad Pro" panose="020B0503030403020204"/>
              </a:rPr>
              <a:t>Inception report finalized </a:t>
            </a:r>
          </a:p>
        </p:txBody>
      </p:sp>
      <p:sp>
        <p:nvSpPr>
          <p:cNvPr id="50" name="Arrow: Pentagon 49">
            <a:extLst>
              <a:ext uri="{FF2B5EF4-FFF2-40B4-BE49-F238E27FC236}">
                <a16:creationId xmlns:a16="http://schemas.microsoft.com/office/drawing/2014/main" id="{15C279A1-5B14-451E-9032-6C8B8A9AF953}"/>
              </a:ext>
            </a:extLst>
          </p:cNvPr>
          <p:cNvSpPr/>
          <p:nvPr/>
        </p:nvSpPr>
        <p:spPr>
          <a:xfrm>
            <a:off x="1202076" y="2286084"/>
            <a:ext cx="6141829" cy="1035485"/>
          </a:xfrm>
          <a:prstGeom prst="homePlate">
            <a:avLst/>
          </a:prstGeom>
          <a:noFill/>
          <a:ln w="38100">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41EC6B1-644A-4EAB-AF32-F3241C364F5E}"/>
              </a:ext>
            </a:extLst>
          </p:cNvPr>
          <p:cNvSpPr/>
          <p:nvPr/>
        </p:nvSpPr>
        <p:spPr>
          <a:xfrm>
            <a:off x="7551284" y="2275810"/>
            <a:ext cx="4492670" cy="1045759"/>
          </a:xfrm>
          <a:prstGeom prst="rect">
            <a:avLst/>
          </a:prstGeom>
          <a:noFill/>
          <a:ln w="28575">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C2AFC09E-D42D-4E48-BDFF-7E93BE4F5D1A}"/>
              </a:ext>
            </a:extLst>
          </p:cNvPr>
          <p:cNvGrpSpPr/>
          <p:nvPr/>
        </p:nvGrpSpPr>
        <p:grpSpPr>
          <a:xfrm>
            <a:off x="3111593" y="4714275"/>
            <a:ext cx="4232312" cy="1035485"/>
            <a:chOff x="3113833" y="2288880"/>
            <a:chExt cx="4232312" cy="1035485"/>
          </a:xfrm>
          <a:solidFill>
            <a:schemeClr val="accent6">
              <a:lumMod val="75000"/>
            </a:schemeClr>
          </a:solidFill>
        </p:grpSpPr>
        <p:sp>
          <p:nvSpPr>
            <p:cNvPr id="43" name="Arrow: Pentagon 40">
              <a:extLst>
                <a:ext uri="{FF2B5EF4-FFF2-40B4-BE49-F238E27FC236}">
                  <a16:creationId xmlns:a16="http://schemas.microsoft.com/office/drawing/2014/main" id="{C6C103B0-ECFC-4D46-BF55-BD74F94461E6}"/>
                </a:ext>
              </a:extLst>
            </p:cNvPr>
            <p:cNvSpPr/>
            <p:nvPr/>
          </p:nvSpPr>
          <p:spPr>
            <a:xfrm>
              <a:off x="6116548" y="2288880"/>
              <a:ext cx="1229597" cy="1035485"/>
            </a:xfrm>
            <a:prstGeom prst="homePlate">
              <a:avLst/>
            </a:pr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A6325A8-ABBA-8940-BFF1-5C4331EADD8A}"/>
                </a:ext>
              </a:extLst>
            </p:cNvPr>
            <p:cNvSpPr/>
            <p:nvPr/>
          </p:nvSpPr>
          <p:spPr>
            <a:xfrm>
              <a:off x="3113833" y="2288880"/>
              <a:ext cx="3710929" cy="1035485"/>
            </a:xfrm>
            <a:prstGeom prst="rect">
              <a:avLst/>
            </a:pr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yriad Pro" panose="020B0503030403020204"/>
                </a:rPr>
                <a:t>EXECUTION</a:t>
              </a:r>
            </a:p>
          </p:txBody>
        </p:sp>
      </p:grpSp>
      <p:sp>
        <p:nvSpPr>
          <p:cNvPr id="45" name="Rectangle 44">
            <a:extLst>
              <a:ext uri="{FF2B5EF4-FFF2-40B4-BE49-F238E27FC236}">
                <a16:creationId xmlns:a16="http://schemas.microsoft.com/office/drawing/2014/main" id="{2AB18E27-27D2-8146-B521-B211E17B86B5}"/>
              </a:ext>
            </a:extLst>
          </p:cNvPr>
          <p:cNvSpPr/>
          <p:nvPr/>
        </p:nvSpPr>
        <p:spPr>
          <a:xfrm>
            <a:off x="1202076" y="4714275"/>
            <a:ext cx="2044558" cy="1035485"/>
          </a:xfrm>
          <a:prstGeom prst="rect">
            <a:avLst/>
          </a:prstGeom>
          <a:solidFill>
            <a:schemeClr val="accent6"/>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PART 3</a:t>
            </a:r>
          </a:p>
        </p:txBody>
      </p:sp>
      <p:sp>
        <p:nvSpPr>
          <p:cNvPr id="47" name="Rectangle 46">
            <a:extLst>
              <a:ext uri="{FF2B5EF4-FFF2-40B4-BE49-F238E27FC236}">
                <a16:creationId xmlns:a16="http://schemas.microsoft.com/office/drawing/2014/main" id="{70AAAF0B-5883-0141-94ED-3202E6E35D46}"/>
              </a:ext>
            </a:extLst>
          </p:cNvPr>
          <p:cNvSpPr/>
          <p:nvPr/>
        </p:nvSpPr>
        <p:spPr>
          <a:xfrm>
            <a:off x="7551284" y="4714274"/>
            <a:ext cx="4492670" cy="1035485"/>
          </a:xfrm>
          <a:prstGeom prst="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yriad Pro" panose="020B0503030403020204"/>
              </a:rPr>
              <a:t>Evaluation fieldwork &amp; findings analysis </a:t>
            </a:r>
          </a:p>
          <a:p>
            <a:r>
              <a:rPr lang="en-US" sz="1600" dirty="0">
                <a:solidFill>
                  <a:schemeClr val="tx1"/>
                </a:solidFill>
                <a:latin typeface="Myriad Pro" panose="020B0503030403020204"/>
              </a:rPr>
              <a:t>with support of AF-TERG consultants, </a:t>
            </a:r>
          </a:p>
          <a:p>
            <a:r>
              <a:rPr lang="en-US" sz="1600" dirty="0">
                <a:solidFill>
                  <a:schemeClr val="tx1"/>
                </a:solidFill>
                <a:latin typeface="Myriad Pro" panose="020B0503030403020204"/>
              </a:rPr>
              <a:t>Evaluation report, </a:t>
            </a:r>
          </a:p>
          <a:p>
            <a:r>
              <a:rPr lang="en-US" sz="1600" dirty="0">
                <a:solidFill>
                  <a:schemeClr val="tx1"/>
                </a:solidFill>
                <a:latin typeface="Myriad Pro" panose="020B0503030403020204"/>
              </a:rPr>
              <a:t>Sharing of results and dissemination</a:t>
            </a:r>
          </a:p>
        </p:txBody>
      </p:sp>
    </p:spTree>
    <p:extLst>
      <p:ext uri="{BB962C8B-B14F-4D97-AF65-F5344CB8AC3E}">
        <p14:creationId xmlns:p14="http://schemas.microsoft.com/office/powerpoint/2010/main" val="36449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E5A311-7D47-4981-818F-054A5EBBF663}"/>
              </a:ext>
            </a:extLst>
          </p:cNvPr>
          <p:cNvSpPr/>
          <p:nvPr/>
        </p:nvSpPr>
        <p:spPr>
          <a:xfrm>
            <a:off x="815248" y="6060966"/>
            <a:ext cx="2026806" cy="69771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D137F0A-F917-45D2-ADE3-ADED265AE176}"/>
              </a:ext>
            </a:extLst>
          </p:cNvPr>
          <p:cNvSpPr>
            <a:spLocks noGrp="1"/>
          </p:cNvSpPr>
          <p:nvPr>
            <p:ph type="sldNum" sz="quarter" idx="4"/>
          </p:nvPr>
        </p:nvSpPr>
        <p:spPr/>
        <p:txBody>
          <a:bodyPr/>
          <a:lstStyle/>
          <a:p>
            <a:fld id="{15F7C4B4-4F51-0945-BFD9-8C8DFD044134}" type="slidenum">
              <a:rPr lang="en-US" smtClean="0"/>
              <a:pPr/>
              <a:t>50</a:t>
            </a:fld>
            <a:endParaRPr lang="en-US" dirty="0"/>
          </a:p>
        </p:txBody>
      </p:sp>
      <p:sp>
        <p:nvSpPr>
          <p:cNvPr id="7" name="Rectangle 6">
            <a:extLst>
              <a:ext uri="{FF2B5EF4-FFF2-40B4-BE49-F238E27FC236}">
                <a16:creationId xmlns:a16="http://schemas.microsoft.com/office/drawing/2014/main" id="{3FB1D028-17F4-484C-A762-7625BDC43815}"/>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78833F-937B-47D7-B2FD-581B7ED41E82}"/>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9" name="Content Placeholder 4">
            <a:extLst>
              <a:ext uri="{FF2B5EF4-FFF2-40B4-BE49-F238E27FC236}">
                <a16:creationId xmlns:a16="http://schemas.microsoft.com/office/drawing/2014/main" id="{59FA69C4-B5A6-4381-8590-916D71941106}"/>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3: Revise Theory of Change into a Theory of Sustainability</a:t>
            </a:r>
          </a:p>
        </p:txBody>
      </p:sp>
      <p:sp>
        <p:nvSpPr>
          <p:cNvPr id="10" name="Content Placeholder 3">
            <a:extLst>
              <a:ext uri="{FF2B5EF4-FFF2-40B4-BE49-F238E27FC236}">
                <a16:creationId xmlns:a16="http://schemas.microsoft.com/office/drawing/2014/main" id="{9237597B-C972-4B7F-9C4C-A5CE06EC3164}"/>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cxnSp>
        <p:nvCxnSpPr>
          <p:cNvPr id="11" name="Straight Connector 10">
            <a:extLst>
              <a:ext uri="{FF2B5EF4-FFF2-40B4-BE49-F238E27FC236}">
                <a16:creationId xmlns:a16="http://schemas.microsoft.com/office/drawing/2014/main" id="{3744028C-5F1D-4BF5-8004-EC50D775C0CB}"/>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038F44-13EE-48CD-92E3-5441A467A707}"/>
              </a:ext>
            </a:extLst>
          </p:cNvPr>
          <p:cNvSpPr txBox="1"/>
          <p:nvPr/>
        </p:nvSpPr>
        <p:spPr>
          <a:xfrm>
            <a:off x="914399" y="1497371"/>
            <a:ext cx="10626275" cy="4247317"/>
          </a:xfrm>
          <a:prstGeom prst="rect">
            <a:avLst/>
          </a:prstGeom>
          <a:noFill/>
        </p:spPr>
        <p:txBody>
          <a:bodyPr wrap="square" rtlCol="0">
            <a:spAutoFit/>
          </a:bodyPr>
          <a:lstStyle/>
          <a:p>
            <a:r>
              <a:rPr lang="en-US" b="1" dirty="0">
                <a:latin typeface="Myriad Pro" panose="020B0503030403020204"/>
              </a:rPr>
              <a:t>Create an anticipated Theory of Sustainability post project for specific outputs &amp; outcomes:</a:t>
            </a:r>
          </a:p>
          <a:p>
            <a:pPr marL="285750" indent="-285750">
              <a:buFont typeface="Wingdings" pitchFamily="2" charset="2"/>
              <a:buChar char="ü"/>
            </a:pPr>
            <a:endParaRPr lang="en-US" b="1" dirty="0">
              <a:latin typeface="Myriad Pro" panose="020B0503030403020204"/>
            </a:endParaRPr>
          </a:p>
          <a:p>
            <a:pPr marL="285750" indent="-285750">
              <a:buFont typeface="Wingdings" pitchFamily="2" charset="2"/>
              <a:buChar char="ü"/>
            </a:pPr>
            <a:r>
              <a:rPr lang="en-US" dirty="0">
                <a:latin typeface="Myriad Pro" panose="020B0503030403020204"/>
              </a:rPr>
              <a:t>	</a:t>
            </a:r>
            <a:r>
              <a:rPr lang="en-US" b="1" dirty="0">
                <a:latin typeface="Myriad Pro" panose="020B0503030403020204"/>
              </a:rPr>
              <a:t>With regards to assets and capacities: </a:t>
            </a:r>
            <a:r>
              <a:rPr lang="en-US" dirty="0">
                <a:latin typeface="Myriad Pro" panose="020B0503030403020204"/>
              </a:rPr>
              <a:t>Identify assumptions about anticipated drivers and barriers to sustainability at ex post for each asset or capacity identified in project documentation </a:t>
            </a:r>
          </a:p>
          <a:p>
            <a:endParaRPr lang="en-US" dirty="0">
              <a:latin typeface="Myriad Pro" panose="020B0503030403020204"/>
            </a:endParaRPr>
          </a:p>
          <a:p>
            <a:r>
              <a:rPr lang="en-US" i="1" dirty="0">
                <a:latin typeface="Myriad Pro" panose="020B0503030403020204"/>
              </a:rPr>
              <a:t>= IDENTIFY = what is expected to still be functioning based on findings from terminal evaluation and initial discussions with IE/EE?</a:t>
            </a:r>
          </a:p>
          <a:p>
            <a:pPr marL="285750" indent="-285750">
              <a:buFont typeface="Wingdings" pitchFamily="2" charset="2"/>
              <a:buChar char="ü"/>
            </a:pPr>
            <a:endParaRPr lang="en-US" dirty="0">
              <a:latin typeface="Myriad Pro" panose="020B0503030403020204"/>
            </a:endParaRPr>
          </a:p>
          <a:p>
            <a:pPr marL="285750" indent="-285750">
              <a:buFont typeface="Wingdings" pitchFamily="2" charset="2"/>
              <a:buChar char="ü"/>
            </a:pPr>
            <a:r>
              <a:rPr lang="en-US" dirty="0">
                <a:latin typeface="Myriad Pro" panose="020B0503030403020204"/>
              </a:rPr>
              <a:t>	</a:t>
            </a:r>
            <a:r>
              <a:rPr lang="en-US" b="1" dirty="0">
                <a:latin typeface="Myriad Pro" panose="020B0503030403020204"/>
              </a:rPr>
              <a:t>With regards to general sustainability</a:t>
            </a:r>
            <a:r>
              <a:rPr lang="en-US" dirty="0">
                <a:latin typeface="Myriad Pro" panose="020B0503030403020204"/>
              </a:rPr>
              <a:t>:  Identify what drivers and barriers are expected to affect whether results last, including stakeholders’ engagement, and update by accounting for events in-country since closure (e.g. climate, economy, government)</a:t>
            </a:r>
          </a:p>
          <a:p>
            <a:r>
              <a:rPr lang="en-US" dirty="0">
                <a:latin typeface="Myriad Pro" panose="020B0503030403020204"/>
              </a:rPr>
              <a:t> </a:t>
            </a:r>
            <a:endParaRPr lang="en-US" b="1" dirty="0">
              <a:latin typeface="Myriad Pro" panose="020B0503030403020204"/>
            </a:endParaRPr>
          </a:p>
          <a:p>
            <a:pPr marL="285750" indent="-285750">
              <a:buFont typeface="Wingdings" pitchFamily="2" charset="2"/>
              <a:buChar char="ü"/>
            </a:pPr>
            <a:r>
              <a:rPr lang="en-US" b="1" dirty="0">
                <a:latin typeface="Myriad Pro" panose="020B0503030403020204"/>
              </a:rPr>
              <a:t>	With regards to climate disturbances</a:t>
            </a:r>
            <a:r>
              <a:rPr lang="en-US" dirty="0">
                <a:latin typeface="Myriad Pro" panose="020B0503030403020204"/>
              </a:rPr>
              <a:t>: identify assumptions of the </a:t>
            </a:r>
            <a:r>
              <a:rPr lang="en-US" dirty="0" err="1">
                <a:latin typeface="Myriad Pro" panose="020B0503030403020204"/>
              </a:rPr>
              <a:t>ToC</a:t>
            </a:r>
            <a:r>
              <a:rPr lang="en-US" dirty="0">
                <a:latin typeface="Myriad Pro" panose="020B0503030403020204"/>
              </a:rPr>
              <a:t> in relation to climate shocks and stresses in project documentation, and gather evidence on their veracity; identify any missing assumptions</a:t>
            </a:r>
          </a:p>
        </p:txBody>
      </p:sp>
    </p:spTree>
    <p:extLst>
      <p:ext uri="{BB962C8B-B14F-4D97-AF65-F5344CB8AC3E}">
        <p14:creationId xmlns:p14="http://schemas.microsoft.com/office/powerpoint/2010/main" val="1337587287"/>
      </p:ext>
    </p:extLst>
  </p:cSld>
  <p:clrMapOvr>
    <a:masterClrMapping/>
  </p:clrMapOvr>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82AA887E-578C-49B6-956B-E983B7ED7977}"/>
              </a:ext>
            </a:extLst>
          </p:cNvPr>
          <p:cNvSpPr/>
          <p:nvPr/>
        </p:nvSpPr>
        <p:spPr>
          <a:xfrm>
            <a:off x="-385590" y="567978"/>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7" name="Rectangle 6">
            <a:extLst>
              <a:ext uri="{FF2B5EF4-FFF2-40B4-BE49-F238E27FC236}">
                <a16:creationId xmlns:a16="http://schemas.microsoft.com/office/drawing/2014/main" id="{DFCB7058-AE73-42E4-A6D0-06A6AC3E4FB2}"/>
              </a:ext>
            </a:extLst>
          </p:cNvPr>
          <p:cNvSpPr/>
          <p:nvPr/>
        </p:nvSpPr>
        <p:spPr>
          <a:xfrm>
            <a:off x="649995" y="6060966"/>
            <a:ext cx="2083005" cy="69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51</a:t>
            </a:fld>
            <a:endParaRPr lang="en-US" dirty="0"/>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Revise the ToC: Belize Example (assumptions and drivers)</a:t>
            </a: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3" name="Rectangle 2">
            <a:extLst>
              <a:ext uri="{FF2B5EF4-FFF2-40B4-BE49-F238E27FC236}">
                <a16:creationId xmlns:a16="http://schemas.microsoft.com/office/drawing/2014/main" id="{0107CBC9-F3EB-4F1B-B657-10A5CFE806CA}"/>
              </a:ext>
            </a:extLst>
          </p:cNvPr>
          <p:cNvSpPr/>
          <p:nvPr/>
        </p:nvSpPr>
        <p:spPr>
          <a:xfrm>
            <a:off x="672026" y="760158"/>
            <a:ext cx="3382178" cy="6539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accent2"/>
                </a:solidFill>
                <a:latin typeface="Myriad Pro" panose="020B0503030403020204"/>
              </a:rPr>
              <a:t>Drivers: </a:t>
            </a:r>
            <a:r>
              <a:rPr lang="en-US" sz="1050" dirty="0">
                <a:solidFill>
                  <a:schemeClr val="tx1">
                    <a:lumMod val="65000"/>
                    <a:lumOff val="35000"/>
                  </a:schemeClr>
                </a:solidFill>
                <a:latin typeface="Myriad Pro" panose="020B0503030403020204"/>
              </a:rPr>
              <a:t>Project validates and builds on baseline; prioritizes investments in precursor activities that drive parallel processes in support of incremental results.</a:t>
            </a:r>
          </a:p>
        </p:txBody>
      </p:sp>
      <p:sp>
        <p:nvSpPr>
          <p:cNvPr id="27" name="Rectangle 26">
            <a:extLst>
              <a:ext uri="{FF2B5EF4-FFF2-40B4-BE49-F238E27FC236}">
                <a16:creationId xmlns:a16="http://schemas.microsoft.com/office/drawing/2014/main" id="{F6EE6A18-783A-488E-8FDD-04356D8D64CB}"/>
              </a:ext>
            </a:extLst>
          </p:cNvPr>
          <p:cNvSpPr/>
          <p:nvPr/>
        </p:nvSpPr>
        <p:spPr>
          <a:xfrm>
            <a:off x="8016949" y="753635"/>
            <a:ext cx="4078748" cy="6604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accent2"/>
                </a:solidFill>
                <a:latin typeface="Myriad Pro" panose="020B0503030403020204"/>
              </a:rPr>
              <a:t>Drivers: </a:t>
            </a:r>
            <a:r>
              <a:rPr lang="en-US" sz="1050" dirty="0">
                <a:solidFill>
                  <a:schemeClr val="tx1">
                    <a:lumMod val="65000"/>
                    <a:lumOff val="35000"/>
                  </a:schemeClr>
                </a:solidFill>
                <a:latin typeface="Myriad Pro" panose="020B0503030403020204"/>
              </a:rPr>
              <a:t>Project assertively engages project partners in establishing the basis for sustaining and up-scaling outcomes in support of CC adaptation measures; systematic monitoring of outcomes; systematization of results and lessons learnt. </a:t>
            </a:r>
          </a:p>
        </p:txBody>
      </p:sp>
      <p:sp>
        <p:nvSpPr>
          <p:cNvPr id="28" name="Rectangle 27">
            <a:extLst>
              <a:ext uri="{FF2B5EF4-FFF2-40B4-BE49-F238E27FC236}">
                <a16:creationId xmlns:a16="http://schemas.microsoft.com/office/drawing/2014/main" id="{D4FCF498-EF3D-46BB-8B77-D3611CFBB2F8}"/>
              </a:ext>
            </a:extLst>
          </p:cNvPr>
          <p:cNvSpPr/>
          <p:nvPr/>
        </p:nvSpPr>
        <p:spPr>
          <a:xfrm>
            <a:off x="649992" y="1527417"/>
            <a:ext cx="208300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Components/ Activities</a:t>
            </a:r>
          </a:p>
        </p:txBody>
      </p:sp>
      <p:sp>
        <p:nvSpPr>
          <p:cNvPr id="32" name="Rectangle 31">
            <a:extLst>
              <a:ext uri="{FF2B5EF4-FFF2-40B4-BE49-F238E27FC236}">
                <a16:creationId xmlns:a16="http://schemas.microsoft.com/office/drawing/2014/main" id="{D0469A48-73EF-4DD8-B24E-3DA86834F1F1}"/>
              </a:ext>
            </a:extLst>
          </p:cNvPr>
          <p:cNvSpPr/>
          <p:nvPr/>
        </p:nvSpPr>
        <p:spPr>
          <a:xfrm>
            <a:off x="2990667" y="1523502"/>
            <a:ext cx="208300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Intermediate Results (Outputs)</a:t>
            </a:r>
          </a:p>
        </p:txBody>
      </p:sp>
      <p:sp>
        <p:nvSpPr>
          <p:cNvPr id="33" name="Rectangle 32">
            <a:extLst>
              <a:ext uri="{FF2B5EF4-FFF2-40B4-BE49-F238E27FC236}">
                <a16:creationId xmlns:a16="http://schemas.microsoft.com/office/drawing/2014/main" id="{4037AC12-0C08-487A-B0E3-C98E8F91581F}"/>
              </a:ext>
            </a:extLst>
          </p:cNvPr>
          <p:cNvSpPr/>
          <p:nvPr/>
        </p:nvSpPr>
        <p:spPr>
          <a:xfrm>
            <a:off x="5469566" y="1512591"/>
            <a:ext cx="1864604" cy="327455"/>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Outcomes</a:t>
            </a:r>
          </a:p>
        </p:txBody>
      </p:sp>
      <p:sp>
        <p:nvSpPr>
          <p:cNvPr id="34" name="Rectangle 33">
            <a:extLst>
              <a:ext uri="{FF2B5EF4-FFF2-40B4-BE49-F238E27FC236}">
                <a16:creationId xmlns:a16="http://schemas.microsoft.com/office/drawing/2014/main" id="{024778AB-6C68-40C1-B76D-91CF5971D145}"/>
              </a:ext>
            </a:extLst>
          </p:cNvPr>
          <p:cNvSpPr/>
          <p:nvPr/>
        </p:nvSpPr>
        <p:spPr>
          <a:xfrm>
            <a:off x="7672017" y="1512591"/>
            <a:ext cx="2340675" cy="312629"/>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Intermediate States</a:t>
            </a:r>
          </a:p>
        </p:txBody>
      </p:sp>
      <p:sp>
        <p:nvSpPr>
          <p:cNvPr id="35" name="Rectangle 34">
            <a:extLst>
              <a:ext uri="{FF2B5EF4-FFF2-40B4-BE49-F238E27FC236}">
                <a16:creationId xmlns:a16="http://schemas.microsoft.com/office/drawing/2014/main" id="{29952361-0039-445C-ACC3-34CBD3B4B5B7}"/>
              </a:ext>
            </a:extLst>
          </p:cNvPr>
          <p:cNvSpPr/>
          <p:nvPr/>
        </p:nvSpPr>
        <p:spPr>
          <a:xfrm>
            <a:off x="10322805" y="1512591"/>
            <a:ext cx="1772892" cy="328990"/>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Project Objective (Impact)</a:t>
            </a:r>
          </a:p>
        </p:txBody>
      </p:sp>
      <p:sp>
        <p:nvSpPr>
          <p:cNvPr id="36" name="Rectangle 35">
            <a:extLst>
              <a:ext uri="{FF2B5EF4-FFF2-40B4-BE49-F238E27FC236}">
                <a16:creationId xmlns:a16="http://schemas.microsoft.com/office/drawing/2014/main" id="{C8055B94-1B16-4B28-B526-03885D4F57A8}"/>
              </a:ext>
            </a:extLst>
          </p:cNvPr>
          <p:cNvSpPr/>
          <p:nvPr/>
        </p:nvSpPr>
        <p:spPr>
          <a:xfrm>
            <a:off x="2990666" y="1933864"/>
            <a:ext cx="2083005" cy="709940"/>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1.1 </a:t>
            </a:r>
            <a:r>
              <a:rPr lang="en-US" sz="1100" dirty="0">
                <a:solidFill>
                  <a:schemeClr val="tx1">
                    <a:lumMod val="65000"/>
                    <a:lumOff val="35000"/>
                  </a:schemeClr>
                </a:solidFill>
                <a:latin typeface="Myriad Pro" panose="020B0503030403020204"/>
              </a:rPr>
              <a:t>The target MPAs are effectively managed as recorded by the Management Effectiveness Tracking Tool</a:t>
            </a:r>
          </a:p>
        </p:txBody>
      </p:sp>
      <p:sp>
        <p:nvSpPr>
          <p:cNvPr id="37" name="Rectangle 36">
            <a:extLst>
              <a:ext uri="{FF2B5EF4-FFF2-40B4-BE49-F238E27FC236}">
                <a16:creationId xmlns:a16="http://schemas.microsoft.com/office/drawing/2014/main" id="{10E45791-E26A-4D35-9471-DD3B0882D65E}"/>
              </a:ext>
            </a:extLst>
          </p:cNvPr>
          <p:cNvSpPr/>
          <p:nvPr/>
        </p:nvSpPr>
        <p:spPr>
          <a:xfrm>
            <a:off x="2979238" y="2711118"/>
            <a:ext cx="2083005" cy="675191"/>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1.2 </a:t>
            </a:r>
            <a:r>
              <a:rPr lang="en-US" sz="1100" dirty="0">
                <a:solidFill>
                  <a:schemeClr val="tx1">
                    <a:lumMod val="65000"/>
                    <a:lumOff val="35000"/>
                  </a:schemeClr>
                </a:solidFill>
                <a:latin typeface="Myriad Pro" panose="020B0503030403020204"/>
              </a:rPr>
              <a:t>At least 3 restored coral sites, with resilient varieties grown in coral nurseries (with each site measuring 300 m2)</a:t>
            </a:r>
          </a:p>
        </p:txBody>
      </p:sp>
      <p:sp>
        <p:nvSpPr>
          <p:cNvPr id="38" name="Rectangle 37">
            <a:extLst>
              <a:ext uri="{FF2B5EF4-FFF2-40B4-BE49-F238E27FC236}">
                <a16:creationId xmlns:a16="http://schemas.microsoft.com/office/drawing/2014/main" id="{C49C828F-F793-4BB5-AE18-24A02634D9EA}"/>
              </a:ext>
            </a:extLst>
          </p:cNvPr>
          <p:cNvSpPr/>
          <p:nvPr/>
        </p:nvSpPr>
        <p:spPr>
          <a:xfrm>
            <a:off x="2979238" y="3447692"/>
            <a:ext cx="2083005" cy="553123"/>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1.3</a:t>
            </a:r>
            <a:r>
              <a:rPr lang="en-US" sz="1100" dirty="0">
                <a:solidFill>
                  <a:schemeClr val="tx1">
                    <a:lumMod val="65000"/>
                    <a:lumOff val="35000"/>
                  </a:schemeClr>
                </a:solidFill>
                <a:latin typeface="Myriad Pro" panose="020B0503030403020204"/>
              </a:rPr>
              <a:t> Coastal developments adhering to the development guidelines of the ICZM Plan</a:t>
            </a:r>
          </a:p>
        </p:txBody>
      </p:sp>
      <p:sp>
        <p:nvSpPr>
          <p:cNvPr id="39" name="Rectangle 38">
            <a:extLst>
              <a:ext uri="{FF2B5EF4-FFF2-40B4-BE49-F238E27FC236}">
                <a16:creationId xmlns:a16="http://schemas.microsoft.com/office/drawing/2014/main" id="{02EFFDE5-D846-467D-A479-EF91C709F9A6}"/>
              </a:ext>
            </a:extLst>
          </p:cNvPr>
          <p:cNvSpPr/>
          <p:nvPr/>
        </p:nvSpPr>
        <p:spPr>
          <a:xfrm>
            <a:off x="2990667" y="4057549"/>
            <a:ext cx="2083005" cy="4072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2.1 </a:t>
            </a:r>
            <a:r>
              <a:rPr lang="en-US" sz="1100" dirty="0">
                <a:solidFill>
                  <a:schemeClr val="tx1">
                    <a:lumMod val="65000"/>
                    <a:lumOff val="35000"/>
                  </a:schemeClr>
                </a:solidFill>
                <a:latin typeface="Myriad Pro" panose="020B0503030403020204"/>
              </a:rPr>
              <a:t>Alternative livelihoods Subprojects developed</a:t>
            </a:r>
          </a:p>
        </p:txBody>
      </p:sp>
      <p:sp>
        <p:nvSpPr>
          <p:cNvPr id="40" name="Rectangle 39">
            <a:extLst>
              <a:ext uri="{FF2B5EF4-FFF2-40B4-BE49-F238E27FC236}">
                <a16:creationId xmlns:a16="http://schemas.microsoft.com/office/drawing/2014/main" id="{5B3AC8F8-D956-4833-97BC-C91DF7B30A12}"/>
              </a:ext>
            </a:extLst>
          </p:cNvPr>
          <p:cNvSpPr/>
          <p:nvPr/>
        </p:nvSpPr>
        <p:spPr>
          <a:xfrm>
            <a:off x="2990667" y="4537915"/>
            <a:ext cx="2083005" cy="637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2.2</a:t>
            </a:r>
            <a:r>
              <a:rPr lang="en-US" sz="1100" dirty="0">
                <a:solidFill>
                  <a:schemeClr val="tx1">
                    <a:lumMod val="65000"/>
                    <a:lumOff val="35000"/>
                  </a:schemeClr>
                </a:solidFill>
                <a:latin typeface="Myriad Pro" panose="020B0503030403020204"/>
              </a:rPr>
              <a:t> Persons participating in training based on training needs assessment and 30% of trainees are women;</a:t>
            </a:r>
          </a:p>
        </p:txBody>
      </p:sp>
      <p:sp>
        <p:nvSpPr>
          <p:cNvPr id="41" name="Rectangle 40">
            <a:extLst>
              <a:ext uri="{FF2B5EF4-FFF2-40B4-BE49-F238E27FC236}">
                <a16:creationId xmlns:a16="http://schemas.microsoft.com/office/drawing/2014/main" id="{6AF99C2D-C21A-4937-986D-052AF3102EFB}"/>
              </a:ext>
            </a:extLst>
          </p:cNvPr>
          <p:cNvSpPr/>
          <p:nvPr/>
        </p:nvSpPr>
        <p:spPr>
          <a:xfrm>
            <a:off x="2979252" y="5250620"/>
            <a:ext cx="2083005"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3.1</a:t>
            </a:r>
            <a:r>
              <a:rPr lang="en-US" sz="1100" dirty="0">
                <a:solidFill>
                  <a:schemeClr val="tx1">
                    <a:lumMod val="65000"/>
                    <a:lumOff val="35000"/>
                  </a:schemeClr>
                </a:solidFill>
                <a:latin typeface="Myriad Pro" panose="020B0503030403020204"/>
              </a:rPr>
              <a:t> Behavior change comms campaigns conducted at all the target fishing communities</a:t>
            </a:r>
          </a:p>
        </p:txBody>
      </p:sp>
      <p:sp>
        <p:nvSpPr>
          <p:cNvPr id="42" name="Rectangle 41">
            <a:extLst>
              <a:ext uri="{FF2B5EF4-FFF2-40B4-BE49-F238E27FC236}">
                <a16:creationId xmlns:a16="http://schemas.microsoft.com/office/drawing/2014/main" id="{7A1306AA-5219-45F7-9F08-09B214FCBE81}"/>
              </a:ext>
            </a:extLst>
          </p:cNvPr>
          <p:cNvSpPr/>
          <p:nvPr/>
        </p:nvSpPr>
        <p:spPr>
          <a:xfrm>
            <a:off x="616742" y="5861787"/>
            <a:ext cx="3787767" cy="94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Myriad Pro" panose="020B0503030403020204"/>
              </a:rPr>
              <a:t>Assumptions: </a:t>
            </a:r>
            <a:r>
              <a:rPr lang="en-US" sz="1000" dirty="0">
                <a:solidFill>
                  <a:schemeClr val="tx1">
                    <a:lumMod val="65000"/>
                    <a:lumOff val="35000"/>
                  </a:schemeClr>
                </a:solidFill>
                <a:latin typeface="Myriad Pro" panose="020B0503030403020204"/>
              </a:rPr>
              <a:t>Enabling legislative framework facilitates project activities; Organizations have the capacity to execute MCCAP counterpart responsibilities; lessons from previous alternative livelihoods attempts are given due consideration; efficient procurement processes; baseline indicators are relevant and robust, and performance indicators are realistic and achievable </a:t>
            </a:r>
          </a:p>
        </p:txBody>
      </p:sp>
      <p:sp>
        <p:nvSpPr>
          <p:cNvPr id="43" name="Rectangle 42">
            <a:extLst>
              <a:ext uri="{FF2B5EF4-FFF2-40B4-BE49-F238E27FC236}">
                <a16:creationId xmlns:a16="http://schemas.microsoft.com/office/drawing/2014/main" id="{81F70F7B-AE4D-45CE-809F-B27E1D56C90D}"/>
              </a:ext>
            </a:extLst>
          </p:cNvPr>
          <p:cNvSpPr/>
          <p:nvPr/>
        </p:nvSpPr>
        <p:spPr>
          <a:xfrm>
            <a:off x="4467062" y="5864168"/>
            <a:ext cx="3696581" cy="944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Myriad Pro" panose="020B0503030403020204"/>
              </a:rPr>
              <a:t>Assumptions: </a:t>
            </a:r>
            <a:r>
              <a:rPr lang="en-US" sz="1000" dirty="0">
                <a:solidFill>
                  <a:schemeClr val="tx1">
                    <a:lumMod val="65000"/>
                    <a:lumOff val="35000"/>
                  </a:schemeClr>
                </a:solidFill>
                <a:latin typeface="Myriad Pro" panose="020B0503030403020204"/>
              </a:rPr>
              <a:t>Stakeholders support expansion of replenishment zones; policy makers embrace project objectives and processes; ICZMP implementation can be effectively measured; methods used in coral restoration are sound; alternative livelihoods go beyond training and startup and are market-driven; BCC is target and audience-driven</a:t>
            </a:r>
          </a:p>
        </p:txBody>
      </p:sp>
      <p:sp>
        <p:nvSpPr>
          <p:cNvPr id="44" name="Rectangle 43">
            <a:extLst>
              <a:ext uri="{FF2B5EF4-FFF2-40B4-BE49-F238E27FC236}">
                <a16:creationId xmlns:a16="http://schemas.microsoft.com/office/drawing/2014/main" id="{75AE6A42-5982-433C-A763-7B5B096E4212}"/>
              </a:ext>
            </a:extLst>
          </p:cNvPr>
          <p:cNvSpPr/>
          <p:nvPr/>
        </p:nvSpPr>
        <p:spPr>
          <a:xfrm>
            <a:off x="8229599" y="5860686"/>
            <a:ext cx="3919869" cy="9358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Myriad Pro" panose="020B0503030403020204"/>
              </a:rPr>
              <a:t>Assumptions: </a:t>
            </a:r>
            <a:r>
              <a:rPr lang="en-US" sz="1000" dirty="0">
                <a:solidFill>
                  <a:schemeClr val="tx1">
                    <a:lumMod val="65000"/>
                    <a:lumOff val="35000"/>
                  </a:schemeClr>
                </a:solidFill>
                <a:latin typeface="Myriad Pro" panose="020B0503030403020204"/>
              </a:rPr>
              <a:t>Replenishment zones produce intended CCA results; there is tangible evidence of effective coastal zone management and adherence to ICZM Plan; resilient corals are growing well; there is evidence of meaningful supplementary income to fishing households from alternative livelihoods, coupled to reduce violation and infractions to no-fishing zones of MPAs</a:t>
            </a:r>
          </a:p>
        </p:txBody>
      </p:sp>
      <p:sp>
        <p:nvSpPr>
          <p:cNvPr id="48" name="Rectangle 47">
            <a:extLst>
              <a:ext uri="{FF2B5EF4-FFF2-40B4-BE49-F238E27FC236}">
                <a16:creationId xmlns:a16="http://schemas.microsoft.com/office/drawing/2014/main" id="{EFA45737-9020-415E-B3DC-92374400C64E}"/>
              </a:ext>
            </a:extLst>
          </p:cNvPr>
          <p:cNvSpPr/>
          <p:nvPr/>
        </p:nvSpPr>
        <p:spPr>
          <a:xfrm>
            <a:off x="649991" y="1948845"/>
            <a:ext cx="2083005" cy="842716"/>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Component 1: Improving the Protection Regime of Marine and Coastal Ecosystems</a:t>
            </a:r>
          </a:p>
        </p:txBody>
      </p:sp>
      <p:sp>
        <p:nvSpPr>
          <p:cNvPr id="49" name="Rectangle 48">
            <a:extLst>
              <a:ext uri="{FF2B5EF4-FFF2-40B4-BE49-F238E27FC236}">
                <a16:creationId xmlns:a16="http://schemas.microsoft.com/office/drawing/2014/main" id="{D50EE2C6-5B5C-4DA8-BC98-9D2CB67313A3}"/>
              </a:ext>
            </a:extLst>
          </p:cNvPr>
          <p:cNvSpPr/>
          <p:nvPr/>
        </p:nvSpPr>
        <p:spPr>
          <a:xfrm>
            <a:off x="649995" y="4060717"/>
            <a:ext cx="2083005" cy="6572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Component 2: Promotion of</a:t>
            </a:r>
          </a:p>
          <a:p>
            <a:pPr algn="ctr"/>
            <a:r>
              <a:rPr lang="en-US" sz="1100" b="1" dirty="0">
                <a:solidFill>
                  <a:schemeClr val="tx1">
                    <a:lumMod val="65000"/>
                    <a:lumOff val="35000"/>
                  </a:schemeClr>
                </a:solidFill>
                <a:latin typeface="Myriad Pro" panose="020B0503030403020204"/>
              </a:rPr>
              <a:t>viable alternative livelihoods</a:t>
            </a:r>
          </a:p>
          <a:p>
            <a:pPr algn="ctr"/>
            <a:r>
              <a:rPr lang="en-US" sz="1100" b="1" dirty="0">
                <a:solidFill>
                  <a:schemeClr val="tx1">
                    <a:lumMod val="65000"/>
                    <a:lumOff val="35000"/>
                  </a:schemeClr>
                </a:solidFill>
                <a:latin typeface="Myriad Pro" panose="020B0503030403020204"/>
              </a:rPr>
              <a:t>for affected users of the reef</a:t>
            </a:r>
          </a:p>
        </p:txBody>
      </p:sp>
      <p:sp>
        <p:nvSpPr>
          <p:cNvPr id="50" name="Rectangle 49">
            <a:extLst>
              <a:ext uri="{FF2B5EF4-FFF2-40B4-BE49-F238E27FC236}">
                <a16:creationId xmlns:a16="http://schemas.microsoft.com/office/drawing/2014/main" id="{20E6638A-A729-4111-812F-44BA8F31A047}"/>
              </a:ext>
            </a:extLst>
          </p:cNvPr>
          <p:cNvSpPr/>
          <p:nvPr/>
        </p:nvSpPr>
        <p:spPr>
          <a:xfrm>
            <a:off x="649995" y="5250620"/>
            <a:ext cx="2083005"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Component 3: Raising</a:t>
            </a:r>
          </a:p>
          <a:p>
            <a:r>
              <a:rPr lang="en-US" sz="1100" b="1" dirty="0">
                <a:solidFill>
                  <a:schemeClr val="tx1">
                    <a:lumMod val="65000"/>
                    <a:lumOff val="35000"/>
                  </a:schemeClr>
                </a:solidFill>
                <a:latin typeface="Myriad Pro" panose="020B0503030403020204"/>
              </a:rPr>
              <a:t>awareness and building</a:t>
            </a:r>
          </a:p>
          <a:p>
            <a:r>
              <a:rPr lang="en-US" sz="1100" b="1" dirty="0">
                <a:solidFill>
                  <a:schemeClr val="tx1">
                    <a:lumMod val="65000"/>
                    <a:lumOff val="35000"/>
                  </a:schemeClr>
                </a:solidFill>
                <a:latin typeface="Myriad Pro" panose="020B0503030403020204"/>
              </a:rPr>
              <a:t>local capacity</a:t>
            </a:r>
          </a:p>
        </p:txBody>
      </p:sp>
      <p:sp>
        <p:nvSpPr>
          <p:cNvPr id="51" name="Rectangle 50">
            <a:extLst>
              <a:ext uri="{FF2B5EF4-FFF2-40B4-BE49-F238E27FC236}">
                <a16:creationId xmlns:a16="http://schemas.microsoft.com/office/drawing/2014/main" id="{B1482773-0F5C-44BC-B35D-5EA2713A48C6}"/>
              </a:ext>
            </a:extLst>
          </p:cNvPr>
          <p:cNvSpPr/>
          <p:nvPr/>
        </p:nvSpPr>
        <p:spPr>
          <a:xfrm>
            <a:off x="5479346" y="1938943"/>
            <a:ext cx="1864604" cy="709940"/>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1.0</a:t>
            </a:r>
            <a:r>
              <a:rPr lang="en-US" sz="1100" dirty="0">
                <a:solidFill>
                  <a:schemeClr val="tx1">
                    <a:lumMod val="65000"/>
                    <a:lumOff val="35000"/>
                  </a:schemeClr>
                </a:solidFill>
                <a:latin typeface="Myriad Pro" panose="020B0503030403020204"/>
              </a:rPr>
              <a:t> MPAs &amp; replenishment zones expanded and secured in strategically selected locations </a:t>
            </a:r>
          </a:p>
        </p:txBody>
      </p:sp>
      <p:sp>
        <p:nvSpPr>
          <p:cNvPr id="52" name="Rectangle 51">
            <a:extLst>
              <a:ext uri="{FF2B5EF4-FFF2-40B4-BE49-F238E27FC236}">
                <a16:creationId xmlns:a16="http://schemas.microsoft.com/office/drawing/2014/main" id="{70439F1B-E975-4E83-A503-E6823A67DDE4}"/>
              </a:ext>
            </a:extLst>
          </p:cNvPr>
          <p:cNvSpPr/>
          <p:nvPr/>
        </p:nvSpPr>
        <p:spPr>
          <a:xfrm>
            <a:off x="5469566" y="3204470"/>
            <a:ext cx="1864604" cy="502986"/>
          </a:xfrm>
          <a:prstGeom prst="rect">
            <a:avLst/>
          </a:prstGeom>
          <a:solidFill>
            <a:srgbClr val="DDE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2.0 </a:t>
            </a:r>
            <a:r>
              <a:rPr lang="en-US" sz="1100" dirty="0">
                <a:solidFill>
                  <a:schemeClr val="tx1">
                    <a:lumMod val="65000"/>
                    <a:lumOff val="35000"/>
                  </a:schemeClr>
                </a:solidFill>
                <a:latin typeface="Myriad Pro" panose="020B0503030403020204"/>
              </a:rPr>
              <a:t>Coastal zones effectively managed</a:t>
            </a:r>
          </a:p>
        </p:txBody>
      </p:sp>
      <p:sp>
        <p:nvSpPr>
          <p:cNvPr id="53" name="Rectangle 52">
            <a:extLst>
              <a:ext uri="{FF2B5EF4-FFF2-40B4-BE49-F238E27FC236}">
                <a16:creationId xmlns:a16="http://schemas.microsoft.com/office/drawing/2014/main" id="{8C266B38-BCE3-4073-B7B9-577182881605}"/>
              </a:ext>
            </a:extLst>
          </p:cNvPr>
          <p:cNvSpPr/>
          <p:nvPr/>
        </p:nvSpPr>
        <p:spPr>
          <a:xfrm>
            <a:off x="5459463" y="4057550"/>
            <a:ext cx="1874707" cy="4072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3.0</a:t>
            </a:r>
            <a:r>
              <a:rPr lang="en-US" sz="1100" dirty="0">
                <a:solidFill>
                  <a:schemeClr val="tx1">
                    <a:lumMod val="65000"/>
                    <a:lumOff val="35000"/>
                  </a:schemeClr>
                </a:solidFill>
                <a:latin typeface="Myriad Pro" panose="020B0503030403020204"/>
              </a:rPr>
              <a:t> Livelihoods of affected users of the reef diversified</a:t>
            </a:r>
          </a:p>
        </p:txBody>
      </p:sp>
      <p:sp>
        <p:nvSpPr>
          <p:cNvPr id="54" name="Rectangle 53">
            <a:extLst>
              <a:ext uri="{FF2B5EF4-FFF2-40B4-BE49-F238E27FC236}">
                <a16:creationId xmlns:a16="http://schemas.microsoft.com/office/drawing/2014/main" id="{815F162A-091B-4EA6-98D8-F308162B5D75}"/>
              </a:ext>
            </a:extLst>
          </p:cNvPr>
          <p:cNvSpPr/>
          <p:nvPr/>
        </p:nvSpPr>
        <p:spPr>
          <a:xfrm>
            <a:off x="5469566" y="5235704"/>
            <a:ext cx="1874707" cy="502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65000"/>
                    <a:lumOff val="35000"/>
                  </a:schemeClr>
                </a:solidFill>
                <a:latin typeface="Myriad Pro" panose="020B0503030403020204"/>
              </a:rPr>
              <a:t>4.0</a:t>
            </a:r>
            <a:r>
              <a:rPr lang="en-US" sz="1100" dirty="0">
                <a:solidFill>
                  <a:schemeClr val="tx1">
                    <a:lumMod val="65000"/>
                    <a:lumOff val="35000"/>
                  </a:schemeClr>
                </a:solidFill>
                <a:latin typeface="Myriad Pro" panose="020B0503030403020204"/>
              </a:rPr>
              <a:t> The value of marine conservation and impacts of  CC are understood</a:t>
            </a:r>
          </a:p>
        </p:txBody>
      </p:sp>
      <p:sp>
        <p:nvSpPr>
          <p:cNvPr id="55" name="Rectangle 54">
            <a:extLst>
              <a:ext uri="{FF2B5EF4-FFF2-40B4-BE49-F238E27FC236}">
                <a16:creationId xmlns:a16="http://schemas.microsoft.com/office/drawing/2014/main" id="{9E74901F-3336-4344-9B60-935525C7E22E}"/>
              </a:ext>
            </a:extLst>
          </p:cNvPr>
          <p:cNvSpPr/>
          <p:nvPr/>
        </p:nvSpPr>
        <p:spPr>
          <a:xfrm>
            <a:off x="7654064" y="1942321"/>
            <a:ext cx="2358627" cy="1216535"/>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IS1</a:t>
            </a:r>
            <a:r>
              <a:rPr lang="en-US" sz="1100" dirty="0">
                <a:solidFill>
                  <a:schemeClr val="tx1">
                    <a:lumMod val="65000"/>
                    <a:lumOff val="35000"/>
                  </a:schemeClr>
                </a:solidFill>
                <a:latin typeface="Myriad Pro" panose="020B0503030403020204"/>
              </a:rPr>
              <a:t>: Effective public policies and regulatory framework leading to improved adaptive management response in support of ICZM; coastal resources restored; reduced user conflicts in coastal zone; and accountability improved</a:t>
            </a:r>
          </a:p>
        </p:txBody>
      </p:sp>
      <p:sp>
        <p:nvSpPr>
          <p:cNvPr id="56" name="Rectangle 55">
            <a:extLst>
              <a:ext uri="{FF2B5EF4-FFF2-40B4-BE49-F238E27FC236}">
                <a16:creationId xmlns:a16="http://schemas.microsoft.com/office/drawing/2014/main" id="{3349A2BF-1DFD-46C2-BB65-8B7639E4FE8F}"/>
              </a:ext>
            </a:extLst>
          </p:cNvPr>
          <p:cNvSpPr/>
          <p:nvPr/>
        </p:nvSpPr>
        <p:spPr>
          <a:xfrm>
            <a:off x="7654065" y="3284822"/>
            <a:ext cx="2358627" cy="1179973"/>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IS2</a:t>
            </a:r>
            <a:r>
              <a:rPr lang="en-US" sz="1100" dirty="0">
                <a:solidFill>
                  <a:schemeClr val="tx1">
                    <a:lumMod val="65000"/>
                    <a:lumOff val="35000"/>
                  </a:schemeClr>
                </a:solidFill>
                <a:latin typeface="Myriad Pro" panose="020B0503030403020204"/>
              </a:rPr>
              <a:t>: Sustainable livelihoods lead to reduce stresses on coastal resources and </a:t>
            </a:r>
            <a:r>
              <a:rPr lang="en-US" sz="1100" dirty="0" err="1">
                <a:solidFill>
                  <a:schemeClr val="tx1">
                    <a:lumMod val="65000"/>
                    <a:lumOff val="35000"/>
                  </a:schemeClr>
                </a:solidFill>
                <a:latin typeface="Myriad Pro" panose="020B0503030403020204"/>
              </a:rPr>
              <a:t>behaviour</a:t>
            </a:r>
            <a:r>
              <a:rPr lang="en-US" sz="1100" dirty="0">
                <a:solidFill>
                  <a:schemeClr val="tx1">
                    <a:lumMod val="65000"/>
                    <a:lumOff val="35000"/>
                  </a:schemeClr>
                </a:solidFill>
                <a:latin typeface="Myriad Pro" panose="020B0503030403020204"/>
              </a:rPr>
              <a:t> change leading to voluntary compliance by coastal resource users and public advocacy for ICZM. </a:t>
            </a:r>
          </a:p>
        </p:txBody>
      </p:sp>
      <p:sp>
        <p:nvSpPr>
          <p:cNvPr id="57" name="Rectangle 56">
            <a:extLst>
              <a:ext uri="{FF2B5EF4-FFF2-40B4-BE49-F238E27FC236}">
                <a16:creationId xmlns:a16="http://schemas.microsoft.com/office/drawing/2014/main" id="{53DC060D-602E-4B7C-BBD6-19C284490C24}"/>
              </a:ext>
            </a:extLst>
          </p:cNvPr>
          <p:cNvSpPr/>
          <p:nvPr/>
        </p:nvSpPr>
        <p:spPr>
          <a:xfrm>
            <a:off x="7670178" y="4642112"/>
            <a:ext cx="2342513" cy="1096577"/>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lumMod val="65000"/>
                    <a:lumOff val="35000"/>
                  </a:schemeClr>
                </a:solidFill>
                <a:latin typeface="Myriad Pro" panose="020B0503030403020204"/>
              </a:rPr>
              <a:t>IS3</a:t>
            </a:r>
            <a:r>
              <a:rPr lang="en-US" sz="1100" dirty="0">
                <a:solidFill>
                  <a:schemeClr val="tx1">
                    <a:lumMod val="65000"/>
                    <a:lumOff val="35000"/>
                  </a:schemeClr>
                </a:solidFill>
                <a:latin typeface="Myriad Pro" panose="020B0503030403020204"/>
              </a:rPr>
              <a:t>: Adaptation measures in support of increased resilience are quantifiable and are being quantified to demonstrate impact on resilience. </a:t>
            </a:r>
          </a:p>
        </p:txBody>
      </p:sp>
      <p:sp>
        <p:nvSpPr>
          <p:cNvPr id="58" name="Rectangle 57">
            <a:extLst>
              <a:ext uri="{FF2B5EF4-FFF2-40B4-BE49-F238E27FC236}">
                <a16:creationId xmlns:a16="http://schemas.microsoft.com/office/drawing/2014/main" id="{947527A1-E256-48BC-B9B0-0960CD2009F3}"/>
              </a:ext>
            </a:extLst>
          </p:cNvPr>
          <p:cNvSpPr/>
          <p:nvPr/>
        </p:nvSpPr>
        <p:spPr>
          <a:xfrm>
            <a:off x="10338596" y="2756895"/>
            <a:ext cx="1757101" cy="2235826"/>
          </a:xfrm>
          <a:prstGeom prst="rect">
            <a:avLst/>
          </a:prstGeom>
          <a:solidFill>
            <a:schemeClr val="accent2">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lumMod val="65000"/>
                    <a:lumOff val="35000"/>
                  </a:schemeClr>
                </a:solidFill>
                <a:latin typeface="Myriad Pro" panose="020B0503030403020204"/>
              </a:rPr>
              <a:t>Priority ecosystem based marine conservation and climate adaptation measures implemented to strengthen the climate resilience of the Belize barrier reef system</a:t>
            </a:r>
          </a:p>
        </p:txBody>
      </p:sp>
      <p:sp>
        <p:nvSpPr>
          <p:cNvPr id="9" name="Arrow: Down 8">
            <a:extLst>
              <a:ext uri="{FF2B5EF4-FFF2-40B4-BE49-F238E27FC236}">
                <a16:creationId xmlns:a16="http://schemas.microsoft.com/office/drawing/2014/main" id="{3D3AA0FC-38AA-49F7-91A0-569C6E737057}"/>
              </a:ext>
            </a:extLst>
          </p:cNvPr>
          <p:cNvSpPr/>
          <p:nvPr/>
        </p:nvSpPr>
        <p:spPr>
          <a:xfrm>
            <a:off x="2743629" y="1414131"/>
            <a:ext cx="221172" cy="145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Arrow: Down 101">
            <a:extLst>
              <a:ext uri="{FF2B5EF4-FFF2-40B4-BE49-F238E27FC236}">
                <a16:creationId xmlns:a16="http://schemas.microsoft.com/office/drawing/2014/main" id="{8AED81F8-691F-4DCD-BDB4-23BEDCC21819}"/>
              </a:ext>
            </a:extLst>
          </p:cNvPr>
          <p:cNvSpPr/>
          <p:nvPr/>
        </p:nvSpPr>
        <p:spPr>
          <a:xfrm>
            <a:off x="5142784" y="1417050"/>
            <a:ext cx="221172" cy="14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Arrow: Down 102">
            <a:extLst>
              <a:ext uri="{FF2B5EF4-FFF2-40B4-BE49-F238E27FC236}">
                <a16:creationId xmlns:a16="http://schemas.microsoft.com/office/drawing/2014/main" id="{4468687C-1FA0-4DF8-BCC9-2526F9A6FD88}"/>
              </a:ext>
            </a:extLst>
          </p:cNvPr>
          <p:cNvSpPr/>
          <p:nvPr/>
        </p:nvSpPr>
        <p:spPr>
          <a:xfrm>
            <a:off x="10070739" y="1417050"/>
            <a:ext cx="221172" cy="145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row: Down 103">
            <a:extLst>
              <a:ext uri="{FF2B5EF4-FFF2-40B4-BE49-F238E27FC236}">
                <a16:creationId xmlns:a16="http://schemas.microsoft.com/office/drawing/2014/main" id="{39EF56DE-D9B7-415C-8C3F-EDE68E7A7C9E}"/>
              </a:ext>
            </a:extLst>
          </p:cNvPr>
          <p:cNvSpPr/>
          <p:nvPr/>
        </p:nvSpPr>
        <p:spPr>
          <a:xfrm rot="10800000">
            <a:off x="2735919" y="5718147"/>
            <a:ext cx="221172" cy="145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Arrow: Down 104">
            <a:extLst>
              <a:ext uri="{FF2B5EF4-FFF2-40B4-BE49-F238E27FC236}">
                <a16:creationId xmlns:a16="http://schemas.microsoft.com/office/drawing/2014/main" id="{265F8BE4-0114-4DE0-A9F7-883EFC89DF0E}"/>
              </a:ext>
            </a:extLst>
          </p:cNvPr>
          <p:cNvSpPr/>
          <p:nvPr/>
        </p:nvSpPr>
        <p:spPr>
          <a:xfrm rot="10800000">
            <a:off x="5156336" y="5711482"/>
            <a:ext cx="221172" cy="145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Down 105">
            <a:extLst>
              <a:ext uri="{FF2B5EF4-FFF2-40B4-BE49-F238E27FC236}">
                <a16:creationId xmlns:a16="http://schemas.microsoft.com/office/drawing/2014/main" id="{89BE6E4D-D0C4-431B-884B-D6AE08CBF9A8}"/>
              </a:ext>
            </a:extLst>
          </p:cNvPr>
          <p:cNvSpPr/>
          <p:nvPr/>
        </p:nvSpPr>
        <p:spPr>
          <a:xfrm rot="10800000">
            <a:off x="10066172" y="5711483"/>
            <a:ext cx="221172" cy="145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5425626-ED68-4D21-B8C0-22F0D4902167}"/>
              </a:ext>
            </a:extLst>
          </p:cNvPr>
          <p:cNvCxnSpPr>
            <a:stCxn id="48" idx="3"/>
          </p:cNvCxnSpPr>
          <p:nvPr/>
        </p:nvCxnSpPr>
        <p:spPr>
          <a:xfrm>
            <a:off x="2732996" y="2370203"/>
            <a:ext cx="257671" cy="857"/>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347016-B9B3-4A8A-A1B6-20AB0B471707}"/>
              </a:ext>
            </a:extLst>
          </p:cNvPr>
          <p:cNvCxnSpPr>
            <a:stCxn id="48" idx="3"/>
            <a:endCxn id="37" idx="1"/>
          </p:cNvCxnSpPr>
          <p:nvPr/>
        </p:nvCxnSpPr>
        <p:spPr>
          <a:xfrm>
            <a:off x="2732996" y="2370203"/>
            <a:ext cx="246242" cy="67851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AB732B-0850-429F-9E5C-6507D0AC74DB}"/>
              </a:ext>
            </a:extLst>
          </p:cNvPr>
          <p:cNvCxnSpPr>
            <a:stCxn id="48" idx="3"/>
            <a:endCxn id="38" idx="1"/>
          </p:cNvCxnSpPr>
          <p:nvPr/>
        </p:nvCxnSpPr>
        <p:spPr>
          <a:xfrm>
            <a:off x="2732996" y="2370203"/>
            <a:ext cx="246242" cy="135405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B2D4448-5670-46D8-9932-17DFB1C3EEA7}"/>
              </a:ext>
            </a:extLst>
          </p:cNvPr>
          <p:cNvCxnSpPr>
            <a:cxnSpLocks/>
          </p:cNvCxnSpPr>
          <p:nvPr/>
        </p:nvCxnSpPr>
        <p:spPr>
          <a:xfrm>
            <a:off x="2732996" y="2390888"/>
            <a:ext cx="257671" cy="189096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6D21430-7C64-4791-8F1A-18F0A9CDEE86}"/>
              </a:ext>
            </a:extLst>
          </p:cNvPr>
          <p:cNvCxnSpPr>
            <a:stCxn id="36" idx="3"/>
            <a:endCxn id="51" idx="1"/>
          </p:cNvCxnSpPr>
          <p:nvPr/>
        </p:nvCxnSpPr>
        <p:spPr>
          <a:xfrm>
            <a:off x="5073671" y="2288834"/>
            <a:ext cx="405675" cy="507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2F7C9CF9-AD16-4853-A914-A91439C8C28D}"/>
              </a:ext>
            </a:extLst>
          </p:cNvPr>
          <p:cNvCxnSpPr>
            <a:stCxn id="36" idx="3"/>
            <a:endCxn id="52" idx="1"/>
          </p:cNvCxnSpPr>
          <p:nvPr/>
        </p:nvCxnSpPr>
        <p:spPr>
          <a:xfrm>
            <a:off x="5073671" y="2288834"/>
            <a:ext cx="395895" cy="116712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8D9DA80-AA24-479B-8E5A-975BC1F622C0}"/>
              </a:ext>
            </a:extLst>
          </p:cNvPr>
          <p:cNvCxnSpPr>
            <a:stCxn id="36" idx="3"/>
            <a:endCxn id="54" idx="1"/>
          </p:cNvCxnSpPr>
          <p:nvPr/>
        </p:nvCxnSpPr>
        <p:spPr>
          <a:xfrm>
            <a:off x="5073671" y="2288834"/>
            <a:ext cx="395895" cy="3198363"/>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48FC685-2588-4B9F-AADD-505E248FAAB2}"/>
              </a:ext>
            </a:extLst>
          </p:cNvPr>
          <p:cNvCxnSpPr>
            <a:stCxn id="38" idx="3"/>
            <a:endCxn id="52" idx="1"/>
          </p:cNvCxnSpPr>
          <p:nvPr/>
        </p:nvCxnSpPr>
        <p:spPr>
          <a:xfrm flipV="1">
            <a:off x="5062243" y="3455963"/>
            <a:ext cx="407323" cy="26829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70504C5-ED07-4C70-9AF7-BE9458BD7530}"/>
              </a:ext>
            </a:extLst>
          </p:cNvPr>
          <p:cNvCxnSpPr>
            <a:stCxn id="37" idx="3"/>
            <a:endCxn id="52" idx="1"/>
          </p:cNvCxnSpPr>
          <p:nvPr/>
        </p:nvCxnSpPr>
        <p:spPr>
          <a:xfrm>
            <a:off x="5062243" y="3048714"/>
            <a:ext cx="407323" cy="407249"/>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AAD17E62-BE17-4FDB-B180-F499F8BA8727}"/>
              </a:ext>
            </a:extLst>
          </p:cNvPr>
          <p:cNvCxnSpPr>
            <a:stCxn id="37" idx="3"/>
            <a:endCxn id="51" idx="1"/>
          </p:cNvCxnSpPr>
          <p:nvPr/>
        </p:nvCxnSpPr>
        <p:spPr>
          <a:xfrm flipV="1">
            <a:off x="5062243" y="2293913"/>
            <a:ext cx="417103" cy="754801"/>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CCC2967-7FEE-4BDD-9C76-CC4B0D2D0F86}"/>
              </a:ext>
            </a:extLst>
          </p:cNvPr>
          <p:cNvCxnSpPr>
            <a:stCxn id="51" idx="2"/>
            <a:endCxn id="52" idx="0"/>
          </p:cNvCxnSpPr>
          <p:nvPr/>
        </p:nvCxnSpPr>
        <p:spPr>
          <a:xfrm flipH="1">
            <a:off x="6401868" y="2648883"/>
            <a:ext cx="9780" cy="555587"/>
          </a:xfrm>
          <a:prstGeom prst="straightConnector1">
            <a:avLst/>
          </a:prstGeom>
          <a:ln w="19050">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D5E5A86C-7866-4037-A39F-798AC4E0E064}"/>
              </a:ext>
            </a:extLst>
          </p:cNvPr>
          <p:cNvCxnSpPr>
            <a:stCxn id="52" idx="3"/>
          </p:cNvCxnSpPr>
          <p:nvPr/>
        </p:nvCxnSpPr>
        <p:spPr>
          <a:xfrm flipV="1">
            <a:off x="7334170" y="3204470"/>
            <a:ext cx="319894" cy="251493"/>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7181AC0-C248-48C0-86D8-E7CFD5A2041C}"/>
              </a:ext>
            </a:extLst>
          </p:cNvPr>
          <p:cNvCxnSpPr>
            <a:stCxn id="51" idx="3"/>
          </p:cNvCxnSpPr>
          <p:nvPr/>
        </p:nvCxnSpPr>
        <p:spPr>
          <a:xfrm>
            <a:off x="7343950" y="2293913"/>
            <a:ext cx="310114" cy="910557"/>
          </a:xfrm>
          <a:prstGeom prst="straightConnector1">
            <a:avLst/>
          </a:prstGeom>
          <a:ln>
            <a:solidFill>
              <a:srgbClr val="ABC857"/>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9A4184DA-9497-4100-BACD-CEDC7480F02C}"/>
              </a:ext>
            </a:extLst>
          </p:cNvPr>
          <p:cNvCxnSpPr>
            <a:stCxn id="49" idx="3"/>
            <a:endCxn id="39" idx="1"/>
          </p:cNvCxnSpPr>
          <p:nvPr/>
        </p:nvCxnSpPr>
        <p:spPr>
          <a:xfrm flipV="1">
            <a:off x="2733000" y="4261172"/>
            <a:ext cx="257667" cy="128190"/>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81A30D0D-446F-4555-827F-248CDCFE4FD9}"/>
              </a:ext>
            </a:extLst>
          </p:cNvPr>
          <p:cNvCxnSpPr>
            <a:stCxn id="49" idx="3"/>
            <a:endCxn id="40" idx="1"/>
          </p:cNvCxnSpPr>
          <p:nvPr/>
        </p:nvCxnSpPr>
        <p:spPr>
          <a:xfrm>
            <a:off x="2733000" y="4389362"/>
            <a:ext cx="257667" cy="467325"/>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E9B9DBAE-C81B-4AB7-9BED-CEC4A6491037}"/>
              </a:ext>
            </a:extLst>
          </p:cNvPr>
          <p:cNvCxnSpPr>
            <a:stCxn id="39" idx="3"/>
            <a:endCxn id="53" idx="1"/>
          </p:cNvCxnSpPr>
          <p:nvPr/>
        </p:nvCxnSpPr>
        <p:spPr>
          <a:xfrm>
            <a:off x="5073672" y="4261172"/>
            <a:ext cx="385791" cy="1"/>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55C10A77-725B-46F9-A610-232CD3091070}"/>
              </a:ext>
            </a:extLst>
          </p:cNvPr>
          <p:cNvCxnSpPr>
            <a:stCxn id="39" idx="3"/>
            <a:endCxn id="54" idx="1"/>
          </p:cNvCxnSpPr>
          <p:nvPr/>
        </p:nvCxnSpPr>
        <p:spPr>
          <a:xfrm>
            <a:off x="5073672" y="4261172"/>
            <a:ext cx="395894" cy="1226025"/>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028D7E3A-F636-410D-9445-FCAE08E166BB}"/>
              </a:ext>
            </a:extLst>
          </p:cNvPr>
          <p:cNvCxnSpPr>
            <a:stCxn id="40" idx="3"/>
            <a:endCxn id="53" idx="1"/>
          </p:cNvCxnSpPr>
          <p:nvPr/>
        </p:nvCxnSpPr>
        <p:spPr>
          <a:xfrm flipV="1">
            <a:off x="5073672" y="4261173"/>
            <a:ext cx="385791" cy="595514"/>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CE93B757-6EA8-4838-BE85-A81182CA191F}"/>
              </a:ext>
            </a:extLst>
          </p:cNvPr>
          <p:cNvCxnSpPr>
            <a:cxnSpLocks/>
          </p:cNvCxnSpPr>
          <p:nvPr/>
        </p:nvCxnSpPr>
        <p:spPr>
          <a:xfrm>
            <a:off x="7344273" y="4261173"/>
            <a:ext cx="325905" cy="0"/>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43473F00-6097-48F5-BDF2-3A91F30ECD98}"/>
              </a:ext>
            </a:extLst>
          </p:cNvPr>
          <p:cNvCxnSpPr>
            <a:stCxn id="39" idx="3"/>
            <a:endCxn id="51" idx="1"/>
          </p:cNvCxnSpPr>
          <p:nvPr/>
        </p:nvCxnSpPr>
        <p:spPr>
          <a:xfrm flipV="1">
            <a:off x="5073672" y="2293913"/>
            <a:ext cx="405674" cy="1967259"/>
          </a:xfrm>
          <a:prstGeom prst="straightConnector1">
            <a:avLst/>
          </a:prstGeom>
          <a:ln>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841DD98-C534-46E0-9F14-9A30558D7F62}"/>
              </a:ext>
            </a:extLst>
          </p:cNvPr>
          <p:cNvCxnSpPr>
            <a:stCxn id="50" idx="3"/>
            <a:endCxn id="41" idx="1"/>
          </p:cNvCxnSpPr>
          <p:nvPr/>
        </p:nvCxnSpPr>
        <p:spPr>
          <a:xfrm>
            <a:off x="2733000" y="5502113"/>
            <a:ext cx="2462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187A93B-D47F-4A9D-AF7F-44816EDF49DD}"/>
              </a:ext>
            </a:extLst>
          </p:cNvPr>
          <p:cNvCxnSpPr>
            <a:stCxn id="50" idx="3"/>
            <a:endCxn id="39" idx="1"/>
          </p:cNvCxnSpPr>
          <p:nvPr/>
        </p:nvCxnSpPr>
        <p:spPr>
          <a:xfrm flipV="1">
            <a:off x="2733000" y="4261172"/>
            <a:ext cx="257667" cy="1240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327E5BD6-C49E-4C01-8ABB-112E67DCD99A}"/>
              </a:ext>
            </a:extLst>
          </p:cNvPr>
          <p:cNvCxnSpPr>
            <a:cxnSpLocks/>
            <a:stCxn id="41" idx="3"/>
          </p:cNvCxnSpPr>
          <p:nvPr/>
        </p:nvCxnSpPr>
        <p:spPr>
          <a:xfrm flipV="1">
            <a:off x="5062257" y="2648885"/>
            <a:ext cx="417089" cy="285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88B4837-E85B-4D8B-B0DB-270DCCADC037}"/>
              </a:ext>
            </a:extLst>
          </p:cNvPr>
          <p:cNvCxnSpPr>
            <a:cxnSpLocks/>
            <a:stCxn id="41" idx="3"/>
            <a:endCxn id="54" idx="1"/>
          </p:cNvCxnSpPr>
          <p:nvPr/>
        </p:nvCxnSpPr>
        <p:spPr>
          <a:xfrm flipV="1">
            <a:off x="5062257" y="5487197"/>
            <a:ext cx="407309" cy="14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3C967900-7820-42C8-8F4B-6A554104DF4A}"/>
              </a:ext>
            </a:extLst>
          </p:cNvPr>
          <p:cNvCxnSpPr>
            <a:stCxn id="53" idx="0"/>
            <a:endCxn id="52" idx="2"/>
          </p:cNvCxnSpPr>
          <p:nvPr/>
        </p:nvCxnSpPr>
        <p:spPr>
          <a:xfrm flipV="1">
            <a:off x="6396817" y="3707456"/>
            <a:ext cx="5051" cy="350094"/>
          </a:xfrm>
          <a:prstGeom prst="straightConnector1">
            <a:avLst/>
          </a:prstGeom>
          <a:ln w="19050">
            <a:solidFill>
              <a:srgbClr val="F7941D"/>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B667FDF9-FEAF-427A-83A4-E9CE84F8BD84}"/>
              </a:ext>
            </a:extLst>
          </p:cNvPr>
          <p:cNvCxnSpPr>
            <a:stCxn id="54" idx="0"/>
            <a:endCxn id="53" idx="2"/>
          </p:cNvCxnSpPr>
          <p:nvPr/>
        </p:nvCxnSpPr>
        <p:spPr>
          <a:xfrm flipH="1" flipV="1">
            <a:off x="6396817" y="4464796"/>
            <a:ext cx="10103" cy="770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FB96E9CF-4D99-4327-A98B-F29D0EE1794A}"/>
              </a:ext>
            </a:extLst>
          </p:cNvPr>
          <p:cNvCxnSpPr>
            <a:stCxn id="54" idx="3"/>
          </p:cNvCxnSpPr>
          <p:nvPr/>
        </p:nvCxnSpPr>
        <p:spPr>
          <a:xfrm>
            <a:off x="7344273" y="5487197"/>
            <a:ext cx="3277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9FC3203-325D-4A8C-9E52-3096A01846E8}"/>
              </a:ext>
            </a:extLst>
          </p:cNvPr>
          <p:cNvCxnSpPr>
            <a:cxnSpLocks/>
            <a:stCxn id="57" idx="3"/>
            <a:endCxn id="58" idx="1"/>
          </p:cNvCxnSpPr>
          <p:nvPr/>
        </p:nvCxnSpPr>
        <p:spPr>
          <a:xfrm flipV="1">
            <a:off x="10012691" y="3874808"/>
            <a:ext cx="325905" cy="1315593"/>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65" name="Straight Arrow Connector 164">
            <a:extLst>
              <a:ext uri="{FF2B5EF4-FFF2-40B4-BE49-F238E27FC236}">
                <a16:creationId xmlns:a16="http://schemas.microsoft.com/office/drawing/2014/main" id="{58F23F52-C8C0-4D21-8E0C-4DC19CA177C5}"/>
              </a:ext>
            </a:extLst>
          </p:cNvPr>
          <p:cNvCxnSpPr>
            <a:stCxn id="56" idx="3"/>
          </p:cNvCxnSpPr>
          <p:nvPr/>
        </p:nvCxnSpPr>
        <p:spPr>
          <a:xfrm flipV="1">
            <a:off x="10012692" y="3867912"/>
            <a:ext cx="310113" cy="6897"/>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69" name="Straight Arrow Connector 168">
            <a:extLst>
              <a:ext uri="{FF2B5EF4-FFF2-40B4-BE49-F238E27FC236}">
                <a16:creationId xmlns:a16="http://schemas.microsoft.com/office/drawing/2014/main" id="{3F542B88-1E75-4847-997E-6BF357544B44}"/>
              </a:ext>
            </a:extLst>
          </p:cNvPr>
          <p:cNvCxnSpPr>
            <a:cxnSpLocks/>
            <a:stCxn id="55" idx="3"/>
            <a:endCxn id="58" idx="1"/>
          </p:cNvCxnSpPr>
          <p:nvPr/>
        </p:nvCxnSpPr>
        <p:spPr>
          <a:xfrm>
            <a:off x="10012691" y="2550589"/>
            <a:ext cx="325905" cy="1324219"/>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72" name="Rectangle 71">
            <a:extLst>
              <a:ext uri="{FF2B5EF4-FFF2-40B4-BE49-F238E27FC236}">
                <a16:creationId xmlns:a16="http://schemas.microsoft.com/office/drawing/2014/main" id="{DD2FAC1F-F5B5-43B4-840D-7FDC18A551FE}"/>
              </a:ext>
            </a:extLst>
          </p:cNvPr>
          <p:cNvSpPr/>
          <p:nvPr/>
        </p:nvSpPr>
        <p:spPr>
          <a:xfrm>
            <a:off x="4487709" y="760157"/>
            <a:ext cx="3238955" cy="645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accent2"/>
                </a:solidFill>
                <a:latin typeface="Myriad Pro" panose="020B0503030403020204"/>
              </a:rPr>
              <a:t>Drivers: </a:t>
            </a:r>
            <a:r>
              <a:rPr lang="en-US" sz="1050" dirty="0">
                <a:solidFill>
                  <a:schemeClr val="tx1">
                    <a:lumMod val="65000"/>
                    <a:lumOff val="35000"/>
                  </a:schemeClr>
                </a:solidFill>
                <a:latin typeface="Myriad Pro" panose="020B0503030403020204"/>
              </a:rPr>
              <a:t>Project secures technical capacity; employs</a:t>
            </a:r>
          </a:p>
          <a:p>
            <a:pPr algn="ctr"/>
            <a:r>
              <a:rPr lang="en-US" sz="1050" dirty="0">
                <a:solidFill>
                  <a:schemeClr val="tx1">
                    <a:lumMod val="65000"/>
                    <a:lumOff val="35000"/>
                  </a:schemeClr>
                </a:solidFill>
                <a:latin typeface="Myriad Pro" panose="020B0503030403020204"/>
              </a:rPr>
              <a:t>adaptive implementation strategies; supports policy &amp; regulatory processes; ensures due diligence in</a:t>
            </a:r>
          </a:p>
          <a:p>
            <a:pPr algn="ctr"/>
            <a:r>
              <a:rPr lang="en-US" sz="1050" dirty="0">
                <a:solidFill>
                  <a:schemeClr val="tx1">
                    <a:lumMod val="65000"/>
                    <a:lumOff val="35000"/>
                  </a:schemeClr>
                </a:solidFill>
                <a:latin typeface="Myriad Pro" panose="020B0503030403020204"/>
              </a:rPr>
              <a:t>alternative livelihoods; evaluates BCC success.</a:t>
            </a:r>
          </a:p>
        </p:txBody>
      </p:sp>
      <p:pic>
        <p:nvPicPr>
          <p:cNvPr id="6" name="Graphic 5" descr="Meeting with solid fill">
            <a:extLst>
              <a:ext uri="{FF2B5EF4-FFF2-40B4-BE49-F238E27FC236}">
                <a16:creationId xmlns:a16="http://schemas.microsoft.com/office/drawing/2014/main" id="{87A1718D-A997-0842-BD18-3184AA9651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9370" y="-140978"/>
            <a:ext cx="914400" cy="914400"/>
          </a:xfrm>
          <a:prstGeom prst="rect">
            <a:avLst/>
          </a:prstGeom>
        </p:spPr>
      </p:pic>
    </p:spTree>
    <p:extLst>
      <p:ext uri="{BB962C8B-B14F-4D97-AF65-F5344CB8AC3E}">
        <p14:creationId xmlns:p14="http://schemas.microsoft.com/office/powerpoint/2010/main" val="19082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heckerboard(across)">
                                      <p:cBhvr>
                                        <p:cTn id="7" dur="500"/>
                                        <p:tgtEl>
                                          <p:spTgt spid="4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checkerboard(across)">
                                      <p:cBhvr>
                                        <p:cTn id="10" dur="500"/>
                                        <p:tgtEl>
                                          <p:spTgt spid="10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checkerboard(across)">
                                      <p:cBhvr>
                                        <p:cTn id="13" dur="500"/>
                                        <p:tgtEl>
                                          <p:spTgt spid="10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checkerboard(across)">
                                      <p:cBhvr>
                                        <p:cTn id="16" dur="500"/>
                                        <p:tgtEl>
                                          <p:spTgt spid="4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checkerboard(across)">
                                      <p:cBhvr>
                                        <p:cTn id="19" dur="500"/>
                                        <p:tgtEl>
                                          <p:spTgt spid="10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checkerboard(across)">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checkerboard(across)">
                                      <p:cBhvr>
                                        <p:cTn id="33" dur="500"/>
                                        <p:tgtEl>
                                          <p:spTgt spid="72"/>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checkerboard(across)">
                                      <p:cBhvr>
                                        <p:cTn id="36" dur="500"/>
                                        <p:tgtEl>
                                          <p:spTgt spid="10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heckerboard(across)">
                                      <p:cBhvr>
                                        <p:cTn id="39" dur="500"/>
                                        <p:tgtEl>
                                          <p:spTgt spid="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checkerboard(across)">
                                      <p:cBhvr>
                                        <p:cTn id="4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42" grpId="0" animBg="1"/>
      <p:bldP spid="43" grpId="0" animBg="1"/>
      <p:bldP spid="44" grpId="0" animBg="1"/>
      <p:bldP spid="9" grpId="0" animBg="1"/>
      <p:bldP spid="102" grpId="0" animBg="1"/>
      <p:bldP spid="103" grpId="0" animBg="1"/>
      <p:bldP spid="104" grpId="0" animBg="1"/>
      <p:bldP spid="105" grpId="0" animBg="1"/>
      <p:bldP spid="106" grpId="0" animBg="1"/>
      <p:bldP spid="7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700EC-A38E-4491-9930-13F50A8934A5}"/>
              </a:ext>
            </a:extLst>
          </p:cNvPr>
          <p:cNvSpPr/>
          <p:nvPr/>
        </p:nvSpPr>
        <p:spPr>
          <a:xfrm>
            <a:off x="815248" y="5937662"/>
            <a:ext cx="1654820" cy="82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D9680D1-5711-42CD-B179-3B26AAF02EFA}"/>
              </a:ext>
            </a:extLst>
          </p:cNvPr>
          <p:cNvSpPr>
            <a:spLocks noGrp="1"/>
          </p:cNvSpPr>
          <p:nvPr>
            <p:ph type="sldNum" sz="quarter" idx="4"/>
          </p:nvPr>
        </p:nvSpPr>
        <p:spPr/>
        <p:txBody>
          <a:bodyPr/>
          <a:lstStyle/>
          <a:p>
            <a:fld id="{15F7C4B4-4F51-0945-BFD9-8C8DFD044134}" type="slidenum">
              <a:rPr lang="en-US" smtClean="0"/>
              <a:pPr/>
              <a:t>52</a:t>
            </a:fld>
            <a:endParaRPr lang="en-US" dirty="0"/>
          </a:p>
        </p:txBody>
      </p:sp>
      <p:sp>
        <p:nvSpPr>
          <p:cNvPr id="5" name="Rectangle 4">
            <a:extLst>
              <a:ext uri="{FF2B5EF4-FFF2-40B4-BE49-F238E27FC236}">
                <a16:creationId xmlns:a16="http://schemas.microsoft.com/office/drawing/2014/main" id="{7C2D7911-B424-4929-9576-AEC1F79C4665}"/>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973D3F1-D81E-4947-84D4-70CFF4C02027}"/>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1A9F317F-4429-4135-A324-DF5710528FD7}"/>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3: Revise Theory of Change into a Theory of Sustainability</a:t>
            </a:r>
          </a:p>
        </p:txBody>
      </p:sp>
      <p:cxnSp>
        <p:nvCxnSpPr>
          <p:cNvPr id="9" name="Straight Connector 8">
            <a:extLst>
              <a:ext uri="{FF2B5EF4-FFF2-40B4-BE49-F238E27FC236}">
                <a16:creationId xmlns:a16="http://schemas.microsoft.com/office/drawing/2014/main" id="{1462D1D8-DDA9-48C4-8E8A-8F89B904EE24}"/>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22A3E70-7CB6-4038-AD9A-382B28F38D80}"/>
              </a:ext>
            </a:extLst>
          </p:cNvPr>
          <p:cNvSpPr txBox="1"/>
          <p:nvPr/>
        </p:nvSpPr>
        <p:spPr>
          <a:xfrm>
            <a:off x="5673791" y="3278660"/>
            <a:ext cx="5991414" cy="2800767"/>
          </a:xfrm>
          <a:prstGeom prst="rect">
            <a:avLst/>
          </a:prstGeom>
          <a:noFill/>
        </p:spPr>
        <p:txBody>
          <a:bodyPr wrap="square">
            <a:spAutoFit/>
          </a:bodyPr>
          <a:lstStyle/>
          <a:p>
            <a:pPr algn="just"/>
            <a:r>
              <a:rPr lang="en-US" sz="1600" b="0" i="0" u="none" strike="noStrike" baseline="0" dirty="0">
                <a:solidFill>
                  <a:srgbClr val="000000"/>
                </a:solidFill>
                <a:latin typeface="Myriad Pro" panose="020B0503030403020204"/>
              </a:rPr>
              <a:t>The main environmental risks faced by areas of </a:t>
            </a:r>
            <a:r>
              <a:rPr lang="en-US" sz="1600" b="0" i="0" u="none" strike="noStrike" baseline="0" dirty="0">
                <a:solidFill>
                  <a:srgbClr val="000000"/>
                </a:solidFill>
                <a:latin typeface="Myriad Pro" panose="020B0503030403020204"/>
                <a:hlinkClick r:id="rId4"/>
              </a:rPr>
              <a:t>FORECCSA</a:t>
            </a:r>
            <a:r>
              <a:rPr lang="en-US" sz="1600" b="0" i="0" u="none" strike="noStrike" baseline="0" dirty="0">
                <a:solidFill>
                  <a:srgbClr val="000000"/>
                </a:solidFill>
                <a:latin typeface="Myriad Pro" panose="020B0503030403020204"/>
              </a:rPr>
              <a:t> project are derived from </a:t>
            </a:r>
            <a:r>
              <a:rPr lang="en-US" sz="1600" b="1" i="0" u="none" strike="noStrike" baseline="0" dirty="0">
                <a:solidFill>
                  <a:srgbClr val="000000"/>
                </a:solidFill>
                <a:latin typeface="Myriad Pro" panose="020B0503030403020204"/>
              </a:rPr>
              <a:t>global warming, environmental contamination</a:t>
            </a:r>
            <a:r>
              <a:rPr lang="en-US" sz="1600" b="0" i="0" u="none" strike="noStrike" baseline="0" dirty="0">
                <a:solidFill>
                  <a:srgbClr val="000000"/>
                </a:solidFill>
                <a:latin typeface="Myriad Pro" panose="020B0503030403020204"/>
              </a:rPr>
              <a:t>, </a:t>
            </a:r>
            <a:r>
              <a:rPr lang="en-US" sz="1600" b="1" i="0" u="none" strike="noStrike" baseline="0" dirty="0">
                <a:solidFill>
                  <a:srgbClr val="000000"/>
                </a:solidFill>
                <a:latin typeface="Myriad Pro" panose="020B0503030403020204"/>
              </a:rPr>
              <a:t>destruction of forests</a:t>
            </a:r>
            <a:r>
              <a:rPr lang="en-US" sz="1600" b="0" i="0" u="none" strike="noStrike" baseline="0" dirty="0">
                <a:solidFill>
                  <a:srgbClr val="000000"/>
                </a:solidFill>
                <a:latin typeface="Myriad Pro" panose="020B0503030403020204"/>
              </a:rPr>
              <a:t>, </a:t>
            </a:r>
            <a:r>
              <a:rPr lang="en-US" sz="1600" b="1" i="0" u="none" strike="noStrike" baseline="0" dirty="0">
                <a:solidFill>
                  <a:srgbClr val="000000"/>
                </a:solidFill>
                <a:latin typeface="Myriad Pro" panose="020B0503030403020204"/>
              </a:rPr>
              <a:t>diversification</a:t>
            </a:r>
            <a:r>
              <a:rPr lang="en-US" sz="1600" b="0" i="0" u="none" strike="noStrike" baseline="0" dirty="0">
                <a:solidFill>
                  <a:srgbClr val="000000"/>
                </a:solidFill>
                <a:latin typeface="Myriad Pro" panose="020B0503030403020204"/>
              </a:rPr>
              <a:t>, </a:t>
            </a:r>
            <a:r>
              <a:rPr lang="en-US" sz="1600" b="1" i="0" u="none" strike="noStrike" baseline="0" dirty="0">
                <a:solidFill>
                  <a:srgbClr val="000000"/>
                </a:solidFill>
                <a:latin typeface="Myriad Pro" panose="020B0503030403020204"/>
              </a:rPr>
              <a:t>floods, affectation of water sources</a:t>
            </a:r>
            <a:r>
              <a:rPr lang="en-US" sz="1600" b="0" i="0" u="none" strike="noStrike" baseline="0" dirty="0">
                <a:solidFill>
                  <a:srgbClr val="000000"/>
                </a:solidFill>
                <a:latin typeface="Myriad Pro" panose="020B0503030403020204"/>
              </a:rPr>
              <a:t>, </a:t>
            </a:r>
            <a:r>
              <a:rPr lang="en-US" sz="1600" b="1" i="0" u="none" strike="noStrike" baseline="0" dirty="0">
                <a:solidFill>
                  <a:srgbClr val="000000"/>
                </a:solidFill>
                <a:latin typeface="Myriad Pro" panose="020B0503030403020204"/>
              </a:rPr>
              <a:t>greenhouse effect, and decreased biodiversity. </a:t>
            </a:r>
          </a:p>
          <a:p>
            <a:endParaRPr lang="en-US" sz="1600" b="0" i="0" u="none" strike="noStrike" baseline="0" dirty="0">
              <a:solidFill>
                <a:srgbClr val="000000"/>
              </a:solidFill>
              <a:latin typeface="Myriad Pro" panose="020B0503030403020204"/>
            </a:endParaRPr>
          </a:p>
          <a:p>
            <a:r>
              <a:rPr lang="en-US" sz="1600" dirty="0">
                <a:solidFill>
                  <a:srgbClr val="000000"/>
                </a:solidFill>
                <a:latin typeface="Myriad Pro" panose="020B0503030403020204"/>
              </a:rPr>
              <a:t>e.g.</a:t>
            </a:r>
          </a:p>
          <a:p>
            <a:pPr marL="285750" indent="-285750">
              <a:buFont typeface="Arial" panose="020B0604020202020204" pitchFamily="34" charset="0"/>
              <a:buChar char="•"/>
            </a:pPr>
            <a:r>
              <a:rPr lang="en-US" sz="1600" i="0" u="none" strike="noStrike" baseline="0" dirty="0">
                <a:solidFill>
                  <a:srgbClr val="000000"/>
                </a:solidFill>
                <a:latin typeface="Myriad Pro" panose="020B0503030403020204"/>
              </a:rPr>
              <a:t>use of chemical products in flower companies</a:t>
            </a:r>
          </a:p>
          <a:p>
            <a:pPr marL="285750" indent="-285750">
              <a:buFont typeface="Arial" panose="020B0604020202020204" pitchFamily="34" charset="0"/>
              <a:buChar char="•"/>
            </a:pPr>
            <a:r>
              <a:rPr lang="en-US" sz="1600" i="0" u="none" strike="noStrike" baseline="0" dirty="0">
                <a:solidFill>
                  <a:srgbClr val="000000"/>
                </a:solidFill>
                <a:latin typeface="Myriad Pro" panose="020B0503030403020204"/>
              </a:rPr>
              <a:t>decrease in water volume and loss of topsoil due to poor agricultural practices </a:t>
            </a:r>
          </a:p>
          <a:p>
            <a:pPr marL="285750" indent="-285750">
              <a:buFont typeface="Arial" panose="020B0604020202020204" pitchFamily="34" charset="0"/>
              <a:buChar char="•"/>
            </a:pPr>
            <a:endParaRPr lang="en-US" sz="1600" b="0" i="0" u="none" strike="noStrike" baseline="0" dirty="0">
              <a:solidFill>
                <a:srgbClr val="000000"/>
              </a:solidFill>
              <a:latin typeface="Myriad Pro" panose="020B0503030403020204"/>
            </a:endParaRPr>
          </a:p>
        </p:txBody>
      </p:sp>
      <p:sp>
        <p:nvSpPr>
          <p:cNvPr id="15" name="Content Placeholder 3">
            <a:extLst>
              <a:ext uri="{FF2B5EF4-FFF2-40B4-BE49-F238E27FC236}">
                <a16:creationId xmlns:a16="http://schemas.microsoft.com/office/drawing/2014/main" id="{35F53C35-9BB2-433E-8AF9-262D283596B0}"/>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3" name="TextBox 2">
            <a:extLst>
              <a:ext uri="{FF2B5EF4-FFF2-40B4-BE49-F238E27FC236}">
                <a16:creationId xmlns:a16="http://schemas.microsoft.com/office/drawing/2014/main" id="{3727C536-B796-48AF-86F8-BEBA6ACCCBE9}"/>
              </a:ext>
            </a:extLst>
          </p:cNvPr>
          <p:cNvSpPr txBox="1"/>
          <p:nvPr/>
        </p:nvSpPr>
        <p:spPr>
          <a:xfrm>
            <a:off x="5792441" y="5984470"/>
            <a:ext cx="5872763" cy="276999"/>
          </a:xfrm>
          <a:prstGeom prst="rect">
            <a:avLst/>
          </a:prstGeom>
          <a:noFill/>
        </p:spPr>
        <p:txBody>
          <a:bodyPr wrap="square" rtlCol="0">
            <a:spAutoFit/>
          </a:bodyPr>
          <a:lstStyle/>
          <a:p>
            <a:pPr algn="ctr"/>
            <a:r>
              <a:rPr lang="en-US" sz="1200" i="1" dirty="0"/>
              <a:t>Source: Evaluation of sustainability from the final evaluation of the Ecuador project</a:t>
            </a:r>
          </a:p>
        </p:txBody>
      </p:sp>
      <p:sp>
        <p:nvSpPr>
          <p:cNvPr id="16" name="TextBox 15">
            <a:extLst>
              <a:ext uri="{FF2B5EF4-FFF2-40B4-BE49-F238E27FC236}">
                <a16:creationId xmlns:a16="http://schemas.microsoft.com/office/drawing/2014/main" id="{6E509AD4-1C78-4B73-9DB8-F771299644C9}"/>
              </a:ext>
            </a:extLst>
          </p:cNvPr>
          <p:cNvSpPr txBox="1"/>
          <p:nvPr/>
        </p:nvSpPr>
        <p:spPr>
          <a:xfrm>
            <a:off x="914400" y="1660466"/>
            <a:ext cx="10984152" cy="369332"/>
          </a:xfrm>
          <a:prstGeom prst="rect">
            <a:avLst/>
          </a:prstGeom>
          <a:noFill/>
        </p:spPr>
        <p:txBody>
          <a:bodyPr wrap="square">
            <a:spAutoFit/>
          </a:bodyPr>
          <a:lstStyle/>
          <a:p>
            <a:pPr algn="ctr"/>
            <a:r>
              <a:rPr lang="en-US" b="1" dirty="0"/>
              <a:t>Identify underlying assumptions about climate shocks (Ecuador example)</a:t>
            </a:r>
          </a:p>
        </p:txBody>
      </p:sp>
      <p:pic>
        <p:nvPicPr>
          <p:cNvPr id="4098" name="Picture 2" descr="Effects of Deforestation">
            <a:hlinkClick r:id="rId5"/>
            <a:extLst>
              <a:ext uri="{FF2B5EF4-FFF2-40B4-BE49-F238E27FC236}">
                <a16:creationId xmlns:a16="http://schemas.microsoft.com/office/drawing/2014/main" id="{3FE60D99-F0CF-4532-B365-A4DAFCA10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94" y="3175852"/>
            <a:ext cx="4191808" cy="28258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63E0EF26-15A3-4D31-995A-305857E9915E}"/>
              </a:ext>
            </a:extLst>
          </p:cNvPr>
          <p:cNvGraphicFramePr>
            <a:graphicFrameLocks noGrp="1"/>
          </p:cNvGraphicFramePr>
          <p:nvPr/>
        </p:nvGraphicFramePr>
        <p:xfrm>
          <a:off x="815248" y="2367820"/>
          <a:ext cx="4241753" cy="595381"/>
        </p:xfrm>
        <a:graphic>
          <a:graphicData uri="http://schemas.openxmlformats.org/drawingml/2006/table">
            <a:tbl>
              <a:tblPr>
                <a:tableStyleId>{F5AB1C69-6EDB-4FF4-983F-18BD219EF322}</a:tableStyleId>
              </a:tblPr>
              <a:tblGrid>
                <a:gridCol w="3084983">
                  <a:extLst>
                    <a:ext uri="{9D8B030D-6E8A-4147-A177-3AD203B41FA5}">
                      <a16:colId xmlns:a16="http://schemas.microsoft.com/office/drawing/2014/main" val="3157955815"/>
                    </a:ext>
                  </a:extLst>
                </a:gridCol>
                <a:gridCol w="1156770">
                  <a:extLst>
                    <a:ext uri="{9D8B030D-6E8A-4147-A177-3AD203B41FA5}">
                      <a16:colId xmlns:a16="http://schemas.microsoft.com/office/drawing/2014/main" val="1892415195"/>
                    </a:ext>
                  </a:extLst>
                </a:gridCol>
              </a:tblGrid>
              <a:tr h="595381">
                <a:tc>
                  <a:txBody>
                    <a:bodyPr/>
                    <a:lstStyle/>
                    <a:p>
                      <a:pPr marL="0" marR="0">
                        <a:lnSpc>
                          <a:spcPct val="107000"/>
                        </a:lnSpc>
                        <a:spcBef>
                          <a:spcPts val="0"/>
                        </a:spcBef>
                        <a:spcAft>
                          <a:spcPts val="0"/>
                        </a:spcAft>
                      </a:pPr>
                      <a:r>
                        <a:rPr lang="en-US" sz="1400" dirty="0">
                          <a:effectLst/>
                          <a:latin typeface="Myriad Pro" panose="020B0503030403020204"/>
                        </a:rPr>
                        <a:t>Environmental and uncertainty of climate change impact risks </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400" b="1" dirty="0">
                          <a:effectLst/>
                          <a:latin typeface="Myriad Pro" panose="020B0503030403020204"/>
                        </a:rPr>
                        <a:t>Moderately Probable </a:t>
                      </a:r>
                      <a:endParaRPr lang="en-US" sz="1400" b="1"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03741366"/>
                  </a:ext>
                </a:extLst>
              </a:tr>
            </a:tbl>
          </a:graphicData>
        </a:graphic>
      </p:graphicFrame>
      <p:sp>
        <p:nvSpPr>
          <p:cNvPr id="19" name="Arrow: Bent-Up 18">
            <a:extLst>
              <a:ext uri="{FF2B5EF4-FFF2-40B4-BE49-F238E27FC236}">
                <a16:creationId xmlns:a16="http://schemas.microsoft.com/office/drawing/2014/main" id="{1B27A319-0C7A-4F68-A8A7-FFFE03358EFA}"/>
              </a:ext>
            </a:extLst>
          </p:cNvPr>
          <p:cNvSpPr/>
          <p:nvPr/>
        </p:nvSpPr>
        <p:spPr>
          <a:xfrm rot="10800000" flipH="1">
            <a:off x="5335392" y="2448900"/>
            <a:ext cx="806068" cy="572173"/>
          </a:xfrm>
          <a:custGeom>
            <a:avLst/>
            <a:gdLst>
              <a:gd name="connsiteX0" fmla="*/ 0 w 806068"/>
              <a:gd name="connsiteY0" fmla="*/ 429130 h 572173"/>
              <a:gd name="connsiteX1" fmla="*/ 591503 w 806068"/>
              <a:gd name="connsiteY1" fmla="*/ 429130 h 572173"/>
              <a:gd name="connsiteX2" fmla="*/ 591503 w 806068"/>
              <a:gd name="connsiteY2" fmla="*/ 143043 h 572173"/>
              <a:gd name="connsiteX3" fmla="*/ 519982 w 806068"/>
              <a:gd name="connsiteY3" fmla="*/ 143043 h 572173"/>
              <a:gd name="connsiteX4" fmla="*/ 663025 w 806068"/>
              <a:gd name="connsiteY4" fmla="*/ 0 h 572173"/>
              <a:gd name="connsiteX5" fmla="*/ 806068 w 806068"/>
              <a:gd name="connsiteY5" fmla="*/ 143043 h 572173"/>
              <a:gd name="connsiteX6" fmla="*/ 734546 w 806068"/>
              <a:gd name="connsiteY6" fmla="*/ 143043 h 572173"/>
              <a:gd name="connsiteX7" fmla="*/ 734546 w 806068"/>
              <a:gd name="connsiteY7" fmla="*/ 572173 h 572173"/>
              <a:gd name="connsiteX8" fmla="*/ 0 w 806068"/>
              <a:gd name="connsiteY8" fmla="*/ 572173 h 572173"/>
              <a:gd name="connsiteX9" fmla="*/ 0 w 806068"/>
              <a:gd name="connsiteY9" fmla="*/ 429130 h 57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068" h="572173" fill="none" extrusionOk="0">
                <a:moveTo>
                  <a:pt x="0" y="429130"/>
                </a:moveTo>
                <a:cubicBezTo>
                  <a:pt x="272783" y="411617"/>
                  <a:pt x="350985" y="452350"/>
                  <a:pt x="591503" y="429130"/>
                </a:cubicBezTo>
                <a:cubicBezTo>
                  <a:pt x="613106" y="371623"/>
                  <a:pt x="608825" y="214053"/>
                  <a:pt x="591503" y="143043"/>
                </a:cubicBezTo>
                <a:cubicBezTo>
                  <a:pt x="558408" y="136717"/>
                  <a:pt x="553156" y="139443"/>
                  <a:pt x="519982" y="143043"/>
                </a:cubicBezTo>
                <a:cubicBezTo>
                  <a:pt x="542769" y="124594"/>
                  <a:pt x="601109" y="74157"/>
                  <a:pt x="663025" y="0"/>
                </a:cubicBezTo>
                <a:cubicBezTo>
                  <a:pt x="689156" y="45273"/>
                  <a:pt x="780537" y="139015"/>
                  <a:pt x="806068" y="143043"/>
                </a:cubicBezTo>
                <a:cubicBezTo>
                  <a:pt x="783633" y="143103"/>
                  <a:pt x="760802" y="145363"/>
                  <a:pt x="734546" y="143043"/>
                </a:cubicBezTo>
                <a:cubicBezTo>
                  <a:pt x="705266" y="340560"/>
                  <a:pt x="703607" y="409493"/>
                  <a:pt x="734546" y="572173"/>
                </a:cubicBezTo>
                <a:cubicBezTo>
                  <a:pt x="519410" y="507556"/>
                  <a:pt x="275559" y="549447"/>
                  <a:pt x="0" y="572173"/>
                </a:cubicBezTo>
                <a:cubicBezTo>
                  <a:pt x="-6721" y="526991"/>
                  <a:pt x="4447" y="444329"/>
                  <a:pt x="0" y="429130"/>
                </a:cubicBezTo>
                <a:close/>
              </a:path>
              <a:path w="806068" h="572173" stroke="0" extrusionOk="0">
                <a:moveTo>
                  <a:pt x="0" y="429130"/>
                </a:moveTo>
                <a:cubicBezTo>
                  <a:pt x="164743" y="416098"/>
                  <a:pt x="519729" y="413711"/>
                  <a:pt x="591503" y="429130"/>
                </a:cubicBezTo>
                <a:cubicBezTo>
                  <a:pt x="593737" y="346534"/>
                  <a:pt x="574586" y="209216"/>
                  <a:pt x="591503" y="143043"/>
                </a:cubicBezTo>
                <a:cubicBezTo>
                  <a:pt x="579215" y="144475"/>
                  <a:pt x="544908" y="140146"/>
                  <a:pt x="519982" y="143043"/>
                </a:cubicBezTo>
                <a:cubicBezTo>
                  <a:pt x="539233" y="128784"/>
                  <a:pt x="595709" y="62290"/>
                  <a:pt x="663025" y="0"/>
                </a:cubicBezTo>
                <a:cubicBezTo>
                  <a:pt x="706645" y="56791"/>
                  <a:pt x="768473" y="100960"/>
                  <a:pt x="806068" y="143043"/>
                </a:cubicBezTo>
                <a:cubicBezTo>
                  <a:pt x="774888" y="145056"/>
                  <a:pt x="746535" y="138144"/>
                  <a:pt x="734546" y="143043"/>
                </a:cubicBezTo>
                <a:cubicBezTo>
                  <a:pt x="728795" y="303020"/>
                  <a:pt x="724565" y="433659"/>
                  <a:pt x="734546" y="572173"/>
                </a:cubicBezTo>
                <a:cubicBezTo>
                  <a:pt x="391727" y="573134"/>
                  <a:pt x="337481" y="608247"/>
                  <a:pt x="0" y="572173"/>
                </a:cubicBezTo>
                <a:cubicBezTo>
                  <a:pt x="9582" y="507240"/>
                  <a:pt x="-4256" y="477896"/>
                  <a:pt x="0" y="429130"/>
                </a:cubicBezTo>
                <a:close/>
              </a:path>
            </a:pathLst>
          </a:custGeom>
          <a:solidFill>
            <a:srgbClr val="51AFBD"/>
          </a:solidFill>
          <a:ln>
            <a:solidFill>
              <a:schemeClr val="accent3">
                <a:lumMod val="40000"/>
                <a:lumOff val="60000"/>
              </a:schemeClr>
            </a:solidFill>
            <a:extLst>
              <a:ext uri="{C807C97D-BFC1-408E-A445-0C87EB9F89A2}">
                <ask:lineSketchStyleProps xmlns:ask="http://schemas.microsoft.com/office/drawing/2018/sketchyshapes" sd="252692197">
                  <a:prstGeom prst="bentUp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22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childTnLst>
                                </p:cTn>
                              </p:par>
                              <p:par>
                                <p:cTn id="12" presetID="1" presetClass="entr" presetSubtype="0" fill="hold" nodeType="withEffect">
                                  <p:stCondLst>
                                    <p:cond delay="750"/>
                                  </p:stCondLst>
                                  <p:childTnLst>
                                    <p:set>
                                      <p:cBhvr>
                                        <p:cTn id="13" dur="1" fill="hold">
                                          <p:stCondLst>
                                            <p:cond delay="0"/>
                                          </p:stCondLst>
                                        </p:cTn>
                                        <p:tgtEl>
                                          <p:spTgt spid="17">
                                            <p:txEl>
                                              <p:pRg st="3" end="3"/>
                                            </p:txEl>
                                          </p:spTgt>
                                        </p:tgtEl>
                                        <p:attrNameLst>
                                          <p:attrName>style.visibility</p:attrName>
                                        </p:attrNameLst>
                                      </p:cBhvr>
                                      <p:to>
                                        <p:strVal val="visible"/>
                                      </p:to>
                                    </p:set>
                                  </p:childTnLst>
                                </p:cTn>
                              </p:par>
                              <p:par>
                                <p:cTn id="14" presetID="1" presetClass="entr" presetSubtype="0" fill="hold" nodeType="withEffect">
                                  <p:stCondLst>
                                    <p:cond delay="750"/>
                                  </p:stCondLst>
                                  <p:childTnLst>
                                    <p:set>
                                      <p:cBhvr>
                                        <p:cTn id="15"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540;p17">
            <a:extLst>
              <a:ext uri="{FF2B5EF4-FFF2-40B4-BE49-F238E27FC236}">
                <a16:creationId xmlns:a16="http://schemas.microsoft.com/office/drawing/2014/main" id="{387E895F-A255-4043-B734-B95296858DE8}"/>
              </a:ext>
            </a:extLst>
          </p:cNvPr>
          <p:cNvPicPr preferRelativeResize="0"/>
          <p:nvPr/>
        </p:nvPicPr>
        <p:blipFill rotWithShape="1">
          <a:blip r:embed="rId4">
            <a:alphaModFix/>
          </a:blip>
          <a:srcRect l="7096" t="3853" r="11928" b="12953"/>
          <a:stretch/>
        </p:blipFill>
        <p:spPr>
          <a:xfrm>
            <a:off x="777449" y="1883861"/>
            <a:ext cx="5060207" cy="4941772"/>
          </a:xfrm>
          <a:prstGeom prst="rect">
            <a:avLst/>
          </a:prstGeom>
          <a:noFill/>
          <a:ln>
            <a:noFill/>
          </a:ln>
        </p:spPr>
      </p:pic>
      <p:sp>
        <p:nvSpPr>
          <p:cNvPr id="5" name="Rectangle 4">
            <a:extLst>
              <a:ext uri="{FF2B5EF4-FFF2-40B4-BE49-F238E27FC236}">
                <a16:creationId xmlns:a16="http://schemas.microsoft.com/office/drawing/2014/main" id="{7C2D7911-B424-4929-9576-AEC1F79C4665}"/>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973D3F1-D81E-4947-84D4-70CFF4C02027}"/>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1A9F317F-4429-4135-A324-DF5710528FD7}"/>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STEP 3: Revise Theory of Change into a Theory of Sustainability</a:t>
            </a:r>
          </a:p>
        </p:txBody>
      </p:sp>
      <p:cxnSp>
        <p:nvCxnSpPr>
          <p:cNvPr id="9" name="Straight Connector 8">
            <a:extLst>
              <a:ext uri="{FF2B5EF4-FFF2-40B4-BE49-F238E27FC236}">
                <a16:creationId xmlns:a16="http://schemas.microsoft.com/office/drawing/2014/main" id="{1462D1D8-DDA9-48C4-8E8A-8F89B904EE24}"/>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5F53C35-9BB2-433E-8AF9-262D283596B0}"/>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16" name="TextBox 15">
            <a:extLst>
              <a:ext uri="{FF2B5EF4-FFF2-40B4-BE49-F238E27FC236}">
                <a16:creationId xmlns:a16="http://schemas.microsoft.com/office/drawing/2014/main" id="{6E509AD4-1C78-4B73-9DB8-F771299644C9}"/>
              </a:ext>
            </a:extLst>
          </p:cNvPr>
          <p:cNvSpPr txBox="1"/>
          <p:nvPr/>
        </p:nvSpPr>
        <p:spPr>
          <a:xfrm>
            <a:off x="886465" y="1594330"/>
            <a:ext cx="10984152" cy="369332"/>
          </a:xfrm>
          <a:prstGeom prst="rect">
            <a:avLst/>
          </a:prstGeom>
          <a:noFill/>
        </p:spPr>
        <p:txBody>
          <a:bodyPr wrap="square">
            <a:spAutoFit/>
          </a:bodyPr>
          <a:lstStyle/>
          <a:p>
            <a:pPr algn="ctr"/>
            <a:r>
              <a:rPr lang="en-US" b="1" dirty="0"/>
              <a:t>Identify sustainability assumptions: Map out who should be talked to and test assumptions of sustainability </a:t>
            </a:r>
          </a:p>
        </p:txBody>
      </p:sp>
      <p:sp>
        <p:nvSpPr>
          <p:cNvPr id="18" name="Google Shape;538;p17">
            <a:extLst>
              <a:ext uri="{FF2B5EF4-FFF2-40B4-BE49-F238E27FC236}">
                <a16:creationId xmlns:a16="http://schemas.microsoft.com/office/drawing/2014/main" id="{EE1E1573-23D5-4200-AD42-B3082A55771E}"/>
              </a:ext>
            </a:extLst>
          </p:cNvPr>
          <p:cNvSpPr txBox="1"/>
          <p:nvPr/>
        </p:nvSpPr>
        <p:spPr>
          <a:xfrm>
            <a:off x="5719326" y="5684409"/>
            <a:ext cx="61230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7F7F7F"/>
                </a:solidFill>
                <a:latin typeface="Open Sans"/>
                <a:ea typeface="Open Sans"/>
                <a:cs typeface="Open Sans"/>
                <a:sym typeface="Open Sans"/>
              </a:rPr>
              <a:t>-5                                                                                                                       +5</a:t>
            </a:r>
            <a:endParaRPr dirty="0"/>
          </a:p>
        </p:txBody>
      </p:sp>
      <p:cxnSp>
        <p:nvCxnSpPr>
          <p:cNvPr id="23" name="Google Shape;545;p17">
            <a:extLst>
              <a:ext uri="{FF2B5EF4-FFF2-40B4-BE49-F238E27FC236}">
                <a16:creationId xmlns:a16="http://schemas.microsoft.com/office/drawing/2014/main" id="{6CAB1E68-9803-4CDC-A36A-7102E475C975}"/>
              </a:ext>
            </a:extLst>
          </p:cNvPr>
          <p:cNvCxnSpPr/>
          <p:nvPr/>
        </p:nvCxnSpPr>
        <p:spPr>
          <a:xfrm>
            <a:off x="6063577" y="5874580"/>
            <a:ext cx="5307524" cy="0"/>
          </a:xfrm>
          <a:prstGeom prst="straightConnector1">
            <a:avLst/>
          </a:prstGeom>
          <a:noFill/>
          <a:ln w="38100" cap="flat" cmpd="sng">
            <a:solidFill>
              <a:srgbClr val="3A3838"/>
            </a:solidFill>
            <a:prstDash val="solid"/>
            <a:miter lim="800000"/>
            <a:headEnd type="triangle" w="med" len="med"/>
            <a:tailEnd type="triangle" w="med" len="med"/>
          </a:ln>
        </p:spPr>
      </p:cxnSp>
      <p:cxnSp>
        <p:nvCxnSpPr>
          <p:cNvPr id="24" name="Google Shape;546;p17">
            <a:extLst>
              <a:ext uri="{FF2B5EF4-FFF2-40B4-BE49-F238E27FC236}">
                <a16:creationId xmlns:a16="http://schemas.microsoft.com/office/drawing/2014/main" id="{15859580-E7A3-4FBD-8895-E706F7FE410E}"/>
              </a:ext>
            </a:extLst>
          </p:cNvPr>
          <p:cNvCxnSpPr/>
          <p:nvPr/>
        </p:nvCxnSpPr>
        <p:spPr>
          <a:xfrm rot="10800000">
            <a:off x="8634389" y="2886278"/>
            <a:ext cx="0" cy="2988302"/>
          </a:xfrm>
          <a:prstGeom prst="straightConnector1">
            <a:avLst/>
          </a:prstGeom>
          <a:noFill/>
          <a:ln w="38100" cap="flat" cmpd="sng">
            <a:solidFill>
              <a:srgbClr val="3A3838"/>
            </a:solidFill>
            <a:prstDash val="solid"/>
            <a:miter lim="800000"/>
            <a:headEnd type="none" w="sm" len="sm"/>
            <a:tailEnd type="triangle" w="med" len="med"/>
          </a:ln>
        </p:spPr>
      </p:cxnSp>
      <p:sp>
        <p:nvSpPr>
          <p:cNvPr id="25" name="Google Shape;547;p17">
            <a:extLst>
              <a:ext uri="{FF2B5EF4-FFF2-40B4-BE49-F238E27FC236}">
                <a16:creationId xmlns:a16="http://schemas.microsoft.com/office/drawing/2014/main" id="{CF4C7B87-4C68-4347-99EE-58CF708E18B7}"/>
              </a:ext>
            </a:extLst>
          </p:cNvPr>
          <p:cNvSpPr txBox="1"/>
          <p:nvPr/>
        </p:nvSpPr>
        <p:spPr>
          <a:xfrm>
            <a:off x="5785779" y="5943084"/>
            <a:ext cx="640621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7F7F7F"/>
                </a:solidFill>
                <a:latin typeface="Open Sans"/>
                <a:ea typeface="Open Sans"/>
                <a:cs typeface="Open Sans"/>
                <a:sym typeface="Open Sans"/>
              </a:rPr>
              <a:t>AGAINST                                                                                                       FOR</a:t>
            </a:r>
            <a:endParaRPr dirty="0"/>
          </a:p>
        </p:txBody>
      </p:sp>
      <p:sp>
        <p:nvSpPr>
          <p:cNvPr id="26" name="Google Shape;548;p17">
            <a:extLst>
              <a:ext uri="{FF2B5EF4-FFF2-40B4-BE49-F238E27FC236}">
                <a16:creationId xmlns:a16="http://schemas.microsoft.com/office/drawing/2014/main" id="{42EA9D95-256E-431E-B211-486BF9E1BA4C}"/>
              </a:ext>
            </a:extLst>
          </p:cNvPr>
          <p:cNvSpPr/>
          <p:nvPr/>
        </p:nvSpPr>
        <p:spPr>
          <a:xfrm>
            <a:off x="9178919" y="3633150"/>
            <a:ext cx="914400" cy="914400"/>
          </a:xfrm>
          <a:prstGeom prst="ellipse">
            <a:avLst/>
          </a:prstGeom>
          <a:solidFill>
            <a:srgbClr val="DCE7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7F7F7F"/>
                </a:solidFill>
                <a:latin typeface="Calibri"/>
                <a:ea typeface="Calibri"/>
                <a:cs typeface="Calibri"/>
                <a:sym typeface="Calibri"/>
              </a:rPr>
              <a:t>Stake -holder</a:t>
            </a:r>
            <a:endParaRPr/>
          </a:p>
        </p:txBody>
      </p:sp>
      <p:sp>
        <p:nvSpPr>
          <p:cNvPr id="27" name="Google Shape;549;p17">
            <a:extLst>
              <a:ext uri="{FF2B5EF4-FFF2-40B4-BE49-F238E27FC236}">
                <a16:creationId xmlns:a16="http://schemas.microsoft.com/office/drawing/2014/main" id="{6E6339E6-01C0-4086-A771-F5AD20393ADA}"/>
              </a:ext>
            </a:extLst>
          </p:cNvPr>
          <p:cNvSpPr txBox="1"/>
          <p:nvPr/>
        </p:nvSpPr>
        <p:spPr>
          <a:xfrm>
            <a:off x="7329571" y="2317789"/>
            <a:ext cx="260963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INVOLVEMENT</a:t>
            </a:r>
            <a:endParaRPr/>
          </a:p>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10</a:t>
            </a:r>
            <a:endParaRPr/>
          </a:p>
        </p:txBody>
      </p:sp>
      <p:pic>
        <p:nvPicPr>
          <p:cNvPr id="28" name="Google Shape;550;p17" descr="Arrow Icon Png #177794 - Free Icons Library">
            <a:extLst>
              <a:ext uri="{FF2B5EF4-FFF2-40B4-BE49-F238E27FC236}">
                <a16:creationId xmlns:a16="http://schemas.microsoft.com/office/drawing/2014/main" id="{196953FB-C36F-49AD-A7F3-456AED4ABCD1}"/>
              </a:ext>
            </a:extLst>
          </p:cNvPr>
          <p:cNvPicPr preferRelativeResize="0"/>
          <p:nvPr/>
        </p:nvPicPr>
        <p:blipFill rotWithShape="1">
          <a:blip r:embed="rId5">
            <a:alphaModFix/>
          </a:blip>
          <a:srcRect/>
          <a:stretch/>
        </p:blipFill>
        <p:spPr>
          <a:xfrm rot="3904270">
            <a:off x="5775849" y="2323999"/>
            <a:ext cx="976947" cy="976947"/>
          </a:xfrm>
          <a:prstGeom prst="rect">
            <a:avLst/>
          </a:prstGeom>
          <a:noFill/>
          <a:ln>
            <a:noFill/>
          </a:ln>
        </p:spPr>
      </p:pic>
      <p:sp>
        <p:nvSpPr>
          <p:cNvPr id="29" name="Google Shape;551;p17">
            <a:extLst>
              <a:ext uri="{FF2B5EF4-FFF2-40B4-BE49-F238E27FC236}">
                <a16:creationId xmlns:a16="http://schemas.microsoft.com/office/drawing/2014/main" id="{02A3CA74-F23B-412C-89E1-46C39CA15871}"/>
              </a:ext>
            </a:extLst>
          </p:cNvPr>
          <p:cNvSpPr/>
          <p:nvPr/>
        </p:nvSpPr>
        <p:spPr>
          <a:xfrm>
            <a:off x="8435848" y="4533976"/>
            <a:ext cx="406340" cy="322026"/>
          </a:xfrm>
          <a:prstGeom prst="ellipse">
            <a:avLst/>
          </a:prstGeom>
          <a:solidFill>
            <a:srgbClr val="DCE7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a:solidFill>
                  <a:srgbClr val="7F7F7F"/>
                </a:solidFill>
                <a:latin typeface="Calibri"/>
                <a:ea typeface="Calibri"/>
                <a:cs typeface="Calibri"/>
                <a:sym typeface="Calibri"/>
              </a:rPr>
              <a:t>s</a:t>
            </a:r>
            <a:endParaRPr/>
          </a:p>
        </p:txBody>
      </p:sp>
      <p:sp>
        <p:nvSpPr>
          <p:cNvPr id="30" name="Google Shape;552;p17">
            <a:extLst>
              <a:ext uri="{FF2B5EF4-FFF2-40B4-BE49-F238E27FC236}">
                <a16:creationId xmlns:a16="http://schemas.microsoft.com/office/drawing/2014/main" id="{2BCA091C-D412-49A9-8779-7FAA02E6F9F4}"/>
              </a:ext>
            </a:extLst>
          </p:cNvPr>
          <p:cNvSpPr/>
          <p:nvPr/>
        </p:nvSpPr>
        <p:spPr>
          <a:xfrm>
            <a:off x="10180648" y="2762988"/>
            <a:ext cx="1090966" cy="1053538"/>
          </a:xfrm>
          <a:prstGeom prst="ellipse">
            <a:avLst/>
          </a:prstGeom>
          <a:solidFill>
            <a:srgbClr val="C9DD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7F7F7F"/>
                </a:solidFill>
                <a:latin typeface="Calibri"/>
                <a:ea typeface="Calibri"/>
                <a:cs typeface="Calibri"/>
                <a:sym typeface="Calibri"/>
              </a:rPr>
              <a:t>Stake holder</a:t>
            </a:r>
            <a:endParaRPr/>
          </a:p>
        </p:txBody>
      </p:sp>
      <p:sp>
        <p:nvSpPr>
          <p:cNvPr id="31" name="Google Shape;553;p17">
            <a:extLst>
              <a:ext uri="{FF2B5EF4-FFF2-40B4-BE49-F238E27FC236}">
                <a16:creationId xmlns:a16="http://schemas.microsoft.com/office/drawing/2014/main" id="{645529F3-E89D-40E4-BC6E-3D0F3785E66B}"/>
              </a:ext>
            </a:extLst>
          </p:cNvPr>
          <p:cNvSpPr/>
          <p:nvPr/>
        </p:nvSpPr>
        <p:spPr>
          <a:xfrm>
            <a:off x="9939207" y="4907619"/>
            <a:ext cx="559758" cy="475246"/>
          </a:xfrm>
          <a:prstGeom prst="ellipse">
            <a:avLst/>
          </a:prstGeom>
          <a:solidFill>
            <a:srgbClr val="C9DD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rgbClr val="7F7F7F"/>
                </a:solidFill>
                <a:latin typeface="Calibri"/>
                <a:ea typeface="Calibri"/>
                <a:cs typeface="Calibri"/>
                <a:sym typeface="Calibri"/>
              </a:rPr>
              <a:t>stk</a:t>
            </a:r>
            <a:endParaRPr sz="1100">
              <a:solidFill>
                <a:srgbClr val="7F7F7F"/>
              </a:solidFill>
              <a:latin typeface="Calibri"/>
              <a:ea typeface="Calibri"/>
              <a:cs typeface="Calibri"/>
              <a:sym typeface="Calibri"/>
            </a:endParaRPr>
          </a:p>
        </p:txBody>
      </p:sp>
      <p:sp>
        <p:nvSpPr>
          <p:cNvPr id="32" name="Google Shape;554;p17">
            <a:extLst>
              <a:ext uri="{FF2B5EF4-FFF2-40B4-BE49-F238E27FC236}">
                <a16:creationId xmlns:a16="http://schemas.microsoft.com/office/drawing/2014/main" id="{0643B5F7-CA72-462F-BC92-F68FAA6BC8F1}"/>
              </a:ext>
            </a:extLst>
          </p:cNvPr>
          <p:cNvSpPr/>
          <p:nvPr/>
        </p:nvSpPr>
        <p:spPr>
          <a:xfrm>
            <a:off x="9723448" y="4521376"/>
            <a:ext cx="812679" cy="587375"/>
          </a:xfrm>
          <a:prstGeom prst="ellipse">
            <a:avLst/>
          </a:prstGeom>
          <a:solidFill>
            <a:srgbClr val="DCE7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rgbClr val="7F7F7F"/>
                </a:solidFill>
                <a:latin typeface="Calibri"/>
                <a:ea typeface="Calibri"/>
                <a:cs typeface="Calibri"/>
                <a:sym typeface="Calibri"/>
              </a:rPr>
              <a:t>Stake -holder</a:t>
            </a:r>
            <a:endParaRPr/>
          </a:p>
        </p:txBody>
      </p:sp>
      <p:sp>
        <p:nvSpPr>
          <p:cNvPr id="33" name="Google Shape;555;p17">
            <a:extLst>
              <a:ext uri="{FF2B5EF4-FFF2-40B4-BE49-F238E27FC236}">
                <a16:creationId xmlns:a16="http://schemas.microsoft.com/office/drawing/2014/main" id="{313D41DA-9B94-4DE8-8BF1-5583B81EB508}"/>
              </a:ext>
            </a:extLst>
          </p:cNvPr>
          <p:cNvSpPr/>
          <p:nvPr/>
        </p:nvSpPr>
        <p:spPr>
          <a:xfrm>
            <a:off x="7467834" y="4849470"/>
            <a:ext cx="846970" cy="523220"/>
          </a:xfrm>
          <a:prstGeom prst="ellipse">
            <a:avLst/>
          </a:prstGeom>
          <a:solidFill>
            <a:srgbClr val="DCE7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rgbClr val="7F7F7F"/>
                </a:solidFill>
                <a:latin typeface="Calibri"/>
                <a:ea typeface="Calibri"/>
                <a:cs typeface="Calibri"/>
                <a:sym typeface="Calibri"/>
              </a:rPr>
              <a:t>Stake -holder</a:t>
            </a:r>
            <a:endParaRPr sz="1050">
              <a:solidFill>
                <a:srgbClr val="7F7F7F"/>
              </a:solidFill>
              <a:latin typeface="Calibri"/>
              <a:ea typeface="Calibri"/>
              <a:cs typeface="Calibri"/>
              <a:sym typeface="Calibri"/>
            </a:endParaRPr>
          </a:p>
        </p:txBody>
      </p:sp>
      <p:sp>
        <p:nvSpPr>
          <p:cNvPr id="34" name="Google Shape;556;p17">
            <a:extLst>
              <a:ext uri="{FF2B5EF4-FFF2-40B4-BE49-F238E27FC236}">
                <a16:creationId xmlns:a16="http://schemas.microsoft.com/office/drawing/2014/main" id="{E15D8DCA-29E8-4709-BF70-93018481A82A}"/>
              </a:ext>
            </a:extLst>
          </p:cNvPr>
          <p:cNvSpPr/>
          <p:nvPr/>
        </p:nvSpPr>
        <p:spPr>
          <a:xfrm>
            <a:off x="8332021" y="5329490"/>
            <a:ext cx="639775" cy="475246"/>
          </a:xfrm>
          <a:prstGeom prst="ellipse">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rgbClr val="7F7F7F"/>
                </a:solidFill>
                <a:latin typeface="Calibri"/>
                <a:ea typeface="Calibri"/>
                <a:cs typeface="Calibri"/>
                <a:sym typeface="Calibri"/>
              </a:rPr>
              <a:t>Stake -holder</a:t>
            </a:r>
            <a:endParaRPr sz="700">
              <a:solidFill>
                <a:srgbClr val="7F7F7F"/>
              </a:solidFill>
              <a:latin typeface="Calibri"/>
              <a:ea typeface="Calibri"/>
              <a:cs typeface="Calibri"/>
              <a:sym typeface="Calibri"/>
            </a:endParaRPr>
          </a:p>
        </p:txBody>
      </p:sp>
      <p:sp>
        <p:nvSpPr>
          <p:cNvPr id="35" name="Google Shape;557;p17">
            <a:extLst>
              <a:ext uri="{FF2B5EF4-FFF2-40B4-BE49-F238E27FC236}">
                <a16:creationId xmlns:a16="http://schemas.microsoft.com/office/drawing/2014/main" id="{BDD5FA82-076F-42C0-91AF-31AF40FAEF11}"/>
              </a:ext>
            </a:extLst>
          </p:cNvPr>
          <p:cNvSpPr/>
          <p:nvPr/>
        </p:nvSpPr>
        <p:spPr>
          <a:xfrm>
            <a:off x="8065677" y="4383158"/>
            <a:ext cx="324746" cy="322026"/>
          </a:xfrm>
          <a:prstGeom prst="ellipse">
            <a:avLst/>
          </a:prstGeom>
          <a:solidFill>
            <a:srgbClr val="C9DD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rgbClr val="7F7F7F"/>
                </a:solidFill>
                <a:latin typeface="Calibri"/>
                <a:ea typeface="Calibri"/>
                <a:cs typeface="Calibri"/>
                <a:sym typeface="Calibri"/>
              </a:rPr>
              <a:t>s</a:t>
            </a:r>
            <a:endParaRPr/>
          </a:p>
        </p:txBody>
      </p:sp>
      <p:sp>
        <p:nvSpPr>
          <p:cNvPr id="36" name="Google Shape;558;p17">
            <a:extLst>
              <a:ext uri="{FF2B5EF4-FFF2-40B4-BE49-F238E27FC236}">
                <a16:creationId xmlns:a16="http://schemas.microsoft.com/office/drawing/2014/main" id="{2681D6AC-BB6D-4B02-BACA-027C52B6090A}"/>
              </a:ext>
            </a:extLst>
          </p:cNvPr>
          <p:cNvSpPr txBox="1"/>
          <p:nvPr/>
        </p:nvSpPr>
        <p:spPr>
          <a:xfrm>
            <a:off x="6368222" y="3200871"/>
            <a:ext cx="129770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Open Sans"/>
                <a:ea typeface="Open Sans"/>
                <a:cs typeface="Open Sans"/>
                <a:sym typeface="Open Sans"/>
              </a:rPr>
              <a:t>Example</a:t>
            </a:r>
            <a:endParaRPr/>
          </a:p>
        </p:txBody>
      </p:sp>
      <p:sp>
        <p:nvSpPr>
          <p:cNvPr id="37" name="Google Shape;559;p17">
            <a:extLst>
              <a:ext uri="{FF2B5EF4-FFF2-40B4-BE49-F238E27FC236}">
                <a16:creationId xmlns:a16="http://schemas.microsoft.com/office/drawing/2014/main" id="{A7E77216-E652-480D-9E0B-CBAA12923EC1}"/>
              </a:ext>
            </a:extLst>
          </p:cNvPr>
          <p:cNvSpPr txBox="1"/>
          <p:nvPr/>
        </p:nvSpPr>
        <p:spPr>
          <a:xfrm>
            <a:off x="6511332" y="5962420"/>
            <a:ext cx="453902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dk1"/>
                </a:solidFill>
                <a:latin typeface="Open Sans"/>
                <a:ea typeface="Open Sans"/>
                <a:cs typeface="Open Sans"/>
                <a:sym typeface="Open Sans"/>
              </a:rPr>
              <a:t>Belize project stakeholder map</a:t>
            </a:r>
            <a:endParaRPr dirty="0"/>
          </a:p>
        </p:txBody>
      </p:sp>
      <p:sp>
        <p:nvSpPr>
          <p:cNvPr id="38" name="Google Shape;560;p17">
            <a:extLst>
              <a:ext uri="{FF2B5EF4-FFF2-40B4-BE49-F238E27FC236}">
                <a16:creationId xmlns:a16="http://schemas.microsoft.com/office/drawing/2014/main" id="{209C9502-5E15-47E9-BD8E-A04E45A8777C}"/>
              </a:ext>
            </a:extLst>
          </p:cNvPr>
          <p:cNvSpPr/>
          <p:nvPr/>
        </p:nvSpPr>
        <p:spPr>
          <a:xfrm>
            <a:off x="1407789" y="3229226"/>
            <a:ext cx="304876" cy="223938"/>
          </a:xfrm>
          <a:prstGeom prst="mathMinus">
            <a:avLst>
              <a:gd name="adj1" fmla="val 23520"/>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561;p17">
            <a:extLst>
              <a:ext uri="{FF2B5EF4-FFF2-40B4-BE49-F238E27FC236}">
                <a16:creationId xmlns:a16="http://schemas.microsoft.com/office/drawing/2014/main" id="{5E335B79-694F-40FF-A63E-6E13153CE8BF}"/>
              </a:ext>
            </a:extLst>
          </p:cNvPr>
          <p:cNvSpPr/>
          <p:nvPr/>
        </p:nvSpPr>
        <p:spPr>
          <a:xfrm>
            <a:off x="2670079" y="5968601"/>
            <a:ext cx="303104" cy="337865"/>
          </a:xfrm>
          <a:prstGeom prst="mathPlus">
            <a:avLst>
              <a:gd name="adj1" fmla="val 23520"/>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Google Shape;562;p17">
            <a:extLst>
              <a:ext uri="{FF2B5EF4-FFF2-40B4-BE49-F238E27FC236}">
                <a16:creationId xmlns:a16="http://schemas.microsoft.com/office/drawing/2014/main" id="{EDD4FEBC-23A5-4180-9715-237573381765}"/>
              </a:ext>
            </a:extLst>
          </p:cNvPr>
          <p:cNvSpPr/>
          <p:nvPr/>
        </p:nvSpPr>
        <p:spPr>
          <a:xfrm>
            <a:off x="2622643" y="5927505"/>
            <a:ext cx="455504" cy="420545"/>
          </a:xfrm>
          <a:custGeom>
            <a:avLst/>
            <a:gdLst/>
            <a:ahLst/>
            <a:cxnLst/>
            <a:rect l="l" t="t" r="r" b="b"/>
            <a:pathLst>
              <a:path w="455504" h="420545" extrusionOk="0">
                <a:moveTo>
                  <a:pt x="0" y="210273"/>
                </a:moveTo>
                <a:cubicBezTo>
                  <a:pt x="-25129" y="95217"/>
                  <a:pt x="107851" y="5784"/>
                  <a:pt x="227752" y="0"/>
                </a:cubicBezTo>
                <a:cubicBezTo>
                  <a:pt x="354284" y="1535"/>
                  <a:pt x="456106" y="112524"/>
                  <a:pt x="455504" y="210273"/>
                </a:cubicBezTo>
                <a:cubicBezTo>
                  <a:pt x="441974" y="305992"/>
                  <a:pt x="364116" y="433338"/>
                  <a:pt x="227752" y="420546"/>
                </a:cubicBezTo>
                <a:cubicBezTo>
                  <a:pt x="107521" y="399892"/>
                  <a:pt x="10551" y="346076"/>
                  <a:pt x="0" y="210273"/>
                </a:cubicBezTo>
                <a:close/>
              </a:path>
            </a:pathLst>
          </a:custGeom>
          <a:no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563;p17">
            <a:extLst>
              <a:ext uri="{FF2B5EF4-FFF2-40B4-BE49-F238E27FC236}">
                <a16:creationId xmlns:a16="http://schemas.microsoft.com/office/drawing/2014/main" id="{3B845666-B604-46B6-BCB5-03A3FFE40FCD}"/>
              </a:ext>
            </a:extLst>
          </p:cNvPr>
          <p:cNvSpPr/>
          <p:nvPr/>
        </p:nvSpPr>
        <p:spPr>
          <a:xfrm>
            <a:off x="1754159" y="5244515"/>
            <a:ext cx="1349597" cy="802480"/>
          </a:xfrm>
          <a:prstGeom prst="ellipse">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564;p17">
            <a:extLst>
              <a:ext uri="{FF2B5EF4-FFF2-40B4-BE49-F238E27FC236}">
                <a16:creationId xmlns:a16="http://schemas.microsoft.com/office/drawing/2014/main" id="{35B0E7F1-5C6A-4B60-993D-0F3A6175234D}"/>
              </a:ext>
            </a:extLst>
          </p:cNvPr>
          <p:cNvSpPr/>
          <p:nvPr/>
        </p:nvSpPr>
        <p:spPr>
          <a:xfrm>
            <a:off x="1359040" y="3123163"/>
            <a:ext cx="455504" cy="420545"/>
          </a:xfrm>
          <a:custGeom>
            <a:avLst/>
            <a:gdLst/>
            <a:ahLst/>
            <a:cxnLst/>
            <a:rect l="l" t="t" r="r" b="b"/>
            <a:pathLst>
              <a:path w="455504" h="420545" extrusionOk="0">
                <a:moveTo>
                  <a:pt x="0" y="210273"/>
                </a:moveTo>
                <a:cubicBezTo>
                  <a:pt x="-25129" y="95217"/>
                  <a:pt x="107851" y="5784"/>
                  <a:pt x="227752" y="0"/>
                </a:cubicBezTo>
                <a:cubicBezTo>
                  <a:pt x="354284" y="1535"/>
                  <a:pt x="456106" y="112524"/>
                  <a:pt x="455504" y="210273"/>
                </a:cubicBezTo>
                <a:cubicBezTo>
                  <a:pt x="441974" y="305992"/>
                  <a:pt x="364116" y="433338"/>
                  <a:pt x="227752" y="420546"/>
                </a:cubicBezTo>
                <a:cubicBezTo>
                  <a:pt x="107521" y="399892"/>
                  <a:pt x="10551" y="346076"/>
                  <a:pt x="0" y="210273"/>
                </a:cubicBezTo>
                <a:close/>
              </a:path>
            </a:pathLst>
          </a:custGeom>
          <a:no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565;p17">
            <a:extLst>
              <a:ext uri="{FF2B5EF4-FFF2-40B4-BE49-F238E27FC236}">
                <a16:creationId xmlns:a16="http://schemas.microsoft.com/office/drawing/2014/main" id="{6F6EBABA-CF7E-4CB4-8CEA-274BC1106692}"/>
              </a:ext>
            </a:extLst>
          </p:cNvPr>
          <p:cNvSpPr/>
          <p:nvPr/>
        </p:nvSpPr>
        <p:spPr>
          <a:xfrm>
            <a:off x="1601759" y="3306043"/>
            <a:ext cx="1349597" cy="587375"/>
          </a:xfrm>
          <a:prstGeom prst="ellipse">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566;p17">
            <a:extLst>
              <a:ext uri="{FF2B5EF4-FFF2-40B4-BE49-F238E27FC236}">
                <a16:creationId xmlns:a16="http://schemas.microsoft.com/office/drawing/2014/main" id="{F99B21CB-6282-425C-81CF-C3D80E0E8302}"/>
              </a:ext>
            </a:extLst>
          </p:cNvPr>
          <p:cNvSpPr/>
          <p:nvPr/>
        </p:nvSpPr>
        <p:spPr>
          <a:xfrm rot="8478089">
            <a:off x="1988562" y="3031977"/>
            <a:ext cx="296178" cy="366077"/>
          </a:xfrm>
          <a:prstGeom prst="upArrow">
            <a:avLst>
              <a:gd name="adj1" fmla="val 50000"/>
              <a:gd name="adj2" fmla="val 50000"/>
            </a:avLst>
          </a:prstGeom>
          <a:solidFill>
            <a:srgbClr val="C179C3"/>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567;p17">
            <a:extLst>
              <a:ext uri="{FF2B5EF4-FFF2-40B4-BE49-F238E27FC236}">
                <a16:creationId xmlns:a16="http://schemas.microsoft.com/office/drawing/2014/main" id="{1A255902-B1CD-4F03-85DA-7E073E9D2E1D}"/>
              </a:ext>
            </a:extLst>
          </p:cNvPr>
          <p:cNvSpPr/>
          <p:nvPr/>
        </p:nvSpPr>
        <p:spPr>
          <a:xfrm>
            <a:off x="940042" y="2263480"/>
            <a:ext cx="1112255" cy="852755"/>
          </a:xfrm>
          <a:prstGeom prst="rect">
            <a:avLst/>
          </a:prstGeom>
          <a:solidFill>
            <a:srgbClr val="F2F1F1"/>
          </a:solidFill>
          <a:ln w="381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rgbClr val="7F7F7F"/>
                </a:solidFill>
                <a:latin typeface="Calibri"/>
                <a:ea typeface="Calibri"/>
                <a:cs typeface="Calibri"/>
                <a:sym typeface="Calibri"/>
              </a:rPr>
              <a:t>Sustainability prospect is (-) because assumption of no resources </a:t>
            </a:r>
            <a:endParaRPr/>
          </a:p>
        </p:txBody>
      </p:sp>
      <p:sp>
        <p:nvSpPr>
          <p:cNvPr id="46" name="Google Shape;568;p17">
            <a:extLst>
              <a:ext uri="{FF2B5EF4-FFF2-40B4-BE49-F238E27FC236}">
                <a16:creationId xmlns:a16="http://schemas.microsoft.com/office/drawing/2014/main" id="{E57D18E5-A982-464A-816B-0A35816BA420}"/>
              </a:ext>
            </a:extLst>
          </p:cNvPr>
          <p:cNvSpPr/>
          <p:nvPr/>
        </p:nvSpPr>
        <p:spPr>
          <a:xfrm rot="3942635">
            <a:off x="1868802" y="5896916"/>
            <a:ext cx="296178" cy="366077"/>
          </a:xfrm>
          <a:prstGeom prst="upArrow">
            <a:avLst>
              <a:gd name="adj1" fmla="val 50000"/>
              <a:gd name="adj2" fmla="val 50000"/>
            </a:avLst>
          </a:prstGeom>
          <a:solidFill>
            <a:srgbClr val="C179C3"/>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569;p17">
            <a:extLst>
              <a:ext uri="{FF2B5EF4-FFF2-40B4-BE49-F238E27FC236}">
                <a16:creationId xmlns:a16="http://schemas.microsoft.com/office/drawing/2014/main" id="{8CAF9EDC-6AEB-44D5-BFB2-2A0CBFACCA1F}"/>
              </a:ext>
            </a:extLst>
          </p:cNvPr>
          <p:cNvSpPr/>
          <p:nvPr/>
        </p:nvSpPr>
        <p:spPr>
          <a:xfrm>
            <a:off x="769115" y="5349302"/>
            <a:ext cx="1112255" cy="852755"/>
          </a:xfrm>
          <a:prstGeom prst="rect">
            <a:avLst/>
          </a:prstGeom>
          <a:solidFill>
            <a:srgbClr val="F2F1F1"/>
          </a:solidFill>
          <a:ln w="381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rgbClr val="7F7F7F"/>
                </a:solidFill>
                <a:latin typeface="Calibri"/>
                <a:ea typeface="Calibri"/>
                <a:cs typeface="Calibri"/>
                <a:sym typeface="Calibri"/>
              </a:rPr>
              <a:t>Sustainability prospect is (+) bec. assumption of benefits from MPA for users</a:t>
            </a:r>
            <a:endParaRPr/>
          </a:p>
        </p:txBody>
      </p:sp>
      <p:sp>
        <p:nvSpPr>
          <p:cNvPr id="48" name="Google Shape;570;p17">
            <a:extLst>
              <a:ext uri="{FF2B5EF4-FFF2-40B4-BE49-F238E27FC236}">
                <a16:creationId xmlns:a16="http://schemas.microsoft.com/office/drawing/2014/main" id="{CFA6765F-D8A1-4A8B-8E08-14A7825915FE}"/>
              </a:ext>
            </a:extLst>
          </p:cNvPr>
          <p:cNvSpPr txBox="1"/>
          <p:nvPr/>
        </p:nvSpPr>
        <p:spPr>
          <a:xfrm>
            <a:off x="5653512" y="6410211"/>
            <a:ext cx="6254659" cy="338514"/>
          </a:xfrm>
          <a:prstGeom prst="rect">
            <a:avLst/>
          </a:prstGeom>
          <a:solidFill>
            <a:srgbClr val="F2F2F2"/>
          </a:solidFill>
          <a:ln>
            <a:noFill/>
          </a:ln>
        </p:spPr>
        <p:txBody>
          <a:bodyPr spcFirstLastPara="1" wrap="square" lIns="91425" tIns="45700" rIns="91425" bIns="45700" anchor="t" anchorCtr="0">
            <a:spAutoFit/>
          </a:bodyPr>
          <a:lstStyle/>
          <a:p>
            <a:pPr algn="ctr"/>
            <a:r>
              <a:rPr lang="en-US" sz="1600" dirty="0"/>
              <a:t>Which stakeholders are likely to make things last (+) or not (-)?</a:t>
            </a:r>
          </a:p>
        </p:txBody>
      </p:sp>
      <p:sp>
        <p:nvSpPr>
          <p:cNvPr id="6" name="Rectangle 5">
            <a:extLst>
              <a:ext uri="{FF2B5EF4-FFF2-40B4-BE49-F238E27FC236}">
                <a16:creationId xmlns:a16="http://schemas.microsoft.com/office/drawing/2014/main" id="{1CE2414E-762C-4502-B43C-D91CEDF62DA0}"/>
              </a:ext>
            </a:extLst>
          </p:cNvPr>
          <p:cNvSpPr/>
          <p:nvPr/>
        </p:nvSpPr>
        <p:spPr>
          <a:xfrm>
            <a:off x="769115" y="6426415"/>
            <a:ext cx="1283182" cy="45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27313"/>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4"/>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489" name="Google Shape;489;p14"/>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14"/>
          <p:cNvSpPr txBox="1"/>
          <p:nvPr/>
        </p:nvSpPr>
        <p:spPr>
          <a:xfrm>
            <a:off x="517790" y="99321"/>
            <a:ext cx="11380762"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Myriad Pro" panose="020B0503030403020204"/>
                <a:ea typeface="Open Sans"/>
                <a:cs typeface="Open Sans"/>
                <a:sym typeface="Open Sans"/>
              </a:rPr>
              <a:t>Ex post pilots: preparatory work for field work</a:t>
            </a:r>
          </a:p>
        </p:txBody>
      </p:sp>
      <p:sp>
        <p:nvSpPr>
          <p:cNvPr id="491" name="Google Shape;491;p14"/>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492" name="Google Shape;492;p14"/>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Myriad Pro" panose="020B0503030403020204"/>
                <a:ea typeface="Open Sans"/>
                <a:cs typeface="Open Sans"/>
                <a:sym typeface="Open Sans"/>
              </a:rPr>
              <a:t>STEP 3: Revise Theory of Change into a Theory of Sustainability</a:t>
            </a:r>
          </a:p>
        </p:txBody>
      </p:sp>
      <p:cxnSp>
        <p:nvCxnSpPr>
          <p:cNvPr id="493" name="Google Shape;493;p14"/>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494" name="Google Shape;494;p14"/>
          <p:cNvSpPr/>
          <p:nvPr/>
        </p:nvSpPr>
        <p:spPr>
          <a:xfrm>
            <a:off x="1080159" y="2667352"/>
            <a:ext cx="9932530" cy="2862322"/>
          </a:xfrm>
          <a:prstGeom prst="rect">
            <a:avLst/>
          </a:prstGeom>
          <a:noFill/>
          <a:ln>
            <a:noFill/>
          </a:ln>
        </p:spPr>
        <p:txBody>
          <a:bodyPr spcFirstLastPara="1" wrap="square" lIns="91425" tIns="45700" rIns="91425" bIns="45700" anchor="t" anchorCtr="0">
            <a:spAutoFit/>
          </a:bodyPr>
          <a:lstStyle/>
          <a:p>
            <a:pPr marL="148590" marR="0" lvl="0" indent="0" algn="l" rtl="0">
              <a:lnSpc>
                <a:spcPct val="100000"/>
              </a:lnSpc>
              <a:spcBef>
                <a:spcPts val="0"/>
              </a:spcBef>
              <a:spcAft>
                <a:spcPts val="0"/>
              </a:spcAft>
              <a:buNone/>
            </a:pPr>
            <a:r>
              <a:rPr lang="en-US" sz="1800" b="1" dirty="0">
                <a:solidFill>
                  <a:schemeClr val="dk1"/>
                </a:solidFill>
                <a:latin typeface="Open Sans"/>
                <a:ea typeface="Open Sans"/>
                <a:cs typeface="Open Sans"/>
                <a:sym typeface="Open Sans"/>
              </a:rPr>
              <a:t>&gt;&gt;&gt; Draw a stakeholder map of organizations likely to sustain the results</a:t>
            </a:r>
            <a:endParaRPr dirty="0"/>
          </a:p>
          <a:p>
            <a:pPr marL="148590" marR="0" lvl="0" indent="0" algn="l" rtl="0">
              <a:lnSpc>
                <a:spcPct val="100000"/>
              </a:lnSpc>
              <a:spcBef>
                <a:spcPts val="0"/>
              </a:spcBef>
              <a:spcAft>
                <a:spcPts val="0"/>
              </a:spcAft>
              <a:buNone/>
            </a:pPr>
            <a:endParaRPr sz="1800" b="1" dirty="0">
              <a:solidFill>
                <a:schemeClr val="dk1"/>
              </a:solidFill>
              <a:latin typeface="Open Sans"/>
              <a:ea typeface="Open Sans"/>
              <a:cs typeface="Open Sans"/>
              <a:sym typeface="Open Sans"/>
            </a:endParaRPr>
          </a:p>
          <a:p>
            <a:pPr marL="891539" marR="0" lvl="1" indent="-285749"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including partnerships, resources, and capacities to be sustained, how design &amp; exit enabled this (e.g. who took over implementation ex post?)</a:t>
            </a:r>
            <a:endParaRPr dirty="0"/>
          </a:p>
          <a:p>
            <a:pPr marL="891539" marR="0" lvl="1" indent="-171449" algn="l" rtl="0">
              <a:spcBef>
                <a:spcPts val="0"/>
              </a:spcBef>
              <a:spcAft>
                <a:spcPts val="0"/>
              </a:spcAft>
              <a:buClr>
                <a:schemeClr val="dk1"/>
              </a:buClr>
              <a:buSzPts val="1800"/>
              <a:buFont typeface="Arial"/>
              <a:buNone/>
            </a:pPr>
            <a:endParaRPr sz="1800" b="0" i="0" u="none" strike="noStrike" cap="none" dirty="0">
              <a:solidFill>
                <a:schemeClr val="dk1"/>
              </a:solidFill>
              <a:latin typeface="Open Sans"/>
              <a:ea typeface="Open Sans"/>
              <a:cs typeface="Open Sans"/>
              <a:sym typeface="Open Sans"/>
            </a:endParaRPr>
          </a:p>
          <a:p>
            <a:pPr marL="891539" marR="0" lvl="1" indent="-285749"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capacity and commitment and structure of institutions assuming responsibility post project and relationships of those locally implementing.</a:t>
            </a:r>
            <a:endParaRPr dirty="0"/>
          </a:p>
          <a:p>
            <a:pPr marL="891539" marR="0" lvl="1" indent="-171449" algn="l" rtl="0">
              <a:spcBef>
                <a:spcPts val="0"/>
              </a:spcBef>
              <a:spcAft>
                <a:spcPts val="0"/>
              </a:spcAft>
              <a:buClr>
                <a:schemeClr val="dk1"/>
              </a:buClr>
              <a:buSzPts val="1800"/>
              <a:buFont typeface="Arial"/>
              <a:buNone/>
            </a:pPr>
            <a:endParaRPr sz="1800" b="0" i="0" u="none" strike="noStrike" cap="none" dirty="0">
              <a:solidFill>
                <a:schemeClr val="dk1"/>
              </a:solidFill>
              <a:latin typeface="Open Sans"/>
              <a:ea typeface="Open Sans"/>
              <a:cs typeface="Open Sans"/>
              <a:sym typeface="Open Sans"/>
            </a:endParaRPr>
          </a:p>
          <a:p>
            <a:pPr marL="891539" marR="0" lvl="1" indent="-285749"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what conditions/inputs internal to the project implementation that were assumed </a:t>
            </a:r>
            <a:endParaRPr dirty="0"/>
          </a:p>
          <a:p>
            <a:pPr marL="605790" marR="0" lvl="1" indent="0" algn="l" rtl="0">
              <a:spcBef>
                <a:spcPts val="0"/>
              </a:spcBef>
              <a:spcAft>
                <a:spcPts val="0"/>
              </a:spcAft>
              <a:buNone/>
            </a:pPr>
            <a:r>
              <a:rPr lang="en-US" sz="1800" b="0" i="0" u="none" strike="noStrike" cap="none" dirty="0">
                <a:solidFill>
                  <a:schemeClr val="dk1"/>
                </a:solidFill>
                <a:latin typeface="Open Sans"/>
                <a:ea typeface="Open Sans"/>
                <a:cs typeface="Open Sans"/>
                <a:sym typeface="Open Sans"/>
              </a:rPr>
              <a:t>     at exit changed since closure? </a:t>
            </a:r>
            <a:endParaRPr dirty="0"/>
          </a:p>
        </p:txBody>
      </p:sp>
      <p:pic>
        <p:nvPicPr>
          <p:cNvPr id="495" name="Google Shape;495;p14" descr="connections-2099068_960_720 - Chamber of Commerce KW"/>
          <p:cNvPicPr preferRelativeResize="0"/>
          <p:nvPr/>
        </p:nvPicPr>
        <p:blipFill rotWithShape="1">
          <a:blip r:embed="rId3">
            <a:alphaModFix/>
          </a:blip>
          <a:srcRect/>
          <a:stretch/>
        </p:blipFill>
        <p:spPr>
          <a:xfrm>
            <a:off x="9660099" y="4401490"/>
            <a:ext cx="2217906" cy="2193533"/>
          </a:xfrm>
          <a:prstGeom prst="rect">
            <a:avLst/>
          </a:prstGeom>
          <a:noFill/>
          <a:ln>
            <a:noFill/>
          </a:ln>
        </p:spPr>
      </p:pic>
      <p:sp>
        <p:nvSpPr>
          <p:cNvPr id="496" name="Google Shape;496;p14"/>
          <p:cNvSpPr/>
          <p:nvPr/>
        </p:nvSpPr>
        <p:spPr>
          <a:xfrm>
            <a:off x="1685581" y="3299492"/>
            <a:ext cx="209320" cy="187286"/>
          </a:xfrm>
          <a:prstGeom prst="ellipse">
            <a:avLst/>
          </a:prstGeom>
          <a:solidFill>
            <a:srgbClr val="51AF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14"/>
          <p:cNvSpPr/>
          <p:nvPr/>
        </p:nvSpPr>
        <p:spPr>
          <a:xfrm>
            <a:off x="1685581" y="4158051"/>
            <a:ext cx="209320" cy="187286"/>
          </a:xfrm>
          <a:prstGeom prst="ellipse">
            <a:avLst/>
          </a:prstGeom>
          <a:solidFill>
            <a:srgbClr val="EC94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14"/>
          <p:cNvSpPr/>
          <p:nvPr/>
        </p:nvSpPr>
        <p:spPr>
          <a:xfrm>
            <a:off x="1685581" y="4930312"/>
            <a:ext cx="209320" cy="187286"/>
          </a:xfrm>
          <a:prstGeom prst="ellipse">
            <a:avLst/>
          </a:prstGeom>
          <a:solidFill>
            <a:srgbClr val="F8D4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14"/>
          <p:cNvSpPr txBox="1"/>
          <p:nvPr/>
        </p:nvSpPr>
        <p:spPr>
          <a:xfrm>
            <a:off x="1024570" y="1657223"/>
            <a:ext cx="1026673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t>Identify sustainability assumptions: </a:t>
            </a:r>
          </a:p>
          <a:p>
            <a:pPr marL="0" marR="0" lvl="0" indent="0" algn="ctr" rtl="0">
              <a:spcBef>
                <a:spcPts val="0"/>
              </a:spcBef>
              <a:spcAft>
                <a:spcPts val="0"/>
              </a:spcAft>
              <a:buNone/>
            </a:pPr>
            <a:r>
              <a:rPr lang="en-US" b="1" dirty="0">
                <a:solidFill>
                  <a:schemeClr val="dk1"/>
                </a:solidFill>
                <a:ea typeface="Open Sans"/>
                <a:cs typeface="Open Sans"/>
                <a:sym typeface="Open Sans"/>
              </a:rPr>
              <a:t>Understand who is expected to positively sustain results/ or harm them since exit</a:t>
            </a:r>
            <a:endParaRPr dirty="0"/>
          </a:p>
        </p:txBody>
      </p:sp>
      <p:pic>
        <p:nvPicPr>
          <p:cNvPr id="14" name="Graphic 13" descr="Meeting with solid fill">
            <a:extLst>
              <a:ext uri="{FF2B5EF4-FFF2-40B4-BE49-F238E27FC236}">
                <a16:creationId xmlns:a16="http://schemas.microsoft.com/office/drawing/2014/main" id="{3B915B61-E92B-A247-B343-7B2DB35146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9370" y="-140978"/>
            <a:ext cx="914400" cy="9144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8"/>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357" name="Google Shape;357;p8"/>
          <p:cNvSpPr/>
          <p:nvPr/>
        </p:nvSpPr>
        <p:spPr>
          <a:xfrm>
            <a:off x="-124287" y="-11017"/>
            <a:ext cx="12316287"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Open Sans"/>
              <a:ea typeface="Open Sans"/>
              <a:cs typeface="Open Sans"/>
              <a:sym typeface="Open Sans"/>
            </a:endParaRPr>
          </a:p>
        </p:txBody>
      </p:sp>
      <p:sp>
        <p:nvSpPr>
          <p:cNvPr id="358" name="Google Shape;358;p8"/>
          <p:cNvSpPr/>
          <p:nvPr/>
        </p:nvSpPr>
        <p:spPr>
          <a:xfrm>
            <a:off x="762356" y="6072396"/>
            <a:ext cx="2009597" cy="684533"/>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8"/>
          <p:cNvSpPr txBox="1"/>
          <p:nvPr/>
        </p:nvSpPr>
        <p:spPr>
          <a:xfrm>
            <a:off x="914400" y="797034"/>
            <a:ext cx="11121656"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STEP 4: Select the outcome(s) you will evaluate </a:t>
            </a:r>
          </a:p>
        </p:txBody>
      </p:sp>
      <p:cxnSp>
        <p:nvCxnSpPr>
          <p:cNvPr id="360" name="Google Shape;360;p8"/>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361" name="Google Shape;361;p8"/>
          <p:cNvSpPr/>
          <p:nvPr/>
        </p:nvSpPr>
        <p:spPr>
          <a:xfrm>
            <a:off x="-385590" y="567978"/>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362" name="Google Shape;362;p8"/>
          <p:cNvSpPr txBox="1"/>
          <p:nvPr/>
        </p:nvSpPr>
        <p:spPr>
          <a:xfrm>
            <a:off x="1577082" y="4473374"/>
            <a:ext cx="10321469" cy="203128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b="1" dirty="0">
                <a:solidFill>
                  <a:schemeClr val="dk1"/>
                </a:solidFill>
                <a:latin typeface="Calibri"/>
                <a:ea typeface="Calibri"/>
                <a:cs typeface="Calibri"/>
                <a:sym typeface="Calibri"/>
              </a:rPr>
              <a:t>Interest and learning priorities of stakeholders (co-creation process)</a:t>
            </a:r>
            <a:endParaRPr dirty="0"/>
          </a:p>
          <a:p>
            <a:pPr marL="285750" marR="0" lvl="0" indent="-171450" algn="l" rtl="0">
              <a:spcBef>
                <a:spcPts val="0"/>
              </a:spcBef>
              <a:spcAft>
                <a:spcPts val="0"/>
              </a:spcAft>
              <a:buClr>
                <a:schemeClr val="dk1"/>
              </a:buClr>
              <a:buSzPts val="1800"/>
              <a:buFont typeface="Arial"/>
              <a:buNone/>
            </a:pPr>
            <a:endParaRPr sz="1800"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b="1" dirty="0">
                <a:solidFill>
                  <a:schemeClr val="dk1"/>
                </a:solidFill>
                <a:latin typeface="Calibri"/>
                <a:ea typeface="Calibri"/>
                <a:cs typeface="Calibri"/>
                <a:sym typeface="Calibri"/>
              </a:rPr>
              <a:t>Quality of data </a:t>
            </a:r>
            <a:endParaRPr dirty="0"/>
          </a:p>
          <a:p>
            <a:pPr marL="285750" marR="0" lvl="0" indent="-171450" algn="l" rtl="0">
              <a:spcBef>
                <a:spcPts val="0"/>
              </a:spcBef>
              <a:spcAft>
                <a:spcPts val="0"/>
              </a:spcAft>
              <a:buClr>
                <a:schemeClr val="dk1"/>
              </a:buClr>
              <a:buSzPts val="1800"/>
              <a:buFont typeface="Arial"/>
              <a:buNone/>
            </a:pPr>
            <a:endParaRPr sz="1800" b="1" dirty="0">
              <a:solidFill>
                <a:schemeClr val="dk1"/>
              </a:solidFill>
              <a:latin typeface="Calibri"/>
              <a:ea typeface="Calibri"/>
              <a:cs typeface="Calibri"/>
              <a:sym typeface="Calibri"/>
            </a:endParaRPr>
          </a:p>
          <a:p>
            <a:pPr marL="285750" indent="-285750">
              <a:buClr>
                <a:schemeClr val="dk1"/>
              </a:buClr>
              <a:buSzPts val="1800"/>
              <a:buFont typeface="Arial"/>
              <a:buChar char="•"/>
            </a:pPr>
            <a:r>
              <a:rPr lang="en-US" sz="1800" b="1" dirty="0">
                <a:solidFill>
                  <a:schemeClr val="dk1"/>
                </a:solidFill>
                <a:latin typeface="Calibri"/>
                <a:ea typeface="Calibri"/>
                <a:cs typeface="Calibri"/>
                <a:sym typeface="Calibri"/>
              </a:rPr>
              <a:t>Sustainability at exit or prospects of sustainability (e.g. Sustainability ratings and assumptions)</a:t>
            </a:r>
            <a:endParaRPr lang="en-US" dirty="0"/>
          </a:p>
          <a:p>
            <a:pPr marL="285750" marR="0" lvl="0" indent="-285750" algn="l" rtl="0">
              <a:spcBef>
                <a:spcPts val="0"/>
              </a:spcBef>
              <a:spcAft>
                <a:spcPts val="0"/>
              </a:spcAft>
              <a:buClr>
                <a:schemeClr val="dk1"/>
              </a:buClr>
              <a:buSzPts val="1800"/>
              <a:buFont typeface="Arial"/>
              <a:buChar char="•"/>
            </a:pPr>
            <a:endParaRPr dirty="0"/>
          </a:p>
          <a:p>
            <a:pPr marL="285750" marR="0" lvl="0" indent="-171450" algn="l" rtl="0">
              <a:spcBef>
                <a:spcPts val="0"/>
              </a:spcBef>
              <a:spcAft>
                <a:spcPts val="0"/>
              </a:spcAft>
              <a:buClr>
                <a:schemeClr val="dk1"/>
              </a:buClr>
              <a:buSzPts val="1800"/>
              <a:buFont typeface="Arial"/>
              <a:buNone/>
            </a:pPr>
            <a:endParaRPr sz="1800" b="1" dirty="0">
              <a:solidFill>
                <a:schemeClr val="dk1"/>
              </a:solidFill>
              <a:latin typeface="Calibri"/>
              <a:ea typeface="Calibri"/>
              <a:cs typeface="Calibri"/>
              <a:sym typeface="Calibri"/>
            </a:endParaRPr>
          </a:p>
        </p:txBody>
      </p:sp>
      <p:sp>
        <p:nvSpPr>
          <p:cNvPr id="363" name="Google Shape;363;p8"/>
          <p:cNvSpPr txBox="1"/>
          <p:nvPr/>
        </p:nvSpPr>
        <p:spPr>
          <a:xfrm>
            <a:off x="517790" y="99321"/>
            <a:ext cx="1127759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Ex post pilots: preparatory work for field work</a:t>
            </a:r>
          </a:p>
        </p:txBody>
      </p:sp>
      <p:sp>
        <p:nvSpPr>
          <p:cNvPr id="364" name="Google Shape;364;p8"/>
          <p:cNvSpPr txBox="1"/>
          <p:nvPr/>
        </p:nvSpPr>
        <p:spPr>
          <a:xfrm>
            <a:off x="977925" y="1630355"/>
            <a:ext cx="10854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Open Sans"/>
                <a:ea typeface="Open Sans"/>
                <a:cs typeface="Open Sans"/>
                <a:sym typeface="Open Sans"/>
              </a:rPr>
              <a:t>REMINDER: you will evaluate one or more outcome(s) </a:t>
            </a:r>
            <a:endParaRPr sz="1800" b="1" dirty="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US" sz="1800" b="1" dirty="0">
                <a:solidFill>
                  <a:schemeClr val="dk1"/>
                </a:solidFill>
                <a:latin typeface="Open Sans"/>
                <a:ea typeface="Open Sans"/>
                <a:cs typeface="Open Sans"/>
                <a:sym typeface="Open Sans"/>
              </a:rPr>
              <a:t>(not </a:t>
            </a:r>
            <a:r>
              <a:rPr lang="en-US" sz="1800" b="1" i="1" dirty="0">
                <a:solidFill>
                  <a:schemeClr val="dk1"/>
                </a:solidFill>
                <a:latin typeface="Open Sans"/>
                <a:ea typeface="Open Sans"/>
                <a:cs typeface="Open Sans"/>
                <a:sym typeface="Open Sans"/>
              </a:rPr>
              <a:t>all</a:t>
            </a:r>
            <a:r>
              <a:rPr lang="en-US" sz="1800" b="1" dirty="0">
                <a:solidFill>
                  <a:schemeClr val="dk1"/>
                </a:solidFill>
                <a:latin typeface="Open Sans"/>
                <a:ea typeface="Open Sans"/>
                <a:cs typeface="Open Sans"/>
                <a:sym typeface="Open Sans"/>
              </a:rPr>
              <a:t> outcomes of the project)</a:t>
            </a:r>
            <a:endParaRPr dirty="0"/>
          </a:p>
        </p:txBody>
      </p:sp>
      <p:sp>
        <p:nvSpPr>
          <p:cNvPr id="365" name="Google Shape;365;p8"/>
          <p:cNvSpPr/>
          <p:nvPr/>
        </p:nvSpPr>
        <p:spPr>
          <a:xfrm rot="5400000">
            <a:off x="6290610" y="2347026"/>
            <a:ext cx="229535" cy="500099"/>
          </a:xfrm>
          <a:prstGeom prst="homePlate">
            <a:avLst>
              <a:gd name="adj" fmla="val 50000"/>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8"/>
          <p:cNvSpPr txBox="1"/>
          <p:nvPr/>
        </p:nvSpPr>
        <p:spPr>
          <a:xfrm>
            <a:off x="1440509" y="2835659"/>
            <a:ext cx="985886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Open Sans"/>
                <a:ea typeface="Open Sans"/>
                <a:cs typeface="Open Sans"/>
                <a:sym typeface="Open Sans"/>
              </a:rPr>
              <a:t>OUTCOME SELECTION</a:t>
            </a:r>
            <a:endParaRPr dirty="0"/>
          </a:p>
          <a:p>
            <a:pPr marL="0" marR="0" lvl="0" indent="0" algn="ctr" rtl="0">
              <a:spcBef>
                <a:spcPts val="0"/>
              </a:spcBef>
              <a:spcAft>
                <a:spcPts val="0"/>
              </a:spcAft>
              <a:buNone/>
            </a:pPr>
            <a:endParaRPr sz="1100" b="1" dirty="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US" sz="1800" i="1" dirty="0">
                <a:solidFill>
                  <a:schemeClr val="dk1"/>
                </a:solidFill>
                <a:latin typeface="Open Sans"/>
                <a:ea typeface="Open Sans"/>
                <a:cs typeface="Open Sans"/>
                <a:sym typeface="Open Sans"/>
              </a:rPr>
              <a:t>How? </a:t>
            </a:r>
          </a:p>
          <a:p>
            <a:pPr marL="0" marR="0" lvl="0" indent="0" algn="ctr" rtl="0">
              <a:spcBef>
                <a:spcPts val="0"/>
              </a:spcBef>
              <a:spcAft>
                <a:spcPts val="0"/>
              </a:spcAft>
              <a:buNone/>
            </a:pPr>
            <a:r>
              <a:rPr lang="en-US" sz="1800" i="1" dirty="0">
                <a:solidFill>
                  <a:schemeClr val="dk1"/>
                </a:solidFill>
                <a:latin typeface="Open Sans"/>
                <a:ea typeface="Open Sans"/>
                <a:cs typeface="Open Sans"/>
                <a:sym typeface="Open Sans"/>
              </a:rPr>
              <a:t>(what will you consider for outcome selection?)</a:t>
            </a:r>
            <a:endParaRPr dirty="0"/>
          </a:p>
        </p:txBody>
      </p:sp>
      <p:sp>
        <p:nvSpPr>
          <p:cNvPr id="367" name="Google Shape;367;p8"/>
          <p:cNvSpPr/>
          <p:nvPr/>
        </p:nvSpPr>
        <p:spPr>
          <a:xfrm rot="5400000">
            <a:off x="6290610" y="3931161"/>
            <a:ext cx="229535" cy="500099"/>
          </a:xfrm>
          <a:prstGeom prst="homePlate">
            <a:avLst>
              <a:gd name="adj" fmla="val 50000"/>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8"/>
          <p:cNvSpPr/>
          <p:nvPr/>
        </p:nvSpPr>
        <p:spPr>
          <a:xfrm>
            <a:off x="1430236" y="4473374"/>
            <a:ext cx="380100" cy="369300"/>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1</a:t>
            </a:r>
            <a:endParaRPr/>
          </a:p>
        </p:txBody>
      </p:sp>
      <p:sp>
        <p:nvSpPr>
          <p:cNvPr id="369" name="Google Shape;369;p8"/>
          <p:cNvSpPr/>
          <p:nvPr/>
        </p:nvSpPr>
        <p:spPr>
          <a:xfrm>
            <a:off x="1440510" y="5045254"/>
            <a:ext cx="380100" cy="369300"/>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2</a:t>
            </a:r>
            <a:endParaRPr/>
          </a:p>
        </p:txBody>
      </p:sp>
      <p:sp>
        <p:nvSpPr>
          <p:cNvPr id="372" name="Google Shape;372;p8"/>
          <p:cNvSpPr/>
          <p:nvPr/>
        </p:nvSpPr>
        <p:spPr>
          <a:xfrm>
            <a:off x="1430236" y="5569669"/>
            <a:ext cx="380144" cy="369332"/>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3</a:t>
            </a:r>
            <a:endParaRPr/>
          </a:p>
        </p:txBody>
      </p:sp>
    </p:spTree>
    <p:extLst>
      <p:ext uri="{BB962C8B-B14F-4D97-AF65-F5344CB8AC3E}">
        <p14:creationId xmlns:p14="http://schemas.microsoft.com/office/powerpoint/2010/main" val="1975898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20" name="Google Shape;370;p8">
            <a:extLst>
              <a:ext uri="{FF2B5EF4-FFF2-40B4-BE49-F238E27FC236}">
                <a16:creationId xmlns:a16="http://schemas.microsoft.com/office/drawing/2014/main" id="{91E489B6-65C1-4FAC-9F4E-1E3898E85701}"/>
              </a:ext>
            </a:extLst>
          </p:cNvPr>
          <p:cNvSpPr/>
          <p:nvPr/>
        </p:nvSpPr>
        <p:spPr>
          <a:xfrm>
            <a:off x="1294500" y="1634949"/>
            <a:ext cx="10897500" cy="376731"/>
          </a:xfrm>
          <a:prstGeom prst="rect">
            <a:avLst/>
          </a:prstGeom>
          <a:solidFill>
            <a:srgbClr val="E1E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356" name="Google Shape;356;p8"/>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357" name="Google Shape;357;p8"/>
          <p:cNvSpPr/>
          <p:nvPr/>
        </p:nvSpPr>
        <p:spPr>
          <a:xfrm>
            <a:off x="-124287" y="-11017"/>
            <a:ext cx="12316287"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Open Sans"/>
              <a:ea typeface="Open Sans"/>
              <a:cs typeface="Open Sans"/>
              <a:sym typeface="Open Sans"/>
            </a:endParaRPr>
          </a:p>
        </p:txBody>
      </p:sp>
      <p:sp>
        <p:nvSpPr>
          <p:cNvPr id="358" name="Google Shape;358;p8"/>
          <p:cNvSpPr/>
          <p:nvPr/>
        </p:nvSpPr>
        <p:spPr>
          <a:xfrm>
            <a:off x="762356" y="6072396"/>
            <a:ext cx="2009597" cy="684533"/>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8"/>
          <p:cNvSpPr txBox="1"/>
          <p:nvPr/>
        </p:nvSpPr>
        <p:spPr>
          <a:xfrm>
            <a:off x="914400" y="797034"/>
            <a:ext cx="11121656"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STEP 4: Select the outcome(s) you will evaluate </a:t>
            </a:r>
          </a:p>
        </p:txBody>
      </p:sp>
      <p:cxnSp>
        <p:nvCxnSpPr>
          <p:cNvPr id="360" name="Google Shape;360;p8"/>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361" name="Google Shape;361;p8"/>
          <p:cNvSpPr/>
          <p:nvPr/>
        </p:nvSpPr>
        <p:spPr>
          <a:xfrm>
            <a:off x="-385590" y="567978"/>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363" name="Google Shape;363;p8"/>
          <p:cNvSpPr txBox="1"/>
          <p:nvPr/>
        </p:nvSpPr>
        <p:spPr>
          <a:xfrm>
            <a:off x="517790" y="99321"/>
            <a:ext cx="1127759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Ex post pilots: preparatory work for field work</a:t>
            </a:r>
          </a:p>
        </p:txBody>
      </p:sp>
      <p:sp>
        <p:nvSpPr>
          <p:cNvPr id="17" name="Google Shape;404;p10">
            <a:extLst>
              <a:ext uri="{FF2B5EF4-FFF2-40B4-BE49-F238E27FC236}">
                <a16:creationId xmlns:a16="http://schemas.microsoft.com/office/drawing/2014/main" id="{238ED735-C6FC-4726-8753-B94C0456FB67}"/>
              </a:ext>
            </a:extLst>
          </p:cNvPr>
          <p:cNvSpPr txBox="1"/>
          <p:nvPr/>
        </p:nvSpPr>
        <p:spPr>
          <a:xfrm>
            <a:off x="1024569" y="1657223"/>
            <a:ext cx="10405075"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      Interest and learning priorities of stakeholders </a:t>
            </a:r>
          </a:p>
          <a:p>
            <a:pPr marL="0" marR="0" lvl="0" indent="0" algn="l" rtl="0">
              <a:spcBef>
                <a:spcPts val="0"/>
              </a:spcBef>
              <a:spcAft>
                <a:spcPts val="0"/>
              </a:spcAft>
              <a:buNone/>
            </a:pPr>
            <a:endParaRPr lang="en-US"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&gt;&gt; </a:t>
            </a:r>
            <a:r>
              <a:rPr lang="en-US" sz="1800" b="1" u="sng" dirty="0">
                <a:solidFill>
                  <a:schemeClr val="dk1"/>
                </a:solidFill>
                <a:latin typeface="Open Sans"/>
                <a:ea typeface="Open Sans"/>
                <a:cs typeface="Open Sans"/>
                <a:sym typeface="Open Sans"/>
              </a:rPr>
              <a:t>Discuss purpose and usability to choose evaluated outcome(s) with key stakeholders </a:t>
            </a:r>
            <a:endParaRPr b="1" dirty="0"/>
          </a:p>
          <a:p>
            <a:pPr marL="0" marR="0" lvl="0" indent="0" algn="l" rtl="0">
              <a:spcBef>
                <a:spcPts val="0"/>
              </a:spcBef>
              <a:spcAft>
                <a:spcPts val="0"/>
              </a:spcAft>
              <a:buNone/>
            </a:pPr>
            <a:endParaRPr sz="1800" u="sng"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Reminder of ex post evaluation questions: sustainability &amp; relevance… and resilience</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Stakeholders' expectations and pre-evaluation questions :</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What are the learning priorities for the implementing entity? </a:t>
            </a:r>
            <a:r>
              <a:rPr lang="en-US" dirty="0">
                <a:solidFill>
                  <a:schemeClr val="dk1"/>
                </a:solidFill>
                <a:latin typeface="Open Sans"/>
                <a:ea typeface="Open Sans"/>
                <a:cs typeface="Open Sans"/>
                <a:sym typeface="Open Sans"/>
              </a:rPr>
              <a:t>N</a:t>
            </a:r>
            <a:r>
              <a:rPr lang="en-US" sz="1800" b="0" i="0" u="none" strike="noStrike" cap="none" dirty="0">
                <a:solidFill>
                  <a:schemeClr val="dk1"/>
                </a:solidFill>
                <a:latin typeface="Open Sans"/>
                <a:ea typeface="Open Sans"/>
                <a:cs typeface="Open Sans"/>
                <a:sym typeface="Open Sans"/>
              </a:rPr>
              <a:t>ational stakeholders?</a:t>
            </a:r>
            <a:endParaRPr dirty="0"/>
          </a:p>
          <a:p>
            <a:pPr marL="742950" marR="0" lvl="1"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What other things could be learned from the evaluation? </a:t>
            </a:r>
            <a:r>
              <a:rPr lang="en-US" dirty="0">
                <a:solidFill>
                  <a:schemeClr val="dk1"/>
                </a:solidFill>
                <a:latin typeface="Open Sans"/>
                <a:ea typeface="Open Sans"/>
                <a:cs typeface="Open Sans"/>
                <a:sym typeface="Open Sans"/>
              </a:rPr>
              <a:t>H</a:t>
            </a:r>
            <a:r>
              <a:rPr lang="en-US" sz="1800" b="0" i="0" u="none" strike="noStrike" cap="none" dirty="0">
                <a:solidFill>
                  <a:schemeClr val="dk1"/>
                </a:solidFill>
                <a:latin typeface="Open Sans"/>
                <a:ea typeface="Open Sans"/>
                <a:cs typeface="Open Sans"/>
                <a:sym typeface="Open Sans"/>
              </a:rPr>
              <a:t>ow?</a:t>
            </a:r>
            <a:endParaRPr dirty="0"/>
          </a:p>
          <a:p>
            <a:pPr marL="742950" marR="0" lvl="1"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How will the evaluation process &amp; findings be used</a:t>
            </a:r>
            <a:r>
              <a:rPr lang="en-US" dirty="0">
                <a:solidFill>
                  <a:schemeClr val="dk1"/>
                </a:solidFill>
                <a:latin typeface="Open Sans"/>
                <a:ea typeface="Open Sans"/>
                <a:cs typeface="Open Sans"/>
                <a:sym typeface="Open Sans"/>
              </a:rPr>
              <a:t> and by</a:t>
            </a:r>
            <a:r>
              <a:rPr lang="en-US" sz="1800" b="0" i="0" u="none" strike="noStrike" cap="none" dirty="0">
                <a:solidFill>
                  <a:schemeClr val="dk1"/>
                </a:solidFill>
                <a:latin typeface="Open Sans"/>
                <a:ea typeface="Open Sans"/>
                <a:cs typeface="Open Sans"/>
                <a:sym typeface="Open Sans"/>
              </a:rPr>
              <a:t> whom? </a:t>
            </a:r>
            <a:endParaRPr dirty="0"/>
          </a:p>
          <a:p>
            <a:pPr marL="742950" marR="0" lvl="1"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Who will use the eval. data in the future and how will that influence retention &amp; dissemination, from local levels to international?</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Other interests or lessons learned for current or future programming? </a:t>
            </a:r>
            <a:endParaRPr dirty="0"/>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p:txBody>
      </p:sp>
      <p:sp>
        <p:nvSpPr>
          <p:cNvPr id="18" name="Google Shape;368;p8">
            <a:extLst>
              <a:ext uri="{FF2B5EF4-FFF2-40B4-BE49-F238E27FC236}">
                <a16:creationId xmlns:a16="http://schemas.microsoft.com/office/drawing/2014/main" id="{EDCFFDE7-8484-4372-AB6B-2EF62002B10C}"/>
              </a:ext>
            </a:extLst>
          </p:cNvPr>
          <p:cNvSpPr/>
          <p:nvPr/>
        </p:nvSpPr>
        <p:spPr>
          <a:xfrm>
            <a:off x="914400" y="1638619"/>
            <a:ext cx="380100" cy="369300"/>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1</a:t>
            </a:r>
            <a:endParaRPr/>
          </a:p>
        </p:txBody>
      </p:sp>
    </p:spTree>
    <p:extLst>
      <p:ext uri="{BB962C8B-B14F-4D97-AF65-F5344CB8AC3E}">
        <p14:creationId xmlns:p14="http://schemas.microsoft.com/office/powerpoint/2010/main" val="413939959"/>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20" name="Google Shape;370;p8">
            <a:extLst>
              <a:ext uri="{FF2B5EF4-FFF2-40B4-BE49-F238E27FC236}">
                <a16:creationId xmlns:a16="http://schemas.microsoft.com/office/drawing/2014/main" id="{91E489B6-65C1-4FAC-9F4E-1E3898E85701}"/>
              </a:ext>
            </a:extLst>
          </p:cNvPr>
          <p:cNvSpPr/>
          <p:nvPr/>
        </p:nvSpPr>
        <p:spPr>
          <a:xfrm>
            <a:off x="1294500" y="1634949"/>
            <a:ext cx="10897500" cy="376731"/>
          </a:xfrm>
          <a:prstGeom prst="rect">
            <a:avLst/>
          </a:prstGeom>
          <a:solidFill>
            <a:srgbClr val="E1E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356" name="Google Shape;356;p8"/>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357" name="Google Shape;357;p8"/>
          <p:cNvSpPr/>
          <p:nvPr/>
        </p:nvSpPr>
        <p:spPr>
          <a:xfrm>
            <a:off x="-124287" y="-11017"/>
            <a:ext cx="12316287"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Open Sans"/>
              <a:ea typeface="Open Sans"/>
              <a:cs typeface="Open Sans"/>
              <a:sym typeface="Open Sans"/>
            </a:endParaRPr>
          </a:p>
        </p:txBody>
      </p:sp>
      <p:sp>
        <p:nvSpPr>
          <p:cNvPr id="358" name="Google Shape;358;p8"/>
          <p:cNvSpPr/>
          <p:nvPr/>
        </p:nvSpPr>
        <p:spPr>
          <a:xfrm>
            <a:off x="762356" y="6072396"/>
            <a:ext cx="2009597" cy="684533"/>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8"/>
          <p:cNvSpPr txBox="1"/>
          <p:nvPr/>
        </p:nvSpPr>
        <p:spPr>
          <a:xfrm>
            <a:off x="914400" y="797034"/>
            <a:ext cx="11121656"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STEP 4: Select the outcome(s) you will evaluate </a:t>
            </a:r>
          </a:p>
        </p:txBody>
      </p:sp>
      <p:cxnSp>
        <p:nvCxnSpPr>
          <p:cNvPr id="360" name="Google Shape;360;p8"/>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361" name="Google Shape;361;p8"/>
          <p:cNvSpPr/>
          <p:nvPr/>
        </p:nvSpPr>
        <p:spPr>
          <a:xfrm>
            <a:off x="-385590" y="567978"/>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363" name="Google Shape;363;p8"/>
          <p:cNvSpPr txBox="1"/>
          <p:nvPr/>
        </p:nvSpPr>
        <p:spPr>
          <a:xfrm>
            <a:off x="517790" y="99321"/>
            <a:ext cx="1127759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Ex post pilots: preparatory work for field work</a:t>
            </a:r>
          </a:p>
        </p:txBody>
      </p:sp>
      <p:sp>
        <p:nvSpPr>
          <p:cNvPr id="17" name="Google Shape;404;p10">
            <a:extLst>
              <a:ext uri="{FF2B5EF4-FFF2-40B4-BE49-F238E27FC236}">
                <a16:creationId xmlns:a16="http://schemas.microsoft.com/office/drawing/2014/main" id="{238ED735-C6FC-4726-8753-B94C0456FB67}"/>
              </a:ext>
            </a:extLst>
          </p:cNvPr>
          <p:cNvSpPr txBox="1"/>
          <p:nvPr/>
        </p:nvSpPr>
        <p:spPr>
          <a:xfrm>
            <a:off x="1024569" y="1657223"/>
            <a:ext cx="1040507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      Review quality of outcomes/outputs to give priority to measurable ones</a:t>
            </a:r>
          </a:p>
        </p:txBody>
      </p:sp>
      <p:sp>
        <p:nvSpPr>
          <p:cNvPr id="18" name="Google Shape;368;p8">
            <a:extLst>
              <a:ext uri="{FF2B5EF4-FFF2-40B4-BE49-F238E27FC236}">
                <a16:creationId xmlns:a16="http://schemas.microsoft.com/office/drawing/2014/main" id="{EDCFFDE7-8484-4372-AB6B-2EF62002B10C}"/>
              </a:ext>
            </a:extLst>
          </p:cNvPr>
          <p:cNvSpPr/>
          <p:nvPr/>
        </p:nvSpPr>
        <p:spPr>
          <a:xfrm>
            <a:off x="914400" y="1638619"/>
            <a:ext cx="380100" cy="369300"/>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Open Sans"/>
                <a:ea typeface="Open Sans"/>
                <a:cs typeface="Open Sans"/>
                <a:sym typeface="Open Sans"/>
              </a:rPr>
              <a:t>2</a:t>
            </a:r>
            <a:endParaRPr dirty="0"/>
          </a:p>
        </p:txBody>
      </p:sp>
      <p:sp>
        <p:nvSpPr>
          <p:cNvPr id="12" name="Google Shape;412;p11">
            <a:extLst>
              <a:ext uri="{FF2B5EF4-FFF2-40B4-BE49-F238E27FC236}">
                <a16:creationId xmlns:a16="http://schemas.microsoft.com/office/drawing/2014/main" id="{0E1A05D2-B045-46E0-9FCA-F58A9D4200AE}"/>
              </a:ext>
            </a:extLst>
          </p:cNvPr>
          <p:cNvSpPr/>
          <p:nvPr/>
        </p:nvSpPr>
        <p:spPr>
          <a:xfrm>
            <a:off x="947449" y="4022248"/>
            <a:ext cx="6197933" cy="1012435"/>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413;p11">
            <a:extLst>
              <a:ext uri="{FF2B5EF4-FFF2-40B4-BE49-F238E27FC236}">
                <a16:creationId xmlns:a16="http://schemas.microsoft.com/office/drawing/2014/main" id="{39569E8D-6548-4A0C-9E1F-01DB7F182E01}"/>
              </a:ext>
            </a:extLst>
          </p:cNvPr>
          <p:cNvSpPr/>
          <p:nvPr/>
        </p:nvSpPr>
        <p:spPr>
          <a:xfrm>
            <a:off x="947451" y="2677587"/>
            <a:ext cx="3476648" cy="1012435"/>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414;p11">
            <a:extLst>
              <a:ext uri="{FF2B5EF4-FFF2-40B4-BE49-F238E27FC236}">
                <a16:creationId xmlns:a16="http://schemas.microsoft.com/office/drawing/2014/main" id="{841642E7-7AF2-47DF-AB0C-EB291A1EB099}"/>
              </a:ext>
            </a:extLst>
          </p:cNvPr>
          <p:cNvSpPr/>
          <p:nvPr/>
        </p:nvSpPr>
        <p:spPr>
          <a:xfrm>
            <a:off x="800305" y="5955861"/>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420;p11">
            <a:extLst>
              <a:ext uri="{FF2B5EF4-FFF2-40B4-BE49-F238E27FC236}">
                <a16:creationId xmlns:a16="http://schemas.microsoft.com/office/drawing/2014/main" id="{2E15116E-5B10-4208-BF16-7D73A4C60994}"/>
              </a:ext>
            </a:extLst>
          </p:cNvPr>
          <p:cNvSpPr/>
          <p:nvPr/>
        </p:nvSpPr>
        <p:spPr>
          <a:xfrm>
            <a:off x="4318612" y="2666690"/>
            <a:ext cx="105487" cy="1023332"/>
          </a:xfrm>
          <a:prstGeom prst="rightBrace">
            <a:avLst>
              <a:gd name="adj1" fmla="val 8333"/>
              <a:gd name="adj2" fmla="val 50000"/>
            </a:avLst>
          </a:prstGeom>
          <a:noFill/>
          <a:ln w="190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21;p11">
            <a:extLst>
              <a:ext uri="{FF2B5EF4-FFF2-40B4-BE49-F238E27FC236}">
                <a16:creationId xmlns:a16="http://schemas.microsoft.com/office/drawing/2014/main" id="{C26E9D99-8C61-4F23-A048-BDA62EEF56FB}"/>
              </a:ext>
            </a:extLst>
          </p:cNvPr>
          <p:cNvSpPr/>
          <p:nvPr/>
        </p:nvSpPr>
        <p:spPr>
          <a:xfrm>
            <a:off x="5134787" y="2807311"/>
            <a:ext cx="4638000" cy="7326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Open Sans"/>
                <a:ea typeface="Open Sans"/>
                <a:cs typeface="Open Sans"/>
                <a:sym typeface="Open Sans"/>
              </a:rPr>
              <a:t>Verify achievement, sustainability </a:t>
            </a:r>
          </a:p>
          <a:p>
            <a:pPr marL="0" marR="0" lvl="0" indent="0" algn="ctr" rtl="0">
              <a:spcBef>
                <a:spcPts val="0"/>
              </a:spcBef>
              <a:spcAft>
                <a:spcPts val="0"/>
              </a:spcAft>
              <a:buNone/>
            </a:pPr>
            <a:r>
              <a:rPr lang="en-US" sz="1800" dirty="0">
                <a:solidFill>
                  <a:schemeClr val="lt1"/>
                </a:solidFill>
                <a:latin typeface="Open Sans"/>
                <a:ea typeface="Open Sans"/>
                <a:cs typeface="Open Sans"/>
                <a:sym typeface="Open Sans"/>
              </a:rPr>
              <a:t>and risks</a:t>
            </a:r>
            <a:endParaRPr dirty="0"/>
          </a:p>
        </p:txBody>
      </p:sp>
      <p:sp>
        <p:nvSpPr>
          <p:cNvPr id="19" name="Google Shape;422;p11">
            <a:extLst>
              <a:ext uri="{FF2B5EF4-FFF2-40B4-BE49-F238E27FC236}">
                <a16:creationId xmlns:a16="http://schemas.microsoft.com/office/drawing/2014/main" id="{6DE8AB12-EF26-4009-AD39-ACA30F75DD79}"/>
              </a:ext>
            </a:extLst>
          </p:cNvPr>
          <p:cNvSpPr/>
          <p:nvPr/>
        </p:nvSpPr>
        <p:spPr>
          <a:xfrm>
            <a:off x="7026919" y="4033729"/>
            <a:ext cx="118463" cy="1012434"/>
          </a:xfrm>
          <a:prstGeom prst="rightBrace">
            <a:avLst>
              <a:gd name="adj1" fmla="val 8333"/>
              <a:gd name="adj2" fmla="val 50000"/>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423;p11">
            <a:extLst>
              <a:ext uri="{FF2B5EF4-FFF2-40B4-BE49-F238E27FC236}">
                <a16:creationId xmlns:a16="http://schemas.microsoft.com/office/drawing/2014/main" id="{46CEC26D-1425-405A-BC9F-3F9125C72F03}"/>
              </a:ext>
            </a:extLst>
          </p:cNvPr>
          <p:cNvSpPr/>
          <p:nvPr/>
        </p:nvSpPr>
        <p:spPr>
          <a:xfrm>
            <a:off x="7819998" y="4142365"/>
            <a:ext cx="4216058" cy="7722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Open Sans"/>
                <a:ea typeface="Open Sans"/>
                <a:cs typeface="Open Sans"/>
                <a:sym typeface="Open Sans"/>
              </a:rPr>
              <a:t>Give priority to measurable outcomes/outputs</a:t>
            </a:r>
            <a:endParaRPr dirty="0"/>
          </a:p>
        </p:txBody>
      </p:sp>
      <p:sp>
        <p:nvSpPr>
          <p:cNvPr id="22" name="Google Shape;424;p11">
            <a:extLst>
              <a:ext uri="{FF2B5EF4-FFF2-40B4-BE49-F238E27FC236}">
                <a16:creationId xmlns:a16="http://schemas.microsoft.com/office/drawing/2014/main" id="{1980DB4D-164C-4084-A2B1-88E27780790F}"/>
              </a:ext>
            </a:extLst>
          </p:cNvPr>
          <p:cNvSpPr txBox="1"/>
          <p:nvPr/>
        </p:nvSpPr>
        <p:spPr>
          <a:xfrm>
            <a:off x="860827" y="2142517"/>
            <a:ext cx="98160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Open Sans"/>
                <a:ea typeface="Open Sans"/>
                <a:cs typeface="Open Sans"/>
                <a:sym typeface="Open Sans"/>
              </a:rPr>
              <a:t>C</a:t>
            </a:r>
            <a:r>
              <a:rPr lang="en-US" sz="1800" dirty="0">
                <a:solidFill>
                  <a:schemeClr val="dk1"/>
                </a:solidFill>
                <a:latin typeface="Open Sans"/>
                <a:ea typeface="Open Sans"/>
                <a:cs typeface="Open Sans"/>
                <a:sym typeface="Open Sans"/>
              </a:rPr>
              <a:t>onsider the following distinctions for the review: </a:t>
            </a:r>
            <a:endParaRPr dirty="0"/>
          </a:p>
        </p:txBody>
      </p:sp>
      <p:sp>
        <p:nvSpPr>
          <p:cNvPr id="25" name="Google Shape;427;p11">
            <a:extLst>
              <a:ext uri="{FF2B5EF4-FFF2-40B4-BE49-F238E27FC236}">
                <a16:creationId xmlns:a16="http://schemas.microsoft.com/office/drawing/2014/main" id="{E506B021-A948-4C84-86EE-D41F4694270E}"/>
              </a:ext>
            </a:extLst>
          </p:cNvPr>
          <p:cNvSpPr txBox="1"/>
          <p:nvPr/>
        </p:nvSpPr>
        <p:spPr>
          <a:xfrm>
            <a:off x="920910" y="2150292"/>
            <a:ext cx="6323491" cy="28315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20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Planned outcomes (targets) </a:t>
            </a:r>
          </a:p>
          <a:p>
            <a:pPr marR="0" lvl="0" algn="l" rtl="0">
              <a:spcBef>
                <a:spcPts val="0"/>
              </a:spcBef>
              <a:spcAft>
                <a:spcPts val="0"/>
              </a:spcAft>
              <a:buClr>
                <a:schemeClr val="dk1"/>
              </a:buClr>
              <a:buSzPts val="1800"/>
            </a:pPr>
            <a:r>
              <a:rPr lang="en-US" dirty="0">
                <a:solidFill>
                  <a:schemeClr val="dk1"/>
                </a:solidFill>
                <a:latin typeface="Open Sans"/>
                <a:ea typeface="Open Sans"/>
                <a:cs typeface="Open Sans"/>
                <a:sym typeface="Open Sans"/>
              </a:rPr>
              <a:t>vs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Actual outcomes </a:t>
            </a:r>
            <a:endParaRPr dirty="0"/>
          </a:p>
          <a:p>
            <a:pPr marL="0" marR="0" lvl="0" indent="0" algn="l" rtl="0">
              <a:spcBef>
                <a:spcPts val="0"/>
              </a:spcBef>
              <a:spcAft>
                <a:spcPts val="0"/>
              </a:spcAft>
              <a:buClr>
                <a:schemeClr val="dk1"/>
              </a:buClr>
              <a:buSzPts val="1600"/>
              <a:buFont typeface="Arial"/>
              <a:buNone/>
            </a:pPr>
            <a:endParaRPr sz="1600" dirty="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600"/>
              <a:buFont typeface="Arial"/>
              <a:buNone/>
            </a:pPr>
            <a:endParaRPr sz="16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Strong outcomes (measurable outputs)</a:t>
            </a:r>
          </a:p>
          <a:p>
            <a:pPr marR="0" lvl="0" algn="l" rtl="0">
              <a:spcBef>
                <a:spcPts val="0"/>
              </a:spcBef>
              <a:spcAft>
                <a:spcPts val="0"/>
              </a:spcAft>
              <a:buClr>
                <a:schemeClr val="dk1"/>
              </a:buClr>
              <a:buSzPts val="1800"/>
            </a:pPr>
            <a:r>
              <a:rPr lang="en-US" dirty="0">
                <a:solidFill>
                  <a:schemeClr val="dk1"/>
                </a:solidFill>
                <a:latin typeface="Open Sans"/>
                <a:ea typeface="Open Sans"/>
                <a:cs typeface="Open Sans"/>
                <a:sym typeface="Open Sans"/>
              </a:rPr>
              <a:t>vs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Weak outcomes (outputs not measured/missing data)</a:t>
            </a:r>
            <a:endParaRPr dirty="0"/>
          </a:p>
        </p:txBody>
      </p:sp>
      <p:sp>
        <p:nvSpPr>
          <p:cNvPr id="3" name="TextBox 2">
            <a:extLst>
              <a:ext uri="{FF2B5EF4-FFF2-40B4-BE49-F238E27FC236}">
                <a16:creationId xmlns:a16="http://schemas.microsoft.com/office/drawing/2014/main" id="{81E1C622-B018-4354-B8EE-7FF3C8861D94}"/>
              </a:ext>
            </a:extLst>
          </p:cNvPr>
          <p:cNvSpPr txBox="1"/>
          <p:nvPr/>
        </p:nvSpPr>
        <p:spPr>
          <a:xfrm>
            <a:off x="947449" y="5199017"/>
            <a:ext cx="5649294" cy="1477328"/>
          </a:xfrm>
          <a:prstGeom prst="rect">
            <a:avLst/>
          </a:prstGeom>
          <a:noFill/>
        </p:spPr>
        <p:txBody>
          <a:bodyPr wrap="square" rtlCol="0">
            <a:spAutoFit/>
          </a:bodyPr>
          <a:lstStyle/>
          <a:p>
            <a:r>
              <a:rPr lang="en-US" b="1" dirty="0">
                <a:latin typeface="Myriad Pro" panose="020B0503030403020204"/>
              </a:rPr>
              <a:t>Examples from the project:</a:t>
            </a:r>
          </a:p>
          <a:p>
            <a:endParaRPr lang="en-US" b="1" dirty="0">
              <a:latin typeface="Myriad Pro" panose="020B0503030403020204"/>
            </a:endParaRPr>
          </a:p>
          <a:p>
            <a:pPr marL="285750" indent="-285750">
              <a:buFont typeface="Arial" panose="020B0604020202020204" pitchFamily="34" charset="0"/>
              <a:buChar char="•"/>
            </a:pPr>
            <a:r>
              <a:rPr lang="en-US" b="1" dirty="0">
                <a:latin typeface="Myriad Pro" panose="020B0503030403020204"/>
              </a:rPr>
              <a:t>Measurable outcomes: </a:t>
            </a:r>
            <a:r>
              <a:rPr lang="en-US" i="1" dirty="0">
                <a:latin typeface="Myriad Pro" panose="020B0503030403020204"/>
              </a:rPr>
              <a:t>….</a:t>
            </a:r>
          </a:p>
          <a:p>
            <a:pPr marL="285750" indent="-285750">
              <a:buFont typeface="Arial" panose="020B0604020202020204" pitchFamily="34" charset="0"/>
              <a:buChar char="•"/>
            </a:pPr>
            <a:r>
              <a:rPr lang="en-US" b="1" dirty="0">
                <a:latin typeface="Myriad Pro" panose="020B0503030403020204"/>
              </a:rPr>
              <a:t>Weak outcomes: </a:t>
            </a:r>
            <a:r>
              <a:rPr lang="en-US" i="1" dirty="0">
                <a:latin typeface="Myriad Pro" panose="020B0503030403020204"/>
              </a:rPr>
              <a:t>….</a:t>
            </a:r>
          </a:p>
          <a:p>
            <a:endParaRPr lang="en-US" b="1" dirty="0">
              <a:latin typeface="Myriad Pro" panose="020B0503030403020204"/>
            </a:endParaRPr>
          </a:p>
        </p:txBody>
      </p:sp>
    </p:spTree>
    <p:extLst>
      <p:ext uri="{BB962C8B-B14F-4D97-AF65-F5344CB8AC3E}">
        <p14:creationId xmlns:p14="http://schemas.microsoft.com/office/powerpoint/2010/main" val="4244122426"/>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2"/>
          <p:cNvSpPr/>
          <p:nvPr/>
        </p:nvSpPr>
        <p:spPr>
          <a:xfrm rot="-5400000">
            <a:off x="9109102" y="4206063"/>
            <a:ext cx="550844" cy="398111"/>
          </a:xfrm>
          <a:prstGeom prst="downArrow">
            <a:avLst>
              <a:gd name="adj1" fmla="val 50000"/>
              <a:gd name="adj2"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12"/>
          <p:cNvSpPr/>
          <p:nvPr/>
        </p:nvSpPr>
        <p:spPr>
          <a:xfrm>
            <a:off x="577622" y="5983054"/>
            <a:ext cx="1917752" cy="732443"/>
          </a:xfrm>
          <a:prstGeom prst="rect">
            <a:avLst/>
          </a:prstGeom>
          <a:solidFill>
            <a:schemeClr val="lt1">
              <a:alpha val="72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12"/>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12"/>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437" name="Google Shape;437;p12"/>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Ex post pilots: preparatory work for field work</a:t>
            </a:r>
          </a:p>
          <a:p>
            <a:pPr marL="0" marR="0" lvl="0" indent="0" algn="l" rtl="0">
              <a:lnSpc>
                <a:spcPct val="90000"/>
              </a:lnSpc>
              <a:spcBef>
                <a:spcPts val="0"/>
              </a:spcBef>
              <a:spcAft>
                <a:spcPts val="0"/>
              </a:spcAft>
              <a:buClr>
                <a:srgbClr val="F7941D"/>
              </a:buClr>
              <a:buSzPts val="2800"/>
              <a:buFont typeface="Arial"/>
              <a:buNone/>
            </a:pPr>
            <a:endParaRPr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cxnSp>
        <p:nvCxnSpPr>
          <p:cNvPr id="438" name="Google Shape;438;p12"/>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graphicFrame>
        <p:nvGraphicFramePr>
          <p:cNvPr id="440" name="Google Shape;440;p12"/>
          <p:cNvGraphicFramePr/>
          <p:nvPr>
            <p:extLst>
              <p:ext uri="{D42A27DB-BD31-4B8C-83A1-F6EECF244321}">
                <p14:modId xmlns:p14="http://schemas.microsoft.com/office/powerpoint/2010/main" val="1743580003"/>
              </p:ext>
            </p:extLst>
          </p:nvPr>
        </p:nvGraphicFramePr>
        <p:xfrm>
          <a:off x="815248" y="2945183"/>
          <a:ext cx="11171100" cy="1161390"/>
        </p:xfrm>
        <a:graphic>
          <a:graphicData uri="http://schemas.openxmlformats.org/drawingml/2006/table">
            <a:tbl>
              <a:tblPr firstRow="1" bandRow="1">
                <a:noFill/>
              </a:tblPr>
              <a:tblGrid>
                <a:gridCol w="2941500">
                  <a:extLst>
                    <a:ext uri="{9D8B030D-6E8A-4147-A177-3AD203B41FA5}">
                      <a16:colId xmlns:a16="http://schemas.microsoft.com/office/drawing/2014/main" val="20000"/>
                    </a:ext>
                  </a:extLst>
                </a:gridCol>
                <a:gridCol w="2699125">
                  <a:extLst>
                    <a:ext uri="{9D8B030D-6E8A-4147-A177-3AD203B41FA5}">
                      <a16:colId xmlns:a16="http://schemas.microsoft.com/office/drawing/2014/main" val="20001"/>
                    </a:ext>
                  </a:extLst>
                </a:gridCol>
                <a:gridCol w="2908450">
                  <a:extLst>
                    <a:ext uri="{9D8B030D-6E8A-4147-A177-3AD203B41FA5}">
                      <a16:colId xmlns:a16="http://schemas.microsoft.com/office/drawing/2014/main" val="20002"/>
                    </a:ext>
                  </a:extLst>
                </a:gridCol>
                <a:gridCol w="2622025">
                  <a:extLst>
                    <a:ext uri="{9D8B030D-6E8A-4147-A177-3AD203B41FA5}">
                      <a16:colId xmlns:a16="http://schemas.microsoft.com/office/drawing/2014/main" val="20003"/>
                    </a:ext>
                  </a:extLst>
                </a:gridCol>
              </a:tblGrid>
              <a:tr h="333825">
                <a:tc>
                  <a:txBody>
                    <a:bodyPr/>
                    <a:lstStyle/>
                    <a:p>
                      <a:pPr marL="0" marR="0" lvl="0" indent="0" algn="l" rtl="0">
                        <a:spcBef>
                          <a:spcPts val="0"/>
                        </a:spcBef>
                        <a:spcAft>
                          <a:spcPts val="0"/>
                        </a:spcAft>
                        <a:buNone/>
                      </a:pPr>
                      <a:r>
                        <a:rPr lang="en-US" sz="1800" b="1" u="none" strike="noStrike" cap="none">
                          <a:latin typeface="Open Sans"/>
                          <a:ea typeface="Open Sans"/>
                          <a:cs typeface="Open Sans"/>
                          <a:sym typeface="Open Sans"/>
                        </a:rPr>
                        <a:t>Planned output (targets)</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Actual outputs</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Actual outcomes?</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Impact </a:t>
                      </a:r>
                      <a:endParaRPr/>
                    </a:p>
                  </a:txBody>
                  <a:tcPr marL="91450" marR="91450" marT="45725" marB="45725"/>
                </a:tc>
                <a:extLst>
                  <a:ext uri="{0D108BD9-81ED-4DB2-BD59-A6C34878D82A}">
                    <a16:rowId xmlns:a16="http://schemas.microsoft.com/office/drawing/2014/main" val="10000"/>
                  </a:ext>
                </a:extLst>
              </a:tr>
              <a:tr h="521300">
                <a:tc>
                  <a:txBody>
                    <a:bodyPr/>
                    <a:lstStyle/>
                    <a:p>
                      <a:pPr marL="0" marR="0" lvl="0" indent="0" algn="l" rtl="0">
                        <a:spcBef>
                          <a:spcPts val="0"/>
                        </a:spcBef>
                        <a:spcAft>
                          <a:spcPts val="0"/>
                        </a:spcAft>
                        <a:buNone/>
                      </a:pPr>
                      <a:r>
                        <a:rPr lang="en-US" sz="1500">
                          <a:latin typeface="Open Sans"/>
                          <a:ea typeface="Open Sans"/>
                          <a:cs typeface="Open Sans"/>
                          <a:sym typeface="Open Sans"/>
                        </a:rPr>
                        <a:t>XXX</a:t>
                      </a:r>
                      <a:endParaRPr/>
                    </a:p>
                  </a:txBody>
                  <a:tcPr marL="91450" marR="91450" marT="45725" marB="45725">
                    <a:solidFill>
                      <a:srgbClr val="F2F2F2"/>
                    </a:solidFill>
                  </a:tcPr>
                </a:tc>
                <a:tc>
                  <a:txBody>
                    <a:bodyPr/>
                    <a:lstStyle/>
                    <a:p>
                      <a:pPr marL="0" marR="0" lvl="0" indent="0" algn="l" rtl="0">
                        <a:spcBef>
                          <a:spcPts val="0"/>
                        </a:spcBef>
                        <a:spcAft>
                          <a:spcPts val="0"/>
                        </a:spcAft>
                        <a:buNone/>
                      </a:pPr>
                      <a:r>
                        <a:rPr lang="en-US" sz="1500">
                          <a:latin typeface="Open Sans"/>
                          <a:ea typeface="Open Sans"/>
                          <a:cs typeface="Open Sans"/>
                          <a:sym typeface="Open Sans"/>
                        </a:rPr>
                        <a:t>XX</a:t>
                      </a:r>
                      <a:endParaRPr/>
                    </a:p>
                  </a:txBody>
                  <a:tcPr marL="91450" marR="91450" marT="45725" marB="45725">
                    <a:solidFill>
                      <a:srgbClr val="F2F2F2"/>
                    </a:solidFill>
                  </a:tcPr>
                </a:tc>
                <a:tc>
                  <a:txBody>
                    <a:bodyPr/>
                    <a:lstStyle/>
                    <a:p>
                      <a:pPr marL="0" marR="0" lvl="0" indent="0" algn="l" rtl="0">
                        <a:spcBef>
                          <a:spcPts val="0"/>
                        </a:spcBef>
                        <a:spcAft>
                          <a:spcPts val="0"/>
                        </a:spcAft>
                        <a:buNone/>
                      </a:pPr>
                      <a:r>
                        <a:rPr lang="en-US" sz="1600">
                          <a:latin typeface="Open Sans"/>
                          <a:ea typeface="Open Sans"/>
                          <a:cs typeface="Open Sans"/>
                          <a:sym typeface="Open Sans"/>
                        </a:rPr>
                        <a:t>XX</a:t>
                      </a:r>
                      <a:endParaRPr/>
                    </a:p>
                  </a:txBody>
                  <a:tcPr marL="91450" marR="91450" marT="45725" marB="45725">
                    <a:solidFill>
                      <a:srgbClr val="F2F2F2"/>
                    </a:solidFill>
                  </a:tcPr>
                </a:tc>
                <a:tc>
                  <a:txBody>
                    <a:bodyPr/>
                    <a:lstStyle/>
                    <a:p>
                      <a:pPr marL="0" marR="0" lvl="0" indent="0" algn="l" rtl="0">
                        <a:spcBef>
                          <a:spcPts val="0"/>
                        </a:spcBef>
                        <a:spcAft>
                          <a:spcPts val="0"/>
                        </a:spcAft>
                        <a:buNone/>
                      </a:pPr>
                      <a:endParaRPr sz="1600">
                        <a:latin typeface="Open Sans"/>
                        <a:ea typeface="Open Sans"/>
                        <a:cs typeface="Open Sans"/>
                        <a:sym typeface="Open Sans"/>
                      </a:endParaRPr>
                    </a:p>
                  </a:txBody>
                  <a:tcPr marL="91450" marR="91450" marT="45725" marB="45725">
                    <a:solidFill>
                      <a:srgbClr val="F2F2F2"/>
                    </a:solidFill>
                  </a:tcPr>
                </a:tc>
                <a:extLst>
                  <a:ext uri="{0D108BD9-81ED-4DB2-BD59-A6C34878D82A}">
                    <a16:rowId xmlns:a16="http://schemas.microsoft.com/office/drawing/2014/main" val="10001"/>
                  </a:ext>
                </a:extLst>
              </a:tr>
            </a:tbl>
          </a:graphicData>
        </a:graphic>
      </p:graphicFrame>
      <p:sp>
        <p:nvSpPr>
          <p:cNvPr id="441" name="Google Shape;441;p12"/>
          <p:cNvSpPr/>
          <p:nvPr/>
        </p:nvSpPr>
        <p:spPr>
          <a:xfrm rot="-246679">
            <a:off x="3909035" y="3675686"/>
            <a:ext cx="2229492" cy="443691"/>
          </a:xfrm>
          <a:prstGeom prst="rect">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3A3838"/>
                </a:solidFill>
                <a:latin typeface="Calibri"/>
                <a:ea typeface="Calibri"/>
                <a:cs typeface="Calibri"/>
                <a:sym typeface="Calibri"/>
              </a:rPr>
              <a:t>FINAL EVALUATION</a:t>
            </a:r>
            <a:endParaRPr/>
          </a:p>
        </p:txBody>
      </p:sp>
      <p:sp>
        <p:nvSpPr>
          <p:cNvPr id="442" name="Google Shape;442;p12"/>
          <p:cNvSpPr/>
          <p:nvPr/>
        </p:nvSpPr>
        <p:spPr>
          <a:xfrm rot="-246679">
            <a:off x="828285" y="3734930"/>
            <a:ext cx="2229492" cy="443691"/>
          </a:xfrm>
          <a:prstGeom prst="rect">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3A3838"/>
                </a:solidFill>
                <a:latin typeface="Calibri"/>
                <a:ea typeface="Calibri"/>
                <a:cs typeface="Calibri"/>
                <a:sym typeface="Calibri"/>
              </a:rPr>
              <a:t>RESULTS FRAMEWORK</a:t>
            </a:r>
            <a:endParaRPr/>
          </a:p>
        </p:txBody>
      </p:sp>
      <p:sp>
        <p:nvSpPr>
          <p:cNvPr id="443" name="Google Shape;443;p12"/>
          <p:cNvSpPr/>
          <p:nvPr/>
        </p:nvSpPr>
        <p:spPr>
          <a:xfrm rot="-246679">
            <a:off x="6698067" y="3683076"/>
            <a:ext cx="2229492" cy="443691"/>
          </a:xfrm>
          <a:prstGeom prst="rect">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3A3838"/>
                </a:solidFill>
                <a:latin typeface="Calibri"/>
                <a:ea typeface="Calibri"/>
                <a:cs typeface="Calibri"/>
                <a:sym typeface="Calibri"/>
              </a:rPr>
              <a:t>FINAL EVALUATION</a:t>
            </a:r>
            <a:endParaRPr/>
          </a:p>
        </p:txBody>
      </p:sp>
      <p:sp>
        <p:nvSpPr>
          <p:cNvPr id="444" name="Google Shape;444;p12"/>
          <p:cNvSpPr/>
          <p:nvPr/>
        </p:nvSpPr>
        <p:spPr>
          <a:xfrm rot="-246679">
            <a:off x="6749437" y="4285468"/>
            <a:ext cx="2229492" cy="443691"/>
          </a:xfrm>
          <a:prstGeom prst="rect">
            <a:avLst/>
          </a:prstGeom>
          <a:solidFill>
            <a:schemeClr val="lt1"/>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dirty="0">
                <a:solidFill>
                  <a:srgbClr val="3A3838"/>
                </a:solidFill>
                <a:latin typeface="Calibri"/>
                <a:ea typeface="Calibri"/>
                <a:cs typeface="Calibri"/>
                <a:sym typeface="Calibri"/>
              </a:rPr>
              <a:t>EX POST EVALUATION</a:t>
            </a:r>
            <a:endParaRPr dirty="0"/>
          </a:p>
        </p:txBody>
      </p:sp>
      <p:sp>
        <p:nvSpPr>
          <p:cNvPr id="445" name="Google Shape;445;p12"/>
          <p:cNvSpPr/>
          <p:nvPr/>
        </p:nvSpPr>
        <p:spPr>
          <a:xfrm>
            <a:off x="6736400" y="5055392"/>
            <a:ext cx="2255566" cy="904126"/>
          </a:xfrm>
          <a:prstGeom prst="rect">
            <a:avLst/>
          </a:prstGeom>
          <a:solidFill>
            <a:srgbClr val="E1EFD8"/>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i="1">
                <a:solidFill>
                  <a:srgbClr val="3A3838"/>
                </a:solidFill>
                <a:latin typeface="Calibri"/>
                <a:ea typeface="Calibri"/>
                <a:cs typeface="Calibri"/>
                <a:sym typeface="Calibri"/>
              </a:rPr>
              <a:t>Link with outcomes ToC to</a:t>
            </a:r>
            <a:endParaRPr/>
          </a:p>
          <a:p>
            <a:pPr marL="0" marR="0" lvl="0" indent="0" algn="ctr" rtl="0">
              <a:spcBef>
                <a:spcPts val="0"/>
              </a:spcBef>
              <a:spcAft>
                <a:spcPts val="0"/>
              </a:spcAft>
              <a:buNone/>
            </a:pPr>
            <a:r>
              <a:rPr lang="en-US" sz="1800" b="1">
                <a:solidFill>
                  <a:srgbClr val="3A3838"/>
                </a:solidFill>
                <a:latin typeface="Calibri"/>
                <a:ea typeface="Calibri"/>
                <a:cs typeface="Calibri"/>
                <a:sym typeface="Calibri"/>
              </a:rPr>
              <a:t>THEORY OF SUSTAINABILITY</a:t>
            </a:r>
            <a:endParaRPr/>
          </a:p>
        </p:txBody>
      </p:sp>
      <p:sp>
        <p:nvSpPr>
          <p:cNvPr id="446" name="Google Shape;446;p12"/>
          <p:cNvSpPr/>
          <p:nvPr/>
        </p:nvSpPr>
        <p:spPr>
          <a:xfrm>
            <a:off x="8359957" y="4697038"/>
            <a:ext cx="550844" cy="398111"/>
          </a:xfrm>
          <a:prstGeom prst="downArrow">
            <a:avLst>
              <a:gd name="adj1" fmla="val 50000"/>
              <a:gd name="adj2"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7" name="Google Shape;447;p12" descr="Curved Arrow Icons - Download Free Vector Icons | Noun Project"/>
          <p:cNvPicPr preferRelativeResize="0"/>
          <p:nvPr/>
        </p:nvPicPr>
        <p:blipFill rotWithShape="1">
          <a:blip r:embed="rId3">
            <a:alphaModFix/>
          </a:blip>
          <a:srcRect/>
          <a:stretch/>
        </p:blipFill>
        <p:spPr>
          <a:xfrm rot="1998951" flipH="1">
            <a:off x="8952973" y="5758872"/>
            <a:ext cx="305696" cy="515450"/>
          </a:xfrm>
          <a:prstGeom prst="rect">
            <a:avLst/>
          </a:prstGeom>
          <a:noFill/>
          <a:ln>
            <a:noFill/>
          </a:ln>
        </p:spPr>
      </p:pic>
      <p:sp>
        <p:nvSpPr>
          <p:cNvPr id="448" name="Google Shape;448;p12"/>
          <p:cNvSpPr/>
          <p:nvPr/>
        </p:nvSpPr>
        <p:spPr>
          <a:xfrm>
            <a:off x="8807385" y="3915976"/>
            <a:ext cx="538570" cy="2358346"/>
          </a:xfrm>
          <a:prstGeom prst="arc">
            <a:avLst>
              <a:gd name="adj1" fmla="val 16050328"/>
              <a:gd name="adj2" fmla="val 5466096"/>
            </a:avLst>
          </a:prstGeom>
          <a:noFill/>
          <a:ln w="28575" cap="flat" cmpd="sng">
            <a:solidFill>
              <a:srgbClr val="71A0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2"/>
          <p:cNvSpPr/>
          <p:nvPr/>
        </p:nvSpPr>
        <p:spPr>
          <a:xfrm rot="4477442">
            <a:off x="9028317" y="3861951"/>
            <a:ext cx="158666" cy="189651"/>
          </a:xfrm>
          <a:prstGeom prst="corner">
            <a:avLst>
              <a:gd name="adj1" fmla="val 20180"/>
              <a:gd name="adj2" fmla="val 14991"/>
            </a:avLst>
          </a:prstGeom>
          <a:solidFill>
            <a:srgbClr val="71A051"/>
          </a:solidFill>
          <a:ln w="12700" cap="flat" cmpd="sng">
            <a:solidFill>
              <a:srgbClr val="71A0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12"/>
          <p:cNvSpPr/>
          <p:nvPr/>
        </p:nvSpPr>
        <p:spPr>
          <a:xfrm>
            <a:off x="9821205" y="3463632"/>
            <a:ext cx="1871157" cy="2359194"/>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12"/>
          <p:cNvSpPr/>
          <p:nvPr/>
        </p:nvSpPr>
        <p:spPr>
          <a:xfrm>
            <a:off x="9882560" y="3526527"/>
            <a:ext cx="1746998" cy="2215991"/>
          </a:xfrm>
          <a:prstGeom prst="rect">
            <a:avLst/>
          </a:prstGeom>
          <a:solidFill>
            <a:srgbClr val="F2F2F2"/>
          </a:solidFill>
          <a:ln w="28575" cap="flat" cmpd="sng">
            <a:solidFill>
              <a:srgbClr val="C179C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5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150">
                <a:solidFill>
                  <a:schemeClr val="dk1"/>
                </a:solidFill>
                <a:latin typeface="Open Sans"/>
                <a:ea typeface="Open Sans"/>
                <a:cs typeface="Open Sans"/>
                <a:sym typeface="Open Sans"/>
              </a:rPr>
              <a:t>Adaptation Fund’s desired impact to trace: </a:t>
            </a:r>
            <a:r>
              <a:rPr lang="en-US" sz="1150" b="1">
                <a:solidFill>
                  <a:schemeClr val="dk1"/>
                </a:solidFill>
                <a:latin typeface="Open Sans"/>
                <a:ea typeface="Open Sans"/>
                <a:cs typeface="Open Sans"/>
                <a:sym typeface="Open Sans"/>
              </a:rPr>
              <a:t>“Adaptive capacity enhanced, resilience strengthened and the vulnerability of people, livelihoods and ecosystems to climate change reduced.” </a:t>
            </a:r>
            <a:endParaRPr/>
          </a:p>
          <a:p>
            <a:pPr marL="0" marR="0" lvl="0" indent="0" algn="l" rtl="0">
              <a:spcBef>
                <a:spcPts val="0"/>
              </a:spcBef>
              <a:spcAft>
                <a:spcPts val="0"/>
              </a:spcAft>
              <a:buNone/>
            </a:pPr>
            <a:endParaRPr sz="800" b="1">
              <a:solidFill>
                <a:schemeClr val="dk1"/>
              </a:solidFill>
              <a:latin typeface="Open Sans"/>
              <a:ea typeface="Open Sans"/>
              <a:cs typeface="Open Sans"/>
              <a:sym typeface="Open Sans"/>
            </a:endParaRPr>
          </a:p>
        </p:txBody>
      </p:sp>
      <p:cxnSp>
        <p:nvCxnSpPr>
          <p:cNvPr id="453" name="Google Shape;453;p12"/>
          <p:cNvCxnSpPr/>
          <p:nvPr/>
        </p:nvCxnSpPr>
        <p:spPr>
          <a:xfrm>
            <a:off x="914400" y="2594784"/>
            <a:ext cx="10994834" cy="0"/>
          </a:xfrm>
          <a:prstGeom prst="straightConnector1">
            <a:avLst/>
          </a:prstGeom>
          <a:noFill/>
          <a:ln w="38100" cap="flat" cmpd="sng">
            <a:solidFill>
              <a:srgbClr val="D0CECE"/>
            </a:solidFill>
            <a:prstDash val="dash"/>
            <a:miter lim="800000"/>
            <a:headEnd type="none" w="sm" len="sm"/>
            <a:tailEnd type="triangle" w="med" len="med"/>
          </a:ln>
        </p:spPr>
      </p:cxnSp>
      <p:cxnSp>
        <p:nvCxnSpPr>
          <p:cNvPr id="454" name="Google Shape;454;p12"/>
          <p:cNvCxnSpPr/>
          <p:nvPr/>
        </p:nvCxnSpPr>
        <p:spPr>
          <a:xfrm rot="10800000" flipH="1">
            <a:off x="9099980" y="5929563"/>
            <a:ext cx="1850700" cy="386100"/>
          </a:xfrm>
          <a:prstGeom prst="bentConnector3">
            <a:avLst>
              <a:gd name="adj1" fmla="val 100007"/>
            </a:avLst>
          </a:prstGeom>
          <a:noFill/>
          <a:ln w="28575" cap="flat" cmpd="sng">
            <a:solidFill>
              <a:srgbClr val="71A051"/>
            </a:solidFill>
            <a:prstDash val="solid"/>
            <a:miter lim="800000"/>
            <a:headEnd type="none" w="sm" len="sm"/>
            <a:tailEnd type="triangle" w="med" len="med"/>
          </a:ln>
        </p:spPr>
      </p:cxnSp>
      <p:sp>
        <p:nvSpPr>
          <p:cNvPr id="457" name="Google Shape;457;p12"/>
          <p:cNvSpPr txBox="1"/>
          <p:nvPr/>
        </p:nvSpPr>
        <p:spPr>
          <a:xfrm>
            <a:off x="3455019" y="4443856"/>
            <a:ext cx="3128366" cy="20313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How well was this output measured at final evaluation?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What outputs are strong enough to be able to create a causal relationship to outcomes (&amp; re-evaluate)? </a:t>
            </a:r>
            <a:endParaRPr/>
          </a:p>
        </p:txBody>
      </p:sp>
      <p:sp>
        <p:nvSpPr>
          <p:cNvPr id="458" name="Google Shape;458;p12"/>
          <p:cNvSpPr/>
          <p:nvPr/>
        </p:nvSpPr>
        <p:spPr>
          <a:xfrm>
            <a:off x="5985000" y="4160178"/>
            <a:ext cx="105038" cy="275046"/>
          </a:xfrm>
          <a:prstGeom prst="up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12"/>
          <p:cNvSpPr/>
          <p:nvPr/>
        </p:nvSpPr>
        <p:spPr>
          <a:xfrm>
            <a:off x="2627962" y="4245171"/>
            <a:ext cx="105038" cy="275046"/>
          </a:xfrm>
          <a:prstGeom prst="up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12"/>
          <p:cNvSpPr txBox="1"/>
          <p:nvPr/>
        </p:nvSpPr>
        <p:spPr>
          <a:xfrm>
            <a:off x="815247" y="4714075"/>
            <a:ext cx="2255567"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What is the quality of this output?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Is this output measurable? </a:t>
            </a:r>
            <a:endParaRPr/>
          </a:p>
        </p:txBody>
      </p:sp>
      <p:sp>
        <p:nvSpPr>
          <p:cNvPr id="31" name="Google Shape;359;p8">
            <a:extLst>
              <a:ext uri="{FF2B5EF4-FFF2-40B4-BE49-F238E27FC236}">
                <a16:creationId xmlns:a16="http://schemas.microsoft.com/office/drawing/2014/main" id="{B11B8E75-B16F-410E-A092-63B992AA81B9}"/>
              </a:ext>
            </a:extLst>
          </p:cNvPr>
          <p:cNvSpPr txBox="1"/>
          <p:nvPr/>
        </p:nvSpPr>
        <p:spPr>
          <a:xfrm>
            <a:off x="914400" y="797034"/>
            <a:ext cx="9757954"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STEP 4: Select the outcome(s) you will evaluate </a:t>
            </a:r>
          </a:p>
        </p:txBody>
      </p:sp>
      <p:sp>
        <p:nvSpPr>
          <p:cNvPr id="32" name="Google Shape;370;p8">
            <a:extLst>
              <a:ext uri="{FF2B5EF4-FFF2-40B4-BE49-F238E27FC236}">
                <a16:creationId xmlns:a16="http://schemas.microsoft.com/office/drawing/2014/main" id="{D49D8F6F-29BA-4391-9832-9F756E5541A9}"/>
              </a:ext>
            </a:extLst>
          </p:cNvPr>
          <p:cNvSpPr/>
          <p:nvPr/>
        </p:nvSpPr>
        <p:spPr>
          <a:xfrm>
            <a:off x="1294500" y="1634949"/>
            <a:ext cx="10897500" cy="376731"/>
          </a:xfrm>
          <a:prstGeom prst="rect">
            <a:avLst/>
          </a:prstGeom>
          <a:solidFill>
            <a:srgbClr val="E1E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33" name="Google Shape;404;p10">
            <a:extLst>
              <a:ext uri="{FF2B5EF4-FFF2-40B4-BE49-F238E27FC236}">
                <a16:creationId xmlns:a16="http://schemas.microsoft.com/office/drawing/2014/main" id="{7E576A82-A321-4A56-BAA8-7CC6FC8975D8}"/>
              </a:ext>
            </a:extLst>
          </p:cNvPr>
          <p:cNvSpPr txBox="1"/>
          <p:nvPr/>
        </p:nvSpPr>
        <p:spPr>
          <a:xfrm>
            <a:off x="1024569" y="1657223"/>
            <a:ext cx="115419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      Review quality of outcomes/outputs to understand the ability to evaluate change and impact</a:t>
            </a:r>
          </a:p>
        </p:txBody>
      </p:sp>
      <p:sp>
        <p:nvSpPr>
          <p:cNvPr id="34" name="Google Shape;368;p8">
            <a:extLst>
              <a:ext uri="{FF2B5EF4-FFF2-40B4-BE49-F238E27FC236}">
                <a16:creationId xmlns:a16="http://schemas.microsoft.com/office/drawing/2014/main" id="{5B22AA5D-C0C1-41F0-A7F5-C10473136AEB}"/>
              </a:ext>
            </a:extLst>
          </p:cNvPr>
          <p:cNvSpPr/>
          <p:nvPr/>
        </p:nvSpPr>
        <p:spPr>
          <a:xfrm>
            <a:off x="914400" y="1638619"/>
            <a:ext cx="380100" cy="369300"/>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Open Sans"/>
                <a:ea typeface="Open Sans"/>
                <a:cs typeface="Open Sans"/>
                <a:sym typeface="Open Sans"/>
              </a:rPr>
              <a:t>2</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20" name="Google Shape;370;p8">
            <a:extLst>
              <a:ext uri="{FF2B5EF4-FFF2-40B4-BE49-F238E27FC236}">
                <a16:creationId xmlns:a16="http://schemas.microsoft.com/office/drawing/2014/main" id="{3A53387C-8448-4C00-BEF4-060BC8FCFE2E}"/>
              </a:ext>
            </a:extLst>
          </p:cNvPr>
          <p:cNvSpPr/>
          <p:nvPr/>
        </p:nvSpPr>
        <p:spPr>
          <a:xfrm>
            <a:off x="1294500" y="1634949"/>
            <a:ext cx="10897500" cy="376731"/>
          </a:xfrm>
          <a:prstGeom prst="rect">
            <a:avLst/>
          </a:prstGeom>
          <a:solidFill>
            <a:srgbClr val="E1E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465" name="Google Shape;465;p13"/>
          <p:cNvSpPr/>
          <p:nvPr/>
        </p:nvSpPr>
        <p:spPr>
          <a:xfrm>
            <a:off x="977900" y="2568539"/>
            <a:ext cx="10786010" cy="250689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13"/>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
        <p:nvSpPr>
          <p:cNvPr id="467" name="Google Shape;467;p13"/>
          <p:cNvSpPr/>
          <p:nvPr/>
        </p:nvSpPr>
        <p:spPr>
          <a:xfrm>
            <a:off x="-124287" y="-11017"/>
            <a:ext cx="12316287"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Open Sans"/>
              <a:ea typeface="Open Sans"/>
              <a:cs typeface="Open Sans"/>
              <a:sym typeface="Open Sans"/>
            </a:endParaRPr>
          </a:p>
        </p:txBody>
      </p:sp>
      <p:sp>
        <p:nvSpPr>
          <p:cNvPr id="468" name="Google Shape;468;p13"/>
          <p:cNvSpPr/>
          <p:nvPr/>
        </p:nvSpPr>
        <p:spPr>
          <a:xfrm>
            <a:off x="774700" y="5842000"/>
            <a:ext cx="203200" cy="8428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13"/>
          <p:cNvSpPr txBox="1"/>
          <p:nvPr/>
        </p:nvSpPr>
        <p:spPr>
          <a:xfrm>
            <a:off x="914400" y="797034"/>
            <a:ext cx="11121656"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Open Sans"/>
                <a:ea typeface="Open Sans"/>
                <a:cs typeface="Open Sans"/>
                <a:sym typeface="Open Sans"/>
              </a:rPr>
              <a:t>STEP 4: Select the outcome(s) you will evaluate</a:t>
            </a:r>
            <a:endParaRPr dirty="0"/>
          </a:p>
        </p:txBody>
      </p:sp>
      <p:cxnSp>
        <p:nvCxnSpPr>
          <p:cNvPr id="470" name="Google Shape;470;p13"/>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471" name="Google Shape;471;p13"/>
          <p:cNvSpPr/>
          <p:nvPr/>
        </p:nvSpPr>
        <p:spPr>
          <a:xfrm>
            <a:off x="-385590" y="567978"/>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472" name="Google Shape;472;p13"/>
          <p:cNvSpPr txBox="1"/>
          <p:nvPr/>
        </p:nvSpPr>
        <p:spPr>
          <a:xfrm>
            <a:off x="1206213" y="5342339"/>
            <a:ext cx="102888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FFF00"/>
                </a:highlight>
                <a:latin typeface="Calibri"/>
                <a:ea typeface="Calibri"/>
                <a:cs typeface="Calibri"/>
                <a:sym typeface="Calibri"/>
              </a:rPr>
              <a:t>Remember: you want to select an outcome identified as sustained/ sustainable in the final evaluation !</a:t>
            </a:r>
            <a:r>
              <a:rPr lang="en-US" sz="1800" b="1"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473" name="Google Shape;473;p13"/>
          <p:cNvSpPr txBox="1"/>
          <p:nvPr/>
        </p:nvSpPr>
        <p:spPr>
          <a:xfrm>
            <a:off x="517791" y="99321"/>
            <a:ext cx="9814600"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Ex post pilots: preparatory work for field work</a:t>
            </a:r>
          </a:p>
          <a:p>
            <a:pPr marL="0" marR="0" lvl="0" indent="0" algn="l" rtl="0">
              <a:lnSpc>
                <a:spcPct val="90000"/>
              </a:lnSpc>
              <a:spcBef>
                <a:spcPts val="0"/>
              </a:spcBef>
              <a:spcAft>
                <a:spcPts val="0"/>
              </a:spcAft>
              <a:buClr>
                <a:srgbClr val="F7941D"/>
              </a:buClr>
              <a:buSzPts val="2800"/>
              <a:buFont typeface="Arial"/>
              <a:buNone/>
            </a:pPr>
            <a:endParaRPr lang="en-US" sz="2800" dirty="0"/>
          </a:p>
        </p:txBody>
      </p:sp>
      <p:sp>
        <p:nvSpPr>
          <p:cNvPr id="474" name="Google Shape;474;p13"/>
          <p:cNvSpPr txBox="1"/>
          <p:nvPr/>
        </p:nvSpPr>
        <p:spPr>
          <a:xfrm>
            <a:off x="1325017" y="1657223"/>
            <a:ext cx="76664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Use sustainability prospects for outcome selection</a:t>
            </a:r>
            <a:endParaRPr dirty="0"/>
          </a:p>
        </p:txBody>
      </p:sp>
      <p:sp>
        <p:nvSpPr>
          <p:cNvPr id="475" name="Google Shape;475;p13"/>
          <p:cNvSpPr/>
          <p:nvPr/>
        </p:nvSpPr>
        <p:spPr>
          <a:xfrm>
            <a:off x="1089069" y="2763751"/>
            <a:ext cx="2712378" cy="550433"/>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Sustainability ratings</a:t>
            </a:r>
            <a:endParaRPr/>
          </a:p>
        </p:txBody>
      </p:sp>
      <p:sp>
        <p:nvSpPr>
          <p:cNvPr id="476" name="Google Shape;476;p13"/>
          <p:cNvSpPr/>
          <p:nvPr/>
        </p:nvSpPr>
        <p:spPr>
          <a:xfrm>
            <a:off x="1089069" y="3551685"/>
            <a:ext cx="2712378" cy="550433"/>
          </a:xfrm>
          <a:prstGeom prst="rect">
            <a:avLst/>
          </a:prstGeom>
          <a:solidFill>
            <a:srgbClr val="B1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Sustainability drivers</a:t>
            </a:r>
            <a:endParaRPr/>
          </a:p>
        </p:txBody>
      </p:sp>
      <p:sp>
        <p:nvSpPr>
          <p:cNvPr id="477" name="Google Shape;477;p13"/>
          <p:cNvSpPr/>
          <p:nvPr/>
        </p:nvSpPr>
        <p:spPr>
          <a:xfrm>
            <a:off x="1089069" y="4340633"/>
            <a:ext cx="2712378" cy="550433"/>
          </a:xfrm>
          <a:prstGeom prst="rect">
            <a:avLst/>
          </a:prstGeom>
          <a:solidFill>
            <a:srgbClr val="77C2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Sustainability barriers</a:t>
            </a:r>
            <a:endParaRPr/>
          </a:p>
        </p:txBody>
      </p:sp>
      <p:sp>
        <p:nvSpPr>
          <p:cNvPr id="478" name="Google Shape;478;p13"/>
          <p:cNvSpPr/>
          <p:nvPr/>
        </p:nvSpPr>
        <p:spPr>
          <a:xfrm>
            <a:off x="4325433" y="3157718"/>
            <a:ext cx="544530" cy="1352640"/>
          </a:xfrm>
          <a:prstGeom prst="chevron">
            <a:avLst>
              <a:gd name="adj" fmla="val 50000"/>
            </a:avLst>
          </a:prstGeom>
          <a:solidFill>
            <a:srgbClr val="F4B1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3"/>
          <p:cNvSpPr txBox="1"/>
          <p:nvPr/>
        </p:nvSpPr>
        <p:spPr>
          <a:xfrm>
            <a:off x="1502076" y="4042929"/>
            <a:ext cx="20836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bg1">
                    <a:lumMod val="75000"/>
                  </a:schemeClr>
                </a:solidFill>
                <a:latin typeface="Open Sans"/>
                <a:ea typeface="Open Sans"/>
                <a:cs typeface="Open Sans"/>
                <a:sym typeface="Open Sans"/>
              </a:rPr>
              <a:t>ASSUMPTIONS</a:t>
            </a:r>
            <a:endParaRPr dirty="0">
              <a:solidFill>
                <a:schemeClr val="bg1">
                  <a:lumMod val="75000"/>
                </a:schemeClr>
              </a:solidFill>
            </a:endParaRPr>
          </a:p>
        </p:txBody>
      </p:sp>
      <p:sp>
        <p:nvSpPr>
          <p:cNvPr id="480" name="Google Shape;480;p13"/>
          <p:cNvSpPr txBox="1"/>
          <p:nvPr/>
        </p:nvSpPr>
        <p:spPr>
          <a:xfrm>
            <a:off x="5352848" y="3238673"/>
            <a:ext cx="382198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757070"/>
                </a:solidFill>
                <a:latin typeface="Open Sans"/>
                <a:ea typeface="Open Sans"/>
                <a:cs typeface="Open Sans"/>
                <a:sym typeface="Open Sans"/>
              </a:rPr>
              <a:t>Use the sustainability ratings and assumptions to understand the sustainability prospects about your outcomes. </a:t>
            </a:r>
            <a:endParaRPr/>
          </a:p>
        </p:txBody>
      </p:sp>
      <p:sp>
        <p:nvSpPr>
          <p:cNvPr id="481" name="Google Shape;481;p13"/>
          <p:cNvSpPr/>
          <p:nvPr/>
        </p:nvSpPr>
        <p:spPr>
          <a:xfrm>
            <a:off x="9491622" y="3157718"/>
            <a:ext cx="544530" cy="1352640"/>
          </a:xfrm>
          <a:prstGeom prst="chevron">
            <a:avLst>
              <a:gd name="adj" fmla="val 50000"/>
            </a:avLst>
          </a:prstGeom>
          <a:solidFill>
            <a:srgbClr val="F4B1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3"/>
          <p:cNvSpPr/>
          <p:nvPr/>
        </p:nvSpPr>
        <p:spPr>
          <a:xfrm>
            <a:off x="10332391" y="2813198"/>
            <a:ext cx="1279013" cy="2079069"/>
          </a:xfrm>
          <a:prstGeom prst="rect">
            <a:avLst/>
          </a:prstGeom>
          <a:solidFill>
            <a:srgbClr val="F4B0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rgbClr val="757070"/>
                </a:solidFill>
                <a:latin typeface="Calibri"/>
                <a:ea typeface="Calibri"/>
                <a:cs typeface="Calibri"/>
                <a:sym typeface="Calibri"/>
              </a:rPr>
              <a:t>Expected sustained outcomes at ex post are identified (to verify)</a:t>
            </a:r>
            <a:endParaRPr dirty="0"/>
          </a:p>
        </p:txBody>
      </p:sp>
      <p:sp>
        <p:nvSpPr>
          <p:cNvPr id="22" name="Google Shape;368;p8">
            <a:extLst>
              <a:ext uri="{FF2B5EF4-FFF2-40B4-BE49-F238E27FC236}">
                <a16:creationId xmlns:a16="http://schemas.microsoft.com/office/drawing/2014/main" id="{7E94F2BD-BB97-4E2C-9B1D-3C8E2BBF2B75}"/>
              </a:ext>
            </a:extLst>
          </p:cNvPr>
          <p:cNvSpPr/>
          <p:nvPr/>
        </p:nvSpPr>
        <p:spPr>
          <a:xfrm>
            <a:off x="914400" y="1638619"/>
            <a:ext cx="380100" cy="369300"/>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Open Sans"/>
                <a:ea typeface="Open Sans"/>
                <a:cs typeface="Open Sans"/>
                <a:sym typeface="Open Sans"/>
              </a:rPr>
              <a:t>3</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4711A-5996-4C98-9E0C-60ABD64CF09E}"/>
              </a:ext>
            </a:extLst>
          </p:cNvPr>
          <p:cNvSpPr>
            <a:spLocks noGrp="1"/>
          </p:cNvSpPr>
          <p:nvPr>
            <p:ph sz="quarter" idx="10"/>
          </p:nvPr>
        </p:nvSpPr>
        <p:spPr>
          <a:xfrm>
            <a:off x="500930" y="2471737"/>
            <a:ext cx="10019925" cy="587375"/>
          </a:xfrm>
        </p:spPr>
        <p:txBody>
          <a:bodyPr>
            <a:noAutofit/>
          </a:bodyPr>
          <a:lstStyle/>
          <a:p>
            <a:r>
              <a:rPr lang="en-US" dirty="0">
                <a:solidFill>
                  <a:schemeClr val="bg1"/>
                </a:solidFill>
              </a:rPr>
              <a:t>Preparation for the Ex post Evaluation </a:t>
            </a:r>
          </a:p>
        </p:txBody>
      </p:sp>
      <p:sp>
        <p:nvSpPr>
          <p:cNvPr id="9" name="Content Placeholder 1">
            <a:extLst>
              <a:ext uri="{FF2B5EF4-FFF2-40B4-BE49-F238E27FC236}">
                <a16:creationId xmlns:a16="http://schemas.microsoft.com/office/drawing/2014/main" id="{A232EEC7-70C6-4EB5-9B65-B7A0A8BE5294}"/>
              </a:ext>
            </a:extLst>
          </p:cNvPr>
          <p:cNvSpPr txBox="1">
            <a:spLocks/>
          </p:cNvSpPr>
          <p:nvPr/>
        </p:nvSpPr>
        <p:spPr>
          <a:xfrm>
            <a:off x="500929" y="1785937"/>
            <a:ext cx="10019925"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 1</a:t>
            </a:r>
          </a:p>
        </p:txBody>
      </p:sp>
      <p:sp>
        <p:nvSpPr>
          <p:cNvPr id="3" name="Rectangle 2">
            <a:extLst>
              <a:ext uri="{FF2B5EF4-FFF2-40B4-BE49-F238E27FC236}">
                <a16:creationId xmlns:a16="http://schemas.microsoft.com/office/drawing/2014/main" id="{D6A24317-0D49-4DF0-ACBD-ECC0B7DD6EE1}"/>
              </a:ext>
            </a:extLst>
          </p:cNvPr>
          <p:cNvSpPr/>
          <p:nvPr/>
        </p:nvSpPr>
        <p:spPr>
          <a:xfrm>
            <a:off x="1" y="5374887"/>
            <a:ext cx="2952520" cy="401444"/>
          </a:xfrm>
          <a:prstGeom prst="rect">
            <a:avLst/>
          </a:prstGeom>
          <a:solidFill>
            <a:srgbClr val="D6E9A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20000"/>
                    <a:lumOff val="80000"/>
                  </a:schemeClr>
                </a:solidFill>
                <a:latin typeface="Myriad Pro" panose="020B0503030403020204"/>
              </a:rPr>
              <a:t>Project selection for ex post evaluations</a:t>
            </a:r>
          </a:p>
        </p:txBody>
      </p:sp>
      <p:sp>
        <p:nvSpPr>
          <p:cNvPr id="5" name="Rectangle 4">
            <a:extLst>
              <a:ext uri="{FF2B5EF4-FFF2-40B4-BE49-F238E27FC236}">
                <a16:creationId xmlns:a16="http://schemas.microsoft.com/office/drawing/2014/main" id="{40A6FFE7-145F-47FE-9EA1-514233E5EB05}"/>
              </a:ext>
            </a:extLst>
          </p:cNvPr>
          <p:cNvSpPr/>
          <p:nvPr/>
        </p:nvSpPr>
        <p:spPr>
          <a:xfrm>
            <a:off x="2965285" y="5374887"/>
            <a:ext cx="3049926" cy="401444"/>
          </a:xfrm>
          <a:prstGeom prst="rect">
            <a:avLst/>
          </a:prstGeom>
          <a:solidFill>
            <a:srgbClr val="D6E9A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20000"/>
                    <a:lumOff val="80000"/>
                  </a:schemeClr>
                </a:solidFill>
                <a:latin typeface="Myriad Pro" panose="020B0503030403020204"/>
              </a:rPr>
              <a:t>Understanding ex post evaluations</a:t>
            </a:r>
          </a:p>
        </p:txBody>
      </p:sp>
      <p:sp>
        <p:nvSpPr>
          <p:cNvPr id="6" name="Rectangle 5">
            <a:extLst>
              <a:ext uri="{FF2B5EF4-FFF2-40B4-BE49-F238E27FC236}">
                <a16:creationId xmlns:a16="http://schemas.microsoft.com/office/drawing/2014/main" id="{1C57F8B7-22EE-4FB0-98CD-B46AC3C2AAD1}"/>
              </a:ext>
            </a:extLst>
          </p:cNvPr>
          <p:cNvSpPr/>
          <p:nvPr/>
        </p:nvSpPr>
        <p:spPr>
          <a:xfrm>
            <a:off x="6030793" y="5374887"/>
            <a:ext cx="3289478" cy="401444"/>
          </a:xfrm>
          <a:prstGeom prst="rect">
            <a:avLst/>
          </a:prstGeom>
          <a:solidFill>
            <a:srgbClr val="D6E9A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20000"/>
                    <a:lumOff val="80000"/>
                  </a:schemeClr>
                </a:solidFill>
                <a:latin typeface="Myriad Pro" panose="020B0503030403020204"/>
              </a:rPr>
              <a:t>Sustainability and resilience frameworks</a:t>
            </a:r>
          </a:p>
        </p:txBody>
      </p:sp>
      <p:sp>
        <p:nvSpPr>
          <p:cNvPr id="7" name="Rectangle 6">
            <a:extLst>
              <a:ext uri="{FF2B5EF4-FFF2-40B4-BE49-F238E27FC236}">
                <a16:creationId xmlns:a16="http://schemas.microsoft.com/office/drawing/2014/main" id="{D1E1EB5A-766B-41B1-B926-0D1C670E1CDB}"/>
              </a:ext>
            </a:extLst>
          </p:cNvPr>
          <p:cNvSpPr/>
          <p:nvPr/>
        </p:nvSpPr>
        <p:spPr>
          <a:xfrm>
            <a:off x="9335853" y="5374887"/>
            <a:ext cx="2856146" cy="401444"/>
          </a:xfrm>
          <a:prstGeom prst="rect">
            <a:avLst/>
          </a:prstGeom>
          <a:solidFill>
            <a:srgbClr val="D6E9A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20000"/>
                    <a:lumOff val="80000"/>
                  </a:schemeClr>
                </a:solidFill>
                <a:latin typeface="Myriad Pro" panose="020B0503030403020204"/>
              </a:rPr>
              <a:t>Preparatory work for fieldwork</a:t>
            </a:r>
          </a:p>
        </p:txBody>
      </p:sp>
    </p:spTree>
    <p:extLst>
      <p:ext uri="{BB962C8B-B14F-4D97-AF65-F5344CB8AC3E}">
        <p14:creationId xmlns:p14="http://schemas.microsoft.com/office/powerpoint/2010/main" val="176048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4F6B59-C6B6-4571-9593-A38901866774}"/>
              </a:ext>
            </a:extLst>
          </p:cNvPr>
          <p:cNvSpPr/>
          <p:nvPr/>
        </p:nvSpPr>
        <p:spPr>
          <a:xfrm>
            <a:off x="0" y="1334813"/>
            <a:ext cx="12192000" cy="4466896"/>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12BEFED-F7D0-4514-8E75-FD65C60B01B4}"/>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t="29135" b="47605"/>
          <a:stretch/>
        </p:blipFill>
        <p:spPr>
          <a:xfrm>
            <a:off x="378372" y="2225308"/>
            <a:ext cx="11435255" cy="2417380"/>
          </a:xfrm>
          <a:prstGeom prst="rect">
            <a:avLst/>
          </a:prstGeom>
        </p:spPr>
      </p:pic>
      <p:sp>
        <p:nvSpPr>
          <p:cNvPr id="8" name="TextBox 7">
            <a:extLst>
              <a:ext uri="{FF2B5EF4-FFF2-40B4-BE49-F238E27FC236}">
                <a16:creationId xmlns:a16="http://schemas.microsoft.com/office/drawing/2014/main" id="{CFA673E0-6C9C-4940-83D4-0072BCE6DF52}"/>
              </a:ext>
            </a:extLst>
          </p:cNvPr>
          <p:cNvSpPr txBox="1"/>
          <p:nvPr/>
        </p:nvSpPr>
        <p:spPr>
          <a:xfrm>
            <a:off x="378372" y="1334813"/>
            <a:ext cx="6411311" cy="707886"/>
          </a:xfrm>
          <a:prstGeom prst="rect">
            <a:avLst/>
          </a:prstGeom>
          <a:noFill/>
        </p:spPr>
        <p:txBody>
          <a:bodyPr wrap="square" rtlCol="0">
            <a:spAutoFit/>
          </a:bodyPr>
          <a:lstStyle/>
          <a:p>
            <a:r>
              <a:rPr lang="en-US" sz="4000" b="1" dirty="0">
                <a:solidFill>
                  <a:schemeClr val="bg1"/>
                </a:solidFill>
                <a:latin typeface="Myriad Pro" panose="020B0503030403020204"/>
              </a:rPr>
              <a:t>Stretch and drink break</a:t>
            </a:r>
          </a:p>
        </p:txBody>
      </p:sp>
      <p:sp>
        <p:nvSpPr>
          <p:cNvPr id="13" name="TextBox 12">
            <a:extLst>
              <a:ext uri="{FF2B5EF4-FFF2-40B4-BE49-F238E27FC236}">
                <a16:creationId xmlns:a16="http://schemas.microsoft.com/office/drawing/2014/main" id="{C319CE5C-C142-401B-8614-99E0CC81B4CB}"/>
              </a:ext>
            </a:extLst>
          </p:cNvPr>
          <p:cNvSpPr txBox="1"/>
          <p:nvPr/>
        </p:nvSpPr>
        <p:spPr>
          <a:xfrm>
            <a:off x="8860221" y="5401599"/>
            <a:ext cx="3037489" cy="400110"/>
          </a:xfrm>
          <a:prstGeom prst="rect">
            <a:avLst/>
          </a:prstGeom>
          <a:noFill/>
        </p:spPr>
        <p:txBody>
          <a:bodyPr wrap="square" rtlCol="0">
            <a:spAutoFit/>
          </a:bodyPr>
          <a:lstStyle/>
          <a:p>
            <a:r>
              <a:rPr lang="en-US" sz="2000" b="1" dirty="0">
                <a:solidFill>
                  <a:schemeClr val="bg1"/>
                </a:solidFill>
                <a:latin typeface="Myriad Pro" panose="020B0503030403020204"/>
              </a:rPr>
              <a:t>Questions? Comments? </a:t>
            </a:r>
          </a:p>
        </p:txBody>
      </p:sp>
    </p:spTree>
    <p:extLst>
      <p:ext uri="{BB962C8B-B14F-4D97-AF65-F5344CB8AC3E}">
        <p14:creationId xmlns:p14="http://schemas.microsoft.com/office/powerpoint/2010/main" val="3039661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0E2B32-98A3-4678-9667-25BD8AD48155}"/>
              </a:ext>
            </a:extLst>
          </p:cNvPr>
          <p:cNvSpPr>
            <a:spLocks noGrp="1"/>
          </p:cNvSpPr>
          <p:nvPr>
            <p:ph type="sldNum" sz="quarter" idx="4"/>
          </p:nvPr>
        </p:nvSpPr>
        <p:spPr/>
        <p:txBody>
          <a:bodyPr/>
          <a:lstStyle/>
          <a:p>
            <a:fld id="{15F7C4B4-4F51-0945-BFD9-8C8DFD044134}" type="slidenum">
              <a:rPr lang="en-US" smtClean="0"/>
              <a:pPr/>
              <a:t>61</a:t>
            </a:fld>
            <a:endParaRPr lang="en-US" dirty="0"/>
          </a:p>
        </p:txBody>
      </p:sp>
      <p:sp>
        <p:nvSpPr>
          <p:cNvPr id="5" name="Rectangle 4">
            <a:extLst>
              <a:ext uri="{FF2B5EF4-FFF2-40B4-BE49-F238E27FC236}">
                <a16:creationId xmlns:a16="http://schemas.microsoft.com/office/drawing/2014/main" id="{2B2DA574-5A65-487D-859D-042D4E474096}"/>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AD7C70C0-ACEE-474C-BBA0-1B422B63E2B7}"/>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Next steps</a:t>
            </a:r>
          </a:p>
        </p:txBody>
      </p:sp>
      <p:cxnSp>
        <p:nvCxnSpPr>
          <p:cNvPr id="7" name="Straight Connector 6">
            <a:extLst>
              <a:ext uri="{FF2B5EF4-FFF2-40B4-BE49-F238E27FC236}">
                <a16:creationId xmlns:a16="http://schemas.microsoft.com/office/drawing/2014/main" id="{47978A28-6C6E-4FB9-BCA2-E95F0B24FE79}"/>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946180B3-D933-427B-A60C-2C330E2ACF8A}"/>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9" name="Oval 8">
            <a:extLst>
              <a:ext uri="{FF2B5EF4-FFF2-40B4-BE49-F238E27FC236}">
                <a16:creationId xmlns:a16="http://schemas.microsoft.com/office/drawing/2014/main" id="{5192A5A8-13A7-4351-AD92-F28C805EE631}"/>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3" name="TextBox 12">
            <a:extLst>
              <a:ext uri="{FF2B5EF4-FFF2-40B4-BE49-F238E27FC236}">
                <a16:creationId xmlns:a16="http://schemas.microsoft.com/office/drawing/2014/main" id="{9575C6CF-E00A-4F97-A55B-CE5C5A0C6E2A}"/>
              </a:ext>
            </a:extLst>
          </p:cNvPr>
          <p:cNvSpPr txBox="1"/>
          <p:nvPr/>
        </p:nvSpPr>
        <p:spPr>
          <a:xfrm>
            <a:off x="914398" y="1814532"/>
            <a:ext cx="10725667" cy="2062103"/>
          </a:xfrm>
          <a:prstGeom prst="rect">
            <a:avLst/>
          </a:prstGeom>
          <a:noFill/>
        </p:spPr>
        <p:txBody>
          <a:bodyPr wrap="square">
            <a:spAutoFit/>
          </a:bodyPr>
          <a:lstStyle/>
          <a:p>
            <a:r>
              <a:rPr lang="en-US" sz="1800" b="1" dirty="0">
                <a:latin typeface="Myriad Pro" panose="020B0503030403020204"/>
              </a:rPr>
              <a:t>First:</a:t>
            </a:r>
          </a:p>
          <a:p>
            <a:pPr marL="342900" indent="-342900">
              <a:buFont typeface="Wingdings" pitchFamily="2" charset="2"/>
              <a:buChar char="Ø"/>
            </a:pPr>
            <a:r>
              <a:rPr lang="en-US" sz="1800" dirty="0">
                <a:latin typeface="Myriad Pro" panose="020B0503030403020204"/>
              </a:rPr>
              <a:t>Evaluator undergoes extensive desk review and consultation</a:t>
            </a:r>
          </a:p>
          <a:p>
            <a:pPr marL="342900" indent="-342900">
              <a:buFont typeface="Wingdings" pitchFamily="2" charset="2"/>
              <a:buChar char="Ø"/>
            </a:pPr>
            <a:r>
              <a:rPr lang="en-US" sz="1800" dirty="0">
                <a:latin typeface="Myriad Pro" panose="020B0503030403020204"/>
              </a:rPr>
              <a:t>Evaluator develops draft Theories of Change/Theory of Sustainability with AF team after national stakeholder consultations, highlighting assets vs capacities, and strength of arguments for what outputs/outcomes</a:t>
            </a:r>
            <a:r>
              <a:rPr lang="en-US" dirty="0">
                <a:latin typeface="Myriad Pro" panose="020B0503030403020204"/>
              </a:rPr>
              <a:t> </a:t>
            </a:r>
            <a:r>
              <a:rPr lang="en-US" sz="1800" dirty="0">
                <a:latin typeface="Myriad Pro" panose="020B0503030403020204"/>
              </a:rPr>
              <a:t>can (or cannot) be evaluated</a:t>
            </a:r>
          </a:p>
          <a:p>
            <a:pPr marL="342900" indent="-342900">
              <a:buFont typeface="Wingdings" pitchFamily="2" charset="2"/>
              <a:buChar char="Ø"/>
            </a:pPr>
            <a:r>
              <a:rPr lang="en-US" sz="2000" b="1" dirty="0">
                <a:solidFill>
                  <a:srgbClr val="F7941D"/>
                </a:solidFill>
              </a:rPr>
              <a:t>Evaluator develops draft evaluation inception report, shares with AF Team for review/feedback</a:t>
            </a:r>
          </a:p>
          <a:p>
            <a:endParaRPr lang="en-US" sz="1800" dirty="0">
              <a:latin typeface="Myriad Pro" panose="020B0503030403020204"/>
            </a:endParaRPr>
          </a:p>
        </p:txBody>
      </p:sp>
      <p:sp>
        <p:nvSpPr>
          <p:cNvPr id="15" name="TextBox 14">
            <a:extLst>
              <a:ext uri="{FF2B5EF4-FFF2-40B4-BE49-F238E27FC236}">
                <a16:creationId xmlns:a16="http://schemas.microsoft.com/office/drawing/2014/main" id="{5421F6D2-FA3C-4378-95AD-D13F27825317}"/>
              </a:ext>
            </a:extLst>
          </p:cNvPr>
          <p:cNvSpPr txBox="1"/>
          <p:nvPr/>
        </p:nvSpPr>
        <p:spPr>
          <a:xfrm>
            <a:off x="914398" y="4153634"/>
            <a:ext cx="10725667" cy="1631216"/>
          </a:xfrm>
          <a:prstGeom prst="rect">
            <a:avLst/>
          </a:prstGeom>
          <a:solidFill>
            <a:schemeClr val="bg1">
              <a:lumMod val="95000"/>
            </a:schemeClr>
          </a:solidFill>
        </p:spPr>
        <p:txBody>
          <a:bodyPr wrap="square">
            <a:spAutoFit/>
          </a:bodyPr>
          <a:lstStyle/>
          <a:p>
            <a:r>
              <a:rPr lang="en-US" sz="2000" b="1" dirty="0"/>
              <a:t>Then…. </a:t>
            </a:r>
          </a:p>
          <a:p>
            <a:pPr marL="342900" indent="-342900">
              <a:buFont typeface="Wingdings" pitchFamily="2" charset="2"/>
              <a:buChar char="Ø"/>
            </a:pPr>
            <a:r>
              <a:rPr lang="en-US" sz="2000" dirty="0"/>
              <a:t>Evaluator undergoes Part 2 training with AF team for deeper-dive on considerations for fieldwork, evaluation methods, and data analysis in relation to sustainability and resilience</a:t>
            </a:r>
          </a:p>
          <a:p>
            <a:pPr marL="342900" indent="-342900">
              <a:buFont typeface="Wingdings" pitchFamily="2" charset="2"/>
              <a:buChar char="Ø"/>
            </a:pPr>
            <a:r>
              <a:rPr lang="en-US" sz="2000" dirty="0"/>
              <a:t>Evaluator finalizes inception report, then begins fieldwork planning: site selection, logistics support planned, and fieldwork leading to final report done</a:t>
            </a:r>
          </a:p>
        </p:txBody>
      </p:sp>
    </p:spTree>
    <p:extLst>
      <p:ext uri="{BB962C8B-B14F-4D97-AF65-F5344CB8AC3E}">
        <p14:creationId xmlns:p14="http://schemas.microsoft.com/office/powerpoint/2010/main" val="506983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9F3CA-02A5-4775-88AA-AE3288D5B22F}"/>
              </a:ext>
            </a:extLst>
          </p:cNvPr>
          <p:cNvSpPr/>
          <p:nvPr/>
        </p:nvSpPr>
        <p:spPr>
          <a:xfrm>
            <a:off x="679269" y="6060966"/>
            <a:ext cx="2129245" cy="69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B0E2B32-98A3-4678-9667-25BD8AD48155}"/>
              </a:ext>
            </a:extLst>
          </p:cNvPr>
          <p:cNvSpPr>
            <a:spLocks noGrp="1"/>
          </p:cNvSpPr>
          <p:nvPr>
            <p:ph type="sldNum" sz="quarter" idx="4"/>
          </p:nvPr>
        </p:nvSpPr>
        <p:spPr/>
        <p:txBody>
          <a:bodyPr/>
          <a:lstStyle/>
          <a:p>
            <a:fld id="{15F7C4B4-4F51-0945-BFD9-8C8DFD044134}" type="slidenum">
              <a:rPr lang="en-US" smtClean="0"/>
              <a:pPr/>
              <a:t>62</a:t>
            </a:fld>
            <a:endParaRPr lang="en-US" dirty="0"/>
          </a:p>
        </p:txBody>
      </p:sp>
      <p:sp>
        <p:nvSpPr>
          <p:cNvPr id="5" name="Rectangle 4">
            <a:extLst>
              <a:ext uri="{FF2B5EF4-FFF2-40B4-BE49-F238E27FC236}">
                <a16:creationId xmlns:a16="http://schemas.microsoft.com/office/drawing/2014/main" id="{2B2DA574-5A65-487D-859D-042D4E474096}"/>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AD7C70C0-ACEE-474C-BBA0-1B422B63E2B7}"/>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do we want to see in the draft inception report? </a:t>
            </a:r>
          </a:p>
        </p:txBody>
      </p:sp>
      <p:cxnSp>
        <p:nvCxnSpPr>
          <p:cNvPr id="7" name="Straight Connector 6">
            <a:extLst>
              <a:ext uri="{FF2B5EF4-FFF2-40B4-BE49-F238E27FC236}">
                <a16:creationId xmlns:a16="http://schemas.microsoft.com/office/drawing/2014/main" id="{47978A28-6C6E-4FB9-BCA2-E95F0B24FE79}"/>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946180B3-D933-427B-A60C-2C330E2ACF8A}"/>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10" name="Oval 9">
            <a:extLst>
              <a:ext uri="{FF2B5EF4-FFF2-40B4-BE49-F238E27FC236}">
                <a16:creationId xmlns:a16="http://schemas.microsoft.com/office/drawing/2014/main" id="{0F18A88A-362F-4BD7-94CE-96EB02BEF8CB}"/>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9" name="TextBox 8">
            <a:extLst>
              <a:ext uri="{FF2B5EF4-FFF2-40B4-BE49-F238E27FC236}">
                <a16:creationId xmlns:a16="http://schemas.microsoft.com/office/drawing/2014/main" id="{E4012BC2-F7CB-44E9-9612-B55B3D2E71BB}"/>
              </a:ext>
            </a:extLst>
          </p:cNvPr>
          <p:cNvSpPr txBox="1"/>
          <p:nvPr/>
        </p:nvSpPr>
        <p:spPr>
          <a:xfrm>
            <a:off x="1129230" y="2426371"/>
            <a:ext cx="8235996" cy="3285515"/>
          </a:xfrm>
          <a:prstGeom prst="rect">
            <a:avLst/>
          </a:prstGeom>
          <a:noFill/>
        </p:spPr>
        <p:txBody>
          <a:bodyPr wrap="square">
            <a:spAutoFit/>
          </a:bodyPr>
          <a:lstStyle/>
          <a:p>
            <a:r>
              <a:rPr lang="en-US" sz="2000" dirty="0"/>
              <a:t>Overall approach of the evaluation (conceptual model, evaluation questions):</a:t>
            </a:r>
          </a:p>
          <a:p>
            <a:endParaRPr lang="en-US" sz="1700" dirty="0"/>
          </a:p>
          <a:p>
            <a:endParaRPr lang="en-US" sz="1050" dirty="0"/>
          </a:p>
          <a:p>
            <a:r>
              <a:rPr lang="en-US" sz="2800" b="1" dirty="0">
                <a:solidFill>
                  <a:srgbClr val="ABD34A"/>
                </a:solidFill>
              </a:rPr>
              <a:t>PROJECT BACKGROUND</a:t>
            </a:r>
          </a:p>
          <a:p>
            <a:endParaRPr lang="en-US" sz="1600" dirty="0"/>
          </a:p>
          <a:p>
            <a:r>
              <a:rPr lang="en-US" sz="2800" b="1" dirty="0">
                <a:solidFill>
                  <a:srgbClr val="ABD34A"/>
                </a:solidFill>
              </a:rPr>
              <a:t>DATA AVAILABILITY</a:t>
            </a:r>
          </a:p>
          <a:p>
            <a:pPr marL="285750" indent="-285750">
              <a:buFont typeface="Arial" panose="020B0604020202020204" pitchFamily="34" charset="0"/>
              <a:buChar char="•"/>
            </a:pPr>
            <a:endParaRPr lang="en-US" sz="1600" dirty="0"/>
          </a:p>
          <a:p>
            <a:r>
              <a:rPr lang="en-US" sz="2800" b="1" dirty="0">
                <a:solidFill>
                  <a:srgbClr val="ABD34A"/>
                </a:solidFill>
              </a:rPr>
              <a:t>SUSTAINABILITY PROJECTIONS</a:t>
            </a:r>
          </a:p>
          <a:p>
            <a:pPr marL="285750" indent="-285750">
              <a:buFont typeface="Arial" panose="020B0604020202020204" pitchFamily="34" charset="0"/>
              <a:buChar char="•"/>
            </a:pPr>
            <a:endParaRPr lang="en-US" sz="1600" dirty="0"/>
          </a:p>
          <a:p>
            <a:r>
              <a:rPr lang="en-US" sz="2800" b="1" dirty="0">
                <a:solidFill>
                  <a:srgbClr val="ABD34A"/>
                </a:solidFill>
              </a:rPr>
              <a:t>OUTCOME SELECTION</a:t>
            </a:r>
          </a:p>
        </p:txBody>
      </p:sp>
      <p:sp>
        <p:nvSpPr>
          <p:cNvPr id="11" name="Right Brace 10">
            <a:extLst>
              <a:ext uri="{FF2B5EF4-FFF2-40B4-BE49-F238E27FC236}">
                <a16:creationId xmlns:a16="http://schemas.microsoft.com/office/drawing/2014/main" id="{2DD6AB47-3CDB-4BD5-A2E9-FA8B5667E0A5}"/>
              </a:ext>
            </a:extLst>
          </p:cNvPr>
          <p:cNvSpPr/>
          <p:nvPr/>
        </p:nvSpPr>
        <p:spPr>
          <a:xfrm>
            <a:off x="8906442" y="2079268"/>
            <a:ext cx="834957" cy="3702529"/>
          </a:xfrm>
          <a:custGeom>
            <a:avLst/>
            <a:gdLst>
              <a:gd name="connsiteX0" fmla="*/ 0 w 834957"/>
              <a:gd name="connsiteY0" fmla="*/ 0 h 3702529"/>
              <a:gd name="connsiteX1" fmla="*/ 417479 w 834957"/>
              <a:gd name="connsiteY1" fmla="*/ 300927 h 3702529"/>
              <a:gd name="connsiteX2" fmla="*/ 417479 w 834957"/>
              <a:gd name="connsiteY2" fmla="*/ 1550338 h 3702529"/>
              <a:gd name="connsiteX3" fmla="*/ 834958 w 834957"/>
              <a:gd name="connsiteY3" fmla="*/ 1851265 h 3702529"/>
              <a:gd name="connsiteX4" fmla="*/ 417479 w 834957"/>
              <a:gd name="connsiteY4" fmla="*/ 2152192 h 3702529"/>
              <a:gd name="connsiteX5" fmla="*/ 417479 w 834957"/>
              <a:gd name="connsiteY5" fmla="*/ 3401602 h 3702529"/>
              <a:gd name="connsiteX6" fmla="*/ 0 w 834957"/>
              <a:gd name="connsiteY6" fmla="*/ 3702529 h 3702529"/>
              <a:gd name="connsiteX7" fmla="*/ 0 w 834957"/>
              <a:gd name="connsiteY7" fmla="*/ 0 h 3702529"/>
              <a:gd name="connsiteX0" fmla="*/ 0 w 834957"/>
              <a:gd name="connsiteY0" fmla="*/ 0 h 3702529"/>
              <a:gd name="connsiteX1" fmla="*/ 417479 w 834957"/>
              <a:gd name="connsiteY1" fmla="*/ 300927 h 3702529"/>
              <a:gd name="connsiteX2" fmla="*/ 417479 w 834957"/>
              <a:gd name="connsiteY2" fmla="*/ 1550338 h 3702529"/>
              <a:gd name="connsiteX3" fmla="*/ 834958 w 834957"/>
              <a:gd name="connsiteY3" fmla="*/ 1851265 h 3702529"/>
              <a:gd name="connsiteX4" fmla="*/ 417479 w 834957"/>
              <a:gd name="connsiteY4" fmla="*/ 2152192 h 3702529"/>
              <a:gd name="connsiteX5" fmla="*/ 417479 w 834957"/>
              <a:gd name="connsiteY5" fmla="*/ 3401602 h 3702529"/>
              <a:gd name="connsiteX6" fmla="*/ 0 w 834957"/>
              <a:gd name="connsiteY6" fmla="*/ 3702529 h 370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957" h="3702529" stroke="0" extrusionOk="0">
                <a:moveTo>
                  <a:pt x="0" y="0"/>
                </a:moveTo>
                <a:cubicBezTo>
                  <a:pt x="226901" y="9442"/>
                  <a:pt x="396768" y="147029"/>
                  <a:pt x="417479" y="300927"/>
                </a:cubicBezTo>
                <a:cubicBezTo>
                  <a:pt x="488076" y="671695"/>
                  <a:pt x="307038" y="1104243"/>
                  <a:pt x="417479" y="1550338"/>
                </a:cubicBezTo>
                <a:cubicBezTo>
                  <a:pt x="425206" y="1757655"/>
                  <a:pt x="572854" y="1862746"/>
                  <a:pt x="834958" y="1851265"/>
                </a:cubicBezTo>
                <a:cubicBezTo>
                  <a:pt x="621119" y="1860438"/>
                  <a:pt x="425091" y="1976121"/>
                  <a:pt x="417479" y="2152192"/>
                </a:cubicBezTo>
                <a:cubicBezTo>
                  <a:pt x="338028" y="2644322"/>
                  <a:pt x="516436" y="2980625"/>
                  <a:pt x="417479" y="3401602"/>
                </a:cubicBezTo>
                <a:cubicBezTo>
                  <a:pt x="418609" y="3562959"/>
                  <a:pt x="220567" y="3721186"/>
                  <a:pt x="0" y="3702529"/>
                </a:cubicBezTo>
                <a:cubicBezTo>
                  <a:pt x="-63345" y="2061284"/>
                  <a:pt x="10221" y="875576"/>
                  <a:pt x="0" y="0"/>
                </a:cubicBezTo>
                <a:close/>
              </a:path>
              <a:path w="834957" h="3702529" fill="none" extrusionOk="0">
                <a:moveTo>
                  <a:pt x="0" y="0"/>
                </a:moveTo>
                <a:cubicBezTo>
                  <a:pt x="256994" y="255"/>
                  <a:pt x="416180" y="107796"/>
                  <a:pt x="417479" y="300927"/>
                </a:cubicBezTo>
                <a:cubicBezTo>
                  <a:pt x="387511" y="574715"/>
                  <a:pt x="387676" y="1177341"/>
                  <a:pt x="417479" y="1550338"/>
                </a:cubicBezTo>
                <a:cubicBezTo>
                  <a:pt x="413097" y="1689935"/>
                  <a:pt x="601758" y="1863237"/>
                  <a:pt x="834958" y="1851265"/>
                </a:cubicBezTo>
                <a:cubicBezTo>
                  <a:pt x="591857" y="1848218"/>
                  <a:pt x="424546" y="1963994"/>
                  <a:pt x="417479" y="2152192"/>
                </a:cubicBezTo>
                <a:cubicBezTo>
                  <a:pt x="436754" y="2390326"/>
                  <a:pt x="444225" y="2850478"/>
                  <a:pt x="417479" y="3401602"/>
                </a:cubicBezTo>
                <a:cubicBezTo>
                  <a:pt x="441653" y="3530006"/>
                  <a:pt x="233110" y="3718744"/>
                  <a:pt x="0" y="3702529"/>
                </a:cubicBezTo>
              </a:path>
              <a:path w="834957" h="3702529" fill="none" stroke="0" extrusionOk="0">
                <a:moveTo>
                  <a:pt x="0" y="0"/>
                </a:moveTo>
                <a:cubicBezTo>
                  <a:pt x="224772" y="-18410"/>
                  <a:pt x="417488" y="106705"/>
                  <a:pt x="417479" y="300927"/>
                </a:cubicBezTo>
                <a:cubicBezTo>
                  <a:pt x="389912" y="868496"/>
                  <a:pt x="426538" y="1169936"/>
                  <a:pt x="417479" y="1550338"/>
                </a:cubicBezTo>
                <a:cubicBezTo>
                  <a:pt x="418935" y="1705013"/>
                  <a:pt x="607968" y="1849936"/>
                  <a:pt x="834958" y="1851265"/>
                </a:cubicBezTo>
                <a:cubicBezTo>
                  <a:pt x="600194" y="1855897"/>
                  <a:pt x="404930" y="1962614"/>
                  <a:pt x="417479" y="2152192"/>
                </a:cubicBezTo>
                <a:cubicBezTo>
                  <a:pt x="324719" y="2486181"/>
                  <a:pt x="488198" y="3206008"/>
                  <a:pt x="417479" y="3401602"/>
                </a:cubicBezTo>
                <a:cubicBezTo>
                  <a:pt x="384203" y="3566151"/>
                  <a:pt x="234566" y="3706736"/>
                  <a:pt x="0" y="3702529"/>
                </a:cubicBezTo>
              </a:path>
            </a:pathLst>
          </a:custGeom>
          <a:ln w="38100">
            <a:solidFill>
              <a:srgbClr val="ABD34A"/>
            </a:solidFill>
            <a:extLst>
              <a:ext uri="{C807C97D-BFC1-408E-A445-0C87EB9F89A2}">
                <ask:lineSketchStyleProps xmlns:ask="http://schemas.microsoft.com/office/drawing/2018/sketchyshapes" sd="4269311326">
                  <a:prstGeom prst="rightBrace">
                    <a:avLst>
                      <a:gd name="adj1" fmla="val 36041"/>
                      <a:gd name="adj2" fmla="val 5000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EFCB429-AF51-447C-8407-AE6DA2DEEA7C}"/>
              </a:ext>
            </a:extLst>
          </p:cNvPr>
          <p:cNvSpPr/>
          <p:nvPr/>
        </p:nvSpPr>
        <p:spPr>
          <a:xfrm>
            <a:off x="9859386" y="3682653"/>
            <a:ext cx="1862186" cy="495757"/>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panose="020B0503030403020204"/>
              </a:rPr>
              <a:t>DRAFT REPORT</a:t>
            </a:r>
          </a:p>
        </p:txBody>
      </p:sp>
      <p:sp>
        <p:nvSpPr>
          <p:cNvPr id="13" name="Oval 12">
            <a:extLst>
              <a:ext uri="{FF2B5EF4-FFF2-40B4-BE49-F238E27FC236}">
                <a16:creationId xmlns:a16="http://schemas.microsoft.com/office/drawing/2014/main" id="{BA006102-E8DA-44DF-86EF-10AD6110F826}"/>
              </a:ext>
            </a:extLst>
          </p:cNvPr>
          <p:cNvSpPr/>
          <p:nvPr/>
        </p:nvSpPr>
        <p:spPr>
          <a:xfrm>
            <a:off x="655503" y="1591699"/>
            <a:ext cx="473727" cy="424727"/>
          </a:xfrm>
          <a:prstGeom prst="ellipse">
            <a:avLst/>
          </a:prstGeom>
          <a:solidFill>
            <a:srgbClr val="ABD34A"/>
          </a:solidFill>
          <a:ln>
            <a:solidFill>
              <a:srgbClr val="AB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panose="020B0503030403020204"/>
              </a:rPr>
              <a:t>1</a:t>
            </a:r>
          </a:p>
        </p:txBody>
      </p:sp>
    </p:spTree>
    <p:extLst>
      <p:ext uri="{BB962C8B-B14F-4D97-AF65-F5344CB8AC3E}">
        <p14:creationId xmlns:p14="http://schemas.microsoft.com/office/powerpoint/2010/main" val="1618559877"/>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9F3CA-02A5-4775-88AA-AE3288D5B22F}"/>
              </a:ext>
            </a:extLst>
          </p:cNvPr>
          <p:cNvSpPr/>
          <p:nvPr/>
        </p:nvSpPr>
        <p:spPr>
          <a:xfrm>
            <a:off x="679269" y="6060966"/>
            <a:ext cx="2129245" cy="69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B0E2B32-98A3-4678-9667-25BD8AD48155}"/>
              </a:ext>
            </a:extLst>
          </p:cNvPr>
          <p:cNvSpPr>
            <a:spLocks noGrp="1"/>
          </p:cNvSpPr>
          <p:nvPr>
            <p:ph type="sldNum" sz="quarter" idx="4"/>
          </p:nvPr>
        </p:nvSpPr>
        <p:spPr/>
        <p:txBody>
          <a:bodyPr/>
          <a:lstStyle/>
          <a:p>
            <a:fld id="{15F7C4B4-4F51-0945-BFD9-8C8DFD044134}" type="slidenum">
              <a:rPr lang="en-US" smtClean="0"/>
              <a:pPr/>
              <a:t>63</a:t>
            </a:fld>
            <a:endParaRPr lang="en-US" dirty="0"/>
          </a:p>
        </p:txBody>
      </p:sp>
      <p:sp>
        <p:nvSpPr>
          <p:cNvPr id="5" name="Rectangle 4">
            <a:extLst>
              <a:ext uri="{FF2B5EF4-FFF2-40B4-BE49-F238E27FC236}">
                <a16:creationId xmlns:a16="http://schemas.microsoft.com/office/drawing/2014/main" id="{2B2DA574-5A65-487D-859D-042D4E474096}"/>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AD7C70C0-ACEE-474C-BBA0-1B422B63E2B7}"/>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do we want to see in the draft inception report? </a:t>
            </a:r>
          </a:p>
        </p:txBody>
      </p:sp>
      <p:cxnSp>
        <p:nvCxnSpPr>
          <p:cNvPr id="7" name="Straight Connector 6">
            <a:extLst>
              <a:ext uri="{FF2B5EF4-FFF2-40B4-BE49-F238E27FC236}">
                <a16:creationId xmlns:a16="http://schemas.microsoft.com/office/drawing/2014/main" id="{47978A28-6C6E-4FB9-BCA2-E95F0B24FE79}"/>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946180B3-D933-427B-A60C-2C330E2ACF8A}"/>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10" name="Oval 9">
            <a:extLst>
              <a:ext uri="{FF2B5EF4-FFF2-40B4-BE49-F238E27FC236}">
                <a16:creationId xmlns:a16="http://schemas.microsoft.com/office/drawing/2014/main" id="{0F18A88A-362F-4BD7-94CE-96EB02BEF8CB}"/>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9" name="TextBox 8">
            <a:extLst>
              <a:ext uri="{FF2B5EF4-FFF2-40B4-BE49-F238E27FC236}">
                <a16:creationId xmlns:a16="http://schemas.microsoft.com/office/drawing/2014/main" id="{E4012BC2-F7CB-44E9-9612-B55B3D2E71BB}"/>
              </a:ext>
            </a:extLst>
          </p:cNvPr>
          <p:cNvSpPr txBox="1"/>
          <p:nvPr/>
        </p:nvSpPr>
        <p:spPr>
          <a:xfrm>
            <a:off x="1129230" y="2932173"/>
            <a:ext cx="7968342" cy="2246769"/>
          </a:xfrm>
          <a:prstGeom prst="rect">
            <a:avLst/>
          </a:prstGeom>
          <a:noFill/>
        </p:spPr>
        <p:txBody>
          <a:bodyPr wrap="square">
            <a:spAutoFit/>
          </a:bodyPr>
          <a:lstStyle/>
          <a:p>
            <a:r>
              <a:rPr lang="en-US" sz="2800" b="1" dirty="0">
                <a:solidFill>
                  <a:schemeClr val="accent6"/>
                </a:solidFill>
              </a:rPr>
              <a:t>DATA COLLECTION STRATEGY</a:t>
            </a:r>
          </a:p>
          <a:p>
            <a:endParaRPr lang="en-US" sz="2800" dirty="0"/>
          </a:p>
          <a:p>
            <a:r>
              <a:rPr lang="en-US" sz="2800" b="1" dirty="0">
                <a:solidFill>
                  <a:schemeClr val="accent6"/>
                </a:solidFill>
              </a:rPr>
              <a:t>DATA ANALYSIS STRATEGY</a:t>
            </a:r>
          </a:p>
          <a:p>
            <a:endParaRPr lang="en-US" sz="2800" dirty="0"/>
          </a:p>
          <a:p>
            <a:r>
              <a:rPr lang="en-US" sz="2800" b="1" dirty="0">
                <a:solidFill>
                  <a:schemeClr val="accent6"/>
                </a:solidFill>
              </a:rPr>
              <a:t>ANNEXES</a:t>
            </a:r>
          </a:p>
        </p:txBody>
      </p:sp>
      <p:sp>
        <p:nvSpPr>
          <p:cNvPr id="11" name="Right Brace 10">
            <a:extLst>
              <a:ext uri="{FF2B5EF4-FFF2-40B4-BE49-F238E27FC236}">
                <a16:creationId xmlns:a16="http://schemas.microsoft.com/office/drawing/2014/main" id="{2DD6AB47-3CDB-4BD5-A2E9-FA8B5667E0A5}"/>
              </a:ext>
            </a:extLst>
          </p:cNvPr>
          <p:cNvSpPr/>
          <p:nvPr/>
        </p:nvSpPr>
        <p:spPr>
          <a:xfrm>
            <a:off x="8967730" y="2794370"/>
            <a:ext cx="834957" cy="2824754"/>
          </a:xfrm>
          <a:custGeom>
            <a:avLst/>
            <a:gdLst>
              <a:gd name="connsiteX0" fmla="*/ 0 w 834957"/>
              <a:gd name="connsiteY0" fmla="*/ 0 h 2824754"/>
              <a:gd name="connsiteX1" fmla="*/ 417479 w 834957"/>
              <a:gd name="connsiteY1" fmla="*/ 300927 h 2824754"/>
              <a:gd name="connsiteX2" fmla="*/ 417479 w 834957"/>
              <a:gd name="connsiteY2" fmla="*/ 1111450 h 2824754"/>
              <a:gd name="connsiteX3" fmla="*/ 834958 w 834957"/>
              <a:gd name="connsiteY3" fmla="*/ 1412377 h 2824754"/>
              <a:gd name="connsiteX4" fmla="*/ 417479 w 834957"/>
              <a:gd name="connsiteY4" fmla="*/ 1713304 h 2824754"/>
              <a:gd name="connsiteX5" fmla="*/ 417479 w 834957"/>
              <a:gd name="connsiteY5" fmla="*/ 2523827 h 2824754"/>
              <a:gd name="connsiteX6" fmla="*/ 0 w 834957"/>
              <a:gd name="connsiteY6" fmla="*/ 2824754 h 2824754"/>
              <a:gd name="connsiteX7" fmla="*/ 0 w 834957"/>
              <a:gd name="connsiteY7" fmla="*/ 0 h 2824754"/>
              <a:gd name="connsiteX0" fmla="*/ 0 w 834957"/>
              <a:gd name="connsiteY0" fmla="*/ 0 h 2824754"/>
              <a:gd name="connsiteX1" fmla="*/ 417479 w 834957"/>
              <a:gd name="connsiteY1" fmla="*/ 300927 h 2824754"/>
              <a:gd name="connsiteX2" fmla="*/ 417479 w 834957"/>
              <a:gd name="connsiteY2" fmla="*/ 1111450 h 2824754"/>
              <a:gd name="connsiteX3" fmla="*/ 834958 w 834957"/>
              <a:gd name="connsiteY3" fmla="*/ 1412377 h 2824754"/>
              <a:gd name="connsiteX4" fmla="*/ 417479 w 834957"/>
              <a:gd name="connsiteY4" fmla="*/ 1713304 h 2824754"/>
              <a:gd name="connsiteX5" fmla="*/ 417479 w 834957"/>
              <a:gd name="connsiteY5" fmla="*/ 2523827 h 2824754"/>
              <a:gd name="connsiteX6" fmla="*/ 0 w 834957"/>
              <a:gd name="connsiteY6" fmla="*/ 2824754 h 282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957" h="2824754" stroke="0" extrusionOk="0">
                <a:moveTo>
                  <a:pt x="0" y="0"/>
                </a:moveTo>
                <a:cubicBezTo>
                  <a:pt x="226901" y="9442"/>
                  <a:pt x="396768" y="147029"/>
                  <a:pt x="417479" y="300927"/>
                </a:cubicBezTo>
                <a:cubicBezTo>
                  <a:pt x="364172" y="426223"/>
                  <a:pt x="441944" y="884951"/>
                  <a:pt x="417479" y="1111450"/>
                </a:cubicBezTo>
                <a:cubicBezTo>
                  <a:pt x="425206" y="1318767"/>
                  <a:pt x="572854" y="1423858"/>
                  <a:pt x="834958" y="1412377"/>
                </a:cubicBezTo>
                <a:cubicBezTo>
                  <a:pt x="621119" y="1421550"/>
                  <a:pt x="425091" y="1537233"/>
                  <a:pt x="417479" y="1713304"/>
                </a:cubicBezTo>
                <a:cubicBezTo>
                  <a:pt x="361139" y="1985460"/>
                  <a:pt x="386695" y="2174806"/>
                  <a:pt x="417479" y="2523827"/>
                </a:cubicBezTo>
                <a:cubicBezTo>
                  <a:pt x="418609" y="2685184"/>
                  <a:pt x="220567" y="2843411"/>
                  <a:pt x="0" y="2824754"/>
                </a:cubicBezTo>
                <a:cubicBezTo>
                  <a:pt x="-63345" y="2502485"/>
                  <a:pt x="10221" y="860856"/>
                  <a:pt x="0" y="0"/>
                </a:cubicBezTo>
                <a:close/>
              </a:path>
              <a:path w="834957" h="2824754" fill="none" extrusionOk="0">
                <a:moveTo>
                  <a:pt x="0" y="0"/>
                </a:moveTo>
                <a:cubicBezTo>
                  <a:pt x="256994" y="255"/>
                  <a:pt x="416180" y="107796"/>
                  <a:pt x="417479" y="300927"/>
                </a:cubicBezTo>
                <a:cubicBezTo>
                  <a:pt x="375872" y="601709"/>
                  <a:pt x="436662" y="897397"/>
                  <a:pt x="417479" y="1111450"/>
                </a:cubicBezTo>
                <a:cubicBezTo>
                  <a:pt x="413097" y="1251047"/>
                  <a:pt x="601758" y="1424349"/>
                  <a:pt x="834958" y="1412377"/>
                </a:cubicBezTo>
                <a:cubicBezTo>
                  <a:pt x="591857" y="1409330"/>
                  <a:pt x="424546" y="1525106"/>
                  <a:pt x="417479" y="1713304"/>
                </a:cubicBezTo>
                <a:cubicBezTo>
                  <a:pt x="425101" y="1922548"/>
                  <a:pt x="403790" y="2336472"/>
                  <a:pt x="417479" y="2523827"/>
                </a:cubicBezTo>
                <a:cubicBezTo>
                  <a:pt x="441653" y="2652231"/>
                  <a:pt x="233110" y="2840969"/>
                  <a:pt x="0" y="2824754"/>
                </a:cubicBezTo>
              </a:path>
              <a:path w="834957" h="2824754" fill="none" stroke="0" extrusionOk="0">
                <a:moveTo>
                  <a:pt x="0" y="0"/>
                </a:moveTo>
                <a:cubicBezTo>
                  <a:pt x="224772" y="-18410"/>
                  <a:pt x="417488" y="106705"/>
                  <a:pt x="417479" y="300927"/>
                </a:cubicBezTo>
                <a:cubicBezTo>
                  <a:pt x="472363" y="546395"/>
                  <a:pt x="482961" y="707247"/>
                  <a:pt x="417479" y="1111450"/>
                </a:cubicBezTo>
                <a:cubicBezTo>
                  <a:pt x="418935" y="1266125"/>
                  <a:pt x="607968" y="1411048"/>
                  <a:pt x="834958" y="1412377"/>
                </a:cubicBezTo>
                <a:cubicBezTo>
                  <a:pt x="600194" y="1417009"/>
                  <a:pt x="404930" y="1523726"/>
                  <a:pt x="417479" y="1713304"/>
                </a:cubicBezTo>
                <a:cubicBezTo>
                  <a:pt x="429167" y="2072311"/>
                  <a:pt x="386757" y="2427057"/>
                  <a:pt x="417479" y="2523827"/>
                </a:cubicBezTo>
                <a:cubicBezTo>
                  <a:pt x="384203" y="2688376"/>
                  <a:pt x="234566" y="2828961"/>
                  <a:pt x="0" y="2824754"/>
                </a:cubicBezTo>
              </a:path>
            </a:pathLst>
          </a:custGeom>
          <a:ln w="38100">
            <a:solidFill>
              <a:srgbClr val="ABD34A"/>
            </a:solidFill>
            <a:extLst>
              <a:ext uri="{C807C97D-BFC1-408E-A445-0C87EB9F89A2}">
                <ask:lineSketchStyleProps xmlns:ask="http://schemas.microsoft.com/office/drawing/2018/sketchyshapes" sd="4269311326">
                  <a:prstGeom prst="rightBrace">
                    <a:avLst>
                      <a:gd name="adj1" fmla="val 36041"/>
                      <a:gd name="adj2" fmla="val 5000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EFCB429-AF51-447C-8407-AE6DA2DEEA7C}"/>
              </a:ext>
            </a:extLst>
          </p:cNvPr>
          <p:cNvSpPr/>
          <p:nvPr/>
        </p:nvSpPr>
        <p:spPr>
          <a:xfrm>
            <a:off x="10036366" y="3316076"/>
            <a:ext cx="1862186" cy="495757"/>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panose="020B0503030403020204"/>
              </a:rPr>
              <a:t>DRAFT REPORT**</a:t>
            </a:r>
          </a:p>
        </p:txBody>
      </p:sp>
      <p:sp>
        <p:nvSpPr>
          <p:cNvPr id="13" name="Oval 12">
            <a:extLst>
              <a:ext uri="{FF2B5EF4-FFF2-40B4-BE49-F238E27FC236}">
                <a16:creationId xmlns:a16="http://schemas.microsoft.com/office/drawing/2014/main" id="{BA006102-E8DA-44DF-86EF-10AD6110F826}"/>
              </a:ext>
            </a:extLst>
          </p:cNvPr>
          <p:cNvSpPr/>
          <p:nvPr/>
        </p:nvSpPr>
        <p:spPr>
          <a:xfrm>
            <a:off x="655503" y="1591699"/>
            <a:ext cx="473727" cy="424727"/>
          </a:xfrm>
          <a:prstGeom prst="ellipse">
            <a:avLst/>
          </a:prstGeom>
          <a:solidFill>
            <a:schemeClr val="accent6"/>
          </a:solidFill>
          <a:ln>
            <a:solidFill>
              <a:srgbClr val="AB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panose="020B0503030403020204"/>
              </a:rPr>
              <a:t>2</a:t>
            </a:r>
          </a:p>
        </p:txBody>
      </p:sp>
      <p:sp>
        <p:nvSpPr>
          <p:cNvPr id="14" name="Rectangle 13">
            <a:extLst>
              <a:ext uri="{FF2B5EF4-FFF2-40B4-BE49-F238E27FC236}">
                <a16:creationId xmlns:a16="http://schemas.microsoft.com/office/drawing/2014/main" id="{1AC0EE83-830D-43BF-9648-E56E464B4028}"/>
              </a:ext>
            </a:extLst>
          </p:cNvPr>
          <p:cNvSpPr/>
          <p:nvPr/>
        </p:nvSpPr>
        <p:spPr>
          <a:xfrm>
            <a:off x="10036366" y="4552651"/>
            <a:ext cx="1862186" cy="4957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panose="020B0503030403020204"/>
              </a:rPr>
              <a:t>FINAL REPORT</a:t>
            </a:r>
          </a:p>
        </p:txBody>
      </p:sp>
      <p:sp>
        <p:nvSpPr>
          <p:cNvPr id="4" name="TextBox 3">
            <a:extLst>
              <a:ext uri="{FF2B5EF4-FFF2-40B4-BE49-F238E27FC236}">
                <a16:creationId xmlns:a16="http://schemas.microsoft.com/office/drawing/2014/main" id="{6AB8D58A-178F-4634-A8EF-7D68DF0D5240}"/>
              </a:ext>
            </a:extLst>
          </p:cNvPr>
          <p:cNvSpPr txBox="1"/>
          <p:nvPr/>
        </p:nvSpPr>
        <p:spPr>
          <a:xfrm>
            <a:off x="10036366" y="3841597"/>
            <a:ext cx="1862186" cy="523220"/>
          </a:xfrm>
          <a:prstGeom prst="rect">
            <a:avLst/>
          </a:prstGeom>
          <a:noFill/>
        </p:spPr>
        <p:txBody>
          <a:bodyPr wrap="square" rtlCol="0">
            <a:spAutoFit/>
          </a:bodyPr>
          <a:lstStyle/>
          <a:p>
            <a:r>
              <a:rPr lang="en-US" sz="1400" i="1" dirty="0"/>
              <a:t>**only if information already available</a:t>
            </a:r>
          </a:p>
        </p:txBody>
      </p:sp>
    </p:spTree>
    <p:extLst>
      <p:ext uri="{BB962C8B-B14F-4D97-AF65-F5344CB8AC3E}">
        <p14:creationId xmlns:p14="http://schemas.microsoft.com/office/powerpoint/2010/main" val="48637782"/>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000F18A-177A-4EA7-BDA9-57BBB3630B69}"/>
              </a:ext>
            </a:extLst>
          </p:cNvPr>
          <p:cNvSpPr txBox="1"/>
          <p:nvPr/>
        </p:nvSpPr>
        <p:spPr>
          <a:xfrm>
            <a:off x="6867316" y="2095435"/>
            <a:ext cx="5280616" cy="4708981"/>
          </a:xfrm>
          <a:prstGeom prst="rect">
            <a:avLst/>
          </a:prstGeom>
          <a:noFill/>
        </p:spPr>
        <p:txBody>
          <a:bodyPr wrap="square">
            <a:spAutoFit/>
          </a:bodyPr>
          <a:lstStyle/>
          <a:p>
            <a:endParaRPr lang="en-US" sz="1400" dirty="0"/>
          </a:p>
          <a:p>
            <a:r>
              <a:rPr lang="en-US" sz="1400" b="1" dirty="0">
                <a:solidFill>
                  <a:schemeClr val="accent6"/>
                </a:solidFill>
              </a:rPr>
              <a:t>DATA COLLECTION STRATEGY</a:t>
            </a:r>
          </a:p>
          <a:p>
            <a:pPr marL="285750" indent="-285750">
              <a:buFont typeface="Arial" panose="020B0604020202020204" pitchFamily="34" charset="0"/>
              <a:buChar char="•"/>
            </a:pPr>
            <a:r>
              <a:rPr lang="en-US" sz="1400" dirty="0"/>
              <a:t>Key data sources that will be selected to inform the answer to each evaluation question </a:t>
            </a:r>
          </a:p>
          <a:p>
            <a:pPr marL="285750" indent="-285750">
              <a:buFont typeface="Arial" panose="020B0604020202020204" pitchFamily="34" charset="0"/>
              <a:buChar char="•"/>
            </a:pPr>
            <a:r>
              <a:rPr lang="en-US" sz="1400" dirty="0"/>
              <a:t>Discussion on data analysis methods to be used to answer each evaluation question and their limitations</a:t>
            </a:r>
          </a:p>
          <a:p>
            <a:pPr marL="285750" indent="-285750">
              <a:buFont typeface="Arial" panose="020B0604020202020204" pitchFamily="34" charset="0"/>
              <a:buChar char="•"/>
            </a:pPr>
            <a:r>
              <a:rPr lang="en-US" sz="1400" dirty="0"/>
              <a:t>Sampling approach, including area and population to be represented, rationale for selection, and limitations of the sample.</a:t>
            </a:r>
          </a:p>
          <a:p>
            <a:endParaRPr lang="en-US" sz="1000" dirty="0">
              <a:solidFill>
                <a:schemeClr val="accent6"/>
              </a:solidFill>
            </a:endParaRPr>
          </a:p>
          <a:p>
            <a:r>
              <a:rPr lang="en-US" sz="1400" b="1" dirty="0">
                <a:solidFill>
                  <a:schemeClr val="accent6"/>
                </a:solidFill>
              </a:rPr>
              <a:t>DATA ANALYSIS STRATEGY</a:t>
            </a:r>
          </a:p>
          <a:p>
            <a:pPr marL="285750" indent="-285750">
              <a:buFont typeface="Arial" panose="020B0604020202020204" pitchFamily="34" charset="0"/>
              <a:buChar char="•"/>
            </a:pPr>
            <a:r>
              <a:rPr lang="en-US" sz="1400" dirty="0"/>
              <a:t>Risks and limitations that may undermine the reliability and validity of results, and proposed mitigation strategies for each.</a:t>
            </a:r>
          </a:p>
          <a:p>
            <a:pPr marL="285750" indent="-285750">
              <a:buFont typeface="Arial" panose="020B0604020202020204" pitchFamily="34" charset="0"/>
              <a:buChar char="•"/>
            </a:pPr>
            <a:r>
              <a:rPr lang="en-US" sz="1400" dirty="0"/>
              <a:t>How gender analysis will be integrated into the evaluation design</a:t>
            </a:r>
          </a:p>
          <a:p>
            <a:endParaRPr lang="en-US" sz="1000" dirty="0"/>
          </a:p>
          <a:p>
            <a:r>
              <a:rPr lang="en-US" sz="1400" b="1" dirty="0">
                <a:solidFill>
                  <a:schemeClr val="accent6"/>
                </a:solidFill>
              </a:rPr>
              <a:t>ANNEXES</a:t>
            </a:r>
          </a:p>
          <a:p>
            <a:pPr marL="285750" indent="-285750">
              <a:buFont typeface="Arial" panose="020B0604020202020204" pitchFamily="34" charset="0"/>
              <a:buChar char="•"/>
            </a:pPr>
            <a:r>
              <a:rPr lang="en-US" sz="1400" dirty="0"/>
              <a:t>Summarized evaluation methodology in a matrix that contains for each evaluation question: measure(s) or indicator(s), data collection method(s), data source, sampling approach, and data analysis method(s).</a:t>
            </a:r>
          </a:p>
          <a:p>
            <a:pPr marL="285750" indent="-285750">
              <a:buFont typeface="Arial" panose="020B0604020202020204" pitchFamily="34" charset="0"/>
              <a:buChar char="•"/>
            </a:pPr>
            <a:r>
              <a:rPr lang="en-US" sz="1400" dirty="0"/>
              <a:t>Timeline showing the key evaluation phases (e.g., data collection, data analysis, and reporting) and specific deliverables and milestones.</a:t>
            </a:r>
          </a:p>
        </p:txBody>
      </p:sp>
      <p:sp>
        <p:nvSpPr>
          <p:cNvPr id="14" name="Rectangle 13">
            <a:extLst>
              <a:ext uri="{FF2B5EF4-FFF2-40B4-BE49-F238E27FC236}">
                <a16:creationId xmlns:a16="http://schemas.microsoft.com/office/drawing/2014/main" id="{93B96EF0-36BA-446D-BAF0-9F513D449E7C}"/>
              </a:ext>
            </a:extLst>
          </p:cNvPr>
          <p:cNvSpPr/>
          <p:nvPr/>
        </p:nvSpPr>
        <p:spPr>
          <a:xfrm>
            <a:off x="627017" y="6060966"/>
            <a:ext cx="2403566" cy="697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B0E2B32-98A3-4678-9667-25BD8AD48155}"/>
              </a:ext>
            </a:extLst>
          </p:cNvPr>
          <p:cNvSpPr>
            <a:spLocks noGrp="1"/>
          </p:cNvSpPr>
          <p:nvPr>
            <p:ph type="sldNum" sz="quarter" idx="4"/>
          </p:nvPr>
        </p:nvSpPr>
        <p:spPr/>
        <p:txBody>
          <a:bodyPr/>
          <a:lstStyle/>
          <a:p>
            <a:fld id="{15F7C4B4-4F51-0945-BFD9-8C8DFD044134}" type="slidenum">
              <a:rPr lang="en-US" smtClean="0"/>
              <a:pPr/>
              <a:t>64</a:t>
            </a:fld>
            <a:endParaRPr lang="en-US" dirty="0"/>
          </a:p>
        </p:txBody>
      </p:sp>
      <p:sp>
        <p:nvSpPr>
          <p:cNvPr id="5" name="Rectangle 4">
            <a:extLst>
              <a:ext uri="{FF2B5EF4-FFF2-40B4-BE49-F238E27FC236}">
                <a16:creationId xmlns:a16="http://schemas.microsoft.com/office/drawing/2014/main" id="{2B2DA574-5A65-487D-859D-042D4E474096}"/>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AD7C70C0-ACEE-474C-BBA0-1B422B63E2B7}"/>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What do we want to see in the draft inception report? [summary] </a:t>
            </a:r>
          </a:p>
        </p:txBody>
      </p:sp>
      <p:cxnSp>
        <p:nvCxnSpPr>
          <p:cNvPr id="7" name="Straight Connector 6">
            <a:extLst>
              <a:ext uri="{FF2B5EF4-FFF2-40B4-BE49-F238E27FC236}">
                <a16:creationId xmlns:a16="http://schemas.microsoft.com/office/drawing/2014/main" id="{47978A28-6C6E-4FB9-BCA2-E95F0B24FE79}"/>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946180B3-D933-427B-A60C-2C330E2ACF8A}"/>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 post pilots: preparatory work for field work</a:t>
            </a:r>
          </a:p>
        </p:txBody>
      </p:sp>
      <p:sp>
        <p:nvSpPr>
          <p:cNvPr id="10" name="Oval 9">
            <a:extLst>
              <a:ext uri="{FF2B5EF4-FFF2-40B4-BE49-F238E27FC236}">
                <a16:creationId xmlns:a16="http://schemas.microsoft.com/office/drawing/2014/main" id="{0F18A88A-362F-4BD7-94CE-96EB02BEF8CB}"/>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1" name="TextBox 10">
            <a:extLst>
              <a:ext uri="{FF2B5EF4-FFF2-40B4-BE49-F238E27FC236}">
                <a16:creationId xmlns:a16="http://schemas.microsoft.com/office/drawing/2014/main" id="{98A01D61-299C-43C3-95E4-281BC392DF10}"/>
              </a:ext>
            </a:extLst>
          </p:cNvPr>
          <p:cNvSpPr txBox="1"/>
          <p:nvPr/>
        </p:nvSpPr>
        <p:spPr>
          <a:xfrm>
            <a:off x="738129" y="2041740"/>
            <a:ext cx="6213513" cy="4708981"/>
          </a:xfrm>
          <a:prstGeom prst="rect">
            <a:avLst/>
          </a:prstGeom>
          <a:noFill/>
        </p:spPr>
        <p:txBody>
          <a:bodyPr wrap="square">
            <a:spAutoFit/>
          </a:bodyPr>
          <a:lstStyle/>
          <a:p>
            <a:pPr marL="285750" indent="-285750">
              <a:buFont typeface="Arial" panose="020B0604020202020204" pitchFamily="34" charset="0"/>
              <a:buChar char="•"/>
            </a:pPr>
            <a:r>
              <a:rPr lang="en-US" sz="1400" dirty="0"/>
              <a:t>Overall approach of the evaluation (conceptual model, evaluation questions)</a:t>
            </a:r>
          </a:p>
          <a:p>
            <a:endParaRPr lang="en-US" sz="1000" dirty="0"/>
          </a:p>
          <a:p>
            <a:r>
              <a:rPr lang="en-US" sz="1400" b="1" dirty="0">
                <a:solidFill>
                  <a:srgbClr val="ABD34A"/>
                </a:solidFill>
              </a:rPr>
              <a:t>PROJECT BACKGROUND </a:t>
            </a:r>
          </a:p>
          <a:p>
            <a:pPr marL="285750" indent="-285750">
              <a:buFont typeface="Arial" panose="020B0604020202020204" pitchFamily="34" charset="0"/>
              <a:buChar char="•"/>
            </a:pPr>
            <a:r>
              <a:rPr lang="en-US" sz="1400" dirty="0"/>
              <a:t>Quick project description</a:t>
            </a:r>
          </a:p>
          <a:p>
            <a:pPr marL="285750" indent="-285750">
              <a:buFont typeface="Arial" panose="020B0604020202020204" pitchFamily="34" charset="0"/>
              <a:buChar char="•"/>
            </a:pPr>
            <a:r>
              <a:rPr lang="en-US" sz="1400" dirty="0"/>
              <a:t>Map of activities implementation</a:t>
            </a:r>
          </a:p>
          <a:p>
            <a:pPr marL="285750" indent="-285750">
              <a:buFont typeface="Arial" panose="020B0604020202020204" pitchFamily="34" charset="0"/>
              <a:buChar char="•"/>
            </a:pPr>
            <a:r>
              <a:rPr lang="en-US" sz="1400" dirty="0"/>
              <a:t>Important field/context considerations (geographical, climatic, economic, social) </a:t>
            </a:r>
          </a:p>
          <a:p>
            <a:endParaRPr lang="en-US" sz="800" b="1" dirty="0">
              <a:solidFill>
                <a:srgbClr val="ABD34A"/>
              </a:solidFill>
            </a:endParaRPr>
          </a:p>
          <a:p>
            <a:r>
              <a:rPr lang="en-US" sz="1400" b="1" dirty="0">
                <a:solidFill>
                  <a:srgbClr val="ABD34A"/>
                </a:solidFill>
              </a:rPr>
              <a:t>DATA AVAILABILITY</a:t>
            </a:r>
          </a:p>
          <a:p>
            <a:pPr marL="285750" indent="-285750">
              <a:buFont typeface="Arial" panose="020B0604020202020204" pitchFamily="34" charset="0"/>
              <a:buChar char="•"/>
            </a:pPr>
            <a:r>
              <a:rPr lang="en-US" sz="1400" dirty="0"/>
              <a:t>List of project documents available </a:t>
            </a:r>
          </a:p>
          <a:p>
            <a:pPr marL="285750" indent="-285750">
              <a:buFont typeface="Arial" panose="020B0604020202020204" pitchFamily="34" charset="0"/>
              <a:buChar char="•"/>
            </a:pPr>
            <a:r>
              <a:rPr lang="en-US" sz="1400" dirty="0"/>
              <a:t>Inventory of M&amp;E data available </a:t>
            </a:r>
          </a:p>
          <a:p>
            <a:pPr marL="285750" indent="-285750">
              <a:buFont typeface="Arial" panose="020B0604020202020204" pitchFamily="34" charset="0"/>
              <a:buChar char="•"/>
            </a:pPr>
            <a:r>
              <a:rPr lang="en-US" sz="1400" dirty="0"/>
              <a:t>Analysis of data quality for each project outcome/ outputs</a:t>
            </a:r>
          </a:p>
          <a:p>
            <a:pPr marL="285750" indent="-285750">
              <a:buFont typeface="Arial" panose="020B0604020202020204" pitchFamily="34" charset="0"/>
              <a:buChar char="•"/>
            </a:pPr>
            <a:endParaRPr lang="en-US" sz="800" dirty="0"/>
          </a:p>
          <a:p>
            <a:r>
              <a:rPr lang="en-US" sz="1400" b="1" dirty="0">
                <a:solidFill>
                  <a:srgbClr val="ABD34A"/>
                </a:solidFill>
              </a:rPr>
              <a:t>SUSTAINABILITY PROJECTIONS</a:t>
            </a:r>
          </a:p>
          <a:p>
            <a:pPr marL="285750" indent="-285750">
              <a:buFont typeface="Arial" panose="020B0604020202020204" pitchFamily="34" charset="0"/>
              <a:buChar char="•"/>
            </a:pPr>
            <a:r>
              <a:rPr lang="en-US" sz="1400" dirty="0"/>
              <a:t>Project theory of change (available or recreated)  inc. assumptions and drivers linked to sustainability and resilience </a:t>
            </a:r>
          </a:p>
          <a:p>
            <a:pPr marL="285750" indent="-285750">
              <a:buFont typeface="Arial" panose="020B0604020202020204" pitchFamily="34" charset="0"/>
              <a:buChar char="•"/>
            </a:pPr>
            <a:r>
              <a:rPr lang="en-US" sz="1400" dirty="0"/>
              <a:t>Identified conditions of sustainability </a:t>
            </a:r>
          </a:p>
          <a:p>
            <a:pPr marL="285750" indent="-285750">
              <a:buFont typeface="Arial" panose="020B0604020202020204" pitchFamily="34" charset="0"/>
              <a:buChar char="•"/>
            </a:pPr>
            <a:r>
              <a:rPr lang="en-US" sz="1400" dirty="0"/>
              <a:t>List of relevant sustainability ratings</a:t>
            </a:r>
          </a:p>
          <a:p>
            <a:endParaRPr lang="en-US" sz="800" dirty="0"/>
          </a:p>
          <a:p>
            <a:r>
              <a:rPr lang="en-US" sz="1400" b="1" dirty="0">
                <a:solidFill>
                  <a:srgbClr val="ABD34A"/>
                </a:solidFill>
              </a:rPr>
              <a:t>OUTCOME SELECTION</a:t>
            </a:r>
          </a:p>
          <a:p>
            <a:pPr marL="285750" indent="-285750">
              <a:buFont typeface="Arial" panose="020B0604020202020204" pitchFamily="34" charset="0"/>
              <a:buChar char="•"/>
            </a:pPr>
            <a:r>
              <a:rPr lang="en-US" sz="1400" dirty="0"/>
              <a:t>Suggested outcome based on data availability and IE learning preferences</a:t>
            </a:r>
          </a:p>
          <a:p>
            <a:pPr marL="285750" indent="-285750">
              <a:buFont typeface="Arial" panose="020B0604020202020204" pitchFamily="34" charset="0"/>
              <a:buChar char="•"/>
            </a:pPr>
            <a:r>
              <a:rPr lang="en-US" sz="1400" dirty="0"/>
              <a:t>Rationale for outcome selection </a:t>
            </a:r>
          </a:p>
          <a:p>
            <a:pPr marL="285750" indent="-285750">
              <a:buFont typeface="Arial" panose="020B0604020202020204" pitchFamily="34" charset="0"/>
              <a:buChar char="•"/>
            </a:pPr>
            <a:r>
              <a:rPr lang="en-US" sz="1400" dirty="0"/>
              <a:t>Rationale for site selection based on suggested outcome</a:t>
            </a:r>
          </a:p>
        </p:txBody>
      </p:sp>
      <p:sp>
        <p:nvSpPr>
          <p:cNvPr id="15" name="Arrow: Pentagon 14">
            <a:extLst>
              <a:ext uri="{FF2B5EF4-FFF2-40B4-BE49-F238E27FC236}">
                <a16:creationId xmlns:a16="http://schemas.microsoft.com/office/drawing/2014/main" id="{37CABD82-D41B-4A21-8428-0D5BD976F39C}"/>
              </a:ext>
            </a:extLst>
          </p:cNvPr>
          <p:cNvSpPr/>
          <p:nvPr/>
        </p:nvSpPr>
        <p:spPr>
          <a:xfrm>
            <a:off x="815248" y="1679058"/>
            <a:ext cx="11185164" cy="325976"/>
          </a:xfrm>
          <a:prstGeom prst="homePlate">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Myriad Pro" panose="020B0503030403020204"/>
              </a:rPr>
              <a:t>           DRAFT IR REPORT (END OF PART 1)</a:t>
            </a:r>
          </a:p>
        </p:txBody>
      </p:sp>
      <p:sp>
        <p:nvSpPr>
          <p:cNvPr id="16" name="Arrow: Pentagon 15">
            <a:extLst>
              <a:ext uri="{FF2B5EF4-FFF2-40B4-BE49-F238E27FC236}">
                <a16:creationId xmlns:a16="http://schemas.microsoft.com/office/drawing/2014/main" id="{E9BBD6D6-21EA-42FF-B175-9BD4854A489D}"/>
              </a:ext>
            </a:extLst>
          </p:cNvPr>
          <p:cNvSpPr/>
          <p:nvPr/>
        </p:nvSpPr>
        <p:spPr>
          <a:xfrm>
            <a:off x="6951642" y="1822277"/>
            <a:ext cx="5048770" cy="32597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panose="020B0503030403020204"/>
              </a:rPr>
              <a:t>FINALISED IR REPORT (END OF PART 2)</a:t>
            </a:r>
          </a:p>
        </p:txBody>
      </p:sp>
      <p:pic>
        <p:nvPicPr>
          <p:cNvPr id="17" name="Picture 2">
            <a:extLst>
              <a:ext uri="{FF2B5EF4-FFF2-40B4-BE49-F238E27FC236}">
                <a16:creationId xmlns:a16="http://schemas.microsoft.com/office/drawing/2014/main" id="{2BD7C8B4-0463-124D-87EF-97D1FD084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579" y="6741"/>
            <a:ext cx="688900" cy="68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70141"/>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4F6B59-C6B6-4571-9593-A38901866774}"/>
              </a:ext>
            </a:extLst>
          </p:cNvPr>
          <p:cNvSpPr/>
          <p:nvPr/>
        </p:nvSpPr>
        <p:spPr>
          <a:xfrm>
            <a:off x="0" y="1334813"/>
            <a:ext cx="12192000" cy="4466896"/>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12BEFED-F7D0-4514-8E75-FD65C60B01B4}"/>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t="29135" b="47605"/>
          <a:stretch/>
        </p:blipFill>
        <p:spPr>
          <a:xfrm>
            <a:off x="378372" y="2225308"/>
            <a:ext cx="11435255" cy="2417380"/>
          </a:xfrm>
          <a:prstGeom prst="rect">
            <a:avLst/>
          </a:prstGeom>
        </p:spPr>
      </p:pic>
      <p:sp>
        <p:nvSpPr>
          <p:cNvPr id="8" name="TextBox 7">
            <a:extLst>
              <a:ext uri="{FF2B5EF4-FFF2-40B4-BE49-F238E27FC236}">
                <a16:creationId xmlns:a16="http://schemas.microsoft.com/office/drawing/2014/main" id="{CFA673E0-6C9C-4940-83D4-0072BCE6DF52}"/>
              </a:ext>
            </a:extLst>
          </p:cNvPr>
          <p:cNvSpPr txBox="1"/>
          <p:nvPr/>
        </p:nvSpPr>
        <p:spPr>
          <a:xfrm>
            <a:off x="378372" y="1334813"/>
            <a:ext cx="6411311" cy="584775"/>
          </a:xfrm>
          <a:prstGeom prst="rect">
            <a:avLst/>
          </a:prstGeom>
          <a:noFill/>
        </p:spPr>
        <p:txBody>
          <a:bodyPr wrap="square" rtlCol="0">
            <a:spAutoFit/>
          </a:bodyPr>
          <a:lstStyle/>
          <a:p>
            <a:r>
              <a:rPr lang="en-US" sz="3200" b="1" dirty="0">
                <a:solidFill>
                  <a:schemeClr val="bg1"/>
                </a:solidFill>
                <a:latin typeface="Myriad Pro" panose="020B0503030403020204"/>
              </a:rPr>
              <a:t>See you soon! </a:t>
            </a:r>
          </a:p>
        </p:txBody>
      </p:sp>
      <p:sp>
        <p:nvSpPr>
          <p:cNvPr id="2" name="Arrow: Right 1">
            <a:extLst>
              <a:ext uri="{FF2B5EF4-FFF2-40B4-BE49-F238E27FC236}">
                <a16:creationId xmlns:a16="http://schemas.microsoft.com/office/drawing/2014/main" id="{39497578-1DFC-413D-87CE-CFBCC6D7C24D}"/>
              </a:ext>
            </a:extLst>
          </p:cNvPr>
          <p:cNvSpPr/>
          <p:nvPr/>
        </p:nvSpPr>
        <p:spPr>
          <a:xfrm>
            <a:off x="8999034" y="6166624"/>
            <a:ext cx="446049" cy="39399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9D4C750-32C0-404E-A4D0-C3B03465EB61}"/>
              </a:ext>
            </a:extLst>
          </p:cNvPr>
          <p:cNvSpPr txBox="1"/>
          <p:nvPr/>
        </p:nvSpPr>
        <p:spPr>
          <a:xfrm>
            <a:off x="9578898" y="6191288"/>
            <a:ext cx="2018370" cy="369332"/>
          </a:xfrm>
          <a:prstGeom prst="rect">
            <a:avLst/>
          </a:prstGeom>
          <a:noFill/>
        </p:spPr>
        <p:txBody>
          <a:bodyPr wrap="square" rtlCol="0">
            <a:spAutoFit/>
          </a:bodyPr>
          <a:lstStyle/>
          <a:p>
            <a:r>
              <a:rPr lang="en-US" b="1" dirty="0">
                <a:solidFill>
                  <a:schemeClr val="bg1">
                    <a:lumMod val="65000"/>
                  </a:schemeClr>
                </a:solidFill>
                <a:latin typeface="Myriad Pro" panose="020B0503030403020204"/>
              </a:rPr>
              <a:t>to Part 2….</a:t>
            </a:r>
          </a:p>
        </p:txBody>
      </p:sp>
      <p:sp>
        <p:nvSpPr>
          <p:cNvPr id="9" name="TextBox 8">
            <a:extLst>
              <a:ext uri="{FF2B5EF4-FFF2-40B4-BE49-F238E27FC236}">
                <a16:creationId xmlns:a16="http://schemas.microsoft.com/office/drawing/2014/main" id="{66847BE0-A3C2-4F77-BF58-AAEB3D7031DD}"/>
              </a:ext>
            </a:extLst>
          </p:cNvPr>
          <p:cNvSpPr txBox="1"/>
          <p:nvPr/>
        </p:nvSpPr>
        <p:spPr>
          <a:xfrm>
            <a:off x="8860221" y="5401599"/>
            <a:ext cx="3037489" cy="400110"/>
          </a:xfrm>
          <a:prstGeom prst="rect">
            <a:avLst/>
          </a:prstGeom>
          <a:noFill/>
        </p:spPr>
        <p:txBody>
          <a:bodyPr wrap="square" rtlCol="0">
            <a:spAutoFit/>
          </a:bodyPr>
          <a:lstStyle/>
          <a:p>
            <a:r>
              <a:rPr lang="en-US" sz="2000" b="1" dirty="0">
                <a:solidFill>
                  <a:schemeClr val="bg1"/>
                </a:solidFill>
                <a:latin typeface="Myriad Pro" panose="020B0503030403020204"/>
              </a:rPr>
              <a:t>Questions? Comments? </a:t>
            </a:r>
          </a:p>
        </p:txBody>
      </p:sp>
    </p:spTree>
    <p:extLst>
      <p:ext uri="{BB962C8B-B14F-4D97-AF65-F5344CB8AC3E}">
        <p14:creationId xmlns:p14="http://schemas.microsoft.com/office/powerpoint/2010/main" val="3338266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Logo, icon&#10;&#10;Description automatically generated">
            <a:extLst>
              <a:ext uri="{FF2B5EF4-FFF2-40B4-BE49-F238E27FC236}">
                <a16:creationId xmlns:a16="http://schemas.microsoft.com/office/drawing/2014/main" id="{8FA925E0-E596-4807-81B2-774C529E1FAD}"/>
              </a:ext>
            </a:extLst>
          </p:cNvPr>
          <p:cNvPicPr>
            <a:picLocks noGrp="1" noChangeAspect="1"/>
          </p:cNvPicPr>
          <p:nvPr>
            <p:ph sz="quarter" idx="13"/>
          </p:nvPr>
        </p:nvPicPr>
        <p:blipFill>
          <a:blip r:embed="rId3"/>
          <a:stretch>
            <a:fillRect/>
          </a:stretch>
        </p:blipFill>
        <p:spPr>
          <a:xfrm>
            <a:off x="8781777" y="4078397"/>
            <a:ext cx="2779603" cy="2779603"/>
          </a:xfrm>
        </p:spPr>
      </p:pic>
      <p:sp>
        <p:nvSpPr>
          <p:cNvPr id="3" name="Rectangle 2">
            <a:extLst>
              <a:ext uri="{FF2B5EF4-FFF2-40B4-BE49-F238E27FC236}">
                <a16:creationId xmlns:a16="http://schemas.microsoft.com/office/drawing/2014/main" id="{3091F3D5-80C1-4292-860D-03D862BB35F8}"/>
              </a:ext>
            </a:extLst>
          </p:cNvPr>
          <p:cNvSpPr/>
          <p:nvPr/>
        </p:nvSpPr>
        <p:spPr>
          <a:xfrm>
            <a:off x="3237186" y="1334813"/>
            <a:ext cx="5465380" cy="5523188"/>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A4285AE0-96E2-4AE5-BFD6-696CAAFF373A}"/>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backgroundRemoval t="7347" b="94694" l="5589" r="89426">
                        <a14:foregroundMark x1="45770" y1="7347" x2="45770" y2="7347"/>
                        <a14:foregroundMark x1="33988" y1="73061" x2="33988" y2="73061"/>
                        <a14:foregroundMark x1="37009" y1="71429" x2="37009" y2="71429"/>
                        <a14:foregroundMark x1="36858" y1="71020" x2="36858" y2="71020"/>
                        <a14:foregroundMark x1="40785" y1="86327" x2="40785" y2="86327"/>
                        <a14:foregroundMark x1="19789" y1="91633" x2="19789" y2="91633"/>
                        <a14:foregroundMark x1="84743" y1="94694" x2="84743" y2="94694"/>
                        <a14:foregroundMark x1="5589" y1="93061" x2="5589" y2="93061"/>
                      </a14:backgroundRemoval>
                    </a14:imgEffect>
                  </a14:imgLayer>
                </a14:imgProps>
              </a:ext>
            </a:extLst>
          </a:blip>
          <a:stretch>
            <a:fillRect/>
          </a:stretch>
        </p:blipFill>
        <p:spPr>
          <a:xfrm>
            <a:off x="26793" y="1642474"/>
            <a:ext cx="4203700" cy="3111500"/>
          </a:xfrm>
          <a:prstGeom prst="rect">
            <a:avLst/>
          </a:prstGeom>
        </p:spPr>
      </p:pic>
      <p:sp>
        <p:nvSpPr>
          <p:cNvPr id="4" name="TextBox 3">
            <a:extLst>
              <a:ext uri="{FF2B5EF4-FFF2-40B4-BE49-F238E27FC236}">
                <a16:creationId xmlns:a16="http://schemas.microsoft.com/office/drawing/2014/main" id="{D3F91CE3-D520-48E4-9DA4-5A07881F2E43}"/>
              </a:ext>
            </a:extLst>
          </p:cNvPr>
          <p:cNvSpPr txBox="1"/>
          <p:nvPr/>
        </p:nvSpPr>
        <p:spPr>
          <a:xfrm>
            <a:off x="378372" y="1334813"/>
            <a:ext cx="11508828" cy="584775"/>
          </a:xfrm>
          <a:prstGeom prst="rect">
            <a:avLst/>
          </a:prstGeom>
          <a:noFill/>
        </p:spPr>
        <p:txBody>
          <a:bodyPr wrap="square" rtlCol="0">
            <a:spAutoFit/>
          </a:bodyPr>
          <a:lstStyle/>
          <a:p>
            <a:pPr algn="ctr"/>
            <a:r>
              <a:rPr lang="en-US" sz="3200" b="1" dirty="0">
                <a:solidFill>
                  <a:schemeClr val="bg1"/>
                </a:solidFill>
                <a:latin typeface="Myriad Pro" panose="020B0503030403020204"/>
              </a:rPr>
              <a:t>What’s next?</a:t>
            </a:r>
          </a:p>
        </p:txBody>
      </p:sp>
      <p:sp>
        <p:nvSpPr>
          <p:cNvPr id="5" name="Rectangle 4">
            <a:extLst>
              <a:ext uri="{FF2B5EF4-FFF2-40B4-BE49-F238E27FC236}">
                <a16:creationId xmlns:a16="http://schemas.microsoft.com/office/drawing/2014/main" id="{F248A64D-084C-4111-B39C-756ED2455463}"/>
              </a:ext>
            </a:extLst>
          </p:cNvPr>
          <p:cNvSpPr/>
          <p:nvPr/>
        </p:nvSpPr>
        <p:spPr>
          <a:xfrm>
            <a:off x="1886607" y="2165668"/>
            <a:ext cx="8492358" cy="1938992"/>
          </a:xfrm>
          <a:prstGeom prst="rect">
            <a:avLst/>
          </a:prstGeom>
        </p:spPr>
        <p:txBody>
          <a:bodyPr wrap="square">
            <a:spAutoFit/>
          </a:bodyPr>
          <a:lstStyle/>
          <a:p>
            <a:pPr marL="285750" indent="-285750" algn="ctr">
              <a:buFont typeface="Arial" panose="020B0604020202020204" pitchFamily="34" charset="0"/>
              <a:buChar char="•"/>
            </a:pPr>
            <a:r>
              <a:rPr lang="en-US" sz="2000" b="1" dirty="0">
                <a:solidFill>
                  <a:schemeClr val="bg1"/>
                </a:solidFill>
                <a:latin typeface="Myriad Pro" panose="020B0503030403020204"/>
              </a:rPr>
              <a:t>Part 2 – Designing the ex post evaluation</a:t>
            </a:r>
          </a:p>
          <a:p>
            <a:pPr marL="285750" indent="-285750" algn="ctr">
              <a:buFont typeface="Arial" panose="020B0604020202020204" pitchFamily="34" charset="0"/>
              <a:buChar char="•"/>
            </a:pPr>
            <a:r>
              <a:rPr lang="en-US" sz="2000" dirty="0">
                <a:solidFill>
                  <a:schemeClr val="bg1"/>
                </a:solidFill>
                <a:highlight>
                  <a:srgbClr val="FFFF00"/>
                </a:highlight>
                <a:latin typeface="Myriad Pro" panose="020B0503030403020204"/>
              </a:rPr>
              <a:t>Considerations for fieldwork</a:t>
            </a:r>
          </a:p>
          <a:p>
            <a:pPr marL="285750" indent="-285750" algn="ctr">
              <a:buFont typeface="Arial" panose="020B0604020202020204" pitchFamily="34" charset="0"/>
              <a:buChar char="•"/>
            </a:pPr>
            <a:r>
              <a:rPr lang="en-US" sz="2000" dirty="0">
                <a:solidFill>
                  <a:schemeClr val="bg1"/>
                </a:solidFill>
                <a:highlight>
                  <a:srgbClr val="FFFF00"/>
                </a:highlight>
                <a:latin typeface="Myriad Pro" panose="020B0503030403020204"/>
              </a:rPr>
              <a:t>Data collection</a:t>
            </a:r>
          </a:p>
          <a:p>
            <a:pPr marL="285750" indent="-285750" algn="ctr">
              <a:buFont typeface="Arial" panose="020B0604020202020204" pitchFamily="34" charset="0"/>
              <a:buChar char="•"/>
            </a:pPr>
            <a:r>
              <a:rPr lang="en-US" sz="2000" dirty="0">
                <a:solidFill>
                  <a:schemeClr val="bg1"/>
                </a:solidFill>
                <a:highlight>
                  <a:srgbClr val="FFFF00"/>
                </a:highlight>
                <a:latin typeface="Myriad Pro" panose="020B0503030403020204"/>
              </a:rPr>
              <a:t>Data Analysis - Sustainability</a:t>
            </a:r>
          </a:p>
          <a:p>
            <a:pPr marL="285750" indent="-285750" algn="ctr">
              <a:buFont typeface="Arial" panose="020B0604020202020204" pitchFamily="34" charset="0"/>
              <a:buChar char="•"/>
            </a:pPr>
            <a:r>
              <a:rPr lang="en-US" sz="2000" dirty="0">
                <a:solidFill>
                  <a:schemeClr val="bg1"/>
                </a:solidFill>
                <a:highlight>
                  <a:srgbClr val="FFFF00"/>
                </a:highlight>
                <a:latin typeface="Myriad Pro" panose="020B0503030403020204"/>
              </a:rPr>
              <a:t>Data Analysis - Resilience</a:t>
            </a:r>
          </a:p>
          <a:p>
            <a:pPr marL="285750" indent="-285750" algn="ctr">
              <a:buFont typeface="Arial" panose="020B0604020202020204" pitchFamily="34" charset="0"/>
              <a:buChar char="•"/>
            </a:pPr>
            <a:endParaRPr lang="en-US" sz="2000" dirty="0">
              <a:solidFill>
                <a:schemeClr val="bg1"/>
              </a:solidFill>
              <a:latin typeface="Myriad Pro" panose="020B0503030403020204"/>
            </a:endParaRPr>
          </a:p>
        </p:txBody>
      </p:sp>
    </p:spTree>
    <p:extLst>
      <p:ext uri="{BB962C8B-B14F-4D97-AF65-F5344CB8AC3E}">
        <p14:creationId xmlns:p14="http://schemas.microsoft.com/office/powerpoint/2010/main" val="698013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35580A-09BC-4A2C-BAC0-79475242FA9A}"/>
              </a:ext>
            </a:extLst>
          </p:cNvPr>
          <p:cNvSpPr/>
          <p:nvPr/>
        </p:nvSpPr>
        <p:spPr>
          <a:xfrm>
            <a:off x="0" y="-11017"/>
            <a:ext cx="12192000"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id="{63BEFFAA-0D30-4F14-857F-995961019ED4}"/>
              </a:ext>
            </a:extLst>
          </p:cNvPr>
          <p:cNvPicPr>
            <a:picLocks noChangeAspect="1"/>
          </p:cNvPicPr>
          <p:nvPr/>
        </p:nvPicPr>
        <p:blipFill>
          <a:blip r:embed="rId3"/>
          <a:stretch>
            <a:fillRect/>
          </a:stretch>
        </p:blipFill>
        <p:spPr>
          <a:xfrm>
            <a:off x="5568854" y="5638874"/>
            <a:ext cx="1054291" cy="1072160"/>
          </a:xfrm>
          <a:prstGeom prst="rect">
            <a:avLst/>
          </a:prstGeom>
        </p:spPr>
      </p:pic>
      <p:sp>
        <p:nvSpPr>
          <p:cNvPr id="6" name="Content Placeholder 3">
            <a:extLst>
              <a:ext uri="{FF2B5EF4-FFF2-40B4-BE49-F238E27FC236}">
                <a16:creationId xmlns:a16="http://schemas.microsoft.com/office/drawing/2014/main" id="{FB054C7B-DDB3-4470-8AAF-28D2A84D6812}"/>
              </a:ext>
            </a:extLst>
          </p:cNvPr>
          <p:cNvSpPr txBox="1">
            <a:spLocks/>
          </p:cNvSpPr>
          <p:nvPr/>
        </p:nvSpPr>
        <p:spPr>
          <a:xfrm>
            <a:off x="0" y="99321"/>
            <a:ext cx="1219199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Survey</a:t>
            </a:r>
          </a:p>
        </p:txBody>
      </p:sp>
      <p:sp>
        <p:nvSpPr>
          <p:cNvPr id="7" name="TextBox 6">
            <a:extLst>
              <a:ext uri="{FF2B5EF4-FFF2-40B4-BE49-F238E27FC236}">
                <a16:creationId xmlns:a16="http://schemas.microsoft.com/office/drawing/2014/main" id="{2501ABDA-7D5E-4F3A-86AD-929C85E8F535}"/>
              </a:ext>
            </a:extLst>
          </p:cNvPr>
          <p:cNvSpPr txBox="1"/>
          <p:nvPr/>
        </p:nvSpPr>
        <p:spPr>
          <a:xfrm>
            <a:off x="1" y="2554740"/>
            <a:ext cx="12191999" cy="2031325"/>
          </a:xfrm>
          <a:prstGeom prst="rect">
            <a:avLst/>
          </a:prstGeom>
          <a:noFill/>
        </p:spPr>
        <p:txBody>
          <a:bodyPr wrap="square" rtlCol="0">
            <a:spAutoFit/>
          </a:bodyPr>
          <a:lstStyle/>
          <a:p>
            <a:pPr algn="ctr"/>
            <a:r>
              <a:rPr lang="en-US" sz="1800" b="1" dirty="0"/>
              <a:t>Please take the following quick survey: </a:t>
            </a:r>
            <a:r>
              <a:rPr lang="en-US" sz="1800" b="1" dirty="0">
                <a:hlinkClick r:id="rId4"/>
              </a:rPr>
              <a:t>here </a:t>
            </a:r>
            <a:endParaRPr lang="en-US" sz="1800" b="1" dirty="0"/>
          </a:p>
          <a:p>
            <a:pPr algn="ctr"/>
            <a:r>
              <a:rPr lang="en-US" sz="1800" i="1" dirty="0"/>
              <a:t>What was most surprising?</a:t>
            </a:r>
          </a:p>
          <a:p>
            <a:pPr algn="ctr"/>
            <a:r>
              <a:rPr lang="en-US" sz="1800" i="1" dirty="0"/>
              <a:t>What was unclear?</a:t>
            </a:r>
          </a:p>
          <a:p>
            <a:pPr algn="ctr"/>
            <a:r>
              <a:rPr lang="en-US" sz="1800" i="1" dirty="0"/>
              <a:t>What else do we need to know?</a:t>
            </a:r>
          </a:p>
          <a:p>
            <a:pPr algn="ctr"/>
            <a:endParaRPr lang="en-US" dirty="0"/>
          </a:p>
          <a:p>
            <a:pPr algn="ctr"/>
            <a:r>
              <a:rPr lang="en-US" dirty="0">
                <a:solidFill>
                  <a:schemeClr val="bg1">
                    <a:lumMod val="65000"/>
                  </a:schemeClr>
                </a:solidFill>
              </a:rPr>
              <a:t>If you wish, y</a:t>
            </a:r>
            <a:r>
              <a:rPr lang="en-US" sz="1800" dirty="0">
                <a:solidFill>
                  <a:schemeClr val="bg1">
                    <a:lumMod val="65000"/>
                  </a:schemeClr>
                </a:solidFill>
              </a:rPr>
              <a:t>ou can also verify your understanding of today’s session by taking this small quiz</a:t>
            </a:r>
          </a:p>
          <a:p>
            <a:pPr algn="ctr"/>
            <a:r>
              <a:rPr lang="en-US" sz="1800" dirty="0">
                <a:solidFill>
                  <a:srgbClr val="954F72"/>
                </a:solidFill>
                <a:hlinkClick r:id="rId5"/>
              </a:rPr>
              <a:t>Link to quiz 1</a:t>
            </a:r>
            <a:endParaRPr lang="en-US" sz="1800" u="sng" dirty="0">
              <a:solidFill>
                <a:schemeClr val="accent1"/>
              </a:solidFill>
            </a:endParaRPr>
          </a:p>
        </p:txBody>
      </p:sp>
      <p:sp>
        <p:nvSpPr>
          <p:cNvPr id="8" name="TextBox 7">
            <a:extLst>
              <a:ext uri="{FF2B5EF4-FFF2-40B4-BE49-F238E27FC236}">
                <a16:creationId xmlns:a16="http://schemas.microsoft.com/office/drawing/2014/main" id="{82299537-8899-497F-B414-DE29444EAF9C}"/>
              </a:ext>
            </a:extLst>
          </p:cNvPr>
          <p:cNvSpPr txBox="1"/>
          <p:nvPr/>
        </p:nvSpPr>
        <p:spPr>
          <a:xfrm>
            <a:off x="0" y="672027"/>
            <a:ext cx="12191999" cy="369332"/>
          </a:xfrm>
          <a:prstGeom prst="rect">
            <a:avLst/>
          </a:prstGeom>
          <a:solidFill>
            <a:schemeClr val="bg1">
              <a:lumMod val="95000"/>
            </a:schemeClr>
          </a:solidFill>
        </p:spPr>
        <p:txBody>
          <a:bodyPr wrap="square" rtlCol="0">
            <a:spAutoFit/>
          </a:bodyPr>
          <a:lstStyle/>
          <a:p>
            <a:pPr algn="ctr"/>
            <a:r>
              <a:rPr lang="en-US" b="1" dirty="0">
                <a:latin typeface="Myriad Pro" panose="020B0503030403020204"/>
              </a:rPr>
              <a:t>Before you go….</a:t>
            </a:r>
          </a:p>
        </p:txBody>
      </p:sp>
    </p:spTree>
    <p:extLst>
      <p:ext uri="{BB962C8B-B14F-4D97-AF65-F5344CB8AC3E}">
        <p14:creationId xmlns:p14="http://schemas.microsoft.com/office/powerpoint/2010/main" val="109690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9DBA90E-0229-4E87-91D5-51C17063B52A}"/>
              </a:ext>
            </a:extLst>
          </p:cNvPr>
          <p:cNvSpPr/>
          <p:nvPr/>
        </p:nvSpPr>
        <p:spPr>
          <a:xfrm>
            <a:off x="622300" y="5969000"/>
            <a:ext cx="2235200" cy="888999"/>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B0B5D4-C7B8-430A-8BBA-992BFCA759F7}"/>
              </a:ext>
            </a:extLst>
          </p:cNvPr>
          <p:cNvSpPr/>
          <p:nvPr/>
        </p:nvSpPr>
        <p:spPr>
          <a:xfrm>
            <a:off x="2198310" y="3998133"/>
            <a:ext cx="7494173" cy="2168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31B7236-777A-464B-8B94-CBF7F6427660}"/>
              </a:ext>
            </a:extLst>
          </p:cNvPr>
          <p:cNvSpPr>
            <a:spLocks noGrp="1"/>
          </p:cNvSpPr>
          <p:nvPr>
            <p:ph type="sldNum" sz="quarter" idx="4"/>
          </p:nvPr>
        </p:nvSpPr>
        <p:spPr/>
        <p:txBody>
          <a:bodyPr/>
          <a:lstStyle/>
          <a:p>
            <a:fld id="{15F7C4B4-4F51-0945-BFD9-8C8DFD044134}" type="slidenum">
              <a:rPr lang="en-US" smtClean="0"/>
              <a:pPr/>
              <a:t>7</a:t>
            </a:fld>
            <a:endParaRPr lang="en-US" dirty="0"/>
          </a:p>
        </p:txBody>
      </p:sp>
      <p:sp>
        <p:nvSpPr>
          <p:cNvPr id="6" name="Rectangle 5">
            <a:extLst>
              <a:ext uri="{FF2B5EF4-FFF2-40B4-BE49-F238E27FC236}">
                <a16:creationId xmlns:a16="http://schemas.microsoft.com/office/drawing/2014/main" id="{73EF363D-77F5-46E6-940A-44070F83E39F}"/>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DCC7C84-4B82-499F-AE68-F34A384C0F8D}"/>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A13C504F-D668-4A0C-9719-EC16C98BD4C9}"/>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Objective and expectations: what will you learn? </a:t>
            </a:r>
          </a:p>
        </p:txBody>
      </p:sp>
      <p:cxnSp>
        <p:nvCxnSpPr>
          <p:cNvPr id="9" name="Straight Connector 8">
            <a:extLst>
              <a:ext uri="{FF2B5EF4-FFF2-40B4-BE49-F238E27FC236}">
                <a16:creationId xmlns:a16="http://schemas.microsoft.com/office/drawing/2014/main" id="{1FEC9C7F-047C-4BA6-9223-12996A74A59B}"/>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00803D3B-EDD5-446E-9A20-B8152CB51CD3}"/>
              </a:ext>
            </a:extLst>
          </p:cNvPr>
          <p:cNvSpPr txBox="1">
            <a:spLocks/>
          </p:cNvSpPr>
          <p:nvPr/>
        </p:nvSpPr>
        <p:spPr>
          <a:xfrm>
            <a:off x="517791" y="99321"/>
            <a:ext cx="8317984"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Part 1: Preparation for the ex post evaluation</a:t>
            </a:r>
          </a:p>
        </p:txBody>
      </p:sp>
      <p:sp>
        <p:nvSpPr>
          <p:cNvPr id="11" name="TextBox 10">
            <a:extLst>
              <a:ext uri="{FF2B5EF4-FFF2-40B4-BE49-F238E27FC236}">
                <a16:creationId xmlns:a16="http://schemas.microsoft.com/office/drawing/2014/main" id="{ABDAE5F9-FC5B-4E17-B8EF-D90191D18083}"/>
              </a:ext>
            </a:extLst>
          </p:cNvPr>
          <p:cNvSpPr txBox="1"/>
          <p:nvPr/>
        </p:nvSpPr>
        <p:spPr>
          <a:xfrm>
            <a:off x="1539514" y="1861181"/>
            <a:ext cx="9469184" cy="1361911"/>
          </a:xfrm>
          <a:prstGeom prst="rect">
            <a:avLst/>
          </a:prstGeom>
          <a:noFill/>
        </p:spPr>
        <p:txBody>
          <a:bodyPr wrap="square">
            <a:spAutoFit/>
          </a:bodyPr>
          <a:lstStyle/>
          <a:p>
            <a:pPr marL="285750" indent="-285750">
              <a:buFont typeface="Arial" panose="020B0604020202020204" pitchFamily="34" charset="0"/>
              <a:buChar char="•"/>
            </a:pPr>
            <a:r>
              <a:rPr lang="en-US" sz="1650" dirty="0">
                <a:latin typeface="Myriad Pro" panose="020B0503030403020204"/>
              </a:rPr>
              <a:t>Learn from national evaluators and implementing entities about their </a:t>
            </a:r>
            <a:r>
              <a:rPr lang="en-US" sz="1650" b="1" dirty="0">
                <a:latin typeface="Myriad Pro" panose="020B0503030403020204"/>
              </a:rPr>
              <a:t>project/ program </a:t>
            </a:r>
          </a:p>
          <a:p>
            <a:pPr marL="285750" indent="-285750">
              <a:buFont typeface="Arial" panose="020B0604020202020204" pitchFamily="34" charset="0"/>
              <a:buChar char="•"/>
            </a:pPr>
            <a:r>
              <a:rPr lang="en-US" sz="1650" dirty="0">
                <a:latin typeface="Myriad Pro" panose="020B0503030403020204"/>
              </a:rPr>
              <a:t>Build on evaluator’s capacities to draft a </a:t>
            </a:r>
            <a:r>
              <a:rPr lang="en-US" sz="1650" b="1" dirty="0">
                <a:latin typeface="Myriad Pro" panose="020B0503030403020204"/>
              </a:rPr>
              <a:t>theory of change and theory of sustainability </a:t>
            </a:r>
          </a:p>
          <a:p>
            <a:pPr marL="285750" indent="-285750">
              <a:buFont typeface="Arial" panose="020B0604020202020204" pitchFamily="34" charset="0"/>
              <a:buChar char="•"/>
            </a:pPr>
            <a:r>
              <a:rPr lang="en-US" sz="1650" dirty="0">
                <a:latin typeface="Myriad Pro" panose="020B0503030403020204"/>
              </a:rPr>
              <a:t>Advise on outputs/ </a:t>
            </a:r>
            <a:r>
              <a:rPr lang="en-US" sz="1650" b="1" dirty="0">
                <a:latin typeface="Myriad Pro" panose="020B0503030403020204"/>
              </a:rPr>
              <a:t>outcomes</a:t>
            </a:r>
            <a:r>
              <a:rPr lang="en-US" sz="1650" dirty="0">
                <a:latin typeface="Myriad Pro" panose="020B0503030403020204"/>
              </a:rPr>
              <a:t>/ impacts selection/ methods for the </a:t>
            </a:r>
            <a:r>
              <a:rPr lang="en-US" sz="1650" b="1" dirty="0">
                <a:latin typeface="Myriad Pro" panose="020B0503030403020204"/>
              </a:rPr>
              <a:t>co-creation process </a:t>
            </a:r>
          </a:p>
          <a:p>
            <a:pPr marL="285750" indent="-285750">
              <a:buFont typeface="Arial" panose="020B0604020202020204" pitchFamily="34" charset="0"/>
              <a:buChar char="•"/>
            </a:pPr>
            <a:r>
              <a:rPr lang="en-US" sz="1650" dirty="0">
                <a:latin typeface="Myriad Pro" panose="020B0503030403020204"/>
              </a:rPr>
              <a:t>Help national stakeholders </a:t>
            </a:r>
            <a:r>
              <a:rPr lang="en-US" sz="1650" b="1" dirty="0">
                <a:latin typeface="Myriad Pro" panose="020B0503030403020204"/>
              </a:rPr>
              <a:t>understand sustainability/ resilience </a:t>
            </a:r>
            <a:r>
              <a:rPr lang="en-US" sz="1650" dirty="0">
                <a:latin typeface="Myriad Pro" panose="020B0503030403020204"/>
              </a:rPr>
              <a:t>broadly and how to evaluate them to help them learn for their planning/programming </a:t>
            </a:r>
          </a:p>
        </p:txBody>
      </p:sp>
      <p:sp>
        <p:nvSpPr>
          <p:cNvPr id="14" name="Arrow: Down 13">
            <a:extLst>
              <a:ext uri="{FF2B5EF4-FFF2-40B4-BE49-F238E27FC236}">
                <a16:creationId xmlns:a16="http://schemas.microsoft.com/office/drawing/2014/main" id="{245E30AF-218B-4299-937D-4FDC94E70020}"/>
              </a:ext>
            </a:extLst>
          </p:cNvPr>
          <p:cNvSpPr/>
          <p:nvPr/>
        </p:nvSpPr>
        <p:spPr>
          <a:xfrm>
            <a:off x="5511852" y="3235198"/>
            <a:ext cx="1069144" cy="372891"/>
          </a:xfrm>
          <a:prstGeom prst="downArrow">
            <a:avLst/>
          </a:prstGeom>
          <a:solidFill>
            <a:srgbClr val="ABD3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D8F0BA-8C7E-4F15-A669-9F24D7509D30}"/>
              </a:ext>
            </a:extLst>
          </p:cNvPr>
          <p:cNvSpPr txBox="1"/>
          <p:nvPr/>
        </p:nvSpPr>
        <p:spPr>
          <a:xfrm>
            <a:off x="2119185" y="3444403"/>
            <a:ext cx="2880169" cy="369332"/>
          </a:xfrm>
          <a:prstGeom prst="rect">
            <a:avLst/>
          </a:prstGeom>
          <a:noFill/>
        </p:spPr>
        <p:txBody>
          <a:bodyPr wrap="square" rtlCol="0">
            <a:spAutoFit/>
          </a:bodyPr>
          <a:lstStyle/>
          <a:p>
            <a:r>
              <a:rPr lang="en-US" b="1" dirty="0">
                <a:solidFill>
                  <a:srgbClr val="F7941D"/>
                </a:solidFill>
                <a:latin typeface="Myriad Pro" panose="020B0503030403020204"/>
              </a:rPr>
              <a:t>CONTENTS OF PART 1:</a:t>
            </a:r>
          </a:p>
        </p:txBody>
      </p:sp>
      <p:sp>
        <p:nvSpPr>
          <p:cNvPr id="26" name="TextBox 25">
            <a:extLst>
              <a:ext uri="{FF2B5EF4-FFF2-40B4-BE49-F238E27FC236}">
                <a16:creationId xmlns:a16="http://schemas.microsoft.com/office/drawing/2014/main" id="{D9486D27-4EBA-4A68-992A-BFE45645D4DF}"/>
              </a:ext>
            </a:extLst>
          </p:cNvPr>
          <p:cNvSpPr txBox="1"/>
          <p:nvPr/>
        </p:nvSpPr>
        <p:spPr>
          <a:xfrm>
            <a:off x="913254" y="1530807"/>
            <a:ext cx="2880169" cy="369332"/>
          </a:xfrm>
          <a:prstGeom prst="rect">
            <a:avLst/>
          </a:prstGeom>
          <a:noFill/>
        </p:spPr>
        <p:txBody>
          <a:bodyPr wrap="square" rtlCol="0">
            <a:spAutoFit/>
          </a:bodyPr>
          <a:lstStyle/>
          <a:p>
            <a:r>
              <a:rPr lang="en-US" b="1" dirty="0">
                <a:solidFill>
                  <a:srgbClr val="F7941D"/>
                </a:solidFill>
                <a:latin typeface="Myriad Pro" panose="020B0503030403020204"/>
              </a:rPr>
              <a:t>OBJECTIVES OF PART 1:</a:t>
            </a:r>
          </a:p>
        </p:txBody>
      </p:sp>
      <p:sp>
        <p:nvSpPr>
          <p:cNvPr id="27" name="Oval 26">
            <a:extLst>
              <a:ext uri="{FF2B5EF4-FFF2-40B4-BE49-F238E27FC236}">
                <a16:creationId xmlns:a16="http://schemas.microsoft.com/office/drawing/2014/main" id="{02B212F4-E1D4-4AC6-88D8-73DC778DAAED}"/>
              </a:ext>
            </a:extLst>
          </p:cNvPr>
          <p:cNvSpPr/>
          <p:nvPr/>
        </p:nvSpPr>
        <p:spPr>
          <a:xfrm>
            <a:off x="2238026" y="3871496"/>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1.1</a:t>
            </a:r>
          </a:p>
        </p:txBody>
      </p:sp>
      <p:sp>
        <p:nvSpPr>
          <p:cNvPr id="3" name="TextBox 2">
            <a:extLst>
              <a:ext uri="{FF2B5EF4-FFF2-40B4-BE49-F238E27FC236}">
                <a16:creationId xmlns:a16="http://schemas.microsoft.com/office/drawing/2014/main" id="{69D1D832-F4C8-4445-8062-3ED36F33000D}"/>
              </a:ext>
            </a:extLst>
          </p:cNvPr>
          <p:cNvSpPr txBox="1"/>
          <p:nvPr/>
        </p:nvSpPr>
        <p:spPr>
          <a:xfrm>
            <a:off x="3094121" y="3974090"/>
            <a:ext cx="6973750" cy="2215991"/>
          </a:xfrm>
          <a:prstGeom prst="rect">
            <a:avLst/>
          </a:prstGeom>
          <a:noFill/>
        </p:spPr>
        <p:txBody>
          <a:bodyPr wrap="square" rtlCol="0">
            <a:spAutoFit/>
          </a:bodyPr>
          <a:lstStyle/>
          <a:p>
            <a:r>
              <a:rPr lang="en-US" b="1" dirty="0">
                <a:latin typeface="Myriad Pro" panose="020B0503030403020204"/>
              </a:rPr>
              <a:t>PROJECT SELECTION FOR EX POST</a:t>
            </a:r>
          </a:p>
          <a:p>
            <a:endParaRPr lang="en-US" sz="2200" b="1" dirty="0">
              <a:latin typeface="Myriad Pro" panose="020B0503030403020204"/>
            </a:endParaRPr>
          </a:p>
          <a:p>
            <a:r>
              <a:rPr lang="en-US" b="1" dirty="0">
                <a:latin typeface="Myriad Pro" panose="020B0503030403020204"/>
              </a:rPr>
              <a:t>UNDERSTANDING EX POST EVALUATIONS</a:t>
            </a:r>
          </a:p>
          <a:p>
            <a:endParaRPr lang="en-US" sz="2200" b="1" dirty="0">
              <a:latin typeface="Myriad Pro" panose="020B0503030403020204"/>
            </a:endParaRPr>
          </a:p>
          <a:p>
            <a:r>
              <a:rPr lang="en-US" b="1" dirty="0">
                <a:latin typeface="Myriad Pro" panose="020B0503030403020204"/>
              </a:rPr>
              <a:t>SUSTAINABILITY AND RESILIENCE ANALYSIS FRAMEWORKS</a:t>
            </a:r>
          </a:p>
          <a:p>
            <a:endParaRPr lang="en-US" sz="2200" b="1" dirty="0">
              <a:latin typeface="Myriad Pro" panose="020B0503030403020204"/>
            </a:endParaRPr>
          </a:p>
          <a:p>
            <a:r>
              <a:rPr lang="en-US" b="1" dirty="0">
                <a:latin typeface="Myriad Pro" panose="020B0503030403020204"/>
              </a:rPr>
              <a:t>PREPARATION FOR THE EX POST/FIELDWORK</a:t>
            </a:r>
          </a:p>
        </p:txBody>
      </p:sp>
      <p:sp>
        <p:nvSpPr>
          <p:cNvPr id="19" name="Oval 18">
            <a:extLst>
              <a:ext uri="{FF2B5EF4-FFF2-40B4-BE49-F238E27FC236}">
                <a16:creationId xmlns:a16="http://schemas.microsoft.com/office/drawing/2014/main" id="{59CF504E-480F-684F-ADDA-EEFC6F1FF1E5}"/>
              </a:ext>
            </a:extLst>
          </p:cNvPr>
          <p:cNvSpPr/>
          <p:nvPr/>
        </p:nvSpPr>
        <p:spPr>
          <a:xfrm>
            <a:off x="2251482" y="4474590"/>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1.2</a:t>
            </a:r>
          </a:p>
        </p:txBody>
      </p:sp>
      <p:sp>
        <p:nvSpPr>
          <p:cNvPr id="20" name="Oval 19">
            <a:extLst>
              <a:ext uri="{FF2B5EF4-FFF2-40B4-BE49-F238E27FC236}">
                <a16:creationId xmlns:a16="http://schemas.microsoft.com/office/drawing/2014/main" id="{3EEDB52A-F8B8-2140-8E9C-15E0D688E9EB}"/>
              </a:ext>
            </a:extLst>
          </p:cNvPr>
          <p:cNvSpPr/>
          <p:nvPr/>
        </p:nvSpPr>
        <p:spPr>
          <a:xfrm>
            <a:off x="2251482" y="5127071"/>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1.3</a:t>
            </a:r>
          </a:p>
        </p:txBody>
      </p:sp>
      <p:sp>
        <p:nvSpPr>
          <p:cNvPr id="21" name="Oval 20">
            <a:extLst>
              <a:ext uri="{FF2B5EF4-FFF2-40B4-BE49-F238E27FC236}">
                <a16:creationId xmlns:a16="http://schemas.microsoft.com/office/drawing/2014/main" id="{DB053F09-2781-1541-8C22-7CB0F8317CB6}"/>
              </a:ext>
            </a:extLst>
          </p:cNvPr>
          <p:cNvSpPr/>
          <p:nvPr/>
        </p:nvSpPr>
        <p:spPr>
          <a:xfrm>
            <a:off x="2251482" y="5769277"/>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1.4</a:t>
            </a:r>
          </a:p>
        </p:txBody>
      </p:sp>
    </p:spTree>
    <p:extLst>
      <p:ext uri="{BB962C8B-B14F-4D97-AF65-F5344CB8AC3E}">
        <p14:creationId xmlns:p14="http://schemas.microsoft.com/office/powerpoint/2010/main" val="178503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B3064B-D7DA-42E3-80D9-EBE97952C87B}"/>
              </a:ext>
            </a:extLst>
          </p:cNvPr>
          <p:cNvSpPr>
            <a:spLocks noGrp="1"/>
          </p:cNvSpPr>
          <p:nvPr>
            <p:ph sz="quarter" idx="10"/>
          </p:nvPr>
        </p:nvSpPr>
        <p:spPr>
          <a:xfrm>
            <a:off x="500931" y="741151"/>
            <a:ext cx="11473441" cy="587375"/>
          </a:xfrm>
        </p:spPr>
        <p:txBody>
          <a:bodyPr/>
          <a:lstStyle/>
          <a:p>
            <a:r>
              <a:rPr lang="en-US" dirty="0"/>
              <a:t>1.1- Project selection for ex post evaluation</a:t>
            </a:r>
          </a:p>
        </p:txBody>
      </p:sp>
      <p:sp>
        <p:nvSpPr>
          <p:cNvPr id="11" name="Rectangle 10">
            <a:extLst>
              <a:ext uri="{FF2B5EF4-FFF2-40B4-BE49-F238E27FC236}">
                <a16:creationId xmlns:a16="http://schemas.microsoft.com/office/drawing/2014/main" id="{FDC707F4-1694-4CEB-B8A1-8F445566045A}"/>
              </a:ext>
            </a:extLst>
          </p:cNvPr>
          <p:cNvSpPr/>
          <p:nvPr/>
        </p:nvSpPr>
        <p:spPr>
          <a:xfrm>
            <a:off x="9254524" y="1458060"/>
            <a:ext cx="2973572" cy="4327451"/>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4D6202-4BBE-405F-BA5C-660C2D5F4A79}"/>
              </a:ext>
            </a:extLst>
          </p:cNvPr>
          <p:cNvSpPr txBox="1"/>
          <p:nvPr/>
        </p:nvSpPr>
        <p:spPr>
          <a:xfrm>
            <a:off x="500931" y="1542264"/>
            <a:ext cx="3239330" cy="461665"/>
          </a:xfrm>
          <a:prstGeom prst="rect">
            <a:avLst/>
          </a:prstGeom>
          <a:noFill/>
        </p:spPr>
        <p:txBody>
          <a:bodyPr wrap="square" rtlCol="0">
            <a:spAutoFit/>
          </a:bodyPr>
          <a:lstStyle/>
          <a:p>
            <a:r>
              <a:rPr lang="en-US" sz="2400" b="1">
                <a:solidFill>
                  <a:schemeClr val="bg1"/>
                </a:solidFill>
                <a:latin typeface="Myriad Pro" panose="020B0503030403020204"/>
              </a:rPr>
              <a:t>Contents</a:t>
            </a:r>
          </a:p>
        </p:txBody>
      </p:sp>
      <p:sp>
        <p:nvSpPr>
          <p:cNvPr id="9" name="Content Placeholder 8">
            <a:extLst>
              <a:ext uri="{FF2B5EF4-FFF2-40B4-BE49-F238E27FC236}">
                <a16:creationId xmlns:a16="http://schemas.microsoft.com/office/drawing/2014/main" id="{36616A99-3A7B-4D4F-9C97-FF819CD183FA}"/>
              </a:ext>
            </a:extLst>
          </p:cNvPr>
          <p:cNvSpPr>
            <a:spLocks noGrp="1"/>
          </p:cNvSpPr>
          <p:nvPr>
            <p:ph sz="quarter" idx="13"/>
          </p:nvPr>
        </p:nvSpPr>
        <p:spPr>
          <a:xfrm>
            <a:off x="503329" y="1913860"/>
            <a:ext cx="11309443" cy="3306726"/>
          </a:xfrm>
          <a:solidFill>
            <a:srgbClr val="D6E9A5"/>
          </a:solidFill>
        </p:spPr>
        <p:txBody>
          <a:bodyPr/>
          <a:lstStyle/>
          <a:p>
            <a:pPr marL="285750" indent="-285750">
              <a:buFont typeface="Arial" panose="020B0604020202020204" pitchFamily="34" charset="0"/>
              <a:buChar char="•"/>
            </a:pPr>
            <a:endParaRPr lang="en-US" sz="1200" dirty="0">
              <a:solidFill>
                <a:schemeClr val="bg1">
                  <a:lumMod val="50000"/>
                </a:schemeClr>
              </a:solidFill>
            </a:endParaRPr>
          </a:p>
          <a:p>
            <a:pPr marL="285750" indent="-285750">
              <a:buFont typeface="Arial" panose="020B0604020202020204" pitchFamily="34" charset="0"/>
              <a:buChar char="•"/>
            </a:pPr>
            <a:r>
              <a:rPr lang="en-US" b="1" dirty="0"/>
              <a:t>Selection framework for project eligibility</a:t>
            </a:r>
          </a:p>
          <a:p>
            <a:pPr marL="285750" indent="-285750">
              <a:buFont typeface="Arial" panose="020B0604020202020204" pitchFamily="34" charset="0"/>
              <a:buChar char="•"/>
            </a:pPr>
            <a:r>
              <a:rPr lang="en-US" b="1" dirty="0"/>
              <a:t>Overview of project and selection criteria  </a:t>
            </a:r>
          </a:p>
          <a:p>
            <a:endParaRPr lang="en-US" dirty="0"/>
          </a:p>
        </p:txBody>
      </p:sp>
    </p:spTree>
    <p:extLst>
      <p:ext uri="{BB962C8B-B14F-4D97-AF65-F5344CB8AC3E}">
        <p14:creationId xmlns:p14="http://schemas.microsoft.com/office/powerpoint/2010/main" val="3460313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D55F62D-B8A2-4C1F-A441-BA9A7508B68D}"/>
              </a:ext>
            </a:extLst>
          </p:cNvPr>
          <p:cNvSpPr/>
          <p:nvPr/>
        </p:nvSpPr>
        <p:spPr>
          <a:xfrm>
            <a:off x="10643173" y="5847928"/>
            <a:ext cx="118183" cy="495089"/>
          </a:xfrm>
          <a:prstGeom prst="rect">
            <a:avLst/>
          </a:prstGeom>
          <a:ln w="28575">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55725CC-9798-4111-ACAC-031582E5964C}"/>
              </a:ext>
            </a:extLst>
          </p:cNvPr>
          <p:cNvSpPr/>
          <p:nvPr/>
        </p:nvSpPr>
        <p:spPr>
          <a:xfrm>
            <a:off x="10009685" y="5841299"/>
            <a:ext cx="118183" cy="495089"/>
          </a:xfrm>
          <a:prstGeom prst="rect">
            <a:avLst/>
          </a:prstGeom>
          <a:ln w="28575">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1111615" y="6312928"/>
            <a:ext cx="834957" cy="365125"/>
          </a:xfrm>
        </p:spPr>
        <p:txBody>
          <a:bodyPr/>
          <a:lstStyle/>
          <a:p>
            <a:fld id="{15F7C4B4-4F51-0945-BFD9-8C8DFD044134}" type="slidenum">
              <a:rPr lang="en-US" smtClean="0"/>
              <a:pPr/>
              <a:t>9</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Selection framework to determine projects eligible for ex post evaluation</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Project selection for ex post evaluations</a:t>
            </a: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29" name="Rectangle 28">
            <a:extLst>
              <a:ext uri="{FF2B5EF4-FFF2-40B4-BE49-F238E27FC236}">
                <a16:creationId xmlns:a16="http://schemas.microsoft.com/office/drawing/2014/main" id="{C2AB6F7A-9528-4881-AECC-FC0A09C4E74A}"/>
              </a:ext>
            </a:extLst>
          </p:cNvPr>
          <p:cNvSpPr/>
          <p:nvPr/>
        </p:nvSpPr>
        <p:spPr>
          <a:xfrm>
            <a:off x="-56168" y="1421442"/>
            <a:ext cx="616943" cy="5440862"/>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7" name="Rectangle 6">
            <a:extLst>
              <a:ext uri="{FF2B5EF4-FFF2-40B4-BE49-F238E27FC236}">
                <a16:creationId xmlns:a16="http://schemas.microsoft.com/office/drawing/2014/main" id="{CC8E92D0-114E-40BD-91A1-4506E2F5557D}"/>
              </a:ext>
            </a:extLst>
          </p:cNvPr>
          <p:cNvSpPr/>
          <p:nvPr/>
        </p:nvSpPr>
        <p:spPr>
          <a:xfrm>
            <a:off x="6886268" y="3515222"/>
            <a:ext cx="400949" cy="2069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27BD6B-B802-4E06-B5C4-02C63B9DAB5C}"/>
              </a:ext>
            </a:extLst>
          </p:cNvPr>
          <p:cNvSpPr/>
          <p:nvPr/>
        </p:nvSpPr>
        <p:spPr>
          <a:xfrm>
            <a:off x="9580171" y="1950254"/>
            <a:ext cx="1613916" cy="3891045"/>
          </a:xfrm>
          <a:prstGeom prst="rect">
            <a:avLst/>
          </a:prstGeom>
          <a:solidFill>
            <a:schemeClr val="bg1">
              <a:lumMod val="7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E683F501-9D18-4ACD-BA45-706540CE64C8}"/>
              </a:ext>
            </a:extLst>
          </p:cNvPr>
          <p:cNvSpPr/>
          <p:nvPr/>
        </p:nvSpPr>
        <p:spPr>
          <a:xfrm>
            <a:off x="9831861" y="2102958"/>
            <a:ext cx="1125320" cy="1122054"/>
          </a:xfrm>
          <a:prstGeom prst="ellipse">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9B3D613A-0B18-4EE3-9383-86BF2F388B1A}"/>
              </a:ext>
            </a:extLst>
          </p:cNvPr>
          <p:cNvSpPr/>
          <p:nvPr/>
        </p:nvSpPr>
        <p:spPr>
          <a:xfrm rot="10800000">
            <a:off x="5550308" y="1945385"/>
            <a:ext cx="3050704" cy="1931629"/>
          </a:xfrm>
          <a:prstGeom prst="trapezoid">
            <a:avLst>
              <a:gd name="adj" fmla="val 6857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DB6875-6D8E-4858-B4B3-32A83BBB8C42}"/>
              </a:ext>
            </a:extLst>
          </p:cNvPr>
          <p:cNvSpPr/>
          <p:nvPr/>
        </p:nvSpPr>
        <p:spPr>
          <a:xfrm>
            <a:off x="9876861" y="3324566"/>
            <a:ext cx="1125320" cy="1115498"/>
          </a:xfrm>
          <a:prstGeom prst="ellipse">
            <a:avLst/>
          </a:prstGeom>
          <a:solidFill>
            <a:schemeClr val="accent4"/>
          </a:solidFill>
          <a:ln w="28575">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9E0D6E-61E3-48BD-9D96-9517321E26C5}"/>
              </a:ext>
            </a:extLst>
          </p:cNvPr>
          <p:cNvSpPr/>
          <p:nvPr/>
        </p:nvSpPr>
        <p:spPr>
          <a:xfrm>
            <a:off x="9876861" y="4539618"/>
            <a:ext cx="1125321" cy="1132750"/>
          </a:xfrm>
          <a:prstGeom prst="ellipse">
            <a:avLst/>
          </a:prstGeom>
          <a:solidFill>
            <a:srgbClr val="00B050"/>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12055D-503C-46B2-8233-9C243DFAB597}"/>
              </a:ext>
            </a:extLst>
          </p:cNvPr>
          <p:cNvSpPr/>
          <p:nvPr/>
        </p:nvSpPr>
        <p:spPr>
          <a:xfrm rot="5400000">
            <a:off x="11159661" y="3619592"/>
            <a:ext cx="1200838" cy="461971"/>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MAYBE</a:t>
            </a:r>
          </a:p>
        </p:txBody>
      </p:sp>
      <p:sp>
        <p:nvSpPr>
          <p:cNvPr id="22" name="Rectangle 21">
            <a:extLst>
              <a:ext uri="{FF2B5EF4-FFF2-40B4-BE49-F238E27FC236}">
                <a16:creationId xmlns:a16="http://schemas.microsoft.com/office/drawing/2014/main" id="{DC9AA691-D1D2-47E2-94F0-D90C38F01A07}"/>
              </a:ext>
            </a:extLst>
          </p:cNvPr>
          <p:cNvSpPr/>
          <p:nvPr/>
        </p:nvSpPr>
        <p:spPr>
          <a:xfrm rot="5400000">
            <a:off x="11150115" y="4989678"/>
            <a:ext cx="1200838" cy="4619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GO</a:t>
            </a:r>
          </a:p>
        </p:txBody>
      </p:sp>
      <p:sp>
        <p:nvSpPr>
          <p:cNvPr id="24" name="Rectangle 23">
            <a:extLst>
              <a:ext uri="{FF2B5EF4-FFF2-40B4-BE49-F238E27FC236}">
                <a16:creationId xmlns:a16="http://schemas.microsoft.com/office/drawing/2014/main" id="{C700817C-B1A3-44CB-973D-0C66FD52B382}"/>
              </a:ext>
            </a:extLst>
          </p:cNvPr>
          <p:cNvSpPr/>
          <p:nvPr/>
        </p:nvSpPr>
        <p:spPr>
          <a:xfrm rot="5400000">
            <a:off x="11150115" y="2317938"/>
            <a:ext cx="1200838" cy="4619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t>
            </a:r>
          </a:p>
        </p:txBody>
      </p:sp>
      <p:sp>
        <p:nvSpPr>
          <p:cNvPr id="14" name="Rectangle 13">
            <a:extLst>
              <a:ext uri="{FF2B5EF4-FFF2-40B4-BE49-F238E27FC236}">
                <a16:creationId xmlns:a16="http://schemas.microsoft.com/office/drawing/2014/main" id="{E05C4C64-985C-4C87-AA76-4C8AC18A3F3A}"/>
              </a:ext>
            </a:extLst>
          </p:cNvPr>
          <p:cNvSpPr/>
          <p:nvPr/>
        </p:nvSpPr>
        <p:spPr>
          <a:xfrm>
            <a:off x="5897839" y="5648712"/>
            <a:ext cx="2443069" cy="625646"/>
          </a:xfrm>
          <a:prstGeom prst="rect">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t> FIVE SHORTLISTED PROJECTS</a:t>
            </a:r>
          </a:p>
          <a:p>
            <a:pPr algn="ctr"/>
            <a:endParaRPr lang="en-US" sz="1400" dirty="0"/>
          </a:p>
        </p:txBody>
      </p:sp>
      <p:sp>
        <p:nvSpPr>
          <p:cNvPr id="25" name="Rectangle 24">
            <a:extLst>
              <a:ext uri="{FF2B5EF4-FFF2-40B4-BE49-F238E27FC236}">
                <a16:creationId xmlns:a16="http://schemas.microsoft.com/office/drawing/2014/main" id="{A369928F-2AAE-4CF6-90B9-1BCEBE6D2ECB}"/>
              </a:ext>
            </a:extLst>
          </p:cNvPr>
          <p:cNvSpPr/>
          <p:nvPr/>
        </p:nvSpPr>
        <p:spPr>
          <a:xfrm>
            <a:off x="6302035" y="6055940"/>
            <a:ext cx="1602399" cy="604651"/>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FINAL SELECTION OF Next ex posts</a:t>
            </a:r>
          </a:p>
        </p:txBody>
      </p:sp>
      <p:sp>
        <p:nvSpPr>
          <p:cNvPr id="27" name="TextBox 26">
            <a:extLst>
              <a:ext uri="{FF2B5EF4-FFF2-40B4-BE49-F238E27FC236}">
                <a16:creationId xmlns:a16="http://schemas.microsoft.com/office/drawing/2014/main" id="{AEE3A894-0F0B-4A3D-A26A-138B2D27C3E0}"/>
              </a:ext>
            </a:extLst>
          </p:cNvPr>
          <p:cNvSpPr txBox="1"/>
          <p:nvPr/>
        </p:nvSpPr>
        <p:spPr>
          <a:xfrm>
            <a:off x="2373579" y="1528126"/>
            <a:ext cx="1462902" cy="369332"/>
          </a:xfrm>
          <a:prstGeom prst="rect">
            <a:avLst/>
          </a:prstGeom>
          <a:noFill/>
        </p:spPr>
        <p:txBody>
          <a:bodyPr wrap="square" rtlCol="0">
            <a:spAutoFit/>
          </a:bodyPr>
          <a:lstStyle/>
          <a:p>
            <a:r>
              <a:rPr lang="en-US" b="1" dirty="0">
                <a:latin typeface="Myriad Pro" panose="020B0503030403020204"/>
              </a:rPr>
              <a:t>CRITERIA</a:t>
            </a:r>
          </a:p>
        </p:txBody>
      </p:sp>
      <p:sp>
        <p:nvSpPr>
          <p:cNvPr id="35" name="TextBox 34">
            <a:extLst>
              <a:ext uri="{FF2B5EF4-FFF2-40B4-BE49-F238E27FC236}">
                <a16:creationId xmlns:a16="http://schemas.microsoft.com/office/drawing/2014/main" id="{CDF11C8A-6674-4671-AA52-D824C3F4DBC4}"/>
              </a:ext>
            </a:extLst>
          </p:cNvPr>
          <p:cNvSpPr txBox="1"/>
          <p:nvPr/>
        </p:nvSpPr>
        <p:spPr>
          <a:xfrm>
            <a:off x="6554306" y="1528126"/>
            <a:ext cx="1270481" cy="369332"/>
          </a:xfrm>
          <a:prstGeom prst="rect">
            <a:avLst/>
          </a:prstGeom>
          <a:noFill/>
        </p:spPr>
        <p:txBody>
          <a:bodyPr wrap="square" rtlCol="0">
            <a:spAutoFit/>
          </a:bodyPr>
          <a:lstStyle/>
          <a:p>
            <a:r>
              <a:rPr lang="en-US" b="1" dirty="0">
                <a:latin typeface="Myriad Pro" panose="020B0503030403020204"/>
              </a:rPr>
              <a:t>FUNNEL</a:t>
            </a:r>
          </a:p>
        </p:txBody>
      </p:sp>
      <p:sp>
        <p:nvSpPr>
          <p:cNvPr id="36" name="Arrow: Right 35">
            <a:extLst>
              <a:ext uri="{FF2B5EF4-FFF2-40B4-BE49-F238E27FC236}">
                <a16:creationId xmlns:a16="http://schemas.microsoft.com/office/drawing/2014/main" id="{09B5E403-C706-43A9-9E6D-6AB6BF6F473F}"/>
              </a:ext>
            </a:extLst>
          </p:cNvPr>
          <p:cNvSpPr/>
          <p:nvPr/>
        </p:nvSpPr>
        <p:spPr>
          <a:xfrm>
            <a:off x="5255471" y="3489507"/>
            <a:ext cx="679673" cy="90051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2">
            <a:extLst>
              <a:ext uri="{FF2B5EF4-FFF2-40B4-BE49-F238E27FC236}">
                <a16:creationId xmlns:a16="http://schemas.microsoft.com/office/drawing/2014/main" id="{274ACD16-7D10-4222-A3E6-A8C837C37F9F}"/>
              </a:ext>
            </a:extLst>
          </p:cNvPr>
          <p:cNvSpPr txBox="1">
            <a:spLocks noChangeArrowheads="1"/>
          </p:cNvSpPr>
          <p:nvPr/>
        </p:nvSpPr>
        <p:spPr bwMode="auto">
          <a:xfrm>
            <a:off x="6881549" y="2443727"/>
            <a:ext cx="615994" cy="3539490"/>
          </a:xfrm>
          <a:prstGeom prst="rect">
            <a:avLst/>
          </a:prstGeom>
          <a:noFill/>
          <a:ln w="9525">
            <a:noFill/>
            <a:miter lim="800000"/>
            <a:headEnd/>
            <a:tailEnd/>
          </a:ln>
        </p:spPr>
        <p:txBody>
          <a:bodyPr rot="0" vert="horz" wrap="square" lIns="91440" tIns="45720" rIns="91440" bIns="45720" anchor="t" anchorCtr="0">
            <a:noAutofit/>
          </a:bodyPr>
          <a:lstStyle/>
          <a:p>
            <a:pPr marL="0" marR="0" algn="just">
              <a:lnSpc>
                <a:spcPct val="110000"/>
              </a:lnSpc>
              <a:spcBef>
                <a:spcPts val="0"/>
              </a:spcBef>
              <a:spcAft>
                <a:spcPts val="800"/>
              </a:spcAft>
            </a:pPr>
            <a:r>
              <a:rPr lang="en-US" sz="1600" b="1" dirty="0">
                <a:solidFill>
                  <a:srgbClr val="B292F4"/>
                </a:solidFill>
                <a:effectLst/>
                <a:latin typeface="Myriad Pro" panose="020B0503030403020204"/>
                <a:ea typeface="Calibri" panose="020F0502020204030204" pitchFamily="34" charset="0"/>
                <a:cs typeface="Times New Roman" panose="02020603050405020304" pitchFamily="18" charset="0"/>
              </a:rPr>
              <a:t>A1</a:t>
            </a:r>
            <a:endParaRPr lang="en-US" sz="1600" dirty="0">
              <a:solidFill>
                <a:srgbClr val="B292F4"/>
              </a:solidFill>
              <a:effectLst/>
              <a:latin typeface="Myriad Pro" panose="020B0503030403020204"/>
              <a:ea typeface="Calibri" panose="020F0502020204030204" pitchFamily="34" charset="0"/>
              <a:cs typeface="Times New Roman" panose="02020603050405020304" pitchFamily="18" charset="0"/>
            </a:endParaRPr>
          </a:p>
          <a:p>
            <a:pPr marL="0" marR="0" algn="just">
              <a:lnSpc>
                <a:spcPct val="110000"/>
              </a:lnSpc>
              <a:spcBef>
                <a:spcPts val="0"/>
              </a:spcBef>
              <a:spcAft>
                <a:spcPts val="800"/>
              </a:spcAft>
            </a:pPr>
            <a:r>
              <a:rPr lang="en-US" sz="1600" b="1" dirty="0">
                <a:solidFill>
                  <a:srgbClr val="CC99FF"/>
                </a:solidFill>
                <a:effectLst/>
                <a:latin typeface="Myriad Pro" panose="020B0503030403020204"/>
                <a:ea typeface="Calibri" panose="020F0502020204030204" pitchFamily="34" charset="0"/>
                <a:cs typeface="Times New Roman" panose="02020603050405020304" pitchFamily="18" charset="0"/>
              </a:rPr>
              <a:t>A2</a:t>
            </a:r>
            <a:endParaRPr lang="en-US" sz="1600" dirty="0">
              <a:solidFill>
                <a:srgbClr val="0E101A"/>
              </a:solidFill>
              <a:effectLst/>
              <a:latin typeface="Myriad Pro" panose="020B0503030403020204"/>
              <a:ea typeface="Calibri" panose="020F0502020204030204" pitchFamily="34" charset="0"/>
              <a:cs typeface="Times New Roman" panose="02020603050405020304" pitchFamily="18" charset="0"/>
            </a:endParaRPr>
          </a:p>
          <a:p>
            <a:pPr marL="0" marR="0" algn="just">
              <a:lnSpc>
                <a:spcPct val="110000"/>
              </a:lnSpc>
              <a:spcBef>
                <a:spcPts val="0"/>
              </a:spcBef>
              <a:spcAft>
                <a:spcPts val="800"/>
              </a:spcAft>
            </a:pPr>
            <a:r>
              <a:rPr lang="en-US" sz="1600" b="1" dirty="0">
                <a:solidFill>
                  <a:srgbClr val="CC99FF"/>
                </a:solidFill>
                <a:effectLst/>
                <a:latin typeface="Myriad Pro" panose="020B0503030403020204"/>
                <a:ea typeface="Calibri" panose="020F0502020204030204" pitchFamily="34" charset="0"/>
                <a:cs typeface="Times New Roman" panose="02020603050405020304" pitchFamily="18" charset="0"/>
              </a:rPr>
              <a:t>A3</a:t>
            </a:r>
            <a:endParaRPr lang="en-US" sz="1600" dirty="0">
              <a:solidFill>
                <a:srgbClr val="0E101A"/>
              </a:solidFill>
              <a:effectLst/>
              <a:latin typeface="Myriad Pro" panose="020B0503030403020204"/>
              <a:ea typeface="Calibri" panose="020F0502020204030204" pitchFamily="34" charset="0"/>
              <a:cs typeface="Times New Roman" panose="02020603050405020304" pitchFamily="18" charset="0"/>
            </a:endParaRPr>
          </a:p>
          <a:p>
            <a:pPr marL="0" marR="0" algn="just">
              <a:lnSpc>
                <a:spcPct val="110000"/>
              </a:lnSpc>
              <a:spcBef>
                <a:spcPts val="0"/>
              </a:spcBef>
              <a:spcAft>
                <a:spcPts val="800"/>
              </a:spcAft>
            </a:pPr>
            <a:r>
              <a:rPr lang="en-US" sz="1600" b="1" dirty="0">
                <a:solidFill>
                  <a:srgbClr val="CC99FF"/>
                </a:solidFill>
                <a:effectLst/>
                <a:latin typeface="Myriad Pro" panose="020B0503030403020204"/>
                <a:ea typeface="Calibri" panose="020F0502020204030204" pitchFamily="34" charset="0"/>
                <a:cs typeface="Times New Roman" panose="02020603050405020304" pitchFamily="18" charset="0"/>
              </a:rPr>
              <a:t>A4</a:t>
            </a:r>
            <a:endParaRPr lang="en-US" sz="1600" dirty="0">
              <a:solidFill>
                <a:srgbClr val="0E101A"/>
              </a:solidFill>
              <a:effectLst/>
              <a:latin typeface="Myriad Pro" panose="020B0503030403020204"/>
              <a:ea typeface="Calibri" panose="020F0502020204030204" pitchFamily="34" charset="0"/>
              <a:cs typeface="Times New Roman" panose="02020603050405020304" pitchFamily="18" charset="0"/>
            </a:endParaRPr>
          </a:p>
          <a:p>
            <a:pPr marL="0" marR="0" algn="just">
              <a:lnSpc>
                <a:spcPct val="110000"/>
              </a:lnSpc>
              <a:spcBef>
                <a:spcPts val="0"/>
              </a:spcBef>
              <a:spcAft>
                <a:spcPts val="800"/>
              </a:spcAft>
            </a:pPr>
            <a:r>
              <a:rPr lang="en-US" sz="1600" b="1" dirty="0">
                <a:solidFill>
                  <a:srgbClr val="FF66FF"/>
                </a:solidFill>
                <a:effectLst/>
                <a:latin typeface="Myriad Pro" panose="020B0503030403020204"/>
                <a:ea typeface="Calibri" panose="020F0502020204030204" pitchFamily="34" charset="0"/>
                <a:cs typeface="Times New Roman" panose="02020603050405020304" pitchFamily="18" charset="0"/>
              </a:rPr>
              <a:t>B1</a:t>
            </a:r>
            <a:endParaRPr lang="en-US" sz="1600" dirty="0">
              <a:solidFill>
                <a:srgbClr val="0E101A"/>
              </a:solidFill>
              <a:effectLst/>
              <a:latin typeface="Myriad Pro" panose="020B0503030403020204"/>
              <a:ea typeface="Calibri" panose="020F0502020204030204" pitchFamily="34" charset="0"/>
              <a:cs typeface="Times New Roman" panose="02020603050405020304" pitchFamily="18" charset="0"/>
            </a:endParaRPr>
          </a:p>
          <a:p>
            <a:pPr marL="0" marR="0" algn="just">
              <a:lnSpc>
                <a:spcPct val="110000"/>
              </a:lnSpc>
              <a:spcBef>
                <a:spcPts val="0"/>
              </a:spcBef>
              <a:spcAft>
                <a:spcPts val="800"/>
              </a:spcAft>
            </a:pPr>
            <a:r>
              <a:rPr lang="en-US" sz="1600" b="1" dirty="0">
                <a:solidFill>
                  <a:srgbClr val="FF66FF"/>
                </a:solidFill>
                <a:effectLst/>
                <a:latin typeface="Myriad Pro" panose="020B0503030403020204"/>
                <a:ea typeface="Calibri" panose="020F0502020204030204" pitchFamily="34" charset="0"/>
                <a:cs typeface="Times New Roman" panose="02020603050405020304" pitchFamily="18" charset="0"/>
              </a:rPr>
              <a:t>B2</a:t>
            </a:r>
            <a:endParaRPr lang="en-US" sz="1600" dirty="0">
              <a:solidFill>
                <a:srgbClr val="0E101A"/>
              </a:solidFill>
              <a:effectLst/>
              <a:latin typeface="Myriad Pro" panose="020B0503030403020204"/>
              <a:ea typeface="Calibri" panose="020F0502020204030204" pitchFamily="34" charset="0"/>
              <a:cs typeface="Times New Roman" panose="02020603050405020304" pitchFamily="18" charset="0"/>
            </a:endParaRPr>
          </a:p>
          <a:p>
            <a:pPr marL="0" marR="0" algn="just">
              <a:lnSpc>
                <a:spcPct val="110000"/>
              </a:lnSpc>
              <a:spcBef>
                <a:spcPts val="0"/>
              </a:spcBef>
              <a:spcAft>
                <a:spcPts val="800"/>
              </a:spcAft>
            </a:pPr>
            <a:r>
              <a:rPr lang="en-US" sz="1600" b="1" dirty="0">
                <a:solidFill>
                  <a:srgbClr val="FF66FF"/>
                </a:solidFill>
                <a:effectLst/>
                <a:latin typeface="Myriad Pro" panose="020B0503030403020204"/>
                <a:ea typeface="Calibri" panose="020F0502020204030204" pitchFamily="34" charset="0"/>
                <a:cs typeface="Times New Roman" panose="02020603050405020304" pitchFamily="18" charset="0"/>
              </a:rPr>
              <a:t>B3</a:t>
            </a:r>
            <a:endParaRPr lang="en-US" sz="1600" dirty="0">
              <a:solidFill>
                <a:srgbClr val="0E101A"/>
              </a:solidFill>
              <a:effectLst/>
              <a:latin typeface="Myriad Pro" panose="020B0503030403020204"/>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E7B99612-12B8-454C-8633-5716DADD50F5}"/>
              </a:ext>
            </a:extLst>
          </p:cNvPr>
          <p:cNvSpPr/>
          <p:nvPr/>
        </p:nvSpPr>
        <p:spPr>
          <a:xfrm>
            <a:off x="661997" y="6060967"/>
            <a:ext cx="1930691" cy="664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FCE6162-BC4B-44BA-8E43-136270441290}"/>
              </a:ext>
            </a:extLst>
          </p:cNvPr>
          <p:cNvSpPr/>
          <p:nvPr/>
        </p:nvSpPr>
        <p:spPr>
          <a:xfrm>
            <a:off x="1409191" y="2476576"/>
            <a:ext cx="3889427" cy="3416320"/>
          </a:xfrm>
          <a:prstGeom prst="rect">
            <a:avLst/>
          </a:prstGeom>
        </p:spPr>
        <p:txBody>
          <a:bodyPr wrap="square">
            <a:spAutoFit/>
          </a:bodyPr>
          <a:lstStyle/>
          <a:p>
            <a:r>
              <a:rPr lang="en-US" b="1" dirty="0">
                <a:solidFill>
                  <a:srgbClr val="B292F4"/>
                </a:solidFill>
                <a:latin typeface="Myriad Pro" panose="020B0503030403020204"/>
              </a:rPr>
              <a:t>A1 </a:t>
            </a:r>
            <a:r>
              <a:rPr lang="en-US" dirty="0">
                <a:latin typeface="Myriad Pro" panose="020B0503030403020204"/>
              </a:rPr>
              <a:t>Timing </a:t>
            </a:r>
          </a:p>
          <a:p>
            <a:r>
              <a:rPr lang="en-US" b="1" dirty="0">
                <a:solidFill>
                  <a:srgbClr val="B292F4"/>
                </a:solidFill>
                <a:latin typeface="Myriad Pro" panose="020B0503030403020204"/>
              </a:rPr>
              <a:t>A2</a:t>
            </a:r>
            <a:r>
              <a:rPr lang="en-US" dirty="0">
                <a:latin typeface="Myriad Pro" panose="020B0503030403020204"/>
              </a:rPr>
              <a:t> Methodological feasibility</a:t>
            </a:r>
          </a:p>
          <a:p>
            <a:r>
              <a:rPr lang="en-US" dirty="0">
                <a:latin typeface="Myriad Pro" panose="020B0503030403020204"/>
              </a:rPr>
              <a:t>      evaluating sustainability ex post</a:t>
            </a:r>
          </a:p>
          <a:p>
            <a:r>
              <a:rPr lang="en-US" b="1" dirty="0">
                <a:solidFill>
                  <a:srgbClr val="B292F4"/>
                </a:solidFill>
                <a:latin typeface="Myriad Pro" panose="020B0503030403020204"/>
              </a:rPr>
              <a:t>A3</a:t>
            </a:r>
            <a:r>
              <a:rPr lang="en-US" dirty="0">
                <a:latin typeface="Myriad Pro" panose="020B0503030403020204"/>
              </a:rPr>
              <a:t> Safe evaluation</a:t>
            </a:r>
          </a:p>
          <a:p>
            <a:r>
              <a:rPr lang="en-US" b="1" dirty="0">
                <a:solidFill>
                  <a:srgbClr val="B292F4"/>
                </a:solidFill>
                <a:latin typeface="Myriad Pro" panose="020B0503030403020204"/>
              </a:rPr>
              <a:t>A4</a:t>
            </a:r>
            <a:r>
              <a:rPr lang="en-US" dirty="0">
                <a:latin typeface="Myriad Pro" panose="020B0503030403020204"/>
              </a:rPr>
              <a:t> Financial and technical</a:t>
            </a:r>
          </a:p>
          <a:p>
            <a:r>
              <a:rPr lang="en-US" dirty="0">
                <a:latin typeface="Myriad Pro" panose="020B0503030403020204"/>
              </a:rPr>
              <a:t>      feasibility and organizational</a:t>
            </a:r>
          </a:p>
          <a:p>
            <a:r>
              <a:rPr lang="en-US" dirty="0">
                <a:latin typeface="Myriad Pro" panose="020B0503030403020204"/>
              </a:rPr>
              <a:t>      commitment (field consulted)</a:t>
            </a:r>
          </a:p>
          <a:p>
            <a:endParaRPr lang="en-US" dirty="0">
              <a:latin typeface="Myriad Pro" panose="020B0503030403020204"/>
            </a:endParaRPr>
          </a:p>
          <a:p>
            <a:r>
              <a:rPr lang="en-US" b="1" dirty="0">
                <a:solidFill>
                  <a:srgbClr val="FF66FF"/>
                </a:solidFill>
                <a:latin typeface="Myriad Pro" panose="020B0503030403020204"/>
              </a:rPr>
              <a:t>B1</a:t>
            </a:r>
            <a:r>
              <a:rPr lang="en-US" dirty="0">
                <a:latin typeface="Myriad Pro" panose="020B0503030403020204"/>
              </a:rPr>
              <a:t> Diversity of stakeholders   </a:t>
            </a:r>
          </a:p>
          <a:p>
            <a:r>
              <a:rPr lang="en-US" dirty="0">
                <a:latin typeface="Myriad Pro" panose="020B0503030403020204"/>
              </a:rPr>
              <a:t>     and/or implementing entity</a:t>
            </a:r>
          </a:p>
          <a:p>
            <a:r>
              <a:rPr lang="en-US" b="1" dirty="0">
                <a:solidFill>
                  <a:srgbClr val="FF66FF"/>
                </a:solidFill>
                <a:latin typeface="Myriad Pro" panose="020B0503030403020204"/>
              </a:rPr>
              <a:t>B2</a:t>
            </a:r>
            <a:r>
              <a:rPr lang="en-US" dirty="0">
                <a:solidFill>
                  <a:srgbClr val="FF66FF"/>
                </a:solidFill>
                <a:latin typeface="Myriad Pro" panose="020B0503030403020204"/>
              </a:rPr>
              <a:t> </a:t>
            </a:r>
            <a:r>
              <a:rPr lang="en-US" dirty="0">
                <a:latin typeface="Myriad Pro" panose="020B0503030403020204"/>
              </a:rPr>
              <a:t>Variety of geography</a:t>
            </a:r>
          </a:p>
          <a:p>
            <a:r>
              <a:rPr lang="en-US" b="1" dirty="0">
                <a:solidFill>
                  <a:srgbClr val="FF66FF"/>
                </a:solidFill>
                <a:latin typeface="Myriad Pro" panose="020B0503030403020204"/>
              </a:rPr>
              <a:t>B3</a:t>
            </a:r>
            <a:r>
              <a:rPr lang="en-US" dirty="0">
                <a:latin typeface="Myriad Pro" panose="020B0503030403020204"/>
              </a:rPr>
              <a:t> Variety in (cross)sector</a:t>
            </a:r>
          </a:p>
        </p:txBody>
      </p:sp>
      <p:sp>
        <p:nvSpPr>
          <p:cNvPr id="39" name="Arrow: Down 38">
            <a:extLst>
              <a:ext uri="{FF2B5EF4-FFF2-40B4-BE49-F238E27FC236}">
                <a16:creationId xmlns:a16="http://schemas.microsoft.com/office/drawing/2014/main" id="{C4BAE4C1-0E45-463F-97F0-E45E549865B2}"/>
              </a:ext>
            </a:extLst>
          </p:cNvPr>
          <p:cNvSpPr/>
          <p:nvPr/>
        </p:nvSpPr>
        <p:spPr>
          <a:xfrm>
            <a:off x="6980269" y="5974029"/>
            <a:ext cx="261524" cy="1689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Bracket 39">
            <a:extLst>
              <a:ext uri="{FF2B5EF4-FFF2-40B4-BE49-F238E27FC236}">
                <a16:creationId xmlns:a16="http://schemas.microsoft.com/office/drawing/2014/main" id="{1AA4139E-F40E-4AD9-AA68-B5E0F743564D}"/>
              </a:ext>
            </a:extLst>
          </p:cNvPr>
          <p:cNvSpPr/>
          <p:nvPr/>
        </p:nvSpPr>
        <p:spPr>
          <a:xfrm rot="10800000">
            <a:off x="1278158" y="2467174"/>
            <a:ext cx="317868" cy="2075630"/>
          </a:xfrm>
          <a:prstGeom prst="rightBracket">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1" name="Right Bracket 40">
            <a:extLst>
              <a:ext uri="{FF2B5EF4-FFF2-40B4-BE49-F238E27FC236}">
                <a16:creationId xmlns:a16="http://schemas.microsoft.com/office/drawing/2014/main" id="{2C273265-79B8-4195-B5D2-3DA6A98FE60E}"/>
              </a:ext>
            </a:extLst>
          </p:cNvPr>
          <p:cNvSpPr/>
          <p:nvPr/>
        </p:nvSpPr>
        <p:spPr>
          <a:xfrm rot="10800000">
            <a:off x="1278158" y="4645560"/>
            <a:ext cx="311362" cy="1285443"/>
          </a:xfrm>
          <a:prstGeom prst="rightBracket">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4" name="Rectangle 43">
            <a:extLst>
              <a:ext uri="{FF2B5EF4-FFF2-40B4-BE49-F238E27FC236}">
                <a16:creationId xmlns:a16="http://schemas.microsoft.com/office/drawing/2014/main" id="{6EB8E095-461B-42EB-AA7A-E1C22B499326}"/>
              </a:ext>
            </a:extLst>
          </p:cNvPr>
          <p:cNvSpPr/>
          <p:nvPr/>
        </p:nvSpPr>
        <p:spPr>
          <a:xfrm>
            <a:off x="9797113" y="2345023"/>
            <a:ext cx="1259849" cy="584775"/>
          </a:xfrm>
          <a:prstGeom prst="rect">
            <a:avLst/>
          </a:prstGeom>
        </p:spPr>
        <p:txBody>
          <a:bodyPr wrap="square">
            <a:spAutoFit/>
          </a:bodyPr>
          <a:lstStyle/>
          <a:p>
            <a:pPr algn="ctr"/>
            <a:r>
              <a:rPr lang="en-US" sz="1600" b="1" dirty="0">
                <a:latin typeface="Myriad Pro" panose="020B0503030403020204"/>
              </a:rPr>
              <a:t>Ex post inadvisable</a:t>
            </a:r>
          </a:p>
        </p:txBody>
      </p:sp>
      <p:sp>
        <p:nvSpPr>
          <p:cNvPr id="45" name="Rectangle 44">
            <a:extLst>
              <a:ext uri="{FF2B5EF4-FFF2-40B4-BE49-F238E27FC236}">
                <a16:creationId xmlns:a16="http://schemas.microsoft.com/office/drawing/2014/main" id="{6378F7CE-1F72-4EBD-BD56-4E12194316AA}"/>
              </a:ext>
            </a:extLst>
          </p:cNvPr>
          <p:cNvSpPr/>
          <p:nvPr/>
        </p:nvSpPr>
        <p:spPr>
          <a:xfrm>
            <a:off x="9512900" y="3560263"/>
            <a:ext cx="1799631" cy="584775"/>
          </a:xfrm>
          <a:prstGeom prst="rect">
            <a:avLst/>
          </a:prstGeom>
        </p:spPr>
        <p:txBody>
          <a:bodyPr wrap="square">
            <a:spAutoFit/>
          </a:bodyPr>
          <a:lstStyle/>
          <a:p>
            <a:r>
              <a:rPr lang="en-US" sz="1600" b="1" dirty="0">
                <a:latin typeface="Myriad Pro" panose="020B0503030403020204"/>
              </a:rPr>
              <a:t>Ex post possible,</a:t>
            </a:r>
          </a:p>
          <a:p>
            <a:r>
              <a:rPr lang="en-US" sz="1600" b="1" dirty="0">
                <a:latin typeface="Myriad Pro" panose="020B0503030403020204"/>
              </a:rPr>
              <a:t>but with issues</a:t>
            </a:r>
          </a:p>
        </p:txBody>
      </p:sp>
      <p:sp>
        <p:nvSpPr>
          <p:cNvPr id="46" name="Rectangle 45">
            <a:extLst>
              <a:ext uri="{FF2B5EF4-FFF2-40B4-BE49-F238E27FC236}">
                <a16:creationId xmlns:a16="http://schemas.microsoft.com/office/drawing/2014/main" id="{9FC8CF12-9F23-4F57-B45C-E929DA3CE252}"/>
              </a:ext>
            </a:extLst>
          </p:cNvPr>
          <p:cNvSpPr/>
          <p:nvPr/>
        </p:nvSpPr>
        <p:spPr>
          <a:xfrm>
            <a:off x="9528583" y="4819446"/>
            <a:ext cx="1724278" cy="584775"/>
          </a:xfrm>
          <a:prstGeom prst="rect">
            <a:avLst/>
          </a:prstGeom>
        </p:spPr>
        <p:txBody>
          <a:bodyPr wrap="square">
            <a:spAutoFit/>
          </a:bodyPr>
          <a:lstStyle/>
          <a:p>
            <a:r>
              <a:rPr lang="en-US" sz="1600" b="1" dirty="0">
                <a:latin typeface="Myriad Pro" panose="020B0503030403020204"/>
              </a:rPr>
              <a:t>Ex post feasible, recommended</a:t>
            </a:r>
          </a:p>
        </p:txBody>
      </p:sp>
      <p:sp>
        <p:nvSpPr>
          <p:cNvPr id="49" name="TextBox 48">
            <a:extLst>
              <a:ext uri="{FF2B5EF4-FFF2-40B4-BE49-F238E27FC236}">
                <a16:creationId xmlns:a16="http://schemas.microsoft.com/office/drawing/2014/main" id="{7B452B89-2437-0F49-C5C4-71F11AA39931}"/>
              </a:ext>
            </a:extLst>
          </p:cNvPr>
          <p:cNvSpPr txBox="1"/>
          <p:nvPr/>
        </p:nvSpPr>
        <p:spPr>
          <a:xfrm rot="16200000">
            <a:off x="189524" y="3335618"/>
            <a:ext cx="1898500" cy="307777"/>
          </a:xfrm>
          <a:prstGeom prst="rect">
            <a:avLst/>
          </a:prstGeom>
          <a:noFill/>
        </p:spPr>
        <p:txBody>
          <a:bodyPr wrap="square" rtlCol="0">
            <a:spAutoFit/>
          </a:bodyPr>
          <a:lstStyle/>
          <a:p>
            <a:r>
              <a:rPr lang="en-US" sz="1400" b="1" dirty="0">
                <a:solidFill>
                  <a:srgbClr val="B292F4"/>
                </a:solidFill>
                <a:latin typeface="Myriad Pro" panose="020B0503030403020204"/>
              </a:rPr>
              <a:t>Project</a:t>
            </a:r>
          </a:p>
        </p:txBody>
      </p:sp>
      <p:sp>
        <p:nvSpPr>
          <p:cNvPr id="50" name="TextBox 49">
            <a:extLst>
              <a:ext uri="{FF2B5EF4-FFF2-40B4-BE49-F238E27FC236}">
                <a16:creationId xmlns:a16="http://schemas.microsoft.com/office/drawing/2014/main" id="{17BFF784-F21D-03D2-4BAD-C13F548D42C1}"/>
              </a:ext>
            </a:extLst>
          </p:cNvPr>
          <p:cNvSpPr txBox="1"/>
          <p:nvPr/>
        </p:nvSpPr>
        <p:spPr>
          <a:xfrm rot="16200000">
            <a:off x="364619" y="4904357"/>
            <a:ext cx="1521117" cy="307777"/>
          </a:xfrm>
          <a:prstGeom prst="rect">
            <a:avLst/>
          </a:prstGeom>
          <a:noFill/>
        </p:spPr>
        <p:txBody>
          <a:bodyPr wrap="square" rtlCol="0">
            <a:spAutoFit/>
          </a:bodyPr>
          <a:lstStyle/>
          <a:p>
            <a:r>
              <a:rPr lang="en-US" sz="1400" b="1" dirty="0">
                <a:solidFill>
                  <a:srgbClr val="FF66FF"/>
                </a:solidFill>
                <a:latin typeface="Myriad Pro" panose="020B0503030403020204"/>
              </a:rPr>
              <a:t>Portfolio</a:t>
            </a:r>
          </a:p>
        </p:txBody>
      </p:sp>
      <p:sp>
        <p:nvSpPr>
          <p:cNvPr id="43" name="Arrow: Right 35">
            <a:extLst>
              <a:ext uri="{FF2B5EF4-FFF2-40B4-BE49-F238E27FC236}">
                <a16:creationId xmlns:a16="http://schemas.microsoft.com/office/drawing/2014/main" id="{9CC01197-1364-EB45-BB21-3ECAC7815983}"/>
              </a:ext>
            </a:extLst>
          </p:cNvPr>
          <p:cNvSpPr/>
          <p:nvPr/>
        </p:nvSpPr>
        <p:spPr>
          <a:xfrm>
            <a:off x="8412317" y="3504989"/>
            <a:ext cx="679673" cy="90051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5336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7" grpId="0" animBg="1"/>
      <p:bldP spid="9" grpId="0" animBg="1"/>
      <p:bldP spid="12" grpId="0" animBg="1"/>
      <p:bldP spid="4" grpId="0" animBg="1"/>
      <p:bldP spid="17" grpId="0" animBg="1"/>
      <p:bldP spid="18" grpId="0" animBg="1"/>
      <p:bldP spid="21" grpId="0" animBg="1"/>
      <p:bldP spid="22" grpId="0" animBg="1"/>
      <p:bldP spid="24" grpId="0" animBg="1"/>
      <p:bldP spid="14" grpId="0" animBg="1"/>
      <p:bldP spid="25" grpId="0" animBg="1"/>
      <p:bldP spid="35" grpId="0"/>
      <p:bldP spid="36" grpId="0" animBg="1"/>
      <p:bldP spid="37" grpId="0"/>
      <p:bldP spid="37" grpId="1"/>
      <p:bldP spid="39" grpId="0" animBg="1"/>
      <p:bldP spid="44" grpId="0"/>
      <p:bldP spid="45" grpId="0"/>
      <p:bldP spid="46" grpId="0"/>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7824</TotalTime>
  <Words>11120</Words>
  <Application>Microsoft Office PowerPoint</Application>
  <PresentationFormat>Widescreen</PresentationFormat>
  <Paragraphs>1397</Paragraphs>
  <Slides>67</Slides>
  <Notes>61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Arial</vt:lpstr>
      <vt:lpstr>Arial Black</vt:lpstr>
      <vt:lpstr>Calibri</vt:lpstr>
      <vt:lpstr>Calibri Light</vt:lpstr>
      <vt:lpstr>Courier New</vt:lpstr>
      <vt:lpstr>Gill Sans MT</vt:lpstr>
      <vt:lpstr>Myriad Pro</vt:lpstr>
      <vt:lpstr>Open Sans</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Marie Holo</dc:creator>
  <cp:lastModifiedBy>Caroline Marie Holo</cp:lastModifiedBy>
  <cp:revision>177</cp:revision>
  <dcterms:created xsi:type="dcterms:W3CDTF">2022-07-21T14:31:46Z</dcterms:created>
  <dcterms:modified xsi:type="dcterms:W3CDTF">2022-10-19T19:08:47Z</dcterms:modified>
</cp:coreProperties>
</file>