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ppt/comments/comment7.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8.xml" ContentType="application/vnd.openxmlformats-officedocument.presentationml.comments+xml"/>
  <Override PartName="/ppt/notesSlides/notesSlide19.xml" ContentType="application/vnd.openxmlformats-officedocument.presentationml.notesSlide+xml"/>
  <Override PartName="/ppt/comments/comment9.xml" ContentType="application/vnd.openxmlformats-officedocument.presentationml.comments+xml"/>
  <Override PartName="/ppt/notesSlides/notesSlide20.xml" ContentType="application/vnd.openxmlformats-officedocument.presentationml.notesSlide+xml"/>
  <Override PartName="/ppt/comments/comment10.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1.xml" ContentType="application/vnd.openxmlformats-officedocument.presentationml.comments+xml"/>
  <Override PartName="/ppt/notesSlides/notesSlide24.xml" ContentType="application/vnd.openxmlformats-officedocument.presentationml.notesSlide+xml"/>
  <Override PartName="/ppt/comments/comment12.xml" ContentType="application/vnd.openxmlformats-officedocument.presentationml.comments+xml"/>
  <Override PartName="/ppt/notesSlides/notesSlide25.xml" ContentType="application/vnd.openxmlformats-officedocument.presentationml.notesSlide+xml"/>
  <Override PartName="/ppt/comments/comment13.xml" ContentType="application/vnd.openxmlformats-officedocument.presentationml.comments+xml"/>
  <Override PartName="/ppt/notesSlides/notesSlide26.xml" ContentType="application/vnd.openxmlformats-officedocument.presentationml.notesSlide+xml"/>
  <Override PartName="/ppt/comments/comment14.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5.xml" ContentType="application/vnd.openxmlformats-officedocument.presentationml.comments+xml"/>
  <Override PartName="/ppt/notesSlides/notesSlide30.xml" ContentType="application/vnd.openxmlformats-officedocument.presentationml.notesSlide+xml"/>
  <Override PartName="/ppt/comments/comment16.xml" ContentType="application/vnd.openxmlformats-officedocument.presentationml.comments+xml"/>
  <Override PartName="/ppt/notesSlides/notesSlide31.xml" ContentType="application/vnd.openxmlformats-officedocument.presentationml.notesSlide+xml"/>
  <Override PartName="/ppt/comments/comment17.xml" ContentType="application/vnd.openxmlformats-officedocument.presentationml.comments+xml"/>
  <Override PartName="/ppt/notesSlides/notesSlide32.xml" ContentType="application/vnd.openxmlformats-officedocument.presentationml.notesSlide+xml"/>
  <Override PartName="/ppt/comments/comment18.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9.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20.xml" ContentType="application/vnd.openxmlformats-officedocument.presentationml.comments+xml"/>
  <Override PartName="/ppt/notesSlides/notesSlide39.xml" ContentType="application/vnd.openxmlformats-officedocument.presentationml.notesSlide+xml"/>
  <Override PartName="/ppt/comments/comment21.xml" ContentType="application/vnd.openxmlformats-officedocument.presentationml.comments+xml"/>
  <Override PartName="/ppt/notesSlides/notesSlide40.xml" ContentType="application/vnd.openxmlformats-officedocument.presentationml.notesSlide+xml"/>
  <Override PartName="/ppt/comments/comment22.xml" ContentType="application/vnd.openxmlformats-officedocument.presentationml.comments+xml"/>
  <Override PartName="/ppt/notesSlides/notesSlide41.xml" ContentType="application/vnd.openxmlformats-officedocument.presentationml.notesSlide+xml"/>
  <Override PartName="/ppt/comments/comment23.xml" ContentType="application/vnd.openxmlformats-officedocument.presentationml.comments+xml"/>
  <Override PartName="/ppt/notesSlides/notesSlide42.xml" ContentType="application/vnd.openxmlformats-officedocument.presentationml.notesSlide+xml"/>
  <Override PartName="/ppt/comments/comment24.xml" ContentType="application/vnd.openxmlformats-officedocument.presentationml.comments+xml"/>
  <Override PartName="/ppt/notesSlides/notesSlide43.xml" ContentType="application/vnd.openxmlformats-officedocument.presentationml.notesSlide+xml"/>
  <Override PartName="/ppt/comments/comment25.xml" ContentType="application/vnd.openxmlformats-officedocument.presentationml.comments+xml"/>
  <Override PartName="/ppt/notesSlides/notesSlide44.xml" ContentType="application/vnd.openxmlformats-officedocument.presentationml.notesSlide+xml"/>
  <Override PartName="/ppt/comments/comment26.xml" ContentType="application/vnd.openxmlformats-officedocument.presentationml.comments+xml"/>
  <Override PartName="/ppt/notesSlides/notesSlide45.xml" ContentType="application/vnd.openxmlformats-officedocument.presentationml.notesSlide+xml"/>
  <Override PartName="/ppt/comments/comment27.xml" ContentType="application/vnd.openxmlformats-officedocument.presentationml.comments+xml"/>
  <Override PartName="/ppt/notesSlides/notesSlide46.xml" ContentType="application/vnd.openxmlformats-officedocument.presentationml.notesSlide+xml"/>
  <Override PartName="/ppt/comments/comment28.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29.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30.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31.xml" ContentType="application/vnd.openxmlformats-officedocument.presentationml.comments+xml"/>
  <Override PartName="/ppt/comments/comment32.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33.xml" ContentType="application/vnd.openxmlformats-officedocument.presentationml.comments+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917" r:id="rId3"/>
    <p:sldId id="259" r:id="rId4"/>
    <p:sldId id="260" r:id="rId5"/>
    <p:sldId id="277" r:id="rId6"/>
    <p:sldId id="278" r:id="rId7"/>
    <p:sldId id="899" r:id="rId8"/>
    <p:sldId id="293" r:id="rId9"/>
    <p:sldId id="294" r:id="rId10"/>
    <p:sldId id="295" r:id="rId11"/>
    <p:sldId id="296" r:id="rId12"/>
    <p:sldId id="291" r:id="rId13"/>
    <p:sldId id="306" r:id="rId14"/>
    <p:sldId id="945" r:id="rId15"/>
    <p:sldId id="946" r:id="rId16"/>
    <p:sldId id="304" r:id="rId17"/>
    <p:sldId id="261" r:id="rId18"/>
    <p:sldId id="948" r:id="rId19"/>
    <p:sldId id="307" r:id="rId20"/>
    <p:sldId id="949" r:id="rId21"/>
    <p:sldId id="950" r:id="rId22"/>
    <p:sldId id="308" r:id="rId23"/>
    <p:sldId id="976" r:id="rId24"/>
    <p:sldId id="309" r:id="rId25"/>
    <p:sldId id="310" r:id="rId26"/>
    <p:sldId id="270" r:id="rId27"/>
    <p:sldId id="271" r:id="rId28"/>
    <p:sldId id="915" r:id="rId29"/>
    <p:sldId id="978" r:id="rId30"/>
    <p:sldId id="312" r:id="rId31"/>
    <p:sldId id="977" r:id="rId32"/>
    <p:sldId id="938" r:id="rId33"/>
    <p:sldId id="313" r:id="rId34"/>
    <p:sldId id="763" r:id="rId35"/>
    <p:sldId id="736" r:id="rId36"/>
    <p:sldId id="753" r:id="rId37"/>
    <p:sldId id="784" r:id="rId38"/>
    <p:sldId id="979" r:id="rId39"/>
    <p:sldId id="316" r:id="rId40"/>
    <p:sldId id="314" r:id="rId41"/>
    <p:sldId id="315" r:id="rId42"/>
    <p:sldId id="305" r:id="rId43"/>
    <p:sldId id="317" r:id="rId44"/>
    <p:sldId id="730" r:id="rId45"/>
    <p:sldId id="981" r:id="rId46"/>
    <p:sldId id="980" r:id="rId47"/>
    <p:sldId id="324" r:id="rId48"/>
    <p:sldId id="280" r:id="rId49"/>
    <p:sldId id="281" r:id="rId50"/>
    <p:sldId id="282" r:id="rId51"/>
    <p:sldId id="283" r:id="rId52"/>
    <p:sldId id="284" r:id="rId53"/>
    <p:sldId id="285" r:id="rId54"/>
    <p:sldId id="286" r:id="rId55"/>
    <p:sldId id="287" r:id="rId56"/>
    <p:sldId id="288" r:id="rId57"/>
    <p:sldId id="289" r:id="rId58"/>
    <p:sldId id="325" r:id="rId59"/>
    <p:sldId id="326" r:id="rId60"/>
    <p:sldId id="327" r:id="rId61"/>
    <p:sldId id="916" r:id="rId62"/>
    <p:sldId id="328" r:id="rId63"/>
    <p:sldId id="329" r:id="rId64"/>
    <p:sldId id="33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Marie Holo" initials="CMH" lastIdx="80" clrIdx="0">
    <p:extLst>
      <p:ext uri="{19B8F6BF-5375-455C-9EA6-DF929625EA0E}">
        <p15:presenceInfo xmlns:p15="http://schemas.microsoft.com/office/powerpoint/2012/main" userId="S::cholo1@adaptation-fund.org::65607e4e-b3dd-41fd-b4b7-f4d24ac730df" providerId="AD"/>
      </p:ext>
    </p:extLst>
  </p:cmAuthor>
  <p:cmAuthor id="2" name="meg spearman" initials="" lastIdx="8" clrIdx="1"/>
  <p:cmAuthor id="3" name="Jindra Cekan" initials="JC" lastIdx="8" clrIdx="2">
    <p:extLst>
      <p:ext uri="{19B8F6BF-5375-455C-9EA6-DF929625EA0E}">
        <p15:presenceInfo xmlns:p15="http://schemas.microsoft.com/office/powerpoint/2012/main" userId="2ab05740f4d93335" providerId="Windows Live"/>
      </p:ext>
    </p:extLst>
  </p:cmAuthor>
  <p:cmAuthor id="4" name="Caroline Marie Holo" initials="" lastIdx="3" clrIdx="3"/>
  <p:cmAuthor id="5" name="Jindra Cekan"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CB9E3"/>
    <a:srgbClr val="92C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E8787-AF41-4C92-84C8-8070F24A192B}" v="293" dt="2022-10-24T23:06:52.384"/>
  </p1510:revLst>
</p1510:revInfo>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72" autoAdjust="0"/>
  </p:normalViewPr>
  <p:slideViewPr>
    <p:cSldViewPr snapToGrid="0">
      <p:cViewPr varScale="1">
        <p:scale>
          <a:sx n="58" d="100"/>
          <a:sy n="58" d="100"/>
        </p:scale>
        <p:origin x="2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arie Holo" userId="65607e4e-b3dd-41fd-b4b7-f4d24ac730df" providerId="ADAL" clId="{3E1C2A23-8236-40D5-8CFD-36C89D880E35}"/>
    <pc:docChg chg="custSel addSld modSld">
      <pc:chgData name="Caroline Marie Holo" userId="65607e4e-b3dd-41fd-b4b7-f4d24ac730df" providerId="ADAL" clId="{3E1C2A23-8236-40D5-8CFD-36C89D880E35}" dt="2022-08-30T16:53:06.763" v="97"/>
      <pc:docMkLst>
        <pc:docMk/>
      </pc:docMkLst>
      <pc:sldChg chg="modSp mod">
        <pc:chgData name="Caroline Marie Holo" userId="65607e4e-b3dd-41fd-b4b7-f4d24ac730df" providerId="ADAL" clId="{3E1C2A23-8236-40D5-8CFD-36C89D880E35}" dt="2022-08-29T20:51:30.599" v="4" actId="1036"/>
        <pc:sldMkLst>
          <pc:docMk/>
          <pc:sldMk cId="0" sldId="278"/>
        </pc:sldMkLst>
        <pc:spChg chg="mod">
          <ac:chgData name="Caroline Marie Holo" userId="65607e4e-b3dd-41fd-b4b7-f4d24ac730df" providerId="ADAL" clId="{3E1C2A23-8236-40D5-8CFD-36C89D880E35}" dt="2022-08-29T20:51:30.599" v="4" actId="1036"/>
          <ac:spMkLst>
            <pc:docMk/>
            <pc:sldMk cId="0" sldId="278"/>
            <ac:spMk id="2" creationId="{480A2245-9F75-4120-BC2D-DDBB2CBF02DF}"/>
          </ac:spMkLst>
        </pc:spChg>
      </pc:sldChg>
      <pc:sldChg chg="modSp mod">
        <pc:chgData name="Caroline Marie Holo" userId="65607e4e-b3dd-41fd-b4b7-f4d24ac730df" providerId="ADAL" clId="{3E1C2A23-8236-40D5-8CFD-36C89D880E35}" dt="2022-08-30T16:52:34.767" v="89"/>
        <pc:sldMkLst>
          <pc:docMk/>
          <pc:sldMk cId="0" sldId="281"/>
        </pc:sldMkLst>
        <pc:spChg chg="mod">
          <ac:chgData name="Caroline Marie Holo" userId="65607e4e-b3dd-41fd-b4b7-f4d24ac730df" providerId="ADAL" clId="{3E1C2A23-8236-40D5-8CFD-36C89D880E35}" dt="2022-08-30T16:52:34.767" v="89"/>
          <ac:spMkLst>
            <pc:docMk/>
            <pc:sldMk cId="0" sldId="281"/>
            <ac:spMk id="750" creationId="{00000000-0000-0000-0000-000000000000}"/>
          </ac:spMkLst>
        </pc:spChg>
      </pc:sldChg>
      <pc:sldChg chg="modSp mod">
        <pc:chgData name="Caroline Marie Holo" userId="65607e4e-b3dd-41fd-b4b7-f4d24ac730df" providerId="ADAL" clId="{3E1C2A23-8236-40D5-8CFD-36C89D880E35}" dt="2022-08-30T16:52:38.725" v="90"/>
        <pc:sldMkLst>
          <pc:docMk/>
          <pc:sldMk cId="0" sldId="282"/>
        </pc:sldMkLst>
        <pc:spChg chg="mod">
          <ac:chgData name="Caroline Marie Holo" userId="65607e4e-b3dd-41fd-b4b7-f4d24ac730df" providerId="ADAL" clId="{3E1C2A23-8236-40D5-8CFD-36C89D880E35}" dt="2022-08-30T16:52:38.725" v="90"/>
          <ac:spMkLst>
            <pc:docMk/>
            <pc:sldMk cId="0" sldId="282"/>
            <ac:spMk id="778" creationId="{00000000-0000-0000-0000-000000000000}"/>
          </ac:spMkLst>
        </pc:spChg>
      </pc:sldChg>
      <pc:sldChg chg="modSp mod">
        <pc:chgData name="Caroline Marie Holo" userId="65607e4e-b3dd-41fd-b4b7-f4d24ac730df" providerId="ADAL" clId="{3E1C2A23-8236-40D5-8CFD-36C89D880E35}" dt="2022-08-30T16:52:41.363" v="91"/>
        <pc:sldMkLst>
          <pc:docMk/>
          <pc:sldMk cId="0" sldId="283"/>
        </pc:sldMkLst>
        <pc:spChg chg="mod">
          <ac:chgData name="Caroline Marie Holo" userId="65607e4e-b3dd-41fd-b4b7-f4d24ac730df" providerId="ADAL" clId="{3E1C2A23-8236-40D5-8CFD-36C89D880E35}" dt="2022-08-30T16:52:41.363" v="91"/>
          <ac:spMkLst>
            <pc:docMk/>
            <pc:sldMk cId="0" sldId="283"/>
            <ac:spMk id="808" creationId="{00000000-0000-0000-0000-000000000000}"/>
          </ac:spMkLst>
        </pc:spChg>
      </pc:sldChg>
      <pc:sldChg chg="modSp mod">
        <pc:chgData name="Caroline Marie Holo" userId="65607e4e-b3dd-41fd-b4b7-f4d24ac730df" providerId="ADAL" clId="{3E1C2A23-8236-40D5-8CFD-36C89D880E35}" dt="2022-08-30T16:52:53.557" v="92"/>
        <pc:sldMkLst>
          <pc:docMk/>
          <pc:sldMk cId="0" sldId="284"/>
        </pc:sldMkLst>
        <pc:spChg chg="mod">
          <ac:chgData name="Caroline Marie Holo" userId="65607e4e-b3dd-41fd-b4b7-f4d24ac730df" providerId="ADAL" clId="{3E1C2A23-8236-40D5-8CFD-36C89D880E35}" dt="2022-08-30T16:52:53.557" v="92"/>
          <ac:spMkLst>
            <pc:docMk/>
            <pc:sldMk cId="0" sldId="284"/>
            <ac:spMk id="836" creationId="{00000000-0000-0000-0000-000000000000}"/>
          </ac:spMkLst>
        </pc:spChg>
      </pc:sldChg>
      <pc:sldChg chg="modSp mod">
        <pc:chgData name="Caroline Marie Holo" userId="65607e4e-b3dd-41fd-b4b7-f4d24ac730df" providerId="ADAL" clId="{3E1C2A23-8236-40D5-8CFD-36C89D880E35}" dt="2022-08-30T16:52:55.879" v="93"/>
        <pc:sldMkLst>
          <pc:docMk/>
          <pc:sldMk cId="0" sldId="285"/>
        </pc:sldMkLst>
        <pc:spChg chg="mod">
          <ac:chgData name="Caroline Marie Holo" userId="65607e4e-b3dd-41fd-b4b7-f4d24ac730df" providerId="ADAL" clId="{3E1C2A23-8236-40D5-8CFD-36C89D880E35}" dt="2022-08-30T16:52:55.879" v="93"/>
          <ac:spMkLst>
            <pc:docMk/>
            <pc:sldMk cId="0" sldId="285"/>
            <ac:spMk id="870" creationId="{00000000-0000-0000-0000-000000000000}"/>
          </ac:spMkLst>
        </pc:spChg>
      </pc:sldChg>
      <pc:sldChg chg="modSp mod">
        <pc:chgData name="Caroline Marie Holo" userId="65607e4e-b3dd-41fd-b4b7-f4d24ac730df" providerId="ADAL" clId="{3E1C2A23-8236-40D5-8CFD-36C89D880E35}" dt="2022-08-30T16:52:58.364" v="94"/>
        <pc:sldMkLst>
          <pc:docMk/>
          <pc:sldMk cId="0" sldId="286"/>
        </pc:sldMkLst>
        <pc:spChg chg="mod">
          <ac:chgData name="Caroline Marie Holo" userId="65607e4e-b3dd-41fd-b4b7-f4d24ac730df" providerId="ADAL" clId="{3E1C2A23-8236-40D5-8CFD-36C89D880E35}" dt="2022-08-30T16:52:58.364" v="94"/>
          <ac:spMkLst>
            <pc:docMk/>
            <pc:sldMk cId="0" sldId="286"/>
            <ac:spMk id="899" creationId="{00000000-0000-0000-0000-000000000000}"/>
          </ac:spMkLst>
        </pc:spChg>
      </pc:sldChg>
      <pc:sldChg chg="modSp mod">
        <pc:chgData name="Caroline Marie Holo" userId="65607e4e-b3dd-41fd-b4b7-f4d24ac730df" providerId="ADAL" clId="{3E1C2A23-8236-40D5-8CFD-36C89D880E35}" dt="2022-08-30T16:53:01.554" v="95"/>
        <pc:sldMkLst>
          <pc:docMk/>
          <pc:sldMk cId="0" sldId="287"/>
        </pc:sldMkLst>
        <pc:spChg chg="mod">
          <ac:chgData name="Caroline Marie Holo" userId="65607e4e-b3dd-41fd-b4b7-f4d24ac730df" providerId="ADAL" clId="{3E1C2A23-8236-40D5-8CFD-36C89D880E35}" dt="2022-08-30T16:53:01.554" v="95"/>
          <ac:spMkLst>
            <pc:docMk/>
            <pc:sldMk cId="0" sldId="287"/>
            <ac:spMk id="928" creationId="{00000000-0000-0000-0000-000000000000}"/>
          </ac:spMkLst>
        </pc:spChg>
      </pc:sldChg>
      <pc:sldChg chg="modSp mod">
        <pc:chgData name="Caroline Marie Holo" userId="65607e4e-b3dd-41fd-b4b7-f4d24ac730df" providerId="ADAL" clId="{3E1C2A23-8236-40D5-8CFD-36C89D880E35}" dt="2022-08-30T16:53:04.162" v="96"/>
        <pc:sldMkLst>
          <pc:docMk/>
          <pc:sldMk cId="0" sldId="288"/>
        </pc:sldMkLst>
        <pc:spChg chg="mod">
          <ac:chgData name="Caroline Marie Holo" userId="65607e4e-b3dd-41fd-b4b7-f4d24ac730df" providerId="ADAL" clId="{3E1C2A23-8236-40D5-8CFD-36C89D880E35}" dt="2022-08-30T16:53:04.162" v="96"/>
          <ac:spMkLst>
            <pc:docMk/>
            <pc:sldMk cId="0" sldId="288"/>
            <ac:spMk id="954" creationId="{00000000-0000-0000-0000-000000000000}"/>
          </ac:spMkLst>
        </pc:spChg>
      </pc:sldChg>
      <pc:sldChg chg="modSp mod">
        <pc:chgData name="Caroline Marie Holo" userId="65607e4e-b3dd-41fd-b4b7-f4d24ac730df" providerId="ADAL" clId="{3E1C2A23-8236-40D5-8CFD-36C89D880E35}" dt="2022-08-30T16:53:06.763" v="97"/>
        <pc:sldMkLst>
          <pc:docMk/>
          <pc:sldMk cId="0" sldId="289"/>
        </pc:sldMkLst>
        <pc:spChg chg="mod">
          <ac:chgData name="Caroline Marie Holo" userId="65607e4e-b3dd-41fd-b4b7-f4d24ac730df" providerId="ADAL" clId="{3E1C2A23-8236-40D5-8CFD-36C89D880E35}" dt="2022-08-30T16:53:06.763" v="97"/>
          <ac:spMkLst>
            <pc:docMk/>
            <pc:sldMk cId="0" sldId="289"/>
            <ac:spMk id="981" creationId="{00000000-0000-0000-0000-000000000000}"/>
          </ac:spMkLst>
        </pc:spChg>
      </pc:sldChg>
      <pc:sldChg chg="modSp mod">
        <pc:chgData name="Caroline Marie Holo" userId="65607e4e-b3dd-41fd-b4b7-f4d24ac730df" providerId="ADAL" clId="{3E1C2A23-8236-40D5-8CFD-36C89D880E35}" dt="2022-08-29T20:53:14.801" v="10" actId="12385"/>
        <pc:sldMkLst>
          <pc:docMk/>
          <pc:sldMk cId="0" sldId="296"/>
        </pc:sldMkLst>
        <pc:graphicFrameChg chg="modGraphic">
          <ac:chgData name="Caroline Marie Holo" userId="65607e4e-b3dd-41fd-b4b7-f4d24ac730df" providerId="ADAL" clId="{3E1C2A23-8236-40D5-8CFD-36C89D880E35}" dt="2022-08-29T20:53:14.801" v="10" actId="12385"/>
          <ac:graphicFrameMkLst>
            <pc:docMk/>
            <pc:sldMk cId="0" sldId="296"/>
            <ac:graphicFrameMk id="1107" creationId="{00000000-0000-0000-0000-000000000000}"/>
          </ac:graphicFrameMkLst>
        </pc:graphicFrameChg>
      </pc:sldChg>
      <pc:sldChg chg="modSp mod">
        <pc:chgData name="Caroline Marie Holo" userId="65607e4e-b3dd-41fd-b4b7-f4d24ac730df" providerId="ADAL" clId="{3E1C2A23-8236-40D5-8CFD-36C89D880E35}" dt="2022-08-29T20:56:09.567" v="24" actId="14100"/>
        <pc:sldMkLst>
          <pc:docMk/>
          <pc:sldMk cId="0" sldId="313"/>
        </pc:sldMkLst>
        <pc:spChg chg="mod">
          <ac:chgData name="Caroline Marie Holo" userId="65607e4e-b3dd-41fd-b4b7-f4d24ac730df" providerId="ADAL" clId="{3E1C2A23-8236-40D5-8CFD-36C89D880E35}" dt="2022-08-29T20:55:58.210" v="22" actId="403"/>
          <ac:spMkLst>
            <pc:docMk/>
            <pc:sldMk cId="0" sldId="313"/>
            <ac:spMk id="2" creationId="{C223B781-4620-B40C-9A02-AEAAF5336441}"/>
          </ac:spMkLst>
        </pc:spChg>
        <pc:spChg chg="mod">
          <ac:chgData name="Caroline Marie Holo" userId="65607e4e-b3dd-41fd-b4b7-f4d24ac730df" providerId="ADAL" clId="{3E1C2A23-8236-40D5-8CFD-36C89D880E35}" dt="2022-08-29T20:55:58.210" v="22" actId="403"/>
          <ac:spMkLst>
            <pc:docMk/>
            <pc:sldMk cId="0" sldId="313"/>
            <ac:spMk id="12" creationId="{2ECBCA33-6D3D-6766-16CF-EABF55C3810A}"/>
          </ac:spMkLst>
        </pc:spChg>
        <pc:spChg chg="mod">
          <ac:chgData name="Caroline Marie Holo" userId="65607e4e-b3dd-41fd-b4b7-f4d24ac730df" providerId="ADAL" clId="{3E1C2A23-8236-40D5-8CFD-36C89D880E35}" dt="2022-08-29T20:55:58.210" v="22" actId="403"/>
          <ac:spMkLst>
            <pc:docMk/>
            <pc:sldMk cId="0" sldId="313"/>
            <ac:spMk id="13" creationId="{4FCD05BF-B36C-2F83-8AB8-8FB485E10919}"/>
          </ac:spMkLst>
        </pc:spChg>
        <pc:spChg chg="mod">
          <ac:chgData name="Caroline Marie Holo" userId="65607e4e-b3dd-41fd-b4b7-f4d24ac730df" providerId="ADAL" clId="{3E1C2A23-8236-40D5-8CFD-36C89D880E35}" dt="2022-08-29T20:56:02.631" v="23" actId="14100"/>
          <ac:spMkLst>
            <pc:docMk/>
            <pc:sldMk cId="0" sldId="313"/>
            <ac:spMk id="14" creationId="{CAFC9F51-C881-0E9D-B486-7021F1193AEA}"/>
          </ac:spMkLst>
        </pc:spChg>
        <pc:spChg chg="mod">
          <ac:chgData name="Caroline Marie Holo" userId="65607e4e-b3dd-41fd-b4b7-f4d24ac730df" providerId="ADAL" clId="{3E1C2A23-8236-40D5-8CFD-36C89D880E35}" dt="2022-08-29T20:55:58.210" v="22" actId="403"/>
          <ac:spMkLst>
            <pc:docMk/>
            <pc:sldMk cId="0" sldId="313"/>
            <ac:spMk id="15" creationId="{2CF51FFE-12B5-89EC-3031-D8A79E36D8E5}"/>
          </ac:spMkLst>
        </pc:spChg>
        <pc:spChg chg="mod">
          <ac:chgData name="Caroline Marie Holo" userId="65607e4e-b3dd-41fd-b4b7-f4d24ac730df" providerId="ADAL" clId="{3E1C2A23-8236-40D5-8CFD-36C89D880E35}" dt="2022-08-29T20:55:58.210" v="22" actId="403"/>
          <ac:spMkLst>
            <pc:docMk/>
            <pc:sldMk cId="0" sldId="313"/>
            <ac:spMk id="16" creationId="{FFF60C20-C15A-115F-2F39-172621FC6FAA}"/>
          </ac:spMkLst>
        </pc:spChg>
        <pc:spChg chg="mod">
          <ac:chgData name="Caroline Marie Holo" userId="65607e4e-b3dd-41fd-b4b7-f4d24ac730df" providerId="ADAL" clId="{3E1C2A23-8236-40D5-8CFD-36C89D880E35}" dt="2022-08-29T20:55:58.210" v="22" actId="403"/>
          <ac:spMkLst>
            <pc:docMk/>
            <pc:sldMk cId="0" sldId="313"/>
            <ac:spMk id="1351" creationId="{00000000-0000-0000-0000-000000000000}"/>
          </ac:spMkLst>
        </pc:spChg>
        <pc:spChg chg="mod">
          <ac:chgData name="Caroline Marie Holo" userId="65607e4e-b3dd-41fd-b4b7-f4d24ac730df" providerId="ADAL" clId="{3E1C2A23-8236-40D5-8CFD-36C89D880E35}" dt="2022-08-29T20:56:09.567" v="24" actId="14100"/>
          <ac:spMkLst>
            <pc:docMk/>
            <pc:sldMk cId="0" sldId="313"/>
            <ac:spMk id="1358" creationId="{00000000-0000-0000-0000-000000000000}"/>
          </ac:spMkLst>
        </pc:spChg>
      </pc:sldChg>
      <pc:sldChg chg="addCm delCm modCm">
        <pc:chgData name="Caroline Marie Holo" userId="65607e4e-b3dd-41fd-b4b7-f4d24ac730df" providerId="ADAL" clId="{3E1C2A23-8236-40D5-8CFD-36C89D880E35}" dt="2022-08-29T21:01:25.064" v="86"/>
        <pc:sldMkLst>
          <pc:docMk/>
          <pc:sldMk cId="0" sldId="315"/>
        </pc:sldMkLst>
      </pc:sldChg>
      <pc:sldChg chg="delCm">
        <pc:chgData name="Caroline Marie Holo" userId="65607e4e-b3dd-41fd-b4b7-f4d24ac730df" providerId="ADAL" clId="{3E1C2A23-8236-40D5-8CFD-36C89D880E35}" dt="2022-08-29T20:56:48.202" v="25" actId="1592"/>
        <pc:sldMkLst>
          <pc:docMk/>
          <pc:sldMk cId="0" sldId="323"/>
        </pc:sldMkLst>
      </pc:sldChg>
      <pc:sldChg chg="delCm">
        <pc:chgData name="Caroline Marie Holo" userId="65607e4e-b3dd-41fd-b4b7-f4d24ac730df" providerId="ADAL" clId="{3E1C2A23-8236-40D5-8CFD-36C89D880E35}" dt="2022-08-29T20:57:00.579" v="26" actId="1592"/>
        <pc:sldMkLst>
          <pc:docMk/>
          <pc:sldMk cId="0" sldId="324"/>
        </pc:sldMkLst>
      </pc:sldChg>
      <pc:sldChg chg="addCm modCm">
        <pc:chgData name="Caroline Marie Holo" userId="65607e4e-b3dd-41fd-b4b7-f4d24ac730df" providerId="ADAL" clId="{3E1C2A23-8236-40D5-8CFD-36C89D880E35}" dt="2022-08-29T21:01:41.729" v="88"/>
        <pc:sldMkLst>
          <pc:docMk/>
          <pc:sldMk cId="0" sldId="329"/>
        </pc:sldMkLst>
      </pc:sldChg>
      <pc:sldChg chg="modSp mod">
        <pc:chgData name="Caroline Marie Holo" userId="65607e4e-b3dd-41fd-b4b7-f4d24ac730df" providerId="ADAL" clId="{3E1C2A23-8236-40D5-8CFD-36C89D880E35}" dt="2022-08-29T20:55:27.943" v="15" actId="255"/>
        <pc:sldMkLst>
          <pc:docMk/>
          <pc:sldMk cId="936064383" sldId="915"/>
        </pc:sldMkLst>
        <pc:spChg chg="mod">
          <ac:chgData name="Caroline Marie Holo" userId="65607e4e-b3dd-41fd-b4b7-f4d24ac730df" providerId="ADAL" clId="{3E1C2A23-8236-40D5-8CFD-36C89D880E35}" dt="2022-08-29T20:55:27.943" v="15" actId="255"/>
          <ac:spMkLst>
            <pc:docMk/>
            <pc:sldMk cId="936064383" sldId="915"/>
            <ac:spMk id="23" creationId="{D3868879-5486-4A3A-861F-CEADA45BCD9B}"/>
          </ac:spMkLst>
        </pc:spChg>
        <pc:spChg chg="mod">
          <ac:chgData name="Caroline Marie Holo" userId="65607e4e-b3dd-41fd-b4b7-f4d24ac730df" providerId="ADAL" clId="{3E1C2A23-8236-40D5-8CFD-36C89D880E35}" dt="2022-08-29T20:55:15.933" v="11" actId="255"/>
          <ac:spMkLst>
            <pc:docMk/>
            <pc:sldMk cId="936064383" sldId="915"/>
            <ac:spMk id="24" creationId="{A7640757-3CDA-4D67-B783-9314377FC2C1}"/>
          </ac:spMkLst>
        </pc:spChg>
      </pc:sldChg>
      <pc:sldChg chg="addSp delSp modSp new mod addCm modCm">
        <pc:chgData name="Caroline Marie Holo" userId="65607e4e-b3dd-41fd-b4b7-f4d24ac730df" providerId="ADAL" clId="{3E1C2A23-8236-40D5-8CFD-36C89D880E35}" dt="2022-08-29T20:59:02.934" v="83"/>
        <pc:sldMkLst>
          <pc:docMk/>
          <pc:sldMk cId="153288726" sldId="916"/>
        </pc:sldMkLst>
        <pc:spChg chg="del">
          <ac:chgData name="Caroline Marie Holo" userId="65607e4e-b3dd-41fd-b4b7-f4d24ac730df" providerId="ADAL" clId="{3E1C2A23-8236-40D5-8CFD-36C89D880E35}" dt="2022-08-29T20:57:39.786" v="28" actId="478"/>
          <ac:spMkLst>
            <pc:docMk/>
            <pc:sldMk cId="153288726" sldId="916"/>
            <ac:spMk id="2" creationId="{466ADEF3-C403-4180-84EB-68C5C7001EEF}"/>
          </ac:spMkLst>
        </pc:spChg>
        <pc:spChg chg="del mod">
          <ac:chgData name="Caroline Marie Holo" userId="65607e4e-b3dd-41fd-b4b7-f4d24ac730df" providerId="ADAL" clId="{3E1C2A23-8236-40D5-8CFD-36C89D880E35}" dt="2022-08-29T20:58:17.740" v="40" actId="478"/>
          <ac:spMkLst>
            <pc:docMk/>
            <pc:sldMk cId="153288726" sldId="916"/>
            <ac:spMk id="3" creationId="{FB676A4D-44D9-4868-9279-7ECD79217577}"/>
          </ac:spMkLst>
        </pc:spChg>
        <pc:spChg chg="add mod">
          <ac:chgData name="Caroline Marie Holo" userId="65607e4e-b3dd-41fd-b4b7-f4d24ac730df" providerId="ADAL" clId="{3E1C2A23-8236-40D5-8CFD-36C89D880E35}" dt="2022-08-29T20:57:47.182" v="31" actId="207"/>
          <ac:spMkLst>
            <pc:docMk/>
            <pc:sldMk cId="153288726" sldId="916"/>
            <ac:spMk id="5" creationId="{E22E874E-7799-4AE7-952E-EC28217F0E3F}"/>
          </ac:spMkLst>
        </pc:spChg>
        <pc:spChg chg="add mod">
          <ac:chgData name="Caroline Marie Holo" userId="65607e4e-b3dd-41fd-b4b7-f4d24ac730df" providerId="ADAL" clId="{3E1C2A23-8236-40D5-8CFD-36C89D880E35}" dt="2022-08-29T20:58:06.164" v="36"/>
          <ac:spMkLst>
            <pc:docMk/>
            <pc:sldMk cId="153288726" sldId="916"/>
            <ac:spMk id="6" creationId="{2ED21F41-2750-4CBC-9E33-C8190280ECAB}"/>
          </ac:spMkLst>
        </pc:spChg>
        <pc:spChg chg="add mod">
          <ac:chgData name="Caroline Marie Holo" userId="65607e4e-b3dd-41fd-b4b7-f4d24ac730df" providerId="ADAL" clId="{3E1C2A23-8236-40D5-8CFD-36C89D880E35}" dt="2022-08-29T20:58:06.164" v="36"/>
          <ac:spMkLst>
            <pc:docMk/>
            <pc:sldMk cId="153288726" sldId="916"/>
            <ac:spMk id="7" creationId="{F5E4FF74-9031-4E51-936D-49C4D0136EBB}"/>
          </ac:spMkLst>
        </pc:spChg>
        <pc:spChg chg="add mod">
          <ac:chgData name="Caroline Marie Holo" userId="65607e4e-b3dd-41fd-b4b7-f4d24ac730df" providerId="ADAL" clId="{3E1C2A23-8236-40D5-8CFD-36C89D880E35}" dt="2022-08-29T20:58:36.599" v="80" actId="20577"/>
          <ac:spMkLst>
            <pc:docMk/>
            <pc:sldMk cId="153288726" sldId="916"/>
            <ac:spMk id="8" creationId="{B21CB0C5-B0C6-4057-83AE-6EE26B47878F}"/>
          </ac:spMkLst>
        </pc:spChg>
        <pc:spChg chg="add mod">
          <ac:chgData name="Caroline Marie Holo" userId="65607e4e-b3dd-41fd-b4b7-f4d24ac730df" providerId="ADAL" clId="{3E1C2A23-8236-40D5-8CFD-36C89D880E35}" dt="2022-08-29T20:58:06.164" v="36"/>
          <ac:spMkLst>
            <pc:docMk/>
            <pc:sldMk cId="153288726" sldId="916"/>
            <ac:spMk id="9" creationId="{9279F9F9-09EA-4D4B-BFA5-425C283AE69D}"/>
          </ac:spMkLst>
        </pc:spChg>
        <pc:cxnChg chg="add mod">
          <ac:chgData name="Caroline Marie Holo" userId="65607e4e-b3dd-41fd-b4b7-f4d24ac730df" providerId="ADAL" clId="{3E1C2A23-8236-40D5-8CFD-36C89D880E35}" dt="2022-08-29T20:58:06.164" v="36"/>
          <ac:cxnSpMkLst>
            <pc:docMk/>
            <pc:sldMk cId="153288726" sldId="916"/>
            <ac:cxnSpMk id="10" creationId="{845F7451-6C1D-4784-AC66-9F52B8B32011}"/>
          </ac:cxnSpMkLst>
        </pc:cxnChg>
      </pc:sldChg>
    </pc:docChg>
  </pc:docChgLst>
  <pc:docChgLst>
    <pc:chgData name="Caroline Marie Holo" userId="65607e4e-b3dd-41fd-b4b7-f4d24ac730df" providerId="ADAL" clId="{724E8787-AF41-4C92-84C8-8070F24A192B}"/>
    <pc:docChg chg="undo redo custSel addSld delSld modSld sldOrd">
      <pc:chgData name="Caroline Marie Holo" userId="65607e4e-b3dd-41fd-b4b7-f4d24ac730df" providerId="ADAL" clId="{724E8787-AF41-4C92-84C8-8070F24A192B}" dt="2022-10-24T23:07:14.723" v="5040" actId="14100"/>
      <pc:docMkLst>
        <pc:docMk/>
      </pc:docMkLst>
      <pc:sldChg chg="modSp mod">
        <pc:chgData name="Caroline Marie Holo" userId="65607e4e-b3dd-41fd-b4b7-f4d24ac730df" providerId="ADAL" clId="{724E8787-AF41-4C92-84C8-8070F24A192B}" dt="2022-10-24T19:31:25.027" v="0" actId="20577"/>
        <pc:sldMkLst>
          <pc:docMk/>
          <pc:sldMk cId="0" sldId="257"/>
        </pc:sldMkLst>
        <pc:spChg chg="mod">
          <ac:chgData name="Caroline Marie Holo" userId="65607e4e-b3dd-41fd-b4b7-f4d24ac730df" providerId="ADAL" clId="{724E8787-AF41-4C92-84C8-8070F24A192B}" dt="2022-10-24T19:31:25.027" v="0" actId="20577"/>
          <ac:spMkLst>
            <pc:docMk/>
            <pc:sldMk cId="0" sldId="257"/>
            <ac:spMk id="206" creationId="{00000000-0000-0000-0000-000000000000}"/>
          </ac:spMkLst>
        </pc:spChg>
      </pc:sldChg>
      <pc:sldChg chg="modSp mod">
        <pc:chgData name="Caroline Marie Holo" userId="65607e4e-b3dd-41fd-b4b7-f4d24ac730df" providerId="ADAL" clId="{724E8787-AF41-4C92-84C8-8070F24A192B}" dt="2022-10-24T19:41:18.415" v="76" actId="20577"/>
        <pc:sldMkLst>
          <pc:docMk/>
          <pc:sldMk cId="0" sldId="259"/>
        </pc:sldMkLst>
        <pc:spChg chg="mod">
          <ac:chgData name="Caroline Marie Holo" userId="65607e4e-b3dd-41fd-b4b7-f4d24ac730df" providerId="ADAL" clId="{724E8787-AF41-4C92-84C8-8070F24A192B}" dt="2022-10-24T19:41:18.415" v="76" actId="20577"/>
          <ac:spMkLst>
            <pc:docMk/>
            <pc:sldMk cId="0" sldId="259"/>
            <ac:spMk id="270" creationId="{00000000-0000-0000-0000-000000000000}"/>
          </ac:spMkLst>
        </pc:spChg>
      </pc:sldChg>
      <pc:sldChg chg="addSp delSp modSp mod delCm">
        <pc:chgData name="Caroline Marie Holo" userId="65607e4e-b3dd-41fd-b4b7-f4d24ac730df" providerId="ADAL" clId="{724E8787-AF41-4C92-84C8-8070F24A192B}" dt="2022-10-24T19:43:10.437" v="138" actId="12"/>
        <pc:sldMkLst>
          <pc:docMk/>
          <pc:sldMk cId="0" sldId="260"/>
        </pc:sldMkLst>
        <pc:spChg chg="add mod">
          <ac:chgData name="Caroline Marie Holo" userId="65607e4e-b3dd-41fd-b4b7-f4d24ac730df" providerId="ADAL" clId="{724E8787-AF41-4C92-84C8-8070F24A192B}" dt="2022-10-24T19:42:36.353" v="132" actId="20577"/>
          <ac:spMkLst>
            <pc:docMk/>
            <pc:sldMk cId="0" sldId="260"/>
            <ac:spMk id="19" creationId="{92828BCA-C6FF-4AC0-AA69-0D4BCB38EA57}"/>
          </ac:spMkLst>
        </pc:spChg>
        <pc:spChg chg="add mod">
          <ac:chgData name="Caroline Marie Holo" userId="65607e4e-b3dd-41fd-b4b7-f4d24ac730df" providerId="ADAL" clId="{724E8787-AF41-4C92-84C8-8070F24A192B}" dt="2022-10-24T19:42:37.908" v="133" actId="20577"/>
          <ac:spMkLst>
            <pc:docMk/>
            <pc:sldMk cId="0" sldId="260"/>
            <ac:spMk id="20" creationId="{80EADF60-62CD-49C9-8FB7-5EB8353BAF36}"/>
          </ac:spMkLst>
        </pc:spChg>
        <pc:spChg chg="add mod">
          <ac:chgData name="Caroline Marie Holo" userId="65607e4e-b3dd-41fd-b4b7-f4d24ac730df" providerId="ADAL" clId="{724E8787-AF41-4C92-84C8-8070F24A192B}" dt="2022-10-24T19:42:39.102" v="134" actId="20577"/>
          <ac:spMkLst>
            <pc:docMk/>
            <pc:sldMk cId="0" sldId="260"/>
            <ac:spMk id="21" creationId="{60AF098D-FB90-4B63-860E-2C3557938E30}"/>
          </ac:spMkLst>
        </pc:spChg>
        <pc:spChg chg="add mod">
          <ac:chgData name="Caroline Marie Holo" userId="65607e4e-b3dd-41fd-b4b7-f4d24ac730df" providerId="ADAL" clId="{724E8787-AF41-4C92-84C8-8070F24A192B}" dt="2022-10-24T19:42:40.933" v="135" actId="20577"/>
          <ac:spMkLst>
            <pc:docMk/>
            <pc:sldMk cId="0" sldId="260"/>
            <ac:spMk id="22" creationId="{04654D31-4A52-4EC3-B233-0F9AEA563A28}"/>
          </ac:spMkLst>
        </pc:spChg>
        <pc:spChg chg="mod">
          <ac:chgData name="Caroline Marie Holo" userId="65607e4e-b3dd-41fd-b4b7-f4d24ac730df" providerId="ADAL" clId="{724E8787-AF41-4C92-84C8-8070F24A192B}" dt="2022-10-24T19:41:31.816" v="79" actId="20577"/>
          <ac:spMkLst>
            <pc:docMk/>
            <pc:sldMk cId="0" sldId="260"/>
            <ac:spMk id="287" creationId="{00000000-0000-0000-0000-000000000000}"/>
          </ac:spMkLst>
        </pc:spChg>
        <pc:spChg chg="mod">
          <ac:chgData name="Caroline Marie Holo" userId="65607e4e-b3dd-41fd-b4b7-f4d24ac730df" providerId="ADAL" clId="{724E8787-AF41-4C92-84C8-8070F24A192B}" dt="2022-10-24T19:43:10.437" v="138" actId="12"/>
          <ac:spMkLst>
            <pc:docMk/>
            <pc:sldMk cId="0" sldId="260"/>
            <ac:spMk id="288" creationId="{00000000-0000-0000-0000-000000000000}"/>
          </ac:spMkLst>
        </pc:spChg>
        <pc:spChg chg="mod">
          <ac:chgData name="Caroline Marie Holo" userId="65607e4e-b3dd-41fd-b4b7-f4d24ac730df" providerId="ADAL" clId="{724E8787-AF41-4C92-84C8-8070F24A192B}" dt="2022-10-24T19:41:25.100" v="77" actId="20577"/>
          <ac:spMkLst>
            <pc:docMk/>
            <pc:sldMk cId="0" sldId="260"/>
            <ac:spMk id="290" creationId="{00000000-0000-0000-0000-000000000000}"/>
          </ac:spMkLst>
        </pc:spChg>
        <pc:spChg chg="mod">
          <ac:chgData name="Caroline Marie Holo" userId="65607e4e-b3dd-41fd-b4b7-f4d24ac730df" providerId="ADAL" clId="{724E8787-AF41-4C92-84C8-8070F24A192B}" dt="2022-10-24T19:41:26.775" v="78" actId="20577"/>
          <ac:spMkLst>
            <pc:docMk/>
            <pc:sldMk cId="0" sldId="260"/>
            <ac:spMk id="291" creationId="{00000000-0000-0000-0000-000000000000}"/>
          </ac:spMkLst>
        </pc:spChg>
        <pc:spChg chg="del mod">
          <ac:chgData name="Caroline Marie Holo" userId="65607e4e-b3dd-41fd-b4b7-f4d24ac730df" providerId="ADAL" clId="{724E8787-AF41-4C92-84C8-8070F24A192B}" dt="2022-10-24T19:42:10.834" v="95" actId="478"/>
          <ac:spMkLst>
            <pc:docMk/>
            <pc:sldMk cId="0" sldId="260"/>
            <ac:spMk id="292" creationId="{00000000-0000-0000-0000-000000000000}"/>
          </ac:spMkLst>
        </pc:spChg>
        <pc:spChg chg="del">
          <ac:chgData name="Caroline Marie Holo" userId="65607e4e-b3dd-41fd-b4b7-f4d24ac730df" providerId="ADAL" clId="{724E8787-AF41-4C92-84C8-8070F24A192B}" dt="2022-10-24T19:42:12.521" v="96" actId="478"/>
          <ac:spMkLst>
            <pc:docMk/>
            <pc:sldMk cId="0" sldId="260"/>
            <ac:spMk id="293" creationId="{00000000-0000-0000-0000-000000000000}"/>
          </ac:spMkLst>
        </pc:spChg>
        <pc:spChg chg="del">
          <ac:chgData name="Caroline Marie Holo" userId="65607e4e-b3dd-41fd-b4b7-f4d24ac730df" providerId="ADAL" clId="{724E8787-AF41-4C92-84C8-8070F24A192B}" dt="2022-10-24T19:42:13.492" v="97" actId="478"/>
          <ac:spMkLst>
            <pc:docMk/>
            <pc:sldMk cId="0" sldId="260"/>
            <ac:spMk id="294" creationId="{00000000-0000-0000-0000-000000000000}"/>
          </ac:spMkLst>
        </pc:spChg>
        <pc:spChg chg="del">
          <ac:chgData name="Caroline Marie Holo" userId="65607e4e-b3dd-41fd-b4b7-f4d24ac730df" providerId="ADAL" clId="{724E8787-AF41-4C92-84C8-8070F24A192B}" dt="2022-10-24T19:42:14.236" v="98" actId="478"/>
          <ac:spMkLst>
            <pc:docMk/>
            <pc:sldMk cId="0" sldId="260"/>
            <ac:spMk id="296" creationId="{00000000-0000-0000-0000-000000000000}"/>
          </ac:spMkLst>
        </pc:spChg>
      </pc:sldChg>
      <pc:sldChg chg="modSp mod delCm">
        <pc:chgData name="Caroline Marie Holo" userId="65607e4e-b3dd-41fd-b4b7-f4d24ac730df" providerId="ADAL" clId="{724E8787-AF41-4C92-84C8-8070F24A192B}" dt="2022-10-24T20:37:00.944" v="1076" actId="1592"/>
        <pc:sldMkLst>
          <pc:docMk/>
          <pc:sldMk cId="0" sldId="261"/>
        </pc:sldMkLst>
        <pc:spChg chg="mod">
          <ac:chgData name="Caroline Marie Holo" userId="65607e4e-b3dd-41fd-b4b7-f4d24ac730df" providerId="ADAL" clId="{724E8787-AF41-4C92-84C8-8070F24A192B}" dt="2022-10-24T20:35:42.703" v="1075" actId="404"/>
          <ac:spMkLst>
            <pc:docMk/>
            <pc:sldMk cId="0" sldId="261"/>
            <ac:spMk id="309" creationId="{00000000-0000-0000-0000-000000000000}"/>
          </ac:spMkLst>
        </pc:spChg>
      </pc:sldChg>
      <pc:sldChg chg="addCm modCm">
        <pc:chgData name="Caroline Marie Holo" userId="65607e4e-b3dd-41fd-b4b7-f4d24ac730df" providerId="ADAL" clId="{724E8787-AF41-4C92-84C8-8070F24A192B}" dt="2022-10-24T22:52:21.389" v="4571"/>
        <pc:sldMkLst>
          <pc:docMk/>
          <pc:sldMk cId="145899832" sldId="270"/>
        </pc:sldMkLst>
      </pc:sldChg>
      <pc:sldChg chg="modSp mod">
        <pc:chgData name="Caroline Marie Holo" userId="65607e4e-b3dd-41fd-b4b7-f4d24ac730df" providerId="ADAL" clId="{724E8787-AF41-4C92-84C8-8070F24A192B}" dt="2022-10-24T19:47:43.436" v="140" actId="20577"/>
        <pc:sldMkLst>
          <pc:docMk/>
          <pc:sldMk cId="0" sldId="277"/>
        </pc:sldMkLst>
        <pc:spChg chg="mod">
          <ac:chgData name="Caroline Marie Holo" userId="65607e4e-b3dd-41fd-b4b7-f4d24ac730df" providerId="ADAL" clId="{724E8787-AF41-4C92-84C8-8070F24A192B}" dt="2022-10-24T19:47:43.436" v="140" actId="20577"/>
          <ac:spMkLst>
            <pc:docMk/>
            <pc:sldMk cId="0" sldId="277"/>
            <ac:spMk id="639" creationId="{00000000-0000-0000-0000-000000000000}"/>
          </ac:spMkLst>
        </pc:spChg>
      </pc:sldChg>
      <pc:sldChg chg="addCm modCm">
        <pc:chgData name="Caroline Marie Holo" userId="65607e4e-b3dd-41fd-b4b7-f4d24ac730df" providerId="ADAL" clId="{724E8787-AF41-4C92-84C8-8070F24A192B}" dt="2022-10-24T23:04:29.716" v="5021"/>
        <pc:sldMkLst>
          <pc:docMk/>
          <pc:sldMk cId="0" sldId="280"/>
        </pc:sldMkLst>
      </pc:sldChg>
      <pc:sldChg chg="addSp delSp modSp del mod ord delCm">
        <pc:chgData name="Caroline Marie Holo" userId="65607e4e-b3dd-41fd-b4b7-f4d24ac730df" providerId="ADAL" clId="{724E8787-AF41-4C92-84C8-8070F24A192B}" dt="2022-10-24T20:12:01.834" v="502" actId="47"/>
        <pc:sldMkLst>
          <pc:docMk/>
          <pc:sldMk cId="0" sldId="303"/>
        </pc:sldMkLst>
        <pc:spChg chg="add del mod">
          <ac:chgData name="Caroline Marie Holo" userId="65607e4e-b3dd-41fd-b4b7-f4d24ac730df" providerId="ADAL" clId="{724E8787-AF41-4C92-84C8-8070F24A192B}" dt="2022-10-24T19:52:14.366" v="150" actId="478"/>
          <ac:spMkLst>
            <pc:docMk/>
            <pc:sldMk cId="0" sldId="303"/>
            <ac:spMk id="32" creationId="{D5CCE558-6AF1-4488-9A5F-31BC55E79068}"/>
          </ac:spMkLst>
        </pc:spChg>
      </pc:sldChg>
      <pc:sldChg chg="modSp mod modShow addCm modCm">
        <pc:chgData name="Caroline Marie Holo" userId="65607e4e-b3dd-41fd-b4b7-f4d24ac730df" providerId="ADAL" clId="{724E8787-AF41-4C92-84C8-8070F24A192B}" dt="2022-10-24T20:35:01.036" v="1073"/>
        <pc:sldMkLst>
          <pc:docMk/>
          <pc:sldMk cId="0" sldId="304"/>
        </pc:sldMkLst>
        <pc:spChg chg="mod">
          <ac:chgData name="Caroline Marie Holo" userId="65607e4e-b3dd-41fd-b4b7-f4d24ac730df" providerId="ADAL" clId="{724E8787-AF41-4C92-84C8-8070F24A192B}" dt="2022-10-24T20:34:06.466" v="1070" actId="1076"/>
          <ac:spMkLst>
            <pc:docMk/>
            <pc:sldMk cId="0" sldId="304"/>
            <ac:spMk id="1211" creationId="{00000000-0000-0000-0000-000000000000}"/>
          </ac:spMkLst>
        </pc:spChg>
        <pc:spChg chg="mod">
          <ac:chgData name="Caroline Marie Holo" userId="65607e4e-b3dd-41fd-b4b7-f4d24ac730df" providerId="ADAL" clId="{724E8787-AF41-4C92-84C8-8070F24A192B}" dt="2022-10-24T20:33:50.094" v="1062" actId="6549"/>
          <ac:spMkLst>
            <pc:docMk/>
            <pc:sldMk cId="0" sldId="304"/>
            <ac:spMk id="1221" creationId="{00000000-0000-0000-0000-000000000000}"/>
          </ac:spMkLst>
        </pc:spChg>
        <pc:spChg chg="mod">
          <ac:chgData name="Caroline Marie Holo" userId="65607e4e-b3dd-41fd-b4b7-f4d24ac730df" providerId="ADAL" clId="{724E8787-AF41-4C92-84C8-8070F24A192B}" dt="2022-10-24T20:14:10.560" v="518" actId="1035"/>
          <ac:spMkLst>
            <pc:docMk/>
            <pc:sldMk cId="0" sldId="304"/>
            <ac:spMk id="1228" creationId="{00000000-0000-0000-0000-000000000000}"/>
          </ac:spMkLst>
        </pc:spChg>
      </pc:sldChg>
      <pc:sldChg chg="mod ord modShow modCm">
        <pc:chgData name="Caroline Marie Holo" userId="65607e4e-b3dd-41fd-b4b7-f4d24ac730df" providerId="ADAL" clId="{724E8787-AF41-4C92-84C8-8070F24A192B}" dt="2022-10-24T22:59:31.940" v="4852"/>
        <pc:sldMkLst>
          <pc:docMk/>
          <pc:sldMk cId="0" sldId="305"/>
        </pc:sldMkLst>
      </pc:sldChg>
      <pc:sldChg chg="addSp delSp modSp mod addCm delCm modCm">
        <pc:chgData name="Caroline Marie Holo" userId="65607e4e-b3dd-41fd-b4b7-f4d24ac730df" providerId="ADAL" clId="{724E8787-AF41-4C92-84C8-8070F24A192B}" dt="2022-10-24T22:03:59.685" v="3815" actId="478"/>
        <pc:sldMkLst>
          <pc:docMk/>
          <pc:sldMk cId="0" sldId="307"/>
        </pc:sldMkLst>
        <pc:spChg chg="add mod">
          <ac:chgData name="Caroline Marie Holo" userId="65607e4e-b3dd-41fd-b4b7-f4d24ac730df" providerId="ADAL" clId="{724E8787-AF41-4C92-84C8-8070F24A192B}" dt="2022-10-24T22:02:30.604" v="3800" actId="1036"/>
          <ac:spMkLst>
            <pc:docMk/>
            <pc:sldMk cId="0" sldId="307"/>
            <ac:spMk id="2" creationId="{B78F858C-1AA3-41C1-87EF-81377621DA67}"/>
          </ac:spMkLst>
        </pc:spChg>
        <pc:spChg chg="add mod">
          <ac:chgData name="Caroline Marie Holo" userId="65607e4e-b3dd-41fd-b4b7-f4d24ac730df" providerId="ADAL" clId="{724E8787-AF41-4C92-84C8-8070F24A192B}" dt="2022-10-24T22:02:37.260" v="3801" actId="14100"/>
          <ac:spMkLst>
            <pc:docMk/>
            <pc:sldMk cId="0" sldId="307"/>
            <ac:spMk id="3" creationId="{6FCEA058-1A72-4A11-B7AF-508328261928}"/>
          </ac:spMkLst>
        </pc:spChg>
        <pc:spChg chg="add mod">
          <ac:chgData name="Caroline Marie Holo" userId="65607e4e-b3dd-41fd-b4b7-f4d24ac730df" providerId="ADAL" clId="{724E8787-AF41-4C92-84C8-8070F24A192B}" dt="2022-10-24T22:02:30.604" v="3800" actId="1036"/>
          <ac:spMkLst>
            <pc:docMk/>
            <pc:sldMk cId="0" sldId="307"/>
            <ac:spMk id="14" creationId="{F656479D-6AE0-4352-9AD4-40A9AAB9D7FB}"/>
          </ac:spMkLst>
        </pc:spChg>
        <pc:spChg chg="add mod">
          <ac:chgData name="Caroline Marie Holo" userId="65607e4e-b3dd-41fd-b4b7-f4d24ac730df" providerId="ADAL" clId="{724E8787-AF41-4C92-84C8-8070F24A192B}" dt="2022-10-24T22:01:52.393" v="3788" actId="14100"/>
          <ac:spMkLst>
            <pc:docMk/>
            <pc:sldMk cId="0" sldId="307"/>
            <ac:spMk id="15" creationId="{589DFA2F-88CA-46E3-93E2-1E046294FCF8}"/>
          </ac:spMkLst>
        </pc:spChg>
        <pc:spChg chg="add mod ord">
          <ac:chgData name="Caroline Marie Holo" userId="65607e4e-b3dd-41fd-b4b7-f4d24ac730df" providerId="ADAL" clId="{724E8787-AF41-4C92-84C8-8070F24A192B}" dt="2022-10-24T22:02:01.084" v="3790" actId="167"/>
          <ac:spMkLst>
            <pc:docMk/>
            <pc:sldMk cId="0" sldId="307"/>
            <ac:spMk id="17" creationId="{2E6B904C-F153-4467-A90A-5204B9C9D95D}"/>
          </ac:spMkLst>
        </pc:spChg>
        <pc:spChg chg="del">
          <ac:chgData name="Caroline Marie Holo" userId="65607e4e-b3dd-41fd-b4b7-f4d24ac730df" providerId="ADAL" clId="{724E8787-AF41-4C92-84C8-8070F24A192B}" dt="2022-10-24T22:03:59.685" v="3815" actId="478"/>
          <ac:spMkLst>
            <pc:docMk/>
            <pc:sldMk cId="0" sldId="307"/>
            <ac:spMk id="18" creationId="{38554FBE-9AA1-417C-AE0C-93A779AECCCE}"/>
          </ac:spMkLst>
        </pc:spChg>
        <pc:spChg chg="del">
          <ac:chgData name="Caroline Marie Holo" userId="65607e4e-b3dd-41fd-b4b7-f4d24ac730df" providerId="ADAL" clId="{724E8787-AF41-4C92-84C8-8070F24A192B}" dt="2022-10-24T22:01:17.759" v="3673" actId="478"/>
          <ac:spMkLst>
            <pc:docMk/>
            <pc:sldMk cId="0" sldId="307"/>
            <ac:spMk id="1270" creationId="{00000000-0000-0000-0000-000000000000}"/>
          </ac:spMkLst>
        </pc:spChg>
        <pc:spChg chg="mod">
          <ac:chgData name="Caroline Marie Holo" userId="65607e4e-b3dd-41fd-b4b7-f4d24ac730df" providerId="ADAL" clId="{724E8787-AF41-4C92-84C8-8070F24A192B}" dt="2022-10-24T21:55:51.617" v="3242" actId="13926"/>
          <ac:spMkLst>
            <pc:docMk/>
            <pc:sldMk cId="0" sldId="307"/>
            <ac:spMk id="1271" creationId="{00000000-0000-0000-0000-000000000000}"/>
          </ac:spMkLst>
        </pc:spChg>
        <pc:spChg chg="mod">
          <ac:chgData name="Caroline Marie Holo" userId="65607e4e-b3dd-41fd-b4b7-f4d24ac730df" providerId="ADAL" clId="{724E8787-AF41-4C92-84C8-8070F24A192B}" dt="2022-10-24T21:55:58.427" v="3244" actId="1076"/>
          <ac:spMkLst>
            <pc:docMk/>
            <pc:sldMk cId="0" sldId="307"/>
            <ac:spMk id="1274" creationId="{00000000-0000-0000-0000-000000000000}"/>
          </ac:spMkLst>
        </pc:spChg>
        <pc:spChg chg="del mod">
          <ac:chgData name="Caroline Marie Holo" userId="65607e4e-b3dd-41fd-b4b7-f4d24ac730df" providerId="ADAL" clId="{724E8787-AF41-4C92-84C8-8070F24A192B}" dt="2022-10-24T20:40:13.115" v="1177" actId="478"/>
          <ac:spMkLst>
            <pc:docMk/>
            <pc:sldMk cId="0" sldId="307"/>
            <ac:spMk id="1277" creationId="{00000000-0000-0000-0000-000000000000}"/>
          </ac:spMkLst>
        </pc:spChg>
        <pc:graphicFrameChg chg="mod modGraphic">
          <ac:chgData name="Caroline Marie Holo" userId="65607e4e-b3dd-41fd-b4b7-f4d24ac730df" providerId="ADAL" clId="{724E8787-AF41-4C92-84C8-8070F24A192B}" dt="2022-10-24T22:01:13.186" v="3672" actId="20577"/>
          <ac:graphicFrameMkLst>
            <pc:docMk/>
            <pc:sldMk cId="0" sldId="307"/>
            <ac:graphicFrameMk id="1276" creationId="{00000000-0000-0000-0000-000000000000}"/>
          </ac:graphicFrameMkLst>
        </pc:graphicFrameChg>
        <pc:picChg chg="add mod">
          <ac:chgData name="Caroline Marie Holo" userId="65607e4e-b3dd-41fd-b4b7-f4d24ac730df" providerId="ADAL" clId="{724E8787-AF41-4C92-84C8-8070F24A192B}" dt="2022-10-24T22:01:23.722" v="3674"/>
          <ac:picMkLst>
            <pc:docMk/>
            <pc:sldMk cId="0" sldId="307"/>
            <ac:picMk id="16" creationId="{CECFE976-FD39-4C9A-95F4-03D043D77542}"/>
          </ac:picMkLst>
        </pc:picChg>
      </pc:sldChg>
      <pc:sldChg chg="modSp mod addCm delCm">
        <pc:chgData name="Caroline Marie Holo" userId="65607e4e-b3dd-41fd-b4b7-f4d24ac730df" providerId="ADAL" clId="{724E8787-AF41-4C92-84C8-8070F24A192B}" dt="2022-10-24T22:56:00.534" v="4704" actId="20577"/>
        <pc:sldMkLst>
          <pc:docMk/>
          <pc:sldMk cId="0" sldId="308"/>
        </pc:sldMkLst>
        <pc:spChg chg="mod">
          <ac:chgData name="Caroline Marie Holo" userId="65607e4e-b3dd-41fd-b4b7-f4d24ac730df" providerId="ADAL" clId="{724E8787-AF41-4C92-84C8-8070F24A192B}" dt="2022-10-24T19:49:29.602" v="142" actId="20577"/>
          <ac:spMkLst>
            <pc:docMk/>
            <pc:sldMk cId="0" sldId="308"/>
            <ac:spMk id="1283" creationId="{00000000-0000-0000-0000-000000000000}"/>
          </ac:spMkLst>
        </pc:spChg>
        <pc:spChg chg="mod">
          <ac:chgData name="Caroline Marie Holo" userId="65607e4e-b3dd-41fd-b4b7-f4d24ac730df" providerId="ADAL" clId="{724E8787-AF41-4C92-84C8-8070F24A192B}" dt="2022-10-24T22:56:00.534" v="4704" actId="20577"/>
          <ac:spMkLst>
            <pc:docMk/>
            <pc:sldMk cId="0" sldId="308"/>
            <ac:spMk id="1286" creationId="{00000000-0000-0000-0000-000000000000}"/>
          </ac:spMkLst>
        </pc:spChg>
      </pc:sldChg>
      <pc:sldChg chg="addCm delCm modCm">
        <pc:chgData name="Caroline Marie Holo" userId="65607e4e-b3dd-41fd-b4b7-f4d24ac730df" providerId="ADAL" clId="{724E8787-AF41-4C92-84C8-8070F24A192B}" dt="2022-10-24T22:50:58.741" v="4567" actId="1589"/>
        <pc:sldMkLst>
          <pc:docMk/>
          <pc:sldMk cId="0" sldId="309"/>
        </pc:sldMkLst>
      </pc:sldChg>
      <pc:sldChg chg="addCm delCm">
        <pc:chgData name="Caroline Marie Holo" userId="65607e4e-b3dd-41fd-b4b7-f4d24ac730df" providerId="ADAL" clId="{724E8787-AF41-4C92-84C8-8070F24A192B}" dt="2022-10-24T22:52:03.857" v="4570" actId="1592"/>
        <pc:sldMkLst>
          <pc:docMk/>
          <pc:sldMk cId="0" sldId="310"/>
        </pc:sldMkLst>
      </pc:sldChg>
      <pc:sldChg chg="modSp mod ord modShow addCm delCm modCm">
        <pc:chgData name="Caroline Marie Holo" userId="65607e4e-b3dd-41fd-b4b7-f4d24ac730df" providerId="ADAL" clId="{724E8787-AF41-4C92-84C8-8070F24A192B}" dt="2022-10-24T22:36:20.538" v="4295"/>
        <pc:sldMkLst>
          <pc:docMk/>
          <pc:sldMk cId="0" sldId="312"/>
        </pc:sldMkLst>
        <pc:graphicFrameChg chg="modGraphic">
          <ac:chgData name="Caroline Marie Holo" userId="65607e4e-b3dd-41fd-b4b7-f4d24ac730df" providerId="ADAL" clId="{724E8787-AF41-4C92-84C8-8070F24A192B}" dt="2022-10-24T22:33:52.306" v="4185" actId="14734"/>
          <ac:graphicFrameMkLst>
            <pc:docMk/>
            <pc:sldMk cId="0" sldId="312"/>
            <ac:graphicFrameMk id="1343" creationId="{00000000-0000-0000-0000-000000000000}"/>
          </ac:graphicFrameMkLst>
        </pc:graphicFrameChg>
      </pc:sldChg>
      <pc:sldChg chg="modSp mod addCm delCm modCm">
        <pc:chgData name="Caroline Marie Holo" userId="65607e4e-b3dd-41fd-b4b7-f4d24ac730df" providerId="ADAL" clId="{724E8787-AF41-4C92-84C8-8070F24A192B}" dt="2022-10-24T22:40:21.370" v="4464" actId="13926"/>
        <pc:sldMkLst>
          <pc:docMk/>
          <pc:sldMk cId="0" sldId="313"/>
        </pc:sldMkLst>
        <pc:spChg chg="mod">
          <ac:chgData name="Caroline Marie Holo" userId="65607e4e-b3dd-41fd-b4b7-f4d24ac730df" providerId="ADAL" clId="{724E8787-AF41-4C92-84C8-8070F24A192B}" dt="2022-10-24T22:40:21.370" v="4464" actId="13926"/>
          <ac:spMkLst>
            <pc:docMk/>
            <pc:sldMk cId="0" sldId="313"/>
            <ac:spMk id="14" creationId="{CAFC9F51-C881-0E9D-B486-7021F1193AEA}"/>
          </ac:spMkLst>
        </pc:spChg>
        <pc:spChg chg="mod">
          <ac:chgData name="Caroline Marie Holo" userId="65607e4e-b3dd-41fd-b4b7-f4d24ac730df" providerId="ADAL" clId="{724E8787-AF41-4C92-84C8-8070F24A192B}" dt="2022-10-24T22:39:49.052" v="4461" actId="255"/>
          <ac:spMkLst>
            <pc:docMk/>
            <pc:sldMk cId="0" sldId="313"/>
            <ac:spMk id="1354" creationId="{00000000-0000-0000-0000-000000000000}"/>
          </ac:spMkLst>
        </pc:spChg>
        <pc:spChg chg="mod">
          <ac:chgData name="Caroline Marie Holo" userId="65607e4e-b3dd-41fd-b4b7-f4d24ac730df" providerId="ADAL" clId="{724E8787-AF41-4C92-84C8-8070F24A192B}" dt="2022-10-24T22:39:56.008" v="4463" actId="1076"/>
          <ac:spMkLst>
            <pc:docMk/>
            <pc:sldMk cId="0" sldId="313"/>
            <ac:spMk id="1359" creationId="{00000000-0000-0000-0000-000000000000}"/>
          </ac:spMkLst>
        </pc:spChg>
      </pc:sldChg>
      <pc:sldChg chg="modSp mod ord addCm delCm modCm">
        <pc:chgData name="Caroline Marie Holo" userId="65607e4e-b3dd-41fd-b4b7-f4d24ac730df" providerId="ADAL" clId="{724E8787-AF41-4C92-84C8-8070F24A192B}" dt="2022-10-24T22:59:41.353" v="4853" actId="1076"/>
        <pc:sldMkLst>
          <pc:docMk/>
          <pc:sldMk cId="0" sldId="314"/>
        </pc:sldMkLst>
        <pc:spChg chg="mod">
          <ac:chgData name="Caroline Marie Holo" userId="65607e4e-b3dd-41fd-b4b7-f4d24ac730df" providerId="ADAL" clId="{724E8787-AF41-4C92-84C8-8070F24A192B}" dt="2022-10-24T22:59:41.353" v="4853" actId="1076"/>
          <ac:spMkLst>
            <pc:docMk/>
            <pc:sldMk cId="0" sldId="314"/>
            <ac:spMk id="1374" creationId="{00000000-0000-0000-0000-000000000000}"/>
          </ac:spMkLst>
        </pc:spChg>
      </pc:sldChg>
      <pc:sldChg chg="mod ord modShow addCm modCm">
        <pc:chgData name="Caroline Marie Holo" userId="65607e4e-b3dd-41fd-b4b7-f4d24ac730df" providerId="ADAL" clId="{724E8787-AF41-4C92-84C8-8070F24A192B}" dt="2022-10-24T22:49:53.134" v="4563" actId="1589"/>
        <pc:sldMkLst>
          <pc:docMk/>
          <pc:sldMk cId="0" sldId="315"/>
        </pc:sldMkLst>
      </pc:sldChg>
      <pc:sldChg chg="addSp modSp mod ord addCm delCm modCm">
        <pc:chgData name="Caroline Marie Holo" userId="65607e4e-b3dd-41fd-b4b7-f4d24ac730df" providerId="ADAL" clId="{724E8787-AF41-4C92-84C8-8070F24A192B}" dt="2022-10-24T22:58:44.717" v="4851"/>
        <pc:sldMkLst>
          <pc:docMk/>
          <pc:sldMk cId="0" sldId="316"/>
        </pc:sldMkLst>
        <pc:spChg chg="add mod">
          <ac:chgData name="Caroline Marie Holo" userId="65607e4e-b3dd-41fd-b4b7-f4d24ac730df" providerId="ADAL" clId="{724E8787-AF41-4C92-84C8-8070F24A192B}" dt="2022-10-24T22:58:06.001" v="4831" actId="208"/>
          <ac:spMkLst>
            <pc:docMk/>
            <pc:sldMk cId="0" sldId="316"/>
            <ac:spMk id="2" creationId="{C12C58A0-B698-49FE-91E7-1098C186BB38}"/>
          </ac:spMkLst>
        </pc:spChg>
        <pc:spChg chg="add mod">
          <ac:chgData name="Caroline Marie Holo" userId="65607e4e-b3dd-41fd-b4b7-f4d24ac730df" providerId="ADAL" clId="{724E8787-AF41-4C92-84C8-8070F24A192B}" dt="2022-10-24T22:58:23.486" v="4849" actId="2711"/>
          <ac:spMkLst>
            <pc:docMk/>
            <pc:sldMk cId="0" sldId="316"/>
            <ac:spMk id="3" creationId="{4D8E5D9A-0F00-4D5C-88A6-83CD746E0A59}"/>
          </ac:spMkLst>
        </pc:spChg>
        <pc:spChg chg="mod">
          <ac:chgData name="Caroline Marie Holo" userId="65607e4e-b3dd-41fd-b4b7-f4d24ac730df" providerId="ADAL" clId="{724E8787-AF41-4C92-84C8-8070F24A192B}" dt="2022-10-24T22:57:23.174" v="4827" actId="20577"/>
          <ac:spMkLst>
            <pc:docMk/>
            <pc:sldMk cId="0" sldId="316"/>
            <ac:spMk id="1400" creationId="{00000000-0000-0000-0000-000000000000}"/>
          </ac:spMkLst>
        </pc:spChg>
      </pc:sldChg>
      <pc:sldChg chg="modSp mod addCm delCm modCm">
        <pc:chgData name="Caroline Marie Holo" userId="65607e4e-b3dd-41fd-b4b7-f4d24ac730df" providerId="ADAL" clId="{724E8787-AF41-4C92-84C8-8070F24A192B}" dt="2022-10-24T23:05:48.522" v="5031" actId="1589"/>
        <pc:sldMkLst>
          <pc:docMk/>
          <pc:sldMk cId="0" sldId="317"/>
        </pc:sldMkLst>
        <pc:spChg chg="mod">
          <ac:chgData name="Caroline Marie Holo" userId="65607e4e-b3dd-41fd-b4b7-f4d24ac730df" providerId="ADAL" clId="{724E8787-AF41-4C92-84C8-8070F24A192B}" dt="2022-10-24T19:51:18.718" v="146" actId="20577"/>
          <ac:spMkLst>
            <pc:docMk/>
            <pc:sldMk cId="0" sldId="317"/>
            <ac:spMk id="1416" creationId="{00000000-0000-0000-0000-000000000000}"/>
          </ac:spMkLst>
        </pc:spChg>
        <pc:spChg chg="mod">
          <ac:chgData name="Caroline Marie Holo" userId="65607e4e-b3dd-41fd-b4b7-f4d24ac730df" providerId="ADAL" clId="{724E8787-AF41-4C92-84C8-8070F24A192B}" dt="2022-10-24T23:03:54.581" v="5018" actId="20577"/>
          <ac:spMkLst>
            <pc:docMk/>
            <pc:sldMk cId="0" sldId="317"/>
            <ac:spMk id="1418" creationId="{00000000-0000-0000-0000-000000000000}"/>
          </ac:spMkLst>
        </pc:spChg>
      </pc:sldChg>
      <pc:sldChg chg="del">
        <pc:chgData name="Caroline Marie Holo" userId="65607e4e-b3dd-41fd-b4b7-f4d24ac730df" providerId="ADAL" clId="{724E8787-AF41-4C92-84C8-8070F24A192B}" dt="2022-10-24T23:00:44.987" v="4858" actId="47"/>
        <pc:sldMkLst>
          <pc:docMk/>
          <pc:sldMk cId="0" sldId="323"/>
        </pc:sldMkLst>
      </pc:sldChg>
      <pc:sldChg chg="addCm modCm">
        <pc:chgData name="Caroline Marie Holo" userId="65607e4e-b3dd-41fd-b4b7-f4d24ac730df" providerId="ADAL" clId="{724E8787-AF41-4C92-84C8-8070F24A192B}" dt="2022-10-24T23:05:03.467" v="5024"/>
        <pc:sldMkLst>
          <pc:docMk/>
          <pc:sldMk cId="0" sldId="327"/>
        </pc:sldMkLst>
      </pc:sldChg>
      <pc:sldChg chg="modSp mod addCm delCm modCm">
        <pc:chgData name="Caroline Marie Holo" userId="65607e4e-b3dd-41fd-b4b7-f4d24ac730df" providerId="ADAL" clId="{724E8787-AF41-4C92-84C8-8070F24A192B}" dt="2022-10-24T23:06:52.384" v="5035"/>
        <pc:sldMkLst>
          <pc:docMk/>
          <pc:sldMk cId="0" sldId="329"/>
        </pc:sldMkLst>
        <pc:spChg chg="mod">
          <ac:chgData name="Caroline Marie Holo" userId="65607e4e-b3dd-41fd-b4b7-f4d24ac730df" providerId="ADAL" clId="{724E8787-AF41-4C92-84C8-8070F24A192B}" dt="2022-10-24T23:06:00.782" v="5033" actId="3626"/>
          <ac:spMkLst>
            <pc:docMk/>
            <pc:sldMk cId="0" sldId="329"/>
            <ac:spMk id="1642" creationId="{00000000-0000-0000-0000-000000000000}"/>
          </ac:spMkLst>
        </pc:spChg>
      </pc:sldChg>
      <pc:sldChg chg="delSp modSp mod">
        <pc:chgData name="Caroline Marie Holo" userId="65607e4e-b3dd-41fd-b4b7-f4d24ac730df" providerId="ADAL" clId="{724E8787-AF41-4C92-84C8-8070F24A192B}" dt="2022-10-24T23:07:14.723" v="5040" actId="14100"/>
        <pc:sldMkLst>
          <pc:docMk/>
          <pc:sldMk cId="0" sldId="330"/>
        </pc:sldMkLst>
        <pc:spChg chg="mod">
          <ac:chgData name="Caroline Marie Holo" userId="65607e4e-b3dd-41fd-b4b7-f4d24ac730df" providerId="ADAL" clId="{724E8787-AF41-4C92-84C8-8070F24A192B}" dt="2022-10-24T23:07:14.723" v="5040" actId="14100"/>
          <ac:spMkLst>
            <pc:docMk/>
            <pc:sldMk cId="0" sldId="330"/>
            <ac:spMk id="1652" creationId="{00000000-0000-0000-0000-000000000000}"/>
          </ac:spMkLst>
        </pc:spChg>
        <pc:spChg chg="del">
          <ac:chgData name="Caroline Marie Holo" userId="65607e4e-b3dd-41fd-b4b7-f4d24ac730df" providerId="ADAL" clId="{724E8787-AF41-4C92-84C8-8070F24A192B}" dt="2022-10-24T23:07:00.123" v="5037" actId="478"/>
          <ac:spMkLst>
            <pc:docMk/>
            <pc:sldMk cId="0" sldId="330"/>
            <ac:spMk id="1653" creationId="{00000000-0000-0000-0000-000000000000}"/>
          </ac:spMkLst>
        </pc:spChg>
        <pc:spChg chg="del">
          <ac:chgData name="Caroline Marie Holo" userId="65607e4e-b3dd-41fd-b4b7-f4d24ac730df" providerId="ADAL" clId="{724E8787-AF41-4C92-84C8-8070F24A192B}" dt="2022-10-24T23:06:59.477" v="5036" actId="478"/>
          <ac:spMkLst>
            <pc:docMk/>
            <pc:sldMk cId="0" sldId="330"/>
            <ac:spMk id="1654" creationId="{00000000-0000-0000-0000-000000000000}"/>
          </ac:spMkLst>
        </pc:spChg>
      </pc:sldChg>
      <pc:sldChg chg="delSp modSp mod delAnim modAnim addCm modCm">
        <pc:chgData name="Caroline Marie Holo" userId="65607e4e-b3dd-41fd-b4b7-f4d24ac730df" providerId="ADAL" clId="{724E8787-AF41-4C92-84C8-8070F24A192B}" dt="2022-10-24T23:03:12.397" v="4977"/>
        <pc:sldMkLst>
          <pc:docMk/>
          <pc:sldMk cId="1295368688" sldId="730"/>
        </pc:sldMkLst>
        <pc:spChg chg="mod">
          <ac:chgData name="Caroline Marie Holo" userId="65607e4e-b3dd-41fd-b4b7-f4d24ac730df" providerId="ADAL" clId="{724E8787-AF41-4C92-84C8-8070F24A192B}" dt="2022-10-24T23:00:42.875" v="4857"/>
          <ac:spMkLst>
            <pc:docMk/>
            <pc:sldMk cId="1295368688" sldId="730"/>
            <ac:spMk id="8" creationId="{6513F939-EED4-499D-9B74-FBC7BBFA2092}"/>
          </ac:spMkLst>
        </pc:spChg>
        <pc:spChg chg="mod">
          <ac:chgData name="Caroline Marie Holo" userId="65607e4e-b3dd-41fd-b4b7-f4d24ac730df" providerId="ADAL" clId="{724E8787-AF41-4C92-84C8-8070F24A192B}" dt="2022-10-24T23:02:17.269" v="4971" actId="13926"/>
          <ac:spMkLst>
            <pc:docMk/>
            <pc:sldMk cId="1295368688" sldId="730"/>
            <ac:spMk id="11" creationId="{2AFA5EA3-4192-4582-AFBC-270942A163D2}"/>
          </ac:spMkLst>
        </pc:spChg>
        <pc:spChg chg="del">
          <ac:chgData name="Caroline Marie Holo" userId="65607e4e-b3dd-41fd-b4b7-f4d24ac730df" providerId="ADAL" clId="{724E8787-AF41-4C92-84C8-8070F24A192B}" dt="2022-10-24T23:00:21.170" v="4854" actId="478"/>
          <ac:spMkLst>
            <pc:docMk/>
            <pc:sldMk cId="1295368688" sldId="730"/>
            <ac:spMk id="43" creationId="{C16284BC-2E7D-DB42-9748-DA5237EC1209}"/>
          </ac:spMkLst>
        </pc:spChg>
        <pc:picChg chg="del">
          <ac:chgData name="Caroline Marie Holo" userId="65607e4e-b3dd-41fd-b4b7-f4d24ac730df" providerId="ADAL" clId="{724E8787-AF41-4C92-84C8-8070F24A192B}" dt="2022-10-24T23:00:22.204" v="4855" actId="478"/>
          <ac:picMkLst>
            <pc:docMk/>
            <pc:sldMk cId="1295368688" sldId="730"/>
            <ac:picMk id="44" creationId="{301C3FD4-1941-7445-B134-25F1BED6CA98}"/>
          </ac:picMkLst>
        </pc:picChg>
      </pc:sldChg>
      <pc:sldChg chg="modSp mod ord">
        <pc:chgData name="Caroline Marie Holo" userId="65607e4e-b3dd-41fd-b4b7-f4d24ac730df" providerId="ADAL" clId="{724E8787-AF41-4C92-84C8-8070F24A192B}" dt="2022-10-24T22:47:39.822" v="4492"/>
        <pc:sldMkLst>
          <pc:docMk/>
          <pc:sldMk cId="2100939169" sldId="736"/>
        </pc:sldMkLst>
        <pc:spChg chg="mod">
          <ac:chgData name="Caroline Marie Holo" userId="65607e4e-b3dd-41fd-b4b7-f4d24ac730df" providerId="ADAL" clId="{724E8787-AF41-4C92-84C8-8070F24A192B}" dt="2022-10-24T22:47:39.822" v="4492"/>
          <ac:spMkLst>
            <pc:docMk/>
            <pc:sldMk cId="2100939169" sldId="736"/>
            <ac:spMk id="6" creationId="{5E040F40-AF5E-4E9B-8682-C8740783A197}"/>
          </ac:spMkLst>
        </pc:spChg>
        <pc:spChg chg="mod">
          <ac:chgData name="Caroline Marie Holo" userId="65607e4e-b3dd-41fd-b4b7-f4d24ac730df" providerId="ADAL" clId="{724E8787-AF41-4C92-84C8-8070F24A192B}" dt="2022-10-24T22:25:35.581" v="4001" actId="20577"/>
          <ac:spMkLst>
            <pc:docMk/>
            <pc:sldMk cId="2100939169" sldId="736"/>
            <ac:spMk id="8" creationId="{FA53F539-98AF-477A-B514-F2B24796E631}"/>
          </ac:spMkLst>
        </pc:spChg>
      </pc:sldChg>
      <pc:sldChg chg="modSp mod ord">
        <pc:chgData name="Caroline Marie Holo" userId="65607e4e-b3dd-41fd-b4b7-f4d24ac730df" providerId="ADAL" clId="{724E8787-AF41-4C92-84C8-8070F24A192B}" dt="2022-10-24T22:47:42.922" v="4493"/>
        <pc:sldMkLst>
          <pc:docMk/>
          <pc:sldMk cId="2102245319" sldId="753"/>
        </pc:sldMkLst>
        <pc:spChg chg="mod">
          <ac:chgData name="Caroline Marie Holo" userId="65607e4e-b3dd-41fd-b4b7-f4d24ac730df" providerId="ADAL" clId="{724E8787-AF41-4C92-84C8-8070F24A192B}" dt="2022-10-24T22:47:42.922" v="4493"/>
          <ac:spMkLst>
            <pc:docMk/>
            <pc:sldMk cId="2102245319" sldId="753"/>
            <ac:spMk id="6" creationId="{5E040F40-AF5E-4E9B-8682-C8740783A197}"/>
          </ac:spMkLst>
        </pc:spChg>
        <pc:spChg chg="mod">
          <ac:chgData name="Caroline Marie Holo" userId="65607e4e-b3dd-41fd-b4b7-f4d24ac730df" providerId="ADAL" clId="{724E8787-AF41-4C92-84C8-8070F24A192B}" dt="2022-10-24T22:25:38.334" v="4002" actId="20577"/>
          <ac:spMkLst>
            <pc:docMk/>
            <pc:sldMk cId="2102245319" sldId="753"/>
            <ac:spMk id="8" creationId="{FA53F539-98AF-477A-B514-F2B24796E631}"/>
          </ac:spMkLst>
        </pc:spChg>
      </pc:sldChg>
      <pc:sldChg chg="addSp delSp modSp mod ord addCm delCm modCm">
        <pc:chgData name="Caroline Marie Holo" userId="65607e4e-b3dd-41fd-b4b7-f4d24ac730df" providerId="ADAL" clId="{724E8787-AF41-4C92-84C8-8070F24A192B}" dt="2022-10-24T22:49:27.840" v="4559" actId="1589"/>
        <pc:sldMkLst>
          <pc:docMk/>
          <pc:sldMk cId="2058353005" sldId="763"/>
        </pc:sldMkLst>
        <pc:spChg chg="mod">
          <ac:chgData name="Caroline Marie Holo" userId="65607e4e-b3dd-41fd-b4b7-f4d24ac730df" providerId="ADAL" clId="{724E8787-AF41-4C92-84C8-8070F24A192B}" dt="2022-10-24T22:49:10.186" v="4556" actId="1036"/>
          <ac:spMkLst>
            <pc:docMk/>
            <pc:sldMk cId="2058353005" sldId="763"/>
            <ac:spMk id="7" creationId="{B325DD03-3AD4-4425-8CD8-C47C0DE150AF}"/>
          </ac:spMkLst>
        </pc:spChg>
        <pc:spChg chg="mod">
          <ac:chgData name="Caroline Marie Holo" userId="65607e4e-b3dd-41fd-b4b7-f4d24ac730df" providerId="ADAL" clId="{724E8787-AF41-4C92-84C8-8070F24A192B}" dt="2022-10-24T22:46:19.888" v="4484" actId="13926"/>
          <ac:spMkLst>
            <pc:docMk/>
            <pc:sldMk cId="2058353005" sldId="763"/>
            <ac:spMk id="11" creationId="{2AFA5EA3-4192-4582-AFBC-270942A163D2}"/>
          </ac:spMkLst>
        </pc:spChg>
        <pc:spChg chg="add mod">
          <ac:chgData name="Caroline Marie Holo" userId="65607e4e-b3dd-41fd-b4b7-f4d24ac730df" providerId="ADAL" clId="{724E8787-AF41-4C92-84C8-8070F24A192B}" dt="2022-10-24T22:49:10.186" v="4556" actId="1036"/>
          <ac:spMkLst>
            <pc:docMk/>
            <pc:sldMk cId="2058353005" sldId="763"/>
            <ac:spMk id="12" creationId="{70444EBA-A3D9-413B-9D10-DBD319FB82B6}"/>
          </ac:spMkLst>
        </pc:spChg>
        <pc:spChg chg="del">
          <ac:chgData name="Caroline Marie Holo" userId="65607e4e-b3dd-41fd-b4b7-f4d24ac730df" providerId="ADAL" clId="{724E8787-AF41-4C92-84C8-8070F24A192B}" dt="2022-10-24T22:04:03.256" v="3816" actId="478"/>
          <ac:spMkLst>
            <pc:docMk/>
            <pc:sldMk cId="2058353005" sldId="763"/>
            <ac:spMk id="14" creationId="{28A7C3A1-CB8E-4A35-AFCE-A140F6D3354E}"/>
          </ac:spMkLst>
        </pc:spChg>
        <pc:spChg chg="mod">
          <ac:chgData name="Caroline Marie Holo" userId="65607e4e-b3dd-41fd-b4b7-f4d24ac730df" providerId="ADAL" clId="{724E8787-AF41-4C92-84C8-8070F24A192B}" dt="2022-10-24T22:25:32.726" v="4000" actId="20577"/>
          <ac:spMkLst>
            <pc:docMk/>
            <pc:sldMk cId="2058353005" sldId="763"/>
            <ac:spMk id="16" creationId="{DC016E97-85BB-4A31-91C3-AD331DCAD1CC}"/>
          </ac:spMkLst>
        </pc:spChg>
        <pc:picChg chg="mod">
          <ac:chgData name="Caroline Marie Holo" userId="65607e4e-b3dd-41fd-b4b7-f4d24ac730df" providerId="ADAL" clId="{724E8787-AF41-4C92-84C8-8070F24A192B}" dt="2022-10-24T22:49:15.021" v="4558" actId="1076"/>
          <ac:picMkLst>
            <pc:docMk/>
            <pc:sldMk cId="2058353005" sldId="763"/>
            <ac:picMk id="8" creationId="{A28B2C5F-1111-477F-8C08-680EA4F7E36A}"/>
          </ac:picMkLst>
        </pc:picChg>
        <pc:picChg chg="add mod">
          <ac:chgData name="Caroline Marie Holo" userId="65607e4e-b3dd-41fd-b4b7-f4d24ac730df" providerId="ADAL" clId="{724E8787-AF41-4C92-84C8-8070F24A192B}" dt="2022-10-24T22:49:10.186" v="4556" actId="1036"/>
          <ac:picMkLst>
            <pc:docMk/>
            <pc:sldMk cId="2058353005" sldId="763"/>
            <ac:picMk id="13" creationId="{56AC8385-A5D0-4872-B73C-48D9EE283D72}"/>
          </ac:picMkLst>
        </pc:picChg>
      </pc:sldChg>
      <pc:sldChg chg="modSp mod ord">
        <pc:chgData name="Caroline Marie Holo" userId="65607e4e-b3dd-41fd-b4b7-f4d24ac730df" providerId="ADAL" clId="{724E8787-AF41-4C92-84C8-8070F24A192B}" dt="2022-10-24T22:47:45.857" v="4494"/>
        <pc:sldMkLst>
          <pc:docMk/>
          <pc:sldMk cId="1729844814" sldId="784"/>
        </pc:sldMkLst>
        <pc:spChg chg="mod">
          <ac:chgData name="Caroline Marie Holo" userId="65607e4e-b3dd-41fd-b4b7-f4d24ac730df" providerId="ADAL" clId="{724E8787-AF41-4C92-84C8-8070F24A192B}" dt="2022-10-24T22:47:45.857" v="4494"/>
          <ac:spMkLst>
            <pc:docMk/>
            <pc:sldMk cId="1729844814" sldId="784"/>
            <ac:spMk id="6" creationId="{5E040F40-AF5E-4E9B-8682-C8740783A197}"/>
          </ac:spMkLst>
        </pc:spChg>
        <pc:spChg chg="mod">
          <ac:chgData name="Caroline Marie Holo" userId="65607e4e-b3dd-41fd-b4b7-f4d24ac730df" providerId="ADAL" clId="{724E8787-AF41-4C92-84C8-8070F24A192B}" dt="2022-10-24T22:25:41.091" v="4003" actId="20577"/>
          <ac:spMkLst>
            <pc:docMk/>
            <pc:sldMk cId="1729844814" sldId="784"/>
            <ac:spMk id="8" creationId="{FA53F539-98AF-477A-B514-F2B24796E631}"/>
          </ac:spMkLst>
        </pc:spChg>
      </pc:sldChg>
      <pc:sldChg chg="del ord">
        <pc:chgData name="Caroline Marie Holo" userId="65607e4e-b3dd-41fd-b4b7-f4d24ac730df" providerId="ADAL" clId="{724E8787-AF41-4C92-84C8-8070F24A192B}" dt="2022-10-24T21:55:16.393" v="3240" actId="47"/>
        <pc:sldMkLst>
          <pc:docMk/>
          <pc:sldMk cId="4031072293" sldId="797"/>
        </pc:sldMkLst>
      </pc:sldChg>
      <pc:sldChg chg="del">
        <pc:chgData name="Caroline Marie Holo" userId="65607e4e-b3dd-41fd-b4b7-f4d24ac730df" providerId="ADAL" clId="{724E8787-AF41-4C92-84C8-8070F24A192B}" dt="2022-10-24T19:40:09.703" v="1" actId="47"/>
        <pc:sldMkLst>
          <pc:docMk/>
          <pc:sldMk cId="3644984272" sldId="898"/>
        </pc:sldMkLst>
      </pc:sldChg>
      <pc:sldChg chg="modSp mod modShow delCm">
        <pc:chgData name="Caroline Marie Holo" userId="65607e4e-b3dd-41fd-b4b7-f4d24ac730df" providerId="ADAL" clId="{724E8787-AF41-4C92-84C8-8070F24A192B}" dt="2022-10-24T22:30:05.701" v="4064" actId="14100"/>
        <pc:sldMkLst>
          <pc:docMk/>
          <pc:sldMk cId="936064383" sldId="915"/>
        </pc:sldMkLst>
        <pc:spChg chg="mod">
          <ac:chgData name="Caroline Marie Holo" userId="65607e4e-b3dd-41fd-b4b7-f4d24ac730df" providerId="ADAL" clId="{724E8787-AF41-4C92-84C8-8070F24A192B}" dt="2022-10-24T22:30:05.701" v="4064" actId="14100"/>
          <ac:spMkLst>
            <pc:docMk/>
            <pc:sldMk cId="936064383" sldId="915"/>
            <ac:spMk id="19" creationId="{68EF290B-2CE9-4388-8855-17CC76C4297F}"/>
          </ac:spMkLst>
        </pc:spChg>
      </pc:sldChg>
      <pc:sldChg chg="addCm modCm">
        <pc:chgData name="Caroline Marie Holo" userId="65607e4e-b3dd-41fd-b4b7-f4d24ac730df" providerId="ADAL" clId="{724E8787-AF41-4C92-84C8-8070F24A192B}" dt="2022-10-24T23:05:09.763" v="5026"/>
        <pc:sldMkLst>
          <pc:docMk/>
          <pc:sldMk cId="153288726" sldId="916"/>
        </pc:sldMkLst>
      </pc:sldChg>
      <pc:sldChg chg="modSp mod">
        <pc:chgData name="Caroline Marie Holo" userId="65607e4e-b3dd-41fd-b4b7-f4d24ac730df" providerId="ADAL" clId="{724E8787-AF41-4C92-84C8-8070F24A192B}" dt="2022-10-24T19:40:26.978" v="75" actId="1035"/>
        <pc:sldMkLst>
          <pc:docMk/>
          <pc:sldMk cId="1659600524" sldId="917"/>
        </pc:sldMkLst>
        <pc:spChg chg="mod">
          <ac:chgData name="Caroline Marie Holo" userId="65607e4e-b3dd-41fd-b4b7-f4d24ac730df" providerId="ADAL" clId="{724E8787-AF41-4C92-84C8-8070F24A192B}" dt="2022-10-24T19:40:16.487" v="35" actId="1035"/>
          <ac:spMkLst>
            <pc:docMk/>
            <pc:sldMk cId="1659600524" sldId="917"/>
            <ac:spMk id="50" creationId="{15C279A1-5B14-451E-9032-6C8B8A9AF953}"/>
          </ac:spMkLst>
        </pc:spChg>
        <pc:spChg chg="mod">
          <ac:chgData name="Caroline Marie Holo" userId="65607e4e-b3dd-41fd-b4b7-f4d24ac730df" providerId="ADAL" clId="{724E8787-AF41-4C92-84C8-8070F24A192B}" dt="2022-10-24T19:40:26.978" v="75" actId="1035"/>
          <ac:spMkLst>
            <pc:docMk/>
            <pc:sldMk cId="1659600524" sldId="917"/>
            <ac:spMk id="51" creationId="{141EC6B1-644A-4EAB-AF32-F3241C364F5E}"/>
          </ac:spMkLst>
        </pc:spChg>
      </pc:sldChg>
      <pc:sldChg chg="modSp mod ord addCm modCm">
        <pc:chgData name="Caroline Marie Holo" userId="65607e4e-b3dd-41fd-b4b7-f4d24ac730df" providerId="ADAL" clId="{724E8787-AF41-4C92-84C8-8070F24A192B}" dt="2022-10-24T22:38:21.264" v="4451"/>
        <pc:sldMkLst>
          <pc:docMk/>
          <pc:sldMk cId="3573356826" sldId="938"/>
        </pc:sldMkLst>
        <pc:spChg chg="mod">
          <ac:chgData name="Caroline Marie Holo" userId="65607e4e-b3dd-41fd-b4b7-f4d24ac730df" providerId="ADAL" clId="{724E8787-AF41-4C92-84C8-8070F24A192B}" dt="2022-10-24T22:38:09.463" v="4449" actId="13926"/>
          <ac:spMkLst>
            <pc:docMk/>
            <pc:sldMk cId="3573356826" sldId="938"/>
            <ac:spMk id="8" creationId="{6513F939-EED4-499D-9B74-FBC7BBFA2092}"/>
          </ac:spMkLst>
        </pc:spChg>
        <pc:spChg chg="mod">
          <ac:chgData name="Caroline Marie Holo" userId="65607e4e-b3dd-41fd-b4b7-f4d24ac730df" providerId="ADAL" clId="{724E8787-AF41-4C92-84C8-8070F24A192B}" dt="2022-10-24T22:30:22.587" v="4066"/>
          <ac:spMkLst>
            <pc:docMk/>
            <pc:sldMk cId="3573356826" sldId="938"/>
            <ac:spMk id="11" creationId="{2AFA5EA3-4192-4582-AFBC-270942A163D2}"/>
          </ac:spMkLst>
        </pc:spChg>
        <pc:spChg chg="mod">
          <ac:chgData name="Caroline Marie Holo" userId="65607e4e-b3dd-41fd-b4b7-f4d24ac730df" providerId="ADAL" clId="{724E8787-AF41-4C92-84C8-8070F24A192B}" dt="2022-10-24T22:38:05.934" v="4448" actId="13926"/>
          <ac:spMkLst>
            <pc:docMk/>
            <pc:sldMk cId="3573356826" sldId="938"/>
            <ac:spMk id="13" creationId="{10EDA7E2-213A-4524-937D-22B1E3C73775}"/>
          </ac:spMkLst>
        </pc:spChg>
      </pc:sldChg>
      <pc:sldChg chg="modSp del mod ord">
        <pc:chgData name="Caroline Marie Holo" userId="65607e4e-b3dd-41fd-b4b7-f4d24ac730df" providerId="ADAL" clId="{724E8787-AF41-4C92-84C8-8070F24A192B}" dt="2022-10-24T22:36:34.244" v="4296" actId="47"/>
        <pc:sldMkLst>
          <pc:docMk/>
          <pc:sldMk cId="1080110157" sldId="943"/>
        </pc:sldMkLst>
        <pc:spChg chg="mod">
          <ac:chgData name="Caroline Marie Holo" userId="65607e4e-b3dd-41fd-b4b7-f4d24ac730df" providerId="ADAL" clId="{724E8787-AF41-4C92-84C8-8070F24A192B}" dt="2022-10-24T22:30:19.568" v="4065"/>
          <ac:spMkLst>
            <pc:docMk/>
            <pc:sldMk cId="1080110157" sldId="943"/>
            <ac:spMk id="17" creationId="{934DFA26-C533-4ABA-9AAD-91C4F92A86C2}"/>
          </ac:spMkLst>
        </pc:spChg>
        <pc:spChg chg="mod">
          <ac:chgData name="Caroline Marie Holo" userId="65607e4e-b3dd-41fd-b4b7-f4d24ac730df" providerId="ADAL" clId="{724E8787-AF41-4C92-84C8-8070F24A192B}" dt="2022-10-24T22:31:00.763" v="4102" actId="20577"/>
          <ac:spMkLst>
            <pc:docMk/>
            <pc:sldMk cId="1080110157" sldId="943"/>
            <ac:spMk id="33" creationId="{08A610A4-9BC7-4BFB-A909-B59551BA4FC4}"/>
          </ac:spMkLst>
        </pc:spChg>
      </pc:sldChg>
      <pc:sldChg chg="modSp del mod">
        <pc:chgData name="Caroline Marie Holo" userId="65607e4e-b3dd-41fd-b4b7-f4d24ac730df" providerId="ADAL" clId="{724E8787-AF41-4C92-84C8-8070F24A192B}" dt="2022-10-24T20:11:54.346" v="499" actId="47"/>
        <pc:sldMkLst>
          <pc:docMk/>
          <pc:sldMk cId="1430197075" sldId="944"/>
        </pc:sldMkLst>
        <pc:spChg chg="mod">
          <ac:chgData name="Caroline Marie Holo" userId="65607e4e-b3dd-41fd-b4b7-f4d24ac730df" providerId="ADAL" clId="{724E8787-AF41-4C92-84C8-8070F24A192B}" dt="2022-10-24T20:06:48.223" v="329" actId="1076"/>
          <ac:spMkLst>
            <pc:docMk/>
            <pc:sldMk cId="1430197075" sldId="944"/>
            <ac:spMk id="32" creationId="{D5CCE558-6AF1-4488-9A5F-31BC55E79068}"/>
          </ac:spMkLst>
        </pc:spChg>
        <pc:spChg chg="mod">
          <ac:chgData name="Caroline Marie Holo" userId="65607e4e-b3dd-41fd-b4b7-f4d24ac730df" providerId="ADAL" clId="{724E8787-AF41-4C92-84C8-8070F24A192B}" dt="2022-10-24T20:01:02.159" v="288" actId="1038"/>
          <ac:spMkLst>
            <pc:docMk/>
            <pc:sldMk cId="1430197075" sldId="944"/>
            <ac:spMk id="1176" creationId="{00000000-0000-0000-0000-000000000000}"/>
          </ac:spMkLst>
        </pc:spChg>
        <pc:spChg chg="mod">
          <ac:chgData name="Caroline Marie Holo" userId="65607e4e-b3dd-41fd-b4b7-f4d24ac730df" providerId="ADAL" clId="{724E8787-AF41-4C92-84C8-8070F24A192B}" dt="2022-10-24T20:01:02.159" v="288" actId="1038"/>
          <ac:spMkLst>
            <pc:docMk/>
            <pc:sldMk cId="1430197075" sldId="944"/>
            <ac:spMk id="1177" creationId="{00000000-0000-0000-0000-000000000000}"/>
          </ac:spMkLst>
        </pc:spChg>
        <pc:spChg chg="mod">
          <ac:chgData name="Caroline Marie Holo" userId="65607e4e-b3dd-41fd-b4b7-f4d24ac730df" providerId="ADAL" clId="{724E8787-AF41-4C92-84C8-8070F24A192B}" dt="2022-10-24T20:00:52.057" v="268" actId="1038"/>
          <ac:spMkLst>
            <pc:docMk/>
            <pc:sldMk cId="1430197075" sldId="944"/>
            <ac:spMk id="1178" creationId="{00000000-0000-0000-0000-000000000000}"/>
          </ac:spMkLst>
        </pc:spChg>
        <pc:spChg chg="mod">
          <ac:chgData name="Caroline Marie Holo" userId="65607e4e-b3dd-41fd-b4b7-f4d24ac730df" providerId="ADAL" clId="{724E8787-AF41-4C92-84C8-8070F24A192B}" dt="2022-10-24T20:01:30.991" v="318" actId="1037"/>
          <ac:spMkLst>
            <pc:docMk/>
            <pc:sldMk cId="1430197075" sldId="944"/>
            <ac:spMk id="1185" creationId="{00000000-0000-0000-0000-000000000000}"/>
          </ac:spMkLst>
        </pc:spChg>
        <pc:spChg chg="mod">
          <ac:chgData name="Caroline Marie Holo" userId="65607e4e-b3dd-41fd-b4b7-f4d24ac730df" providerId="ADAL" clId="{724E8787-AF41-4C92-84C8-8070F24A192B}" dt="2022-10-24T20:01:30.991" v="318" actId="1037"/>
          <ac:spMkLst>
            <pc:docMk/>
            <pc:sldMk cId="1430197075" sldId="944"/>
            <ac:spMk id="1186" creationId="{00000000-0000-0000-0000-000000000000}"/>
          </ac:spMkLst>
        </pc:spChg>
        <pc:spChg chg="mod">
          <ac:chgData name="Caroline Marie Holo" userId="65607e4e-b3dd-41fd-b4b7-f4d24ac730df" providerId="ADAL" clId="{724E8787-AF41-4C92-84C8-8070F24A192B}" dt="2022-10-24T20:00:52.057" v="268" actId="1038"/>
          <ac:spMkLst>
            <pc:docMk/>
            <pc:sldMk cId="1430197075" sldId="944"/>
            <ac:spMk id="1187" creationId="{00000000-0000-0000-0000-000000000000}"/>
          </ac:spMkLst>
        </pc:spChg>
        <pc:spChg chg="mod">
          <ac:chgData name="Caroline Marie Holo" userId="65607e4e-b3dd-41fd-b4b7-f4d24ac730df" providerId="ADAL" clId="{724E8787-AF41-4C92-84C8-8070F24A192B}" dt="2022-10-24T20:01:02.159" v="288" actId="1038"/>
          <ac:spMkLst>
            <pc:docMk/>
            <pc:sldMk cId="1430197075" sldId="944"/>
            <ac:spMk id="1190" creationId="{00000000-0000-0000-0000-000000000000}"/>
          </ac:spMkLst>
        </pc:spChg>
        <pc:spChg chg="mod">
          <ac:chgData name="Caroline Marie Holo" userId="65607e4e-b3dd-41fd-b4b7-f4d24ac730df" providerId="ADAL" clId="{724E8787-AF41-4C92-84C8-8070F24A192B}" dt="2022-10-24T20:07:05.363" v="331" actId="1076"/>
          <ac:spMkLst>
            <pc:docMk/>
            <pc:sldMk cId="1430197075" sldId="944"/>
            <ac:spMk id="1191" creationId="{00000000-0000-0000-0000-000000000000}"/>
          </ac:spMkLst>
        </pc:spChg>
        <pc:spChg chg="mod">
          <ac:chgData name="Caroline Marie Holo" userId="65607e4e-b3dd-41fd-b4b7-f4d24ac730df" providerId="ADAL" clId="{724E8787-AF41-4C92-84C8-8070F24A192B}" dt="2022-10-24T19:53:14.123" v="209" actId="14100"/>
          <ac:spMkLst>
            <pc:docMk/>
            <pc:sldMk cId="1430197075" sldId="944"/>
            <ac:spMk id="1192" creationId="{00000000-0000-0000-0000-000000000000}"/>
          </ac:spMkLst>
        </pc:spChg>
        <pc:spChg chg="mod">
          <ac:chgData name="Caroline Marie Holo" userId="65607e4e-b3dd-41fd-b4b7-f4d24ac730df" providerId="ADAL" clId="{724E8787-AF41-4C92-84C8-8070F24A192B}" dt="2022-10-24T20:00:52.057" v="268" actId="1038"/>
          <ac:spMkLst>
            <pc:docMk/>
            <pc:sldMk cId="1430197075" sldId="944"/>
            <ac:spMk id="1193" creationId="{00000000-0000-0000-0000-000000000000}"/>
          </ac:spMkLst>
        </pc:spChg>
        <pc:spChg chg="mod">
          <ac:chgData name="Caroline Marie Holo" userId="65607e4e-b3dd-41fd-b4b7-f4d24ac730df" providerId="ADAL" clId="{724E8787-AF41-4C92-84C8-8070F24A192B}" dt="2022-10-24T20:00:52.057" v="268" actId="1038"/>
          <ac:spMkLst>
            <pc:docMk/>
            <pc:sldMk cId="1430197075" sldId="944"/>
            <ac:spMk id="1196" creationId="{00000000-0000-0000-0000-000000000000}"/>
          </ac:spMkLst>
        </pc:spChg>
        <pc:spChg chg="mod">
          <ac:chgData name="Caroline Marie Holo" userId="65607e4e-b3dd-41fd-b4b7-f4d24ac730df" providerId="ADAL" clId="{724E8787-AF41-4C92-84C8-8070F24A192B}" dt="2022-10-24T20:00:52.057" v="268" actId="1038"/>
          <ac:spMkLst>
            <pc:docMk/>
            <pc:sldMk cId="1430197075" sldId="944"/>
            <ac:spMk id="1197" creationId="{00000000-0000-0000-0000-000000000000}"/>
          </ac:spMkLst>
        </pc:spChg>
        <pc:spChg chg="mod">
          <ac:chgData name="Caroline Marie Holo" userId="65607e4e-b3dd-41fd-b4b7-f4d24ac730df" providerId="ADAL" clId="{724E8787-AF41-4C92-84C8-8070F24A192B}" dt="2022-10-24T20:01:24.550" v="312" actId="1076"/>
          <ac:spMkLst>
            <pc:docMk/>
            <pc:sldMk cId="1430197075" sldId="944"/>
            <ac:spMk id="1200" creationId="{00000000-0000-0000-0000-000000000000}"/>
          </ac:spMkLst>
        </pc:spChg>
        <pc:spChg chg="mod">
          <ac:chgData name="Caroline Marie Holo" userId="65607e4e-b3dd-41fd-b4b7-f4d24ac730df" providerId="ADAL" clId="{724E8787-AF41-4C92-84C8-8070F24A192B}" dt="2022-10-24T20:01:30.991" v="318" actId="1037"/>
          <ac:spMkLst>
            <pc:docMk/>
            <pc:sldMk cId="1430197075" sldId="944"/>
            <ac:spMk id="1201" creationId="{00000000-0000-0000-0000-000000000000}"/>
          </ac:spMkLst>
        </pc:spChg>
        <pc:spChg chg="mod">
          <ac:chgData name="Caroline Marie Holo" userId="65607e4e-b3dd-41fd-b4b7-f4d24ac730df" providerId="ADAL" clId="{724E8787-AF41-4C92-84C8-8070F24A192B}" dt="2022-10-24T20:01:30.991" v="318" actId="1037"/>
          <ac:spMkLst>
            <pc:docMk/>
            <pc:sldMk cId="1430197075" sldId="944"/>
            <ac:spMk id="1203" creationId="{00000000-0000-0000-0000-000000000000}"/>
          </ac:spMkLst>
        </pc:spChg>
        <pc:picChg chg="mod">
          <ac:chgData name="Caroline Marie Holo" userId="65607e4e-b3dd-41fd-b4b7-f4d24ac730df" providerId="ADAL" clId="{724E8787-AF41-4C92-84C8-8070F24A192B}" dt="2022-10-24T20:01:11.625" v="305" actId="1037"/>
          <ac:picMkLst>
            <pc:docMk/>
            <pc:sldMk cId="1430197075" sldId="944"/>
            <ac:picMk id="1188" creationId="{00000000-0000-0000-0000-000000000000}"/>
          </ac:picMkLst>
        </pc:picChg>
        <pc:picChg chg="mod">
          <ac:chgData name="Caroline Marie Holo" userId="65607e4e-b3dd-41fd-b4b7-f4d24ac730df" providerId="ADAL" clId="{724E8787-AF41-4C92-84C8-8070F24A192B}" dt="2022-10-24T20:01:11.625" v="305" actId="1037"/>
          <ac:picMkLst>
            <pc:docMk/>
            <pc:sldMk cId="1430197075" sldId="944"/>
            <ac:picMk id="1189" creationId="{00000000-0000-0000-0000-000000000000}"/>
          </ac:picMkLst>
        </pc:picChg>
        <pc:picChg chg="mod">
          <ac:chgData name="Caroline Marie Holo" userId="65607e4e-b3dd-41fd-b4b7-f4d24ac730df" providerId="ADAL" clId="{724E8787-AF41-4C92-84C8-8070F24A192B}" dt="2022-10-24T20:01:30.991" v="318" actId="1037"/>
          <ac:picMkLst>
            <pc:docMk/>
            <pc:sldMk cId="1430197075" sldId="944"/>
            <ac:picMk id="1194" creationId="{00000000-0000-0000-0000-000000000000}"/>
          </ac:picMkLst>
        </pc:picChg>
        <pc:picChg chg="mod">
          <ac:chgData name="Caroline Marie Holo" userId="65607e4e-b3dd-41fd-b4b7-f4d24ac730df" providerId="ADAL" clId="{724E8787-AF41-4C92-84C8-8070F24A192B}" dt="2022-10-24T20:01:30.991" v="318" actId="1037"/>
          <ac:picMkLst>
            <pc:docMk/>
            <pc:sldMk cId="1430197075" sldId="944"/>
            <ac:picMk id="1195" creationId="{00000000-0000-0000-0000-000000000000}"/>
          </ac:picMkLst>
        </pc:picChg>
        <pc:picChg chg="mod">
          <ac:chgData name="Caroline Marie Holo" userId="65607e4e-b3dd-41fd-b4b7-f4d24ac730df" providerId="ADAL" clId="{724E8787-AF41-4C92-84C8-8070F24A192B}" dt="2022-10-24T20:01:17.311" v="310" actId="1037"/>
          <ac:picMkLst>
            <pc:docMk/>
            <pc:sldMk cId="1430197075" sldId="944"/>
            <ac:picMk id="1198" creationId="{00000000-0000-0000-0000-000000000000}"/>
          </ac:picMkLst>
        </pc:picChg>
        <pc:picChg chg="mod">
          <ac:chgData name="Caroline Marie Holo" userId="65607e4e-b3dd-41fd-b4b7-f4d24ac730df" providerId="ADAL" clId="{724E8787-AF41-4C92-84C8-8070F24A192B}" dt="2022-10-24T20:01:21.250" v="311" actId="1036"/>
          <ac:picMkLst>
            <pc:docMk/>
            <pc:sldMk cId="1430197075" sldId="944"/>
            <ac:picMk id="1199" creationId="{00000000-0000-0000-0000-000000000000}"/>
          </ac:picMkLst>
        </pc:picChg>
        <pc:picChg chg="mod">
          <ac:chgData name="Caroline Marie Holo" userId="65607e4e-b3dd-41fd-b4b7-f4d24ac730df" providerId="ADAL" clId="{724E8787-AF41-4C92-84C8-8070F24A192B}" dt="2022-10-24T20:01:30.991" v="318" actId="1037"/>
          <ac:picMkLst>
            <pc:docMk/>
            <pc:sldMk cId="1430197075" sldId="944"/>
            <ac:picMk id="1202" creationId="{00000000-0000-0000-0000-000000000000}"/>
          </ac:picMkLst>
        </pc:picChg>
        <pc:picChg chg="mod">
          <ac:chgData name="Caroline Marie Holo" userId="65607e4e-b3dd-41fd-b4b7-f4d24ac730df" providerId="ADAL" clId="{724E8787-AF41-4C92-84C8-8070F24A192B}" dt="2022-10-24T20:01:30.991" v="318" actId="1037"/>
          <ac:picMkLst>
            <pc:docMk/>
            <pc:sldMk cId="1430197075" sldId="944"/>
            <ac:picMk id="1204" creationId="{00000000-0000-0000-0000-000000000000}"/>
          </ac:picMkLst>
        </pc:picChg>
      </pc:sldChg>
      <pc:sldChg chg="modSp mod addCm modCm">
        <pc:chgData name="Caroline Marie Holo" userId="65607e4e-b3dd-41fd-b4b7-f4d24ac730df" providerId="ADAL" clId="{724E8787-AF41-4C92-84C8-8070F24A192B}" dt="2022-10-24T20:13:10.641" v="507" actId="13926"/>
        <pc:sldMkLst>
          <pc:docMk/>
          <pc:sldMk cId="715515499" sldId="945"/>
        </pc:sldMkLst>
        <pc:spChg chg="mod">
          <ac:chgData name="Caroline Marie Holo" userId="65607e4e-b3dd-41fd-b4b7-f4d24ac730df" providerId="ADAL" clId="{724E8787-AF41-4C92-84C8-8070F24A192B}" dt="2022-10-24T20:13:10.641" v="507" actId="13926"/>
          <ac:spMkLst>
            <pc:docMk/>
            <pc:sldMk cId="715515499" sldId="945"/>
            <ac:spMk id="1184" creationId="{00000000-0000-0000-0000-000000000000}"/>
          </ac:spMkLst>
        </pc:spChg>
        <pc:spChg chg="mod">
          <ac:chgData name="Caroline Marie Holo" userId="65607e4e-b3dd-41fd-b4b7-f4d24ac730df" providerId="ADAL" clId="{724E8787-AF41-4C92-84C8-8070F24A192B}" dt="2022-10-24T20:07:29.910" v="461" actId="1036"/>
          <ac:spMkLst>
            <pc:docMk/>
            <pc:sldMk cId="715515499" sldId="945"/>
            <ac:spMk id="1190" creationId="{00000000-0000-0000-0000-000000000000}"/>
          </ac:spMkLst>
        </pc:spChg>
        <pc:spChg chg="mod">
          <ac:chgData name="Caroline Marie Holo" userId="65607e4e-b3dd-41fd-b4b7-f4d24ac730df" providerId="ADAL" clId="{724E8787-AF41-4C92-84C8-8070F24A192B}" dt="2022-10-24T20:07:39.050" v="498" actId="1036"/>
          <ac:spMkLst>
            <pc:docMk/>
            <pc:sldMk cId="715515499" sldId="945"/>
            <ac:spMk id="1191" creationId="{00000000-0000-0000-0000-000000000000}"/>
          </ac:spMkLst>
        </pc:spChg>
        <pc:picChg chg="mod">
          <ac:chgData name="Caroline Marie Holo" userId="65607e4e-b3dd-41fd-b4b7-f4d24ac730df" providerId="ADAL" clId="{724E8787-AF41-4C92-84C8-8070F24A192B}" dt="2022-10-24T20:07:39.050" v="498" actId="1036"/>
          <ac:picMkLst>
            <pc:docMk/>
            <pc:sldMk cId="715515499" sldId="945"/>
            <ac:picMk id="1188" creationId="{00000000-0000-0000-0000-000000000000}"/>
          </ac:picMkLst>
        </pc:picChg>
        <pc:picChg chg="mod">
          <ac:chgData name="Caroline Marie Holo" userId="65607e4e-b3dd-41fd-b4b7-f4d24ac730df" providerId="ADAL" clId="{724E8787-AF41-4C92-84C8-8070F24A192B}" dt="2022-10-24T20:07:29.910" v="461" actId="1036"/>
          <ac:picMkLst>
            <pc:docMk/>
            <pc:sldMk cId="715515499" sldId="945"/>
            <ac:picMk id="1189" creationId="{00000000-0000-0000-0000-000000000000}"/>
          </ac:picMkLst>
        </pc:picChg>
      </pc:sldChg>
      <pc:sldChg chg="addSp modSp mod addCm delCm modCm">
        <pc:chgData name="Caroline Marie Holo" userId="65607e4e-b3dd-41fd-b4b7-f4d24ac730df" providerId="ADAL" clId="{724E8787-AF41-4C92-84C8-8070F24A192B}" dt="2022-10-24T20:35:24.646" v="1074"/>
        <pc:sldMkLst>
          <pc:docMk/>
          <pc:sldMk cId="1236194989" sldId="946"/>
        </pc:sldMkLst>
        <pc:spChg chg="add mod">
          <ac:chgData name="Caroline Marie Holo" userId="65607e4e-b3dd-41fd-b4b7-f4d24ac730df" providerId="ADAL" clId="{724E8787-AF41-4C92-84C8-8070F24A192B}" dt="2022-10-24T20:30:34.418" v="953" actId="1035"/>
          <ac:spMkLst>
            <pc:docMk/>
            <pc:sldMk cId="1236194989" sldId="946"/>
            <ac:spMk id="20" creationId="{62CAC20E-CE12-4A20-9D64-6EBA01033C68}"/>
          </ac:spMkLst>
        </pc:spChg>
        <pc:spChg chg="add mod">
          <ac:chgData name="Caroline Marie Holo" userId="65607e4e-b3dd-41fd-b4b7-f4d24ac730df" providerId="ADAL" clId="{724E8787-AF41-4C92-84C8-8070F24A192B}" dt="2022-10-24T20:30:34.418" v="953" actId="1035"/>
          <ac:spMkLst>
            <pc:docMk/>
            <pc:sldMk cId="1236194989" sldId="946"/>
            <ac:spMk id="21" creationId="{8657D1F2-EFA5-47E7-89D0-3B3FDE5DA3AD}"/>
          </ac:spMkLst>
        </pc:spChg>
        <pc:spChg chg="mod">
          <ac:chgData name="Caroline Marie Holo" userId="65607e4e-b3dd-41fd-b4b7-f4d24ac730df" providerId="ADAL" clId="{724E8787-AF41-4C92-84C8-8070F24A192B}" dt="2022-10-24T20:15:47.834" v="526" actId="1076"/>
          <ac:spMkLst>
            <pc:docMk/>
            <pc:sldMk cId="1236194989" sldId="946"/>
            <ac:spMk id="1211" creationId="{00000000-0000-0000-0000-000000000000}"/>
          </ac:spMkLst>
        </pc:spChg>
        <pc:spChg chg="mod ord">
          <ac:chgData name="Caroline Marie Holo" userId="65607e4e-b3dd-41fd-b4b7-f4d24ac730df" providerId="ADAL" clId="{724E8787-AF41-4C92-84C8-8070F24A192B}" dt="2022-10-24T20:21:16.424" v="570" actId="166"/>
          <ac:spMkLst>
            <pc:docMk/>
            <pc:sldMk cId="1236194989" sldId="946"/>
            <ac:spMk id="1212" creationId="{00000000-0000-0000-0000-000000000000}"/>
          </ac:spMkLst>
        </pc:spChg>
        <pc:spChg chg="mod">
          <ac:chgData name="Caroline Marie Holo" userId="65607e4e-b3dd-41fd-b4b7-f4d24ac730df" providerId="ADAL" clId="{724E8787-AF41-4C92-84C8-8070F24A192B}" dt="2022-10-24T20:21:20.704" v="571" actId="1076"/>
          <ac:spMkLst>
            <pc:docMk/>
            <pc:sldMk cId="1236194989" sldId="946"/>
            <ac:spMk id="1213" creationId="{00000000-0000-0000-0000-000000000000}"/>
          </ac:spMkLst>
        </pc:spChg>
        <pc:spChg chg="mod">
          <ac:chgData name="Caroline Marie Holo" userId="65607e4e-b3dd-41fd-b4b7-f4d24ac730df" providerId="ADAL" clId="{724E8787-AF41-4C92-84C8-8070F24A192B}" dt="2022-10-24T20:31:45.362" v="1059" actId="20577"/>
          <ac:spMkLst>
            <pc:docMk/>
            <pc:sldMk cId="1236194989" sldId="946"/>
            <ac:spMk id="1221" creationId="{00000000-0000-0000-0000-000000000000}"/>
          </ac:spMkLst>
        </pc:spChg>
        <pc:spChg chg="mod">
          <ac:chgData name="Caroline Marie Holo" userId="65607e4e-b3dd-41fd-b4b7-f4d24ac730df" providerId="ADAL" clId="{724E8787-AF41-4C92-84C8-8070F24A192B}" dt="2022-10-24T20:30:34.418" v="953" actId="1035"/>
          <ac:spMkLst>
            <pc:docMk/>
            <pc:sldMk cId="1236194989" sldId="946"/>
            <ac:spMk id="1225" creationId="{00000000-0000-0000-0000-000000000000}"/>
          </ac:spMkLst>
        </pc:spChg>
        <pc:spChg chg="mod">
          <ac:chgData name="Caroline Marie Holo" userId="65607e4e-b3dd-41fd-b4b7-f4d24ac730df" providerId="ADAL" clId="{724E8787-AF41-4C92-84C8-8070F24A192B}" dt="2022-10-24T20:30:34.418" v="953" actId="1035"/>
          <ac:spMkLst>
            <pc:docMk/>
            <pc:sldMk cId="1236194989" sldId="946"/>
            <ac:spMk id="1226" creationId="{00000000-0000-0000-0000-000000000000}"/>
          </ac:spMkLst>
        </pc:spChg>
        <pc:spChg chg="mod">
          <ac:chgData name="Caroline Marie Holo" userId="65607e4e-b3dd-41fd-b4b7-f4d24ac730df" providerId="ADAL" clId="{724E8787-AF41-4C92-84C8-8070F24A192B}" dt="2022-10-24T20:30:34.418" v="953" actId="1035"/>
          <ac:spMkLst>
            <pc:docMk/>
            <pc:sldMk cId="1236194989" sldId="946"/>
            <ac:spMk id="1227" creationId="{00000000-0000-0000-0000-000000000000}"/>
          </ac:spMkLst>
        </pc:spChg>
        <pc:spChg chg="mod">
          <ac:chgData name="Caroline Marie Holo" userId="65607e4e-b3dd-41fd-b4b7-f4d24ac730df" providerId="ADAL" clId="{724E8787-AF41-4C92-84C8-8070F24A192B}" dt="2022-10-24T20:30:34.418" v="953" actId="1035"/>
          <ac:spMkLst>
            <pc:docMk/>
            <pc:sldMk cId="1236194989" sldId="946"/>
            <ac:spMk id="1228" creationId="{00000000-0000-0000-0000-000000000000}"/>
          </ac:spMkLst>
        </pc:spChg>
      </pc:sldChg>
      <pc:sldChg chg="del">
        <pc:chgData name="Caroline Marie Holo" userId="65607e4e-b3dd-41fd-b4b7-f4d24ac730df" providerId="ADAL" clId="{724E8787-AF41-4C92-84C8-8070F24A192B}" dt="2022-10-24T22:00:51.513" v="3618" actId="47"/>
        <pc:sldMkLst>
          <pc:docMk/>
          <pc:sldMk cId="993046872" sldId="947"/>
        </pc:sldMkLst>
      </pc:sldChg>
      <pc:sldChg chg="addSp delSp modSp mod addCm modCm">
        <pc:chgData name="Caroline Marie Holo" userId="65607e4e-b3dd-41fd-b4b7-f4d24ac730df" providerId="ADAL" clId="{724E8787-AF41-4C92-84C8-8070F24A192B}" dt="2022-10-24T22:03:51.766" v="3814"/>
        <pc:sldMkLst>
          <pc:docMk/>
          <pc:sldMk cId="3874785140" sldId="948"/>
        </pc:sldMkLst>
        <pc:spChg chg="del">
          <ac:chgData name="Caroline Marie Holo" userId="65607e4e-b3dd-41fd-b4b7-f4d24ac730df" providerId="ADAL" clId="{724E8787-AF41-4C92-84C8-8070F24A192B}" dt="2022-10-24T20:47:06.883" v="1223" actId="478"/>
          <ac:spMkLst>
            <pc:docMk/>
            <pc:sldMk cId="3874785140" sldId="948"/>
            <ac:spMk id="2" creationId="{B78F858C-1AA3-41C1-87EF-81377621DA67}"/>
          </ac:spMkLst>
        </pc:spChg>
        <pc:spChg chg="del">
          <ac:chgData name="Caroline Marie Holo" userId="65607e4e-b3dd-41fd-b4b7-f4d24ac730df" providerId="ADAL" clId="{724E8787-AF41-4C92-84C8-8070F24A192B}" dt="2022-10-24T20:47:05.975" v="1222" actId="478"/>
          <ac:spMkLst>
            <pc:docMk/>
            <pc:sldMk cId="3874785140" sldId="948"/>
            <ac:spMk id="3" creationId="{6FCEA058-1A72-4A11-B7AF-508328261928}"/>
          </ac:spMkLst>
        </pc:spChg>
        <pc:spChg chg="add mod ord">
          <ac:chgData name="Caroline Marie Holo" userId="65607e4e-b3dd-41fd-b4b7-f4d24ac730df" providerId="ADAL" clId="{724E8787-AF41-4C92-84C8-8070F24A192B}" dt="2022-10-24T21:17:31.439" v="2406" actId="1035"/>
          <ac:spMkLst>
            <pc:docMk/>
            <pc:sldMk cId="3874785140" sldId="948"/>
            <ac:spMk id="4" creationId="{1C5797BA-8869-4148-B89A-29209BA29BA8}"/>
          </ac:spMkLst>
        </pc:spChg>
        <pc:spChg chg="add del mod">
          <ac:chgData name="Caroline Marie Holo" userId="65607e4e-b3dd-41fd-b4b7-f4d24ac730df" providerId="ADAL" clId="{724E8787-AF41-4C92-84C8-8070F24A192B}" dt="2022-10-24T20:59:43.958" v="1789"/>
          <ac:spMkLst>
            <pc:docMk/>
            <pc:sldMk cId="3874785140" sldId="948"/>
            <ac:spMk id="5" creationId="{E1D2904B-A28D-4A84-B7B7-0E48BCBC4DA9}"/>
          </ac:spMkLst>
        </pc:spChg>
        <pc:spChg chg="add mod">
          <ac:chgData name="Caroline Marie Holo" userId="65607e4e-b3dd-41fd-b4b7-f4d24ac730df" providerId="ADAL" clId="{724E8787-AF41-4C92-84C8-8070F24A192B}" dt="2022-10-24T21:17:31.439" v="2406" actId="1035"/>
          <ac:spMkLst>
            <pc:docMk/>
            <pc:sldMk cId="3874785140" sldId="948"/>
            <ac:spMk id="10" creationId="{311050B1-FB8E-46E2-9B2B-3C7303CA4F22}"/>
          </ac:spMkLst>
        </pc:spChg>
        <pc:spChg chg="add mod">
          <ac:chgData name="Caroline Marie Holo" userId="65607e4e-b3dd-41fd-b4b7-f4d24ac730df" providerId="ADAL" clId="{724E8787-AF41-4C92-84C8-8070F24A192B}" dt="2022-10-24T21:17:31.439" v="2406" actId="1035"/>
          <ac:spMkLst>
            <pc:docMk/>
            <pc:sldMk cId="3874785140" sldId="948"/>
            <ac:spMk id="11" creationId="{2F52DE3E-31E3-4242-B67D-C0878B4D9C46}"/>
          </ac:spMkLst>
        </pc:spChg>
        <pc:spChg chg="add mod">
          <ac:chgData name="Caroline Marie Holo" userId="65607e4e-b3dd-41fd-b4b7-f4d24ac730df" providerId="ADAL" clId="{724E8787-AF41-4C92-84C8-8070F24A192B}" dt="2022-10-24T21:17:31.439" v="2406" actId="1035"/>
          <ac:spMkLst>
            <pc:docMk/>
            <pc:sldMk cId="3874785140" sldId="948"/>
            <ac:spMk id="12" creationId="{820932D5-B18E-45C1-ABA4-F0BE3C289CDA}"/>
          </ac:spMkLst>
        </pc:spChg>
        <pc:spChg chg="add mod">
          <ac:chgData name="Caroline Marie Holo" userId="65607e4e-b3dd-41fd-b4b7-f4d24ac730df" providerId="ADAL" clId="{724E8787-AF41-4C92-84C8-8070F24A192B}" dt="2022-10-24T21:17:31.439" v="2406" actId="1035"/>
          <ac:spMkLst>
            <pc:docMk/>
            <pc:sldMk cId="3874785140" sldId="948"/>
            <ac:spMk id="13" creationId="{5FBE4981-C0EE-451D-9A7F-6CAA91D1B081}"/>
          </ac:spMkLst>
        </pc:spChg>
        <pc:spChg chg="add del">
          <ac:chgData name="Caroline Marie Holo" userId="65607e4e-b3dd-41fd-b4b7-f4d24ac730df" providerId="ADAL" clId="{724E8787-AF41-4C92-84C8-8070F24A192B}" dt="2022-10-24T21:12:16.943" v="2128" actId="478"/>
          <ac:spMkLst>
            <pc:docMk/>
            <pc:sldMk cId="3874785140" sldId="948"/>
            <ac:spMk id="14" creationId="{89F8A0B2-0C54-4251-90EA-031A59FAB65D}"/>
          </ac:spMkLst>
        </pc:spChg>
        <pc:spChg chg="add mod">
          <ac:chgData name="Caroline Marie Holo" userId="65607e4e-b3dd-41fd-b4b7-f4d24ac730df" providerId="ADAL" clId="{724E8787-AF41-4C92-84C8-8070F24A192B}" dt="2022-10-24T21:17:31.439" v="2406" actId="1035"/>
          <ac:spMkLst>
            <pc:docMk/>
            <pc:sldMk cId="3874785140" sldId="948"/>
            <ac:spMk id="15" creationId="{49B1107B-451F-4B3C-B466-070036C92A3F}"/>
          </ac:spMkLst>
        </pc:spChg>
        <pc:spChg chg="add mod">
          <ac:chgData name="Caroline Marie Holo" userId="65607e4e-b3dd-41fd-b4b7-f4d24ac730df" providerId="ADAL" clId="{724E8787-AF41-4C92-84C8-8070F24A192B}" dt="2022-10-24T21:17:31.439" v="2406" actId="1035"/>
          <ac:spMkLst>
            <pc:docMk/>
            <pc:sldMk cId="3874785140" sldId="948"/>
            <ac:spMk id="16" creationId="{D7E3C89C-A42B-4EA7-9F57-4EAFEFB7F486}"/>
          </ac:spMkLst>
        </pc:spChg>
        <pc:spChg chg="add mod ord">
          <ac:chgData name="Caroline Marie Holo" userId="65607e4e-b3dd-41fd-b4b7-f4d24ac730df" providerId="ADAL" clId="{724E8787-AF41-4C92-84C8-8070F24A192B}" dt="2022-10-24T21:16:35.006" v="2376" actId="207"/>
          <ac:spMkLst>
            <pc:docMk/>
            <pc:sldMk cId="3874785140" sldId="948"/>
            <ac:spMk id="17" creationId="{D494F253-3EFF-4D76-A2DB-EF49E357D198}"/>
          </ac:spMkLst>
        </pc:spChg>
        <pc:spChg chg="add mod">
          <ac:chgData name="Caroline Marie Holo" userId="65607e4e-b3dd-41fd-b4b7-f4d24ac730df" providerId="ADAL" clId="{724E8787-AF41-4C92-84C8-8070F24A192B}" dt="2022-10-24T21:17:31.439" v="2406" actId="1035"/>
          <ac:spMkLst>
            <pc:docMk/>
            <pc:sldMk cId="3874785140" sldId="948"/>
            <ac:spMk id="20" creationId="{B62C29E1-8A77-4123-815B-35C34BD174DA}"/>
          </ac:spMkLst>
        </pc:spChg>
        <pc:spChg chg="add mod">
          <ac:chgData name="Caroline Marie Holo" userId="65607e4e-b3dd-41fd-b4b7-f4d24ac730df" providerId="ADAL" clId="{724E8787-AF41-4C92-84C8-8070F24A192B}" dt="2022-10-24T21:17:31.439" v="2406" actId="1035"/>
          <ac:spMkLst>
            <pc:docMk/>
            <pc:sldMk cId="3874785140" sldId="948"/>
            <ac:spMk id="21" creationId="{27E6B3F4-A595-4D51-A8F5-BC0E435F8CC8}"/>
          </ac:spMkLst>
        </pc:spChg>
        <pc:spChg chg="add mod">
          <ac:chgData name="Caroline Marie Holo" userId="65607e4e-b3dd-41fd-b4b7-f4d24ac730df" providerId="ADAL" clId="{724E8787-AF41-4C92-84C8-8070F24A192B}" dt="2022-10-24T21:17:31.439" v="2406" actId="1035"/>
          <ac:spMkLst>
            <pc:docMk/>
            <pc:sldMk cId="3874785140" sldId="948"/>
            <ac:spMk id="22" creationId="{F773559E-C7D4-4733-AC63-F0090669AB13}"/>
          </ac:spMkLst>
        </pc:spChg>
        <pc:spChg chg="add mod">
          <ac:chgData name="Caroline Marie Holo" userId="65607e4e-b3dd-41fd-b4b7-f4d24ac730df" providerId="ADAL" clId="{724E8787-AF41-4C92-84C8-8070F24A192B}" dt="2022-10-24T21:17:31.439" v="2406" actId="1035"/>
          <ac:spMkLst>
            <pc:docMk/>
            <pc:sldMk cId="3874785140" sldId="948"/>
            <ac:spMk id="23" creationId="{4AB6D890-8754-40FB-8FE3-11DD4FCD5349}"/>
          </ac:spMkLst>
        </pc:spChg>
        <pc:spChg chg="add mod">
          <ac:chgData name="Caroline Marie Holo" userId="65607e4e-b3dd-41fd-b4b7-f4d24ac730df" providerId="ADAL" clId="{724E8787-AF41-4C92-84C8-8070F24A192B}" dt="2022-10-24T21:17:02.414" v="2394" actId="1035"/>
          <ac:spMkLst>
            <pc:docMk/>
            <pc:sldMk cId="3874785140" sldId="948"/>
            <ac:spMk id="33" creationId="{370FAA75-D373-4251-952D-E61F017D63EB}"/>
          </ac:spMkLst>
        </pc:spChg>
        <pc:spChg chg="del mod">
          <ac:chgData name="Caroline Marie Holo" userId="65607e4e-b3dd-41fd-b4b7-f4d24ac730df" providerId="ADAL" clId="{724E8787-AF41-4C92-84C8-8070F24A192B}" dt="2022-10-24T21:13:09.786" v="2136" actId="478"/>
          <ac:spMkLst>
            <pc:docMk/>
            <pc:sldMk cId="3874785140" sldId="948"/>
            <ac:spMk id="1270" creationId="{00000000-0000-0000-0000-000000000000}"/>
          </ac:spMkLst>
        </pc:spChg>
        <pc:spChg chg="mod">
          <ac:chgData name="Caroline Marie Holo" userId="65607e4e-b3dd-41fd-b4b7-f4d24ac730df" providerId="ADAL" clId="{724E8787-AF41-4C92-84C8-8070F24A192B}" dt="2022-10-24T20:53:34.155" v="1659" actId="13926"/>
          <ac:spMkLst>
            <pc:docMk/>
            <pc:sldMk cId="3874785140" sldId="948"/>
            <ac:spMk id="1271" creationId="{00000000-0000-0000-0000-000000000000}"/>
          </ac:spMkLst>
        </pc:spChg>
        <pc:spChg chg="mod">
          <ac:chgData name="Caroline Marie Holo" userId="65607e4e-b3dd-41fd-b4b7-f4d24ac730df" providerId="ADAL" clId="{724E8787-AF41-4C92-84C8-8070F24A192B}" dt="2022-10-24T21:17:31.439" v="2406" actId="1035"/>
          <ac:spMkLst>
            <pc:docMk/>
            <pc:sldMk cId="3874785140" sldId="948"/>
            <ac:spMk id="1274" creationId="{00000000-0000-0000-0000-000000000000}"/>
          </ac:spMkLst>
        </pc:spChg>
        <pc:graphicFrameChg chg="del">
          <ac:chgData name="Caroline Marie Holo" userId="65607e4e-b3dd-41fd-b4b7-f4d24ac730df" providerId="ADAL" clId="{724E8787-AF41-4C92-84C8-8070F24A192B}" dt="2022-10-24T20:47:03.001" v="1221" actId="478"/>
          <ac:graphicFrameMkLst>
            <pc:docMk/>
            <pc:sldMk cId="3874785140" sldId="948"/>
            <ac:graphicFrameMk id="1276" creationId="{00000000-0000-0000-0000-000000000000}"/>
          </ac:graphicFrameMkLst>
        </pc:graphicFrameChg>
        <pc:picChg chg="add mod">
          <ac:chgData name="Caroline Marie Holo" userId="65607e4e-b3dd-41fd-b4b7-f4d24ac730df" providerId="ADAL" clId="{724E8787-AF41-4C92-84C8-8070F24A192B}" dt="2022-10-24T21:17:02.414" v="2394" actId="1035"/>
          <ac:picMkLst>
            <pc:docMk/>
            <pc:sldMk cId="3874785140" sldId="948"/>
            <ac:picMk id="34" creationId="{ADCC0F53-2089-4D92-BE80-DEC895A83C9F}"/>
          </ac:picMkLst>
        </pc:picChg>
        <pc:picChg chg="add mod">
          <ac:chgData name="Caroline Marie Holo" userId="65607e4e-b3dd-41fd-b4b7-f4d24ac730df" providerId="ADAL" clId="{724E8787-AF41-4C92-84C8-8070F24A192B}" dt="2022-10-24T21:55:45.957" v="3241"/>
          <ac:picMkLst>
            <pc:docMk/>
            <pc:sldMk cId="3874785140" sldId="948"/>
            <ac:picMk id="1026" creationId="{E5210E6D-C11B-4FEA-9EE7-FD2E667D267D}"/>
          </ac:picMkLst>
        </pc:picChg>
        <pc:picChg chg="add del mod">
          <ac:chgData name="Caroline Marie Holo" userId="65607e4e-b3dd-41fd-b4b7-f4d24ac730df" providerId="ADAL" clId="{724E8787-AF41-4C92-84C8-8070F24A192B}" dt="2022-10-24T21:06:44.131" v="2013" actId="478"/>
          <ac:picMkLst>
            <pc:docMk/>
            <pc:sldMk cId="3874785140" sldId="948"/>
            <ac:picMk id="1028" creationId="{49B4EFDD-B191-4767-8409-B0AA72AB199A}"/>
          </ac:picMkLst>
        </pc:picChg>
        <pc:picChg chg="add mod">
          <ac:chgData name="Caroline Marie Holo" userId="65607e4e-b3dd-41fd-b4b7-f4d24ac730df" providerId="ADAL" clId="{724E8787-AF41-4C92-84C8-8070F24A192B}" dt="2022-10-24T21:17:31.439" v="2406" actId="1035"/>
          <ac:picMkLst>
            <pc:docMk/>
            <pc:sldMk cId="3874785140" sldId="948"/>
            <ac:picMk id="1030" creationId="{54F1ACDC-875E-4F10-972C-4683F12B591F}"/>
          </ac:picMkLst>
        </pc:picChg>
        <pc:cxnChg chg="add del mod">
          <ac:chgData name="Caroline Marie Holo" userId="65607e4e-b3dd-41fd-b4b7-f4d24ac730df" providerId="ADAL" clId="{724E8787-AF41-4C92-84C8-8070F24A192B}" dt="2022-10-24T21:09:51.684" v="2110" actId="478"/>
          <ac:cxnSpMkLst>
            <pc:docMk/>
            <pc:sldMk cId="3874785140" sldId="948"/>
            <ac:cxnSpMk id="8" creationId="{E5285F43-E911-4D90-8F95-C9D287FC3BC5}"/>
          </ac:cxnSpMkLst>
        </pc:cxnChg>
      </pc:sldChg>
      <pc:sldChg chg="addSp delSp modSp mod addCm delCm modCm">
        <pc:chgData name="Caroline Marie Holo" userId="65607e4e-b3dd-41fd-b4b7-f4d24ac730df" providerId="ADAL" clId="{724E8787-AF41-4C92-84C8-8070F24A192B}" dt="2022-10-24T22:12:50.992" v="3938"/>
        <pc:sldMkLst>
          <pc:docMk/>
          <pc:sldMk cId="2235244707" sldId="949"/>
        </pc:sldMkLst>
        <pc:spChg chg="add mod">
          <ac:chgData name="Caroline Marie Holo" userId="65607e4e-b3dd-41fd-b4b7-f4d24ac730df" providerId="ADAL" clId="{724E8787-AF41-4C92-84C8-8070F24A192B}" dt="2022-10-24T22:06:51.194" v="3931" actId="13926"/>
          <ac:spMkLst>
            <pc:docMk/>
            <pc:sldMk cId="2235244707" sldId="949"/>
            <ac:spMk id="3" creationId="{7692DD03-4965-43A6-B540-31F856BE77BA}"/>
          </ac:spMkLst>
        </pc:spChg>
        <pc:spChg chg="del">
          <ac:chgData name="Caroline Marie Holo" userId="65607e4e-b3dd-41fd-b4b7-f4d24ac730df" providerId="ADAL" clId="{724E8787-AF41-4C92-84C8-8070F24A192B}" dt="2022-10-24T22:05:56.776" v="3833" actId="478"/>
          <ac:spMkLst>
            <pc:docMk/>
            <pc:sldMk cId="2235244707" sldId="949"/>
            <ac:spMk id="7" creationId="{B325DD03-3AD4-4425-8CD8-C47C0DE150AF}"/>
          </ac:spMkLst>
        </pc:spChg>
        <pc:spChg chg="mod">
          <ac:chgData name="Caroline Marie Holo" userId="65607e4e-b3dd-41fd-b4b7-f4d24ac730df" providerId="ADAL" clId="{724E8787-AF41-4C92-84C8-8070F24A192B}" dt="2022-10-24T22:06:05.310" v="3841" actId="20577"/>
          <ac:spMkLst>
            <pc:docMk/>
            <pc:sldMk cId="2235244707" sldId="949"/>
            <ac:spMk id="16" creationId="{DC016E97-85BB-4A31-91C3-AD331DCAD1CC}"/>
          </ac:spMkLst>
        </pc:spChg>
        <pc:picChg chg="del">
          <ac:chgData name="Caroline Marie Holo" userId="65607e4e-b3dd-41fd-b4b7-f4d24ac730df" providerId="ADAL" clId="{724E8787-AF41-4C92-84C8-8070F24A192B}" dt="2022-10-24T22:05:57.656" v="3834" actId="478"/>
          <ac:picMkLst>
            <pc:docMk/>
            <pc:sldMk cId="2235244707" sldId="949"/>
            <ac:picMk id="8" creationId="{A28B2C5F-1111-477F-8C08-680EA4F7E36A}"/>
          </ac:picMkLst>
        </pc:picChg>
      </pc:sldChg>
      <pc:sldChg chg="add">
        <pc:chgData name="Caroline Marie Holo" userId="65607e4e-b3dd-41fd-b4b7-f4d24ac730df" providerId="ADAL" clId="{724E8787-AF41-4C92-84C8-8070F24A192B}" dt="2022-10-24T22:06:54.450" v="3932"/>
        <pc:sldMkLst>
          <pc:docMk/>
          <pc:sldMk cId="2878994255" sldId="950"/>
        </pc:sldMkLst>
      </pc:sldChg>
      <pc:sldChg chg="addSp delSp modSp mod delAnim modAnim addCm modCm">
        <pc:chgData name="Caroline Marie Holo" userId="65607e4e-b3dd-41fd-b4b7-f4d24ac730df" providerId="ADAL" clId="{724E8787-AF41-4C92-84C8-8070F24A192B}" dt="2022-10-24T22:52:57.768" v="4575"/>
        <pc:sldMkLst>
          <pc:docMk/>
          <pc:sldMk cId="2198158241" sldId="976"/>
        </pc:sldMkLst>
        <pc:spChg chg="add del mod">
          <ac:chgData name="Caroline Marie Holo" userId="65607e4e-b3dd-41fd-b4b7-f4d24ac730df" providerId="ADAL" clId="{724E8787-AF41-4C92-84C8-8070F24A192B}" dt="2022-10-24T22:16:32.216" v="3983" actId="478"/>
          <ac:spMkLst>
            <pc:docMk/>
            <pc:sldMk cId="2198158241" sldId="976"/>
            <ac:spMk id="3" creationId="{3D2417D1-7068-4F30-8CD9-CB1CC763E319}"/>
          </ac:spMkLst>
        </pc:spChg>
        <pc:spChg chg="add mod">
          <ac:chgData name="Caroline Marie Holo" userId="65607e4e-b3dd-41fd-b4b7-f4d24ac730df" providerId="ADAL" clId="{724E8787-AF41-4C92-84C8-8070F24A192B}" dt="2022-10-24T22:16:48.784" v="3988" actId="208"/>
          <ac:spMkLst>
            <pc:docMk/>
            <pc:sldMk cId="2198158241" sldId="976"/>
            <ac:spMk id="4" creationId="{20291133-394A-4D62-8019-D6E054DF2463}"/>
          </ac:spMkLst>
        </pc:spChg>
        <pc:spChg chg="mod">
          <ac:chgData name="Caroline Marie Holo" userId="65607e4e-b3dd-41fd-b4b7-f4d24ac730df" providerId="ADAL" clId="{724E8787-AF41-4C92-84C8-8070F24A192B}" dt="2022-10-24T22:14:33.061" v="3974" actId="20577"/>
          <ac:spMkLst>
            <pc:docMk/>
            <pc:sldMk cId="2198158241" sldId="976"/>
            <ac:spMk id="8" creationId="{6513F939-EED4-499D-9B74-FBC7BBFA2092}"/>
          </ac:spMkLst>
        </pc:spChg>
        <pc:spChg chg="mod">
          <ac:chgData name="Caroline Marie Holo" userId="65607e4e-b3dd-41fd-b4b7-f4d24ac730df" providerId="ADAL" clId="{724E8787-AF41-4C92-84C8-8070F24A192B}" dt="2022-10-24T22:52:50.602" v="4573" actId="13926"/>
          <ac:spMkLst>
            <pc:docMk/>
            <pc:sldMk cId="2198158241" sldId="976"/>
            <ac:spMk id="11" creationId="{2AFA5EA3-4192-4582-AFBC-270942A163D2}"/>
          </ac:spMkLst>
        </pc:spChg>
        <pc:spChg chg="del">
          <ac:chgData name="Caroline Marie Holo" userId="65607e4e-b3dd-41fd-b4b7-f4d24ac730df" providerId="ADAL" clId="{724E8787-AF41-4C92-84C8-8070F24A192B}" dt="2022-10-24T22:13:52.680" v="3939" actId="478"/>
          <ac:spMkLst>
            <pc:docMk/>
            <pc:sldMk cId="2198158241" sldId="976"/>
            <ac:spMk id="50" creationId="{417500BD-CFE9-8F4F-A905-5422E4A8F313}"/>
          </ac:spMkLst>
        </pc:spChg>
        <pc:spChg chg="ord">
          <ac:chgData name="Caroline Marie Holo" userId="65607e4e-b3dd-41fd-b4b7-f4d24ac730df" providerId="ADAL" clId="{724E8787-AF41-4C92-84C8-8070F24A192B}" dt="2022-10-24T22:13:58.044" v="3941" actId="167"/>
          <ac:spMkLst>
            <pc:docMk/>
            <pc:sldMk cId="2198158241" sldId="976"/>
            <ac:spMk id="51" creationId="{166318A0-7734-BC4B-80AD-1859A5EB31A5}"/>
          </ac:spMkLst>
        </pc:spChg>
        <pc:picChg chg="del">
          <ac:chgData name="Caroline Marie Holo" userId="65607e4e-b3dd-41fd-b4b7-f4d24ac730df" providerId="ADAL" clId="{724E8787-AF41-4C92-84C8-8070F24A192B}" dt="2022-10-24T22:13:54.044" v="3940" actId="478"/>
          <ac:picMkLst>
            <pc:docMk/>
            <pc:sldMk cId="2198158241" sldId="976"/>
            <ac:picMk id="49" creationId="{192E8D41-D295-A54E-80EB-1912F13359C4}"/>
          </ac:picMkLst>
        </pc:picChg>
      </pc:sldChg>
      <pc:sldChg chg="modSp add mod addCm modCm">
        <pc:chgData name="Caroline Marie Holo" userId="65607e4e-b3dd-41fd-b4b7-f4d24ac730df" providerId="ADAL" clId="{724E8787-AF41-4C92-84C8-8070F24A192B}" dt="2022-10-24T22:33:46.179" v="4183" actId="1589"/>
        <pc:sldMkLst>
          <pc:docMk/>
          <pc:sldMk cId="2182473469" sldId="977"/>
        </pc:sldMkLst>
        <pc:spChg chg="mod">
          <ac:chgData name="Caroline Marie Holo" userId="65607e4e-b3dd-41fd-b4b7-f4d24ac730df" providerId="ADAL" clId="{724E8787-AF41-4C92-84C8-8070F24A192B}" dt="2022-10-24T22:33:03.068" v="4178" actId="13926"/>
          <ac:spMkLst>
            <pc:docMk/>
            <pc:sldMk cId="2182473469" sldId="977"/>
            <ac:spMk id="12" creationId="{F201FA19-70ED-44EC-8B2A-89CB0833898D}"/>
          </ac:spMkLst>
        </pc:spChg>
        <pc:spChg chg="mod">
          <ac:chgData name="Caroline Marie Holo" userId="65607e4e-b3dd-41fd-b4b7-f4d24ac730df" providerId="ADAL" clId="{724E8787-AF41-4C92-84C8-8070F24A192B}" dt="2022-10-24T22:33:10.106" v="4180" actId="14100"/>
          <ac:spMkLst>
            <pc:docMk/>
            <pc:sldMk cId="2182473469" sldId="977"/>
            <ac:spMk id="24" creationId="{75F047BB-5EE9-400F-A886-EBB0F209FD9D}"/>
          </ac:spMkLst>
        </pc:spChg>
        <pc:spChg chg="mod">
          <ac:chgData name="Caroline Marie Holo" userId="65607e4e-b3dd-41fd-b4b7-f4d24ac730df" providerId="ADAL" clId="{724E8787-AF41-4C92-84C8-8070F24A192B}" dt="2022-10-24T22:32:56.798" v="4177" actId="13926"/>
          <ac:spMkLst>
            <pc:docMk/>
            <pc:sldMk cId="2182473469" sldId="977"/>
            <ac:spMk id="33" creationId="{08A610A4-9BC7-4BFB-A909-B59551BA4FC4}"/>
          </ac:spMkLst>
        </pc:spChg>
      </pc:sldChg>
      <pc:sldChg chg="modSp mod ord addCm modCm">
        <pc:chgData name="Caroline Marie Holo" userId="65607e4e-b3dd-41fd-b4b7-f4d24ac730df" providerId="ADAL" clId="{724E8787-AF41-4C92-84C8-8070F24A192B}" dt="2022-10-24T22:36:05.736" v="4291"/>
        <pc:sldMkLst>
          <pc:docMk/>
          <pc:sldMk cId="1940193057" sldId="978"/>
        </pc:sldMkLst>
        <pc:spChg chg="mod">
          <ac:chgData name="Caroline Marie Holo" userId="65607e4e-b3dd-41fd-b4b7-f4d24ac730df" providerId="ADAL" clId="{724E8787-AF41-4C92-84C8-8070F24A192B}" dt="2022-10-24T22:35:25.704" v="4288" actId="13926"/>
          <ac:spMkLst>
            <pc:docMk/>
            <pc:sldMk cId="1940193057" sldId="978"/>
            <ac:spMk id="1339" creationId="{00000000-0000-0000-0000-000000000000}"/>
          </ac:spMkLst>
        </pc:spChg>
        <pc:spChg chg="mod">
          <ac:chgData name="Caroline Marie Holo" userId="65607e4e-b3dd-41fd-b4b7-f4d24ac730df" providerId="ADAL" clId="{724E8787-AF41-4C92-84C8-8070F24A192B}" dt="2022-10-24T22:35:18.783" v="4285" actId="1037"/>
          <ac:spMkLst>
            <pc:docMk/>
            <pc:sldMk cId="1940193057" sldId="978"/>
            <ac:spMk id="1344" creationId="{00000000-0000-0000-0000-000000000000}"/>
          </ac:spMkLst>
        </pc:spChg>
        <pc:graphicFrameChg chg="mod modGraphic">
          <ac:chgData name="Caroline Marie Holo" userId="65607e4e-b3dd-41fd-b4b7-f4d24ac730df" providerId="ADAL" clId="{724E8787-AF41-4C92-84C8-8070F24A192B}" dt="2022-10-24T22:35:12.949" v="4260" actId="1076"/>
          <ac:graphicFrameMkLst>
            <pc:docMk/>
            <pc:sldMk cId="1940193057" sldId="978"/>
            <ac:graphicFrameMk id="1343" creationId="{00000000-0000-0000-0000-000000000000}"/>
          </ac:graphicFrameMkLst>
        </pc:graphicFrameChg>
        <pc:picChg chg="mod">
          <ac:chgData name="Caroline Marie Holo" userId="65607e4e-b3dd-41fd-b4b7-f4d24ac730df" providerId="ADAL" clId="{724E8787-AF41-4C92-84C8-8070F24A192B}" dt="2022-10-24T22:35:18.783" v="4285" actId="1037"/>
          <ac:picMkLst>
            <pc:docMk/>
            <pc:sldMk cId="1940193057" sldId="978"/>
            <ac:picMk id="1345" creationId="{00000000-0000-0000-0000-000000000000}"/>
          </ac:picMkLst>
        </pc:picChg>
      </pc:sldChg>
      <pc:sldChg chg="addSp delSp modSp mod addCm modCm">
        <pc:chgData name="Caroline Marie Holo" userId="65607e4e-b3dd-41fd-b4b7-f4d24ac730df" providerId="ADAL" clId="{724E8787-AF41-4C92-84C8-8070F24A192B}" dt="2022-10-24T22:57:49.178" v="4828"/>
        <pc:sldMkLst>
          <pc:docMk/>
          <pc:sldMk cId="712438709" sldId="979"/>
        </pc:sldMkLst>
        <pc:spChg chg="add mod">
          <ac:chgData name="Caroline Marie Holo" userId="65607e4e-b3dd-41fd-b4b7-f4d24ac730df" providerId="ADAL" clId="{724E8787-AF41-4C92-84C8-8070F24A192B}" dt="2022-10-24T22:56:59.601" v="4801" actId="13926"/>
          <ac:spMkLst>
            <pc:docMk/>
            <pc:sldMk cId="712438709" sldId="979"/>
            <ac:spMk id="2" creationId="{C1C5626D-9970-46FE-B3A9-DE3CE1F31F25}"/>
          </ac:spMkLst>
        </pc:spChg>
        <pc:spChg chg="mod">
          <ac:chgData name="Caroline Marie Holo" userId="65607e4e-b3dd-41fd-b4b7-f4d24ac730df" providerId="ADAL" clId="{724E8787-AF41-4C92-84C8-8070F24A192B}" dt="2022-10-24T22:57:15.313" v="4815" actId="20577"/>
          <ac:spMkLst>
            <pc:docMk/>
            <pc:sldMk cId="712438709" sldId="979"/>
            <ac:spMk id="1400" creationId="{00000000-0000-0000-0000-000000000000}"/>
          </ac:spMkLst>
        </pc:spChg>
        <pc:spChg chg="del">
          <ac:chgData name="Caroline Marie Holo" userId="65607e4e-b3dd-41fd-b4b7-f4d24ac730df" providerId="ADAL" clId="{724E8787-AF41-4C92-84C8-8070F24A192B}" dt="2022-10-24T22:56:28.198" v="4705" actId="478"/>
          <ac:spMkLst>
            <pc:docMk/>
            <pc:sldMk cId="712438709" sldId="979"/>
            <ac:spMk id="1405" creationId="{00000000-0000-0000-0000-000000000000}"/>
          </ac:spMkLst>
        </pc:spChg>
        <pc:spChg chg="del">
          <ac:chgData name="Caroline Marie Holo" userId="65607e4e-b3dd-41fd-b4b7-f4d24ac730df" providerId="ADAL" clId="{724E8787-AF41-4C92-84C8-8070F24A192B}" dt="2022-10-24T22:56:30.550" v="4707" actId="478"/>
          <ac:spMkLst>
            <pc:docMk/>
            <pc:sldMk cId="712438709" sldId="979"/>
            <ac:spMk id="1406" creationId="{00000000-0000-0000-0000-000000000000}"/>
          </ac:spMkLst>
        </pc:spChg>
        <pc:spChg chg="del">
          <ac:chgData name="Caroline Marie Holo" userId="65607e4e-b3dd-41fd-b4b7-f4d24ac730df" providerId="ADAL" clId="{724E8787-AF41-4C92-84C8-8070F24A192B}" dt="2022-10-24T22:56:29.828" v="4706" actId="478"/>
          <ac:spMkLst>
            <pc:docMk/>
            <pc:sldMk cId="712438709" sldId="979"/>
            <ac:spMk id="1407" creationId="{00000000-0000-0000-0000-000000000000}"/>
          </ac:spMkLst>
        </pc:spChg>
        <pc:picChg chg="del">
          <ac:chgData name="Caroline Marie Holo" userId="65607e4e-b3dd-41fd-b4b7-f4d24ac730df" providerId="ADAL" clId="{724E8787-AF41-4C92-84C8-8070F24A192B}" dt="2022-10-24T22:56:31.208" v="4708" actId="478"/>
          <ac:picMkLst>
            <pc:docMk/>
            <pc:sldMk cId="712438709" sldId="979"/>
            <ac:picMk id="1404" creationId="{00000000-0000-0000-0000-000000000000}"/>
          </ac:picMkLst>
        </pc:picChg>
      </pc:sldChg>
      <pc:sldChg chg="del">
        <pc:chgData name="Caroline Marie Holo" userId="65607e4e-b3dd-41fd-b4b7-f4d24ac730df" providerId="ADAL" clId="{724E8787-AF41-4C92-84C8-8070F24A192B}" dt="2022-10-24T22:45:17.956" v="4474" actId="47"/>
        <pc:sldMkLst>
          <pc:docMk/>
          <pc:sldMk cId="3036969663" sldId="979"/>
        </pc:sldMkLst>
      </pc:sldChg>
      <pc:sldChg chg="addSp delSp modSp mod addCm modCm">
        <pc:chgData name="Caroline Marie Holo" userId="65607e4e-b3dd-41fd-b4b7-f4d24ac730df" providerId="ADAL" clId="{724E8787-AF41-4C92-84C8-8070F24A192B}" dt="2022-10-24T23:02:47.366" v="4976"/>
        <pc:sldMkLst>
          <pc:docMk/>
          <pc:sldMk cId="567228143" sldId="980"/>
        </pc:sldMkLst>
        <pc:spChg chg="add mod">
          <ac:chgData name="Caroline Marie Holo" userId="65607e4e-b3dd-41fd-b4b7-f4d24ac730df" providerId="ADAL" clId="{724E8787-AF41-4C92-84C8-8070F24A192B}" dt="2022-10-24T23:01:51.958" v="4943" actId="13926"/>
          <ac:spMkLst>
            <pc:docMk/>
            <pc:sldMk cId="567228143" sldId="980"/>
            <ac:spMk id="2" creationId="{088E9F9E-D0FC-4EFC-82EC-1F15BD47C788}"/>
          </ac:spMkLst>
        </pc:spChg>
        <pc:spChg chg="mod">
          <ac:chgData name="Caroline Marie Holo" userId="65607e4e-b3dd-41fd-b4b7-f4d24ac730df" providerId="ADAL" clId="{724E8787-AF41-4C92-84C8-8070F24A192B}" dt="2022-10-24T23:01:34.070" v="4920" actId="20577"/>
          <ac:spMkLst>
            <pc:docMk/>
            <pc:sldMk cId="567228143" sldId="980"/>
            <ac:spMk id="1569" creationId="{00000000-0000-0000-0000-000000000000}"/>
          </ac:spMkLst>
        </pc:spChg>
        <pc:spChg chg="mod">
          <ac:chgData name="Caroline Marie Holo" userId="65607e4e-b3dd-41fd-b4b7-f4d24ac730df" providerId="ADAL" clId="{724E8787-AF41-4C92-84C8-8070F24A192B}" dt="2022-10-24T23:02:20.131" v="4972" actId="13926"/>
          <ac:spMkLst>
            <pc:docMk/>
            <pc:sldMk cId="567228143" sldId="980"/>
            <ac:spMk id="1570" creationId="{00000000-0000-0000-0000-000000000000}"/>
          </ac:spMkLst>
        </pc:spChg>
        <pc:spChg chg="del">
          <ac:chgData name="Caroline Marie Holo" userId="65607e4e-b3dd-41fd-b4b7-f4d24ac730df" providerId="ADAL" clId="{724E8787-AF41-4C92-84C8-8070F24A192B}" dt="2022-10-24T23:01:35.845" v="4921" actId="478"/>
          <ac:spMkLst>
            <pc:docMk/>
            <pc:sldMk cId="567228143" sldId="980"/>
            <ac:spMk id="1572" creationId="{00000000-0000-0000-0000-000000000000}"/>
          </ac:spMkLst>
        </pc:spChg>
        <pc:graphicFrameChg chg="del">
          <ac:chgData name="Caroline Marie Holo" userId="65607e4e-b3dd-41fd-b4b7-f4d24ac730df" providerId="ADAL" clId="{724E8787-AF41-4C92-84C8-8070F24A192B}" dt="2022-10-24T23:01:10.598" v="4861" actId="478"/>
          <ac:graphicFrameMkLst>
            <pc:docMk/>
            <pc:sldMk cId="567228143" sldId="980"/>
            <ac:graphicFrameMk id="1566" creationId="{00000000-0000-0000-0000-000000000000}"/>
          </ac:graphicFrameMkLst>
        </pc:graphicFrameChg>
        <pc:picChg chg="del">
          <ac:chgData name="Caroline Marie Holo" userId="65607e4e-b3dd-41fd-b4b7-f4d24ac730df" providerId="ADAL" clId="{724E8787-AF41-4C92-84C8-8070F24A192B}" dt="2022-10-24T23:01:36.477" v="4922" actId="478"/>
          <ac:picMkLst>
            <pc:docMk/>
            <pc:sldMk cId="567228143" sldId="980"/>
            <ac:picMk id="1573" creationId="{00000000-0000-0000-0000-000000000000}"/>
          </ac:picMkLst>
        </pc:picChg>
        <pc:picChg chg="del">
          <ac:chgData name="Caroline Marie Holo" userId="65607e4e-b3dd-41fd-b4b7-f4d24ac730df" providerId="ADAL" clId="{724E8787-AF41-4C92-84C8-8070F24A192B}" dt="2022-10-24T23:01:37.074" v="4923" actId="478"/>
          <ac:picMkLst>
            <pc:docMk/>
            <pc:sldMk cId="567228143" sldId="980"/>
            <ac:picMk id="1574" creationId="{00000000-0000-0000-0000-000000000000}"/>
          </ac:picMkLst>
        </pc:picChg>
      </pc:sldChg>
      <pc:sldChg chg="modSp mod ord addCm modCm">
        <pc:chgData name="Caroline Marie Holo" userId="65607e4e-b3dd-41fd-b4b7-f4d24ac730df" providerId="ADAL" clId="{724E8787-AF41-4C92-84C8-8070F24A192B}" dt="2022-10-24T23:02:44.963" v="4974"/>
        <pc:sldMkLst>
          <pc:docMk/>
          <pc:sldMk cId="3021641418" sldId="981"/>
        </pc:sldMkLst>
        <pc:spChg chg="mod">
          <ac:chgData name="Caroline Marie Holo" userId="65607e4e-b3dd-41fd-b4b7-f4d24ac730df" providerId="ADAL" clId="{724E8787-AF41-4C92-84C8-8070F24A192B}" dt="2022-10-24T23:02:14.324" v="4970" actId="13926"/>
          <ac:spMkLst>
            <pc:docMk/>
            <pc:sldMk cId="3021641418" sldId="981"/>
            <ac:spMk id="1569"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8-26T17:50:15.823" idx="2">
    <p:pos x="10" y="10"/>
    <p:text>Again this section is a bit of everything that I did not know what to do with it. Called it "considerations for fieldwork". Maybe clustering all this works. Maybe it does not.</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2-10-24T18:06:58.730" idx="37">
    <p:pos x="10" y="10"/>
    <p:text>See my comment two slides down - I think we need a placeholder for where we will explain methods (called it method deep dive, we can change the name)</p:text>
    <p:extLst>
      <p:ext uri="{C676402C-5697-4E1C-873F-D02D1690AC5C}">
        <p15:threadingInfo xmlns:p15="http://schemas.microsoft.com/office/powerpoint/2012/main" timeZoneBias="240"/>
      </p:ext>
    </p:extLst>
  </p:cm>
  <p:cm authorId="1" dt="2022-10-24T18:11:59.065" idx="38">
    <p:pos x="10" y="106"/>
    <p:text>But we also need to consider if some methods are compulsory or not. Unless we spin the shocks slides differently</p:text>
    <p:extLst>
      <p:ext uri="{C676402C-5697-4E1C-873F-D02D1690AC5C}">
        <p15:threadingInfo xmlns:p15="http://schemas.microsoft.com/office/powerpoint/2012/main" timeZoneBias="240">
          <p15:parentCm authorId="1" idx="37"/>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2-10-24T18:52:51.682" idx="68">
    <p:pos x="548" y="90"/>
    <p:text>Added as recap</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2-10-24T18:20:04.401" idx="40">
    <p:pos x="10" y="10"/>
    <p:text>I am struggling a little bit here because the assumptions are in the likelihood - but we are technically verifying them</p:text>
    <p:extLst>
      <p:ext uri="{C676402C-5697-4E1C-873F-D02D1690AC5C}">
        <p15:threadingInfo xmlns:p15="http://schemas.microsoft.com/office/powerpoint/2012/main" timeZoneBias="240"/>
      </p:ext>
    </p:extLst>
  </p:cm>
  <p:cm authorId="1" dt="2022-10-24T18:24:45.714" idx="43">
    <p:pos x="10" y="106"/>
    <p:text>or maybe I am struggling because the ToS is not mentionned anywhere in the framework</p:text>
    <p:extLst>
      <p:ext uri="{C676402C-5697-4E1C-873F-D02D1690AC5C}">
        <p15:threadingInfo xmlns:p15="http://schemas.microsoft.com/office/powerpoint/2012/main" timeZoneBias="240">
          <p15:parentCm authorId="1" idx="40"/>
        </p15:threadingInfo>
      </p:ext>
    </p:extLst>
  </p:cm>
  <p:cm authorId="1" dt="2022-10-24T18:50:58.683" idx="65">
    <p:pos x="10" y="202"/>
    <p:text>Could it be that the CONTEXT + STRATEGY forms the ToS?</p:text>
    <p:extLst>
      <p:ext uri="{C676402C-5697-4E1C-873F-D02D1690AC5C}">
        <p15:threadingInfo xmlns:p15="http://schemas.microsoft.com/office/powerpoint/2012/main" timeZoneBias="240">
          <p15:parentCm authorId="1" idx="40"/>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5" dt="2022-06-17T15:48:54.057" idx="1">
    <p:pos x="902" y="1140"/>
    <p:text>we need to simplify the chart</p:text>
    <p:extLst>
      <p:ext uri="{C676402C-5697-4E1C-873F-D02D1690AC5C}">
        <p15:threadingInfo xmlns:p15="http://schemas.microsoft.com/office/powerpoint/2012/main" timeZoneBias="0"/>
      </p:ext>
    </p:extLst>
  </p:cm>
  <p:cm authorId="1" dt="2022-08-26T18:05:12.390" idx="11">
    <p:pos x="902" y="1236"/>
    <p:text>Hide for now - maybe worksheet</p:text>
    <p:extLst>
      <p:ext uri="{C676402C-5697-4E1C-873F-D02D1690AC5C}">
        <p15:threadingInfo xmlns:p15="http://schemas.microsoft.com/office/powerpoint/2012/main" timeZoneBias="240">
          <p15:parentCm authorId="5" idx="1"/>
        </p15:threadingInfo>
      </p:ext>
    </p:extLst>
  </p:cm>
  <p:cm authorId="1" dt="2022-10-24T18:51:46.372" idx="66">
    <p:pos x="902" y="1332"/>
    <p:text>This also might belong better in deck 1 - as this is about desk work</p:text>
    <p:extLst>
      <p:ext uri="{C676402C-5697-4E1C-873F-D02D1690AC5C}">
        <p15:threadingInfo xmlns:p15="http://schemas.microsoft.com/office/powerpoint/2012/main" timeZoneBias="240">
          <p15:parentCm authorId="5" idx="1"/>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2-10-24T18:21:56.954" idx="42">
    <p:pos x="10" y="10"/>
    <p:text>Struggling a bit here too - as this makes sense in the context of the ToS but it's not anywhere in our framework - see comments previous slide</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2-10-24T18:27:10.500" idx="49">
    <p:pos x="5767" y="3498"/>
    <p:text>Changed it to have two columns to reflect the framework:</p:text>
    <p:extLst>
      <p:ext uri="{C676402C-5697-4E1C-873F-D02D1690AC5C}">
        <p15:threadingInfo xmlns:p15="http://schemas.microsoft.com/office/powerpoint/2012/main" timeZoneBias="240"/>
      </p:ext>
    </p:extLst>
  </p:cm>
  <p:cm authorId="1" dt="2022-10-24T18:28:05.279" idx="50">
    <p:pos x="5767" y="3594"/>
    <p:text>1- Desk review "likehood of sustainability"</p:text>
    <p:extLst>
      <p:ext uri="{C676402C-5697-4E1C-873F-D02D1690AC5C}">
        <p15:threadingInfo xmlns:p15="http://schemas.microsoft.com/office/powerpoint/2012/main" timeZoneBias="240">
          <p15:parentCm authorId="1" idx="49"/>
        </p15:threadingInfo>
      </p:ext>
    </p:extLst>
  </p:cm>
  <p:cm authorId="1" dt="2022-10-24T18:28:24.084" idx="51">
    <p:pos x="5767" y="3690"/>
    <p:text>2 - Findings emeging from fieldwork "verficiation of sustainability"</p:text>
    <p:extLst>
      <p:ext uri="{C676402C-5697-4E1C-873F-D02D1690AC5C}">
        <p15:threadingInfo xmlns:p15="http://schemas.microsoft.com/office/powerpoint/2012/main" timeZoneBias="240">
          <p15:parentCm authorId="1" idx="49"/>
        </p15:threadingInfo>
      </p:ext>
    </p:extLst>
  </p:cm>
  <p:cm authorId="1" dt="2022-10-24T18:35:47.796" idx="52">
    <p:pos x="10" y="10"/>
    <p:text>Old table in the following slide (hidden) if we need it</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2-10-24T18:36:11.687" idx="53">
    <p:pos x="10" y="10"/>
    <p:text>HIDDEN - old slide in case we need it</p:text>
    <p:extLst>
      <p:ext uri="{C676402C-5697-4E1C-873F-D02D1690AC5C}">
        <p15:threadingInfo xmlns:p15="http://schemas.microsoft.com/office/powerpoint/2012/main" timeZoneBias="2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2-10-24T18:33:10.924" idx="47">
    <p:pos x="7593" y="502"/>
    <p:text>Added this again as example - we deleted this from deck 1 as we found it to be more appropriate in deck 2</p:text>
    <p:extLst>
      <p:ext uri="{C676402C-5697-4E1C-873F-D02D1690AC5C}">
        <p15:threadingInfo xmlns:p15="http://schemas.microsoft.com/office/powerpoint/2012/main" timeZoneBias="240"/>
      </p:ext>
    </p:extLst>
  </p:cm>
  <p:cm authorId="1" dt="2022-10-24T18:33:46.139" idx="48">
    <p:pos x="7593" y="598"/>
    <p:text>Changed the title</p:text>
    <p:extLst>
      <p:ext uri="{C676402C-5697-4E1C-873F-D02D1690AC5C}">
        <p15:threadingInfo xmlns:p15="http://schemas.microsoft.com/office/powerpoint/2012/main" timeZoneBias="240">
          <p15:parentCm authorId="1" idx="47"/>
        </p15:threadingInfo>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2-10-24T18:38:10.130" idx="54">
    <p:pos x="5552" y="527"/>
    <p:text>Changed title to make it a bit more accurate</p:text>
    <p:extLst>
      <p:ext uri="{C676402C-5697-4E1C-873F-D02D1690AC5C}">
        <p15:threadingInfo xmlns:p15="http://schemas.microsoft.com/office/powerpoint/2012/main" timeZoneBias="2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2-10-24T18:46:35.502" idx="61">
    <p:pos x="10" y="10"/>
    <p:text>Moved this from data collection to data analysis to fit the framework! But let me know if you disagree.</p:text>
    <p:extLst>
      <p:ext uri="{C676402C-5697-4E1C-873F-D02D1690AC5C}">
        <p15:threadingInfo xmlns:p15="http://schemas.microsoft.com/office/powerpoint/2012/main" timeZoneBias="240"/>
      </p:ext>
    </p:extLst>
  </p:cm>
  <p:cm authorId="1" dt="2022-10-24T18:49:27.809" idx="63">
    <p:pos x="10" y="106"/>
    <p:text>Added a little light bulb instruction thinggy</p:text>
    <p:extLst>
      <p:ext uri="{C676402C-5697-4E1C-873F-D02D1690AC5C}">
        <p15:threadingInfo xmlns:p15="http://schemas.microsoft.com/office/powerpoint/2012/main" timeZoneBias="240">
          <p15:parentCm authorId="1" idx="6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26T17:25:29.875" idx="3">
    <p:pos x="7226" y="42"/>
    <p:text>See where to put</p:text>
    <p:extLst>
      <p:ext uri="{C676402C-5697-4E1C-873F-D02D1690AC5C}">
        <p15:threadingInfo xmlns:p15="http://schemas.microsoft.com/office/powerpoint/2012/main" timeZoneBias="240"/>
      </p:ext>
    </p:extLst>
  </p:cm>
  <p:cm authorId="1" dt="2022-08-26T17:33:33.681" idx="4">
    <p:pos x="7226" y="138"/>
    <p:text>Adapt and revise sequencing</p:text>
    <p:extLst>
      <p:ext uri="{C676402C-5697-4E1C-873F-D02D1690AC5C}">
        <p15:threadingInfo xmlns:p15="http://schemas.microsoft.com/office/powerpoint/2012/main" timeZoneBias="240">
          <p15:parentCm authorId="1" idx="3"/>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2-10-24T18:57:00.625" idx="70">
    <p:pos x="673" y="1083"/>
    <p:text>Added this - this should be an introductory slide for the example coming after</p:text>
    <p:extLst>
      <p:ext uri="{C676402C-5697-4E1C-873F-D02D1690AC5C}">
        <p15:threadingInfo xmlns:p15="http://schemas.microsoft.com/office/powerpoint/2012/main" timeZoneBias="2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2-10-24T18:58:25.085" idx="71">
    <p:pos x="7166" y="3721"/>
    <p:text>Added the word maladaptation to highlight the risks - since it was an issue in Samoa</p:text>
    <p:extLst>
      <p:ext uri="{C676402C-5697-4E1C-873F-D02D1690AC5C}">
        <p15:threadingInfo xmlns:p15="http://schemas.microsoft.com/office/powerpoint/2012/main" timeZoneBias="2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2-10-24T18:40:42.880" idx="57">
    <p:pos x="10" y="10"/>
    <p:text>This is very specific to the project. I hid, but I suggest deleting or making it a handout - in case there is any infrastructure to evaluate in argentinas</p:text>
    <p:extLst>
      <p:ext uri="{C676402C-5697-4E1C-873F-D02D1690AC5C}">
        <p15:threadingInfo xmlns:p15="http://schemas.microsoft.com/office/powerpoint/2012/main" timeZoneBias="24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2-08-29T17:01:17.873" idx="22">
    <p:pos x="10" y="10"/>
    <p:text>REPETITION - integrate or DELETE</p:text>
    <p:extLst>
      <p:ext uri="{C676402C-5697-4E1C-873F-D02D1690AC5C}">
        <p15:threadingInfo xmlns:p15="http://schemas.microsoft.com/office/powerpoint/2012/main" timeZoneBias="240"/>
      </p:ext>
    </p:extLst>
  </p:cm>
  <p:cm authorId="1" dt="2022-10-24T18:49:53.098" idx="64">
    <p:pos x="10" y="106"/>
    <p:text>I hid for now</p:text>
    <p:extLst>
      <p:ext uri="{C676402C-5697-4E1C-873F-D02D1690AC5C}">
        <p15:threadingInfo xmlns:p15="http://schemas.microsoft.com/office/powerpoint/2012/main" timeZoneBias="240">
          <p15:parentCm authorId="1" idx="22"/>
        </p15:threadingInfo>
      </p:ext>
    </p:extLst>
  </p:cm>
  <p:cm authorId="1" dt="2022-10-24T18:44:20.408" idx="60">
    <p:pos x="106" y="106"/>
    <p:text>I'd make it a handout - I think there is a need for a handout for infrastructure sustainability assessment</p:text>
    <p:extLst>
      <p:ext uri="{C676402C-5697-4E1C-873F-D02D1690AC5C}">
        <p15:threadingInfo xmlns:p15="http://schemas.microsoft.com/office/powerpoint/2012/main" timeZoneBias="24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2-08-26T18:36:13.823" idx="18">
    <p:pos x="10" y="10"/>
    <p:text>This should be a handout - or it should be deleted</p:text>
    <p:extLst>
      <p:ext uri="{C676402C-5697-4E1C-873F-D02D1690AC5C}">
        <p15:threadingInfo xmlns:p15="http://schemas.microsoft.com/office/powerpoint/2012/main" timeZoneBias="24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2-10-24T19:05:23.592" idx="78">
    <p:pos x="10" y="10"/>
    <p:text>Added the ADAPTATION bit - see placeholders</p:text>
    <p:extLst>
      <p:ext uri="{C676402C-5697-4E1C-873F-D02D1690AC5C}">
        <p15:threadingInfo xmlns:p15="http://schemas.microsoft.com/office/powerpoint/2012/main" timeZoneBias="240"/>
      </p:ext>
    </p:extLst>
  </p:cm>
  <p:cm authorId="1" dt="2022-10-24T19:05:48.483" idx="79">
    <p:pos x="10" y="106"/>
    <p:text>Are the EXAMPLES still valid?</p:text>
    <p:extLst>
      <p:ext uri="{C676402C-5697-4E1C-873F-D02D1690AC5C}">
        <p15:threadingInfo xmlns:p15="http://schemas.microsoft.com/office/powerpoint/2012/main" timeZoneBias="240">
          <p15:parentCm authorId="1" idx="78"/>
        </p15:threadingInfo>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2-10-24T19:00:46.510" idx="72">
    <p:pos x="10" y="10"/>
    <p:text>Please update Meg with your update of the resilience framework</p:text>
    <p:extLst>
      <p:ext uri="{C676402C-5697-4E1C-873F-D02D1690AC5C}">
        <p15:threadingInfo xmlns:p15="http://schemas.microsoft.com/office/powerpoint/2012/main" timeZoneBias="24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2-10-24T19:02:10.142" idx="73">
    <p:pos x="10" y="10"/>
    <p:text>Added this as placeholder - feel free to modify</p:text>
    <p:extLst>
      <p:ext uri="{C676402C-5697-4E1C-873F-D02D1690AC5C}">
        <p15:threadingInfo xmlns:p15="http://schemas.microsoft.com/office/powerpoint/2012/main" timeZoneBias="24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2-10-24T19:02:45.961" idx="74">
    <p:pos x="10" y="10"/>
    <p:text>Added this as placeholder - feel free to modify</p:text>
    <p:extLst>
      <p:ext uri="{C676402C-5697-4E1C-873F-D02D1690AC5C}">
        <p15:threadingInfo xmlns:p15="http://schemas.microsoft.com/office/powerpoint/2012/main" timeZoneBias="24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2-10-24T19:04:04.375" idx="75">
    <p:pos x="10" y="10"/>
    <p:text>OJO - please update feedback loops with new term: continual</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8-10T15:58:06.532" idx="1">
    <p:pos x="6000" y="0"/>
    <p:text>If we have check lists like this slide or the last one, please please please let's make them worksheets. NO ONE IS GOING TO REFER TO THE SLIDES FOR DETAILS AND HOW TO. The slide deck should be an overview of our framework and the general process for using it. I put a discussion icon at the top at least  - if we keep this it has to be a discussion/interactive.</p:text>
    <p:extLst>
      <p:ext uri="{C676402C-5697-4E1C-873F-D02D1690AC5C}">
        <p15:threadingInfo xmlns:p15="http://schemas.microsoft.com/office/powerpoint/2012/main" timeZoneBias="0"/>
      </p:ext>
    </p:extLst>
  </p:cm>
  <p:cm authorId="3" dt="2022-08-14T16:04:34.770" idx="1">
    <p:pos x="6000" y="96"/>
    <p:text>Agree with meg on this. Both 40 (REVISED) and 41 should be handouts, I'd keep 1, cut 2 (already last slide), 3 yes, 4 cut, 5 focus on emerging, 6, explain more, 7 explain more or add those 2 to the resilience training section</p:text>
    <p:extLst>
      <p:ext uri="{C676402C-5697-4E1C-873F-D02D1690AC5C}">
        <p15:threadingInfo xmlns:p15="http://schemas.microsoft.com/office/powerpoint/2012/main" timeZoneBias="240">
          <p15:parentCm authorId="2" idx="1"/>
        </p15:threadingInfo>
      </p:ext>
    </p:extLst>
  </p:cm>
  <p:cm authorId="1" dt="2022-08-26T17:48:47.979" idx="5">
    <p:pos x="6000" y="192"/>
    <p:text>Okay maybe we should have a slide about what to consider for settting up the research questions, and the details in a handout?</p:text>
    <p:extLst>
      <p:ext uri="{C676402C-5697-4E1C-873F-D02D1690AC5C}">
        <p15:threadingInfo xmlns:p15="http://schemas.microsoft.com/office/powerpoint/2012/main" timeZoneBias="240">
          <p15:parentCm authorId="2" idx="1"/>
        </p15:threadingInfo>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2" dt="2022-08-10T15:32:43.072" idx="8">
    <p:pos x="326" y="62"/>
    <p:text>Made all the cloud slides discussion slides...</p:text>
    <p:extLst>
      <p:ext uri="{C676402C-5697-4E1C-873F-D02D1690AC5C}">
        <p15:threadingInfo xmlns:p15="http://schemas.microsoft.com/office/powerpoint/2012/main" timeZoneBias="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2-10-24T19:04:58.935" idx="76">
    <p:pos x="10" y="10"/>
    <p:text>Still valid?</p:text>
    <p:extLst>
      <p:ext uri="{C676402C-5697-4E1C-873F-D02D1690AC5C}">
        <p15:threadingInfo xmlns:p15="http://schemas.microsoft.com/office/powerpoint/2012/main" timeZoneBias="24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2-08-29T16:58:38.772" idx="21">
    <p:pos x="6002" y="1755"/>
    <p:text>Added this in case this reflects the contents slide 34</p:text>
    <p:extLst>
      <p:ext uri="{C676402C-5697-4E1C-873F-D02D1690AC5C}">
        <p15:threadingInfo xmlns:p15="http://schemas.microsoft.com/office/powerpoint/2012/main" timeZoneBias="240"/>
      </p:ext>
    </p:extLst>
  </p:cm>
  <p:cm authorId="1" dt="2022-10-24T19:05:05.584" idx="77">
    <p:pos x="10" y="10"/>
    <p:text>Still valid?</p:text>
    <p:extLst>
      <p:ext uri="{C676402C-5697-4E1C-873F-D02D1690AC5C}">
        <p15:threadingInfo xmlns:p15="http://schemas.microsoft.com/office/powerpoint/2012/main" timeZoneBias="24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2-10-24T19:06:44.100" idx="80">
    <p:pos x="4261" y="2672"/>
    <p:text>New link added - now need to revise the survey</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8-10T15:37:02.605" idx="2">
    <p:pos x="6000" y="0"/>
    <p:text>Can we MAKE THIS A WORKSHEET PLLLLLEEEEEEASE. Or greatly simplify for the ppt and then have supporting material?</p:text>
    <p:extLst>
      <p:ext uri="{C676402C-5697-4E1C-873F-D02D1690AC5C}">
        <p15:threadingInfo xmlns:p15="http://schemas.microsoft.com/office/powerpoint/2012/main" timeZoneBias="0"/>
      </p:ext>
    </p:extLst>
  </p:cm>
  <p:cm authorId="3" dt="2022-08-14T16:06:31.932" idx="2">
    <p:pos x="6000" y="96"/>
    <p:text>SURE, as long as we have it someweher</p:text>
    <p:extLst>
      <p:ext uri="{C676402C-5697-4E1C-873F-D02D1690AC5C}">
        <p15:threadingInfo xmlns:p15="http://schemas.microsoft.com/office/powerpoint/2012/main" timeZoneBias="240">
          <p15:parentCm authorId="2" idx="2"/>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10-24T16:12:04.961" idx="24">
    <p:pos x="10" y="10"/>
    <p:text>Added the vulnerability and resilience arrow</p:text>
    <p:extLst>
      <p:ext uri="{C676402C-5697-4E1C-873F-D02D1690AC5C}">
        <p15:threadingInfo xmlns:p15="http://schemas.microsoft.com/office/powerpoint/2012/main" timeZoneBias="240"/>
      </p:ext>
    </p:extLst>
  </p:cm>
  <p:cm authorId="1" dt="2022-10-24T16:13:03.419" idx="25">
    <p:pos x="10" y="106"/>
    <p:text>Does it still need a discussion?</p:text>
    <p:extLst>
      <p:ext uri="{C676402C-5697-4E1C-873F-D02D1690AC5C}">
        <p15:threadingInfo xmlns:p15="http://schemas.microsoft.com/office/powerpoint/2012/main" timeZoneBias="240">
          <p15:parentCm authorId="1" idx="24"/>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10-24T16:14:14.463" idx="27">
    <p:pos x="730" y="3747"/>
    <p:text>We need to update. Tried to put some pointers (blue = additions; yellow = areas of concern) - see next (hidden) slide to see  the original slide.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10-24T16:14:14.463" idx="26">
    <p:pos x="730" y="3747"/>
    <p:text>Original slide - HIDDEN - need to update</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2-10-24T16:53:34.955" idx="29">
    <p:pos x="5876" y="531"/>
    <p:text>Added this slide as an intro to say that</p:text>
    <p:extLst>
      <p:ext uri="{C676402C-5697-4E1C-873F-D02D1690AC5C}">
        <p15:threadingInfo xmlns:p15="http://schemas.microsoft.com/office/powerpoint/2012/main" timeZoneBias="240"/>
      </p:ext>
    </p:extLst>
  </p:cm>
  <p:cm authorId="1" dt="2022-10-24T18:03:20.455" idx="32">
    <p:pos x="10" y="10"/>
    <p:text>Again we might want to identify here or in the next slide if any method/ tool is optional</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2-10-24T17:22:59.967" idx="30">
    <p:pos x="7384" y="1067"/>
    <p:text>One suggestion could be put in each row what the methods tell us about sustainability or resilience:</p:text>
    <p:extLst>
      <p:ext uri="{C676402C-5697-4E1C-873F-D02D1690AC5C}">
        <p15:threadingInfo xmlns:p15="http://schemas.microsoft.com/office/powerpoint/2012/main" timeZoneBias="240"/>
      </p:ext>
    </p:extLst>
  </p:cm>
  <p:cm authorId="1" dt="2022-10-24T17:24:57.119" idx="31">
    <p:pos x="7384" y="1163"/>
    <p:text>Or it might be better to just have an example - see how I did? Or is it oversimplified?</p:text>
    <p:extLst>
      <p:ext uri="{C676402C-5697-4E1C-873F-D02D1690AC5C}">
        <p15:threadingInfo xmlns:p15="http://schemas.microsoft.com/office/powerpoint/2012/main" timeZoneBias="240">
          <p15:parentCm authorId="1" idx="3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A4F17-0F9C-4525-82DF-685BE839FDBB}"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13770-7C01-4331-A973-1503B70938DA}" type="slidenum">
              <a:rPr lang="en-US" smtClean="0"/>
              <a:t>‹#›</a:t>
            </a:fld>
            <a:endParaRPr lang="en-US"/>
          </a:p>
        </p:txBody>
      </p:sp>
    </p:spTree>
    <p:extLst>
      <p:ext uri="{BB962C8B-B14F-4D97-AF65-F5344CB8AC3E}">
        <p14:creationId xmlns:p14="http://schemas.microsoft.com/office/powerpoint/2010/main" val="327025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dirty="0"/>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700"/>
              <a:buFont typeface="Calibri"/>
              <a:buNone/>
            </a:pPr>
            <a:r>
              <a:rPr lang="en-US" sz="700"/>
              <a:t>We suggest at least one former staff member from the project accompany us to the field for introductions and context both qualitative and quantitative phases.  This will ensure local courtesies are addressed and that introductions to all stakeholders are made.  The staffer would not be expected to be present for any of the data gathering activities (to ensure respondents could be unbiased), but would add value during evening debriefs to provide context</a:t>
            </a:r>
            <a:endParaRPr/>
          </a:p>
          <a:p>
            <a:pPr marL="457200" marR="0" lvl="1" indent="0" algn="l" rtl="0">
              <a:lnSpc>
                <a:spcPct val="100000"/>
              </a:lnSpc>
              <a:spcBef>
                <a:spcPts val="1700"/>
              </a:spcBef>
              <a:spcAft>
                <a:spcPts val="0"/>
              </a:spcAft>
              <a:buClr>
                <a:schemeClr val="dk1"/>
              </a:buClr>
              <a:buSzPts val="700"/>
              <a:buFont typeface="Calibri"/>
              <a:buNone/>
            </a:pPr>
            <a:endParaRPr sz="700"/>
          </a:p>
          <a:p>
            <a:pPr marL="457200" marR="0" lvl="1" indent="0" algn="l" rtl="0">
              <a:lnSpc>
                <a:spcPct val="100000"/>
              </a:lnSpc>
              <a:spcBef>
                <a:spcPts val="1700"/>
              </a:spcBef>
              <a:spcAft>
                <a:spcPts val="0"/>
              </a:spcAft>
              <a:buClr>
                <a:schemeClr val="dk1"/>
              </a:buClr>
              <a:buSzPts val="700"/>
              <a:buFont typeface="Calibri"/>
              <a:buNone/>
            </a:pPr>
            <a:r>
              <a:rPr lang="en-US" sz="700"/>
              <a:t>Source: adapted from WHO manual 2019 &amp; CFIOR manual</a:t>
            </a:r>
            <a:endParaRPr/>
          </a:p>
          <a:p>
            <a:pPr marL="457200" marR="0" lvl="1" indent="0" algn="l" rtl="0">
              <a:lnSpc>
                <a:spcPct val="100000"/>
              </a:lnSpc>
              <a:spcBef>
                <a:spcPts val="1700"/>
              </a:spcBef>
              <a:spcAft>
                <a:spcPts val="0"/>
              </a:spcAft>
              <a:buClr>
                <a:schemeClr val="dk1"/>
              </a:buClr>
              <a:buSzPts val="700"/>
              <a:buFont typeface="Calibri"/>
              <a:buNone/>
            </a:pPr>
            <a:endParaRPr sz="700"/>
          </a:p>
        </p:txBody>
      </p:sp>
      <p:sp>
        <p:nvSpPr>
          <p:cNvPr id="1073" name="Google Shape;107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27000" algn="l" rtl="0">
              <a:spcBef>
                <a:spcPts val="0"/>
              </a:spcBef>
              <a:spcAft>
                <a:spcPts val="0"/>
              </a:spcAft>
              <a:buClr>
                <a:schemeClr val="dk1"/>
              </a:buClr>
              <a:buSzPts val="700"/>
              <a:buFont typeface="Arial"/>
              <a:buNone/>
            </a:pPr>
            <a:endParaRPr sz="700"/>
          </a:p>
        </p:txBody>
      </p:sp>
      <p:sp>
        <p:nvSpPr>
          <p:cNvPr id="1099" name="Google Shape;109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a:p>
        </p:txBody>
      </p:sp>
      <p:sp>
        <p:nvSpPr>
          <p:cNvPr id="1018" name="Google Shape;101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7" name="Google Shape;125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a:p>
        </p:txBody>
      </p:sp>
      <p:sp>
        <p:nvSpPr>
          <p:cNvPr id="1258" name="Google Shape;125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Impact can be thought of as having elements of sustainability and elements of resilience; but they are not interchangeable. Something can be resilient (for a time) without being sustained, and something can be sustained but not (climate) resilient. </a:t>
            </a:r>
            <a:endParaRPr/>
          </a:p>
          <a:p>
            <a:pPr marL="0" lvl="0" indent="0" algn="l" rtl="0">
              <a:spcBef>
                <a:spcPts val="0"/>
              </a:spcBef>
              <a:spcAft>
                <a:spcPts val="0"/>
              </a:spcAft>
              <a:buNone/>
            </a:pPr>
            <a:endParaRPr/>
          </a:p>
          <a:p>
            <a:pPr marL="0" lvl="0" indent="0" algn="l" rtl="0">
              <a:spcBef>
                <a:spcPts val="0"/>
              </a:spcBef>
              <a:spcAft>
                <a:spcPts val="0"/>
              </a:spcAft>
              <a:buNone/>
            </a:pPr>
            <a:r>
              <a:rPr lang="en-US"/>
              <a:t>IN THIS EXERCISE (ex post evaluation of AF projects) WE’RE LOOKING AT WHAT ELEMENTS OF RESILIENCE CAN BE FOUND IN THE SUSTAINED OUTCOMES AT EX POST. </a:t>
            </a:r>
            <a:endParaRPr/>
          </a:p>
        </p:txBody>
      </p:sp>
      <p:sp>
        <p:nvSpPr>
          <p:cNvPr id="1174" name="Google Shape;117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60983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sz="700"/>
          </a:p>
        </p:txBody>
      </p:sp>
      <p:sp>
        <p:nvSpPr>
          <p:cNvPr id="1209" name="Google Shape;120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60110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sz="700"/>
          </a:p>
        </p:txBody>
      </p:sp>
      <p:sp>
        <p:nvSpPr>
          <p:cNvPr id="1209" name="Google Shape;120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800"/>
              <a:buFont typeface="Calibri"/>
              <a:buNone/>
            </a:pPr>
            <a:r>
              <a:rPr lang="en-US" sz="800"/>
              <a:t>Source: Valuing Voices Sustained and Emerging Impacts Evaluation</a:t>
            </a:r>
            <a:endParaRPr/>
          </a:p>
          <a:p>
            <a:pPr marL="457200" lvl="1" indent="0" algn="l" rtl="0">
              <a:spcBef>
                <a:spcPts val="1700"/>
              </a:spcBef>
              <a:spcAft>
                <a:spcPts val="0"/>
              </a:spcAft>
              <a:buNone/>
            </a:pPr>
            <a:endParaRPr sz="700"/>
          </a:p>
        </p:txBody>
      </p:sp>
      <p:sp>
        <p:nvSpPr>
          <p:cNvPr id="300" name="Google Shape;30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957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700" dirty="0"/>
              <a:t>NB: Part 3 is *not* a training slide deck </a:t>
            </a:r>
          </a:p>
        </p:txBody>
      </p:sp>
      <p:sp>
        <p:nvSpPr>
          <p:cNvPr id="4" name="Slide Number Placeholder 3"/>
          <p:cNvSpPr>
            <a:spLocks noGrp="1"/>
          </p:cNvSpPr>
          <p:nvPr>
            <p:ph type="sldNum" sz="quarter" idx="5"/>
          </p:nvPr>
        </p:nvSpPr>
        <p:spPr/>
        <p:txBody>
          <a:bodyPr/>
          <a:lstStyle/>
          <a:p>
            <a:fld id="{6D4DF905-E913-8940-83CE-7BE43FC78E7B}" type="slidenum">
              <a:rPr lang="en-US" smtClean="0"/>
              <a:t>2</a:t>
            </a:fld>
            <a:endParaRPr lang="en-US" dirty="0"/>
          </a:p>
        </p:txBody>
      </p:sp>
    </p:spTree>
    <p:extLst>
      <p:ext uri="{BB962C8B-B14F-4D97-AF65-F5344CB8AC3E}">
        <p14:creationId xmlns:p14="http://schemas.microsoft.com/office/powerpoint/2010/main" val="9982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20</a:t>
            </a:fld>
            <a:endParaRPr lang="en-US"/>
          </a:p>
        </p:txBody>
      </p:sp>
    </p:spTree>
    <p:extLst>
      <p:ext uri="{BB962C8B-B14F-4D97-AF65-F5344CB8AC3E}">
        <p14:creationId xmlns:p14="http://schemas.microsoft.com/office/powerpoint/2010/main" val="1536246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21</a:t>
            </a:fld>
            <a:endParaRPr lang="en-US"/>
          </a:p>
        </p:txBody>
      </p:sp>
    </p:spTree>
    <p:extLst>
      <p:ext uri="{BB962C8B-B14F-4D97-AF65-F5344CB8AC3E}">
        <p14:creationId xmlns:p14="http://schemas.microsoft.com/office/powerpoint/2010/main" val="382443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a:p>
        </p:txBody>
      </p:sp>
      <p:sp>
        <p:nvSpPr>
          <p:cNvPr id="1281" name="Google Shape;128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r>
              <a:rPr lang="en-US" sz="700" dirty="0"/>
              <a:t>Notes on preparation leading to OUTCOME SELECTION and THEN using the sustainability framework:</a:t>
            </a:r>
          </a:p>
          <a:p>
            <a:pPr marL="342900" indent="-342900">
              <a:buFontTx/>
              <a:buChar char="-"/>
            </a:pPr>
            <a:r>
              <a:rPr lang="en-US" sz="800" dirty="0">
                <a:highlight>
                  <a:srgbClr val="00FFFF"/>
                </a:highlight>
              </a:rPr>
              <a:t>Data availability and data quality; </a:t>
            </a:r>
          </a:p>
          <a:p>
            <a:pPr marL="342900" indent="-342900">
              <a:buFontTx/>
              <a:buChar char="-"/>
            </a:pPr>
            <a:r>
              <a:rPr lang="en-US" sz="800" dirty="0">
                <a:highlight>
                  <a:srgbClr val="00FFFF"/>
                </a:highlight>
              </a:rPr>
              <a:t>Organizational considerations, </a:t>
            </a:r>
          </a:p>
          <a:p>
            <a:pPr marL="342900" indent="-342900">
              <a:buFontTx/>
              <a:buChar char="-"/>
            </a:pPr>
            <a:r>
              <a:rPr lang="en-US" sz="800" dirty="0">
                <a:highlight>
                  <a:srgbClr val="00FFFF"/>
                </a:highlight>
              </a:rPr>
              <a:t>methodological considerations, </a:t>
            </a:r>
          </a:p>
          <a:p>
            <a:pPr marL="342900" indent="-342900">
              <a:buFontTx/>
              <a:buChar char="-"/>
            </a:pPr>
            <a:r>
              <a:rPr lang="en-US" sz="800" dirty="0">
                <a:highlight>
                  <a:srgbClr val="00FFFF"/>
                </a:highlight>
              </a:rPr>
              <a:t>choice of projects, sites, timing; data </a:t>
            </a: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marL="342900" indent="-342900">
              <a:buFontTx/>
              <a:buChar char="-"/>
            </a:pPr>
            <a:endParaRPr lang="en-US" sz="800" dirty="0">
              <a:highlight>
                <a:srgbClr val="00FFFF"/>
              </a:highlight>
            </a:endParaRPr>
          </a:p>
          <a:p>
            <a:pPr lvl="1" fontAlgn="base">
              <a:spcBef>
                <a:spcPts val="1100"/>
              </a:spcBef>
              <a:spcAft>
                <a:spcPts val="600"/>
              </a:spcAft>
            </a:pPr>
            <a:endParaRPr lang="en-US" sz="700" dirty="0"/>
          </a:p>
          <a:p>
            <a:pPr lvl="1" fontAlgn="base">
              <a:spcBef>
                <a:spcPts val="1100"/>
              </a:spcBef>
              <a:spcAft>
                <a:spcPts val="600"/>
              </a:spcAft>
            </a:pPr>
            <a:endParaRPr lang="en-US" sz="700" dirty="0"/>
          </a:p>
          <a:p>
            <a:pPr lvl="1" fontAlgn="base">
              <a:spcBef>
                <a:spcPts val="1100"/>
              </a:spcBef>
              <a:spcAft>
                <a:spcPts val="600"/>
              </a:spcAft>
            </a:pP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23</a:t>
            </a:fld>
            <a:endParaRPr lang="en-US"/>
          </a:p>
        </p:txBody>
      </p:sp>
    </p:spTree>
    <p:extLst>
      <p:ext uri="{BB962C8B-B14F-4D97-AF65-F5344CB8AC3E}">
        <p14:creationId xmlns:p14="http://schemas.microsoft.com/office/powerpoint/2010/main" val="167809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9" name="Google Shape;128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a:p>
        </p:txBody>
      </p:sp>
      <p:sp>
        <p:nvSpPr>
          <p:cNvPr id="1303" name="Google Shape;1303;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Steps: work your way through the questions on the left; then think about where the stakeholders fit into the quadrants on the right</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Notes: Lower left is for “MONITORING” not really “least important,” especially if you can move them to another quadrant </a:t>
            </a:r>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REFERENCES: </a:t>
            </a:r>
            <a:endParaRPr/>
          </a:p>
          <a:p>
            <a:pPr marL="0" lvl="0" indent="0" algn="l" rtl="0">
              <a:spcBef>
                <a:spcPts val="0"/>
              </a:spcBef>
              <a:spcAft>
                <a:spcPts val="0"/>
              </a:spcAft>
              <a:buNone/>
            </a:pPr>
            <a:r>
              <a:rPr lang="en-US" sz="1200"/>
              <a:t>- UNDP - “ICA – institutional and contextual analysis”</a:t>
            </a:r>
            <a:endParaRPr/>
          </a:p>
          <a:p>
            <a:pPr marL="0" lvl="0" indent="0" algn="l" rtl="0">
              <a:spcBef>
                <a:spcPts val="0"/>
              </a:spcBef>
              <a:spcAft>
                <a:spcPts val="0"/>
              </a:spcAft>
              <a:buNone/>
            </a:pPr>
            <a:r>
              <a:rPr lang="en-US" sz="1200"/>
              <a:t>https://www.undp.org/content/dam/2030agenda/Publications/INSTITUTIONAL%20AND%20CONTEXT%20ANALYSIS%2021%20March%202017%20CLEAN.pdf</a:t>
            </a:r>
            <a:endParaRPr/>
          </a:p>
          <a:p>
            <a:pPr marL="0" lvl="0" indent="0" algn="l" rtl="0">
              <a:spcBef>
                <a:spcPts val="0"/>
              </a:spcBef>
              <a:spcAft>
                <a:spcPts val="0"/>
              </a:spcAft>
              <a:buNone/>
            </a:pPr>
            <a:r>
              <a:rPr lang="en-US" sz="1200"/>
              <a:t>- Meaningful stakeholder engagement (consortia) </a:t>
            </a:r>
            <a:endParaRPr/>
          </a:p>
          <a:p>
            <a:pPr marL="0" lvl="0" indent="0" algn="l" rtl="0">
              <a:spcBef>
                <a:spcPts val="0"/>
              </a:spcBef>
              <a:spcAft>
                <a:spcPts val="0"/>
              </a:spcAft>
              <a:buNone/>
            </a:pPr>
            <a:r>
              <a:rPr lang="en-US" sz="1200"/>
              <a:t>https://publications.iadb.org/publications/english/document/Meaningful_Stakeholder_Engagement_A_Joint_Publication_of_the_MFI_Working_Group_on_Environmental_and_Social_Standards_en.pdf</a:t>
            </a:r>
            <a:endParaRPr/>
          </a:p>
          <a:p>
            <a:pPr marL="0" lvl="0" indent="0" algn="l" rtl="0">
              <a:spcBef>
                <a:spcPts val="0"/>
              </a:spcBef>
              <a:spcAft>
                <a:spcPts val="0"/>
              </a:spcAft>
              <a:buNone/>
            </a:pPr>
            <a:r>
              <a:rPr lang="en-US" sz="1200"/>
              <a:t>- Another way to do it (in a matrix)</a:t>
            </a:r>
            <a:endParaRPr/>
          </a:p>
          <a:p>
            <a:pPr marL="0" lvl="0" indent="0" algn="l" rtl="0">
              <a:spcBef>
                <a:spcPts val="0"/>
              </a:spcBef>
              <a:spcAft>
                <a:spcPts val="0"/>
              </a:spcAft>
              <a:buNone/>
            </a:pPr>
            <a:r>
              <a:rPr lang="en-US" sz="1200"/>
              <a:t>http://changingminds.org/disciplines/change_management/stakeholder_change/stakeholder_mapping.htm</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Source image: https://projectizing.com/stakeholders-analysis-powerinfluence-interest-matrix/</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a:p>
        </p:txBody>
      </p:sp>
      <p:sp>
        <p:nvSpPr>
          <p:cNvPr id="504" name="Google Shape;5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261238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Image example: </a:t>
            </a:r>
            <a:endParaRPr/>
          </a:p>
          <a:p>
            <a:pPr marL="171450" marR="0" lvl="0" indent="-171450" algn="l" rtl="0">
              <a:lnSpc>
                <a:spcPct val="100000"/>
              </a:lnSpc>
              <a:spcBef>
                <a:spcPts val="0"/>
              </a:spcBef>
              <a:spcAft>
                <a:spcPts val="0"/>
              </a:spcAft>
              <a:buClr>
                <a:schemeClr val="dk1"/>
              </a:buClr>
              <a:buSzPts val="1200"/>
              <a:buFont typeface="Calibri"/>
              <a:buChar char="-"/>
            </a:pPr>
            <a:r>
              <a:rPr lang="en-US" sz="1200"/>
              <a:t>For a Customer Relationship Management (CRM) software implementation project</a:t>
            </a:r>
            <a:endParaRPr/>
          </a:p>
          <a:p>
            <a:pPr marL="171450" marR="0" lvl="0" indent="-171450" algn="l" rtl="0">
              <a:lnSpc>
                <a:spcPct val="100000"/>
              </a:lnSpc>
              <a:spcBef>
                <a:spcPts val="0"/>
              </a:spcBef>
              <a:spcAft>
                <a:spcPts val="0"/>
              </a:spcAft>
              <a:buClr>
                <a:schemeClr val="dk1"/>
              </a:buClr>
              <a:buSzPts val="1200"/>
              <a:buFont typeface="Calibri"/>
              <a:buChar char="-"/>
            </a:pPr>
            <a:r>
              <a:rPr lang="en-US" sz="1200"/>
              <a:t>Stakeholders included are those that bought the software</a:t>
            </a:r>
            <a:endParaRPr/>
          </a:p>
          <a:p>
            <a:pPr marL="171450" marR="0" lvl="0" indent="-171450" algn="l" rtl="0">
              <a:lnSpc>
                <a:spcPct val="100000"/>
              </a:lnSpc>
              <a:spcBef>
                <a:spcPts val="0"/>
              </a:spcBef>
              <a:spcAft>
                <a:spcPts val="0"/>
              </a:spcAft>
              <a:buClr>
                <a:schemeClr val="dk1"/>
              </a:buClr>
              <a:buSzPts val="1200"/>
              <a:buFont typeface="Calibri"/>
              <a:buChar char="-"/>
            </a:pPr>
            <a:r>
              <a:rPr lang="en-US" sz="1200"/>
              <a:t>Blue lines = INFLUENCE LINES between actors; who influences whom</a:t>
            </a:r>
            <a:endParaRPr/>
          </a:p>
          <a:p>
            <a:pPr marL="171450" marR="0" lvl="0" indent="-171450" algn="l" rtl="0">
              <a:lnSpc>
                <a:spcPct val="100000"/>
              </a:lnSpc>
              <a:spcBef>
                <a:spcPts val="0"/>
              </a:spcBef>
              <a:spcAft>
                <a:spcPts val="0"/>
              </a:spcAft>
              <a:buClr>
                <a:schemeClr val="dk1"/>
              </a:buClr>
              <a:buSzPts val="1200"/>
              <a:buFont typeface="Calibri"/>
              <a:buChar char="-"/>
            </a:pPr>
            <a:r>
              <a:rPr lang="en-US" sz="1200"/>
              <a:t>Can also map (separately) what kind of interests that have – political, economic/financial, sociological, technical etc. </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Purpose: Draw a stakeholder analysis map for project closing if possible and compare to now/at time of ex post evaluation. </a:t>
            </a:r>
            <a:endParaRPr/>
          </a:p>
          <a:p>
            <a:pPr marL="0" lvl="0" indent="0" algn="l" rtl="0">
              <a:spcBef>
                <a:spcPts val="0"/>
              </a:spcBef>
              <a:spcAft>
                <a:spcPts val="0"/>
              </a:spcAft>
              <a:buNone/>
            </a:pPr>
            <a:r>
              <a:rPr lang="en-US" sz="1200"/>
              <a:t>Step 1: Reconstruct a stakeholder analysis from desk review. </a:t>
            </a:r>
            <a:endParaRPr/>
          </a:p>
          <a:p>
            <a:pPr marL="0" lvl="0" indent="0" algn="l" rtl="0">
              <a:spcBef>
                <a:spcPts val="0"/>
              </a:spcBef>
              <a:spcAft>
                <a:spcPts val="0"/>
              </a:spcAft>
              <a:buNone/>
            </a:pPr>
            <a:r>
              <a:rPr lang="en-US" sz="1200"/>
              <a:t>Step 2: Develop a stakeholder analysis with country counterparts and THEN compare with the desk review version (don’t offer the desk review version up front because it will influence inputs). </a:t>
            </a:r>
            <a:endParaRPr/>
          </a:p>
          <a:p>
            <a:pPr marL="0" lvl="0" indent="0" algn="l" rtl="0">
              <a:spcBef>
                <a:spcPts val="0"/>
              </a:spcBef>
              <a:spcAft>
                <a:spcPts val="0"/>
              </a:spcAft>
              <a:buNone/>
            </a:pPr>
            <a:r>
              <a:rPr lang="en-US" sz="1200"/>
              <a:t>Step 3. Revise the stakeholder analysis (based on desk review) with the stakeholder/country counterpart one; verify with fieldwork. </a:t>
            </a:r>
            <a:endParaRPr/>
          </a:p>
          <a:p>
            <a:pPr marL="0" lvl="0" indent="0" algn="l" rtl="0">
              <a:spcBef>
                <a:spcPts val="0"/>
              </a:spcBef>
              <a:spcAft>
                <a:spcPts val="0"/>
              </a:spcAft>
              <a:buNone/>
            </a:pPr>
            <a:r>
              <a:rPr lang="en-US" sz="1200"/>
              <a:t>Step 4: Determine what’s changed since project closing, how the relationships between power and interests have affected (and will continue to affect) sustainability; were any stakeholders missing? Were any moved from one quadrant to another and why? What implications does it have for sustainability of results and/or future impacts? </a:t>
            </a:r>
            <a:endParaRPr/>
          </a:p>
          <a:p>
            <a:pPr marL="0" lvl="0" indent="0" algn="l" rtl="0">
              <a:spcBef>
                <a:spcPts val="0"/>
              </a:spcBef>
              <a:spcAft>
                <a:spcPts val="0"/>
              </a:spcAft>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Source image: https://www.stakeholdermap.com/stakeholder-analysis/stakeholder-analysis-example.html</a:t>
            </a:r>
            <a:endParaRPr/>
          </a:p>
          <a:p>
            <a:pPr marL="0" lvl="0" indent="0" algn="l" rtl="0">
              <a:spcBef>
                <a:spcPts val="0"/>
              </a:spcBef>
              <a:spcAft>
                <a:spcPts val="0"/>
              </a:spcAft>
              <a:buNone/>
            </a:pPr>
            <a:endParaRPr sz="700"/>
          </a:p>
        </p:txBody>
      </p:sp>
      <p:sp>
        <p:nvSpPr>
          <p:cNvPr id="520" name="Google Shape;5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832391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28</a:t>
            </a:fld>
            <a:endParaRPr lang="en-US"/>
          </a:p>
        </p:txBody>
      </p:sp>
    </p:spTree>
    <p:extLst>
      <p:ext uri="{BB962C8B-B14F-4D97-AF65-F5344CB8AC3E}">
        <p14:creationId xmlns:p14="http://schemas.microsoft.com/office/powerpoint/2010/main" val="1226725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400"/>
              <a:buFont typeface="Arial"/>
              <a:buChar char="•"/>
            </a:pPr>
            <a:r>
              <a:rPr lang="en-US" sz="1400"/>
              <a:t>Next slides will focus on the encircled steps</a:t>
            </a:r>
            <a:endParaRPr/>
          </a:p>
        </p:txBody>
      </p:sp>
      <p:sp>
        <p:nvSpPr>
          <p:cNvPr id="1335" name="Google Shape;1335;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28903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dirty="0"/>
          </a:p>
        </p:txBody>
      </p:sp>
      <p:sp>
        <p:nvSpPr>
          <p:cNvPr id="267" name="Google Shape;26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400"/>
              <a:buFont typeface="Arial"/>
              <a:buChar char="•"/>
            </a:pPr>
            <a:r>
              <a:rPr lang="en-US" sz="1400"/>
              <a:t>Next slides will focus on the encircled steps</a:t>
            </a:r>
            <a:endParaRPr/>
          </a:p>
        </p:txBody>
      </p:sp>
      <p:sp>
        <p:nvSpPr>
          <p:cNvPr id="1335" name="Google Shape;1335;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latin typeface="+mn-lt"/>
              </a:rPr>
              <a:t>Note: For this projection, in the field, you will have to </a:t>
            </a:r>
            <a:r>
              <a:rPr lang="en-US" sz="1400" dirty="0">
                <a:solidFill>
                  <a:schemeClr val="tx1"/>
                </a:solidFill>
                <a:latin typeface="+mn-lt"/>
              </a:rPr>
              <a:t>confirm sustainability of orchards production, and subsequent income increase levels and self-consumption of garden products.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31</a:t>
            </a:fld>
            <a:endParaRPr lang="en-US"/>
          </a:p>
        </p:txBody>
      </p:sp>
    </p:spTree>
    <p:extLst>
      <p:ext uri="{BB962C8B-B14F-4D97-AF65-F5344CB8AC3E}">
        <p14:creationId xmlns:p14="http://schemas.microsoft.com/office/powerpoint/2010/main" val="448011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latin typeface="Myriad Pro" panose="020B0503030403020204"/>
              </a:rPr>
              <a:t>Sources: </a:t>
            </a:r>
            <a:r>
              <a:rPr lang="en-US" sz="700" dirty="0"/>
              <a:t>Valuing Voices study for CRS/ Niger, 2016, </a:t>
            </a:r>
            <a:r>
              <a:rPr lang="en-US" sz="700" dirty="0" err="1"/>
              <a:t>Cekan</a:t>
            </a:r>
            <a:r>
              <a:rPr lang="en-US" sz="700" dirty="0"/>
              <a:t> for LWR 2008, PACT/ Nepal 2013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DISCUSSION Qs: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Can you think of examples of the sustainability conditions in your own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Do you think some conditions are more important than others for certain projects? Why or why not?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Have you ever noted a project that was sustained without one or more of these conditions? How or why was it sustained?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Do you ever see mentions of these conditions in sustainability ratings? Do you see them in sustainability plants/project documentation?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Can you think of an example of either (Q above)?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latin typeface="Myriad Pro" panose="020B0503030403020204"/>
            </a:endParaRPr>
          </a:p>
        </p:txBody>
      </p:sp>
      <p:sp>
        <p:nvSpPr>
          <p:cNvPr id="4" name="Slide Number Placeholder 3"/>
          <p:cNvSpPr>
            <a:spLocks noGrp="1"/>
          </p:cNvSpPr>
          <p:nvPr>
            <p:ph type="sldNum" sz="quarter" idx="5"/>
          </p:nvPr>
        </p:nvSpPr>
        <p:spPr/>
        <p:txBody>
          <a:bodyPr/>
          <a:lstStyle/>
          <a:p>
            <a:fld id="{6D4DF905-E913-8940-83CE-7BE43FC78E7B}" type="slidenum">
              <a:rPr lang="en-US" smtClean="0"/>
              <a:t>32</a:t>
            </a:fld>
            <a:endParaRPr lang="en-US"/>
          </a:p>
        </p:txBody>
      </p:sp>
    </p:spTree>
    <p:extLst>
      <p:ext uri="{BB962C8B-B14F-4D97-AF65-F5344CB8AC3E}">
        <p14:creationId xmlns:p14="http://schemas.microsoft.com/office/powerpoint/2010/main" val="241476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8" name="Google Shape;134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sz="1200" dirty="0"/>
              <a:t>Context for infrastructural sustainability: </a:t>
            </a:r>
            <a:endParaRPr dirty="0"/>
          </a:p>
          <a:p>
            <a:pPr marL="457200" lvl="1" indent="0" algn="l" rtl="0">
              <a:spcBef>
                <a:spcPts val="1700"/>
              </a:spcBef>
              <a:spcAft>
                <a:spcPts val="0"/>
              </a:spcAft>
              <a:buNone/>
            </a:pPr>
            <a:r>
              <a:rPr lang="en-US" sz="1200" dirty="0"/>
              <a:t>Did the infrastructure satisfy an existing demand, does it replace and alternate supply, or did it develop new demand? (Very important!) I have often seen that provision of electricity or a new road results in new demand. That means people still use the old road, they still charge a battery in town, they still use the old generator… they just add to their existing use, they grow their consumption. That has an environmental impact in itself.</a:t>
            </a:r>
            <a:endParaRPr dirty="0"/>
          </a:p>
          <a:p>
            <a:pPr marL="457200" lvl="1" indent="0" algn="l" rtl="0">
              <a:spcBef>
                <a:spcPts val="1700"/>
              </a:spcBef>
              <a:spcAft>
                <a:spcPts val="0"/>
              </a:spcAft>
              <a:buNone/>
            </a:pPr>
            <a:endParaRPr sz="1200" dirty="0"/>
          </a:p>
          <a:p>
            <a:pPr marL="457200" marR="0" lvl="1" indent="0" algn="l" rtl="0">
              <a:lnSpc>
                <a:spcPct val="100000"/>
              </a:lnSpc>
              <a:spcBef>
                <a:spcPts val="1700"/>
              </a:spcBef>
              <a:spcAft>
                <a:spcPts val="0"/>
              </a:spcAft>
              <a:buClr>
                <a:schemeClr val="dk1"/>
              </a:buClr>
              <a:buSzPts val="1200"/>
              <a:buFont typeface="Open Sans"/>
              <a:buNone/>
            </a:pPr>
            <a:r>
              <a:rPr lang="en-US" sz="1200" dirty="0">
                <a:latin typeface="Open Sans"/>
                <a:ea typeface="Open Sans"/>
                <a:cs typeface="Open Sans"/>
                <a:sym typeface="Open Sans"/>
              </a:rPr>
              <a:t>Sustainability of soft infrastructure can negatively impact the sustainability of hard infrastructure.</a:t>
            </a:r>
            <a:endParaRPr dirty="0"/>
          </a:p>
          <a:p>
            <a:pPr marL="457200" lvl="1" indent="0" algn="l" rtl="0">
              <a:spcBef>
                <a:spcPts val="1700"/>
              </a:spcBef>
              <a:spcAft>
                <a:spcPts val="0"/>
              </a:spcAft>
              <a:buNone/>
            </a:pPr>
            <a:endParaRPr sz="1200" dirty="0"/>
          </a:p>
          <a:p>
            <a:pPr marL="457200" lvl="1" indent="0" algn="l" rtl="0">
              <a:spcBef>
                <a:spcPts val="1700"/>
              </a:spcBef>
              <a:spcAft>
                <a:spcPts val="0"/>
              </a:spcAft>
              <a:buNone/>
            </a:pPr>
            <a:endParaRPr sz="1200" dirty="0"/>
          </a:p>
        </p:txBody>
      </p:sp>
      <p:sp>
        <p:nvSpPr>
          <p:cNvPr id="1349" name="Google Shape;134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6D4DF905-E913-8940-83CE-7BE43FC78E7B}" type="slidenum">
              <a:rPr lang="en-US" smtClean="0"/>
              <a:t>34</a:t>
            </a:fld>
            <a:endParaRPr lang="en-US"/>
          </a:p>
        </p:txBody>
      </p:sp>
    </p:spTree>
    <p:extLst>
      <p:ext uri="{BB962C8B-B14F-4D97-AF65-F5344CB8AC3E}">
        <p14:creationId xmlns:p14="http://schemas.microsoft.com/office/powerpoint/2010/main" val="3057257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also be a PHYSICAL MAP like a community or other local-unit vulnerability mapping exercise, aka hazard map or risk map. See next slide</a:t>
            </a:r>
          </a:p>
          <a:p>
            <a:endParaRPr lang="en-US" dirty="0"/>
          </a:p>
          <a:p>
            <a:r>
              <a:rPr lang="en-US" dirty="0"/>
              <a:t>Photo credit: https://</a:t>
            </a:r>
            <a:r>
              <a:rPr lang="en-US" dirty="0" err="1"/>
              <a:t>www.theguardian.com</a:t>
            </a:r>
            <a:r>
              <a:rPr lang="en-US" dirty="0"/>
              <a:t>/global-development-professionals-network/2015/</a:t>
            </a:r>
            <a:r>
              <a:rPr lang="en-US" dirty="0" err="1"/>
              <a:t>jun</a:t>
            </a:r>
            <a:r>
              <a:rPr lang="en-US" dirty="0"/>
              <a:t>/12/decade-of-drought-a-global-tour-of-seven-recent-water-crises</a:t>
            </a:r>
          </a:p>
        </p:txBody>
      </p:sp>
      <p:sp>
        <p:nvSpPr>
          <p:cNvPr id="4" name="Slide Number Placeholder 3"/>
          <p:cNvSpPr>
            <a:spLocks noGrp="1"/>
          </p:cNvSpPr>
          <p:nvPr>
            <p:ph type="sldNum" sz="quarter" idx="5"/>
          </p:nvPr>
        </p:nvSpPr>
        <p:spPr/>
        <p:txBody>
          <a:bodyPr/>
          <a:lstStyle/>
          <a:p>
            <a:fld id="{8D968FEA-818D-8240-BE91-BCFD1A77ED99}" type="slidenum">
              <a:rPr lang="en-US" smtClean="0"/>
              <a:t>35</a:t>
            </a:fld>
            <a:endParaRPr lang="en-US"/>
          </a:p>
        </p:txBody>
      </p:sp>
    </p:spTree>
    <p:extLst>
      <p:ext uri="{BB962C8B-B14F-4D97-AF65-F5344CB8AC3E}">
        <p14:creationId xmlns:p14="http://schemas.microsoft.com/office/powerpoint/2010/main" val="3108358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 HAZARD MAP or vulnerability map. </a:t>
            </a:r>
          </a:p>
          <a:p>
            <a:r>
              <a:rPr lang="en-US" dirty="0"/>
              <a:t>First one: the geographic overview of risks in the valley</a:t>
            </a:r>
          </a:p>
          <a:p>
            <a:r>
              <a:rPr lang="en-US" dirty="0"/>
              <a:t>Second two: </a:t>
            </a:r>
            <a:r>
              <a:rPr lang="en-US" sz="1200" b="0" i="0" kern="1200" dirty="0">
                <a:solidFill>
                  <a:schemeClr val="tx1"/>
                </a:solidFill>
                <a:effectLst/>
                <a:latin typeface="+mn-lt"/>
                <a:ea typeface="+mn-ea"/>
                <a:cs typeface="+mn-cs"/>
              </a:rPr>
              <a:t>Community people – </a:t>
            </a:r>
            <a:r>
              <a:rPr lang="en-US" sz="1200" b="0" i="0" kern="1200" dirty="0" err="1">
                <a:solidFill>
                  <a:schemeClr val="tx1"/>
                </a:solidFill>
                <a:effectLst/>
                <a:latin typeface="+mn-lt"/>
                <a:ea typeface="+mn-ea"/>
                <a:cs typeface="+mn-cs"/>
              </a:rPr>
              <a:t>Turtuk</a:t>
            </a:r>
            <a:r>
              <a:rPr lang="en-US" sz="1200" b="0" i="0" kern="1200" dirty="0">
                <a:solidFill>
                  <a:schemeClr val="tx1"/>
                </a:solidFill>
                <a:effectLst/>
                <a:latin typeface="+mn-lt"/>
                <a:ea typeface="+mn-ea"/>
                <a:cs typeface="+mn-cs"/>
              </a:rPr>
              <a:t>, July 2017</a:t>
            </a:r>
            <a:endParaRPr lang="en-US" dirty="0"/>
          </a:p>
          <a:p>
            <a:endParaRPr lang="en-US" dirty="0"/>
          </a:p>
          <a:p>
            <a:r>
              <a:rPr lang="en-US" dirty="0"/>
              <a:t>Credit: https://</a:t>
            </a:r>
            <a:r>
              <a:rPr lang="en-US" dirty="0" err="1"/>
              <a:t>www.sciencedirect.com</a:t>
            </a:r>
            <a:r>
              <a:rPr lang="en-US" dirty="0"/>
              <a:t>/science/article/</a:t>
            </a:r>
            <a:r>
              <a:rPr lang="en-US" dirty="0" err="1"/>
              <a:t>pii</a:t>
            </a:r>
            <a:r>
              <a:rPr lang="en-US" dirty="0"/>
              <a:t>/S2212420919300093</a:t>
            </a:r>
          </a:p>
          <a:p>
            <a:endParaRPr lang="en-US" dirty="0"/>
          </a:p>
          <a:p>
            <a:endParaRPr lang="en-US" dirty="0"/>
          </a:p>
        </p:txBody>
      </p:sp>
      <p:sp>
        <p:nvSpPr>
          <p:cNvPr id="4" name="Slide Number Placeholder 3"/>
          <p:cNvSpPr>
            <a:spLocks noGrp="1"/>
          </p:cNvSpPr>
          <p:nvPr>
            <p:ph type="sldNum" sz="quarter" idx="5"/>
          </p:nvPr>
        </p:nvSpPr>
        <p:spPr/>
        <p:txBody>
          <a:bodyPr/>
          <a:lstStyle/>
          <a:p>
            <a:fld id="{8D968FEA-818D-8240-BE91-BCFD1A77ED99}" type="slidenum">
              <a:rPr lang="en-US" smtClean="0"/>
              <a:t>36</a:t>
            </a:fld>
            <a:endParaRPr lang="en-US"/>
          </a:p>
        </p:txBody>
      </p:sp>
    </p:spTree>
    <p:extLst>
      <p:ext uri="{BB962C8B-B14F-4D97-AF65-F5344CB8AC3E}">
        <p14:creationId xmlns:p14="http://schemas.microsoft.com/office/powerpoint/2010/main" val="2020693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www.rba.gov.au</a:t>
            </a:r>
            <a:r>
              <a:rPr lang="en-US" dirty="0"/>
              <a:t>/speeches/2007/sp-gov-180707.html</a:t>
            </a:r>
          </a:p>
        </p:txBody>
      </p:sp>
      <p:sp>
        <p:nvSpPr>
          <p:cNvPr id="4" name="Slide Number Placeholder 3"/>
          <p:cNvSpPr>
            <a:spLocks noGrp="1"/>
          </p:cNvSpPr>
          <p:nvPr>
            <p:ph type="sldNum" sz="quarter" idx="5"/>
          </p:nvPr>
        </p:nvSpPr>
        <p:spPr/>
        <p:txBody>
          <a:bodyPr/>
          <a:lstStyle/>
          <a:p>
            <a:fld id="{8D968FEA-818D-8240-BE91-BCFD1A77ED99}" type="slidenum">
              <a:rPr lang="en-US" smtClean="0"/>
              <a:t>37</a:t>
            </a:fld>
            <a:endParaRPr lang="en-US"/>
          </a:p>
        </p:txBody>
      </p:sp>
    </p:spTree>
    <p:extLst>
      <p:ext uri="{BB962C8B-B14F-4D97-AF65-F5344CB8AC3E}">
        <p14:creationId xmlns:p14="http://schemas.microsoft.com/office/powerpoint/2010/main" val="2563709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sz="1200"/>
              <a:t>Source image: JICA Fiji</a:t>
            </a:r>
            <a:endParaRPr/>
          </a:p>
          <a:p>
            <a:pPr marL="457200" lvl="1" indent="0" algn="l" rtl="0">
              <a:spcBef>
                <a:spcPts val="1700"/>
              </a:spcBef>
              <a:spcAft>
                <a:spcPts val="0"/>
              </a:spcAft>
              <a:buNone/>
            </a:pPr>
            <a:endParaRPr sz="1200"/>
          </a:p>
          <a:p>
            <a:pPr marL="457200" lvl="1" indent="0" algn="l" rtl="0">
              <a:spcBef>
                <a:spcPts val="1700"/>
              </a:spcBef>
              <a:spcAft>
                <a:spcPts val="0"/>
              </a:spcAft>
              <a:buNone/>
            </a:pPr>
            <a:r>
              <a:rPr lang="en-US" sz="1200"/>
              <a:t>Hard (physical, remote) eg seawalls (physical, human maintained). Examples include transport, energy (production vs. distribution), waste (incl. wastewater), communications, water (production vs. distribution), buildings, etc.</a:t>
            </a:r>
            <a:endParaRPr/>
          </a:p>
          <a:p>
            <a:pPr marL="457200" lvl="1" indent="0" algn="l" rtl="0">
              <a:spcBef>
                <a:spcPts val="1700"/>
              </a:spcBef>
              <a:spcAft>
                <a:spcPts val="0"/>
              </a:spcAft>
              <a:buNone/>
            </a:pPr>
            <a:r>
              <a:rPr lang="en-US" sz="1200"/>
              <a:t>But what was displaced ex-post, e.g. What is the environmental impact of the use of infrastructure. Road and electricity grid extensions are closely related to deforestation as example. Opening a road will result in more charcoal production and supply to the towns it links to. This also links to a question on climate resilience; while the infrastructure could be climate resilient, does the infrastructure itself generate shocks and stresses?! Eg. a road leads to deforestation, deforestation leads to an increased risk of landslides. A sea wall might lead to water behind the sea wall not having tides anymore, impacting wild life and thus livelihoods. </a:t>
            </a:r>
            <a:endParaRPr/>
          </a:p>
          <a:p>
            <a:pPr marL="457200" lvl="1" indent="0" algn="l" rtl="0">
              <a:spcBef>
                <a:spcPts val="1700"/>
              </a:spcBef>
              <a:spcAft>
                <a:spcPts val="0"/>
              </a:spcAft>
              <a:buNone/>
            </a:pPr>
            <a:endParaRPr sz="1200"/>
          </a:p>
          <a:p>
            <a:pPr marL="457200" lvl="1" indent="0" algn="l" rtl="0">
              <a:spcBef>
                <a:spcPts val="1700"/>
              </a:spcBef>
              <a:spcAft>
                <a:spcPts val="0"/>
              </a:spcAft>
              <a:buNone/>
            </a:pPr>
            <a:r>
              <a:rPr lang="en-US" sz="1200"/>
              <a:t>Issues of infrastructure withstanding climate shocks and climate-resilience; have there been any shocks or stresses and how have these impacted the infrastructure?   </a:t>
            </a:r>
            <a:endParaRPr/>
          </a:p>
          <a:p>
            <a:pPr marL="457200" lvl="1" indent="0" algn="l" rtl="0">
              <a:spcBef>
                <a:spcPts val="1700"/>
              </a:spcBef>
              <a:spcAft>
                <a:spcPts val="0"/>
              </a:spcAft>
              <a:buNone/>
            </a:pPr>
            <a:r>
              <a:rPr lang="en-US" sz="1200"/>
              <a:t>E.g. A tidal wave did not damage the sea wall, but it did destroy most of the boats, those people now have no income, no money to pay their water / electricity bills, sit on the maintenance group, etc. </a:t>
            </a:r>
            <a:endParaRPr/>
          </a:p>
          <a:p>
            <a:pPr marL="457200" lvl="1" indent="0" algn="l" rtl="0">
              <a:spcBef>
                <a:spcPts val="1700"/>
              </a:spcBef>
              <a:spcAft>
                <a:spcPts val="0"/>
              </a:spcAft>
              <a:buNone/>
            </a:pPr>
            <a:endParaRPr sz="1200"/>
          </a:p>
        </p:txBody>
      </p:sp>
      <p:sp>
        <p:nvSpPr>
          <p:cNvPr id="1395" name="Google Shape;139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525978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sz="1200"/>
              <a:t>Source image: JICA Fiji</a:t>
            </a:r>
            <a:endParaRPr/>
          </a:p>
          <a:p>
            <a:pPr marL="457200" lvl="1" indent="0" algn="l" rtl="0">
              <a:spcBef>
                <a:spcPts val="1700"/>
              </a:spcBef>
              <a:spcAft>
                <a:spcPts val="0"/>
              </a:spcAft>
              <a:buNone/>
            </a:pPr>
            <a:endParaRPr sz="1200"/>
          </a:p>
          <a:p>
            <a:pPr marL="457200" lvl="1" indent="0" algn="l" rtl="0">
              <a:spcBef>
                <a:spcPts val="1700"/>
              </a:spcBef>
              <a:spcAft>
                <a:spcPts val="0"/>
              </a:spcAft>
              <a:buNone/>
            </a:pPr>
            <a:r>
              <a:rPr lang="en-US" sz="1200"/>
              <a:t>Hard (physical, remote) eg seawalls (physical, human maintained). Examples include transport, energy (production vs. distribution), waste (incl. wastewater), communications, water (production vs. distribution), buildings, etc.</a:t>
            </a:r>
            <a:endParaRPr/>
          </a:p>
          <a:p>
            <a:pPr marL="457200" lvl="1" indent="0" algn="l" rtl="0">
              <a:spcBef>
                <a:spcPts val="1700"/>
              </a:spcBef>
              <a:spcAft>
                <a:spcPts val="0"/>
              </a:spcAft>
              <a:buNone/>
            </a:pPr>
            <a:r>
              <a:rPr lang="en-US" sz="1200"/>
              <a:t>But what was displaced ex-post, e.g. What is the environmental impact of the use of infrastructure. Road and electricity grid extensions are closely related to deforestation as example. Opening a road will result in more charcoal production and supply to the towns it links to. This also links to a question on climate resilience; while the infrastructure could be climate resilient, does the infrastructure itself generate shocks and stresses?! Eg. a road leads to deforestation, deforestation leads to an increased risk of landslides. A sea wall might lead to water behind the sea wall not having tides anymore, impacting wild life and thus livelihoods. </a:t>
            </a:r>
            <a:endParaRPr/>
          </a:p>
          <a:p>
            <a:pPr marL="457200" lvl="1" indent="0" algn="l" rtl="0">
              <a:spcBef>
                <a:spcPts val="1700"/>
              </a:spcBef>
              <a:spcAft>
                <a:spcPts val="0"/>
              </a:spcAft>
              <a:buNone/>
            </a:pPr>
            <a:endParaRPr sz="1200"/>
          </a:p>
          <a:p>
            <a:pPr marL="457200" lvl="1" indent="0" algn="l" rtl="0">
              <a:spcBef>
                <a:spcPts val="1700"/>
              </a:spcBef>
              <a:spcAft>
                <a:spcPts val="0"/>
              </a:spcAft>
              <a:buNone/>
            </a:pPr>
            <a:r>
              <a:rPr lang="en-US" sz="1200"/>
              <a:t>Issues of infrastructure withstanding climate shocks and climate-resilience; have there been any shocks or stresses and how have these impacted the infrastructure?   </a:t>
            </a:r>
            <a:endParaRPr/>
          </a:p>
          <a:p>
            <a:pPr marL="457200" lvl="1" indent="0" algn="l" rtl="0">
              <a:spcBef>
                <a:spcPts val="1700"/>
              </a:spcBef>
              <a:spcAft>
                <a:spcPts val="0"/>
              </a:spcAft>
              <a:buNone/>
            </a:pPr>
            <a:r>
              <a:rPr lang="en-US" sz="1200"/>
              <a:t>E.g. A tidal wave did not damage the sea wall, but it did destroy most of the boats, those people now have no income, no money to pay their water / electricity bills, sit on the maintenance group, etc. </a:t>
            </a:r>
            <a:endParaRPr/>
          </a:p>
          <a:p>
            <a:pPr marL="457200" lvl="1" indent="0" algn="l" rtl="0">
              <a:spcBef>
                <a:spcPts val="1700"/>
              </a:spcBef>
              <a:spcAft>
                <a:spcPts val="0"/>
              </a:spcAft>
              <a:buNone/>
            </a:pPr>
            <a:endParaRPr sz="1200"/>
          </a:p>
        </p:txBody>
      </p:sp>
      <p:sp>
        <p:nvSpPr>
          <p:cNvPr id="1395" name="Google Shape;139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278" name="Google Shape;2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800"/>
              <a:t>.</a:t>
            </a:r>
            <a:endParaRPr/>
          </a:p>
          <a:p>
            <a:pPr marL="0" lvl="0" indent="0" algn="l" rtl="0">
              <a:spcBef>
                <a:spcPts val="0"/>
              </a:spcBef>
              <a:spcAft>
                <a:spcPts val="0"/>
              </a:spcAft>
              <a:buNone/>
            </a:pPr>
            <a:endParaRPr sz="800"/>
          </a:p>
          <a:p>
            <a:pPr marL="171450" lvl="0" indent="-127000" algn="l" rtl="0">
              <a:spcBef>
                <a:spcPts val="0"/>
              </a:spcBef>
              <a:spcAft>
                <a:spcPts val="0"/>
              </a:spcAft>
              <a:buClr>
                <a:schemeClr val="dk1"/>
              </a:buClr>
              <a:buSzPts val="700"/>
              <a:buFont typeface="Arial"/>
              <a:buNone/>
            </a:pPr>
            <a:endParaRPr sz="700"/>
          </a:p>
        </p:txBody>
      </p:sp>
      <p:sp>
        <p:nvSpPr>
          <p:cNvPr id="1363" name="Google Shape;136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sz="1200"/>
          </a:p>
        </p:txBody>
      </p:sp>
      <p:sp>
        <p:nvSpPr>
          <p:cNvPr id="1381" name="Google Shape;138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sz="700"/>
          </a:p>
        </p:txBody>
      </p:sp>
      <p:sp>
        <p:nvSpPr>
          <p:cNvPr id="1232" name="Google Shape;1232;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0" name="Google Shape;141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a:p>
        </p:txBody>
      </p:sp>
      <p:sp>
        <p:nvSpPr>
          <p:cNvPr id="1411" name="Google Shape;141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spcBef>
                <a:spcPts val="1100"/>
              </a:spcBef>
              <a:spcAft>
                <a:spcPts val="600"/>
              </a:spcAft>
            </a:pPr>
            <a:endParaRPr lang="en-US" sz="700" dirty="0"/>
          </a:p>
        </p:txBody>
      </p:sp>
      <p:sp>
        <p:nvSpPr>
          <p:cNvPr id="4" name="Slide Number Placeholder 3"/>
          <p:cNvSpPr>
            <a:spLocks noGrp="1"/>
          </p:cNvSpPr>
          <p:nvPr>
            <p:ph type="sldNum" sz="quarter" idx="5"/>
          </p:nvPr>
        </p:nvSpPr>
        <p:spPr/>
        <p:txBody>
          <a:bodyPr/>
          <a:lstStyle/>
          <a:p>
            <a:fld id="{6D4DF905-E913-8940-83CE-7BE43FC78E7B}" type="slidenum">
              <a:rPr lang="en-US" smtClean="0"/>
              <a:t>44</a:t>
            </a:fld>
            <a:endParaRPr lang="en-US"/>
          </a:p>
        </p:txBody>
      </p:sp>
    </p:spTree>
    <p:extLst>
      <p:ext uri="{BB962C8B-B14F-4D97-AF65-F5344CB8AC3E}">
        <p14:creationId xmlns:p14="http://schemas.microsoft.com/office/powerpoint/2010/main" val="1080344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 all characteristics will be present in all projects/outcomes/outputs. </a:t>
            </a:r>
            <a:endParaRPr/>
          </a:p>
        </p:txBody>
      </p:sp>
      <p:sp>
        <p:nvSpPr>
          <p:cNvPr id="1563" name="Google Shape;156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6965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 all characteristics will be present in all projects/outcomes/outputs. </a:t>
            </a:r>
            <a:endParaRPr/>
          </a:p>
        </p:txBody>
      </p:sp>
      <p:sp>
        <p:nvSpPr>
          <p:cNvPr id="1563" name="Google Shape;156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7691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 all characteristics will be present in all projects/outcomes/outputs. </a:t>
            </a:r>
            <a:endParaRPr/>
          </a:p>
        </p:txBody>
      </p:sp>
      <p:sp>
        <p:nvSpPr>
          <p:cNvPr id="1563" name="Google Shape;156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questions are entirely illustrative. It’s up to the evaluator to decide which questions are most relevant given the site options and other considerations. </a:t>
            </a:r>
            <a:endParaRPr/>
          </a:p>
          <a:p>
            <a:pPr marL="0" lvl="0" indent="0" algn="l" rtl="0">
              <a:spcBef>
                <a:spcPts val="0"/>
              </a:spcBef>
              <a:spcAft>
                <a:spcPts val="0"/>
              </a:spcAft>
              <a:buNone/>
            </a:pPr>
            <a:endParaRPr/>
          </a:p>
        </p:txBody>
      </p:sp>
      <p:sp>
        <p:nvSpPr>
          <p:cNvPr id="745" name="Google Shape;74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dirty="0"/>
          </a:p>
        </p:txBody>
      </p:sp>
      <p:sp>
        <p:nvSpPr>
          <p:cNvPr id="637" name="Google Shape;63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The only timeframe we can measure is what's happened since project closing, so that's all they can answer for, but of course they're looking toward the future as well; and it would depend on the replenishment rate of the natural asset, for example, to know the "timeframe" needed to pass to see the outcomes bear out.</a:t>
            </a:r>
            <a:endParaRPr/>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The argument/logic: if something is big enough or lasts a long enough time, it’s more likely to be robust and/or adapted. Why?</a:t>
            </a:r>
            <a:endParaRPr/>
          </a:p>
          <a:p>
            <a:pPr marL="171450" marR="0" lvl="0" indent="-171450" algn="l" rtl="0">
              <a:lnSpc>
                <a:spcPct val="100000"/>
              </a:lnSpc>
              <a:spcBef>
                <a:spcPts val="0"/>
              </a:spcBef>
              <a:spcAft>
                <a:spcPts val="0"/>
              </a:spcAft>
              <a:buClr>
                <a:schemeClr val="dk1"/>
              </a:buClr>
              <a:buSzPts val="1200"/>
              <a:buFont typeface="Calibri"/>
              <a:buChar char="-"/>
            </a:pPr>
            <a:r>
              <a:rPr lang="en-US" sz="1200">
                <a:latin typeface="Calibri"/>
                <a:ea typeface="Calibri"/>
                <a:cs typeface="Calibri"/>
                <a:sym typeface="Calibri"/>
              </a:rPr>
              <a:t>Physical space – picture a thin mangrove vs a lush, wide one; physical space shapes behavior and how we think of scarcity for example</a:t>
            </a:r>
            <a:endParaRPr/>
          </a:p>
          <a:p>
            <a:pPr marL="171450" marR="0" lvl="0" indent="-171450" algn="l" rtl="0">
              <a:lnSpc>
                <a:spcPct val="100000"/>
              </a:lnSpc>
              <a:spcBef>
                <a:spcPts val="0"/>
              </a:spcBef>
              <a:spcAft>
                <a:spcPts val="0"/>
              </a:spcAft>
              <a:buClr>
                <a:schemeClr val="dk1"/>
              </a:buClr>
              <a:buSzPts val="1200"/>
              <a:buFont typeface="Calibri"/>
              <a:buChar char="-"/>
            </a:pPr>
            <a:r>
              <a:rPr lang="en-US" sz="1200">
                <a:latin typeface="Calibri"/>
                <a:ea typeface="Calibri"/>
                <a:cs typeface="Calibri"/>
                <a:sym typeface="Calibri"/>
              </a:rPr>
              <a:t>Temporal space – trees take time to grow, animals take time to adapt/adjust behavior and/or change habitat etc.; same goes for people</a:t>
            </a:r>
            <a:endParaRPr/>
          </a:p>
        </p:txBody>
      </p:sp>
      <p:sp>
        <p:nvSpPr>
          <p:cNvPr id="774" name="Google Shape;77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questions are entirely illustrative. It’s up to the evaluator to decide which questions are most relevant given the site options and other considerations. </a:t>
            </a:r>
            <a:endParaRPr/>
          </a:p>
        </p:txBody>
      </p:sp>
      <p:sp>
        <p:nvSpPr>
          <p:cNvPr id="804" name="Google Shape;80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questions are entirely illustrative. It’s up to the evaluator to decide which questions are most relevant given the site options and other considerations. </a:t>
            </a:r>
            <a:endParaRPr/>
          </a:p>
          <a:p>
            <a:pPr marL="0" lvl="0" indent="0" algn="l" rtl="0">
              <a:spcBef>
                <a:spcPts val="0"/>
              </a:spcBef>
              <a:spcAft>
                <a:spcPts val="0"/>
              </a:spcAft>
              <a:buNone/>
            </a:pPr>
            <a:endParaRPr/>
          </a:p>
        </p:txBody>
      </p:sp>
      <p:sp>
        <p:nvSpPr>
          <p:cNvPr id="865" name="Google Shape;86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questions are entirely illustrative. It’s up to the evaluator to decide which questions are most relevant given the site options and other considerations. </a:t>
            </a:r>
            <a:endParaRPr/>
          </a:p>
          <a:p>
            <a:pPr marL="0" lvl="0" indent="0" algn="l" rtl="0">
              <a:spcBef>
                <a:spcPts val="0"/>
              </a:spcBef>
              <a:spcAft>
                <a:spcPts val="0"/>
              </a:spcAft>
              <a:buNone/>
            </a:pPr>
            <a:endParaRPr/>
          </a:p>
        </p:txBody>
      </p:sp>
      <p:sp>
        <p:nvSpPr>
          <p:cNvPr id="923" name="Google Shape;92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Diversity is different pieces/parts doing DIFFERENT functions (like predators vs fungus, for example) together to form some coherent whole, while duplication and repetition means they're serving the SAME functions (like all pollinators and all decomposers, for example).</a:t>
            </a:r>
            <a:endParaRPr/>
          </a:p>
        </p:txBody>
      </p:sp>
      <p:sp>
        <p:nvSpPr>
          <p:cNvPr id="950" name="Google Shape;95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questions are entirely illustrative. It’s up to the evaluator to decide which questions are most relevant given the site options and other considerations. </a:t>
            </a:r>
            <a:endParaRPr/>
          </a:p>
          <a:p>
            <a:pPr marL="0" lvl="0" indent="0" algn="l" rtl="0">
              <a:spcBef>
                <a:spcPts val="0"/>
              </a:spcBef>
              <a:spcAft>
                <a:spcPts val="0"/>
              </a:spcAft>
              <a:buNone/>
            </a:pPr>
            <a:endParaRPr/>
          </a:p>
        </p:txBody>
      </p:sp>
      <p:sp>
        <p:nvSpPr>
          <p:cNvPr id="976" name="Google Shape;97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700"/>
              <a:t>Notes: </a:t>
            </a:r>
            <a:endParaRPr/>
          </a:p>
          <a:p>
            <a:pPr marL="0" lvl="0" indent="0" algn="l" rtl="0">
              <a:spcBef>
                <a:spcPts val="0"/>
              </a:spcBef>
              <a:spcAft>
                <a:spcPts val="0"/>
              </a:spcAft>
              <a:buNone/>
            </a:pPr>
            <a:r>
              <a:rPr lang="en-US" sz="700"/>
              <a:t>- This is a TYPOLOGY. Meaning, everyone should NOT be aiming for transformation. It’s a way of describing the strategy taken for managing climate disturbances. </a:t>
            </a:r>
            <a:endParaRPr/>
          </a:p>
          <a:p>
            <a:pPr marL="171450" lvl="0" indent="-171450" algn="l" rtl="0">
              <a:spcBef>
                <a:spcPts val="0"/>
              </a:spcBef>
              <a:spcAft>
                <a:spcPts val="0"/>
              </a:spcAft>
              <a:buClr>
                <a:schemeClr val="dk1"/>
              </a:buClr>
              <a:buSzPts val="700"/>
              <a:buFont typeface="Calibri"/>
              <a:buChar char="-"/>
            </a:pPr>
            <a:r>
              <a:rPr lang="en-US" sz="700"/>
              <a:t>The distinction between directed and autonomous is one of SPEED. </a:t>
            </a:r>
            <a:endParaRPr/>
          </a:p>
          <a:p>
            <a:pPr marL="171450" lvl="0" indent="-127000" algn="l" rtl="0">
              <a:spcBef>
                <a:spcPts val="0"/>
              </a:spcBef>
              <a:spcAft>
                <a:spcPts val="0"/>
              </a:spcAft>
              <a:buClr>
                <a:schemeClr val="dk1"/>
              </a:buClr>
              <a:buSzPts val="700"/>
              <a:buFont typeface="Calibri"/>
              <a:buNone/>
            </a:pPr>
            <a:endParaRPr sz="700"/>
          </a:p>
          <a:p>
            <a:pPr marL="0" lvl="0" indent="0" algn="l" rtl="0">
              <a:spcBef>
                <a:spcPts val="0"/>
              </a:spcBef>
              <a:spcAft>
                <a:spcPts val="0"/>
              </a:spcAft>
              <a:buNone/>
            </a:pPr>
            <a:r>
              <a:rPr lang="en-US" sz="700"/>
              <a:t>Source: https://www.nature.com/articles/s42003-020-01556-2</a:t>
            </a:r>
            <a:endParaRPr/>
          </a:p>
          <a:p>
            <a:pPr marL="0" lvl="0" indent="0" algn="l" rtl="0">
              <a:spcBef>
                <a:spcPts val="0"/>
              </a:spcBef>
              <a:spcAft>
                <a:spcPts val="0"/>
              </a:spcAft>
              <a:buNone/>
            </a:pPr>
            <a:endParaRPr sz="700"/>
          </a:p>
          <a:p>
            <a:pPr marL="0" lvl="0" indent="0" algn="l" rtl="0">
              <a:spcBef>
                <a:spcPts val="0"/>
              </a:spcBef>
              <a:spcAft>
                <a:spcPts val="0"/>
              </a:spcAft>
              <a:buNone/>
            </a:pPr>
            <a:r>
              <a:rPr lang="en-US" sz="700"/>
              <a:t> </a:t>
            </a:r>
            <a:endParaRPr/>
          </a:p>
        </p:txBody>
      </p:sp>
      <p:sp>
        <p:nvSpPr>
          <p:cNvPr id="1578" name="Google Shape;1578;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 This typology represent strategies or approaches to climate change adaptation. This is a question of “Which resilience strategy did they primarily rely on with this outcome?” The evaluator needs to understand that the outcome(s) they focused on in ex post about will fall along this typology, usually in one or two places. NOT every strategy/approach will be used by every project. </a:t>
            </a:r>
            <a:endParaRPr/>
          </a:p>
        </p:txBody>
      </p:sp>
      <p:sp>
        <p:nvSpPr>
          <p:cNvPr id="1598" name="Google Shape;159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2" name="Google Shape;1612;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sz="1200"/>
          </a:p>
        </p:txBody>
      </p:sp>
      <p:sp>
        <p:nvSpPr>
          <p:cNvPr id="1613" name="Google Shape;1613;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a:p>
        </p:txBody>
      </p:sp>
      <p:sp>
        <p:nvSpPr>
          <p:cNvPr id="1627" name="Google Shape;162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6" name="Google Shape;163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a:p>
        </p:txBody>
      </p:sp>
      <p:sp>
        <p:nvSpPr>
          <p:cNvPr id="1637" name="Google Shape;1637;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6" name="Google Shape;164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a:p>
        </p:txBody>
      </p:sp>
      <p:sp>
        <p:nvSpPr>
          <p:cNvPr id="1647" name="Google Shape;1647;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a:p>
        </p:txBody>
      </p:sp>
      <p:sp>
        <p:nvSpPr>
          <p:cNvPr id="680" name="Google Shape;68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006257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sz="700" dirty="0"/>
              <a:t>THINK ABOUT BARRIERS AND DRIVERS</a:t>
            </a:r>
            <a:endParaRPr sz="700" dirty="0"/>
          </a:p>
        </p:txBody>
      </p:sp>
      <p:sp>
        <p:nvSpPr>
          <p:cNvPr id="1036" name="Google Shape;103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sz="700"/>
          </a:p>
        </p:txBody>
      </p:sp>
      <p:sp>
        <p:nvSpPr>
          <p:cNvPr id="1054" name="Google Shape;105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A288-15FD-4619-BFD9-0EAB01968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6B35C7-F75D-408C-A393-BF241D183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1CDB4D-A8E8-4E2F-87A1-8A659E1F24F0}"/>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5" name="Footer Placeholder 4">
            <a:extLst>
              <a:ext uri="{FF2B5EF4-FFF2-40B4-BE49-F238E27FC236}">
                <a16:creationId xmlns:a16="http://schemas.microsoft.com/office/drawing/2014/main" id="{99105D34-A32F-4CF8-8404-8B47DB4AE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E41F2-EE16-4995-8312-60EB5279631D}"/>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17683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BCA3-6469-4D05-A86C-C2258666A7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A57C8A-E945-4AE6-8620-E52FA3926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A2AEC-DAA2-4C0C-9A94-74459A08D640}"/>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5" name="Footer Placeholder 4">
            <a:extLst>
              <a:ext uri="{FF2B5EF4-FFF2-40B4-BE49-F238E27FC236}">
                <a16:creationId xmlns:a16="http://schemas.microsoft.com/office/drawing/2014/main" id="{33EB1377-745D-4D4A-B8B6-4F0336EDC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ADEF9-5E19-4B40-8882-06C78DC86EE0}"/>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3516397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9D40A-FC35-4971-97EC-55EA857F2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BC005-209A-43CD-88B5-494DED55E0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6D298-25BE-4A46-BDBD-EF8A94B61F3A}"/>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5" name="Footer Placeholder 4">
            <a:extLst>
              <a:ext uri="{FF2B5EF4-FFF2-40B4-BE49-F238E27FC236}">
                <a16:creationId xmlns:a16="http://schemas.microsoft.com/office/drawing/2014/main" id="{90EBB793-FF26-474E-A42C-3D161F08C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7DCF4-5AD7-42EE-A13F-7DFBFC1E3392}"/>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6813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ront page">
  <p:cSld name="Front page">
    <p:spTree>
      <p:nvGrpSpPr>
        <p:cNvPr id="1" name="Shape 15"/>
        <p:cNvGrpSpPr/>
        <p:nvPr/>
      </p:nvGrpSpPr>
      <p:grpSpPr>
        <a:xfrm>
          <a:off x="0" y="0"/>
          <a:ext cx="0" cy="0"/>
          <a:chOff x="0" y="0"/>
          <a:chExt cx="0" cy="0"/>
        </a:xfrm>
      </p:grpSpPr>
      <p:sp>
        <p:nvSpPr>
          <p:cNvPr id="16" name="Google Shape;16;p77"/>
          <p:cNvSpPr/>
          <p:nvPr/>
        </p:nvSpPr>
        <p:spPr>
          <a:xfrm>
            <a:off x="1" y="1415169"/>
            <a:ext cx="12192000" cy="5206747"/>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D8D8D8"/>
              </a:solidFill>
              <a:highlight>
                <a:srgbClr val="C0C0C0"/>
              </a:highlight>
              <a:latin typeface="Calibri"/>
              <a:ea typeface="Calibri"/>
              <a:cs typeface="Calibri"/>
              <a:sym typeface="Calibri"/>
            </a:endParaRPr>
          </a:p>
        </p:txBody>
      </p:sp>
      <p:pic>
        <p:nvPicPr>
          <p:cNvPr id="17" name="Google Shape;17;p77" descr="A close up of a logo&#10;&#10;Description automatically generated"/>
          <p:cNvPicPr preferRelativeResize="0"/>
          <p:nvPr/>
        </p:nvPicPr>
        <p:blipFill rotWithShape="1">
          <a:blip r:embed="rId2">
            <a:alphaModFix/>
          </a:blip>
          <a:srcRect/>
          <a:stretch/>
        </p:blipFill>
        <p:spPr>
          <a:xfrm>
            <a:off x="174752" y="123927"/>
            <a:ext cx="2864378" cy="1000345"/>
          </a:xfrm>
          <a:prstGeom prst="rect">
            <a:avLst/>
          </a:prstGeom>
          <a:noFill/>
          <a:ln>
            <a:noFill/>
          </a:ln>
        </p:spPr>
      </p:pic>
      <p:pic>
        <p:nvPicPr>
          <p:cNvPr id="18" name="Google Shape;18;p77"/>
          <p:cNvPicPr preferRelativeResize="0"/>
          <p:nvPr/>
        </p:nvPicPr>
        <p:blipFill rotWithShape="1">
          <a:blip r:embed="rId3">
            <a:alphaModFix/>
          </a:blip>
          <a:srcRect/>
          <a:stretch/>
        </p:blipFill>
        <p:spPr>
          <a:xfrm>
            <a:off x="8864295" y="1571915"/>
            <a:ext cx="3887675" cy="5127224"/>
          </a:xfrm>
          <a:prstGeom prst="rect">
            <a:avLst/>
          </a:prstGeom>
          <a:noFill/>
          <a:ln>
            <a:noFill/>
          </a:ln>
        </p:spPr>
      </p:pic>
      <p:sp>
        <p:nvSpPr>
          <p:cNvPr id="19" name="Google Shape;19;p77"/>
          <p:cNvSpPr txBox="1">
            <a:spLocks noGrp="1"/>
          </p:cNvSpPr>
          <p:nvPr>
            <p:ph type="body" idx="1"/>
          </p:nvPr>
        </p:nvSpPr>
        <p:spPr>
          <a:xfrm>
            <a:off x="922491" y="3407851"/>
            <a:ext cx="77470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7"/>
          <p:cNvSpPr txBox="1">
            <a:spLocks noGrp="1"/>
          </p:cNvSpPr>
          <p:nvPr>
            <p:ph type="body" idx="2"/>
          </p:nvPr>
        </p:nvSpPr>
        <p:spPr>
          <a:xfrm>
            <a:off x="1536679" y="5859790"/>
            <a:ext cx="3226204" cy="354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77"/>
          <p:cNvSpPr txBox="1"/>
          <p:nvPr/>
        </p:nvSpPr>
        <p:spPr>
          <a:xfrm>
            <a:off x="922491" y="5510231"/>
            <a:ext cx="20185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lt1"/>
                </a:solidFill>
                <a:latin typeface="Open Sans"/>
                <a:ea typeface="Open Sans"/>
                <a:cs typeface="Open Sans"/>
                <a:sym typeface="Open Sans"/>
              </a:rPr>
              <a:t>Presented by:</a:t>
            </a:r>
            <a:endParaRPr/>
          </a:p>
          <a:p>
            <a:pPr marL="0" marR="0" lvl="0" indent="0" algn="l" rtl="0">
              <a:spcBef>
                <a:spcPts val="0"/>
              </a:spcBef>
              <a:spcAft>
                <a:spcPts val="0"/>
              </a:spcAft>
              <a:buNone/>
            </a:pPr>
            <a:r>
              <a:rPr lang="en-US" sz="2000">
                <a:solidFill>
                  <a:schemeClr val="lt1"/>
                </a:solidFill>
                <a:latin typeface="Open Sans"/>
                <a:ea typeface="Open Sans"/>
                <a:cs typeface="Open Sans"/>
                <a:sym typeface="Open Sans"/>
              </a:rPr>
              <a:t>Date:</a:t>
            </a:r>
            <a:endParaRPr/>
          </a:p>
        </p:txBody>
      </p:sp>
      <p:sp>
        <p:nvSpPr>
          <p:cNvPr id="22" name="Google Shape;22;p77"/>
          <p:cNvSpPr txBox="1">
            <a:spLocks noGrp="1"/>
          </p:cNvSpPr>
          <p:nvPr>
            <p:ph type="body" idx="3"/>
          </p:nvPr>
        </p:nvSpPr>
        <p:spPr>
          <a:xfrm>
            <a:off x="2501092" y="5510150"/>
            <a:ext cx="3709987" cy="3453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81827259"/>
      </p:ext>
    </p:extLst>
  </p:cSld>
  <p:clrMapOvr>
    <a:masterClrMapping/>
  </p:clrMapOvr>
  <p:extLst>
    <p:ext uri="{DCECCB84-F9BA-43D5-87BE-67443E8EF086}">
      <p15:sldGuideLst xmlns:p15="http://schemas.microsoft.com/office/powerpoint/2012/main">
        <p15:guide id="1" orient="horz" pos="3456">
          <p15:clr>
            <a:srgbClr val="FBAE40"/>
          </p15:clr>
        </p15:guide>
        <p15:guide id="2" pos="5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page 3">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2CF41F2-BB86-43E5-95C5-8F87F347D505}"/>
              </a:ext>
            </a:extLst>
          </p:cNvPr>
          <p:cNvSpPr>
            <a:spLocks noGrp="1"/>
          </p:cNvSpPr>
          <p:nvPr>
            <p:ph type="sldNum" sz="quarter" idx="4"/>
          </p:nvPr>
        </p:nvSpPr>
        <p:spPr>
          <a:xfrm>
            <a:off x="11063595" y="6229898"/>
            <a:ext cx="834957" cy="365125"/>
          </a:xfrm>
          <a:prstGeom prst="rect">
            <a:avLst/>
          </a:prstGeom>
        </p:spPr>
        <p:txBody>
          <a:bodyPr vert="horz" lIns="91440" tIns="45720" rIns="91440" bIns="45720" rtlCol="0" anchor="ctr"/>
          <a:lstStyle>
            <a:lvl1pPr algn="r">
              <a:defRPr sz="1600" b="1" i="0">
                <a:solidFill>
                  <a:schemeClr val="bg2">
                    <a:lumMod val="75000"/>
                  </a:schemeClr>
                </a:solidFill>
                <a:latin typeface="Myriad Pro" panose="020B0503030403020204" pitchFamily="34" charset="0"/>
              </a:defRPr>
            </a:lvl1pPr>
          </a:lstStyle>
          <a:p>
            <a:fld id="{15F7C4B4-4F51-0945-BFD9-8C8DFD044134}" type="slidenum">
              <a:rPr lang="en-US" smtClean="0"/>
              <a:pPr/>
              <a:t>‹#›</a:t>
            </a:fld>
            <a:endParaRPr lang="en-US" dirty="0"/>
          </a:p>
        </p:txBody>
      </p:sp>
      <p:sp>
        <p:nvSpPr>
          <p:cNvPr id="10" name="Rectangle 9">
            <a:extLst>
              <a:ext uri="{FF2B5EF4-FFF2-40B4-BE49-F238E27FC236}">
                <a16:creationId xmlns:a16="http://schemas.microsoft.com/office/drawing/2014/main" id="{87E28508-34F4-40F8-9FCC-49DAAA4164D0}"/>
              </a:ext>
            </a:extLst>
          </p:cNvPr>
          <p:cNvSpPr/>
          <p:nvPr userDrawn="1"/>
        </p:nvSpPr>
        <p:spPr>
          <a:xfrm>
            <a:off x="-119722" y="0"/>
            <a:ext cx="676783" cy="6858000"/>
          </a:xfrm>
          <a:prstGeom prst="rect">
            <a:avLst/>
          </a:prstGeom>
          <a:solidFill>
            <a:srgbClr val="AB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lumMod val="85000"/>
                </a:schemeClr>
              </a:solidFill>
              <a:highlight>
                <a:srgbClr val="C0C0C0"/>
              </a:highlight>
            </a:endParaRPr>
          </a:p>
        </p:txBody>
      </p:sp>
      <p:pic>
        <p:nvPicPr>
          <p:cNvPr id="11" name="Picture 10">
            <a:extLst>
              <a:ext uri="{FF2B5EF4-FFF2-40B4-BE49-F238E27FC236}">
                <a16:creationId xmlns:a16="http://schemas.microsoft.com/office/drawing/2014/main" id="{DD339BB6-68C8-49E0-BF08-D9FC920F3FB6}"/>
              </a:ext>
            </a:extLst>
          </p:cNvPr>
          <p:cNvPicPr>
            <a:picLocks noChangeAspect="1"/>
          </p:cNvPicPr>
          <p:nvPr userDrawn="1"/>
        </p:nvPicPr>
        <p:blipFill>
          <a:blip r:embed="rId2"/>
          <a:stretch>
            <a:fillRect/>
          </a:stretch>
        </p:blipFill>
        <p:spPr>
          <a:xfrm>
            <a:off x="636870" y="6034958"/>
            <a:ext cx="1935804" cy="725927"/>
          </a:xfrm>
          <a:prstGeom prst="rect">
            <a:avLst/>
          </a:prstGeom>
        </p:spPr>
      </p:pic>
      <p:sp>
        <p:nvSpPr>
          <p:cNvPr id="12" name="Oval 11">
            <a:extLst>
              <a:ext uri="{FF2B5EF4-FFF2-40B4-BE49-F238E27FC236}">
                <a16:creationId xmlns:a16="http://schemas.microsoft.com/office/drawing/2014/main" id="{63CE09BB-9272-414E-8A5B-ABD4485185D5}"/>
              </a:ext>
            </a:extLst>
          </p:cNvPr>
          <p:cNvSpPr>
            <a:spLocks noChangeAspect="1"/>
          </p:cNvSpPr>
          <p:nvPr userDrawn="1"/>
        </p:nvSpPr>
        <p:spPr>
          <a:xfrm>
            <a:off x="-330141" y="582229"/>
            <a:ext cx="1106424" cy="1079035"/>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Chart Placeholder 3">
            <a:extLst>
              <a:ext uri="{FF2B5EF4-FFF2-40B4-BE49-F238E27FC236}">
                <a16:creationId xmlns:a16="http://schemas.microsoft.com/office/drawing/2014/main" id="{A3058F83-1D12-46E1-8C45-B0CF019F2580}"/>
              </a:ext>
            </a:extLst>
          </p:cNvPr>
          <p:cNvSpPr>
            <a:spLocks noGrp="1"/>
          </p:cNvSpPr>
          <p:nvPr>
            <p:ph type="chart" sz="quarter" idx="10" hasCustomPrompt="1"/>
          </p:nvPr>
        </p:nvSpPr>
        <p:spPr>
          <a:xfrm>
            <a:off x="912813" y="1527175"/>
            <a:ext cx="6927850" cy="4064000"/>
          </a:xfrm>
          <a:prstGeom prst="rect">
            <a:avLst/>
          </a:prstGeom>
        </p:spPr>
        <p:txBody>
          <a:bodyPr/>
          <a:lstStyle>
            <a:lvl1pPr marL="0" indent="0">
              <a:buNone/>
              <a:defRPr/>
            </a:lvl1pPr>
          </a:lstStyle>
          <a:p>
            <a:r>
              <a:rPr lang="en-US" dirty="0"/>
              <a:t>&lt; Chart page &gt;</a:t>
            </a:r>
          </a:p>
        </p:txBody>
      </p:sp>
      <p:sp>
        <p:nvSpPr>
          <p:cNvPr id="13" name="Content Placeholder 7">
            <a:extLst>
              <a:ext uri="{FF2B5EF4-FFF2-40B4-BE49-F238E27FC236}">
                <a16:creationId xmlns:a16="http://schemas.microsoft.com/office/drawing/2014/main" id="{D6C2B99D-AAB0-40B7-95ED-F4B3C8D557F5}"/>
              </a:ext>
            </a:extLst>
          </p:cNvPr>
          <p:cNvSpPr>
            <a:spLocks noGrp="1"/>
          </p:cNvSpPr>
          <p:nvPr>
            <p:ph sz="quarter" idx="11" hasCustomPrompt="1"/>
          </p:nvPr>
        </p:nvSpPr>
        <p:spPr>
          <a:xfrm>
            <a:off x="914399" y="999226"/>
            <a:ext cx="5844187" cy="587375"/>
          </a:xfrm>
          <a:prstGeom prst="rect">
            <a:avLst/>
          </a:prstGeom>
        </p:spPr>
        <p:txBody>
          <a:bodyPr/>
          <a:lstStyle>
            <a:lvl1pPr marL="0" indent="0">
              <a:buNone/>
              <a:defRPr sz="2400" b="1">
                <a:solidFill>
                  <a:srgbClr val="F7941D"/>
                </a:solidFill>
                <a:latin typeface="Myriad Pro" panose="020B0503030403020204"/>
                <a:cs typeface="Myanmar Text" panose="020B0502040204020203" pitchFamily="34" charset="0"/>
              </a:defRPr>
            </a:lvl1pPr>
          </a:lstStyle>
          <a:p>
            <a:pPr lvl="0"/>
            <a:r>
              <a:rPr lang="en-US" dirty="0"/>
              <a:t>Graph + text slide. Title here</a:t>
            </a:r>
          </a:p>
        </p:txBody>
      </p:sp>
    </p:spTree>
    <p:extLst>
      <p:ext uri="{BB962C8B-B14F-4D97-AF65-F5344CB8AC3E}">
        <p14:creationId xmlns:p14="http://schemas.microsoft.com/office/powerpoint/2010/main" val="67070810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page">
  <p:cSld name="Divider page">
    <p:spTree>
      <p:nvGrpSpPr>
        <p:cNvPr id="1" name="Shape 30"/>
        <p:cNvGrpSpPr/>
        <p:nvPr/>
      </p:nvGrpSpPr>
      <p:grpSpPr>
        <a:xfrm>
          <a:off x="0" y="0"/>
          <a:ext cx="0" cy="0"/>
          <a:chOff x="0" y="0"/>
          <a:chExt cx="0" cy="0"/>
        </a:xfrm>
      </p:grpSpPr>
      <p:sp>
        <p:nvSpPr>
          <p:cNvPr id="31" name="Google Shape;31;p79"/>
          <p:cNvSpPr txBox="1"/>
          <p:nvPr/>
        </p:nvSpPr>
        <p:spPr>
          <a:xfrm>
            <a:off x="-1" y="4320138"/>
            <a:ext cx="1219200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a:solidFill>
                  <a:schemeClr val="lt1"/>
                </a:solidFill>
                <a:latin typeface="Open Sans"/>
                <a:ea typeface="Open Sans"/>
                <a:cs typeface="Open Sans"/>
                <a:sym typeface="Open Sans"/>
              </a:rPr>
              <a:t>Presented by: </a:t>
            </a:r>
            <a:endParaRPr/>
          </a:p>
          <a:p>
            <a:pPr marL="0" marR="0" lvl="0" indent="0" algn="ctr" rtl="0">
              <a:spcBef>
                <a:spcPts val="0"/>
              </a:spcBef>
              <a:spcAft>
                <a:spcPts val="0"/>
              </a:spcAft>
              <a:buNone/>
            </a:pPr>
            <a:r>
              <a:rPr lang="en-US" sz="1600" b="0" i="0">
                <a:solidFill>
                  <a:schemeClr val="lt1"/>
                </a:solidFill>
                <a:latin typeface="Open Sans"/>
                <a:ea typeface="Open Sans"/>
                <a:cs typeface="Open Sans"/>
                <a:sym typeface="Open Sans"/>
              </a:rPr>
              <a:t>Date: </a:t>
            </a:r>
            <a:endParaRPr/>
          </a:p>
        </p:txBody>
      </p:sp>
      <p:sp>
        <p:nvSpPr>
          <p:cNvPr id="32" name="Google Shape;32;p79"/>
          <p:cNvSpPr/>
          <p:nvPr/>
        </p:nvSpPr>
        <p:spPr>
          <a:xfrm>
            <a:off x="-33890" y="1331259"/>
            <a:ext cx="12259780" cy="4450977"/>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highlight>
                <a:srgbClr val="C0C0C0"/>
              </a:highlight>
              <a:latin typeface="Calibri"/>
              <a:ea typeface="Calibri"/>
              <a:cs typeface="Calibri"/>
              <a:sym typeface="Calibri"/>
            </a:endParaRPr>
          </a:p>
        </p:txBody>
      </p:sp>
      <p:pic>
        <p:nvPicPr>
          <p:cNvPr id="33" name="Google Shape;33;p79"/>
          <p:cNvPicPr preferRelativeResize="0"/>
          <p:nvPr/>
        </p:nvPicPr>
        <p:blipFill rotWithShape="1">
          <a:blip r:embed="rId2">
            <a:alphaModFix/>
          </a:blip>
          <a:srcRect/>
          <a:stretch/>
        </p:blipFill>
        <p:spPr>
          <a:xfrm>
            <a:off x="8985069" y="666143"/>
            <a:ext cx="3887675" cy="5127224"/>
          </a:xfrm>
          <a:prstGeom prst="rect">
            <a:avLst/>
          </a:prstGeom>
          <a:noFill/>
          <a:ln>
            <a:noFill/>
          </a:ln>
        </p:spPr>
      </p:pic>
      <p:sp>
        <p:nvSpPr>
          <p:cNvPr id="34" name="Google Shape;34;p79"/>
          <p:cNvSpPr txBox="1">
            <a:spLocks noGrp="1"/>
          </p:cNvSpPr>
          <p:nvPr>
            <p:ph type="body" idx="1"/>
          </p:nvPr>
        </p:nvSpPr>
        <p:spPr>
          <a:xfrm>
            <a:off x="500931" y="741151"/>
            <a:ext cx="5844187" cy="587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7941D"/>
              </a:buClr>
              <a:buSzPts val="3600"/>
              <a:buNone/>
              <a:defRPr sz="3600" b="1">
                <a:solidFill>
                  <a:srgbClr val="F7941D"/>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9"/>
          <p:cNvSpPr txBox="1">
            <a:spLocks noGrp="1"/>
          </p:cNvSpPr>
          <p:nvPr>
            <p:ph type="body" idx="2"/>
          </p:nvPr>
        </p:nvSpPr>
        <p:spPr>
          <a:xfrm>
            <a:off x="503330" y="1604254"/>
            <a:ext cx="3709987" cy="3453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04738281"/>
      </p:ext>
    </p:extLst>
  </p:cSld>
  <p:clrMapOvr>
    <a:masterClrMapping/>
  </p:clrMapOvr>
  <p:extLst>
    <p:ext uri="{DCECCB84-F9BA-43D5-87BE-67443E8EF086}">
      <p15:sldGuideLst xmlns:p15="http://schemas.microsoft.com/office/powerpoint/2012/main">
        <p15:guide id="1" orient="horz" pos="432">
          <p15:clr>
            <a:srgbClr val="FBAE40"/>
          </p15:clr>
        </p15:guide>
        <p15:guide id="2" pos="3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page 3">
  <p:cSld name="Content page 3">
    <p:spTree>
      <p:nvGrpSpPr>
        <p:cNvPr id="1" name="Shape 23"/>
        <p:cNvGrpSpPr/>
        <p:nvPr/>
      </p:nvGrpSpPr>
      <p:grpSpPr>
        <a:xfrm>
          <a:off x="0" y="0"/>
          <a:ext cx="0" cy="0"/>
          <a:chOff x="0" y="0"/>
          <a:chExt cx="0" cy="0"/>
        </a:xfrm>
      </p:grpSpPr>
      <p:sp>
        <p:nvSpPr>
          <p:cNvPr id="24" name="Google Shape;24;p78"/>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1" i="0">
                <a:solidFill>
                  <a:srgbClr val="AEABAB"/>
                </a:solidFill>
                <a:latin typeface="Open Sans"/>
                <a:ea typeface="Open Sans"/>
                <a:cs typeface="Open Sans"/>
                <a:sym typeface="Open Sans"/>
              </a:defRPr>
            </a:lvl1pPr>
            <a:lvl2pPr marL="0" lvl="1" indent="0" algn="r">
              <a:spcBef>
                <a:spcPts val="0"/>
              </a:spcBef>
              <a:buNone/>
              <a:defRPr sz="1600" b="1" i="0">
                <a:solidFill>
                  <a:srgbClr val="AEABAB"/>
                </a:solidFill>
                <a:latin typeface="Open Sans"/>
                <a:ea typeface="Open Sans"/>
                <a:cs typeface="Open Sans"/>
                <a:sym typeface="Open Sans"/>
              </a:defRPr>
            </a:lvl2pPr>
            <a:lvl3pPr marL="0" lvl="2" indent="0" algn="r">
              <a:spcBef>
                <a:spcPts val="0"/>
              </a:spcBef>
              <a:buNone/>
              <a:defRPr sz="1600" b="1" i="0">
                <a:solidFill>
                  <a:srgbClr val="AEABAB"/>
                </a:solidFill>
                <a:latin typeface="Open Sans"/>
                <a:ea typeface="Open Sans"/>
                <a:cs typeface="Open Sans"/>
                <a:sym typeface="Open Sans"/>
              </a:defRPr>
            </a:lvl3pPr>
            <a:lvl4pPr marL="0" lvl="3" indent="0" algn="r">
              <a:spcBef>
                <a:spcPts val="0"/>
              </a:spcBef>
              <a:buNone/>
              <a:defRPr sz="1600" b="1" i="0">
                <a:solidFill>
                  <a:srgbClr val="AEABAB"/>
                </a:solidFill>
                <a:latin typeface="Open Sans"/>
                <a:ea typeface="Open Sans"/>
                <a:cs typeface="Open Sans"/>
                <a:sym typeface="Open Sans"/>
              </a:defRPr>
            </a:lvl4pPr>
            <a:lvl5pPr marL="0" lvl="4" indent="0" algn="r">
              <a:spcBef>
                <a:spcPts val="0"/>
              </a:spcBef>
              <a:buNone/>
              <a:defRPr sz="1600" b="1" i="0">
                <a:solidFill>
                  <a:srgbClr val="AEABAB"/>
                </a:solidFill>
                <a:latin typeface="Open Sans"/>
                <a:ea typeface="Open Sans"/>
                <a:cs typeface="Open Sans"/>
                <a:sym typeface="Open Sans"/>
              </a:defRPr>
            </a:lvl5pPr>
            <a:lvl6pPr marL="0" lvl="5" indent="0" algn="r">
              <a:spcBef>
                <a:spcPts val="0"/>
              </a:spcBef>
              <a:buNone/>
              <a:defRPr sz="1600" b="1" i="0">
                <a:solidFill>
                  <a:srgbClr val="AEABAB"/>
                </a:solidFill>
                <a:latin typeface="Open Sans"/>
                <a:ea typeface="Open Sans"/>
                <a:cs typeface="Open Sans"/>
                <a:sym typeface="Open Sans"/>
              </a:defRPr>
            </a:lvl6pPr>
            <a:lvl7pPr marL="0" lvl="6" indent="0" algn="r">
              <a:spcBef>
                <a:spcPts val="0"/>
              </a:spcBef>
              <a:buNone/>
              <a:defRPr sz="1600" b="1" i="0">
                <a:solidFill>
                  <a:srgbClr val="AEABAB"/>
                </a:solidFill>
                <a:latin typeface="Open Sans"/>
                <a:ea typeface="Open Sans"/>
                <a:cs typeface="Open Sans"/>
                <a:sym typeface="Open Sans"/>
              </a:defRPr>
            </a:lvl7pPr>
            <a:lvl8pPr marL="0" lvl="7" indent="0" algn="r">
              <a:spcBef>
                <a:spcPts val="0"/>
              </a:spcBef>
              <a:buNone/>
              <a:defRPr sz="1600" b="1" i="0">
                <a:solidFill>
                  <a:srgbClr val="AEABAB"/>
                </a:solidFill>
                <a:latin typeface="Open Sans"/>
                <a:ea typeface="Open Sans"/>
                <a:cs typeface="Open Sans"/>
                <a:sym typeface="Open Sans"/>
              </a:defRPr>
            </a:lvl8pPr>
            <a:lvl9pPr marL="0" lvl="8" indent="0" algn="r">
              <a:spcBef>
                <a:spcPts val="0"/>
              </a:spcBef>
              <a:buNone/>
              <a:defRPr sz="1600" b="1" i="0">
                <a:solidFill>
                  <a:srgbClr val="AEABA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78"/>
          <p:cNvSpPr/>
          <p:nvPr/>
        </p:nvSpPr>
        <p:spPr>
          <a:xfrm>
            <a:off x="-119722" y="0"/>
            <a:ext cx="676783" cy="6858000"/>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highlight>
                <a:srgbClr val="C0C0C0"/>
              </a:highlight>
              <a:latin typeface="Calibri"/>
              <a:ea typeface="Calibri"/>
              <a:cs typeface="Calibri"/>
              <a:sym typeface="Calibri"/>
            </a:endParaRPr>
          </a:p>
        </p:txBody>
      </p:sp>
      <p:pic>
        <p:nvPicPr>
          <p:cNvPr id="26" name="Google Shape;26;p78"/>
          <p:cNvPicPr preferRelativeResize="0"/>
          <p:nvPr/>
        </p:nvPicPr>
        <p:blipFill rotWithShape="1">
          <a:blip r:embed="rId2">
            <a:alphaModFix/>
          </a:blip>
          <a:srcRect/>
          <a:stretch/>
        </p:blipFill>
        <p:spPr>
          <a:xfrm>
            <a:off x="636870" y="6034958"/>
            <a:ext cx="1935804" cy="725927"/>
          </a:xfrm>
          <a:prstGeom prst="rect">
            <a:avLst/>
          </a:prstGeom>
          <a:noFill/>
          <a:ln>
            <a:noFill/>
          </a:ln>
        </p:spPr>
      </p:pic>
      <p:sp>
        <p:nvSpPr>
          <p:cNvPr id="27" name="Google Shape;27;p78"/>
          <p:cNvSpPr/>
          <p:nvPr/>
        </p:nvSpPr>
        <p:spPr>
          <a:xfrm>
            <a:off x="-330141" y="582229"/>
            <a:ext cx="1106424" cy="1079035"/>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78"/>
          <p:cNvSpPr>
            <a:spLocks noGrp="1"/>
          </p:cNvSpPr>
          <p:nvPr>
            <p:ph type="chart" idx="2"/>
          </p:nvPr>
        </p:nvSpPr>
        <p:spPr>
          <a:xfrm>
            <a:off x="912813" y="1527175"/>
            <a:ext cx="6927850" cy="4064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78"/>
          <p:cNvSpPr txBox="1">
            <a:spLocks noGrp="1"/>
          </p:cNvSpPr>
          <p:nvPr>
            <p:ph type="body" idx="1"/>
          </p:nvPr>
        </p:nvSpPr>
        <p:spPr>
          <a:xfrm>
            <a:off x="914399" y="999226"/>
            <a:ext cx="5844187" cy="587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7941D"/>
              </a:buClr>
              <a:buSzPts val="2400"/>
              <a:buNone/>
              <a:defRPr sz="2400" b="1">
                <a:solidFill>
                  <a:srgbClr val="F7941D"/>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0908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d page">
  <p:cSld name="End page">
    <p:spTree>
      <p:nvGrpSpPr>
        <p:cNvPr id="1" name="Shape 36"/>
        <p:cNvGrpSpPr/>
        <p:nvPr/>
      </p:nvGrpSpPr>
      <p:grpSpPr>
        <a:xfrm>
          <a:off x="0" y="0"/>
          <a:ext cx="0" cy="0"/>
          <a:chOff x="0" y="0"/>
          <a:chExt cx="0" cy="0"/>
        </a:xfrm>
      </p:grpSpPr>
      <p:sp>
        <p:nvSpPr>
          <p:cNvPr id="37" name="Google Shape;37;p82"/>
          <p:cNvSpPr/>
          <p:nvPr/>
        </p:nvSpPr>
        <p:spPr>
          <a:xfrm>
            <a:off x="-67779" y="1"/>
            <a:ext cx="12259780" cy="6858000"/>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highlight>
                <a:srgbClr val="C0C0C0"/>
              </a:highlight>
              <a:latin typeface="Calibri"/>
              <a:ea typeface="Calibri"/>
              <a:cs typeface="Calibri"/>
              <a:sym typeface="Calibri"/>
            </a:endParaRPr>
          </a:p>
        </p:txBody>
      </p:sp>
      <p:sp>
        <p:nvSpPr>
          <p:cNvPr id="38" name="Google Shape;38;p82"/>
          <p:cNvSpPr txBox="1"/>
          <p:nvPr/>
        </p:nvSpPr>
        <p:spPr>
          <a:xfrm>
            <a:off x="-17929" y="1640248"/>
            <a:ext cx="1219199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a:solidFill>
                  <a:schemeClr val="lt1"/>
                </a:solidFill>
                <a:latin typeface="Open Sans"/>
                <a:ea typeface="Open Sans"/>
                <a:cs typeface="Open Sans"/>
                <a:sym typeface="Open Sans"/>
              </a:rPr>
              <a:t>Thank you</a:t>
            </a:r>
            <a:endParaRPr/>
          </a:p>
        </p:txBody>
      </p:sp>
      <p:sp>
        <p:nvSpPr>
          <p:cNvPr id="39" name="Google Shape;39;p82"/>
          <p:cNvSpPr txBox="1"/>
          <p:nvPr/>
        </p:nvSpPr>
        <p:spPr>
          <a:xfrm>
            <a:off x="-67781" y="2572561"/>
            <a:ext cx="1225978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a:solidFill>
                  <a:schemeClr val="lt1"/>
                </a:solidFill>
                <a:latin typeface="Open Sans"/>
                <a:ea typeface="Open Sans"/>
                <a:cs typeface="Open Sans"/>
                <a:sym typeface="Open Sans"/>
              </a:rPr>
              <a:t>Contact info: </a:t>
            </a:r>
            <a:endParaRPr/>
          </a:p>
        </p:txBody>
      </p:sp>
      <p:pic>
        <p:nvPicPr>
          <p:cNvPr id="40" name="Google Shape;40;p82"/>
          <p:cNvPicPr preferRelativeResize="0"/>
          <p:nvPr/>
        </p:nvPicPr>
        <p:blipFill rotWithShape="1">
          <a:blip r:embed="rId2">
            <a:alphaModFix/>
          </a:blip>
          <a:srcRect/>
          <a:stretch/>
        </p:blipFill>
        <p:spPr>
          <a:xfrm>
            <a:off x="5038164" y="4086054"/>
            <a:ext cx="2115671" cy="2790233"/>
          </a:xfrm>
          <a:prstGeom prst="rect">
            <a:avLst/>
          </a:prstGeom>
          <a:noFill/>
          <a:ln>
            <a:noFill/>
          </a:ln>
        </p:spPr>
      </p:pic>
      <p:sp>
        <p:nvSpPr>
          <p:cNvPr id="41" name="Google Shape;41;p82"/>
          <p:cNvSpPr txBox="1">
            <a:spLocks noGrp="1"/>
          </p:cNvSpPr>
          <p:nvPr>
            <p:ph type="body" idx="1"/>
          </p:nvPr>
        </p:nvSpPr>
        <p:spPr>
          <a:xfrm>
            <a:off x="4241005" y="3198224"/>
            <a:ext cx="3709987" cy="34532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644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6FE0-726B-49EA-A886-E0B528D52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23017-FD5E-4B17-96D2-C5571068C5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2BDF3-DE0A-413E-A8D2-8B268E225F63}"/>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5" name="Footer Placeholder 4">
            <a:extLst>
              <a:ext uri="{FF2B5EF4-FFF2-40B4-BE49-F238E27FC236}">
                <a16:creationId xmlns:a16="http://schemas.microsoft.com/office/drawing/2014/main" id="{0B31BC48-19DF-4BEF-AD5C-8B7B3F753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47FFF-8AE4-4D17-AF7F-B48EEA686950}"/>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342376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900D-A3D8-4BBB-A280-5CA198BFD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A2FE1-B8BD-4E89-9CE6-C2C2B2C370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E85BBB-3DF1-4981-B492-5997834E6600}"/>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5" name="Footer Placeholder 4">
            <a:extLst>
              <a:ext uri="{FF2B5EF4-FFF2-40B4-BE49-F238E27FC236}">
                <a16:creationId xmlns:a16="http://schemas.microsoft.com/office/drawing/2014/main" id="{3E2B5FC9-E376-4696-B647-3A28468CD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EF29B-0612-495B-B1F3-D9FECDB48F38}"/>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234471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A2A4-A1AF-4371-97A9-6AD9DE453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70C2B1-215D-4588-B82C-B36595B766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4ED059-E54B-43D5-B6B0-0BA8B147AD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47DB3-2CDB-482A-87B2-BDCD2A0880A8}"/>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6" name="Footer Placeholder 5">
            <a:extLst>
              <a:ext uri="{FF2B5EF4-FFF2-40B4-BE49-F238E27FC236}">
                <a16:creationId xmlns:a16="http://schemas.microsoft.com/office/drawing/2014/main" id="{D14F2CB9-27F1-4646-8110-0266C74E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49D24-F48B-401C-8590-01387F61069E}"/>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100873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D131C-9350-41F9-BA95-67E52CF43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FA53F-7337-4B1D-B00B-A3DA6E335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A0A430-6A42-443A-9799-1DEF93C57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D979BB-BEDC-4B7C-9B31-AB6C62262B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24D398-2090-43A4-947D-50197ED01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F7EE64-5CB2-4B2F-8616-16861D557B86}"/>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8" name="Footer Placeholder 7">
            <a:extLst>
              <a:ext uri="{FF2B5EF4-FFF2-40B4-BE49-F238E27FC236}">
                <a16:creationId xmlns:a16="http://schemas.microsoft.com/office/drawing/2014/main" id="{C8BE79E2-445D-474E-948D-F6CA60B98E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0456AD-DFA8-4750-948D-E9814B0AA5B8}"/>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246292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2453-CFB7-440A-8AE6-98F4F612FB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E9FB7-DE5E-4818-8080-BBA554E82C22}"/>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4" name="Footer Placeholder 3">
            <a:extLst>
              <a:ext uri="{FF2B5EF4-FFF2-40B4-BE49-F238E27FC236}">
                <a16:creationId xmlns:a16="http://schemas.microsoft.com/office/drawing/2014/main" id="{75089DFA-4F50-4D99-A29E-234F8C47DC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7EF9D-BDEA-4CA3-99F2-75C09FFB4DF5}"/>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255766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AD54F2-3977-4962-881E-5919B2B35679}"/>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3" name="Footer Placeholder 2">
            <a:extLst>
              <a:ext uri="{FF2B5EF4-FFF2-40B4-BE49-F238E27FC236}">
                <a16:creationId xmlns:a16="http://schemas.microsoft.com/office/drawing/2014/main" id="{FA5E0DDD-2643-4032-8CC2-D24FCAD3A5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4406DB-2F34-47F0-AE10-7EAC13191B59}"/>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2679848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9843-80A8-44A7-B6AB-EAF4AE81D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3DF7F1-1153-4DDF-B5B0-37775BF90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63788-1344-4F3D-8E9C-EA8447981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3D808-E788-4C3F-B1D3-4B3FECCA2C44}"/>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6" name="Footer Placeholder 5">
            <a:extLst>
              <a:ext uri="{FF2B5EF4-FFF2-40B4-BE49-F238E27FC236}">
                <a16:creationId xmlns:a16="http://schemas.microsoft.com/office/drawing/2014/main" id="{4EDF2831-B437-4E03-A344-9263E06D2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3458C-76E3-433B-85AC-2CDD718AA06D}"/>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284669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FD07-F9AD-4F64-84A8-F3A4C2955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0CD48-6F66-470B-92EC-C1FE7914E6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FECDA0-DCBE-4658-A91C-46E646D10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5E756-A5FE-4F7A-88F2-98A2D2B839B3}"/>
              </a:ext>
            </a:extLst>
          </p:cNvPr>
          <p:cNvSpPr>
            <a:spLocks noGrp="1"/>
          </p:cNvSpPr>
          <p:nvPr>
            <p:ph type="dt" sz="half" idx="10"/>
          </p:nvPr>
        </p:nvSpPr>
        <p:spPr/>
        <p:txBody>
          <a:bodyPr/>
          <a:lstStyle/>
          <a:p>
            <a:fld id="{6F6C80AB-F084-4181-948D-A4179004DC38}" type="datetimeFigureOut">
              <a:rPr lang="en-US" smtClean="0"/>
              <a:t>10/24/2022</a:t>
            </a:fld>
            <a:endParaRPr lang="en-US"/>
          </a:p>
        </p:txBody>
      </p:sp>
      <p:sp>
        <p:nvSpPr>
          <p:cNvPr id="6" name="Footer Placeholder 5">
            <a:extLst>
              <a:ext uri="{FF2B5EF4-FFF2-40B4-BE49-F238E27FC236}">
                <a16:creationId xmlns:a16="http://schemas.microsoft.com/office/drawing/2014/main" id="{5FEABE59-1337-4428-97A9-C3AEB03E5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C62B3E-2D78-4D6E-B19A-66D2F85C685F}"/>
              </a:ext>
            </a:extLst>
          </p:cNvPr>
          <p:cNvSpPr>
            <a:spLocks noGrp="1"/>
          </p:cNvSpPr>
          <p:nvPr>
            <p:ph type="sldNum" sz="quarter" idx="12"/>
          </p:nvPr>
        </p:nvSpPr>
        <p:spPr/>
        <p:txBody>
          <a:bodyPr/>
          <a:lstStyle/>
          <a:p>
            <a:fld id="{B715D322-4CD3-4951-9D7E-BC7F6F39EDEC}" type="slidenum">
              <a:rPr lang="en-US" smtClean="0"/>
              <a:t>‹#›</a:t>
            </a:fld>
            <a:endParaRPr lang="en-US"/>
          </a:p>
        </p:txBody>
      </p:sp>
    </p:spTree>
    <p:extLst>
      <p:ext uri="{BB962C8B-B14F-4D97-AF65-F5344CB8AC3E}">
        <p14:creationId xmlns:p14="http://schemas.microsoft.com/office/powerpoint/2010/main" val="138644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BAE2DD-A46E-40FF-A303-0C65650EBD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2DC4B-4F52-42D5-8451-E84EE40DB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202F9-E99E-46D5-B049-8618408F2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C80AB-F084-4181-948D-A4179004DC38}" type="datetimeFigureOut">
              <a:rPr lang="en-US" smtClean="0"/>
              <a:t>10/24/2022</a:t>
            </a:fld>
            <a:endParaRPr lang="en-US"/>
          </a:p>
        </p:txBody>
      </p:sp>
      <p:sp>
        <p:nvSpPr>
          <p:cNvPr id="5" name="Footer Placeholder 4">
            <a:extLst>
              <a:ext uri="{FF2B5EF4-FFF2-40B4-BE49-F238E27FC236}">
                <a16:creationId xmlns:a16="http://schemas.microsoft.com/office/drawing/2014/main" id="{58AC2225-0D3A-435F-B836-616252FE6E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EAEAB-B38C-4953-B95F-94F36C6C1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5D322-4CD3-4951-9D7E-BC7F6F39EDEC}" type="slidenum">
              <a:rPr lang="en-US" smtClean="0"/>
              <a:t>‹#›</a:t>
            </a:fld>
            <a:endParaRPr lang="en-US"/>
          </a:p>
        </p:txBody>
      </p:sp>
    </p:spTree>
    <p:extLst>
      <p:ext uri="{BB962C8B-B14F-4D97-AF65-F5344CB8AC3E}">
        <p14:creationId xmlns:p14="http://schemas.microsoft.com/office/powerpoint/2010/main" val="173148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comments" Target="../comments/comment5.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comments" Target="../comments/comment8.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comments" Target="../comments/commen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comments" Target="../comments/comment1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comments" Target="../comments/comment14.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comments" Target="../comments/commen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comments" Target="../comments/commen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comments" Target="../comments/comment17.xml"/><Relationship Id="rId5" Type="http://schemas.openxmlformats.org/officeDocument/2006/relationships/image" Target="../media/image26.png"/><Relationship Id="rId4" Type="http://schemas.openxmlformats.org/officeDocument/2006/relationships/hyperlink" Target="https://www.adaptation-fund.org/project/enhancing-resilience-of-communities-to-the-adverse-effects-of-climate-change-on-food-security-in-pichincha-province-and-the-jubones-river-basi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comments" Target="../comments/comment18.xml"/><Relationship Id="rId5" Type="http://schemas.openxmlformats.org/officeDocument/2006/relationships/image" Target="../media/image32.sv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comments" Target="../comments/comment19.xml"/><Relationship Id="rId5" Type="http://schemas.openxmlformats.org/officeDocument/2006/relationships/image" Target="../media/image26.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7.tiff"/><Relationship Id="rId4" Type="http://schemas.openxmlformats.org/officeDocument/2006/relationships/image" Target="../media/image36.tiff"/></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comments" Target="../comments/commen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comments" Target="../comments/commen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comments" Target="../comments/comment24.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comments" Target="../comments/comment26.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27.xml"/><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28.xml"/><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comments" Target="../comments/comment29.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comments" Target="../comments/comment30.xml"/></Relationships>
</file>

<file path=ppt/slides/_rels/slide5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comments" Target="../comments/comment31.xml"/></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32.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comments" Target="../comments/comment33.xml"/><Relationship Id="rId5" Type="http://schemas.openxmlformats.org/officeDocument/2006/relationships/hyperlink" Target="https://survey.zohopublic.com/zs/crD7VQ" TargetMode="External"/><Relationship Id="rId4" Type="http://schemas.openxmlformats.org/officeDocument/2006/relationships/hyperlink" Target="https://survey.zohopublic.com/zs/sxCNG7"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comments" Target="../comments/commen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
          <p:cNvPicPr preferRelativeResize="0"/>
          <p:nvPr/>
        </p:nvPicPr>
        <p:blipFill rotWithShape="1">
          <a:blip r:embed="rId3">
            <a:alphaModFix/>
          </a:blip>
          <a:srcRect t="19064"/>
          <a:stretch/>
        </p:blipFill>
        <p:spPr>
          <a:xfrm>
            <a:off x="-2" y="1333041"/>
            <a:ext cx="12192000" cy="4287933"/>
          </a:xfrm>
          <a:prstGeom prst="rect">
            <a:avLst/>
          </a:prstGeom>
          <a:noFill/>
          <a:ln>
            <a:noFill/>
          </a:ln>
        </p:spPr>
      </p:pic>
      <p:sp>
        <p:nvSpPr>
          <p:cNvPr id="195" name="Google Shape;195;p1"/>
          <p:cNvSpPr/>
          <p:nvPr/>
        </p:nvSpPr>
        <p:spPr>
          <a:xfrm>
            <a:off x="0" y="5620974"/>
            <a:ext cx="12192000" cy="114338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196" name="Google Shape;196;p1"/>
          <p:cNvGrpSpPr/>
          <p:nvPr/>
        </p:nvGrpSpPr>
        <p:grpSpPr>
          <a:xfrm>
            <a:off x="154238" y="5723306"/>
            <a:ext cx="9788569" cy="1030030"/>
            <a:chOff x="0" y="5194151"/>
            <a:chExt cx="10908246" cy="1432357"/>
          </a:xfrm>
        </p:grpSpPr>
        <p:grpSp>
          <p:nvGrpSpPr>
            <p:cNvPr id="197" name="Google Shape;197;p1"/>
            <p:cNvGrpSpPr/>
            <p:nvPr/>
          </p:nvGrpSpPr>
          <p:grpSpPr>
            <a:xfrm>
              <a:off x="0" y="5210978"/>
              <a:ext cx="5636549" cy="1415530"/>
              <a:chOff x="-50997" y="1394665"/>
              <a:chExt cx="9498619" cy="2345425"/>
            </a:xfrm>
          </p:grpSpPr>
          <p:pic>
            <p:nvPicPr>
              <p:cNvPr id="198" name="Google Shape;198;p1"/>
              <p:cNvPicPr preferRelativeResize="0"/>
              <p:nvPr/>
            </p:nvPicPr>
            <p:blipFill rotWithShape="1">
              <a:blip r:embed="rId4">
                <a:alphaModFix amt="70000"/>
              </a:blip>
              <a:srcRect/>
              <a:stretch/>
            </p:blipFill>
            <p:spPr>
              <a:xfrm>
                <a:off x="-50997" y="1405682"/>
                <a:ext cx="1870832" cy="2334406"/>
              </a:xfrm>
              <a:prstGeom prst="rect">
                <a:avLst/>
              </a:prstGeom>
              <a:noFill/>
              <a:ln>
                <a:noFill/>
              </a:ln>
            </p:spPr>
          </p:pic>
          <p:pic>
            <p:nvPicPr>
              <p:cNvPr id="199" name="Google Shape;199;p1"/>
              <p:cNvPicPr preferRelativeResize="0"/>
              <p:nvPr/>
            </p:nvPicPr>
            <p:blipFill rotWithShape="1">
              <a:blip r:embed="rId5">
                <a:alphaModFix amt="70000"/>
              </a:blip>
              <a:srcRect b="2248"/>
              <a:stretch/>
            </p:blipFill>
            <p:spPr>
              <a:xfrm>
                <a:off x="1814914" y="1405682"/>
                <a:ext cx="2405736" cy="2334406"/>
              </a:xfrm>
              <a:prstGeom prst="rect">
                <a:avLst/>
              </a:prstGeom>
              <a:noFill/>
              <a:ln>
                <a:noFill/>
              </a:ln>
            </p:spPr>
          </p:pic>
          <p:pic>
            <p:nvPicPr>
              <p:cNvPr id="200" name="Google Shape;200;p1"/>
              <p:cNvPicPr preferRelativeResize="0"/>
              <p:nvPr/>
            </p:nvPicPr>
            <p:blipFill rotWithShape="1">
              <a:blip r:embed="rId6">
                <a:alphaModFix amt="70000"/>
              </a:blip>
              <a:srcRect b="30632"/>
              <a:stretch/>
            </p:blipFill>
            <p:spPr>
              <a:xfrm>
                <a:off x="4198399" y="1394667"/>
                <a:ext cx="1792521" cy="2345423"/>
              </a:xfrm>
              <a:prstGeom prst="rect">
                <a:avLst/>
              </a:prstGeom>
              <a:noFill/>
              <a:ln>
                <a:noFill/>
              </a:ln>
            </p:spPr>
          </p:pic>
          <p:pic>
            <p:nvPicPr>
              <p:cNvPr id="201" name="Google Shape;201;p1" descr="A person standing next to a fence&#10;&#10;Description automatically generated"/>
              <p:cNvPicPr preferRelativeResize="0"/>
              <p:nvPr/>
            </p:nvPicPr>
            <p:blipFill rotWithShape="1">
              <a:blip r:embed="rId7">
                <a:alphaModFix amt="70000"/>
              </a:blip>
              <a:srcRect t="8331" b="12883"/>
              <a:stretch/>
            </p:blipFill>
            <p:spPr>
              <a:xfrm>
                <a:off x="5990920" y="1394665"/>
                <a:ext cx="3456702" cy="2345423"/>
              </a:xfrm>
              <a:prstGeom prst="rect">
                <a:avLst/>
              </a:prstGeom>
              <a:noFill/>
              <a:ln>
                <a:noFill/>
              </a:ln>
            </p:spPr>
          </p:pic>
        </p:grpSp>
        <p:pic>
          <p:nvPicPr>
            <p:cNvPr id="202" name="Google Shape;202;p1"/>
            <p:cNvPicPr preferRelativeResize="0"/>
            <p:nvPr/>
          </p:nvPicPr>
          <p:blipFill rotWithShape="1">
            <a:blip r:embed="rId8">
              <a:alphaModFix amt="70000"/>
            </a:blip>
            <a:srcRect/>
            <a:stretch/>
          </p:blipFill>
          <p:spPr>
            <a:xfrm>
              <a:off x="5636549" y="5206610"/>
              <a:ext cx="1512951" cy="1415529"/>
            </a:xfrm>
            <a:prstGeom prst="rect">
              <a:avLst/>
            </a:prstGeom>
            <a:noFill/>
            <a:ln>
              <a:noFill/>
            </a:ln>
          </p:spPr>
        </p:pic>
        <p:pic>
          <p:nvPicPr>
            <p:cNvPr id="203" name="Google Shape;203;p1"/>
            <p:cNvPicPr preferRelativeResize="0"/>
            <p:nvPr/>
          </p:nvPicPr>
          <p:blipFill rotWithShape="1">
            <a:blip r:embed="rId9">
              <a:alphaModFix amt="70000"/>
            </a:blip>
            <a:srcRect/>
            <a:stretch/>
          </p:blipFill>
          <p:spPr>
            <a:xfrm>
              <a:off x="7144711" y="5195592"/>
              <a:ext cx="1956868" cy="1415529"/>
            </a:xfrm>
            <a:prstGeom prst="rect">
              <a:avLst/>
            </a:prstGeom>
            <a:noFill/>
            <a:ln>
              <a:noFill/>
            </a:ln>
          </p:spPr>
        </p:pic>
        <p:pic>
          <p:nvPicPr>
            <p:cNvPr id="204" name="Google Shape;204;p1"/>
            <p:cNvPicPr preferRelativeResize="0"/>
            <p:nvPr/>
          </p:nvPicPr>
          <p:blipFill rotWithShape="1">
            <a:blip r:embed="rId10">
              <a:alphaModFix amt="70000"/>
            </a:blip>
            <a:srcRect/>
            <a:stretch/>
          </p:blipFill>
          <p:spPr>
            <a:xfrm>
              <a:off x="9093588" y="5194151"/>
              <a:ext cx="1814658" cy="1417035"/>
            </a:xfrm>
            <a:prstGeom prst="rect">
              <a:avLst/>
            </a:prstGeom>
            <a:noFill/>
            <a:ln>
              <a:noFill/>
            </a:ln>
          </p:spPr>
        </p:pic>
      </p:grpSp>
      <p:sp>
        <p:nvSpPr>
          <p:cNvPr id="205" name="Google Shape;205;p1"/>
          <p:cNvSpPr txBox="1">
            <a:spLocks noGrp="1"/>
          </p:cNvSpPr>
          <p:nvPr>
            <p:ph type="body" idx="1"/>
          </p:nvPr>
        </p:nvSpPr>
        <p:spPr>
          <a:xfrm>
            <a:off x="669014" y="1975658"/>
            <a:ext cx="8954214"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sz="3600" dirty="0"/>
              <a:t>Evaluating projects ex-post &amp; Emerging sustainability and resilience</a:t>
            </a:r>
            <a:endParaRPr dirty="0"/>
          </a:p>
        </p:txBody>
      </p:sp>
      <p:sp>
        <p:nvSpPr>
          <p:cNvPr id="206" name="Google Shape;206;p1"/>
          <p:cNvSpPr txBox="1"/>
          <p:nvPr/>
        </p:nvSpPr>
        <p:spPr>
          <a:xfrm>
            <a:off x="10116320" y="5739964"/>
            <a:ext cx="1997348" cy="10023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D8D8D8"/>
              </a:buClr>
              <a:buSzPts val="2400"/>
              <a:buFont typeface="Arial"/>
              <a:buNone/>
            </a:pPr>
            <a:r>
              <a:rPr lang="en-US" sz="2400" b="1" dirty="0">
                <a:solidFill>
                  <a:srgbClr val="D8D8D8"/>
                </a:solidFill>
                <a:latin typeface="Open Sans"/>
                <a:ea typeface="Open Sans"/>
                <a:cs typeface="Open Sans"/>
                <a:sym typeface="Open Sans"/>
              </a:rPr>
              <a:t>Training material Part 2</a:t>
            </a:r>
            <a:endParaRPr dirty="0"/>
          </a:p>
        </p:txBody>
      </p:sp>
      <p:sp>
        <p:nvSpPr>
          <p:cNvPr id="207" name="Google Shape;207;p1"/>
          <p:cNvSpPr txBox="1"/>
          <p:nvPr/>
        </p:nvSpPr>
        <p:spPr>
          <a:xfrm>
            <a:off x="1616646" y="4801643"/>
            <a:ext cx="66982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a:solidFill>
                  <a:schemeClr val="lt1"/>
                </a:solidFill>
                <a:highlight>
                  <a:srgbClr val="FFFF00"/>
                </a:highlight>
                <a:latin typeface="Open Sans"/>
                <a:ea typeface="Open Sans"/>
                <a:cs typeface="Open Sans"/>
                <a:sym typeface="Open Sans"/>
              </a:rPr>
              <a:t>June </a:t>
            </a:r>
            <a:r>
              <a:rPr lang="en-US" sz="2100" dirty="0">
                <a:solidFill>
                  <a:schemeClr val="lt1"/>
                </a:solidFill>
                <a:latin typeface="Open Sans"/>
                <a:ea typeface="Open Sans"/>
                <a:cs typeface="Open Sans"/>
                <a:sym typeface="Open Sans"/>
              </a:rPr>
              <a:t>2022</a:t>
            </a:r>
            <a:endParaRPr dirty="0"/>
          </a:p>
        </p:txBody>
      </p:sp>
      <p:sp>
        <p:nvSpPr>
          <p:cNvPr id="208" name="Google Shape;208;p1"/>
          <p:cNvSpPr/>
          <p:nvPr/>
        </p:nvSpPr>
        <p:spPr>
          <a:xfrm>
            <a:off x="8867553" y="4225433"/>
            <a:ext cx="1989272" cy="657050"/>
          </a:xfrm>
          <a:prstGeom prst="rect">
            <a:avLst/>
          </a:prstGeom>
          <a:solidFill>
            <a:srgbClr val="ABD34A">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9" name="Google Shape;209;p1"/>
          <p:cNvSpPr txBox="1"/>
          <p:nvPr/>
        </p:nvSpPr>
        <p:spPr>
          <a:xfrm>
            <a:off x="2541922" y="4466985"/>
            <a:ext cx="8816468"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a:solidFill>
                  <a:schemeClr val="lt1"/>
                </a:solidFill>
                <a:latin typeface="Open Sans"/>
                <a:ea typeface="Open Sans"/>
                <a:cs typeface="Open Sans"/>
                <a:sym typeface="Open Sans"/>
              </a:rPr>
              <a:t>Jindra Cekan, PhD. (Valuing Voices), Meg Spearman and Caroline Holo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40"/>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076" name="Google Shape;1076;p40"/>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7" name="Google Shape;1077;p40"/>
          <p:cNvSpPr txBox="1"/>
          <p:nvPr/>
        </p:nvSpPr>
        <p:spPr>
          <a:xfrm>
            <a:off x="517791" y="99321"/>
            <a:ext cx="9635202"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Considerations for fieldwork</a:t>
            </a:r>
            <a:endParaRPr lang="en-US" sz="2800" dirty="0"/>
          </a:p>
        </p:txBody>
      </p:sp>
      <p:cxnSp>
        <p:nvCxnSpPr>
          <p:cNvPr id="1078" name="Google Shape;1078;p40"/>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079" name="Google Shape;1079;p40"/>
          <p:cNvSpPr txBox="1"/>
          <p:nvPr/>
        </p:nvSpPr>
        <p:spPr>
          <a:xfrm>
            <a:off x="8842422" y="5382002"/>
            <a:ext cx="14095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Partnerships</a:t>
            </a:r>
            <a:endParaRPr/>
          </a:p>
        </p:txBody>
      </p:sp>
      <p:sp>
        <p:nvSpPr>
          <p:cNvPr id="1080" name="Google Shape;1080;p40">
            <a:hlinkClick r:id="rId3"/>
          </p:cNvPr>
          <p:cNvSpPr/>
          <p:nvPr/>
        </p:nvSpPr>
        <p:spPr>
          <a:xfrm>
            <a:off x="780550" y="5985808"/>
            <a:ext cx="3031538" cy="8776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1" name="Google Shape;1081;p40"/>
          <p:cNvSpPr/>
          <p:nvPr/>
        </p:nvSpPr>
        <p:spPr>
          <a:xfrm>
            <a:off x="420414" y="2248405"/>
            <a:ext cx="10984151" cy="369332"/>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1800" b="0" i="0" u="none" strike="noStrike" cap="none" dirty="0">
                <a:solidFill>
                  <a:schemeClr val="dk1"/>
                </a:solidFill>
                <a:latin typeface="Open Sans"/>
                <a:ea typeface="Open Sans"/>
                <a:cs typeface="Open Sans"/>
                <a:sym typeface="Open Sans"/>
              </a:rPr>
              <a:t>Additional considerations of </a:t>
            </a:r>
            <a:r>
              <a:rPr lang="en-US" sz="1800" b="1" i="0" u="none" strike="noStrike" cap="none" dirty="0">
                <a:solidFill>
                  <a:schemeClr val="dk1"/>
                </a:solidFill>
                <a:latin typeface="Open Sans"/>
                <a:ea typeface="Open Sans"/>
                <a:cs typeface="Open Sans"/>
                <a:sym typeface="Open Sans"/>
              </a:rPr>
              <a:t>logistics and staffing</a:t>
            </a:r>
            <a:r>
              <a:rPr lang="en-US" sz="1800" b="0" i="0" u="none" strike="noStrike" cap="none" dirty="0">
                <a:solidFill>
                  <a:schemeClr val="dk1"/>
                </a:solidFill>
                <a:latin typeface="Open Sans"/>
                <a:ea typeface="Open Sans"/>
                <a:cs typeface="Open Sans"/>
                <a:sym typeface="Open Sans"/>
              </a:rPr>
              <a:t>:</a:t>
            </a:r>
            <a:endParaRPr dirty="0"/>
          </a:p>
        </p:txBody>
      </p:sp>
      <p:sp>
        <p:nvSpPr>
          <p:cNvPr id="1082" name="Google Shape;1082;p40"/>
          <p:cNvSpPr/>
          <p:nvPr/>
        </p:nvSpPr>
        <p:spPr>
          <a:xfrm>
            <a:off x="914399" y="2796679"/>
            <a:ext cx="2708502" cy="525517"/>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Multi-sectoral team</a:t>
            </a:r>
            <a:endParaRPr/>
          </a:p>
        </p:txBody>
      </p:sp>
      <p:sp>
        <p:nvSpPr>
          <p:cNvPr id="1083" name="Google Shape;1083;p40"/>
          <p:cNvSpPr/>
          <p:nvPr/>
        </p:nvSpPr>
        <p:spPr>
          <a:xfrm>
            <a:off x="914400" y="3474596"/>
            <a:ext cx="2708502" cy="525517"/>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Distances to sites</a:t>
            </a:r>
            <a:endParaRPr/>
          </a:p>
        </p:txBody>
      </p:sp>
      <p:sp>
        <p:nvSpPr>
          <p:cNvPr id="1084" name="Google Shape;1084;p40"/>
          <p:cNvSpPr/>
          <p:nvPr/>
        </p:nvSpPr>
        <p:spPr>
          <a:xfrm>
            <a:off x="914400" y="4161529"/>
            <a:ext cx="2708502" cy="525517"/>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Fieldwork logistics</a:t>
            </a:r>
            <a:endParaRPr/>
          </a:p>
        </p:txBody>
      </p:sp>
      <p:sp>
        <p:nvSpPr>
          <p:cNvPr id="1085" name="Google Shape;1085;p40"/>
          <p:cNvSpPr/>
          <p:nvPr/>
        </p:nvSpPr>
        <p:spPr>
          <a:xfrm>
            <a:off x="914399" y="4836178"/>
            <a:ext cx="2708502" cy="525517"/>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Former project staff</a:t>
            </a:r>
            <a:endParaRPr/>
          </a:p>
        </p:txBody>
      </p:sp>
      <p:sp>
        <p:nvSpPr>
          <p:cNvPr id="1086" name="Google Shape;1086;p40"/>
          <p:cNvSpPr/>
          <p:nvPr/>
        </p:nvSpPr>
        <p:spPr>
          <a:xfrm>
            <a:off x="914399" y="5523111"/>
            <a:ext cx="2708502" cy="525517"/>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Debrief logistics</a:t>
            </a:r>
            <a:endParaRPr/>
          </a:p>
        </p:txBody>
      </p:sp>
      <p:sp>
        <p:nvSpPr>
          <p:cNvPr id="1087" name="Google Shape;1087;p40"/>
          <p:cNvSpPr/>
          <p:nvPr/>
        </p:nvSpPr>
        <p:spPr>
          <a:xfrm>
            <a:off x="3825765" y="2708842"/>
            <a:ext cx="78617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Select a multi-sectoral team, women/men, diff. sectoral and language expertise, translator(s) if needed</a:t>
            </a:r>
            <a:endParaRPr/>
          </a:p>
        </p:txBody>
      </p:sp>
      <p:sp>
        <p:nvSpPr>
          <p:cNvPr id="1088" name="Google Shape;1088;p40"/>
          <p:cNvSpPr/>
          <p:nvPr/>
        </p:nvSpPr>
        <p:spPr>
          <a:xfrm>
            <a:off x="3825765" y="3422414"/>
            <a:ext cx="7578800" cy="646331"/>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Consider distances to sites given funding and timing, consider vulnerability to climate change</a:t>
            </a:r>
            <a:endParaRPr/>
          </a:p>
        </p:txBody>
      </p:sp>
      <p:sp>
        <p:nvSpPr>
          <p:cNvPr id="1089" name="Google Shape;1089;p40"/>
          <p:cNvSpPr/>
          <p:nvPr/>
        </p:nvSpPr>
        <p:spPr>
          <a:xfrm>
            <a:off x="3825765" y="4085463"/>
            <a:ext cx="7578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Plan logistics hotels, plan visits with communities, clear funding/ perdiem with national partners</a:t>
            </a:r>
            <a:endParaRPr/>
          </a:p>
        </p:txBody>
      </p:sp>
      <p:sp>
        <p:nvSpPr>
          <p:cNvPr id="1090" name="Google Shape;1090;p40"/>
          <p:cNvSpPr/>
          <p:nvPr/>
        </p:nvSpPr>
        <p:spPr>
          <a:xfrm>
            <a:off x="3825765" y="4759896"/>
            <a:ext cx="7578800" cy="646331"/>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We suggest at least one former staff member from the project accompany us to the field for introductions and context both qualitative and quantitative phases.  </a:t>
            </a:r>
            <a:endParaRPr/>
          </a:p>
        </p:txBody>
      </p:sp>
      <p:sp>
        <p:nvSpPr>
          <p:cNvPr id="1091" name="Google Shape;1091;p40"/>
          <p:cNvSpPr/>
          <p:nvPr/>
        </p:nvSpPr>
        <p:spPr>
          <a:xfrm>
            <a:off x="3840833" y="5586304"/>
            <a:ext cx="7578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Plan debrief logistics in each region including site, invitees, dates </a:t>
            </a:r>
            <a:endParaRPr/>
          </a:p>
        </p:txBody>
      </p:sp>
      <p:sp>
        <p:nvSpPr>
          <p:cNvPr id="1092" name="Google Shape;1092;p40"/>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093" name="Google Shape;1093;p40"/>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a:solidFill>
                  <a:srgbClr val="7F7F7F"/>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Institutional buy-in &amp; learning</a:t>
            </a:r>
            <a:endParaRPr/>
          </a:p>
        </p:txBody>
      </p:sp>
      <p:sp>
        <p:nvSpPr>
          <p:cNvPr id="1094" name="Google Shape;1094;p40">
            <a:hlinkClick r:id="rId3"/>
          </p:cNvPr>
          <p:cNvSpPr/>
          <p:nvPr/>
        </p:nvSpPr>
        <p:spPr>
          <a:xfrm>
            <a:off x="914400" y="1661077"/>
            <a:ext cx="10918196" cy="369291"/>
          </a:xfrm>
          <a:prstGeom prst="rect">
            <a:avLst/>
          </a:prstGeom>
          <a:solidFill>
            <a:srgbClr val="FBE4D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Myriad Pro"/>
                <a:ea typeface="Open Sans"/>
                <a:cs typeface="Open Sans"/>
                <a:sym typeface="Open Sans"/>
              </a:rPr>
              <a:t>Before going to the field, the IE and evaluator should make sure there is preparation on logistics</a:t>
            </a:r>
            <a:endParaRPr dirty="0">
              <a:latin typeface="Myriad Pro"/>
            </a:endParaRPr>
          </a:p>
        </p:txBody>
      </p:sp>
      <p:pic>
        <p:nvPicPr>
          <p:cNvPr id="1095" name="Google Shape;1095;p40"/>
          <p:cNvPicPr preferRelativeResize="0"/>
          <p:nvPr/>
        </p:nvPicPr>
        <p:blipFill>
          <a:blip r:embed="rId4">
            <a:alphaModFix/>
          </a:blip>
          <a:stretch>
            <a:fillRect/>
          </a:stretch>
        </p:blipFill>
        <p:spPr>
          <a:xfrm>
            <a:off x="11406725" y="50113"/>
            <a:ext cx="685800"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41"/>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102" name="Google Shape;1102;p41"/>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3" name="Google Shape;1103;p41"/>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104" name="Google Shape;1104;p41"/>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a:solidFill>
                  <a:srgbClr val="7F7F7F"/>
                </a:solidFill>
                <a:latin typeface="Open Sans"/>
                <a:ea typeface="Open Sans"/>
                <a:cs typeface="Open Sans"/>
                <a:sym typeface="Open Sans"/>
              </a:rPr>
              <a:t>Ex-post evaluation timetable - to confirm</a:t>
            </a:r>
            <a:endParaRPr/>
          </a:p>
        </p:txBody>
      </p:sp>
      <p:sp>
        <p:nvSpPr>
          <p:cNvPr id="1105" name="Google Shape;1105;p41"/>
          <p:cNvSpPr txBox="1"/>
          <p:nvPr/>
        </p:nvSpPr>
        <p:spPr>
          <a:xfrm>
            <a:off x="517791" y="99321"/>
            <a:ext cx="8983561"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Considerations for fieldwork</a:t>
            </a:r>
            <a:endParaRPr lang="en-US" sz="2800" dirty="0"/>
          </a:p>
        </p:txBody>
      </p:sp>
      <p:cxnSp>
        <p:nvCxnSpPr>
          <p:cNvPr id="1106" name="Google Shape;1106;p41"/>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graphicFrame>
        <p:nvGraphicFramePr>
          <p:cNvPr id="1107" name="Google Shape;1107;p41"/>
          <p:cNvGraphicFramePr/>
          <p:nvPr>
            <p:extLst>
              <p:ext uri="{D42A27DB-BD31-4B8C-83A1-F6EECF244321}">
                <p14:modId xmlns:p14="http://schemas.microsoft.com/office/powerpoint/2010/main" val="2959032743"/>
              </p:ext>
            </p:extLst>
          </p:nvPr>
        </p:nvGraphicFramePr>
        <p:xfrm>
          <a:off x="815248" y="1497371"/>
          <a:ext cx="11083300" cy="5146800"/>
        </p:xfrm>
        <a:graphic>
          <a:graphicData uri="http://schemas.openxmlformats.org/drawingml/2006/table">
            <a:tbl>
              <a:tblPr firstRow="1" firstCol="1" bandRow="1">
                <a:tableStyleId>{638B1855-1B75-4FBE-930C-398BA8C253C6}</a:tableStyleId>
              </a:tblPr>
              <a:tblGrid>
                <a:gridCol w="1302525">
                  <a:extLst>
                    <a:ext uri="{9D8B030D-6E8A-4147-A177-3AD203B41FA5}">
                      <a16:colId xmlns:a16="http://schemas.microsoft.com/office/drawing/2014/main" val="20000"/>
                    </a:ext>
                  </a:extLst>
                </a:gridCol>
                <a:gridCol w="9780775">
                  <a:extLst>
                    <a:ext uri="{9D8B030D-6E8A-4147-A177-3AD203B41FA5}">
                      <a16:colId xmlns:a16="http://schemas.microsoft.com/office/drawing/2014/main" val="20001"/>
                    </a:ext>
                  </a:extLst>
                </a:gridCol>
              </a:tblGrid>
              <a:tr h="262350">
                <a:tc>
                  <a:txBody>
                    <a:bodyPr/>
                    <a:lstStyle/>
                    <a:p>
                      <a:pPr marL="0" marR="0" lvl="0" indent="0" algn="l" rtl="0">
                        <a:spcBef>
                          <a:spcPts val="0"/>
                        </a:spcBef>
                        <a:spcAft>
                          <a:spcPts val="0"/>
                        </a:spcAft>
                        <a:buNone/>
                      </a:pPr>
                      <a:r>
                        <a:rPr lang="en-US" sz="1600">
                          <a:sym typeface="Open Sans"/>
                        </a:rPr>
                        <a:t>Date</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a:sym typeface="Open Sans"/>
                        </a:rPr>
                        <a:t>Task</a:t>
                      </a:r>
                      <a:endParaRPr sz="16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0"/>
                  </a:ext>
                </a:extLst>
              </a:tr>
              <a:tr h="628475">
                <a:tc>
                  <a:txBody>
                    <a:bodyPr/>
                    <a:lstStyle/>
                    <a:p>
                      <a:pPr marL="0" marR="0" lvl="0" indent="0" algn="l" rtl="0">
                        <a:spcBef>
                          <a:spcPts val="0"/>
                        </a:spcBef>
                        <a:spcAft>
                          <a:spcPts val="0"/>
                        </a:spcAft>
                        <a:buNone/>
                      </a:pPr>
                      <a:r>
                        <a:rPr lang="en-US" sz="1600">
                          <a:sym typeface="Open Sans"/>
                        </a:rPr>
                        <a:t>Week 0</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dirty="0">
                          <a:sym typeface="Open Sans"/>
                        </a:rPr>
                        <a:t>Co-creation process where stakeholders agree on what will be evaluated,  what benefits will come from the ex-post evaluation, what is needed logistically (data, fieldwork) &amp; for learning</a:t>
                      </a:r>
                      <a:endParaRPr dirty="0"/>
                    </a:p>
                    <a:p>
                      <a:pPr marL="0" marR="0" lvl="0" indent="0" algn="l" rtl="0">
                        <a:spcBef>
                          <a:spcPts val="0"/>
                        </a:spcBef>
                        <a:spcAft>
                          <a:spcPts val="0"/>
                        </a:spcAft>
                        <a:buNone/>
                      </a:pPr>
                      <a:endParaRPr sz="1000" dirty="0">
                        <a:latin typeface="Myriad Pro" panose="020B0503030403020204"/>
                        <a:ea typeface="Open Sans"/>
                        <a:cs typeface="Myanmar Text" panose="020B0502040204020203" pitchFamily="34" charset="0"/>
                        <a:sym typeface="Open Sans"/>
                      </a:endParaRPr>
                    </a:p>
                  </a:txBody>
                  <a:tcPr marL="68575" marR="68575" marT="0" marB="0"/>
                </a:tc>
                <a:extLst>
                  <a:ext uri="{0D108BD9-81ED-4DB2-BD59-A6C34878D82A}">
                    <a16:rowId xmlns:a16="http://schemas.microsoft.com/office/drawing/2014/main" val="10001"/>
                  </a:ext>
                </a:extLst>
              </a:tr>
              <a:tr h="633800">
                <a:tc>
                  <a:txBody>
                    <a:bodyPr/>
                    <a:lstStyle/>
                    <a:p>
                      <a:pPr marL="0" marR="0" lvl="0" indent="0" algn="l" rtl="0">
                        <a:spcBef>
                          <a:spcPts val="0"/>
                        </a:spcBef>
                        <a:spcAft>
                          <a:spcPts val="0"/>
                        </a:spcAft>
                        <a:buNone/>
                      </a:pPr>
                      <a:r>
                        <a:rPr lang="en-US" sz="1600">
                          <a:sym typeface="Open Sans"/>
                        </a:rPr>
                        <a:t>Week 1</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lnSpc>
                          <a:spcPct val="100000"/>
                        </a:lnSpc>
                        <a:spcBef>
                          <a:spcPts val="0"/>
                        </a:spcBef>
                        <a:spcAft>
                          <a:spcPts val="0"/>
                        </a:spcAft>
                        <a:buClr>
                          <a:schemeClr val="dk1"/>
                        </a:buClr>
                        <a:buSzPts val="1600"/>
                        <a:buFont typeface="Open Sans"/>
                        <a:buNone/>
                      </a:pPr>
                      <a:r>
                        <a:rPr lang="en-US" sz="1600">
                          <a:sym typeface="Open Sans"/>
                        </a:rPr>
                        <a:t>Virtual briefing with AF team with consultant on approach on Eval Qs to be answered, confirm expectations of final process and product, and training on ex-post and resilience</a:t>
                      </a:r>
                      <a:endParaRPr/>
                    </a:p>
                    <a:p>
                      <a:pPr marL="0" marR="0" lvl="0" indent="0" algn="l" rtl="0">
                        <a:lnSpc>
                          <a:spcPct val="100000"/>
                        </a:lnSpc>
                        <a:spcBef>
                          <a:spcPts val="0"/>
                        </a:spcBef>
                        <a:spcAft>
                          <a:spcPts val="0"/>
                        </a:spcAft>
                        <a:buClr>
                          <a:schemeClr val="dk1"/>
                        </a:buClr>
                        <a:buSzPts val="1000"/>
                        <a:buFont typeface="Calibri"/>
                        <a:buNone/>
                      </a:pPr>
                      <a:endParaRPr sz="10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2"/>
                  </a:ext>
                </a:extLst>
              </a:tr>
              <a:tr h="1036400">
                <a:tc>
                  <a:txBody>
                    <a:bodyPr/>
                    <a:lstStyle/>
                    <a:p>
                      <a:pPr marL="0" marR="0" lvl="0" indent="0" algn="l" rtl="0">
                        <a:lnSpc>
                          <a:spcPct val="100000"/>
                        </a:lnSpc>
                        <a:spcBef>
                          <a:spcPts val="0"/>
                        </a:spcBef>
                        <a:spcAft>
                          <a:spcPts val="0"/>
                        </a:spcAft>
                        <a:buClr>
                          <a:schemeClr val="dk1"/>
                        </a:buClr>
                        <a:buSzPts val="1600"/>
                        <a:buFont typeface="Open Sans"/>
                        <a:buNone/>
                      </a:pPr>
                      <a:r>
                        <a:rPr lang="en-US" sz="1600">
                          <a:sym typeface="Open Sans"/>
                        </a:rPr>
                        <a:t>Week 2</a:t>
                      </a:r>
                      <a:endParaRPr/>
                    </a:p>
                    <a:p>
                      <a:pPr marL="0" marR="0" lvl="0" indent="0" algn="l" rtl="0">
                        <a:spcBef>
                          <a:spcPts val="0"/>
                        </a:spcBef>
                        <a:spcAft>
                          <a:spcPts val="0"/>
                        </a:spcAft>
                        <a:buNone/>
                      </a:pP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lnSpc>
                          <a:spcPct val="100000"/>
                        </a:lnSpc>
                        <a:spcBef>
                          <a:spcPts val="0"/>
                        </a:spcBef>
                        <a:spcAft>
                          <a:spcPts val="0"/>
                        </a:spcAft>
                        <a:buClr>
                          <a:schemeClr val="dk1"/>
                        </a:buClr>
                        <a:buSzPts val="1600"/>
                        <a:buFont typeface="Open Sans"/>
                        <a:buNone/>
                      </a:pPr>
                      <a:r>
                        <a:rPr lang="en-US" sz="1600">
                          <a:sym typeface="Open Sans"/>
                        </a:rPr>
                        <a:t>Field team out to the local area(s): Fieldwork 8 days (day 1 and 8 travel days) 2 Qualitative SEIE tools, e.g. Community RRA tools/ transect walk, FGD, analysis on 1</a:t>
                      </a:r>
                      <a:r>
                        <a:rPr lang="en-US" sz="1600" baseline="30000">
                          <a:sym typeface="Open Sans"/>
                        </a:rPr>
                        <a:t>st</a:t>
                      </a:r>
                      <a:r>
                        <a:rPr lang="en-US" sz="1600">
                          <a:sym typeface="Open Sans"/>
                        </a:rPr>
                        <a:t> site or or use CA tools ; repeat in 2</a:t>
                      </a:r>
                      <a:r>
                        <a:rPr lang="en-US" sz="1600" baseline="30000">
                          <a:sym typeface="Open Sans"/>
                        </a:rPr>
                        <a:t>nd</a:t>
                      </a:r>
                      <a:r>
                        <a:rPr lang="en-US" sz="1600">
                          <a:sym typeface="Open Sans"/>
                        </a:rPr>
                        <a:t> site, in addition of counterfactual village(s) using Outcome Harvesting, then analysis and triangulation by partner interviews in each area at district level including draft writeup</a:t>
                      </a:r>
                      <a:endParaRPr sz="1600">
                        <a:sym typeface="Open Sans"/>
                      </a:endParaRPr>
                    </a:p>
                    <a:p>
                      <a:pPr marL="0" marR="0" lvl="0" indent="0" algn="l" rtl="0">
                        <a:lnSpc>
                          <a:spcPct val="100000"/>
                        </a:lnSpc>
                        <a:spcBef>
                          <a:spcPts val="0"/>
                        </a:spcBef>
                        <a:spcAft>
                          <a:spcPts val="0"/>
                        </a:spcAft>
                        <a:buClr>
                          <a:schemeClr val="dk1"/>
                        </a:buClr>
                        <a:buSzPts val="1000"/>
                        <a:buFont typeface="Calibri"/>
                        <a:buNone/>
                      </a:pPr>
                      <a:endParaRPr sz="10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3"/>
                  </a:ext>
                </a:extLst>
              </a:tr>
              <a:tr h="524700">
                <a:tc>
                  <a:txBody>
                    <a:bodyPr/>
                    <a:lstStyle/>
                    <a:p>
                      <a:pPr marL="0" marR="0" lvl="0" indent="0" algn="l" rtl="0">
                        <a:spcBef>
                          <a:spcPts val="0"/>
                        </a:spcBef>
                        <a:spcAft>
                          <a:spcPts val="0"/>
                        </a:spcAft>
                        <a:buNone/>
                      </a:pPr>
                      <a:r>
                        <a:rPr lang="en-US" sz="1600">
                          <a:sym typeface="Open Sans"/>
                        </a:rPr>
                        <a:t>Week 2-3</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lnSpc>
                          <a:spcPct val="100000"/>
                        </a:lnSpc>
                        <a:spcBef>
                          <a:spcPts val="0"/>
                        </a:spcBef>
                        <a:spcAft>
                          <a:spcPts val="0"/>
                        </a:spcAft>
                        <a:buClr>
                          <a:schemeClr val="dk1"/>
                        </a:buClr>
                        <a:buSzPts val="1600"/>
                        <a:buFont typeface="Open Sans"/>
                        <a:buNone/>
                      </a:pPr>
                      <a:r>
                        <a:rPr lang="en-US" sz="1600">
                          <a:sym typeface="Open Sans"/>
                        </a:rPr>
                        <a:t>District debriefs and partner input with consolidation of qual data to shape quantitative survey. Debrief on qual findings to stakeholders, with input on outstanding questions to be answered</a:t>
                      </a:r>
                      <a:endParaRPr/>
                    </a:p>
                    <a:p>
                      <a:pPr marL="0" marR="0" lvl="0" indent="0" algn="l" rtl="0">
                        <a:lnSpc>
                          <a:spcPct val="100000"/>
                        </a:lnSpc>
                        <a:spcBef>
                          <a:spcPts val="0"/>
                        </a:spcBef>
                        <a:spcAft>
                          <a:spcPts val="0"/>
                        </a:spcAft>
                        <a:buClr>
                          <a:schemeClr val="dk1"/>
                        </a:buClr>
                        <a:buSzPts val="1000"/>
                        <a:buFont typeface="Calibri"/>
                        <a:buNone/>
                      </a:pPr>
                      <a:endParaRPr sz="10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4"/>
                  </a:ext>
                </a:extLst>
              </a:tr>
              <a:tr h="262350">
                <a:tc>
                  <a:txBody>
                    <a:bodyPr/>
                    <a:lstStyle/>
                    <a:p>
                      <a:pPr marL="0" marR="0" lvl="0" indent="0" algn="l" rtl="0">
                        <a:spcBef>
                          <a:spcPts val="0"/>
                        </a:spcBef>
                        <a:spcAft>
                          <a:spcPts val="0"/>
                        </a:spcAft>
                        <a:buNone/>
                      </a:pPr>
                      <a:r>
                        <a:rPr lang="en-US" sz="1600">
                          <a:sym typeface="Open Sans"/>
                        </a:rPr>
                        <a:t>Week 3</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a:sym typeface="Open Sans"/>
                        </a:rPr>
                        <a:t>Consultant submits draft survey instrument to AF for feedback</a:t>
                      </a:r>
                      <a:endParaRPr sz="16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5"/>
                  </a:ext>
                </a:extLst>
              </a:tr>
              <a:tr h="262350">
                <a:tc>
                  <a:txBody>
                    <a:bodyPr/>
                    <a:lstStyle/>
                    <a:p>
                      <a:pPr marL="0" marR="0" lvl="0" indent="0" algn="l" rtl="0">
                        <a:spcBef>
                          <a:spcPts val="0"/>
                        </a:spcBef>
                        <a:spcAft>
                          <a:spcPts val="0"/>
                        </a:spcAft>
                        <a:buNone/>
                      </a:pPr>
                      <a:r>
                        <a:rPr lang="en-US" sz="1600">
                          <a:sym typeface="Open Sans"/>
                        </a:rPr>
                        <a:t>Week 3</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a:sym typeface="Open Sans"/>
                        </a:rPr>
                        <a:t>Survey put on tablet and consultant trains enumerators and launch survey</a:t>
                      </a:r>
                      <a:endParaRPr sz="16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6"/>
                  </a:ext>
                </a:extLst>
              </a:tr>
              <a:tr h="524700">
                <a:tc>
                  <a:txBody>
                    <a:bodyPr/>
                    <a:lstStyle/>
                    <a:p>
                      <a:pPr marL="0" marR="0" lvl="0" indent="0" algn="l" rtl="0">
                        <a:spcBef>
                          <a:spcPts val="0"/>
                        </a:spcBef>
                        <a:spcAft>
                          <a:spcPts val="0"/>
                        </a:spcAft>
                        <a:buNone/>
                      </a:pPr>
                      <a:r>
                        <a:rPr lang="en-US" sz="1600">
                          <a:sym typeface="Open Sans"/>
                        </a:rPr>
                        <a:t>Week 4</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a:sym typeface="Open Sans"/>
                        </a:rPr>
                        <a:t>Survey results sent to analysis team</a:t>
                      </a:r>
                      <a:endParaRPr sz="16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7"/>
                  </a:ext>
                </a:extLst>
              </a:tr>
              <a:tr h="262350">
                <a:tc>
                  <a:txBody>
                    <a:bodyPr/>
                    <a:lstStyle/>
                    <a:p>
                      <a:pPr marL="0" marR="0" lvl="0" indent="0" algn="l" rtl="0">
                        <a:spcBef>
                          <a:spcPts val="0"/>
                        </a:spcBef>
                        <a:spcAft>
                          <a:spcPts val="0"/>
                        </a:spcAft>
                        <a:buNone/>
                      </a:pPr>
                      <a:r>
                        <a:rPr lang="en-US" sz="1600">
                          <a:sym typeface="Open Sans"/>
                        </a:rPr>
                        <a:t>Week 4</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a:sym typeface="Open Sans"/>
                        </a:rPr>
                        <a:t>Writing and draft report submission</a:t>
                      </a:r>
                      <a:endParaRPr sz="16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8"/>
                  </a:ext>
                </a:extLst>
              </a:tr>
              <a:tr h="262350">
                <a:tc>
                  <a:txBody>
                    <a:bodyPr/>
                    <a:lstStyle/>
                    <a:p>
                      <a:pPr marL="0" marR="0" lvl="0" indent="0" algn="l" rtl="0">
                        <a:spcBef>
                          <a:spcPts val="0"/>
                        </a:spcBef>
                        <a:spcAft>
                          <a:spcPts val="0"/>
                        </a:spcAft>
                        <a:buNone/>
                      </a:pPr>
                      <a:r>
                        <a:rPr lang="en-US" sz="1600">
                          <a:sym typeface="Open Sans"/>
                        </a:rPr>
                        <a:t>Week 5</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a:sym typeface="Open Sans"/>
                        </a:rPr>
                        <a:t>Debrief with AF and </a:t>
                      </a:r>
                      <a:endParaRPr sz="160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09"/>
                  </a:ext>
                </a:extLst>
              </a:tr>
              <a:tr h="262350">
                <a:tc>
                  <a:txBody>
                    <a:bodyPr/>
                    <a:lstStyle/>
                    <a:p>
                      <a:pPr marL="0" marR="0" lvl="0" indent="0" algn="l" rtl="0">
                        <a:spcBef>
                          <a:spcPts val="0"/>
                        </a:spcBef>
                        <a:spcAft>
                          <a:spcPts val="0"/>
                        </a:spcAft>
                        <a:buNone/>
                      </a:pPr>
                      <a:r>
                        <a:rPr lang="en-US" sz="1600">
                          <a:sym typeface="Open Sans"/>
                        </a:rPr>
                        <a:t>Week 5</a:t>
                      </a:r>
                      <a:endParaRPr sz="1600">
                        <a:latin typeface="Myriad Pro" panose="020B0503030403020204"/>
                        <a:ea typeface="Open Sans"/>
                        <a:cs typeface="Open Sans"/>
                        <a:sym typeface="Open Sans"/>
                      </a:endParaRPr>
                    </a:p>
                  </a:txBody>
                  <a:tcPr marL="68575" marR="68575" marT="0" marB="0"/>
                </a:tc>
                <a:tc>
                  <a:txBody>
                    <a:bodyPr/>
                    <a:lstStyle/>
                    <a:p>
                      <a:pPr marL="0" marR="0" lvl="0" indent="0" algn="l" rtl="0">
                        <a:spcBef>
                          <a:spcPts val="0"/>
                        </a:spcBef>
                        <a:spcAft>
                          <a:spcPts val="0"/>
                        </a:spcAft>
                        <a:buNone/>
                      </a:pPr>
                      <a:r>
                        <a:rPr lang="en-US" sz="1600" dirty="0">
                          <a:sym typeface="Open Sans"/>
                        </a:rPr>
                        <a:t>Final report submitted to INGO and learning products drafted and shared</a:t>
                      </a:r>
                      <a:endParaRPr sz="1600" dirty="0">
                        <a:latin typeface="Myriad Pro" panose="020B0503030403020204"/>
                        <a:ea typeface="Open Sans"/>
                        <a:cs typeface="Open Sans"/>
                        <a:sym typeface="Open Sans"/>
                      </a:endParaRPr>
                    </a:p>
                  </a:txBody>
                  <a:tcPr marL="68575" marR="68575" marT="0" marB="0"/>
                </a:tc>
                <a:extLst>
                  <a:ext uri="{0D108BD9-81ED-4DB2-BD59-A6C34878D82A}">
                    <a16:rowId xmlns:a16="http://schemas.microsoft.com/office/drawing/2014/main" val="1001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36"/>
          <p:cNvSpPr/>
          <p:nvPr/>
        </p:nvSpPr>
        <p:spPr>
          <a:xfrm>
            <a:off x="0" y="1334813"/>
            <a:ext cx="12192000" cy="4466896"/>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1" name="Google Shape;1021;p36"/>
          <p:cNvPicPr preferRelativeResize="0"/>
          <p:nvPr/>
        </p:nvPicPr>
        <p:blipFill rotWithShape="1">
          <a:blip r:embed="rId3">
            <a:alphaModFix amt="70000"/>
          </a:blip>
          <a:srcRect t="29135" b="47605"/>
          <a:stretch/>
        </p:blipFill>
        <p:spPr>
          <a:xfrm>
            <a:off x="378372" y="2225308"/>
            <a:ext cx="11435255" cy="2417380"/>
          </a:xfrm>
          <a:prstGeom prst="rect">
            <a:avLst/>
          </a:prstGeom>
          <a:noFill/>
          <a:ln>
            <a:noFill/>
          </a:ln>
        </p:spPr>
      </p:pic>
      <p:sp>
        <p:nvSpPr>
          <p:cNvPr id="1022" name="Google Shape;1022;p36"/>
          <p:cNvSpPr txBox="1"/>
          <p:nvPr/>
        </p:nvSpPr>
        <p:spPr>
          <a:xfrm>
            <a:off x="378372" y="1334813"/>
            <a:ext cx="641131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Open Sans"/>
                <a:ea typeface="Open Sans"/>
                <a:cs typeface="Open Sans"/>
                <a:sym typeface="Open Sans"/>
              </a:rPr>
              <a:t>Stretch and drink break</a:t>
            </a:r>
            <a:endParaRPr/>
          </a:p>
        </p:txBody>
      </p:sp>
      <p:sp>
        <p:nvSpPr>
          <p:cNvPr id="1023" name="Google Shape;1023;p36"/>
          <p:cNvSpPr txBox="1"/>
          <p:nvPr/>
        </p:nvSpPr>
        <p:spPr>
          <a:xfrm>
            <a:off x="8860221" y="5401599"/>
            <a:ext cx="303748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Open Sans"/>
                <a:ea typeface="Open Sans"/>
                <a:cs typeface="Open Sans"/>
                <a:sym typeface="Open Sans"/>
              </a:rPr>
              <a:t>Questions? Comments?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51"/>
          <p:cNvSpPr txBox="1">
            <a:spLocks noGrp="1"/>
          </p:cNvSpPr>
          <p:nvPr>
            <p:ph type="body" idx="1"/>
          </p:nvPr>
        </p:nvSpPr>
        <p:spPr>
          <a:xfrm>
            <a:off x="500931" y="741151"/>
            <a:ext cx="11473441" cy="5873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7941D"/>
              </a:buClr>
              <a:buSzPts val="3600"/>
              <a:buNone/>
            </a:pPr>
            <a:r>
              <a:rPr lang="en-US" dirty="0"/>
              <a:t>2- Data collection: process and methods </a:t>
            </a:r>
            <a:endParaRPr dirty="0"/>
          </a:p>
        </p:txBody>
      </p:sp>
      <p:sp>
        <p:nvSpPr>
          <p:cNvPr id="1261" name="Google Shape;1261;p51"/>
          <p:cNvSpPr/>
          <p:nvPr/>
        </p:nvSpPr>
        <p:spPr>
          <a:xfrm>
            <a:off x="9254524" y="1458060"/>
            <a:ext cx="2973572" cy="4327451"/>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2" name="Google Shape;1262;p51"/>
          <p:cNvSpPr txBox="1"/>
          <p:nvPr/>
        </p:nvSpPr>
        <p:spPr>
          <a:xfrm>
            <a:off x="500931" y="1542264"/>
            <a:ext cx="32393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Contents</a:t>
            </a:r>
            <a:endParaRPr/>
          </a:p>
        </p:txBody>
      </p:sp>
      <p:sp>
        <p:nvSpPr>
          <p:cNvPr id="1263" name="Google Shape;1263;p51"/>
          <p:cNvSpPr txBox="1">
            <a:spLocks noGrp="1"/>
          </p:cNvSpPr>
          <p:nvPr>
            <p:ph type="body" idx="2"/>
          </p:nvPr>
        </p:nvSpPr>
        <p:spPr>
          <a:xfrm>
            <a:off x="503329" y="1913860"/>
            <a:ext cx="11309443" cy="3306726"/>
          </a:xfrm>
          <a:prstGeom prst="rect">
            <a:avLst/>
          </a:prstGeom>
          <a:solidFill>
            <a:srgbClr val="D6E9A5"/>
          </a:solidFill>
          <a:ln>
            <a:noFill/>
          </a:ln>
        </p:spPr>
        <p:txBody>
          <a:bodyPr spcFirstLastPara="1" wrap="square" lIns="91425" tIns="45700" rIns="91425" bIns="45700" anchor="t" anchorCtr="0">
            <a:normAutofit/>
          </a:bodyPr>
          <a:lstStyle/>
          <a:p>
            <a:pPr marL="285750" lvl="0" indent="-209550" algn="l" rtl="0">
              <a:lnSpc>
                <a:spcPct val="90000"/>
              </a:lnSpc>
              <a:spcBef>
                <a:spcPts val="0"/>
              </a:spcBef>
              <a:spcAft>
                <a:spcPts val="0"/>
              </a:spcAft>
              <a:buClr>
                <a:schemeClr val="lt1"/>
              </a:buClr>
              <a:buSzPts val="1200"/>
              <a:buFont typeface="Arial"/>
              <a:buNone/>
            </a:pPr>
            <a:endParaRPr sz="1200" dirty="0">
              <a:solidFill>
                <a:srgbClr val="7F7F7F"/>
              </a:solidFill>
            </a:endParaRPr>
          </a:p>
          <a:p>
            <a:pPr marL="285750" lvl="0" indent="-285750" algn="l" rtl="0">
              <a:lnSpc>
                <a:spcPct val="90000"/>
              </a:lnSpc>
              <a:spcBef>
                <a:spcPts val="1000"/>
              </a:spcBef>
              <a:spcAft>
                <a:spcPts val="0"/>
              </a:spcAft>
              <a:buClr>
                <a:schemeClr val="lt1"/>
              </a:buClr>
              <a:buSzPts val="2000"/>
              <a:buFont typeface="Arial"/>
              <a:buChar char="•"/>
            </a:pPr>
            <a:r>
              <a:rPr lang="en-US" b="1" dirty="0"/>
              <a:t>Ex post evaluation process for sustainability and resilience</a:t>
            </a:r>
          </a:p>
          <a:p>
            <a:pPr marL="285750" lvl="0" indent="-285750" algn="l" rtl="0">
              <a:lnSpc>
                <a:spcPct val="90000"/>
              </a:lnSpc>
              <a:spcBef>
                <a:spcPts val="1000"/>
              </a:spcBef>
              <a:spcAft>
                <a:spcPts val="0"/>
              </a:spcAft>
              <a:buClr>
                <a:schemeClr val="lt1"/>
              </a:buClr>
              <a:buSzPts val="2000"/>
              <a:buFont typeface="Arial"/>
              <a:buChar char="•"/>
            </a:pPr>
            <a:r>
              <a:rPr lang="en-US" b="1" dirty="0"/>
              <a:t>Methods a la carte</a:t>
            </a:r>
            <a:endParaRPr dirty="0"/>
          </a:p>
          <a:p>
            <a:pPr marL="285750" lvl="0" indent="-158750" algn="l" rtl="0">
              <a:lnSpc>
                <a:spcPct val="90000"/>
              </a:lnSpc>
              <a:spcBef>
                <a:spcPts val="1000"/>
              </a:spcBef>
              <a:spcAft>
                <a:spcPts val="0"/>
              </a:spcAft>
              <a:buClr>
                <a:schemeClr val="lt1"/>
              </a:buClr>
              <a:buSzPts val="2000"/>
              <a:buFont typeface="Arial"/>
              <a:buNone/>
            </a:pPr>
            <a:endParaRPr b="1" dirty="0"/>
          </a:p>
          <a:p>
            <a:pPr marL="0" lvl="0" indent="0" algn="l" rtl="0">
              <a:lnSpc>
                <a:spcPct val="90000"/>
              </a:lnSpc>
              <a:spcBef>
                <a:spcPts val="1000"/>
              </a:spcBef>
              <a:spcAft>
                <a:spcPts val="0"/>
              </a:spcAft>
              <a:buClr>
                <a:schemeClr val="lt1"/>
              </a:buClr>
              <a:buSzPts val="20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48"/>
          <p:cNvSpPr/>
          <p:nvPr/>
        </p:nvSpPr>
        <p:spPr>
          <a:xfrm>
            <a:off x="8248133" y="1626906"/>
            <a:ext cx="1873344" cy="184896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7" name="Google Shape;1177;p48"/>
          <p:cNvSpPr/>
          <p:nvPr/>
        </p:nvSpPr>
        <p:spPr>
          <a:xfrm>
            <a:off x="8259687" y="3757348"/>
            <a:ext cx="1850236" cy="1970339"/>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8" name="Google Shape;1178;p48"/>
          <p:cNvSpPr/>
          <p:nvPr/>
        </p:nvSpPr>
        <p:spPr>
          <a:xfrm>
            <a:off x="5858358" y="3163347"/>
            <a:ext cx="1859230" cy="1394477"/>
          </a:xfrm>
          <a:prstGeom prst="rect">
            <a:avLst/>
          </a:prstGeom>
          <a:solidFill>
            <a:srgbClr val="77C2E3"/>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Open Sans"/>
                <a:ea typeface="Open Sans"/>
                <a:cs typeface="Open Sans"/>
                <a:sym typeface="Open Sans"/>
              </a:rPr>
              <a:t>        IMPACT</a:t>
            </a:r>
            <a:endParaRPr dirty="0"/>
          </a:p>
        </p:txBody>
      </p:sp>
      <p:sp>
        <p:nvSpPr>
          <p:cNvPr id="1179" name="Google Shape;1179;p48"/>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180" name="Google Shape;1180;p48"/>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1" name="Google Shape;1181;p48"/>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182" name="Google Shape;1182;p48"/>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i="0" u="none" strike="noStrike" cap="none" dirty="0">
                <a:solidFill>
                  <a:srgbClr val="F7941D"/>
                </a:solidFill>
                <a:latin typeface="Open Sans"/>
                <a:ea typeface="Open Sans"/>
                <a:cs typeface="Open Sans"/>
                <a:sym typeface="Open Sans"/>
              </a:rPr>
              <a:t>Data collection </a:t>
            </a:r>
            <a:endParaRPr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cxnSp>
        <p:nvCxnSpPr>
          <p:cNvPr id="1183" name="Google Shape;1183;p48"/>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184" name="Google Shape;1184;p48"/>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highlight>
                  <a:srgbClr val="00FFFF"/>
                </a:highlight>
                <a:latin typeface="Myriad Pro"/>
                <a:ea typeface="Open Sans"/>
                <a:cs typeface="Open Sans"/>
                <a:sym typeface="Open Sans"/>
              </a:rPr>
              <a:t>Ex post evaluation process: tracing sustainability and resilience</a:t>
            </a:r>
            <a:endParaRPr dirty="0">
              <a:highlight>
                <a:srgbClr val="00FFFF"/>
              </a:highlight>
              <a:latin typeface="Myriad Pro"/>
            </a:endParaRPr>
          </a:p>
        </p:txBody>
      </p:sp>
      <p:sp>
        <p:nvSpPr>
          <p:cNvPr id="1185" name="Google Shape;1185;p48"/>
          <p:cNvSpPr/>
          <p:nvPr/>
        </p:nvSpPr>
        <p:spPr>
          <a:xfrm>
            <a:off x="1006868" y="3165775"/>
            <a:ext cx="2547991" cy="565078"/>
          </a:xfrm>
          <a:prstGeom prst="rect">
            <a:avLst/>
          </a:prstGeom>
          <a:solidFill>
            <a:srgbClr val="71A05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b="1" i="0" u="none" strike="noStrike" cap="none">
                <a:solidFill>
                  <a:schemeClr val="lt1"/>
                </a:solidFill>
                <a:latin typeface="Open Sans"/>
                <a:ea typeface="Open Sans"/>
                <a:cs typeface="Open Sans"/>
                <a:sym typeface="Open Sans"/>
              </a:rPr>
              <a:t>Actual output*          </a:t>
            </a:r>
            <a:endParaRPr/>
          </a:p>
        </p:txBody>
      </p:sp>
      <p:sp>
        <p:nvSpPr>
          <p:cNvPr id="1186" name="Google Shape;1186;p48"/>
          <p:cNvSpPr/>
          <p:nvPr/>
        </p:nvSpPr>
        <p:spPr>
          <a:xfrm>
            <a:off x="1006868" y="5175167"/>
            <a:ext cx="2547991" cy="565078"/>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3"/>
              </a:buClr>
              <a:buSzPts val="1800"/>
              <a:buFont typeface="Arial"/>
              <a:buNone/>
            </a:pPr>
            <a:r>
              <a:rPr lang="en-US" sz="1800" b="1" i="0" u="none" strike="noStrike" cap="none">
                <a:solidFill>
                  <a:schemeClr val="accent3"/>
                </a:solidFill>
                <a:latin typeface="Open Sans"/>
                <a:ea typeface="Open Sans"/>
                <a:cs typeface="Open Sans"/>
                <a:sym typeface="Open Sans"/>
              </a:rPr>
              <a:t>Output</a:t>
            </a:r>
            <a:endParaRPr/>
          </a:p>
        </p:txBody>
      </p:sp>
      <p:sp>
        <p:nvSpPr>
          <p:cNvPr id="1187" name="Google Shape;1187;p48"/>
          <p:cNvSpPr/>
          <p:nvPr/>
        </p:nvSpPr>
        <p:spPr>
          <a:xfrm>
            <a:off x="4275968" y="3376678"/>
            <a:ext cx="1859230" cy="974956"/>
          </a:xfrm>
          <a:prstGeom prst="rect">
            <a:avLst/>
          </a:prstGeom>
          <a:solidFill>
            <a:srgbClr val="BFD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Actual outcome*</a:t>
            </a:r>
            <a:endParaRPr/>
          </a:p>
        </p:txBody>
      </p:sp>
      <p:pic>
        <p:nvPicPr>
          <p:cNvPr id="1188" name="Google Shape;1188;p48" descr="Sustainable - Free ecology and environment icons"/>
          <p:cNvPicPr preferRelativeResize="0"/>
          <p:nvPr/>
        </p:nvPicPr>
        <p:blipFill rotWithShape="1">
          <a:blip r:embed="rId3">
            <a:alphaModFix/>
          </a:blip>
          <a:srcRect/>
          <a:stretch/>
        </p:blipFill>
        <p:spPr>
          <a:xfrm rot="768501">
            <a:off x="8205224" y="1541868"/>
            <a:ext cx="2063575" cy="1970339"/>
          </a:xfrm>
          <a:prstGeom prst="rect">
            <a:avLst/>
          </a:prstGeom>
          <a:noFill/>
          <a:ln>
            <a:noFill/>
          </a:ln>
        </p:spPr>
      </p:pic>
      <p:pic>
        <p:nvPicPr>
          <p:cNvPr id="1189" name="Google Shape;1189;p48" descr="Making the Links 2018: Climate Change, Community Health &amp;amp; Resilience –  SHIFT Collaborative"/>
          <p:cNvPicPr preferRelativeResize="0"/>
          <p:nvPr/>
        </p:nvPicPr>
        <p:blipFill rotWithShape="1">
          <a:blip r:embed="rId4">
            <a:alphaModFix/>
          </a:blip>
          <a:srcRect/>
          <a:stretch/>
        </p:blipFill>
        <p:spPr>
          <a:xfrm>
            <a:off x="7804233" y="3484314"/>
            <a:ext cx="2562396" cy="2482469"/>
          </a:xfrm>
          <a:prstGeom prst="rect">
            <a:avLst/>
          </a:prstGeom>
          <a:noFill/>
          <a:ln>
            <a:noFill/>
          </a:ln>
        </p:spPr>
      </p:pic>
      <p:sp>
        <p:nvSpPr>
          <p:cNvPr id="1190" name="Google Shape;1190;p48"/>
          <p:cNvSpPr txBox="1"/>
          <p:nvPr/>
        </p:nvSpPr>
        <p:spPr>
          <a:xfrm>
            <a:off x="8280637" y="4496000"/>
            <a:ext cx="186575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lt1"/>
                </a:solidFill>
                <a:latin typeface="Open Sans"/>
                <a:ea typeface="Open Sans"/>
                <a:cs typeface="Open Sans"/>
                <a:sym typeface="Open Sans"/>
              </a:rPr>
              <a:t>resilience</a:t>
            </a:r>
            <a:endParaRPr sz="1600" dirty="0"/>
          </a:p>
        </p:txBody>
      </p:sp>
      <p:sp>
        <p:nvSpPr>
          <p:cNvPr id="1191" name="Google Shape;1191;p48"/>
          <p:cNvSpPr txBox="1"/>
          <p:nvPr/>
        </p:nvSpPr>
        <p:spPr>
          <a:xfrm>
            <a:off x="8241536" y="2399638"/>
            <a:ext cx="1943954"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lt1"/>
                </a:solidFill>
                <a:latin typeface="Open Sans"/>
                <a:ea typeface="Open Sans"/>
                <a:cs typeface="Open Sans"/>
                <a:sym typeface="Open Sans"/>
              </a:rPr>
              <a:t>sustainability</a:t>
            </a:r>
            <a:endParaRPr sz="1600" dirty="0"/>
          </a:p>
        </p:txBody>
      </p:sp>
      <p:sp>
        <p:nvSpPr>
          <p:cNvPr id="1192" name="Google Shape;1192;p48"/>
          <p:cNvSpPr/>
          <p:nvPr/>
        </p:nvSpPr>
        <p:spPr>
          <a:xfrm>
            <a:off x="3826164" y="3740536"/>
            <a:ext cx="375471" cy="425576"/>
          </a:xfrm>
          <a:prstGeom prst="rightArrow">
            <a:avLst>
              <a:gd name="adj1" fmla="val 50000"/>
              <a:gd name="adj2" fmla="val 50000"/>
            </a:avLst>
          </a:prstGeom>
          <a:solidFill>
            <a:srgbClr val="F4B1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3" name="Google Shape;1193;p48"/>
          <p:cNvSpPr/>
          <p:nvPr/>
        </p:nvSpPr>
        <p:spPr>
          <a:xfrm>
            <a:off x="6006919" y="3650258"/>
            <a:ext cx="375471" cy="425576"/>
          </a:xfrm>
          <a:prstGeom prst="rightArrow">
            <a:avLst>
              <a:gd name="adj1" fmla="val 50000"/>
              <a:gd name="adj2" fmla="val 50000"/>
            </a:avLst>
          </a:prstGeom>
          <a:solidFill>
            <a:srgbClr val="F4B1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94" name="Google Shape;1194;p48" descr="Category:Check mark icons - Wikimedia Commons"/>
          <p:cNvPicPr preferRelativeResize="0"/>
          <p:nvPr/>
        </p:nvPicPr>
        <p:blipFill rotWithShape="1">
          <a:blip r:embed="rId5">
            <a:alphaModFix/>
          </a:blip>
          <a:srcRect/>
          <a:stretch/>
        </p:blipFill>
        <p:spPr>
          <a:xfrm>
            <a:off x="3087192" y="3535265"/>
            <a:ext cx="475349" cy="475349"/>
          </a:xfrm>
          <a:prstGeom prst="rect">
            <a:avLst/>
          </a:prstGeom>
          <a:noFill/>
          <a:ln>
            <a:noFill/>
          </a:ln>
        </p:spPr>
      </p:pic>
      <p:pic>
        <p:nvPicPr>
          <p:cNvPr id="1195" name="Google Shape;1195;p48" descr="Free Red X Mark Transparent Background, Download Free Red X Mark Transparent  Background png images, Free ClipArts on Clipart Library"/>
          <p:cNvPicPr preferRelativeResize="0"/>
          <p:nvPr/>
        </p:nvPicPr>
        <p:blipFill rotWithShape="1">
          <a:blip r:embed="rId6">
            <a:alphaModFix/>
          </a:blip>
          <a:srcRect/>
          <a:stretch/>
        </p:blipFill>
        <p:spPr>
          <a:xfrm>
            <a:off x="3278053" y="5562905"/>
            <a:ext cx="359596" cy="354680"/>
          </a:xfrm>
          <a:prstGeom prst="rect">
            <a:avLst/>
          </a:prstGeom>
          <a:noFill/>
          <a:ln>
            <a:noFill/>
          </a:ln>
        </p:spPr>
      </p:pic>
      <p:sp>
        <p:nvSpPr>
          <p:cNvPr id="1196" name="Google Shape;1196;p48"/>
          <p:cNvSpPr/>
          <p:nvPr/>
        </p:nvSpPr>
        <p:spPr>
          <a:xfrm>
            <a:off x="5580610" y="2203638"/>
            <a:ext cx="2429793" cy="816143"/>
          </a:xfrm>
          <a:prstGeom prst="bentArrow">
            <a:avLst>
              <a:gd name="adj1" fmla="val 11508"/>
              <a:gd name="adj2" fmla="val 13492"/>
              <a:gd name="adj3" fmla="val 23413"/>
              <a:gd name="adj4" fmla="val 42163"/>
            </a:avLst>
          </a:prstGeom>
          <a:solidFill>
            <a:srgbClr val="F4B1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97" name="Google Shape;1197;p48"/>
          <p:cNvSpPr/>
          <p:nvPr/>
        </p:nvSpPr>
        <p:spPr>
          <a:xfrm rot="10800000" flipH="1">
            <a:off x="5553230" y="4788150"/>
            <a:ext cx="2429792" cy="816142"/>
          </a:xfrm>
          <a:prstGeom prst="bentArrow">
            <a:avLst>
              <a:gd name="adj1" fmla="val 11508"/>
              <a:gd name="adj2" fmla="val 13492"/>
              <a:gd name="adj3" fmla="val 23413"/>
              <a:gd name="adj4" fmla="val 42163"/>
            </a:avLst>
          </a:prstGeom>
          <a:solidFill>
            <a:srgbClr val="F4B1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198" name="Google Shape;1198;p48" descr="Question, mark Free Icon of Tabler icons"/>
          <p:cNvPicPr preferRelativeResize="0"/>
          <p:nvPr/>
        </p:nvPicPr>
        <p:blipFill rotWithShape="1">
          <a:blip r:embed="rId7">
            <a:alphaModFix/>
          </a:blip>
          <a:srcRect/>
          <a:stretch/>
        </p:blipFill>
        <p:spPr>
          <a:xfrm>
            <a:off x="7861163" y="1905770"/>
            <a:ext cx="498469" cy="514484"/>
          </a:xfrm>
          <a:prstGeom prst="rect">
            <a:avLst/>
          </a:prstGeom>
          <a:noFill/>
          <a:ln>
            <a:noFill/>
          </a:ln>
        </p:spPr>
      </p:pic>
      <p:pic>
        <p:nvPicPr>
          <p:cNvPr id="1199" name="Google Shape;1199;p48" descr="Question, mark Free Icon of Tabler icons"/>
          <p:cNvPicPr preferRelativeResize="0"/>
          <p:nvPr/>
        </p:nvPicPr>
        <p:blipFill rotWithShape="1">
          <a:blip r:embed="rId7">
            <a:alphaModFix/>
          </a:blip>
          <a:srcRect/>
          <a:stretch/>
        </p:blipFill>
        <p:spPr>
          <a:xfrm>
            <a:off x="7830605" y="5101864"/>
            <a:ext cx="498469" cy="514484"/>
          </a:xfrm>
          <a:prstGeom prst="rect">
            <a:avLst/>
          </a:prstGeom>
          <a:noFill/>
          <a:ln>
            <a:noFill/>
          </a:ln>
        </p:spPr>
      </p:pic>
      <p:sp>
        <p:nvSpPr>
          <p:cNvPr id="1200" name="Google Shape;1200;p48"/>
          <p:cNvSpPr/>
          <p:nvPr/>
        </p:nvSpPr>
        <p:spPr>
          <a:xfrm>
            <a:off x="2604202" y="6079261"/>
            <a:ext cx="6179191" cy="8747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Open Sans"/>
                <a:ea typeface="Open Sans"/>
                <a:cs typeface="Open Sans"/>
                <a:sym typeface="Open Sans"/>
              </a:rPr>
              <a:t>* This diagram is oversimplified because normally many outputs lead to an outcome and many outcomes (from various actors) lead to impact</a:t>
            </a:r>
            <a:endParaRPr sz="1400">
              <a:solidFill>
                <a:schemeClr val="dk1"/>
              </a:solidFill>
              <a:latin typeface="Calibri"/>
              <a:ea typeface="Calibri"/>
              <a:cs typeface="Calibri"/>
              <a:sym typeface="Calibri"/>
            </a:endParaRPr>
          </a:p>
        </p:txBody>
      </p:sp>
      <p:sp>
        <p:nvSpPr>
          <p:cNvPr id="1201" name="Google Shape;1201;p48"/>
          <p:cNvSpPr/>
          <p:nvPr/>
        </p:nvSpPr>
        <p:spPr>
          <a:xfrm>
            <a:off x="1003840" y="4217874"/>
            <a:ext cx="2547991" cy="565078"/>
          </a:xfrm>
          <a:prstGeom prst="rect">
            <a:avLst/>
          </a:prstGeom>
          <a:solidFill>
            <a:srgbClr val="71A05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b="1" i="0" u="none" strike="noStrike" cap="none">
                <a:solidFill>
                  <a:schemeClr val="lt1"/>
                </a:solidFill>
                <a:latin typeface="Open Sans"/>
                <a:ea typeface="Open Sans"/>
                <a:cs typeface="Open Sans"/>
                <a:sym typeface="Open Sans"/>
              </a:rPr>
              <a:t>Actual output*</a:t>
            </a:r>
            <a:endParaRPr/>
          </a:p>
        </p:txBody>
      </p:sp>
      <p:pic>
        <p:nvPicPr>
          <p:cNvPr id="1202" name="Google Shape;1202;p48" descr="Category:Check mark icons - Wikimedia Commons"/>
          <p:cNvPicPr preferRelativeResize="0"/>
          <p:nvPr/>
        </p:nvPicPr>
        <p:blipFill rotWithShape="1">
          <a:blip r:embed="rId5">
            <a:alphaModFix/>
          </a:blip>
          <a:srcRect/>
          <a:stretch/>
        </p:blipFill>
        <p:spPr>
          <a:xfrm>
            <a:off x="3084164" y="4587364"/>
            <a:ext cx="475349" cy="475349"/>
          </a:xfrm>
          <a:prstGeom prst="rect">
            <a:avLst/>
          </a:prstGeom>
          <a:noFill/>
          <a:ln>
            <a:noFill/>
          </a:ln>
        </p:spPr>
      </p:pic>
      <p:sp>
        <p:nvSpPr>
          <p:cNvPr id="1203" name="Google Shape;1203;p48"/>
          <p:cNvSpPr/>
          <p:nvPr/>
        </p:nvSpPr>
        <p:spPr>
          <a:xfrm>
            <a:off x="988891" y="2259108"/>
            <a:ext cx="2547991" cy="565078"/>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3"/>
              </a:buClr>
              <a:buSzPts val="1800"/>
              <a:buFont typeface="Arial"/>
              <a:buNone/>
            </a:pPr>
            <a:r>
              <a:rPr lang="en-US" sz="1800" b="1" i="0" u="none" strike="noStrike" cap="none">
                <a:solidFill>
                  <a:schemeClr val="accent3"/>
                </a:solidFill>
                <a:latin typeface="Open Sans"/>
                <a:ea typeface="Open Sans"/>
                <a:cs typeface="Open Sans"/>
                <a:sym typeface="Open Sans"/>
              </a:rPr>
              <a:t>Output</a:t>
            </a:r>
            <a:endParaRPr/>
          </a:p>
        </p:txBody>
      </p:sp>
      <p:pic>
        <p:nvPicPr>
          <p:cNvPr id="1204" name="Google Shape;1204;p48" descr="Free Red X Mark Transparent Background, Download Free Red X Mark Transparent  Background png images, Free ClipArts on Clipart Library"/>
          <p:cNvPicPr preferRelativeResize="0"/>
          <p:nvPr/>
        </p:nvPicPr>
        <p:blipFill rotWithShape="1">
          <a:blip r:embed="rId6">
            <a:alphaModFix/>
          </a:blip>
          <a:srcRect/>
          <a:stretch/>
        </p:blipFill>
        <p:spPr>
          <a:xfrm>
            <a:off x="3260076" y="2646846"/>
            <a:ext cx="359596" cy="354680"/>
          </a:xfrm>
          <a:prstGeom prst="rect">
            <a:avLst/>
          </a:prstGeom>
          <a:noFill/>
          <a:ln>
            <a:noFill/>
          </a:ln>
        </p:spPr>
      </p:pic>
      <p:pic>
        <p:nvPicPr>
          <p:cNvPr id="1205" name="Google Shape;1205;p48"/>
          <p:cNvPicPr preferRelativeResize="0"/>
          <p:nvPr/>
        </p:nvPicPr>
        <p:blipFill>
          <a:blip r:embed="rId8">
            <a:alphaModFix/>
          </a:blip>
          <a:stretch>
            <a:fillRect/>
          </a:stretch>
        </p:blipFill>
        <p:spPr>
          <a:xfrm>
            <a:off x="11406725" y="50113"/>
            <a:ext cx="685800" cy="685800"/>
          </a:xfrm>
          <a:prstGeom prst="rect">
            <a:avLst/>
          </a:prstGeom>
          <a:noFill/>
          <a:ln>
            <a:noFill/>
          </a:ln>
        </p:spPr>
      </p:pic>
      <p:sp>
        <p:nvSpPr>
          <p:cNvPr id="32" name="Left Arrow Callout 17">
            <a:extLst>
              <a:ext uri="{FF2B5EF4-FFF2-40B4-BE49-F238E27FC236}">
                <a16:creationId xmlns:a16="http://schemas.microsoft.com/office/drawing/2014/main" id="{D5CCE558-6AF1-4488-9A5F-31BC55E79068}"/>
              </a:ext>
            </a:extLst>
          </p:cNvPr>
          <p:cNvSpPr/>
          <p:nvPr/>
        </p:nvSpPr>
        <p:spPr>
          <a:xfrm>
            <a:off x="9704231" y="3248066"/>
            <a:ext cx="2334082" cy="835948"/>
          </a:xfrm>
          <a:prstGeom prst="leftArrowCallout">
            <a:avLst>
              <a:gd name="adj1" fmla="val 22542"/>
              <a:gd name="adj2" fmla="val 25000"/>
              <a:gd name="adj3" fmla="val 48352"/>
              <a:gd name="adj4" fmla="val 649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Myriad Pro" panose="020B0503030403020204"/>
              </a:rPr>
              <a:t>Vulnerability </a:t>
            </a:r>
          </a:p>
          <a:p>
            <a:r>
              <a:rPr lang="en-US" sz="1600" b="1" dirty="0">
                <a:solidFill>
                  <a:schemeClr val="tx1"/>
                </a:solidFill>
                <a:latin typeface="Myriad Pro" panose="020B0503030403020204"/>
              </a:rPr>
              <a:t>&amp; </a:t>
            </a:r>
          </a:p>
          <a:p>
            <a:r>
              <a:rPr lang="en-US" sz="1600" b="1" dirty="0">
                <a:solidFill>
                  <a:schemeClr val="tx1"/>
                </a:solidFill>
                <a:latin typeface="Myriad Pro" panose="020B0503030403020204"/>
              </a:rPr>
              <a:t>Relevance</a:t>
            </a:r>
          </a:p>
        </p:txBody>
      </p:sp>
    </p:spTree>
    <p:extLst>
      <p:ext uri="{BB962C8B-B14F-4D97-AF65-F5344CB8AC3E}">
        <p14:creationId xmlns:p14="http://schemas.microsoft.com/office/powerpoint/2010/main" val="71551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0"/>
                                        </p:tgtEl>
                                        <p:attrNameLst>
                                          <p:attrName>style.visibility</p:attrName>
                                        </p:attrNameLst>
                                      </p:cBhvr>
                                      <p:to>
                                        <p:strVal val="visible"/>
                                      </p:to>
                                    </p:set>
                                    <p:animEffect transition="in" filter="fade">
                                      <p:cBhvr>
                                        <p:cTn id="7" dur="500"/>
                                        <p:tgtEl>
                                          <p:spTgt spid="1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9"/>
          <p:cNvSpPr/>
          <p:nvPr/>
        </p:nvSpPr>
        <p:spPr>
          <a:xfrm>
            <a:off x="9162919" y="3136950"/>
            <a:ext cx="2605150" cy="1105080"/>
          </a:xfrm>
          <a:custGeom>
            <a:avLst/>
            <a:gdLst/>
            <a:ahLst/>
            <a:cxnLst/>
            <a:rect l="l" t="t" r="r" b="b"/>
            <a:pathLst>
              <a:path w="2605150" h="1105080" fill="none" extrusionOk="0">
                <a:moveTo>
                  <a:pt x="-7" y="710684"/>
                </a:moveTo>
                <a:cubicBezTo>
                  <a:pt x="155059" y="617836"/>
                  <a:pt x="242021" y="587577"/>
                  <a:pt x="401162" y="491810"/>
                </a:cubicBezTo>
                <a:cubicBezTo>
                  <a:pt x="367589" y="422893"/>
                  <a:pt x="341007" y="345730"/>
                  <a:pt x="257990" y="218876"/>
                </a:cubicBezTo>
                <a:cubicBezTo>
                  <a:pt x="392389" y="199982"/>
                  <a:pt x="704248" y="215382"/>
                  <a:pt x="901413" y="218876"/>
                </a:cubicBezTo>
                <a:cubicBezTo>
                  <a:pt x="1016732" y="144292"/>
                  <a:pt x="1120491" y="106273"/>
                  <a:pt x="1302575" y="0"/>
                </a:cubicBezTo>
                <a:cubicBezTo>
                  <a:pt x="1418365" y="49880"/>
                  <a:pt x="1601789" y="139425"/>
                  <a:pt x="1703737" y="218876"/>
                </a:cubicBezTo>
                <a:cubicBezTo>
                  <a:pt x="1875517" y="203882"/>
                  <a:pt x="2190316" y="243846"/>
                  <a:pt x="2347160" y="218876"/>
                </a:cubicBezTo>
                <a:cubicBezTo>
                  <a:pt x="2303159" y="314062"/>
                  <a:pt x="2239111" y="403102"/>
                  <a:pt x="2203988" y="491810"/>
                </a:cubicBezTo>
                <a:cubicBezTo>
                  <a:pt x="2333963" y="542413"/>
                  <a:pt x="2435333" y="616440"/>
                  <a:pt x="2605157" y="710684"/>
                </a:cubicBezTo>
                <a:cubicBezTo>
                  <a:pt x="2393931" y="729257"/>
                  <a:pt x="2170373" y="827097"/>
                  <a:pt x="2025449" y="832151"/>
                </a:cubicBezTo>
                <a:cubicBezTo>
                  <a:pt x="1972207" y="902938"/>
                  <a:pt x="1938075" y="973502"/>
                  <a:pt x="1882272" y="1105086"/>
                </a:cubicBezTo>
                <a:cubicBezTo>
                  <a:pt x="1659192" y="1051054"/>
                  <a:pt x="1548880" y="1025509"/>
                  <a:pt x="1302575" y="983617"/>
                </a:cubicBezTo>
                <a:cubicBezTo>
                  <a:pt x="1172117" y="1001583"/>
                  <a:pt x="1007689" y="1068068"/>
                  <a:pt x="722878" y="1105086"/>
                </a:cubicBezTo>
                <a:cubicBezTo>
                  <a:pt x="677690" y="990286"/>
                  <a:pt x="611982" y="924640"/>
                  <a:pt x="579701" y="832151"/>
                </a:cubicBezTo>
                <a:cubicBezTo>
                  <a:pt x="334625" y="795673"/>
                  <a:pt x="135480" y="736306"/>
                  <a:pt x="-7" y="710684"/>
                </a:cubicBezTo>
                <a:close/>
              </a:path>
              <a:path w="2605150" h="1105080" extrusionOk="0">
                <a:moveTo>
                  <a:pt x="-7" y="710684"/>
                </a:moveTo>
                <a:cubicBezTo>
                  <a:pt x="170736" y="642226"/>
                  <a:pt x="221960" y="609746"/>
                  <a:pt x="401162" y="491810"/>
                </a:cubicBezTo>
                <a:cubicBezTo>
                  <a:pt x="335710" y="388884"/>
                  <a:pt x="304421" y="325647"/>
                  <a:pt x="257990" y="218876"/>
                </a:cubicBezTo>
                <a:cubicBezTo>
                  <a:pt x="471157" y="209571"/>
                  <a:pt x="583731" y="242050"/>
                  <a:pt x="901413" y="218876"/>
                </a:cubicBezTo>
                <a:cubicBezTo>
                  <a:pt x="989732" y="169826"/>
                  <a:pt x="1203369" y="73842"/>
                  <a:pt x="1302575" y="0"/>
                </a:cubicBezTo>
                <a:cubicBezTo>
                  <a:pt x="1377487" y="66690"/>
                  <a:pt x="1580912" y="143685"/>
                  <a:pt x="1703737" y="218876"/>
                </a:cubicBezTo>
                <a:cubicBezTo>
                  <a:pt x="1939494" y="229566"/>
                  <a:pt x="2043855" y="232620"/>
                  <a:pt x="2347160" y="218876"/>
                </a:cubicBezTo>
                <a:cubicBezTo>
                  <a:pt x="2282969" y="349961"/>
                  <a:pt x="2253007" y="385526"/>
                  <a:pt x="2203988" y="491810"/>
                </a:cubicBezTo>
                <a:cubicBezTo>
                  <a:pt x="2381881" y="579411"/>
                  <a:pt x="2414619" y="583921"/>
                  <a:pt x="2605157" y="710684"/>
                </a:cubicBezTo>
                <a:cubicBezTo>
                  <a:pt x="2432786" y="746007"/>
                  <a:pt x="2187923" y="781553"/>
                  <a:pt x="2025449" y="832151"/>
                </a:cubicBezTo>
                <a:cubicBezTo>
                  <a:pt x="1952357" y="957797"/>
                  <a:pt x="1924533" y="1030935"/>
                  <a:pt x="1882272" y="1105086"/>
                </a:cubicBezTo>
                <a:cubicBezTo>
                  <a:pt x="1688759" y="1037038"/>
                  <a:pt x="1480584" y="1043355"/>
                  <a:pt x="1302575" y="983617"/>
                </a:cubicBezTo>
                <a:cubicBezTo>
                  <a:pt x="1080907" y="1058236"/>
                  <a:pt x="948164" y="1045745"/>
                  <a:pt x="722878" y="1105086"/>
                </a:cubicBezTo>
                <a:cubicBezTo>
                  <a:pt x="701743" y="1034010"/>
                  <a:pt x="610979" y="892672"/>
                  <a:pt x="579701" y="832151"/>
                </a:cubicBezTo>
                <a:cubicBezTo>
                  <a:pt x="374929" y="784538"/>
                  <a:pt x="286380" y="784693"/>
                  <a:pt x="-7" y="710684"/>
                </a:cubicBezTo>
                <a:close/>
              </a:path>
            </a:pathLst>
          </a:cu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3F3F3F"/>
                </a:solidFill>
                <a:latin typeface="Open Sans"/>
                <a:ea typeface="Open Sans"/>
                <a:cs typeface="Open Sans"/>
                <a:sym typeface="Open Sans"/>
              </a:rPr>
              <a:t>disturbances</a:t>
            </a:r>
            <a:endParaRPr dirty="0"/>
          </a:p>
        </p:txBody>
      </p:sp>
      <p:sp>
        <p:nvSpPr>
          <p:cNvPr id="1212" name="Google Shape;1212;p49"/>
          <p:cNvSpPr/>
          <p:nvPr/>
        </p:nvSpPr>
        <p:spPr>
          <a:xfrm>
            <a:off x="11045301" y="2847350"/>
            <a:ext cx="1094126" cy="2055313"/>
          </a:xfrm>
          <a:prstGeom prst="upDownArrow">
            <a:avLst>
              <a:gd name="adj1" fmla="val 50000"/>
              <a:gd name="adj2" fmla="val 50000"/>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9"/>
          <p:cNvSpPr txBox="1"/>
          <p:nvPr/>
        </p:nvSpPr>
        <p:spPr>
          <a:xfrm rot="5400000">
            <a:off x="10852090" y="3595463"/>
            <a:ext cx="1508250" cy="5470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Open Sans"/>
                <a:ea typeface="Open Sans"/>
                <a:cs typeface="Open Sans"/>
                <a:sym typeface="Open Sans"/>
              </a:rPr>
              <a:t>R-R-T scale</a:t>
            </a:r>
            <a:endParaRPr dirty="0"/>
          </a:p>
        </p:txBody>
      </p:sp>
      <p:sp>
        <p:nvSpPr>
          <p:cNvPr id="1214" name="Google Shape;1214;p49"/>
          <p:cNvSpPr/>
          <p:nvPr/>
        </p:nvSpPr>
        <p:spPr>
          <a:xfrm>
            <a:off x="687657" y="5986182"/>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5" name="Google Shape;1215;p4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6" name="Google Shape;1216;p4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4B081"/>
              </a:solidFill>
              <a:latin typeface="Open Sans"/>
              <a:ea typeface="Open Sans"/>
              <a:cs typeface="Open Sans"/>
              <a:sym typeface="Open Sans"/>
            </a:endParaRPr>
          </a:p>
        </p:txBody>
      </p:sp>
      <p:sp>
        <p:nvSpPr>
          <p:cNvPr id="1217" name="Google Shape;1217;p49"/>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i="0" u="none" strike="noStrike" cap="none" dirty="0">
                <a:solidFill>
                  <a:srgbClr val="F7941D"/>
                </a:solidFill>
                <a:latin typeface="Open Sans"/>
                <a:ea typeface="Open Sans"/>
                <a:cs typeface="Open Sans"/>
                <a:sym typeface="Open Sans"/>
              </a:rPr>
              <a:t>Data collection</a:t>
            </a:r>
            <a:endParaRPr dirty="0"/>
          </a:p>
          <a:p>
            <a:pPr marL="0" marR="0" lvl="0" indent="0" algn="l" rtl="0">
              <a:lnSpc>
                <a:spcPct val="90000"/>
              </a:lnSpc>
              <a:spcBef>
                <a:spcPts val="1000"/>
              </a:spcBef>
              <a:spcAft>
                <a:spcPts val="0"/>
              </a:spcAft>
              <a:buClr>
                <a:srgbClr val="F7941D"/>
              </a:buClr>
              <a:buSzPts val="2800"/>
              <a:buFont typeface="Arial"/>
              <a:buNone/>
            </a:pPr>
            <a:endParaRPr sz="2800" b="1" i="0" u="none" strike="noStrike" cap="none" dirty="0">
              <a:solidFill>
                <a:srgbClr val="F7941D"/>
              </a:solidFill>
              <a:latin typeface="Open Sans"/>
              <a:ea typeface="Open Sans"/>
              <a:cs typeface="Open Sans"/>
              <a:sym typeface="Open Sans"/>
            </a:endParaRPr>
          </a:p>
        </p:txBody>
      </p:sp>
      <p:cxnSp>
        <p:nvCxnSpPr>
          <p:cNvPr id="1218" name="Google Shape;1218;p4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219" name="Google Shape;1219;p49"/>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Myriad Pro"/>
                <a:ea typeface="Open Sans"/>
                <a:cs typeface="Open Sans"/>
                <a:sym typeface="Open Sans"/>
              </a:rPr>
              <a:t>Ex post evaluation process: tracing sustainability and resilience</a:t>
            </a:r>
            <a:endParaRPr dirty="0">
              <a:latin typeface="Myriad Pro"/>
            </a:endParaRPr>
          </a:p>
        </p:txBody>
      </p:sp>
      <p:graphicFrame>
        <p:nvGraphicFramePr>
          <p:cNvPr id="1220" name="Google Shape;1220;p49"/>
          <p:cNvGraphicFramePr/>
          <p:nvPr/>
        </p:nvGraphicFramePr>
        <p:xfrm>
          <a:off x="859316" y="1808470"/>
          <a:ext cx="11171125" cy="887070"/>
        </p:xfrm>
        <a:graphic>
          <a:graphicData uri="http://schemas.openxmlformats.org/drawingml/2006/table">
            <a:tbl>
              <a:tblPr firstRow="1" bandRow="1">
                <a:noFill/>
              </a:tblPr>
              <a:tblGrid>
                <a:gridCol w="2566925">
                  <a:extLst>
                    <a:ext uri="{9D8B030D-6E8A-4147-A177-3AD203B41FA5}">
                      <a16:colId xmlns:a16="http://schemas.microsoft.com/office/drawing/2014/main" val="20000"/>
                    </a:ext>
                  </a:extLst>
                </a:gridCol>
                <a:gridCol w="2346600">
                  <a:extLst>
                    <a:ext uri="{9D8B030D-6E8A-4147-A177-3AD203B41FA5}">
                      <a16:colId xmlns:a16="http://schemas.microsoft.com/office/drawing/2014/main" val="20001"/>
                    </a:ext>
                  </a:extLst>
                </a:gridCol>
                <a:gridCol w="3635575">
                  <a:extLst>
                    <a:ext uri="{9D8B030D-6E8A-4147-A177-3AD203B41FA5}">
                      <a16:colId xmlns:a16="http://schemas.microsoft.com/office/drawing/2014/main" val="20002"/>
                    </a:ext>
                  </a:extLst>
                </a:gridCol>
                <a:gridCol w="2622025">
                  <a:extLst>
                    <a:ext uri="{9D8B030D-6E8A-4147-A177-3AD203B41FA5}">
                      <a16:colId xmlns:a16="http://schemas.microsoft.com/office/drawing/2014/main" val="20003"/>
                    </a:ext>
                  </a:extLst>
                </a:gridCol>
              </a:tblGrid>
              <a:tr h="177425">
                <a:tc>
                  <a:txBody>
                    <a:bodyPr/>
                    <a:lstStyle/>
                    <a:p>
                      <a:pPr marL="0" marR="0" lvl="0" indent="0" algn="l" rtl="0">
                        <a:spcBef>
                          <a:spcPts val="0"/>
                        </a:spcBef>
                        <a:spcAft>
                          <a:spcPts val="0"/>
                        </a:spcAft>
                        <a:buNone/>
                      </a:pPr>
                      <a:r>
                        <a:rPr lang="en-US" sz="1800" b="1">
                          <a:latin typeface="Open Sans"/>
                          <a:ea typeface="Open Sans"/>
                          <a:cs typeface="Open Sans"/>
                          <a:sym typeface="Open Sans"/>
                        </a:rPr>
                        <a:t>Planned output</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Actual outputs</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Actual outcomes?</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Impact </a:t>
                      </a:r>
                      <a:endParaRPr/>
                    </a:p>
                  </a:txBody>
                  <a:tcPr marL="91450" marR="91450" marT="45725" marB="45725"/>
                </a:tc>
                <a:extLst>
                  <a:ext uri="{0D108BD9-81ED-4DB2-BD59-A6C34878D82A}">
                    <a16:rowId xmlns:a16="http://schemas.microsoft.com/office/drawing/2014/main" val="10000"/>
                  </a:ext>
                </a:extLst>
              </a:tr>
              <a:tr h="521300">
                <a:tc>
                  <a:txBody>
                    <a:bodyPr/>
                    <a:lstStyle/>
                    <a:p>
                      <a:pPr marL="0" marR="0" lvl="0" indent="0" algn="l" rtl="0">
                        <a:spcBef>
                          <a:spcPts val="0"/>
                        </a:spcBef>
                        <a:spcAft>
                          <a:spcPts val="0"/>
                        </a:spcAft>
                        <a:buNone/>
                      </a:pPr>
                      <a:r>
                        <a:rPr lang="en-US" sz="1500">
                          <a:latin typeface="Open Sans"/>
                          <a:ea typeface="Open Sans"/>
                          <a:cs typeface="Open Sans"/>
                          <a:sym typeface="Open Sans"/>
                        </a:rPr>
                        <a:t>XXX</a:t>
                      </a:r>
                      <a:endParaRPr/>
                    </a:p>
                  </a:txBody>
                  <a:tcPr marL="91450" marR="91450" marT="45725" marB="45725">
                    <a:solidFill>
                      <a:srgbClr val="F2F2F2"/>
                    </a:solidFill>
                  </a:tcPr>
                </a:tc>
                <a:tc>
                  <a:txBody>
                    <a:bodyPr/>
                    <a:lstStyle/>
                    <a:p>
                      <a:pPr marL="0" marR="0" lvl="0" indent="0" algn="l" rtl="0">
                        <a:spcBef>
                          <a:spcPts val="0"/>
                        </a:spcBef>
                        <a:spcAft>
                          <a:spcPts val="0"/>
                        </a:spcAft>
                        <a:buNone/>
                      </a:pPr>
                      <a:r>
                        <a:rPr lang="en-US" sz="1500">
                          <a:latin typeface="Open Sans"/>
                          <a:ea typeface="Open Sans"/>
                          <a:cs typeface="Open Sans"/>
                          <a:sym typeface="Open Sans"/>
                        </a:rPr>
                        <a:t>XX</a:t>
                      </a:r>
                      <a:endParaRPr/>
                    </a:p>
                  </a:txBody>
                  <a:tcPr marL="91450" marR="91450" marT="45725" marB="45725">
                    <a:solidFill>
                      <a:srgbClr val="F2F2F2"/>
                    </a:solidFill>
                  </a:tcPr>
                </a:tc>
                <a:tc>
                  <a:txBody>
                    <a:bodyPr/>
                    <a:lstStyle/>
                    <a:p>
                      <a:pPr marL="0" marR="0" lvl="0" indent="0" algn="l" rtl="0">
                        <a:spcBef>
                          <a:spcPts val="0"/>
                        </a:spcBef>
                        <a:spcAft>
                          <a:spcPts val="0"/>
                        </a:spcAft>
                        <a:buNone/>
                      </a:pPr>
                      <a:r>
                        <a:rPr lang="en-US" sz="1600">
                          <a:latin typeface="Open Sans"/>
                          <a:ea typeface="Open Sans"/>
                          <a:cs typeface="Open Sans"/>
                          <a:sym typeface="Open Sans"/>
                        </a:rPr>
                        <a:t>XX</a:t>
                      </a:r>
                      <a:endParaRPr/>
                    </a:p>
                  </a:txBody>
                  <a:tcPr marL="91450" marR="91450" marT="45725" marB="45725">
                    <a:solidFill>
                      <a:srgbClr val="F2F2F2"/>
                    </a:solidFill>
                  </a:tcPr>
                </a:tc>
                <a:tc>
                  <a:txBody>
                    <a:bodyPr/>
                    <a:lstStyle/>
                    <a:p>
                      <a:pPr marL="0" marR="0" lvl="0" indent="0" algn="l" rtl="0">
                        <a:spcBef>
                          <a:spcPts val="0"/>
                        </a:spcBef>
                        <a:spcAft>
                          <a:spcPts val="0"/>
                        </a:spcAft>
                        <a:buNone/>
                      </a:pPr>
                      <a:endParaRPr sz="1600" dirty="0">
                        <a:latin typeface="Open Sans"/>
                        <a:ea typeface="Open Sans"/>
                        <a:cs typeface="Open Sans"/>
                        <a:sym typeface="Open Sans"/>
                      </a:endParaRPr>
                    </a:p>
                  </a:txBody>
                  <a:tcPr marL="91450" marR="91450" marT="45725" marB="45725">
                    <a:solidFill>
                      <a:srgbClr val="F2F2F2"/>
                    </a:solidFill>
                  </a:tcPr>
                </a:tc>
                <a:extLst>
                  <a:ext uri="{0D108BD9-81ED-4DB2-BD59-A6C34878D82A}">
                    <a16:rowId xmlns:a16="http://schemas.microsoft.com/office/drawing/2014/main" val="10001"/>
                  </a:ext>
                </a:extLst>
              </a:tr>
            </a:tbl>
          </a:graphicData>
        </a:graphic>
      </p:graphicFrame>
      <p:sp>
        <p:nvSpPr>
          <p:cNvPr id="1221" name="Google Shape;1221;p49"/>
          <p:cNvSpPr txBox="1"/>
          <p:nvPr/>
        </p:nvSpPr>
        <p:spPr>
          <a:xfrm>
            <a:off x="859315" y="3009718"/>
            <a:ext cx="11332685" cy="380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Calibri"/>
              <a:buNone/>
            </a:pPr>
            <a:endParaRPr sz="900" i="0" u="none" strike="noStrike" cap="none" dirty="0">
              <a:solidFill>
                <a:srgbClr val="000000"/>
              </a:solidFill>
              <a:latin typeface="Myriad Pro" panose="020B0503030403020204"/>
              <a:ea typeface="Open Sans"/>
              <a:cs typeface="Open Sans"/>
              <a:sym typeface="Open Sans"/>
            </a:endParaRPr>
          </a:p>
          <a:p>
            <a:pPr marL="285750" marR="0" lvl="0" indent="-285750" algn="l" rtl="0">
              <a:lnSpc>
                <a:spcPct val="100000"/>
              </a:lnSpc>
              <a:spcBef>
                <a:spcPts val="0"/>
              </a:spcBef>
              <a:spcAft>
                <a:spcPts val="0"/>
              </a:spcAft>
              <a:buClr>
                <a:srgbClr val="000000"/>
              </a:buClr>
              <a:buSzPts val="1800"/>
              <a:buFont typeface="Arial"/>
              <a:buChar char="•"/>
            </a:pPr>
            <a:r>
              <a:rPr lang="en-US" sz="1600" i="0" u="none" strike="noStrike" cap="none" dirty="0">
                <a:solidFill>
                  <a:srgbClr val="000000"/>
                </a:solidFill>
                <a:latin typeface="Myriad Pro" panose="020B0503030403020204"/>
                <a:ea typeface="Open Sans"/>
                <a:cs typeface="Open Sans"/>
                <a:sym typeface="Open Sans"/>
              </a:rPr>
              <a:t>Determine the actual outcomes and proof of outputs leading to outcomes from :</a:t>
            </a:r>
            <a:endParaRPr sz="1600" dirty="0">
              <a:latin typeface="Myriad Pro" panose="020B0503030403020204"/>
            </a:endParaRPr>
          </a:p>
          <a:p>
            <a:pPr marL="0" marR="0" lvl="0" indent="0" algn="l" rtl="0">
              <a:lnSpc>
                <a:spcPct val="100000"/>
              </a:lnSpc>
              <a:spcBef>
                <a:spcPts val="0"/>
              </a:spcBef>
              <a:spcAft>
                <a:spcPts val="0"/>
              </a:spcAft>
              <a:buClr>
                <a:srgbClr val="000000"/>
              </a:buClr>
              <a:buSzPts val="1800"/>
              <a:buFont typeface="Open Sans"/>
              <a:buNone/>
            </a:pPr>
            <a:r>
              <a:rPr lang="en-US" sz="1600" i="0" u="none" strike="noStrike" cap="none" dirty="0">
                <a:solidFill>
                  <a:srgbClr val="000000"/>
                </a:solidFill>
                <a:latin typeface="Myriad Pro" panose="020B0503030403020204"/>
                <a:ea typeface="Open Sans"/>
                <a:cs typeface="Open Sans"/>
                <a:sym typeface="Open Sans"/>
              </a:rPr>
              <a:t>     - the information provided in the results framework</a:t>
            </a:r>
            <a:endParaRPr sz="1600" dirty="0">
              <a:latin typeface="Myriad Pro" panose="020B0503030403020204"/>
            </a:endParaRPr>
          </a:p>
          <a:p>
            <a:pPr marL="0" marR="0" lvl="0" indent="0" algn="l" rtl="0">
              <a:lnSpc>
                <a:spcPct val="100000"/>
              </a:lnSpc>
              <a:spcBef>
                <a:spcPts val="0"/>
              </a:spcBef>
              <a:spcAft>
                <a:spcPts val="0"/>
              </a:spcAft>
              <a:buClr>
                <a:srgbClr val="000000"/>
              </a:buClr>
              <a:buSzPts val="1800"/>
              <a:buFont typeface="Open Sans"/>
              <a:buNone/>
            </a:pPr>
            <a:r>
              <a:rPr lang="en-US" sz="1600" i="0" u="none" strike="noStrike" cap="none" dirty="0">
                <a:solidFill>
                  <a:srgbClr val="000000"/>
                </a:solidFill>
                <a:latin typeface="Myriad Pro" panose="020B0503030403020204"/>
                <a:ea typeface="Open Sans"/>
                <a:cs typeface="Open Sans"/>
                <a:sym typeface="Open Sans"/>
              </a:rPr>
              <a:t>     - the information provided in the final evaluation reports and other reports</a:t>
            </a:r>
            <a:endParaRPr sz="1600" dirty="0">
              <a:latin typeface="Myriad Pro" panose="020B0503030403020204"/>
            </a:endParaRPr>
          </a:p>
          <a:p>
            <a:pPr marL="0" marR="0" lvl="0" indent="0" algn="l" rtl="0">
              <a:lnSpc>
                <a:spcPct val="100000"/>
              </a:lnSpc>
              <a:spcBef>
                <a:spcPts val="0"/>
              </a:spcBef>
              <a:spcAft>
                <a:spcPts val="0"/>
              </a:spcAft>
              <a:buClr>
                <a:srgbClr val="000000"/>
              </a:buClr>
              <a:buSzPts val="1800"/>
              <a:buFont typeface="Open Sans"/>
              <a:buNone/>
            </a:pPr>
            <a:r>
              <a:rPr lang="en-US" sz="1600" i="0" u="none" strike="noStrike" cap="none" dirty="0">
                <a:solidFill>
                  <a:srgbClr val="000000"/>
                </a:solidFill>
                <a:latin typeface="Myriad Pro" panose="020B0503030403020204"/>
                <a:ea typeface="Open Sans"/>
                <a:cs typeface="Open Sans"/>
                <a:sym typeface="Open Sans"/>
              </a:rPr>
              <a:t>     - the theory of sustainability previously developed (planned outcomes and IS) </a:t>
            </a:r>
            <a:endParaRPr sz="1600" dirty="0">
              <a:latin typeface="Myriad Pro" panose="020B0503030403020204"/>
            </a:endParaRPr>
          </a:p>
          <a:p>
            <a:pPr marL="0" marR="0" lvl="0" indent="0" algn="l" rtl="0">
              <a:lnSpc>
                <a:spcPct val="100000"/>
              </a:lnSpc>
              <a:spcBef>
                <a:spcPts val="0"/>
              </a:spcBef>
              <a:spcAft>
                <a:spcPts val="0"/>
              </a:spcAft>
              <a:buClr>
                <a:schemeClr val="dk1"/>
              </a:buClr>
              <a:buSzPts val="900"/>
              <a:buFont typeface="Calibri"/>
              <a:buNone/>
            </a:pPr>
            <a:endParaRPr sz="800" i="0" u="none" strike="noStrike" cap="none" dirty="0">
              <a:solidFill>
                <a:srgbClr val="000000"/>
              </a:solidFill>
              <a:latin typeface="Myriad Pro" panose="020B0503030403020204"/>
              <a:ea typeface="Open Sans"/>
              <a:cs typeface="Open Sans"/>
              <a:sym typeface="Open Sans"/>
            </a:endParaRPr>
          </a:p>
          <a:p>
            <a:pPr marL="285750" marR="0" lvl="0" indent="-285750" algn="l" rtl="0">
              <a:lnSpc>
                <a:spcPct val="100000"/>
              </a:lnSpc>
              <a:spcBef>
                <a:spcPts val="0"/>
              </a:spcBef>
              <a:spcAft>
                <a:spcPts val="0"/>
              </a:spcAft>
              <a:buClr>
                <a:srgbClr val="000000"/>
              </a:buClr>
              <a:buSzPts val="1800"/>
              <a:buFont typeface="Arial"/>
              <a:buChar char="•"/>
            </a:pPr>
            <a:r>
              <a:rPr lang="en-US" sz="1600" i="0" u="none" strike="noStrike" cap="none" dirty="0">
                <a:solidFill>
                  <a:srgbClr val="000000"/>
                </a:solidFill>
                <a:latin typeface="Myriad Pro" panose="020B0503030403020204"/>
                <a:ea typeface="Open Sans"/>
                <a:cs typeface="Open Sans"/>
                <a:sym typeface="Open Sans"/>
              </a:rPr>
              <a:t>Check sustainability at ex-post evaluation of outputs/ outcomes to impacts or not and why?</a:t>
            </a:r>
            <a:endParaRPr sz="1600" dirty="0">
              <a:latin typeface="Myriad Pro" panose="020B0503030403020204"/>
            </a:endParaRPr>
          </a:p>
          <a:p>
            <a:pPr marL="0" marR="0" lvl="0" indent="0" algn="l" rtl="0">
              <a:lnSpc>
                <a:spcPct val="100000"/>
              </a:lnSpc>
              <a:spcBef>
                <a:spcPts val="0"/>
              </a:spcBef>
              <a:spcAft>
                <a:spcPts val="0"/>
              </a:spcAft>
              <a:buClr>
                <a:srgbClr val="000000"/>
              </a:buClr>
              <a:buSzPts val="1800"/>
              <a:buFont typeface="Open Sans"/>
              <a:buNone/>
            </a:pPr>
            <a:r>
              <a:rPr lang="en-US" sz="1600" i="0" u="none" strike="noStrike" cap="none" dirty="0">
                <a:solidFill>
                  <a:srgbClr val="000000"/>
                </a:solidFill>
                <a:latin typeface="Myriad Pro" panose="020B0503030403020204"/>
                <a:ea typeface="Open Sans"/>
                <a:cs typeface="Open Sans"/>
                <a:sym typeface="Open Sans"/>
              </a:rPr>
              <a:t>    </a:t>
            </a:r>
            <a:endParaRPr sz="1600" dirty="0">
              <a:latin typeface="Myriad Pro" panose="020B0503030403020204"/>
            </a:endParaRPr>
          </a:p>
          <a:p>
            <a:pPr marL="0" marR="0" lvl="0" indent="0" algn="l" rtl="0">
              <a:lnSpc>
                <a:spcPct val="100000"/>
              </a:lnSpc>
              <a:spcBef>
                <a:spcPts val="0"/>
              </a:spcBef>
              <a:spcAft>
                <a:spcPts val="0"/>
              </a:spcAft>
              <a:buClr>
                <a:srgbClr val="000000"/>
              </a:buClr>
              <a:buSzPts val="1800"/>
              <a:buFont typeface="Open Sans"/>
              <a:buNone/>
            </a:pPr>
            <a:r>
              <a:rPr lang="en-US" sz="1600" i="0" u="none" strike="noStrike" cap="none" dirty="0">
                <a:solidFill>
                  <a:srgbClr val="000000"/>
                </a:solidFill>
                <a:latin typeface="Myriad Pro" panose="020B0503030403020204"/>
                <a:ea typeface="Open Sans"/>
                <a:cs typeface="Open Sans"/>
                <a:sym typeface="Open Sans"/>
              </a:rPr>
              <a:t>     </a:t>
            </a:r>
            <a:r>
              <a:rPr lang="en-US" sz="1600" i="0" u="none" strike="noStrike" cap="none" dirty="0">
                <a:solidFill>
                  <a:srgbClr val="000000"/>
                </a:solidFill>
                <a:highlight>
                  <a:srgbClr val="00FFFF"/>
                </a:highlight>
                <a:latin typeface="Myriad Pro" panose="020B0503030403020204"/>
                <a:ea typeface="Open Sans"/>
                <a:cs typeface="Open Sans"/>
                <a:sym typeface="Open Sans"/>
              </a:rPr>
              <a:t>Check resilience of outputs/ outcomes by looking at their use, and the characteristics they exhibit at ex-post </a:t>
            </a:r>
          </a:p>
          <a:p>
            <a:pPr marL="0" marR="0" lvl="0" indent="0" algn="l" rtl="0">
              <a:lnSpc>
                <a:spcPct val="100000"/>
              </a:lnSpc>
              <a:spcBef>
                <a:spcPts val="0"/>
              </a:spcBef>
              <a:spcAft>
                <a:spcPts val="0"/>
              </a:spcAft>
              <a:buClr>
                <a:srgbClr val="000000"/>
              </a:buClr>
              <a:buSzPts val="1800"/>
              <a:buFont typeface="Open Sans"/>
              <a:buNone/>
            </a:pPr>
            <a:endParaRPr lang="en-US" sz="1600" dirty="0">
              <a:latin typeface="Myriad Pro" panose="020B0503030403020204"/>
            </a:endParaRPr>
          </a:p>
          <a:p>
            <a:pPr marL="0" marR="0" lvl="0" indent="0" algn="l" rtl="0">
              <a:lnSpc>
                <a:spcPct val="100000"/>
              </a:lnSpc>
              <a:spcBef>
                <a:spcPts val="0"/>
              </a:spcBef>
              <a:spcAft>
                <a:spcPts val="0"/>
              </a:spcAft>
              <a:buClr>
                <a:srgbClr val="000000"/>
              </a:buClr>
              <a:buSzPts val="1800"/>
              <a:buFont typeface="Open Sans"/>
              <a:buNone/>
            </a:pPr>
            <a:r>
              <a:rPr lang="en-US" sz="1600" dirty="0">
                <a:latin typeface="Myriad Pro" panose="020B0503030403020204"/>
              </a:rPr>
              <a:t>     Check shocks and risks to know </a:t>
            </a:r>
            <a:r>
              <a:rPr lang="en-US" sz="1600" dirty="0">
                <a:highlight>
                  <a:srgbClr val="FFFF00"/>
                </a:highlight>
                <a:latin typeface="Myriad Pro" panose="020B0503030403020204"/>
              </a:rPr>
              <a:t>whether the outcome/impact was resilient to (</a:t>
            </a:r>
            <a:r>
              <a:rPr lang="en-US" sz="1600" dirty="0">
                <a:highlight>
                  <a:srgbClr val="00FFFF"/>
                </a:highlight>
                <a:latin typeface="Myriad Pro" panose="020B0503030403020204"/>
              </a:rPr>
              <a:t>and sustained after) </a:t>
            </a:r>
            <a:r>
              <a:rPr lang="en-US" sz="1600" dirty="0">
                <a:highlight>
                  <a:srgbClr val="FFFF00"/>
                </a:highlight>
                <a:latin typeface="Myriad Pro" panose="020B0503030403020204"/>
              </a:rPr>
              <a:t>shocks/ disturbances</a:t>
            </a:r>
          </a:p>
          <a:p>
            <a:pPr marL="0" marR="0" lvl="0" indent="0" algn="l" rtl="0">
              <a:lnSpc>
                <a:spcPct val="100000"/>
              </a:lnSpc>
              <a:spcBef>
                <a:spcPts val="0"/>
              </a:spcBef>
              <a:spcAft>
                <a:spcPts val="0"/>
              </a:spcAft>
              <a:buClr>
                <a:srgbClr val="000000"/>
              </a:buClr>
              <a:buSzPts val="1800"/>
              <a:buFont typeface="Open Sans"/>
              <a:buNone/>
            </a:pPr>
            <a:endParaRPr lang="en-US" sz="1600" dirty="0">
              <a:latin typeface="Myriad Pro" panose="020B0503030403020204"/>
            </a:endParaRPr>
          </a:p>
          <a:p>
            <a:pPr marL="0" marR="0" lvl="0" indent="0" algn="l" rtl="0">
              <a:lnSpc>
                <a:spcPct val="100000"/>
              </a:lnSpc>
              <a:spcBef>
                <a:spcPts val="0"/>
              </a:spcBef>
              <a:spcAft>
                <a:spcPts val="0"/>
              </a:spcAft>
              <a:buClr>
                <a:srgbClr val="000000"/>
              </a:buClr>
              <a:buSzPts val="1800"/>
              <a:buFont typeface="Open Sans"/>
              <a:buNone/>
            </a:pPr>
            <a:r>
              <a:rPr lang="en-US" sz="1600" dirty="0">
                <a:highlight>
                  <a:srgbClr val="00FFFF"/>
                </a:highlight>
                <a:latin typeface="Myriad Pro" panose="020B0503030403020204"/>
              </a:rPr>
              <a:t>     Something on vulnerability and relevance of the outcome here?? OR NOT necessary</a:t>
            </a:r>
          </a:p>
          <a:p>
            <a:pPr marL="0" marR="0" lvl="0" indent="0" algn="l" rtl="0">
              <a:lnSpc>
                <a:spcPct val="100000"/>
              </a:lnSpc>
              <a:spcBef>
                <a:spcPts val="0"/>
              </a:spcBef>
              <a:spcAft>
                <a:spcPts val="0"/>
              </a:spcAft>
              <a:buClr>
                <a:srgbClr val="000000"/>
              </a:buClr>
              <a:buSzPts val="1800"/>
              <a:buFont typeface="Open Sans"/>
              <a:buNone/>
            </a:pPr>
            <a:endParaRPr sz="1600" dirty="0">
              <a:latin typeface="Myriad Pro" panose="020B0503030403020204"/>
            </a:endParaRPr>
          </a:p>
          <a:p>
            <a:pPr marL="0" marR="0" lvl="0" indent="0" algn="l" rtl="0">
              <a:spcBef>
                <a:spcPts val="0"/>
              </a:spcBef>
              <a:spcAft>
                <a:spcPts val="0"/>
              </a:spcAft>
              <a:buNone/>
            </a:pPr>
            <a:r>
              <a:rPr lang="en-US" sz="1600" dirty="0">
                <a:solidFill>
                  <a:srgbClr val="000000"/>
                </a:solidFill>
                <a:latin typeface="Myriad Pro" panose="020B0503030403020204"/>
                <a:ea typeface="Open Sans"/>
                <a:cs typeface="Open Sans"/>
                <a:sym typeface="Open Sans"/>
              </a:rPr>
              <a:t>     </a:t>
            </a:r>
            <a:r>
              <a:rPr lang="en-US" sz="1600" i="0" u="none" strike="noStrike" cap="none" dirty="0">
                <a:solidFill>
                  <a:srgbClr val="000000"/>
                </a:solidFill>
                <a:latin typeface="Myriad Pro" panose="020B0503030403020204"/>
                <a:ea typeface="Open Sans"/>
                <a:cs typeface="Open Sans"/>
                <a:sym typeface="Open Sans"/>
              </a:rPr>
              <a:t>Check </a:t>
            </a:r>
            <a:r>
              <a:rPr lang="en-US" sz="1600" dirty="0">
                <a:solidFill>
                  <a:srgbClr val="000000"/>
                </a:solidFill>
                <a:latin typeface="Myriad Pro" panose="020B0503030403020204"/>
                <a:ea typeface="Open Sans"/>
                <a:cs typeface="Open Sans"/>
                <a:sym typeface="Open Sans"/>
              </a:rPr>
              <a:t>progress to ultimate impact</a:t>
            </a:r>
            <a:r>
              <a:rPr lang="en-US" sz="1600" i="0" u="none" strike="noStrike" cap="none" dirty="0">
                <a:solidFill>
                  <a:srgbClr val="000000"/>
                </a:solidFill>
                <a:latin typeface="Myriad Pro" panose="020B0503030403020204"/>
                <a:ea typeface="Open Sans"/>
                <a:cs typeface="Open Sans"/>
                <a:sym typeface="Open Sans"/>
              </a:rPr>
              <a:t>: “</a:t>
            </a:r>
            <a:r>
              <a:rPr lang="en-US" sz="1600" i="1" dirty="0">
                <a:solidFill>
                  <a:schemeClr val="dk1"/>
                </a:solidFill>
                <a:latin typeface="Myriad Pro" panose="020B0503030403020204"/>
                <a:ea typeface="Open Sans"/>
                <a:cs typeface="Open Sans"/>
                <a:sym typeface="Open Sans"/>
              </a:rPr>
              <a:t>Adaptive capacity enhanced, resilience strengthened and the vulnerability </a:t>
            </a:r>
          </a:p>
          <a:p>
            <a:pPr marL="0" marR="0" lvl="0" indent="0" algn="l" rtl="0">
              <a:spcBef>
                <a:spcPts val="0"/>
              </a:spcBef>
              <a:spcAft>
                <a:spcPts val="0"/>
              </a:spcAft>
              <a:buNone/>
            </a:pPr>
            <a:r>
              <a:rPr lang="en-US" sz="1600" i="1" dirty="0">
                <a:solidFill>
                  <a:schemeClr val="dk1"/>
                </a:solidFill>
                <a:latin typeface="Myriad Pro" panose="020B0503030403020204"/>
                <a:ea typeface="Open Sans"/>
                <a:cs typeface="Open Sans"/>
                <a:sym typeface="Open Sans"/>
              </a:rPr>
              <a:t>     of people, livelihoods and ecosystems to climate change reduced.” </a:t>
            </a:r>
            <a:endParaRPr sz="1600" i="1" u="none" strike="noStrike" cap="none" dirty="0">
              <a:solidFill>
                <a:srgbClr val="000000"/>
              </a:solidFill>
              <a:latin typeface="Myriad Pro" panose="020B0503030403020204"/>
              <a:ea typeface="Open Sans"/>
              <a:cs typeface="Open Sans"/>
              <a:sym typeface="Open Sans"/>
            </a:endParaRPr>
          </a:p>
        </p:txBody>
      </p:sp>
      <p:sp>
        <p:nvSpPr>
          <p:cNvPr id="1222" name="Google Shape;1222;p49"/>
          <p:cNvSpPr/>
          <p:nvPr/>
        </p:nvSpPr>
        <p:spPr>
          <a:xfrm>
            <a:off x="7646326" y="2241454"/>
            <a:ext cx="2255566" cy="904126"/>
          </a:xfrm>
          <a:prstGeom prst="rect">
            <a:avLst/>
          </a:prstGeom>
          <a:solidFill>
            <a:srgbClr val="E1EFD8"/>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A3838"/>
              </a:buClr>
              <a:buSzPts val="1200"/>
              <a:buFont typeface="Calibri"/>
              <a:buNone/>
            </a:pPr>
            <a:r>
              <a:rPr lang="en-US" sz="1200" b="0" i="1" u="none" strike="noStrike" cap="none">
                <a:solidFill>
                  <a:srgbClr val="3A3838"/>
                </a:solidFill>
                <a:latin typeface="Calibri"/>
                <a:ea typeface="Calibri"/>
                <a:cs typeface="Calibri"/>
                <a:sym typeface="Calibri"/>
              </a:rPr>
              <a:t>Link with </a:t>
            </a:r>
            <a:r>
              <a:rPr lang="en-US" sz="1200" i="1">
                <a:solidFill>
                  <a:srgbClr val="3A3838"/>
                </a:solidFill>
                <a:latin typeface="Calibri"/>
                <a:ea typeface="Calibri"/>
                <a:cs typeface="Calibri"/>
                <a:sym typeface="Calibri"/>
              </a:rPr>
              <a:t>outcomes / IS </a:t>
            </a:r>
            <a:r>
              <a:rPr lang="en-US" sz="1200" b="0" i="1" u="none" strike="noStrike" cap="none">
                <a:solidFill>
                  <a:srgbClr val="3A3838"/>
                </a:solidFill>
                <a:latin typeface="Calibri"/>
                <a:ea typeface="Calibri"/>
                <a:cs typeface="Calibri"/>
                <a:sym typeface="Calibri"/>
              </a:rPr>
              <a:t>from </a:t>
            </a:r>
            <a:endParaRPr/>
          </a:p>
          <a:p>
            <a:pPr marL="0" marR="0" lvl="0" indent="0" algn="l" rtl="0">
              <a:lnSpc>
                <a:spcPct val="100000"/>
              </a:lnSpc>
              <a:spcBef>
                <a:spcPts val="0"/>
              </a:spcBef>
              <a:spcAft>
                <a:spcPts val="0"/>
              </a:spcAft>
              <a:buClr>
                <a:srgbClr val="3A3838"/>
              </a:buClr>
              <a:buSzPts val="1800"/>
              <a:buFont typeface="Calibri"/>
              <a:buNone/>
            </a:pPr>
            <a:r>
              <a:rPr lang="en-US" sz="1800" b="1" i="0" u="none" strike="noStrike" cap="none">
                <a:solidFill>
                  <a:srgbClr val="3A3838"/>
                </a:solidFill>
                <a:latin typeface="Calibri"/>
                <a:ea typeface="Calibri"/>
                <a:cs typeface="Calibri"/>
                <a:sym typeface="Calibri"/>
              </a:rPr>
              <a:t>THEORY OF SUSTAINABILITY</a:t>
            </a:r>
            <a:endParaRPr/>
          </a:p>
        </p:txBody>
      </p:sp>
      <p:sp>
        <p:nvSpPr>
          <p:cNvPr id="1223" name="Google Shape;1223;p49"/>
          <p:cNvSpPr/>
          <p:nvPr/>
        </p:nvSpPr>
        <p:spPr>
          <a:xfrm>
            <a:off x="9500603" y="2865623"/>
            <a:ext cx="2255566" cy="418504"/>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00"/>
              <a:buFont typeface="Calibri"/>
              <a:buNone/>
            </a:pPr>
            <a:r>
              <a:rPr lang="en-US" sz="1500" b="1" i="0" u="none" strike="noStrike" cap="none">
                <a:solidFill>
                  <a:srgbClr val="FFFFFF"/>
                </a:solidFill>
                <a:latin typeface="Calibri"/>
                <a:ea typeface="Calibri"/>
                <a:cs typeface="Calibri"/>
                <a:sym typeface="Calibri"/>
              </a:rPr>
              <a:t>RISKS TO SUSTAINABILITY</a:t>
            </a:r>
            <a:endParaRPr sz="1500" b="0" i="0" u="none" strike="noStrike" cap="none">
              <a:solidFill>
                <a:srgbClr val="FFFFFF"/>
              </a:solidFill>
              <a:latin typeface="Calibri"/>
              <a:ea typeface="Calibri"/>
              <a:cs typeface="Calibri"/>
              <a:sym typeface="Calibri"/>
            </a:endParaRPr>
          </a:p>
        </p:txBody>
      </p:sp>
      <p:sp>
        <p:nvSpPr>
          <p:cNvPr id="1224" name="Google Shape;1224;p49"/>
          <p:cNvSpPr/>
          <p:nvPr/>
        </p:nvSpPr>
        <p:spPr>
          <a:xfrm>
            <a:off x="9290217" y="2473503"/>
            <a:ext cx="658256" cy="515450"/>
          </a:xfrm>
          <a:prstGeom prst="star7">
            <a:avLst>
              <a:gd name="adj" fmla="val 34601"/>
              <a:gd name="hf" fmla="val 102572"/>
              <a:gd name="vf" fmla="val 105210"/>
            </a:avLst>
          </a:prstGeom>
          <a:solidFill>
            <a:srgbClr val="FFFF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5" name="Google Shape;1225;p49"/>
          <p:cNvSpPr/>
          <p:nvPr/>
        </p:nvSpPr>
        <p:spPr>
          <a:xfrm>
            <a:off x="840358" y="3145131"/>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1226" name="Google Shape;1226;p49"/>
          <p:cNvSpPr/>
          <p:nvPr/>
        </p:nvSpPr>
        <p:spPr>
          <a:xfrm>
            <a:off x="840359" y="4250487"/>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2</a:t>
            </a:r>
            <a:endParaRPr dirty="0"/>
          </a:p>
        </p:txBody>
      </p:sp>
      <p:sp>
        <p:nvSpPr>
          <p:cNvPr id="1227" name="Google Shape;1227;p49"/>
          <p:cNvSpPr/>
          <p:nvPr/>
        </p:nvSpPr>
        <p:spPr>
          <a:xfrm>
            <a:off x="840360" y="4756039"/>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1228" name="Google Shape;1228;p49"/>
          <p:cNvSpPr/>
          <p:nvPr/>
        </p:nvSpPr>
        <p:spPr>
          <a:xfrm>
            <a:off x="840362" y="5219507"/>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4</a:t>
            </a:r>
            <a:endParaRPr dirty="0"/>
          </a:p>
        </p:txBody>
      </p:sp>
      <p:sp>
        <p:nvSpPr>
          <p:cNvPr id="20" name="Google Shape;1228;p49">
            <a:extLst>
              <a:ext uri="{FF2B5EF4-FFF2-40B4-BE49-F238E27FC236}">
                <a16:creationId xmlns:a16="http://schemas.microsoft.com/office/drawing/2014/main" id="{62CAC20E-CE12-4A20-9D64-6EBA01033C68}"/>
              </a:ext>
            </a:extLst>
          </p:cNvPr>
          <p:cNvSpPr/>
          <p:nvPr/>
        </p:nvSpPr>
        <p:spPr>
          <a:xfrm>
            <a:off x="840361" y="5717165"/>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5</a:t>
            </a:r>
            <a:endParaRPr dirty="0"/>
          </a:p>
        </p:txBody>
      </p:sp>
      <p:sp>
        <p:nvSpPr>
          <p:cNvPr id="21" name="Google Shape;1228;p49">
            <a:extLst>
              <a:ext uri="{FF2B5EF4-FFF2-40B4-BE49-F238E27FC236}">
                <a16:creationId xmlns:a16="http://schemas.microsoft.com/office/drawing/2014/main" id="{8657D1F2-EFA5-47E7-89D0-3B3FDE5DA3AD}"/>
              </a:ext>
            </a:extLst>
          </p:cNvPr>
          <p:cNvSpPr/>
          <p:nvPr/>
        </p:nvSpPr>
        <p:spPr>
          <a:xfrm>
            <a:off x="840357" y="6195557"/>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6</a:t>
            </a:r>
            <a:endParaRPr dirty="0"/>
          </a:p>
        </p:txBody>
      </p:sp>
    </p:spTree>
    <p:extLst>
      <p:ext uri="{BB962C8B-B14F-4D97-AF65-F5344CB8AC3E}">
        <p14:creationId xmlns:p14="http://schemas.microsoft.com/office/powerpoint/2010/main" val="123619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210"/>
        <p:cNvGrpSpPr/>
        <p:nvPr/>
      </p:nvGrpSpPr>
      <p:grpSpPr>
        <a:xfrm>
          <a:off x="0" y="0"/>
          <a:ext cx="0" cy="0"/>
          <a:chOff x="0" y="0"/>
          <a:chExt cx="0" cy="0"/>
        </a:xfrm>
      </p:grpSpPr>
      <p:sp>
        <p:nvSpPr>
          <p:cNvPr id="1211" name="Google Shape;1211;p49"/>
          <p:cNvSpPr/>
          <p:nvPr/>
        </p:nvSpPr>
        <p:spPr>
          <a:xfrm>
            <a:off x="9438906" y="3176509"/>
            <a:ext cx="2255567" cy="1105080"/>
          </a:xfrm>
          <a:custGeom>
            <a:avLst/>
            <a:gdLst/>
            <a:ahLst/>
            <a:cxnLst/>
            <a:rect l="l" t="t" r="r" b="b"/>
            <a:pathLst>
              <a:path w="2605150" h="1105080" fill="none" extrusionOk="0">
                <a:moveTo>
                  <a:pt x="-7" y="710684"/>
                </a:moveTo>
                <a:cubicBezTo>
                  <a:pt x="155059" y="617836"/>
                  <a:pt x="242021" y="587577"/>
                  <a:pt x="401162" y="491810"/>
                </a:cubicBezTo>
                <a:cubicBezTo>
                  <a:pt x="367589" y="422893"/>
                  <a:pt x="341007" y="345730"/>
                  <a:pt x="257990" y="218876"/>
                </a:cubicBezTo>
                <a:cubicBezTo>
                  <a:pt x="392389" y="199982"/>
                  <a:pt x="704248" y="215382"/>
                  <a:pt x="901413" y="218876"/>
                </a:cubicBezTo>
                <a:cubicBezTo>
                  <a:pt x="1016732" y="144292"/>
                  <a:pt x="1120491" y="106273"/>
                  <a:pt x="1302575" y="0"/>
                </a:cubicBezTo>
                <a:cubicBezTo>
                  <a:pt x="1418365" y="49880"/>
                  <a:pt x="1601789" y="139425"/>
                  <a:pt x="1703737" y="218876"/>
                </a:cubicBezTo>
                <a:cubicBezTo>
                  <a:pt x="1875517" y="203882"/>
                  <a:pt x="2190316" y="243846"/>
                  <a:pt x="2347160" y="218876"/>
                </a:cubicBezTo>
                <a:cubicBezTo>
                  <a:pt x="2303159" y="314062"/>
                  <a:pt x="2239111" y="403102"/>
                  <a:pt x="2203988" y="491810"/>
                </a:cubicBezTo>
                <a:cubicBezTo>
                  <a:pt x="2333963" y="542413"/>
                  <a:pt x="2435333" y="616440"/>
                  <a:pt x="2605157" y="710684"/>
                </a:cubicBezTo>
                <a:cubicBezTo>
                  <a:pt x="2393931" y="729257"/>
                  <a:pt x="2170373" y="827097"/>
                  <a:pt x="2025449" y="832151"/>
                </a:cubicBezTo>
                <a:cubicBezTo>
                  <a:pt x="1972207" y="902938"/>
                  <a:pt x="1938075" y="973502"/>
                  <a:pt x="1882272" y="1105086"/>
                </a:cubicBezTo>
                <a:cubicBezTo>
                  <a:pt x="1659192" y="1051054"/>
                  <a:pt x="1548880" y="1025509"/>
                  <a:pt x="1302575" y="983617"/>
                </a:cubicBezTo>
                <a:cubicBezTo>
                  <a:pt x="1172117" y="1001583"/>
                  <a:pt x="1007689" y="1068068"/>
                  <a:pt x="722878" y="1105086"/>
                </a:cubicBezTo>
                <a:cubicBezTo>
                  <a:pt x="677690" y="990286"/>
                  <a:pt x="611982" y="924640"/>
                  <a:pt x="579701" y="832151"/>
                </a:cubicBezTo>
                <a:cubicBezTo>
                  <a:pt x="334625" y="795673"/>
                  <a:pt x="135480" y="736306"/>
                  <a:pt x="-7" y="710684"/>
                </a:cubicBezTo>
                <a:close/>
              </a:path>
              <a:path w="2605150" h="1105080" extrusionOk="0">
                <a:moveTo>
                  <a:pt x="-7" y="710684"/>
                </a:moveTo>
                <a:cubicBezTo>
                  <a:pt x="170736" y="642226"/>
                  <a:pt x="221960" y="609746"/>
                  <a:pt x="401162" y="491810"/>
                </a:cubicBezTo>
                <a:cubicBezTo>
                  <a:pt x="335710" y="388884"/>
                  <a:pt x="304421" y="325647"/>
                  <a:pt x="257990" y="218876"/>
                </a:cubicBezTo>
                <a:cubicBezTo>
                  <a:pt x="471157" y="209571"/>
                  <a:pt x="583731" y="242050"/>
                  <a:pt x="901413" y="218876"/>
                </a:cubicBezTo>
                <a:cubicBezTo>
                  <a:pt x="989732" y="169826"/>
                  <a:pt x="1203369" y="73842"/>
                  <a:pt x="1302575" y="0"/>
                </a:cubicBezTo>
                <a:cubicBezTo>
                  <a:pt x="1377487" y="66690"/>
                  <a:pt x="1580912" y="143685"/>
                  <a:pt x="1703737" y="218876"/>
                </a:cubicBezTo>
                <a:cubicBezTo>
                  <a:pt x="1939494" y="229566"/>
                  <a:pt x="2043855" y="232620"/>
                  <a:pt x="2347160" y="218876"/>
                </a:cubicBezTo>
                <a:cubicBezTo>
                  <a:pt x="2282969" y="349961"/>
                  <a:pt x="2253007" y="385526"/>
                  <a:pt x="2203988" y="491810"/>
                </a:cubicBezTo>
                <a:cubicBezTo>
                  <a:pt x="2381881" y="579411"/>
                  <a:pt x="2414619" y="583921"/>
                  <a:pt x="2605157" y="710684"/>
                </a:cubicBezTo>
                <a:cubicBezTo>
                  <a:pt x="2432786" y="746007"/>
                  <a:pt x="2187923" y="781553"/>
                  <a:pt x="2025449" y="832151"/>
                </a:cubicBezTo>
                <a:cubicBezTo>
                  <a:pt x="1952357" y="957797"/>
                  <a:pt x="1924533" y="1030935"/>
                  <a:pt x="1882272" y="1105086"/>
                </a:cubicBezTo>
                <a:cubicBezTo>
                  <a:pt x="1688759" y="1037038"/>
                  <a:pt x="1480584" y="1043355"/>
                  <a:pt x="1302575" y="983617"/>
                </a:cubicBezTo>
                <a:cubicBezTo>
                  <a:pt x="1080907" y="1058236"/>
                  <a:pt x="948164" y="1045745"/>
                  <a:pt x="722878" y="1105086"/>
                </a:cubicBezTo>
                <a:cubicBezTo>
                  <a:pt x="701743" y="1034010"/>
                  <a:pt x="610979" y="892672"/>
                  <a:pt x="579701" y="832151"/>
                </a:cubicBezTo>
                <a:cubicBezTo>
                  <a:pt x="374929" y="784538"/>
                  <a:pt x="286380" y="784693"/>
                  <a:pt x="-7" y="710684"/>
                </a:cubicBezTo>
                <a:close/>
              </a:path>
            </a:pathLst>
          </a:custGeom>
          <a:solidFill>
            <a:schemeClr val="l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3F3F3F"/>
                </a:solidFill>
                <a:latin typeface="Open Sans"/>
                <a:ea typeface="Open Sans"/>
                <a:cs typeface="Open Sans"/>
                <a:sym typeface="Open Sans"/>
              </a:rPr>
              <a:t>disturbances</a:t>
            </a:r>
            <a:endParaRPr/>
          </a:p>
        </p:txBody>
      </p:sp>
      <p:sp>
        <p:nvSpPr>
          <p:cNvPr id="1212" name="Google Shape;1212;p49"/>
          <p:cNvSpPr/>
          <p:nvPr/>
        </p:nvSpPr>
        <p:spPr>
          <a:xfrm>
            <a:off x="11086749" y="2883096"/>
            <a:ext cx="1094126" cy="2055313"/>
          </a:xfrm>
          <a:prstGeom prst="upDownArrow">
            <a:avLst>
              <a:gd name="adj1" fmla="val 50000"/>
              <a:gd name="adj2" fmla="val 50000"/>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9"/>
          <p:cNvSpPr txBox="1"/>
          <p:nvPr/>
        </p:nvSpPr>
        <p:spPr>
          <a:xfrm rot="5400000">
            <a:off x="10879663" y="3637200"/>
            <a:ext cx="1508250" cy="5470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dk1"/>
                </a:solidFill>
                <a:latin typeface="Open Sans"/>
                <a:ea typeface="Open Sans"/>
                <a:cs typeface="Open Sans"/>
                <a:sym typeface="Open Sans"/>
              </a:rPr>
              <a:t>R-R-T scale</a:t>
            </a:r>
            <a:endParaRPr/>
          </a:p>
        </p:txBody>
      </p:sp>
      <p:sp>
        <p:nvSpPr>
          <p:cNvPr id="1214" name="Google Shape;1214;p49"/>
          <p:cNvSpPr/>
          <p:nvPr/>
        </p:nvSpPr>
        <p:spPr>
          <a:xfrm>
            <a:off x="687657" y="5986182"/>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5" name="Google Shape;1215;p4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6" name="Google Shape;1216;p4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4B081"/>
              </a:solidFill>
              <a:latin typeface="Open Sans"/>
              <a:ea typeface="Open Sans"/>
              <a:cs typeface="Open Sans"/>
              <a:sym typeface="Open Sans"/>
            </a:endParaRPr>
          </a:p>
        </p:txBody>
      </p:sp>
      <p:sp>
        <p:nvSpPr>
          <p:cNvPr id="1217" name="Google Shape;1217;p49"/>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i="0" u="none" strike="noStrike" cap="none" dirty="0">
                <a:solidFill>
                  <a:srgbClr val="F7941D"/>
                </a:solidFill>
                <a:latin typeface="Open Sans"/>
                <a:ea typeface="Open Sans"/>
                <a:cs typeface="Open Sans"/>
                <a:sym typeface="Open Sans"/>
              </a:rPr>
              <a:t>Data collection</a:t>
            </a:r>
            <a:endParaRPr dirty="0"/>
          </a:p>
          <a:p>
            <a:pPr marL="0" marR="0" lvl="0" indent="0" algn="l" rtl="0">
              <a:lnSpc>
                <a:spcPct val="90000"/>
              </a:lnSpc>
              <a:spcBef>
                <a:spcPts val="1000"/>
              </a:spcBef>
              <a:spcAft>
                <a:spcPts val="0"/>
              </a:spcAft>
              <a:buClr>
                <a:srgbClr val="F7941D"/>
              </a:buClr>
              <a:buSzPts val="2800"/>
              <a:buFont typeface="Arial"/>
              <a:buNone/>
            </a:pPr>
            <a:endParaRPr sz="2800" b="1" i="0" u="none" strike="noStrike" cap="none" dirty="0">
              <a:solidFill>
                <a:srgbClr val="F7941D"/>
              </a:solidFill>
              <a:latin typeface="Open Sans"/>
              <a:ea typeface="Open Sans"/>
              <a:cs typeface="Open Sans"/>
              <a:sym typeface="Open Sans"/>
            </a:endParaRPr>
          </a:p>
        </p:txBody>
      </p:sp>
      <p:cxnSp>
        <p:nvCxnSpPr>
          <p:cNvPr id="1218" name="Google Shape;1218;p4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219" name="Google Shape;1219;p49"/>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Myriad Pro"/>
                <a:ea typeface="Open Sans"/>
                <a:cs typeface="Open Sans"/>
                <a:sym typeface="Open Sans"/>
              </a:rPr>
              <a:t>Ex post evaluation process: tracing sustainability and resilience</a:t>
            </a:r>
            <a:endParaRPr dirty="0">
              <a:latin typeface="Myriad Pro"/>
            </a:endParaRPr>
          </a:p>
        </p:txBody>
      </p:sp>
      <p:graphicFrame>
        <p:nvGraphicFramePr>
          <p:cNvPr id="1220" name="Google Shape;1220;p49"/>
          <p:cNvGraphicFramePr/>
          <p:nvPr/>
        </p:nvGraphicFramePr>
        <p:xfrm>
          <a:off x="859316" y="1808470"/>
          <a:ext cx="11171125" cy="887070"/>
        </p:xfrm>
        <a:graphic>
          <a:graphicData uri="http://schemas.openxmlformats.org/drawingml/2006/table">
            <a:tbl>
              <a:tblPr firstRow="1" bandRow="1">
                <a:noFill/>
              </a:tblPr>
              <a:tblGrid>
                <a:gridCol w="2566925">
                  <a:extLst>
                    <a:ext uri="{9D8B030D-6E8A-4147-A177-3AD203B41FA5}">
                      <a16:colId xmlns:a16="http://schemas.microsoft.com/office/drawing/2014/main" val="20000"/>
                    </a:ext>
                  </a:extLst>
                </a:gridCol>
                <a:gridCol w="2346600">
                  <a:extLst>
                    <a:ext uri="{9D8B030D-6E8A-4147-A177-3AD203B41FA5}">
                      <a16:colId xmlns:a16="http://schemas.microsoft.com/office/drawing/2014/main" val="20001"/>
                    </a:ext>
                  </a:extLst>
                </a:gridCol>
                <a:gridCol w="3635575">
                  <a:extLst>
                    <a:ext uri="{9D8B030D-6E8A-4147-A177-3AD203B41FA5}">
                      <a16:colId xmlns:a16="http://schemas.microsoft.com/office/drawing/2014/main" val="20002"/>
                    </a:ext>
                  </a:extLst>
                </a:gridCol>
                <a:gridCol w="2622025">
                  <a:extLst>
                    <a:ext uri="{9D8B030D-6E8A-4147-A177-3AD203B41FA5}">
                      <a16:colId xmlns:a16="http://schemas.microsoft.com/office/drawing/2014/main" val="20003"/>
                    </a:ext>
                  </a:extLst>
                </a:gridCol>
              </a:tblGrid>
              <a:tr h="177425">
                <a:tc>
                  <a:txBody>
                    <a:bodyPr/>
                    <a:lstStyle/>
                    <a:p>
                      <a:pPr marL="0" marR="0" lvl="0" indent="0" algn="l" rtl="0">
                        <a:spcBef>
                          <a:spcPts val="0"/>
                        </a:spcBef>
                        <a:spcAft>
                          <a:spcPts val="0"/>
                        </a:spcAft>
                        <a:buNone/>
                      </a:pPr>
                      <a:r>
                        <a:rPr lang="en-US" sz="1800" b="1">
                          <a:latin typeface="Open Sans"/>
                          <a:ea typeface="Open Sans"/>
                          <a:cs typeface="Open Sans"/>
                          <a:sym typeface="Open Sans"/>
                        </a:rPr>
                        <a:t>Planned output</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Actual outputs</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Actual outcomes?</a:t>
                      </a:r>
                      <a:endParaRPr/>
                    </a:p>
                  </a:txBody>
                  <a:tcPr marL="91450" marR="91450" marT="45725" marB="45725"/>
                </a:tc>
                <a:tc>
                  <a:txBody>
                    <a:bodyPr/>
                    <a:lstStyle/>
                    <a:p>
                      <a:pPr marL="0" marR="0" lvl="0" indent="0" algn="l" rtl="0">
                        <a:spcBef>
                          <a:spcPts val="0"/>
                        </a:spcBef>
                        <a:spcAft>
                          <a:spcPts val="0"/>
                        </a:spcAft>
                        <a:buNone/>
                      </a:pPr>
                      <a:r>
                        <a:rPr lang="en-US" sz="1800" b="1">
                          <a:latin typeface="Open Sans"/>
                          <a:ea typeface="Open Sans"/>
                          <a:cs typeface="Open Sans"/>
                          <a:sym typeface="Open Sans"/>
                        </a:rPr>
                        <a:t>Impact </a:t>
                      </a:r>
                      <a:endParaRPr/>
                    </a:p>
                  </a:txBody>
                  <a:tcPr marL="91450" marR="91450" marT="45725" marB="45725"/>
                </a:tc>
                <a:extLst>
                  <a:ext uri="{0D108BD9-81ED-4DB2-BD59-A6C34878D82A}">
                    <a16:rowId xmlns:a16="http://schemas.microsoft.com/office/drawing/2014/main" val="10000"/>
                  </a:ext>
                </a:extLst>
              </a:tr>
              <a:tr h="521300">
                <a:tc>
                  <a:txBody>
                    <a:bodyPr/>
                    <a:lstStyle/>
                    <a:p>
                      <a:pPr marL="0" marR="0" lvl="0" indent="0" algn="l" rtl="0">
                        <a:spcBef>
                          <a:spcPts val="0"/>
                        </a:spcBef>
                        <a:spcAft>
                          <a:spcPts val="0"/>
                        </a:spcAft>
                        <a:buNone/>
                      </a:pPr>
                      <a:r>
                        <a:rPr lang="en-US" sz="1500">
                          <a:latin typeface="Open Sans"/>
                          <a:ea typeface="Open Sans"/>
                          <a:cs typeface="Open Sans"/>
                          <a:sym typeface="Open Sans"/>
                        </a:rPr>
                        <a:t>XXX</a:t>
                      </a:r>
                      <a:endParaRPr/>
                    </a:p>
                  </a:txBody>
                  <a:tcPr marL="91450" marR="91450" marT="45725" marB="45725">
                    <a:solidFill>
                      <a:srgbClr val="F2F2F2"/>
                    </a:solidFill>
                  </a:tcPr>
                </a:tc>
                <a:tc>
                  <a:txBody>
                    <a:bodyPr/>
                    <a:lstStyle/>
                    <a:p>
                      <a:pPr marL="0" marR="0" lvl="0" indent="0" algn="l" rtl="0">
                        <a:spcBef>
                          <a:spcPts val="0"/>
                        </a:spcBef>
                        <a:spcAft>
                          <a:spcPts val="0"/>
                        </a:spcAft>
                        <a:buNone/>
                      </a:pPr>
                      <a:r>
                        <a:rPr lang="en-US" sz="1500">
                          <a:latin typeface="Open Sans"/>
                          <a:ea typeface="Open Sans"/>
                          <a:cs typeface="Open Sans"/>
                          <a:sym typeface="Open Sans"/>
                        </a:rPr>
                        <a:t>XX</a:t>
                      </a:r>
                      <a:endParaRPr/>
                    </a:p>
                  </a:txBody>
                  <a:tcPr marL="91450" marR="91450" marT="45725" marB="45725">
                    <a:solidFill>
                      <a:srgbClr val="F2F2F2"/>
                    </a:solidFill>
                  </a:tcPr>
                </a:tc>
                <a:tc>
                  <a:txBody>
                    <a:bodyPr/>
                    <a:lstStyle/>
                    <a:p>
                      <a:pPr marL="0" marR="0" lvl="0" indent="0" algn="l" rtl="0">
                        <a:spcBef>
                          <a:spcPts val="0"/>
                        </a:spcBef>
                        <a:spcAft>
                          <a:spcPts val="0"/>
                        </a:spcAft>
                        <a:buNone/>
                      </a:pPr>
                      <a:r>
                        <a:rPr lang="en-US" sz="1600">
                          <a:latin typeface="Open Sans"/>
                          <a:ea typeface="Open Sans"/>
                          <a:cs typeface="Open Sans"/>
                          <a:sym typeface="Open Sans"/>
                        </a:rPr>
                        <a:t>XX</a:t>
                      </a:r>
                      <a:endParaRPr/>
                    </a:p>
                  </a:txBody>
                  <a:tcPr marL="91450" marR="91450" marT="45725" marB="45725">
                    <a:solidFill>
                      <a:srgbClr val="F2F2F2"/>
                    </a:solidFill>
                  </a:tcPr>
                </a:tc>
                <a:tc>
                  <a:txBody>
                    <a:bodyPr/>
                    <a:lstStyle/>
                    <a:p>
                      <a:pPr marL="0" marR="0" lvl="0" indent="0" algn="l" rtl="0">
                        <a:spcBef>
                          <a:spcPts val="0"/>
                        </a:spcBef>
                        <a:spcAft>
                          <a:spcPts val="0"/>
                        </a:spcAft>
                        <a:buNone/>
                      </a:pPr>
                      <a:endParaRPr sz="1600">
                        <a:latin typeface="Open Sans"/>
                        <a:ea typeface="Open Sans"/>
                        <a:cs typeface="Open Sans"/>
                        <a:sym typeface="Open Sans"/>
                      </a:endParaRPr>
                    </a:p>
                  </a:txBody>
                  <a:tcPr marL="91450" marR="91450" marT="45725" marB="45725">
                    <a:solidFill>
                      <a:srgbClr val="F2F2F2"/>
                    </a:solidFill>
                  </a:tcPr>
                </a:tc>
                <a:extLst>
                  <a:ext uri="{0D108BD9-81ED-4DB2-BD59-A6C34878D82A}">
                    <a16:rowId xmlns:a16="http://schemas.microsoft.com/office/drawing/2014/main" val="10001"/>
                  </a:ext>
                </a:extLst>
              </a:tr>
            </a:tbl>
          </a:graphicData>
        </a:graphic>
      </p:graphicFrame>
      <p:sp>
        <p:nvSpPr>
          <p:cNvPr id="1221" name="Google Shape;1221;p49"/>
          <p:cNvSpPr txBox="1"/>
          <p:nvPr/>
        </p:nvSpPr>
        <p:spPr>
          <a:xfrm>
            <a:off x="859316" y="3297390"/>
            <a:ext cx="10473368" cy="32777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Calibri"/>
              <a:buNone/>
            </a:pPr>
            <a:endParaRPr sz="900" i="0" u="none" strike="noStrike" cap="none" dirty="0">
              <a:solidFill>
                <a:srgbClr val="000000"/>
              </a:solidFill>
              <a:latin typeface="Open Sans"/>
              <a:ea typeface="Open Sans"/>
              <a:cs typeface="Open Sans"/>
              <a:sym typeface="Open Sans"/>
            </a:endParaRPr>
          </a:p>
          <a:p>
            <a:pPr marL="285750" marR="0" lvl="0" indent="-285750" algn="l" rtl="0">
              <a:lnSpc>
                <a:spcPct val="100000"/>
              </a:lnSpc>
              <a:spcBef>
                <a:spcPts val="0"/>
              </a:spcBef>
              <a:spcAft>
                <a:spcPts val="0"/>
              </a:spcAft>
              <a:buClr>
                <a:srgbClr val="000000"/>
              </a:buClr>
              <a:buSzPts val="1800"/>
              <a:buFont typeface="Arial"/>
              <a:buChar char="•"/>
            </a:pPr>
            <a:r>
              <a:rPr lang="en-US" sz="1800" i="0" u="none" strike="noStrike" cap="none" dirty="0">
                <a:solidFill>
                  <a:srgbClr val="000000"/>
                </a:solidFill>
                <a:latin typeface="Open Sans"/>
                <a:ea typeface="Open Sans"/>
                <a:cs typeface="Open Sans"/>
                <a:sym typeface="Open Sans"/>
              </a:rPr>
              <a:t>Determine the actual outcomes and proof of outputs leading to outcomes from:</a:t>
            </a:r>
            <a:endParaRPr dirty="0"/>
          </a:p>
          <a:p>
            <a:pPr marL="0" marR="0" lvl="0" indent="0" algn="l" rtl="0">
              <a:lnSpc>
                <a:spcPct val="100000"/>
              </a:lnSpc>
              <a:spcBef>
                <a:spcPts val="0"/>
              </a:spcBef>
              <a:spcAft>
                <a:spcPts val="0"/>
              </a:spcAft>
              <a:buClr>
                <a:srgbClr val="000000"/>
              </a:buClr>
              <a:buSzPts val="1800"/>
              <a:buFont typeface="Open Sans"/>
              <a:buNone/>
            </a:pPr>
            <a:r>
              <a:rPr lang="en-US" sz="1800" i="0" u="none" strike="noStrike" cap="none" dirty="0">
                <a:solidFill>
                  <a:srgbClr val="000000"/>
                </a:solidFill>
                <a:latin typeface="Open Sans"/>
                <a:ea typeface="Open Sans"/>
                <a:cs typeface="Open Sans"/>
                <a:sym typeface="Open Sans"/>
              </a:rPr>
              <a:t>     - the information provided in the results framework</a:t>
            </a:r>
            <a:endParaRPr dirty="0"/>
          </a:p>
          <a:p>
            <a:pPr marL="0" marR="0" lvl="0" indent="0" algn="l" rtl="0">
              <a:lnSpc>
                <a:spcPct val="100000"/>
              </a:lnSpc>
              <a:spcBef>
                <a:spcPts val="0"/>
              </a:spcBef>
              <a:spcAft>
                <a:spcPts val="0"/>
              </a:spcAft>
              <a:buClr>
                <a:srgbClr val="000000"/>
              </a:buClr>
              <a:buSzPts val="1800"/>
              <a:buFont typeface="Open Sans"/>
              <a:buNone/>
            </a:pPr>
            <a:r>
              <a:rPr lang="en-US" sz="1800" i="0" u="none" strike="noStrike" cap="none" dirty="0">
                <a:solidFill>
                  <a:srgbClr val="000000"/>
                </a:solidFill>
                <a:latin typeface="Open Sans"/>
                <a:ea typeface="Open Sans"/>
                <a:cs typeface="Open Sans"/>
                <a:sym typeface="Open Sans"/>
              </a:rPr>
              <a:t>     - the information provided in the final evaluation reports and other reports</a:t>
            </a:r>
            <a:endParaRPr dirty="0"/>
          </a:p>
          <a:p>
            <a:pPr marL="0" marR="0" lvl="0" indent="0" algn="l" rtl="0">
              <a:lnSpc>
                <a:spcPct val="100000"/>
              </a:lnSpc>
              <a:spcBef>
                <a:spcPts val="0"/>
              </a:spcBef>
              <a:spcAft>
                <a:spcPts val="0"/>
              </a:spcAft>
              <a:buClr>
                <a:srgbClr val="000000"/>
              </a:buClr>
              <a:buSzPts val="1800"/>
              <a:buFont typeface="Open Sans"/>
              <a:buNone/>
            </a:pPr>
            <a:r>
              <a:rPr lang="en-US" sz="1800" i="0" u="none" strike="noStrike" cap="none" dirty="0">
                <a:solidFill>
                  <a:srgbClr val="000000"/>
                </a:solidFill>
                <a:latin typeface="Open Sans"/>
                <a:ea typeface="Open Sans"/>
                <a:cs typeface="Open Sans"/>
                <a:sym typeface="Open Sans"/>
              </a:rPr>
              <a:t>     - the theory of sustainability previously developed (planned outcomes and IS) </a:t>
            </a:r>
            <a:endParaRPr dirty="0"/>
          </a:p>
          <a:p>
            <a:pPr marL="0" marR="0" lvl="0" indent="0" algn="l" rtl="0">
              <a:lnSpc>
                <a:spcPct val="100000"/>
              </a:lnSpc>
              <a:spcBef>
                <a:spcPts val="0"/>
              </a:spcBef>
              <a:spcAft>
                <a:spcPts val="0"/>
              </a:spcAft>
              <a:buClr>
                <a:schemeClr val="dk1"/>
              </a:buClr>
              <a:buSzPts val="900"/>
              <a:buFont typeface="Calibri"/>
              <a:buNone/>
            </a:pPr>
            <a:endParaRPr sz="900" i="0" u="none" strike="noStrike" cap="none" dirty="0">
              <a:solidFill>
                <a:srgbClr val="000000"/>
              </a:solidFill>
              <a:latin typeface="Open Sans"/>
              <a:ea typeface="Open Sans"/>
              <a:cs typeface="Open Sans"/>
              <a:sym typeface="Open Sans"/>
            </a:endParaRPr>
          </a:p>
          <a:p>
            <a:pPr marL="285750" marR="0" lvl="0" indent="-285750" algn="l" rtl="0">
              <a:lnSpc>
                <a:spcPct val="100000"/>
              </a:lnSpc>
              <a:spcBef>
                <a:spcPts val="0"/>
              </a:spcBef>
              <a:spcAft>
                <a:spcPts val="0"/>
              </a:spcAft>
              <a:buClr>
                <a:srgbClr val="000000"/>
              </a:buClr>
              <a:buSzPts val="1800"/>
              <a:buFont typeface="Arial"/>
              <a:buChar char="•"/>
            </a:pPr>
            <a:r>
              <a:rPr lang="en-US" sz="1800" i="0" u="none" strike="noStrike" cap="none" dirty="0">
                <a:solidFill>
                  <a:srgbClr val="000000"/>
                </a:solidFill>
                <a:latin typeface="Open Sans"/>
                <a:ea typeface="Open Sans"/>
                <a:cs typeface="Open Sans"/>
                <a:sym typeface="Open Sans"/>
              </a:rPr>
              <a:t>Check sustainability at ex-post evaluation of outputs/ outcomes to impacts or not and why?</a:t>
            </a:r>
            <a:endParaRPr dirty="0"/>
          </a:p>
          <a:p>
            <a:pPr marL="0" marR="0" lvl="0" indent="0" algn="l" rtl="0">
              <a:lnSpc>
                <a:spcPct val="100000"/>
              </a:lnSpc>
              <a:spcBef>
                <a:spcPts val="0"/>
              </a:spcBef>
              <a:spcAft>
                <a:spcPts val="0"/>
              </a:spcAft>
              <a:buClr>
                <a:srgbClr val="000000"/>
              </a:buClr>
              <a:buSzPts val="1800"/>
              <a:buFont typeface="Open Sans"/>
              <a:buNone/>
            </a:pPr>
            <a:r>
              <a:rPr lang="en-US" sz="1800" i="0" u="none" strike="noStrike" cap="none" dirty="0">
                <a:solidFill>
                  <a:srgbClr val="000000"/>
                </a:solidFill>
                <a:latin typeface="Open Sans"/>
                <a:ea typeface="Open Sans"/>
                <a:cs typeface="Open Sans"/>
                <a:sym typeface="Open Sans"/>
              </a:rPr>
              <a:t>    </a:t>
            </a:r>
            <a:endParaRPr dirty="0"/>
          </a:p>
          <a:p>
            <a:pPr marL="0" marR="0" lvl="0" indent="0" algn="l" rtl="0">
              <a:lnSpc>
                <a:spcPct val="100000"/>
              </a:lnSpc>
              <a:spcBef>
                <a:spcPts val="0"/>
              </a:spcBef>
              <a:spcAft>
                <a:spcPts val="0"/>
              </a:spcAft>
              <a:buClr>
                <a:srgbClr val="000000"/>
              </a:buClr>
              <a:buSzPts val="1800"/>
              <a:buFont typeface="Open Sans"/>
              <a:buNone/>
            </a:pPr>
            <a:r>
              <a:rPr lang="en-US" sz="1800" i="0" u="none" strike="noStrike" cap="none" dirty="0">
                <a:solidFill>
                  <a:srgbClr val="000000"/>
                </a:solidFill>
                <a:latin typeface="Open Sans"/>
                <a:ea typeface="Open Sans"/>
                <a:cs typeface="Open Sans"/>
                <a:sym typeface="Open Sans"/>
              </a:rPr>
              <a:t>     Check shocks and risks to know whether the outcome/impact was resilient to shocks/ disturbances</a:t>
            </a:r>
            <a:endParaRPr dirty="0"/>
          </a:p>
          <a:p>
            <a:pPr marL="0" marR="0" lvl="0" indent="0" algn="l" rtl="0">
              <a:lnSpc>
                <a:spcPct val="100000"/>
              </a:lnSpc>
              <a:spcBef>
                <a:spcPts val="0"/>
              </a:spcBef>
              <a:spcAft>
                <a:spcPts val="0"/>
              </a:spcAft>
              <a:buClr>
                <a:schemeClr val="dk1"/>
              </a:buClr>
              <a:buSzPts val="900"/>
              <a:buFont typeface="Calibri"/>
              <a:buNone/>
            </a:pPr>
            <a:endParaRPr sz="900" i="0" u="none" strike="noStrike" cap="none" dirty="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800" dirty="0">
                <a:solidFill>
                  <a:srgbClr val="000000"/>
                </a:solidFill>
                <a:latin typeface="Open Sans"/>
                <a:ea typeface="Open Sans"/>
                <a:cs typeface="Open Sans"/>
                <a:sym typeface="Open Sans"/>
              </a:rPr>
              <a:t>     </a:t>
            </a:r>
            <a:r>
              <a:rPr lang="en-US" sz="1800" i="0" u="none" strike="noStrike" cap="none" dirty="0">
                <a:solidFill>
                  <a:srgbClr val="000000"/>
                </a:solidFill>
                <a:latin typeface="Open Sans"/>
                <a:ea typeface="Open Sans"/>
                <a:cs typeface="Open Sans"/>
                <a:sym typeface="Open Sans"/>
              </a:rPr>
              <a:t>Check </a:t>
            </a:r>
            <a:r>
              <a:rPr lang="en-US" sz="1800" dirty="0">
                <a:solidFill>
                  <a:srgbClr val="000000"/>
                </a:solidFill>
                <a:latin typeface="Open Sans"/>
                <a:ea typeface="Open Sans"/>
                <a:cs typeface="Open Sans"/>
                <a:sym typeface="Open Sans"/>
              </a:rPr>
              <a:t>progress to ultimate impact</a:t>
            </a:r>
            <a:r>
              <a:rPr lang="en-US" sz="1800" i="0" u="none" strike="noStrike" cap="none" dirty="0">
                <a:solidFill>
                  <a:srgbClr val="000000"/>
                </a:solidFill>
                <a:latin typeface="Open Sans"/>
                <a:ea typeface="Open Sans"/>
                <a:cs typeface="Open Sans"/>
                <a:sym typeface="Open Sans"/>
              </a:rPr>
              <a:t>: “</a:t>
            </a:r>
            <a:r>
              <a:rPr lang="en-US" sz="1800" i="1" dirty="0">
                <a:solidFill>
                  <a:schemeClr val="dk1"/>
                </a:solidFill>
                <a:latin typeface="Open Sans"/>
                <a:ea typeface="Open Sans"/>
                <a:cs typeface="Open Sans"/>
                <a:sym typeface="Open Sans"/>
              </a:rPr>
              <a:t>Adaptive capacity enhanced, resilience strengthened and the         	vulnerability of people, livelihoods and ecosystems to climate change reduced.” </a:t>
            </a:r>
            <a:endParaRPr sz="1800" i="1" u="none" strike="noStrike" cap="none" dirty="0">
              <a:solidFill>
                <a:srgbClr val="000000"/>
              </a:solidFill>
              <a:latin typeface="Open Sans"/>
              <a:ea typeface="Open Sans"/>
              <a:cs typeface="Open Sans"/>
              <a:sym typeface="Open Sans"/>
            </a:endParaRPr>
          </a:p>
        </p:txBody>
      </p:sp>
      <p:sp>
        <p:nvSpPr>
          <p:cNvPr id="1222" name="Google Shape;1222;p49"/>
          <p:cNvSpPr/>
          <p:nvPr/>
        </p:nvSpPr>
        <p:spPr>
          <a:xfrm>
            <a:off x="7646326" y="2241454"/>
            <a:ext cx="2255566" cy="904126"/>
          </a:xfrm>
          <a:prstGeom prst="rect">
            <a:avLst/>
          </a:prstGeom>
          <a:solidFill>
            <a:srgbClr val="E1EFD8"/>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A3838"/>
              </a:buClr>
              <a:buSzPts val="1200"/>
              <a:buFont typeface="Calibri"/>
              <a:buNone/>
            </a:pPr>
            <a:r>
              <a:rPr lang="en-US" sz="1200" b="0" i="1" u="none" strike="noStrike" cap="none">
                <a:solidFill>
                  <a:srgbClr val="3A3838"/>
                </a:solidFill>
                <a:latin typeface="Calibri"/>
                <a:ea typeface="Calibri"/>
                <a:cs typeface="Calibri"/>
                <a:sym typeface="Calibri"/>
              </a:rPr>
              <a:t>Link with </a:t>
            </a:r>
            <a:r>
              <a:rPr lang="en-US" sz="1200" i="1">
                <a:solidFill>
                  <a:srgbClr val="3A3838"/>
                </a:solidFill>
                <a:latin typeface="Calibri"/>
                <a:ea typeface="Calibri"/>
                <a:cs typeface="Calibri"/>
                <a:sym typeface="Calibri"/>
              </a:rPr>
              <a:t>outcomes / IS </a:t>
            </a:r>
            <a:r>
              <a:rPr lang="en-US" sz="1200" b="0" i="1" u="none" strike="noStrike" cap="none">
                <a:solidFill>
                  <a:srgbClr val="3A3838"/>
                </a:solidFill>
                <a:latin typeface="Calibri"/>
                <a:ea typeface="Calibri"/>
                <a:cs typeface="Calibri"/>
                <a:sym typeface="Calibri"/>
              </a:rPr>
              <a:t>from </a:t>
            </a:r>
            <a:endParaRPr/>
          </a:p>
          <a:p>
            <a:pPr marL="0" marR="0" lvl="0" indent="0" algn="l" rtl="0">
              <a:lnSpc>
                <a:spcPct val="100000"/>
              </a:lnSpc>
              <a:spcBef>
                <a:spcPts val="0"/>
              </a:spcBef>
              <a:spcAft>
                <a:spcPts val="0"/>
              </a:spcAft>
              <a:buClr>
                <a:srgbClr val="3A3838"/>
              </a:buClr>
              <a:buSzPts val="1800"/>
              <a:buFont typeface="Calibri"/>
              <a:buNone/>
            </a:pPr>
            <a:r>
              <a:rPr lang="en-US" sz="1800" b="1" i="0" u="none" strike="noStrike" cap="none">
                <a:solidFill>
                  <a:srgbClr val="3A3838"/>
                </a:solidFill>
                <a:latin typeface="Calibri"/>
                <a:ea typeface="Calibri"/>
                <a:cs typeface="Calibri"/>
                <a:sym typeface="Calibri"/>
              </a:rPr>
              <a:t>THEORY OF SUSTAINABILITY</a:t>
            </a:r>
            <a:endParaRPr/>
          </a:p>
        </p:txBody>
      </p:sp>
      <p:sp>
        <p:nvSpPr>
          <p:cNvPr id="1223" name="Google Shape;1223;p49"/>
          <p:cNvSpPr/>
          <p:nvPr/>
        </p:nvSpPr>
        <p:spPr>
          <a:xfrm>
            <a:off x="9500603" y="2865623"/>
            <a:ext cx="2255566" cy="418504"/>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00"/>
              <a:buFont typeface="Calibri"/>
              <a:buNone/>
            </a:pPr>
            <a:r>
              <a:rPr lang="en-US" sz="1500" b="1" i="0" u="none" strike="noStrike" cap="none">
                <a:solidFill>
                  <a:srgbClr val="FFFFFF"/>
                </a:solidFill>
                <a:latin typeface="Calibri"/>
                <a:ea typeface="Calibri"/>
                <a:cs typeface="Calibri"/>
                <a:sym typeface="Calibri"/>
              </a:rPr>
              <a:t>RISKS TO SUSTAINABILITY</a:t>
            </a:r>
            <a:endParaRPr sz="1500" b="0" i="0" u="none" strike="noStrike" cap="none">
              <a:solidFill>
                <a:srgbClr val="FFFFFF"/>
              </a:solidFill>
              <a:latin typeface="Calibri"/>
              <a:ea typeface="Calibri"/>
              <a:cs typeface="Calibri"/>
              <a:sym typeface="Calibri"/>
            </a:endParaRPr>
          </a:p>
        </p:txBody>
      </p:sp>
      <p:sp>
        <p:nvSpPr>
          <p:cNvPr id="1224" name="Google Shape;1224;p49"/>
          <p:cNvSpPr/>
          <p:nvPr/>
        </p:nvSpPr>
        <p:spPr>
          <a:xfrm>
            <a:off x="9290217" y="2473503"/>
            <a:ext cx="658256" cy="515450"/>
          </a:xfrm>
          <a:prstGeom prst="star7">
            <a:avLst>
              <a:gd name="adj" fmla="val 34601"/>
              <a:gd name="hf" fmla="val 102572"/>
              <a:gd name="vf" fmla="val 105210"/>
            </a:avLst>
          </a:prstGeom>
          <a:solidFill>
            <a:srgbClr val="FFFF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5" name="Google Shape;1225;p49"/>
          <p:cNvSpPr/>
          <p:nvPr/>
        </p:nvSpPr>
        <p:spPr>
          <a:xfrm>
            <a:off x="859316" y="3428696"/>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1226" name="Google Shape;1226;p49"/>
          <p:cNvSpPr/>
          <p:nvPr/>
        </p:nvSpPr>
        <p:spPr>
          <a:xfrm>
            <a:off x="848075" y="4641048"/>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1227" name="Google Shape;1227;p49"/>
          <p:cNvSpPr/>
          <p:nvPr/>
        </p:nvSpPr>
        <p:spPr>
          <a:xfrm>
            <a:off x="815247" y="5263063"/>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1228" name="Google Shape;1228;p49"/>
          <p:cNvSpPr/>
          <p:nvPr/>
        </p:nvSpPr>
        <p:spPr>
          <a:xfrm>
            <a:off x="840362" y="5948967"/>
            <a:ext cx="317943" cy="30270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303" name="Google Shape;303;p6"/>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6"/>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Process for ex-post project evaluation &amp; learning</a:t>
            </a:r>
            <a:endParaRPr dirty="0"/>
          </a:p>
        </p:txBody>
      </p:sp>
      <p:sp>
        <p:nvSpPr>
          <p:cNvPr id="305" name="Google Shape;305;p6"/>
          <p:cNvSpPr txBox="1"/>
          <p:nvPr/>
        </p:nvSpPr>
        <p:spPr>
          <a:xfrm>
            <a:off x="517790" y="99321"/>
            <a:ext cx="917274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collection</a:t>
            </a:r>
            <a:endParaRPr dirty="0"/>
          </a:p>
        </p:txBody>
      </p:sp>
      <p:cxnSp>
        <p:nvCxnSpPr>
          <p:cNvPr id="306" name="Google Shape;306;p6"/>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307" name="Google Shape;307;p6"/>
          <p:cNvSpPr txBox="1"/>
          <p:nvPr/>
        </p:nvSpPr>
        <p:spPr>
          <a:xfrm>
            <a:off x="8842422" y="5382002"/>
            <a:ext cx="14095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Partnerships</a:t>
            </a:r>
            <a:endParaRPr/>
          </a:p>
        </p:txBody>
      </p:sp>
      <p:sp>
        <p:nvSpPr>
          <p:cNvPr id="308" name="Google Shape;308;p6"/>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309" name="Google Shape;309;p6"/>
          <p:cNvSpPr/>
          <p:nvPr/>
        </p:nvSpPr>
        <p:spPr>
          <a:xfrm>
            <a:off x="987972" y="1604606"/>
            <a:ext cx="2469931" cy="1011502"/>
          </a:xfrm>
          <a:prstGeom prst="rect">
            <a:avLst/>
          </a:prstGeom>
          <a:solidFill>
            <a:srgbClr val="ABD34A"/>
          </a:solidFill>
          <a:ln w="19050" cap="flat" cmpd="sng">
            <a:solidFill>
              <a:srgbClr val="ABC8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lt1"/>
                </a:solidFill>
                <a:latin typeface="Open Sans"/>
                <a:ea typeface="Open Sans"/>
                <a:cs typeface="Open Sans"/>
                <a:sym typeface="Open Sans"/>
              </a:rPr>
              <a:t>Is there good quantitative / qualitative sectoral outcomes, impacts data?</a:t>
            </a:r>
            <a:endParaRPr sz="1600" dirty="0"/>
          </a:p>
        </p:txBody>
      </p:sp>
      <p:sp>
        <p:nvSpPr>
          <p:cNvPr id="310" name="Google Shape;310;p6"/>
          <p:cNvSpPr/>
          <p:nvPr/>
        </p:nvSpPr>
        <p:spPr>
          <a:xfrm>
            <a:off x="1002716" y="3377162"/>
            <a:ext cx="2469931" cy="1654962"/>
          </a:xfrm>
          <a:prstGeom prst="rect">
            <a:avLst/>
          </a:prstGeom>
          <a:solidFill>
            <a:srgbClr val="E1EFD8"/>
          </a:solidFill>
          <a:ln w="1905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Can data be recreated through project docs? Recall interviews/ survey with stakeholders (who? use mapping)?</a:t>
            </a:r>
            <a:endParaRPr/>
          </a:p>
        </p:txBody>
      </p:sp>
      <p:sp>
        <p:nvSpPr>
          <p:cNvPr id="311" name="Google Shape;311;p6"/>
          <p:cNvSpPr/>
          <p:nvPr/>
        </p:nvSpPr>
        <p:spPr>
          <a:xfrm>
            <a:off x="4083267" y="1612521"/>
            <a:ext cx="2469931" cy="1011501"/>
          </a:xfrm>
          <a:prstGeom prst="rect">
            <a:avLst/>
          </a:prstGeom>
          <a:solidFill>
            <a:srgbClr val="D6E9A5"/>
          </a:solidFill>
          <a:ln w="1905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rgbClr val="7F7F7F"/>
                </a:solidFill>
                <a:latin typeface="Open Sans"/>
                <a:ea typeface="Open Sans"/>
                <a:cs typeface="Open Sans"/>
                <a:sym typeface="Open Sans"/>
              </a:rPr>
              <a:t>Compare % to which outputs, outcome(s), or impact(s) sustained</a:t>
            </a:r>
            <a:endParaRPr dirty="0"/>
          </a:p>
        </p:txBody>
      </p:sp>
      <p:sp>
        <p:nvSpPr>
          <p:cNvPr id="312" name="Google Shape;312;p6"/>
          <p:cNvSpPr/>
          <p:nvPr/>
        </p:nvSpPr>
        <p:spPr>
          <a:xfrm>
            <a:off x="7079412" y="1604608"/>
            <a:ext cx="2293186" cy="1011501"/>
          </a:xfrm>
          <a:prstGeom prst="rect">
            <a:avLst/>
          </a:prstGeom>
          <a:solidFill>
            <a:srgbClr val="D6E9A5"/>
          </a:solidFill>
          <a:ln w="1905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Probe for why/why not with all informant groups</a:t>
            </a:r>
            <a:endParaRPr/>
          </a:p>
        </p:txBody>
      </p:sp>
      <p:sp>
        <p:nvSpPr>
          <p:cNvPr id="313" name="Google Shape;313;p6"/>
          <p:cNvSpPr/>
          <p:nvPr/>
        </p:nvSpPr>
        <p:spPr>
          <a:xfrm>
            <a:off x="9907763" y="1636279"/>
            <a:ext cx="1999740" cy="3167533"/>
          </a:xfrm>
          <a:prstGeom prst="rect">
            <a:avLst/>
          </a:prstGeom>
          <a:solidFill>
            <a:srgbClr val="D6E9A5"/>
          </a:solidFill>
          <a:ln w="1905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Probe for causes: From project? From concurrent or subsequent external  stakeholders? From  community innovation?  Something else?</a:t>
            </a:r>
            <a:endParaRPr/>
          </a:p>
        </p:txBody>
      </p:sp>
      <p:sp>
        <p:nvSpPr>
          <p:cNvPr id="314" name="Google Shape;314;p6"/>
          <p:cNvSpPr/>
          <p:nvPr/>
        </p:nvSpPr>
        <p:spPr>
          <a:xfrm>
            <a:off x="7822950" y="3201233"/>
            <a:ext cx="1528613" cy="1275959"/>
          </a:xfrm>
          <a:prstGeom prst="rect">
            <a:avLst/>
          </a:prstGeom>
          <a:solidFill>
            <a:srgbClr val="EDEDED"/>
          </a:solidFill>
          <a:ln w="1905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Characteristics of Resilience? Threatened by lack of resilience?</a:t>
            </a:r>
            <a:endParaRPr/>
          </a:p>
        </p:txBody>
      </p:sp>
      <p:sp>
        <p:nvSpPr>
          <p:cNvPr id="315" name="Google Shape;315;p6"/>
          <p:cNvSpPr/>
          <p:nvPr/>
        </p:nvSpPr>
        <p:spPr>
          <a:xfrm>
            <a:off x="4703965" y="2869061"/>
            <a:ext cx="2469931" cy="2777320"/>
          </a:xfrm>
          <a:prstGeom prst="rect">
            <a:avLst/>
          </a:prstGeom>
          <a:solidFill>
            <a:srgbClr val="D6E9A5"/>
          </a:solidFill>
          <a:ln w="19050" cap="flat" cmpd="sng">
            <a:solidFill>
              <a:srgbClr val="ABC8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Triangulate with a range of stakeholders &amp; data sources including debriefs locally</a:t>
            </a:r>
            <a:endParaRPr/>
          </a:p>
        </p:txBody>
      </p:sp>
      <p:sp>
        <p:nvSpPr>
          <p:cNvPr id="316" name="Google Shape;316;p6"/>
          <p:cNvSpPr/>
          <p:nvPr/>
        </p:nvSpPr>
        <p:spPr>
          <a:xfrm>
            <a:off x="4083267" y="5903174"/>
            <a:ext cx="3454572" cy="681999"/>
          </a:xfrm>
          <a:prstGeom prst="rect">
            <a:avLst/>
          </a:prstGeom>
          <a:solidFill>
            <a:srgbClr val="D6E9A5"/>
          </a:solidFill>
          <a:ln w="19050" cap="flat" cmpd="sng">
            <a:solidFill>
              <a:srgbClr val="ABC8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What emerged in terms of processes and new outcomes/ impacts? Why? </a:t>
            </a:r>
            <a:endParaRPr/>
          </a:p>
        </p:txBody>
      </p:sp>
      <p:sp>
        <p:nvSpPr>
          <p:cNvPr id="317" name="Google Shape;317;p6"/>
          <p:cNvSpPr/>
          <p:nvPr/>
        </p:nvSpPr>
        <p:spPr>
          <a:xfrm>
            <a:off x="7907876" y="5003049"/>
            <a:ext cx="1676398" cy="1617928"/>
          </a:xfrm>
          <a:prstGeom prst="rect">
            <a:avLst/>
          </a:prstGeom>
          <a:solidFill>
            <a:srgbClr val="D6E9A5"/>
          </a:solidFill>
          <a:ln w="19050" cap="flat" cmpd="sng">
            <a:solidFill>
              <a:srgbClr val="ABC8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Consider counterfactuals for contribution</a:t>
            </a:r>
            <a:endParaRPr/>
          </a:p>
        </p:txBody>
      </p:sp>
      <p:sp>
        <p:nvSpPr>
          <p:cNvPr id="318" name="Google Shape;318;p6"/>
          <p:cNvSpPr/>
          <p:nvPr/>
        </p:nvSpPr>
        <p:spPr>
          <a:xfrm>
            <a:off x="9974317" y="4977095"/>
            <a:ext cx="1940000" cy="1608075"/>
          </a:xfrm>
          <a:prstGeom prst="rect">
            <a:avLst/>
          </a:prstGeom>
          <a:solidFill>
            <a:srgbClr val="D6E9A5"/>
          </a:solidFill>
          <a:ln w="19050" cap="flat" cmpd="sng">
            <a:solidFill>
              <a:srgbClr val="ABC8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7F7F7F"/>
                </a:solidFill>
                <a:latin typeface="Open Sans"/>
                <a:ea typeface="Open Sans"/>
                <a:cs typeface="Open Sans"/>
                <a:sym typeface="Open Sans"/>
              </a:rPr>
              <a:t>Disseminate findings back to all stakeholders</a:t>
            </a:r>
            <a:endParaRPr/>
          </a:p>
        </p:txBody>
      </p:sp>
      <p:sp>
        <p:nvSpPr>
          <p:cNvPr id="319" name="Google Shape;319;p6"/>
          <p:cNvSpPr/>
          <p:nvPr/>
        </p:nvSpPr>
        <p:spPr>
          <a:xfrm>
            <a:off x="6626772" y="1612522"/>
            <a:ext cx="352097" cy="338730"/>
          </a:xfrm>
          <a:prstGeom prst="plus">
            <a:avLst>
              <a:gd name="adj" fmla="val 39511"/>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6"/>
          <p:cNvSpPr/>
          <p:nvPr/>
        </p:nvSpPr>
        <p:spPr>
          <a:xfrm>
            <a:off x="6640256" y="2212247"/>
            <a:ext cx="352097" cy="338730"/>
          </a:xfrm>
          <a:prstGeom prst="plus">
            <a:avLst>
              <a:gd name="adj" fmla="val 39511"/>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6"/>
          <p:cNvSpPr/>
          <p:nvPr/>
        </p:nvSpPr>
        <p:spPr>
          <a:xfrm>
            <a:off x="9462308" y="1928857"/>
            <a:ext cx="352097" cy="338730"/>
          </a:xfrm>
          <a:prstGeom prst="plus">
            <a:avLst>
              <a:gd name="adj" fmla="val 39511"/>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6"/>
          <p:cNvSpPr/>
          <p:nvPr/>
        </p:nvSpPr>
        <p:spPr>
          <a:xfrm>
            <a:off x="3557053" y="2043569"/>
            <a:ext cx="427064" cy="201037"/>
          </a:xfrm>
          <a:prstGeom prst="rightArrow">
            <a:avLst>
              <a:gd name="adj1" fmla="val 50000"/>
              <a:gd name="adj2" fmla="val 50000"/>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6"/>
          <p:cNvSpPr/>
          <p:nvPr/>
        </p:nvSpPr>
        <p:spPr>
          <a:xfrm rot="5400000">
            <a:off x="2005756" y="2868490"/>
            <a:ext cx="427064" cy="201037"/>
          </a:xfrm>
          <a:prstGeom prst="rightArrow">
            <a:avLst>
              <a:gd name="adj1" fmla="val 50000"/>
              <a:gd name="adj2" fmla="val 50000"/>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6"/>
          <p:cNvSpPr/>
          <p:nvPr/>
        </p:nvSpPr>
        <p:spPr>
          <a:xfrm rot="5400000">
            <a:off x="2042064" y="5298637"/>
            <a:ext cx="427064" cy="201037"/>
          </a:xfrm>
          <a:prstGeom prst="rightArrow">
            <a:avLst>
              <a:gd name="adj1" fmla="val 50000"/>
              <a:gd name="adj2" fmla="val 50000"/>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6"/>
          <p:cNvSpPr/>
          <p:nvPr/>
        </p:nvSpPr>
        <p:spPr>
          <a:xfrm rot="10800000">
            <a:off x="4156956" y="5271948"/>
            <a:ext cx="427064" cy="521332"/>
          </a:xfrm>
          <a:prstGeom prst="bentUpArrow">
            <a:avLst>
              <a:gd name="adj1" fmla="val 20078"/>
              <a:gd name="adj2" fmla="val 25000"/>
              <a:gd name="adj3" fmla="val 34844"/>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6"/>
          <p:cNvSpPr/>
          <p:nvPr/>
        </p:nvSpPr>
        <p:spPr>
          <a:xfrm>
            <a:off x="3558561" y="2702029"/>
            <a:ext cx="881469" cy="1849379"/>
          </a:xfrm>
          <a:prstGeom prst="bentUpArrow">
            <a:avLst>
              <a:gd name="adj1" fmla="val 12161"/>
              <a:gd name="adj2" fmla="val 14822"/>
              <a:gd name="adj3" fmla="val 16749"/>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6"/>
          <p:cNvSpPr/>
          <p:nvPr/>
        </p:nvSpPr>
        <p:spPr>
          <a:xfrm rot="10800000">
            <a:off x="7307445" y="2864178"/>
            <a:ext cx="2374762" cy="199393"/>
          </a:xfrm>
          <a:prstGeom prst="rightArrow">
            <a:avLst>
              <a:gd name="adj1" fmla="val 50000"/>
              <a:gd name="adj2" fmla="val 50000"/>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6"/>
          <p:cNvSpPr/>
          <p:nvPr/>
        </p:nvSpPr>
        <p:spPr>
          <a:xfrm>
            <a:off x="7574222" y="6160199"/>
            <a:ext cx="311767" cy="199653"/>
          </a:xfrm>
          <a:prstGeom prst="rightArrow">
            <a:avLst>
              <a:gd name="adj1" fmla="val 50000"/>
              <a:gd name="adj2" fmla="val 50000"/>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6"/>
          <p:cNvSpPr/>
          <p:nvPr/>
        </p:nvSpPr>
        <p:spPr>
          <a:xfrm>
            <a:off x="9635154" y="5739456"/>
            <a:ext cx="339163" cy="204060"/>
          </a:xfrm>
          <a:prstGeom prst="rightArrow">
            <a:avLst>
              <a:gd name="adj1" fmla="val 50000"/>
              <a:gd name="adj2" fmla="val 50000"/>
            </a:avLst>
          </a:prstGeom>
          <a:solidFill>
            <a:schemeClr val="accent6"/>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6"/>
          <p:cNvSpPr/>
          <p:nvPr/>
        </p:nvSpPr>
        <p:spPr>
          <a:xfrm>
            <a:off x="815248" y="6018853"/>
            <a:ext cx="1676398" cy="681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6"/>
          <p:cNvSpPr/>
          <p:nvPr/>
        </p:nvSpPr>
        <p:spPr>
          <a:xfrm>
            <a:off x="987972" y="5758712"/>
            <a:ext cx="2469931" cy="520282"/>
          </a:xfrm>
          <a:prstGeom prst="rect">
            <a:avLst/>
          </a:prstGeom>
          <a:solidFill>
            <a:srgbClr val="FFF2CC"/>
          </a:solidFill>
          <a:ln w="1905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7F7F7F"/>
                </a:solidFill>
                <a:latin typeface="Open Sans"/>
                <a:ea typeface="Open Sans"/>
                <a:cs typeface="Open Sans"/>
                <a:sym typeface="Open Sans"/>
              </a:rPr>
              <a:t>May not be evaluable</a:t>
            </a:r>
            <a:endParaRPr/>
          </a:p>
        </p:txBody>
      </p:sp>
      <p:sp>
        <p:nvSpPr>
          <p:cNvPr id="332" name="Google Shape;332;p6"/>
          <p:cNvSpPr txBox="1"/>
          <p:nvPr/>
        </p:nvSpPr>
        <p:spPr>
          <a:xfrm>
            <a:off x="634625" y="6598934"/>
            <a:ext cx="662025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BFBFBF"/>
                </a:solidFill>
                <a:latin typeface="Calibri"/>
                <a:ea typeface="Calibri"/>
                <a:cs typeface="Calibri"/>
                <a:sym typeface="Calibri"/>
              </a:rPr>
              <a:t>Source: Valuing Voices Sustained and Emerging Impacts Evaluation</a:t>
            </a:r>
            <a:endParaRPr/>
          </a:p>
        </p:txBody>
      </p:sp>
      <p:sp>
        <p:nvSpPr>
          <p:cNvPr id="333" name="Google Shape;333;p6"/>
          <p:cNvSpPr txBox="1"/>
          <p:nvPr/>
        </p:nvSpPr>
        <p:spPr>
          <a:xfrm>
            <a:off x="3531477" y="1717648"/>
            <a:ext cx="63833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548135"/>
                </a:solidFill>
                <a:latin typeface="Open Sans"/>
                <a:ea typeface="Open Sans"/>
                <a:cs typeface="Open Sans"/>
                <a:sym typeface="Open Sans"/>
              </a:rPr>
              <a:t>yes</a:t>
            </a:r>
            <a:endParaRPr/>
          </a:p>
        </p:txBody>
      </p:sp>
      <p:sp>
        <p:nvSpPr>
          <p:cNvPr id="334" name="Google Shape;334;p6"/>
          <p:cNvSpPr txBox="1"/>
          <p:nvPr/>
        </p:nvSpPr>
        <p:spPr>
          <a:xfrm>
            <a:off x="1684348" y="2732018"/>
            <a:ext cx="61125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548135"/>
                </a:solidFill>
                <a:latin typeface="Open Sans"/>
                <a:ea typeface="Open Sans"/>
                <a:cs typeface="Open Sans"/>
                <a:sym typeface="Open Sans"/>
              </a:rPr>
              <a:t>no</a:t>
            </a:r>
            <a:endParaRPr/>
          </a:p>
        </p:txBody>
      </p:sp>
      <p:sp>
        <p:nvSpPr>
          <p:cNvPr id="335" name="Google Shape;335;p6"/>
          <p:cNvSpPr txBox="1"/>
          <p:nvPr/>
        </p:nvSpPr>
        <p:spPr>
          <a:xfrm>
            <a:off x="1713333" y="5169437"/>
            <a:ext cx="61125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548135"/>
                </a:solidFill>
                <a:latin typeface="Open Sans"/>
                <a:ea typeface="Open Sans"/>
                <a:cs typeface="Open Sans"/>
                <a:sym typeface="Open Sans"/>
              </a:rPr>
              <a:t>no</a:t>
            </a:r>
            <a:endParaRPr/>
          </a:p>
        </p:txBody>
      </p:sp>
      <p:sp>
        <p:nvSpPr>
          <p:cNvPr id="336" name="Google Shape;336;p6"/>
          <p:cNvSpPr txBox="1"/>
          <p:nvPr/>
        </p:nvSpPr>
        <p:spPr>
          <a:xfrm>
            <a:off x="3683877" y="4088234"/>
            <a:ext cx="63833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548135"/>
                </a:solidFill>
                <a:latin typeface="Open Sans"/>
                <a:ea typeface="Open Sans"/>
                <a:cs typeface="Open Sans"/>
                <a:sym typeface="Open Sans"/>
              </a:rPr>
              <a:t>yes</a:t>
            </a:r>
            <a:endParaRPr/>
          </a:p>
        </p:txBody>
      </p:sp>
      <p:sp>
        <p:nvSpPr>
          <p:cNvPr id="337" name="Google Shape;337;p6"/>
          <p:cNvSpPr/>
          <p:nvPr/>
        </p:nvSpPr>
        <p:spPr>
          <a:xfrm>
            <a:off x="9442888" y="3759749"/>
            <a:ext cx="352097" cy="199395"/>
          </a:xfrm>
          <a:prstGeom prst="lef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6"/>
          <p:cNvSpPr/>
          <p:nvPr/>
        </p:nvSpPr>
        <p:spPr>
          <a:xfrm rot="5400000">
            <a:off x="8548521" y="4629691"/>
            <a:ext cx="388545" cy="209413"/>
          </a:xfrm>
          <a:prstGeom prst="lef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6"/>
          <p:cNvSpPr/>
          <p:nvPr/>
        </p:nvSpPr>
        <p:spPr>
          <a:xfrm>
            <a:off x="7327212" y="3459353"/>
            <a:ext cx="449311" cy="158675"/>
          </a:xfrm>
          <a:prstGeom prst="lef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6"/>
          <p:cNvSpPr/>
          <p:nvPr/>
        </p:nvSpPr>
        <p:spPr>
          <a:xfrm rot="10800000">
            <a:off x="7276162" y="4110281"/>
            <a:ext cx="444523" cy="1625258"/>
          </a:xfrm>
          <a:prstGeom prst="bentUpArrow">
            <a:avLst>
              <a:gd name="adj1" fmla="val 20078"/>
              <a:gd name="adj2" fmla="val 25000"/>
              <a:gd name="adj3" fmla="val 34844"/>
            </a:avLst>
          </a:prstGeom>
          <a:solidFill>
            <a:schemeClr val="accent3"/>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1" name="Google Shape;341;p6"/>
          <p:cNvPicPr preferRelativeResize="0"/>
          <p:nvPr/>
        </p:nvPicPr>
        <p:blipFill>
          <a:blip r:embed="rId3">
            <a:alphaModFix/>
          </a:blip>
          <a:stretch>
            <a:fillRect/>
          </a:stretch>
        </p:blipFill>
        <p:spPr>
          <a:xfrm>
            <a:off x="11406725" y="50113"/>
            <a:ext cx="685800" cy="68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7" name="Rectangle 16">
            <a:extLst>
              <a:ext uri="{FF2B5EF4-FFF2-40B4-BE49-F238E27FC236}">
                <a16:creationId xmlns:a16="http://schemas.microsoft.com/office/drawing/2014/main" id="{D494F253-3EFF-4D76-A2DB-EF49E357D198}"/>
              </a:ext>
            </a:extLst>
          </p:cNvPr>
          <p:cNvSpPr/>
          <p:nvPr/>
        </p:nvSpPr>
        <p:spPr>
          <a:xfrm>
            <a:off x="657546" y="5953569"/>
            <a:ext cx="2171532" cy="90443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Google Shape;1268;p52"/>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269" name="Google Shape;1269;p52"/>
          <p:cNvSpPr/>
          <p:nvPr/>
        </p:nvSpPr>
        <p:spPr>
          <a:xfrm>
            <a:off x="-124287" y="-11017"/>
            <a:ext cx="12316287"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Open Sans"/>
              <a:ea typeface="Open Sans"/>
              <a:cs typeface="Open Sans"/>
              <a:sym typeface="Open Sans"/>
            </a:endParaRPr>
          </a:p>
        </p:txBody>
      </p:sp>
      <p:sp>
        <p:nvSpPr>
          <p:cNvPr id="1271" name="Google Shape;1271;p52"/>
          <p:cNvSpPr txBox="1"/>
          <p:nvPr/>
        </p:nvSpPr>
        <p:spPr>
          <a:xfrm>
            <a:off x="914400" y="797034"/>
            <a:ext cx="11121656"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highlight>
                  <a:srgbClr val="00FFFF"/>
                </a:highlight>
                <a:latin typeface="Open Sans"/>
                <a:ea typeface="Open Sans"/>
                <a:cs typeface="Open Sans"/>
                <a:sym typeface="Open Sans"/>
              </a:rPr>
              <a:t>Methods available for the ex post evaluation fieldwork</a:t>
            </a:r>
            <a:endParaRPr dirty="0">
              <a:highlight>
                <a:srgbClr val="00FFFF"/>
              </a:highlight>
            </a:endParaRPr>
          </a:p>
        </p:txBody>
      </p:sp>
      <p:cxnSp>
        <p:nvCxnSpPr>
          <p:cNvPr id="1272" name="Google Shape;1272;p52"/>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273" name="Google Shape;1273;p52"/>
          <p:cNvSpPr/>
          <p:nvPr/>
        </p:nvSpPr>
        <p:spPr>
          <a:xfrm>
            <a:off x="-385590" y="567978"/>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274" name="Google Shape;1274;p52"/>
          <p:cNvSpPr txBox="1"/>
          <p:nvPr/>
        </p:nvSpPr>
        <p:spPr>
          <a:xfrm>
            <a:off x="914400" y="1590984"/>
            <a:ext cx="10984152" cy="8617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dk1"/>
                </a:solidFill>
                <a:latin typeface="Myriad Pro" panose="020B0503030403020204"/>
                <a:ea typeface="Calibri"/>
                <a:cs typeface="Calibri"/>
                <a:sym typeface="Calibri"/>
              </a:rPr>
              <a:t>There is an array of possible methods to collect data for ex post evaluation. </a:t>
            </a:r>
          </a:p>
          <a:p>
            <a:pPr marL="0" marR="0" lvl="0" indent="0" algn="ctr" rtl="0">
              <a:spcBef>
                <a:spcPts val="0"/>
              </a:spcBef>
              <a:spcAft>
                <a:spcPts val="0"/>
              </a:spcAft>
              <a:buNone/>
            </a:pPr>
            <a:r>
              <a:rPr lang="en-US" sz="1600" b="1" dirty="0">
                <a:solidFill>
                  <a:schemeClr val="dk1"/>
                </a:solidFill>
                <a:latin typeface="Myriad Pro" panose="020B0503030403020204"/>
                <a:ea typeface="Calibri"/>
                <a:cs typeface="Calibri"/>
                <a:sym typeface="Calibri"/>
              </a:rPr>
              <a:t>Methods used depends on the project context, the outcome chosen, and </a:t>
            </a:r>
          </a:p>
          <a:p>
            <a:pPr marL="0" marR="0" lvl="0" indent="0" algn="ctr" rtl="0">
              <a:spcBef>
                <a:spcPts val="0"/>
              </a:spcBef>
              <a:spcAft>
                <a:spcPts val="0"/>
              </a:spcAft>
              <a:buNone/>
            </a:pPr>
            <a:r>
              <a:rPr lang="en-US" sz="1600" b="1" dirty="0">
                <a:solidFill>
                  <a:schemeClr val="dk1"/>
                </a:solidFill>
                <a:latin typeface="Myriad Pro" panose="020B0503030403020204"/>
                <a:ea typeface="Calibri"/>
                <a:cs typeface="Calibri"/>
                <a:sym typeface="Calibri"/>
              </a:rPr>
              <a:t>project previous data availability and quality</a:t>
            </a:r>
            <a:endParaRPr sz="1600" dirty="0">
              <a:solidFill>
                <a:schemeClr val="dk1"/>
              </a:solidFill>
              <a:latin typeface="Myriad Pro" panose="020B0503030403020204"/>
              <a:ea typeface="Calibri"/>
              <a:cs typeface="Calibri"/>
              <a:sym typeface="Calibri"/>
            </a:endParaRPr>
          </a:p>
        </p:txBody>
      </p:sp>
      <p:sp>
        <p:nvSpPr>
          <p:cNvPr id="1275" name="Google Shape;1275;p52"/>
          <p:cNvSpPr txBox="1"/>
          <p:nvPr/>
        </p:nvSpPr>
        <p:spPr>
          <a:xfrm>
            <a:off x="517791" y="99321"/>
            <a:ext cx="8317984"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collection</a:t>
            </a:r>
            <a:endParaRPr dirty="0"/>
          </a:p>
        </p:txBody>
      </p:sp>
      <p:pic>
        <p:nvPicPr>
          <p:cNvPr id="1026" name="Picture 2" descr="Best Data Collection Methods for Quantitative Research - Conjointly">
            <a:extLst>
              <a:ext uri="{FF2B5EF4-FFF2-40B4-BE49-F238E27FC236}">
                <a16:creationId xmlns:a16="http://schemas.microsoft.com/office/drawing/2014/main" id="{E5210E6D-C11B-4FEA-9EE7-FD2E667D267D}"/>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3701505" y="3091611"/>
            <a:ext cx="6009526" cy="30898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9B1107B-451F-4B3C-B466-070036C92A3F}"/>
              </a:ext>
            </a:extLst>
          </p:cNvPr>
          <p:cNvSpPr txBox="1"/>
          <p:nvPr/>
        </p:nvSpPr>
        <p:spPr>
          <a:xfrm>
            <a:off x="8824058" y="2770238"/>
            <a:ext cx="2825394" cy="369332"/>
          </a:xfrm>
          <a:prstGeom prst="rect">
            <a:avLst/>
          </a:prstGeom>
          <a:noFill/>
        </p:spPr>
        <p:txBody>
          <a:bodyPr wrap="square" rtlCol="0">
            <a:spAutoFit/>
          </a:bodyPr>
          <a:lstStyle/>
          <a:p>
            <a:r>
              <a:rPr lang="en-US" b="1" dirty="0">
                <a:solidFill>
                  <a:schemeClr val="accent6">
                    <a:lumMod val="60000"/>
                    <a:lumOff val="40000"/>
                  </a:schemeClr>
                </a:solidFill>
                <a:latin typeface="Myriad Pro" panose="020B0503030403020204"/>
              </a:rPr>
              <a:t>Contribution Analysis</a:t>
            </a:r>
          </a:p>
        </p:txBody>
      </p:sp>
      <p:pic>
        <p:nvPicPr>
          <p:cNvPr id="1030" name="Picture 6" descr="Dotted Half Circle Shape Flat PNG &amp; SVG Design For T-Shirts">
            <a:extLst>
              <a:ext uri="{FF2B5EF4-FFF2-40B4-BE49-F238E27FC236}">
                <a16:creationId xmlns:a16="http://schemas.microsoft.com/office/drawing/2014/main" id="{54F1ACDC-875E-4F10-972C-4683F12B591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17032" b="33721"/>
          <a:stretch/>
        </p:blipFill>
        <p:spPr bwMode="auto">
          <a:xfrm rot="16200000">
            <a:off x="-76234" y="3512345"/>
            <a:ext cx="2438400" cy="1200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5797BA-8869-4148-B89A-29209BA29BA8}"/>
              </a:ext>
            </a:extLst>
          </p:cNvPr>
          <p:cNvSpPr txBox="1"/>
          <p:nvPr/>
        </p:nvSpPr>
        <p:spPr>
          <a:xfrm>
            <a:off x="1255198" y="2551883"/>
            <a:ext cx="2825394" cy="646331"/>
          </a:xfrm>
          <a:prstGeom prst="rect">
            <a:avLst/>
          </a:prstGeom>
          <a:noFill/>
        </p:spPr>
        <p:txBody>
          <a:bodyPr wrap="square" rtlCol="0">
            <a:spAutoFit/>
          </a:bodyPr>
          <a:lstStyle/>
          <a:p>
            <a:r>
              <a:rPr lang="en-US" b="1" dirty="0">
                <a:solidFill>
                  <a:schemeClr val="accent6"/>
                </a:solidFill>
                <a:latin typeface="Myriad Pro" panose="020B0503030403020204"/>
              </a:rPr>
              <a:t>Sustained and Emerging Impact Evaluation (SEIE)</a:t>
            </a:r>
          </a:p>
        </p:txBody>
      </p:sp>
      <p:sp>
        <p:nvSpPr>
          <p:cNvPr id="20" name="TextBox 19">
            <a:extLst>
              <a:ext uri="{FF2B5EF4-FFF2-40B4-BE49-F238E27FC236}">
                <a16:creationId xmlns:a16="http://schemas.microsoft.com/office/drawing/2014/main" id="{B62C29E1-8A77-4123-815B-35C34BD174DA}"/>
              </a:ext>
            </a:extLst>
          </p:cNvPr>
          <p:cNvSpPr txBox="1"/>
          <p:nvPr/>
        </p:nvSpPr>
        <p:spPr>
          <a:xfrm>
            <a:off x="914400" y="3091611"/>
            <a:ext cx="3636335" cy="2323713"/>
          </a:xfrm>
          <a:prstGeom prst="rect">
            <a:avLst/>
          </a:prstGeom>
          <a:noFill/>
        </p:spPr>
        <p:txBody>
          <a:bodyPr wrap="square">
            <a:spAutoFit/>
          </a:bodyPr>
          <a:lstStyle/>
          <a:p>
            <a:r>
              <a:rPr lang="en-US" sz="1600" b="1" i="1" dirty="0">
                <a:solidFill>
                  <a:schemeClr val="bg1">
                    <a:lumMod val="65000"/>
                  </a:schemeClr>
                </a:solidFill>
                <a:effectLst/>
                <a:latin typeface="Myriad Pro" panose="020B0503030403020204"/>
                <a:ea typeface="MS Mincho" panose="02020609040205080304" pitchFamily="49" charset="-128"/>
                <a:cs typeface="Times New Roman" panose="02020603050405020304" pitchFamily="18" charset="0"/>
              </a:rPr>
              <a:t>         Seasonal Calendar</a:t>
            </a:r>
          </a:p>
          <a:p>
            <a:endParaRPr lang="en-US" sz="200" b="1" dirty="0">
              <a:solidFill>
                <a:schemeClr val="bg1">
                  <a:lumMod val="65000"/>
                </a:schemeClr>
              </a:solidFill>
              <a:effectLst/>
              <a:latin typeface="Myriad Pro" panose="020B0503030403020204"/>
              <a:ea typeface="MS Mincho" panose="02020609040205080304" pitchFamily="49" charset="-128"/>
              <a:cs typeface="Times New Roman" panose="02020603050405020304" pitchFamily="18" charset="0"/>
            </a:endParaRPr>
          </a:p>
          <a:p>
            <a:r>
              <a:rPr lang="en-US" sz="1600" b="1" i="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rPr>
              <a:t>    </a:t>
            </a:r>
            <a:r>
              <a:rPr lang="en-US" sz="1600" b="1" i="1" dirty="0">
                <a:solidFill>
                  <a:schemeClr val="bg1">
                    <a:lumMod val="65000"/>
                  </a:schemeClr>
                </a:solidFill>
                <a:latin typeface="Myriad Pro" panose="020B0503030403020204"/>
              </a:rPr>
              <a:t>Timelines of major events</a:t>
            </a:r>
            <a:endParaRPr lang="en-US" sz="1600" b="1" dirty="0">
              <a:solidFill>
                <a:schemeClr val="bg1">
                  <a:lumMod val="65000"/>
                </a:schemeClr>
              </a:solidFill>
              <a:latin typeface="Myriad Pro" panose="020B0503030403020204"/>
            </a:endParaRPr>
          </a:p>
          <a:p>
            <a:endParaRPr lang="en-US" sz="200" b="1" i="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endParaRPr>
          </a:p>
          <a:p>
            <a:r>
              <a:rPr lang="en-US" sz="1600" b="1" i="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rPr>
              <a:t>Venn diagram with maps</a:t>
            </a:r>
          </a:p>
          <a:p>
            <a:endParaRPr lang="en-US" sz="200" b="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endParaRPr>
          </a:p>
          <a:p>
            <a:r>
              <a:rPr lang="en-US" sz="1600" b="1" i="1" dirty="0">
                <a:solidFill>
                  <a:schemeClr val="bg1">
                    <a:lumMod val="65000"/>
                  </a:schemeClr>
                </a:solidFill>
                <a:effectLst/>
                <a:latin typeface="Myriad Pro" panose="020B0503030403020204"/>
                <a:ea typeface="MS Mincho" panose="02020609040205080304" pitchFamily="49" charset="-128"/>
                <a:cs typeface="Times New Roman" panose="02020603050405020304" pitchFamily="18" charset="0"/>
              </a:rPr>
              <a:t> Activities mapping</a:t>
            </a:r>
          </a:p>
          <a:p>
            <a:endParaRPr lang="en-US" sz="200" b="1" dirty="0">
              <a:solidFill>
                <a:schemeClr val="bg1">
                  <a:lumMod val="65000"/>
                </a:schemeClr>
              </a:solidFill>
              <a:effectLst/>
              <a:latin typeface="Myriad Pro" panose="020B0503030403020204"/>
              <a:ea typeface="MS Mincho" panose="02020609040205080304" pitchFamily="49" charset="-128"/>
              <a:cs typeface="Times New Roman" panose="02020603050405020304" pitchFamily="18" charset="0"/>
            </a:endParaRPr>
          </a:p>
          <a:p>
            <a:r>
              <a:rPr lang="en-US" sz="1600" b="1" i="1" dirty="0">
                <a:solidFill>
                  <a:schemeClr val="bg1">
                    <a:lumMod val="65000"/>
                  </a:schemeClr>
                </a:solidFill>
                <a:effectLst/>
                <a:latin typeface="Myriad Pro" panose="020B0503030403020204"/>
                <a:ea typeface="MS Mincho" panose="02020609040205080304" pitchFamily="49" charset="-128"/>
                <a:cs typeface="Times New Roman" panose="02020603050405020304" pitchFamily="18" charset="0"/>
              </a:rPr>
              <a:t>  Rankings and Matrices</a:t>
            </a:r>
          </a:p>
          <a:p>
            <a:endParaRPr lang="en-US" sz="200" b="1" dirty="0">
              <a:solidFill>
                <a:schemeClr val="bg1">
                  <a:lumMod val="65000"/>
                </a:schemeClr>
              </a:solidFill>
              <a:effectLst/>
              <a:latin typeface="Myriad Pro" panose="020B0503030403020204"/>
              <a:ea typeface="MS Mincho" panose="02020609040205080304" pitchFamily="49" charset="-128"/>
              <a:cs typeface="Times New Roman" panose="02020603050405020304" pitchFamily="18" charset="0"/>
            </a:endParaRPr>
          </a:p>
          <a:p>
            <a:r>
              <a:rPr lang="en-US" sz="1600" b="1" i="1" dirty="0">
                <a:solidFill>
                  <a:schemeClr val="bg1">
                    <a:lumMod val="65000"/>
                  </a:schemeClr>
                </a:solidFill>
                <a:latin typeface="Myriad Pro" panose="020B0503030403020204"/>
              </a:rPr>
              <a:t>    Transect walks</a:t>
            </a:r>
            <a:endParaRPr lang="en-US" sz="1600" b="1" dirty="0">
              <a:solidFill>
                <a:schemeClr val="bg1">
                  <a:lumMod val="65000"/>
                </a:schemeClr>
              </a:solidFill>
              <a:effectLst/>
              <a:latin typeface="Myriad Pro" panose="020B0503030403020204"/>
              <a:ea typeface="MS Mincho" panose="02020609040205080304" pitchFamily="49" charset="-128"/>
              <a:cs typeface="Times New Roman" panose="02020603050405020304" pitchFamily="18" charset="0"/>
            </a:endParaRPr>
          </a:p>
          <a:p>
            <a:endParaRPr lang="en-US" sz="200" b="1" i="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endParaRPr>
          </a:p>
          <a:p>
            <a:r>
              <a:rPr lang="en-US" sz="1600" b="1" i="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rPr>
              <a:t>          Focus Group Discussion</a:t>
            </a:r>
          </a:p>
          <a:p>
            <a:endParaRPr lang="en-US" sz="200" b="1" i="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endParaRPr>
          </a:p>
          <a:p>
            <a:r>
              <a:rPr lang="en-US" sz="1600" b="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rPr>
              <a:t>	</a:t>
            </a:r>
            <a:r>
              <a:rPr lang="en-US" sz="1600" b="1" i="1" dirty="0">
                <a:solidFill>
                  <a:schemeClr val="bg1">
                    <a:lumMod val="65000"/>
                  </a:schemeClr>
                </a:solidFill>
                <a:latin typeface="Myriad Pro" panose="020B0503030403020204"/>
                <a:ea typeface="MS Mincho" panose="02020609040205080304" pitchFamily="49" charset="-128"/>
                <a:cs typeface="Times New Roman" panose="02020603050405020304" pitchFamily="18" charset="0"/>
              </a:rPr>
              <a:t>Quantitative surveys </a:t>
            </a:r>
          </a:p>
        </p:txBody>
      </p:sp>
      <p:sp>
        <p:nvSpPr>
          <p:cNvPr id="21" name="TextBox 20">
            <a:extLst>
              <a:ext uri="{FF2B5EF4-FFF2-40B4-BE49-F238E27FC236}">
                <a16:creationId xmlns:a16="http://schemas.microsoft.com/office/drawing/2014/main" id="{27E6B3F4-A595-4D51-A8F5-BC0E435F8CC8}"/>
              </a:ext>
            </a:extLst>
          </p:cNvPr>
          <p:cNvSpPr txBox="1"/>
          <p:nvPr/>
        </p:nvSpPr>
        <p:spPr>
          <a:xfrm>
            <a:off x="9609242" y="3580590"/>
            <a:ext cx="2040210" cy="666827"/>
          </a:xfrm>
          <a:prstGeom prst="rect">
            <a:avLst/>
          </a:prstGeom>
          <a:noFill/>
        </p:spPr>
        <p:txBody>
          <a:bodyPr wrap="square" rtlCol="0">
            <a:spAutoFit/>
          </a:bodyPr>
          <a:lstStyle/>
          <a:p>
            <a:pPr algn="r"/>
            <a:r>
              <a:rPr lang="en-US" b="1" dirty="0">
                <a:solidFill>
                  <a:schemeClr val="accent6"/>
                </a:solidFill>
                <a:latin typeface="Myriad Pro" panose="020B0503030403020204"/>
              </a:rPr>
              <a:t>Most significant change</a:t>
            </a:r>
          </a:p>
        </p:txBody>
      </p:sp>
      <p:sp>
        <p:nvSpPr>
          <p:cNvPr id="22" name="TextBox 21">
            <a:extLst>
              <a:ext uri="{FF2B5EF4-FFF2-40B4-BE49-F238E27FC236}">
                <a16:creationId xmlns:a16="http://schemas.microsoft.com/office/drawing/2014/main" id="{F773559E-C7D4-4733-AC63-F0090669AB13}"/>
              </a:ext>
            </a:extLst>
          </p:cNvPr>
          <p:cNvSpPr txBox="1"/>
          <p:nvPr/>
        </p:nvSpPr>
        <p:spPr>
          <a:xfrm>
            <a:off x="10224978" y="4571476"/>
            <a:ext cx="1671902" cy="646331"/>
          </a:xfrm>
          <a:prstGeom prst="rect">
            <a:avLst/>
          </a:prstGeom>
          <a:noFill/>
        </p:spPr>
        <p:txBody>
          <a:bodyPr wrap="square" rtlCol="0">
            <a:spAutoFit/>
          </a:bodyPr>
          <a:lstStyle/>
          <a:p>
            <a:r>
              <a:rPr lang="en-US" b="1" dirty="0">
                <a:solidFill>
                  <a:schemeClr val="accent6">
                    <a:lumMod val="60000"/>
                    <a:lumOff val="40000"/>
                  </a:schemeClr>
                </a:solidFill>
                <a:latin typeface="Myriad Pro" panose="020B0503030403020204"/>
              </a:rPr>
              <a:t>Outcome Harvesting</a:t>
            </a:r>
          </a:p>
        </p:txBody>
      </p:sp>
      <p:sp>
        <p:nvSpPr>
          <p:cNvPr id="23" name="TextBox 22">
            <a:extLst>
              <a:ext uri="{FF2B5EF4-FFF2-40B4-BE49-F238E27FC236}">
                <a16:creationId xmlns:a16="http://schemas.microsoft.com/office/drawing/2014/main" id="{4AB6D890-8754-40FB-8FE3-11DD4FCD5349}"/>
              </a:ext>
            </a:extLst>
          </p:cNvPr>
          <p:cNvSpPr txBox="1"/>
          <p:nvPr/>
        </p:nvSpPr>
        <p:spPr>
          <a:xfrm>
            <a:off x="8756990" y="5825226"/>
            <a:ext cx="2660310" cy="369332"/>
          </a:xfrm>
          <a:prstGeom prst="rect">
            <a:avLst/>
          </a:prstGeom>
          <a:noFill/>
        </p:spPr>
        <p:txBody>
          <a:bodyPr wrap="square" rtlCol="0">
            <a:spAutoFit/>
          </a:bodyPr>
          <a:lstStyle/>
          <a:p>
            <a:r>
              <a:rPr lang="en-US" b="1" dirty="0">
                <a:solidFill>
                  <a:schemeClr val="accent6"/>
                </a:solidFill>
                <a:highlight>
                  <a:srgbClr val="FFFF00"/>
                </a:highlight>
                <a:latin typeface="Myriad Pro" panose="020B0503030403020204"/>
              </a:rPr>
              <a:t>Carroll’s methods??</a:t>
            </a:r>
          </a:p>
        </p:txBody>
      </p:sp>
      <p:sp>
        <p:nvSpPr>
          <p:cNvPr id="10" name="Freeform: Shape 9">
            <a:extLst>
              <a:ext uri="{FF2B5EF4-FFF2-40B4-BE49-F238E27FC236}">
                <a16:creationId xmlns:a16="http://schemas.microsoft.com/office/drawing/2014/main" id="{311050B1-FB8E-46E2-9B2B-3C7303CA4F22}"/>
              </a:ext>
            </a:extLst>
          </p:cNvPr>
          <p:cNvSpPr/>
          <p:nvPr/>
        </p:nvSpPr>
        <p:spPr>
          <a:xfrm>
            <a:off x="4210205" y="2784134"/>
            <a:ext cx="1424763" cy="881459"/>
          </a:xfrm>
          <a:custGeom>
            <a:avLst/>
            <a:gdLst>
              <a:gd name="connsiteX0" fmla="*/ 0 w 1424763"/>
              <a:gd name="connsiteY0" fmla="*/ 62752 h 881459"/>
              <a:gd name="connsiteX1" fmla="*/ 1169581 w 1424763"/>
              <a:gd name="connsiteY1" fmla="*/ 84017 h 881459"/>
              <a:gd name="connsiteX2" fmla="*/ 1424763 w 1424763"/>
              <a:gd name="connsiteY2" fmla="*/ 881459 h 881459"/>
            </a:gdLst>
            <a:ahLst/>
            <a:cxnLst>
              <a:cxn ang="0">
                <a:pos x="connsiteX0" y="connsiteY0"/>
              </a:cxn>
              <a:cxn ang="0">
                <a:pos x="connsiteX1" y="connsiteY1"/>
              </a:cxn>
              <a:cxn ang="0">
                <a:pos x="connsiteX2" y="connsiteY2"/>
              </a:cxn>
            </a:cxnLst>
            <a:rect l="l" t="t" r="r" b="b"/>
            <a:pathLst>
              <a:path w="1424763" h="881459">
                <a:moveTo>
                  <a:pt x="0" y="62752"/>
                </a:moveTo>
                <a:cubicBezTo>
                  <a:pt x="466060" y="5159"/>
                  <a:pt x="932121" y="-52434"/>
                  <a:pt x="1169581" y="84017"/>
                </a:cubicBezTo>
                <a:cubicBezTo>
                  <a:pt x="1407041" y="220468"/>
                  <a:pt x="1387549" y="743236"/>
                  <a:pt x="1424763" y="881459"/>
                </a:cubicBezTo>
              </a:path>
            </a:pathLst>
          </a:custGeom>
          <a:ln w="19050">
            <a:solidFill>
              <a:schemeClr val="bg1">
                <a:lumMod val="85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1" name="Freeform: Shape 10">
            <a:extLst>
              <a:ext uri="{FF2B5EF4-FFF2-40B4-BE49-F238E27FC236}">
                <a16:creationId xmlns:a16="http://schemas.microsoft.com/office/drawing/2014/main" id="{2F52DE3E-31E3-4242-B67D-C0878B4D9C46}"/>
              </a:ext>
            </a:extLst>
          </p:cNvPr>
          <p:cNvSpPr/>
          <p:nvPr/>
        </p:nvSpPr>
        <p:spPr>
          <a:xfrm>
            <a:off x="8274122" y="2635448"/>
            <a:ext cx="582799" cy="695053"/>
          </a:xfrm>
          <a:custGeom>
            <a:avLst/>
            <a:gdLst>
              <a:gd name="connsiteX0" fmla="*/ 29906 w 582799"/>
              <a:gd name="connsiteY0" fmla="*/ 695053 h 695053"/>
              <a:gd name="connsiteX1" fmla="*/ 61804 w 582799"/>
              <a:gd name="connsiteY1" fmla="*/ 25201 h 695053"/>
              <a:gd name="connsiteX2" fmla="*/ 582799 w 582799"/>
              <a:gd name="connsiteY2" fmla="*/ 205955 h 695053"/>
            </a:gdLst>
            <a:ahLst/>
            <a:cxnLst>
              <a:cxn ang="0">
                <a:pos x="connsiteX0" y="connsiteY0"/>
              </a:cxn>
              <a:cxn ang="0">
                <a:pos x="connsiteX1" y="connsiteY1"/>
              </a:cxn>
              <a:cxn ang="0">
                <a:pos x="connsiteX2" y="connsiteY2"/>
              </a:cxn>
            </a:cxnLst>
            <a:rect l="l" t="t" r="r" b="b"/>
            <a:pathLst>
              <a:path w="582799" h="695053">
                <a:moveTo>
                  <a:pt x="29906" y="695053"/>
                </a:moveTo>
                <a:cubicBezTo>
                  <a:pt x="-220" y="400885"/>
                  <a:pt x="-30345" y="106717"/>
                  <a:pt x="61804" y="25201"/>
                </a:cubicBezTo>
                <a:cubicBezTo>
                  <a:pt x="153953" y="-56315"/>
                  <a:pt x="368376" y="74820"/>
                  <a:pt x="582799" y="205955"/>
                </a:cubicBezTo>
              </a:path>
            </a:pathLst>
          </a:cu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0932D5-B18E-45C1-ABA4-F0BE3C289CDA}"/>
              </a:ext>
            </a:extLst>
          </p:cNvPr>
          <p:cNvSpPr/>
          <p:nvPr/>
        </p:nvSpPr>
        <p:spPr>
          <a:xfrm>
            <a:off x="8445357" y="3914455"/>
            <a:ext cx="1345915" cy="375327"/>
          </a:xfrm>
          <a:custGeom>
            <a:avLst/>
            <a:gdLst>
              <a:gd name="connsiteX0" fmla="*/ 0 w 1345915"/>
              <a:gd name="connsiteY0" fmla="*/ 277402 h 375327"/>
              <a:gd name="connsiteX1" fmla="*/ 893852 w 1345915"/>
              <a:gd name="connsiteY1" fmla="*/ 359596 h 375327"/>
              <a:gd name="connsiteX2" fmla="*/ 1345915 w 1345915"/>
              <a:gd name="connsiteY2" fmla="*/ 0 h 375327"/>
            </a:gdLst>
            <a:ahLst/>
            <a:cxnLst>
              <a:cxn ang="0">
                <a:pos x="connsiteX0" y="connsiteY0"/>
              </a:cxn>
              <a:cxn ang="0">
                <a:pos x="connsiteX1" y="connsiteY1"/>
              </a:cxn>
              <a:cxn ang="0">
                <a:pos x="connsiteX2" y="connsiteY2"/>
              </a:cxn>
            </a:cxnLst>
            <a:rect l="l" t="t" r="r" b="b"/>
            <a:pathLst>
              <a:path w="1345915" h="375327">
                <a:moveTo>
                  <a:pt x="0" y="277402"/>
                </a:moveTo>
                <a:cubicBezTo>
                  <a:pt x="334766" y="341616"/>
                  <a:pt x="669533" y="405830"/>
                  <a:pt x="893852" y="359596"/>
                </a:cubicBezTo>
                <a:cubicBezTo>
                  <a:pt x="1118171" y="313362"/>
                  <a:pt x="1232043" y="156681"/>
                  <a:pt x="1345915" y="0"/>
                </a:cubicBezTo>
              </a:path>
            </a:pathLst>
          </a:cu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FBE4981-C0EE-451D-9A7F-6CAA91D1B081}"/>
              </a:ext>
            </a:extLst>
          </p:cNvPr>
          <p:cNvSpPr/>
          <p:nvPr/>
        </p:nvSpPr>
        <p:spPr>
          <a:xfrm>
            <a:off x="9387686" y="4499304"/>
            <a:ext cx="855649" cy="397525"/>
          </a:xfrm>
          <a:custGeom>
            <a:avLst/>
            <a:gdLst>
              <a:gd name="connsiteX0" fmla="*/ 33716 w 855649"/>
              <a:gd name="connsiteY0" fmla="*/ 222864 h 397525"/>
              <a:gd name="connsiteX1" fmla="*/ 64539 w 855649"/>
              <a:gd name="connsiteY1" fmla="*/ 150945 h 397525"/>
              <a:gd name="connsiteX2" fmla="*/ 619343 w 855649"/>
              <a:gd name="connsiteY2" fmla="*/ 7107 h 397525"/>
              <a:gd name="connsiteX3" fmla="*/ 855649 w 855649"/>
              <a:gd name="connsiteY3" fmla="*/ 397525 h 397525"/>
            </a:gdLst>
            <a:ahLst/>
            <a:cxnLst>
              <a:cxn ang="0">
                <a:pos x="connsiteX0" y="connsiteY0"/>
              </a:cxn>
              <a:cxn ang="0">
                <a:pos x="connsiteX1" y="connsiteY1"/>
              </a:cxn>
              <a:cxn ang="0">
                <a:pos x="connsiteX2" y="connsiteY2"/>
              </a:cxn>
              <a:cxn ang="0">
                <a:pos x="connsiteX3" y="connsiteY3"/>
              </a:cxn>
            </a:cxnLst>
            <a:rect l="l" t="t" r="r" b="b"/>
            <a:pathLst>
              <a:path w="855649" h="397525">
                <a:moveTo>
                  <a:pt x="33716" y="222864"/>
                </a:moveTo>
                <a:cubicBezTo>
                  <a:pt x="325" y="204884"/>
                  <a:pt x="-33066" y="186905"/>
                  <a:pt x="64539" y="150945"/>
                </a:cubicBezTo>
                <a:cubicBezTo>
                  <a:pt x="162144" y="114985"/>
                  <a:pt x="487491" y="-33990"/>
                  <a:pt x="619343" y="7107"/>
                </a:cubicBezTo>
                <a:cubicBezTo>
                  <a:pt x="751195" y="48204"/>
                  <a:pt x="803422" y="222864"/>
                  <a:pt x="855649" y="397525"/>
                </a:cubicBezTo>
              </a:path>
            </a:pathLst>
          </a:cu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7E3C89C-A42B-4EA7-9F57-4EAFEFB7F486}"/>
              </a:ext>
            </a:extLst>
          </p:cNvPr>
          <p:cNvSpPr/>
          <p:nvPr/>
        </p:nvSpPr>
        <p:spPr>
          <a:xfrm>
            <a:off x="9298112" y="5382530"/>
            <a:ext cx="912035" cy="502052"/>
          </a:xfrm>
          <a:custGeom>
            <a:avLst/>
            <a:gdLst>
              <a:gd name="connsiteX0" fmla="*/ 0 w 912035"/>
              <a:gd name="connsiteY0" fmla="*/ 142457 h 502052"/>
              <a:gd name="connsiteX1" fmla="*/ 780836 w 912035"/>
              <a:gd name="connsiteY1" fmla="*/ 19167 h 502052"/>
              <a:gd name="connsiteX2" fmla="*/ 904126 w 912035"/>
              <a:gd name="connsiteY2" fmla="*/ 502052 h 502052"/>
            </a:gdLst>
            <a:ahLst/>
            <a:cxnLst>
              <a:cxn ang="0">
                <a:pos x="connsiteX0" y="connsiteY0"/>
              </a:cxn>
              <a:cxn ang="0">
                <a:pos x="connsiteX1" y="connsiteY1"/>
              </a:cxn>
              <a:cxn ang="0">
                <a:pos x="connsiteX2" y="connsiteY2"/>
              </a:cxn>
            </a:cxnLst>
            <a:rect l="l" t="t" r="r" b="b"/>
            <a:pathLst>
              <a:path w="912035" h="502052">
                <a:moveTo>
                  <a:pt x="0" y="142457"/>
                </a:moveTo>
                <a:cubicBezTo>
                  <a:pt x="315074" y="50845"/>
                  <a:pt x="630148" y="-40766"/>
                  <a:pt x="780836" y="19167"/>
                </a:cubicBezTo>
                <a:cubicBezTo>
                  <a:pt x="931524" y="79099"/>
                  <a:pt x="917825" y="290575"/>
                  <a:pt x="904126" y="502052"/>
                </a:cubicBezTo>
              </a:path>
            </a:pathLst>
          </a:cu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70FAA75-D373-4251-952D-E61F017D63EB}"/>
              </a:ext>
            </a:extLst>
          </p:cNvPr>
          <p:cNvSpPr txBox="1"/>
          <p:nvPr/>
        </p:nvSpPr>
        <p:spPr>
          <a:xfrm>
            <a:off x="1061189" y="6340001"/>
            <a:ext cx="9521154" cy="338554"/>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METHODS USED FOR DATA COLLECTION ARE CUSTOMIZED TO YOUR EX POST EVALUATION </a:t>
            </a:r>
          </a:p>
        </p:txBody>
      </p:sp>
      <p:pic>
        <p:nvPicPr>
          <p:cNvPr id="34" name="Picture 6" descr="Light Bulb PNG Images - FreeIconsPNG">
            <a:extLst>
              <a:ext uri="{FF2B5EF4-FFF2-40B4-BE49-F238E27FC236}">
                <a16:creationId xmlns:a16="http://schemas.microsoft.com/office/drawing/2014/main" id="{ADCC0F53-2089-4D92-BE80-DEC895A83C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21" y="5921670"/>
            <a:ext cx="999893" cy="99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78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7" name="Rectangle 16">
            <a:extLst>
              <a:ext uri="{FF2B5EF4-FFF2-40B4-BE49-F238E27FC236}">
                <a16:creationId xmlns:a16="http://schemas.microsoft.com/office/drawing/2014/main" id="{2E6B904C-F153-4467-A90A-5204B9C9D95D}"/>
              </a:ext>
            </a:extLst>
          </p:cNvPr>
          <p:cNvSpPr/>
          <p:nvPr/>
        </p:nvSpPr>
        <p:spPr>
          <a:xfrm>
            <a:off x="657546" y="5953569"/>
            <a:ext cx="2171532" cy="90443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Google Shape;1268;p52"/>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1269" name="Google Shape;1269;p52"/>
          <p:cNvSpPr/>
          <p:nvPr/>
        </p:nvSpPr>
        <p:spPr>
          <a:xfrm>
            <a:off x="-124287" y="-11017"/>
            <a:ext cx="12316287"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Open Sans"/>
              <a:ea typeface="Open Sans"/>
              <a:cs typeface="Open Sans"/>
              <a:sym typeface="Open Sans"/>
            </a:endParaRPr>
          </a:p>
        </p:txBody>
      </p:sp>
      <p:sp>
        <p:nvSpPr>
          <p:cNvPr id="1271" name="Google Shape;1271;p52"/>
          <p:cNvSpPr txBox="1"/>
          <p:nvPr/>
        </p:nvSpPr>
        <p:spPr>
          <a:xfrm>
            <a:off x="914400" y="797034"/>
            <a:ext cx="11121656"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highlight>
                  <a:srgbClr val="00FFFF"/>
                </a:highlight>
                <a:latin typeface="Open Sans"/>
                <a:ea typeface="Open Sans"/>
                <a:cs typeface="Open Sans"/>
                <a:sym typeface="Open Sans"/>
              </a:rPr>
              <a:t>Methods available for the ex post evaluation fieldwork</a:t>
            </a:r>
            <a:endParaRPr dirty="0">
              <a:highlight>
                <a:srgbClr val="00FFFF"/>
              </a:highlight>
            </a:endParaRPr>
          </a:p>
        </p:txBody>
      </p:sp>
      <p:cxnSp>
        <p:nvCxnSpPr>
          <p:cNvPr id="1272" name="Google Shape;1272;p52"/>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273" name="Google Shape;1273;p52"/>
          <p:cNvSpPr/>
          <p:nvPr/>
        </p:nvSpPr>
        <p:spPr>
          <a:xfrm>
            <a:off x="-385590" y="567978"/>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274" name="Google Shape;1274;p52"/>
          <p:cNvSpPr txBox="1"/>
          <p:nvPr/>
        </p:nvSpPr>
        <p:spPr>
          <a:xfrm>
            <a:off x="876300" y="1664158"/>
            <a:ext cx="1080841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Myriad Pro" panose="020B0503030403020204"/>
                <a:ea typeface="Calibri"/>
                <a:cs typeface="Calibri"/>
                <a:sym typeface="Calibri"/>
              </a:rPr>
              <a:t>Methods can tell us different things about the sustainability and resilience of our outcome: </a:t>
            </a:r>
            <a:endParaRPr sz="1600" dirty="0">
              <a:solidFill>
                <a:schemeClr val="dk1"/>
              </a:solidFill>
              <a:latin typeface="Myriad Pro" panose="020B0503030403020204"/>
              <a:ea typeface="Calibri"/>
              <a:cs typeface="Calibri"/>
              <a:sym typeface="Calibri"/>
            </a:endParaRPr>
          </a:p>
        </p:txBody>
      </p:sp>
      <p:sp>
        <p:nvSpPr>
          <p:cNvPr id="1275" name="Google Shape;1275;p52"/>
          <p:cNvSpPr txBox="1"/>
          <p:nvPr/>
        </p:nvSpPr>
        <p:spPr>
          <a:xfrm>
            <a:off x="517791" y="99321"/>
            <a:ext cx="8317984"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collection</a:t>
            </a:r>
            <a:endParaRPr dirty="0"/>
          </a:p>
        </p:txBody>
      </p:sp>
      <p:graphicFrame>
        <p:nvGraphicFramePr>
          <p:cNvPr id="1276" name="Google Shape;1276;p52"/>
          <p:cNvGraphicFramePr/>
          <p:nvPr>
            <p:extLst>
              <p:ext uri="{D42A27DB-BD31-4B8C-83A1-F6EECF244321}">
                <p14:modId xmlns:p14="http://schemas.microsoft.com/office/powerpoint/2010/main" val="3408845570"/>
              </p:ext>
            </p:extLst>
          </p:nvPr>
        </p:nvGraphicFramePr>
        <p:xfrm>
          <a:off x="977926" y="2239523"/>
          <a:ext cx="10681358" cy="3365626"/>
        </p:xfrm>
        <a:graphic>
          <a:graphicData uri="http://schemas.openxmlformats.org/drawingml/2006/table">
            <a:tbl>
              <a:tblPr>
                <a:noFill/>
              </a:tblPr>
              <a:tblGrid>
                <a:gridCol w="3655719">
                  <a:extLst>
                    <a:ext uri="{9D8B030D-6E8A-4147-A177-3AD203B41FA5}">
                      <a16:colId xmlns:a16="http://schemas.microsoft.com/office/drawing/2014/main" val="20000"/>
                    </a:ext>
                  </a:extLst>
                </a:gridCol>
                <a:gridCol w="3431568">
                  <a:extLst>
                    <a:ext uri="{9D8B030D-6E8A-4147-A177-3AD203B41FA5}">
                      <a16:colId xmlns:a16="http://schemas.microsoft.com/office/drawing/2014/main" val="20001"/>
                    </a:ext>
                  </a:extLst>
                </a:gridCol>
                <a:gridCol w="3594071">
                  <a:extLst>
                    <a:ext uri="{9D8B030D-6E8A-4147-A177-3AD203B41FA5}">
                      <a16:colId xmlns:a16="http://schemas.microsoft.com/office/drawing/2014/main" val="3163127898"/>
                    </a:ext>
                  </a:extLst>
                </a:gridCol>
              </a:tblGrid>
              <a:tr h="304886">
                <a:tc>
                  <a:txBody>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 </a:t>
                      </a:r>
                      <a:r>
                        <a:rPr lang="en-US" sz="1800" b="1" i="0" u="none" strike="noStrike" dirty="0">
                          <a:solidFill>
                            <a:srgbClr val="000000"/>
                          </a:solidFill>
                          <a:latin typeface="Calibri"/>
                          <a:ea typeface="Calibri"/>
                          <a:cs typeface="Calibri"/>
                          <a:sym typeface="Calibri"/>
                        </a:rPr>
                        <a:t>Example: water reservoirs in Ecuador</a:t>
                      </a:r>
                      <a:endParaRPr b="1"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B9E3"/>
                    </a:solidFill>
                  </a:tcPr>
                </a:tc>
                <a:tc gridSpan="2">
                  <a:txBody>
                    <a:bodyPr/>
                    <a:lstStyle/>
                    <a:p>
                      <a:pPr marL="0" marR="0" lvl="0" indent="0" algn="ctr" rtl="0">
                        <a:spcBef>
                          <a:spcPts val="0"/>
                        </a:spcBef>
                        <a:spcAft>
                          <a:spcPts val="0"/>
                        </a:spcAft>
                        <a:buNone/>
                      </a:pPr>
                      <a:r>
                        <a:rPr lang="en-US" sz="1800" b="0" i="1" u="none" strike="noStrike" dirty="0">
                          <a:solidFill>
                            <a:schemeClr val="tx1">
                              <a:lumMod val="50000"/>
                              <a:lumOff val="50000"/>
                            </a:schemeClr>
                          </a:solidFill>
                          <a:latin typeface="Calibri"/>
                          <a:ea typeface="Calibri"/>
                          <a:cs typeface="Calibri"/>
                          <a:sym typeface="Calibri"/>
                        </a:rPr>
                        <a:t>What is assessed during the fieldwork with the tools?</a:t>
                      </a:r>
                      <a:endParaRPr b="0" i="1" dirty="0">
                        <a:solidFill>
                          <a:schemeClr val="tx1">
                            <a:lumMod val="50000"/>
                            <a:lumOff val="50000"/>
                          </a:schemeClr>
                        </a:solidFill>
                      </a:endParaRPr>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lnL w="9525" cap="flat" cmpd="sng" algn="ctr">
                      <a:solidFill>
                        <a:srgbClr val="000000"/>
                      </a:solidFill>
                      <a:prstDash val="solid"/>
                      <a:round/>
                      <a:headEnd type="none" w="sm" len="sm"/>
                      <a:tailEnd type="none" w="sm" len="sm"/>
                    </a:lnL>
                  </a:tcPr>
                </a:tc>
                <a:extLst>
                  <a:ext uri="{0D108BD9-81ED-4DB2-BD59-A6C34878D82A}">
                    <a16:rowId xmlns:a16="http://schemas.microsoft.com/office/drawing/2014/main" val="10000"/>
                  </a:ext>
                </a:extLst>
              </a:tr>
              <a:tr h="287959">
                <a:tc>
                  <a:txBody>
                    <a:bodyPr/>
                    <a:lstStyle/>
                    <a:p>
                      <a:pPr marL="0" marR="0" lvl="0" indent="0" algn="l" rtl="0">
                        <a:spcBef>
                          <a:spcPts val="0"/>
                        </a:spcBef>
                        <a:spcAft>
                          <a:spcPts val="0"/>
                        </a:spcAft>
                        <a:buNone/>
                      </a:pPr>
                      <a:r>
                        <a:rPr lang="en-US" sz="2000" b="1" i="0" u="none" strike="noStrike" dirty="0">
                          <a:solidFill>
                            <a:srgbClr val="000000"/>
                          </a:solidFill>
                          <a:latin typeface="Calibri"/>
                          <a:ea typeface="Calibri"/>
                          <a:cs typeface="Calibri"/>
                          <a:sym typeface="Calibri"/>
                        </a:rPr>
                        <a:t>DATA COLLECTION TOOLS </a:t>
                      </a:r>
                      <a:endParaRPr sz="2000" b="1"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40000"/>
                        <a:lumOff val="60000"/>
                      </a:schemeClr>
                    </a:solidFill>
                  </a:tcPr>
                </a:tc>
                <a:tc>
                  <a:txBody>
                    <a:bodyPr/>
                    <a:lstStyle/>
                    <a:p>
                      <a:pPr marL="0" marR="0" lvl="0" indent="0" algn="ctr" rtl="0">
                        <a:spcBef>
                          <a:spcPts val="0"/>
                        </a:spcBef>
                        <a:spcAft>
                          <a:spcPts val="0"/>
                        </a:spcAft>
                        <a:buNone/>
                      </a:pPr>
                      <a:r>
                        <a:rPr lang="en-US" sz="2000" b="1" i="0" u="none" strike="noStrike" dirty="0">
                          <a:solidFill>
                            <a:srgbClr val="000000"/>
                          </a:solidFill>
                          <a:latin typeface="Calibri"/>
                          <a:ea typeface="Calibri"/>
                          <a:cs typeface="Calibri"/>
                          <a:sym typeface="Calibri"/>
                        </a:rPr>
                        <a:t>Sustainability of outcome</a:t>
                      </a:r>
                      <a:endParaRPr sz="2000"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40000"/>
                        <a:lumOff val="60000"/>
                      </a:schemeClr>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Climate resilience of outcome</a:t>
                      </a:r>
                      <a:endParaRPr sz="2000" dirty="0"/>
                    </a:p>
                  </a:txBody>
                  <a:tcPr marL="6350" marR="6350" marT="63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lgn="ctr">
                      <a:solidFill>
                        <a:srgbClr val="000000"/>
                      </a:solidFill>
                      <a:prstDash val="solid"/>
                      <a:round/>
                      <a:headEnd type="none" w="sm" len="sm"/>
                      <a:tailEnd type="none" w="sm" len="sm"/>
                    </a:lnB>
                    <a:solidFill>
                      <a:schemeClr val="accent6">
                        <a:lumMod val="40000"/>
                        <a:lumOff val="60000"/>
                      </a:schemeClr>
                    </a:solidFill>
                  </a:tcPr>
                </a:tc>
                <a:extLst>
                  <a:ext uri="{0D108BD9-81ED-4DB2-BD59-A6C34878D82A}">
                    <a16:rowId xmlns:a16="http://schemas.microsoft.com/office/drawing/2014/main" val="10001"/>
                  </a:ext>
                </a:extLst>
              </a:tr>
              <a:tr h="285250">
                <a:tc>
                  <a:txBody>
                    <a:bodyPr/>
                    <a:lstStyle/>
                    <a:p>
                      <a:pPr marL="0" marR="0" lvl="0" indent="0" algn="l" rtl="0">
                        <a:spcBef>
                          <a:spcPts val="0"/>
                        </a:spcBef>
                        <a:spcAft>
                          <a:spcPts val="0"/>
                        </a:spcAft>
                        <a:buNone/>
                      </a:pPr>
                      <a:r>
                        <a:rPr lang="en-US" b="1" dirty="0"/>
                        <a:t>Desk information</a:t>
                      </a:r>
                      <a:endParaRPr b="1" dirty="0"/>
                    </a:p>
                  </a:txBody>
                  <a:tcPr marL="6350" marR="6350" marT="635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dirty="0"/>
                        <a:t>  Maintenance budgets </a:t>
                      </a:r>
                      <a:endParaRPr sz="1600" dirty="0"/>
                    </a:p>
                  </a:txBody>
                  <a:tcPr marL="6350" marR="6350" marT="6350"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dirty="0"/>
                        <a:t> Characteristics of resilience</a:t>
                      </a:r>
                      <a:endParaRPr sz="1600" dirty="0"/>
                    </a:p>
                  </a:txBody>
                  <a:tcPr marL="6350" marR="6350" marT="63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2829831716"/>
                  </a:ext>
                </a:extLst>
              </a:tr>
              <a:tr h="285250">
                <a:tc>
                  <a:txBody>
                    <a:bodyPr/>
                    <a:lstStyle/>
                    <a:p>
                      <a:pPr marL="0" marR="0" lvl="0" indent="0" algn="l" rtl="0">
                        <a:spcBef>
                          <a:spcPts val="0"/>
                        </a:spcBef>
                        <a:spcAft>
                          <a:spcPts val="0"/>
                        </a:spcAft>
                        <a:buNone/>
                      </a:pPr>
                      <a:r>
                        <a:rPr lang="en-US" sz="1800" b="1" i="0" u="none" strike="noStrike" dirty="0">
                          <a:solidFill>
                            <a:srgbClr val="000000"/>
                          </a:solidFill>
                          <a:latin typeface="Calibri"/>
                          <a:ea typeface="Calibri"/>
                          <a:cs typeface="Calibri"/>
                          <a:sym typeface="Calibri"/>
                        </a:rPr>
                        <a:t>Historical calendar of shocks</a:t>
                      </a:r>
                      <a:endParaRPr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l" rtl="0">
                        <a:spcBef>
                          <a:spcPts val="0"/>
                        </a:spcBef>
                        <a:spcAft>
                          <a:spcPts val="0"/>
                        </a:spcAft>
                        <a:buNone/>
                      </a:pPr>
                      <a:r>
                        <a:rPr lang="en-US" sz="1600" b="1" i="0" u="none" strike="noStrike" dirty="0">
                          <a:solidFill>
                            <a:srgbClr val="000000"/>
                          </a:solidFill>
                          <a:latin typeface="Calibri"/>
                          <a:cs typeface="Calibri"/>
                          <a:sym typeface="Calibri"/>
                        </a:rPr>
                        <a:t>  </a:t>
                      </a:r>
                      <a:r>
                        <a:rPr lang="en-US" sz="1600" b="0" i="0" u="none" strike="noStrike" dirty="0">
                          <a:solidFill>
                            <a:srgbClr val="000000"/>
                          </a:solidFill>
                          <a:latin typeface="Calibri"/>
                          <a:cs typeface="Calibri"/>
                          <a:sym typeface="Calibri"/>
                        </a:rPr>
                        <a:t>S</a:t>
                      </a:r>
                      <a:r>
                        <a:rPr lang="en-US" sz="1600" b="0" dirty="0"/>
                        <a:t>h</a:t>
                      </a:r>
                      <a:r>
                        <a:rPr lang="en-US" sz="1600" dirty="0"/>
                        <a:t>ocks before and after the project – how it affected the outcome</a:t>
                      </a:r>
                      <a:endParaRPr sz="1600"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lnL w="9525" cap="flat" cmpd="sng" algn="ctr">
                      <a:solidFill>
                        <a:srgbClr val="000000"/>
                      </a:solidFill>
                      <a:prstDash val="solid"/>
                      <a:round/>
                      <a:headEnd type="none" w="sm" len="sm"/>
                      <a:tailEnd type="none" w="sm" len="sm"/>
                    </a:lnL>
                    <a:lnT w="9525" cap="flat" cmpd="sng" algn="ctr">
                      <a:solidFill>
                        <a:srgbClr val="000000"/>
                      </a:solidFill>
                      <a:prstDash val="solid"/>
                      <a:round/>
                      <a:headEnd type="none" w="sm" len="sm"/>
                      <a:tailEnd type="none" w="sm" len="sm"/>
                    </a:lnT>
                  </a:tcPr>
                </a:tc>
                <a:extLst>
                  <a:ext uri="{0D108BD9-81ED-4DB2-BD59-A6C34878D82A}">
                    <a16:rowId xmlns:a16="http://schemas.microsoft.com/office/drawing/2014/main" val="10002"/>
                  </a:ext>
                </a:extLst>
              </a:tr>
              <a:tr h="285250">
                <a:tc>
                  <a:txBody>
                    <a:bodyPr/>
                    <a:lstStyle/>
                    <a:p>
                      <a:pPr marL="0" marR="0" lvl="0" indent="0" algn="l" rtl="0">
                        <a:spcBef>
                          <a:spcPts val="0"/>
                        </a:spcBef>
                        <a:spcAft>
                          <a:spcPts val="0"/>
                        </a:spcAft>
                        <a:buNone/>
                      </a:pPr>
                      <a:r>
                        <a:rPr lang="en-US" sz="1800" b="1" i="0" u="none" strike="noStrike" dirty="0">
                          <a:solidFill>
                            <a:srgbClr val="000000"/>
                          </a:solidFill>
                          <a:latin typeface="Calibri"/>
                          <a:ea typeface="Calibri"/>
                          <a:cs typeface="Calibri"/>
                          <a:sym typeface="Calibri"/>
                        </a:rPr>
                        <a:t>Maps </a:t>
                      </a:r>
                      <a:endParaRPr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dirty="0">
                          <a:solidFill>
                            <a:srgbClr val="000000"/>
                          </a:solidFill>
                          <a:latin typeface="Calibri"/>
                          <a:ea typeface="Calibri"/>
                          <a:cs typeface="Calibri"/>
                          <a:sym typeface="Calibri"/>
                        </a:rPr>
                        <a:t>  Who benefits from water ?</a:t>
                      </a:r>
                      <a:endParaRPr sz="1600"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a:solidFill>
                            <a:srgbClr val="000000"/>
                          </a:solidFill>
                          <a:latin typeface="Calibri"/>
                          <a:ea typeface="Calibri"/>
                          <a:cs typeface="Calibri"/>
                          <a:sym typeface="Calibri"/>
                        </a:rPr>
                        <a:t> </a:t>
                      </a:r>
                      <a:r>
                        <a:rPr lang="en-US" sz="1600" b="0" i="0" u="none" strike="noStrike">
                          <a:solidFill>
                            <a:srgbClr val="000000"/>
                          </a:solidFill>
                          <a:latin typeface="+mn-lt"/>
                          <a:ea typeface="Calibri"/>
                          <a:cs typeface="Calibri"/>
                          <a:sym typeface="Calibri"/>
                        </a:rPr>
                        <a:t>Scale of natural systems affected</a:t>
                      </a:r>
                    </a:p>
                    <a:p>
                      <a:pPr marL="0" marR="0" lvl="0" indent="0" algn="l" rtl="0">
                        <a:spcBef>
                          <a:spcPts val="0"/>
                        </a:spcBef>
                        <a:spcAft>
                          <a:spcPts val="0"/>
                        </a:spcAft>
                        <a:buNone/>
                      </a:pPr>
                      <a:r>
                        <a:rPr lang="en-US" sz="1600" b="0" i="0" u="none" strike="noStrike">
                          <a:solidFill>
                            <a:srgbClr val="000000"/>
                          </a:solidFill>
                          <a:latin typeface="+mn-lt"/>
                          <a:ea typeface="Calibri"/>
                          <a:cs typeface="Calibri"/>
                          <a:sym typeface="Calibri"/>
                        </a:rPr>
                        <a:t> by irrigation</a:t>
                      </a:r>
                      <a:endParaRPr sz="1600" dirty="0"/>
                    </a:p>
                  </a:txBody>
                  <a:tcPr marL="6350" marR="6350" marT="63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5250">
                <a:tc>
                  <a:txBody>
                    <a:bodyPr/>
                    <a:lstStyle/>
                    <a:p>
                      <a:pPr marL="0" marR="0" lvl="0" indent="0" algn="l" rtl="0">
                        <a:spcBef>
                          <a:spcPts val="0"/>
                        </a:spcBef>
                        <a:spcAft>
                          <a:spcPts val="0"/>
                        </a:spcAft>
                        <a:buNone/>
                      </a:pPr>
                      <a:r>
                        <a:rPr lang="en-US" sz="1800" b="1" i="0" u="none" strike="noStrike">
                          <a:solidFill>
                            <a:srgbClr val="000000"/>
                          </a:solidFill>
                          <a:latin typeface="Calibri"/>
                          <a:ea typeface="Calibri"/>
                          <a:cs typeface="Calibri"/>
                          <a:sym typeface="Calibri"/>
                        </a:rPr>
                        <a:t>Activities mapping</a:t>
                      </a:r>
                      <a:endParaRPr/>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dirty="0">
                          <a:solidFill>
                            <a:srgbClr val="000000"/>
                          </a:solidFill>
                          <a:latin typeface="Calibri"/>
                          <a:ea typeface="Calibri"/>
                          <a:cs typeface="Calibri"/>
                          <a:sym typeface="Calibri"/>
                        </a:rPr>
                        <a:t>  Comparison with / without project</a:t>
                      </a:r>
                      <a:endParaRPr sz="1600"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a:solidFill>
                            <a:srgbClr val="000000"/>
                          </a:solidFill>
                          <a:latin typeface="Calibri"/>
                          <a:ea typeface="Calibri"/>
                          <a:cs typeface="Calibri"/>
                          <a:sym typeface="Calibri"/>
                        </a:rPr>
                        <a:t> Impact of shocks before/ after project </a:t>
                      </a:r>
                      <a:endParaRPr sz="1600" dirty="0"/>
                    </a:p>
                  </a:txBody>
                  <a:tcPr marL="6350" marR="6350" marT="63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85250">
                <a:tc>
                  <a:txBody>
                    <a:bodyPr/>
                    <a:lstStyle/>
                    <a:p>
                      <a:pPr marL="0" marR="0" lvl="0" indent="0" algn="l" rtl="0">
                        <a:spcBef>
                          <a:spcPts val="0"/>
                        </a:spcBef>
                        <a:spcAft>
                          <a:spcPts val="0"/>
                        </a:spcAft>
                        <a:buNone/>
                      </a:pPr>
                      <a:r>
                        <a:rPr lang="en-US" sz="1800" b="1" i="0" u="none" strike="noStrike">
                          <a:solidFill>
                            <a:srgbClr val="000000"/>
                          </a:solidFill>
                          <a:latin typeface="Calibri"/>
                          <a:ea typeface="Calibri"/>
                          <a:cs typeface="Calibri"/>
                          <a:sym typeface="Calibri"/>
                        </a:rPr>
                        <a:t>Rankings</a:t>
                      </a:r>
                      <a:endParaRPr/>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dirty="0">
                          <a:solidFill>
                            <a:srgbClr val="000000"/>
                          </a:solidFill>
                          <a:latin typeface="Calibri"/>
                          <a:ea typeface="Calibri"/>
                          <a:cs typeface="Calibri"/>
                          <a:sym typeface="Calibri"/>
                        </a:rPr>
                        <a:t>  Access and use the most/ least </a:t>
                      </a:r>
                      <a:endParaRPr sz="1600"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a:solidFill>
                            <a:srgbClr val="000000"/>
                          </a:solidFill>
                          <a:latin typeface="Calibri"/>
                          <a:ea typeface="Calibri"/>
                          <a:cs typeface="Calibri"/>
                          <a:sym typeface="Calibri"/>
                        </a:rPr>
                        <a:t> Least/ most affected by shock</a:t>
                      </a:r>
                      <a:endParaRPr sz="1600" dirty="0"/>
                    </a:p>
                  </a:txBody>
                  <a:tcPr marL="6350" marR="6350" marT="63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85250">
                <a:tc>
                  <a:txBody>
                    <a:bodyPr/>
                    <a:lstStyle/>
                    <a:p>
                      <a:pPr marL="0" marR="0" lvl="0" indent="0" algn="l" rtl="0">
                        <a:spcBef>
                          <a:spcPts val="0"/>
                        </a:spcBef>
                        <a:spcAft>
                          <a:spcPts val="0"/>
                        </a:spcAft>
                        <a:buNone/>
                      </a:pPr>
                      <a:r>
                        <a:rPr lang="en-US" sz="1800" b="1" i="0" u="none" strike="noStrike" dirty="0">
                          <a:solidFill>
                            <a:srgbClr val="000000"/>
                          </a:solidFill>
                          <a:latin typeface="Calibri"/>
                          <a:ea typeface="Calibri"/>
                          <a:cs typeface="Calibri"/>
                          <a:sym typeface="Calibri"/>
                        </a:rPr>
                        <a:t>Transect walk</a:t>
                      </a:r>
                      <a:endParaRPr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dirty="0">
                          <a:solidFill>
                            <a:srgbClr val="000000"/>
                          </a:solidFill>
                          <a:latin typeface="Calibri"/>
                          <a:ea typeface="Calibri"/>
                          <a:cs typeface="Calibri"/>
                          <a:sym typeface="Calibri"/>
                        </a:rPr>
                        <a:t>  Triangulation + check visible impact</a:t>
                      </a:r>
                      <a:endParaRPr sz="1600"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a:solidFill>
                            <a:srgbClr val="000000"/>
                          </a:solidFill>
                          <a:latin typeface="Calibri"/>
                          <a:ea typeface="Calibri"/>
                          <a:cs typeface="Calibri"/>
                          <a:sym typeface="Calibri"/>
                        </a:rPr>
                        <a:t> Comparison before/ after in driest areas </a:t>
                      </a:r>
                      <a:endParaRPr sz="1600" dirty="0"/>
                    </a:p>
                  </a:txBody>
                  <a:tcPr marL="6350" marR="6350" marT="63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85250">
                <a:tc>
                  <a:txBody>
                    <a:bodyPr/>
                    <a:lstStyle/>
                    <a:p>
                      <a:pPr marL="0" marR="0" lvl="0" indent="0" algn="l" rtl="0">
                        <a:spcBef>
                          <a:spcPts val="0"/>
                        </a:spcBef>
                        <a:spcAft>
                          <a:spcPts val="0"/>
                        </a:spcAft>
                        <a:buNone/>
                      </a:pPr>
                      <a:r>
                        <a:rPr lang="en-US" sz="1800" b="1" i="0" u="none" strike="noStrike" dirty="0">
                          <a:solidFill>
                            <a:srgbClr val="000000"/>
                          </a:solidFill>
                          <a:latin typeface="Calibri"/>
                          <a:ea typeface="Calibri"/>
                          <a:cs typeface="Calibri"/>
                          <a:sym typeface="Calibri"/>
                        </a:rPr>
                        <a:t>Interviews:</a:t>
                      </a:r>
                      <a:endParaRPr dirty="0"/>
                    </a:p>
                    <a:p>
                      <a:pPr marL="285750" marR="0" lvl="0" indent="-285750" algn="l" rtl="0">
                        <a:spcBef>
                          <a:spcPts val="0"/>
                        </a:spcBef>
                        <a:spcAft>
                          <a:spcPts val="0"/>
                        </a:spcAft>
                        <a:buClr>
                          <a:srgbClr val="000000"/>
                        </a:buClr>
                        <a:buSzPts val="1800"/>
                        <a:buFont typeface="Arial"/>
                        <a:buChar char="•"/>
                      </a:pPr>
                      <a:r>
                        <a:rPr lang="en-US" sz="1800" b="1" i="0" u="none" strike="noStrike" dirty="0">
                          <a:solidFill>
                            <a:srgbClr val="000000"/>
                          </a:solidFill>
                          <a:latin typeface="Calibri"/>
                          <a:ea typeface="Calibri"/>
                          <a:cs typeface="Calibri"/>
                          <a:sym typeface="Calibri"/>
                        </a:rPr>
                        <a:t>KII</a:t>
                      </a:r>
                      <a:endParaRPr dirty="0"/>
                    </a:p>
                    <a:p>
                      <a:pPr marL="285750" marR="0" lvl="0" indent="-285750" algn="l" rtl="0">
                        <a:spcBef>
                          <a:spcPts val="0"/>
                        </a:spcBef>
                        <a:spcAft>
                          <a:spcPts val="0"/>
                        </a:spcAft>
                        <a:buClr>
                          <a:srgbClr val="000000"/>
                        </a:buClr>
                        <a:buSzPts val="1800"/>
                        <a:buFont typeface="Arial"/>
                        <a:buChar char="•"/>
                      </a:pPr>
                      <a:r>
                        <a:rPr lang="en-US" sz="1800" b="1" i="0" u="none" strike="noStrike" dirty="0">
                          <a:solidFill>
                            <a:srgbClr val="000000"/>
                          </a:solidFill>
                          <a:latin typeface="Calibri"/>
                          <a:ea typeface="Calibri"/>
                          <a:cs typeface="Calibri"/>
                          <a:sym typeface="Calibri"/>
                        </a:rPr>
                        <a:t>FGD</a:t>
                      </a:r>
                      <a:endParaRPr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dirty="0">
                          <a:solidFill>
                            <a:srgbClr val="000000"/>
                          </a:solidFill>
                          <a:latin typeface="Calibri"/>
                          <a:ea typeface="Calibri"/>
                          <a:cs typeface="Calibri"/>
                          <a:sym typeface="Calibri"/>
                        </a:rPr>
                        <a:t>  Understand maintenance, use, access, </a:t>
                      </a:r>
                    </a:p>
                    <a:p>
                      <a:pPr marL="0" marR="0" lvl="0" indent="0" algn="l" rtl="0">
                        <a:spcBef>
                          <a:spcPts val="0"/>
                        </a:spcBef>
                        <a:spcAft>
                          <a:spcPts val="0"/>
                        </a:spcAft>
                        <a:buNone/>
                      </a:pPr>
                      <a:r>
                        <a:rPr lang="en-US" sz="1600" b="0" i="0" u="none" strike="noStrike" dirty="0">
                          <a:solidFill>
                            <a:srgbClr val="000000"/>
                          </a:solidFill>
                          <a:latin typeface="Calibri"/>
                          <a:cs typeface="Calibri"/>
                          <a:sym typeface="Calibri"/>
                        </a:rPr>
                        <a:t>  impacts, benefits, distribution of</a:t>
                      </a:r>
                    </a:p>
                    <a:p>
                      <a:pPr marL="0" marR="0" lvl="0" indent="0" algn="l" rtl="0">
                        <a:spcBef>
                          <a:spcPts val="0"/>
                        </a:spcBef>
                        <a:spcAft>
                          <a:spcPts val="0"/>
                        </a:spcAft>
                        <a:buNone/>
                      </a:pPr>
                      <a:r>
                        <a:rPr lang="en-US" sz="1600" b="0" i="0" u="none" strike="noStrike" dirty="0">
                          <a:solidFill>
                            <a:srgbClr val="000000"/>
                          </a:solidFill>
                          <a:latin typeface="Calibri"/>
                          <a:cs typeface="Calibri"/>
                          <a:sym typeface="Calibri"/>
                        </a:rPr>
                        <a:t>  benefits</a:t>
                      </a:r>
                      <a:endParaRPr sz="1600" dirty="0"/>
                    </a:p>
                  </a:txBody>
                  <a:tcPr marL="6350" marR="6350" marT="63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600" b="0" i="0" u="none" strike="noStrike" dirty="0">
                          <a:solidFill>
                            <a:srgbClr val="000000"/>
                          </a:solidFill>
                          <a:latin typeface="Calibri"/>
                          <a:ea typeface="Calibri"/>
                          <a:cs typeface="Calibri"/>
                          <a:sym typeface="Calibri"/>
                        </a:rPr>
                        <a:t> Understand impact of shocks, vulnerability </a:t>
                      </a:r>
                    </a:p>
                    <a:p>
                      <a:pPr marL="0" marR="0" lvl="0" indent="0" algn="l" rtl="0">
                        <a:spcBef>
                          <a:spcPts val="0"/>
                        </a:spcBef>
                        <a:spcAft>
                          <a:spcPts val="0"/>
                        </a:spcAft>
                        <a:buNone/>
                      </a:pPr>
                      <a:r>
                        <a:rPr lang="en-US" sz="1600" b="0" i="0" u="none" strike="noStrike" dirty="0">
                          <a:solidFill>
                            <a:srgbClr val="000000"/>
                          </a:solidFill>
                          <a:latin typeface="Calibri"/>
                          <a:cs typeface="Calibri"/>
                          <a:sym typeface="Calibri"/>
                        </a:rPr>
                        <a:t> to climate change, change imputed to</a:t>
                      </a:r>
                    </a:p>
                    <a:p>
                      <a:pPr marL="0" marR="0" lvl="0" indent="0" algn="l" rtl="0">
                        <a:spcBef>
                          <a:spcPts val="0"/>
                        </a:spcBef>
                        <a:spcAft>
                          <a:spcPts val="0"/>
                        </a:spcAft>
                        <a:buNone/>
                      </a:pPr>
                      <a:r>
                        <a:rPr lang="en-US" sz="1600" b="0" i="0" u="none" strike="noStrike" dirty="0">
                          <a:solidFill>
                            <a:srgbClr val="000000"/>
                          </a:solidFill>
                          <a:latin typeface="Calibri"/>
                          <a:cs typeface="Calibri"/>
                          <a:sym typeface="Calibri"/>
                        </a:rPr>
                        <a:t> project </a:t>
                      </a:r>
                      <a:endParaRPr sz="1600" dirty="0"/>
                    </a:p>
                  </a:txBody>
                  <a:tcPr marL="6350" marR="6350" marT="63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 name="Plus Sign 1">
            <a:extLst>
              <a:ext uri="{FF2B5EF4-FFF2-40B4-BE49-F238E27FC236}">
                <a16:creationId xmlns:a16="http://schemas.microsoft.com/office/drawing/2014/main" id="{B78F858C-1AA3-41C1-87EF-81377621DA67}"/>
              </a:ext>
            </a:extLst>
          </p:cNvPr>
          <p:cNvSpPr/>
          <p:nvPr/>
        </p:nvSpPr>
        <p:spPr>
          <a:xfrm>
            <a:off x="8568526" y="5754845"/>
            <a:ext cx="436054" cy="460037"/>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CEA058-1A72-4A11-B7AF-508328261928}"/>
              </a:ext>
            </a:extLst>
          </p:cNvPr>
          <p:cNvSpPr txBox="1"/>
          <p:nvPr/>
        </p:nvSpPr>
        <p:spPr>
          <a:xfrm>
            <a:off x="8914444" y="5781611"/>
            <a:ext cx="2149151" cy="369332"/>
          </a:xfrm>
          <a:prstGeom prst="rect">
            <a:avLst/>
          </a:prstGeom>
          <a:noFill/>
        </p:spPr>
        <p:txBody>
          <a:bodyPr wrap="square" rtlCol="0">
            <a:spAutoFit/>
          </a:bodyPr>
          <a:lstStyle/>
          <a:p>
            <a:r>
              <a:rPr lang="en-US" b="1" dirty="0">
                <a:solidFill>
                  <a:schemeClr val="accent2"/>
                </a:solidFill>
                <a:latin typeface="Myriad Pro" panose="020B0503030403020204"/>
              </a:rPr>
              <a:t> triangulation</a:t>
            </a:r>
          </a:p>
        </p:txBody>
      </p:sp>
      <p:sp>
        <p:nvSpPr>
          <p:cNvPr id="14" name="Plus Sign 13">
            <a:extLst>
              <a:ext uri="{FF2B5EF4-FFF2-40B4-BE49-F238E27FC236}">
                <a16:creationId xmlns:a16="http://schemas.microsoft.com/office/drawing/2014/main" id="{F656479D-6AE0-4352-9AD4-40A9AAB9D7FB}"/>
              </a:ext>
            </a:extLst>
          </p:cNvPr>
          <p:cNvSpPr/>
          <p:nvPr/>
        </p:nvSpPr>
        <p:spPr>
          <a:xfrm>
            <a:off x="10547019" y="5754372"/>
            <a:ext cx="436054" cy="460037"/>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9DFA2F-88CA-46E3-93E2-1E046294FCF8}"/>
              </a:ext>
            </a:extLst>
          </p:cNvPr>
          <p:cNvSpPr txBox="1"/>
          <p:nvPr/>
        </p:nvSpPr>
        <p:spPr>
          <a:xfrm>
            <a:off x="1061188" y="6340001"/>
            <a:ext cx="9921885" cy="338554"/>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IT IS RECOMMENDED TO MAP OUT THE OBJECTIVE OF YOUR TOOLS BEFORE GOING TO THE FIELD</a:t>
            </a:r>
          </a:p>
        </p:txBody>
      </p:sp>
      <p:pic>
        <p:nvPicPr>
          <p:cNvPr id="16" name="Picture 6" descr="Light Bulb PNG Images - FreeIconsPNG">
            <a:extLst>
              <a:ext uri="{FF2B5EF4-FFF2-40B4-BE49-F238E27FC236}">
                <a16:creationId xmlns:a16="http://schemas.microsoft.com/office/drawing/2014/main" id="{CECFE976-FD39-4C9A-95F4-03D043D77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21" y="5921670"/>
            <a:ext cx="999893" cy="996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2</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5844187"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Introduction</a:t>
            </a:r>
          </a:p>
        </p:txBody>
      </p:sp>
      <p:sp>
        <p:nvSpPr>
          <p:cNvPr id="23" name="Content Placeholder 4">
            <a:extLst>
              <a:ext uri="{FF2B5EF4-FFF2-40B4-BE49-F238E27FC236}">
                <a16:creationId xmlns:a16="http://schemas.microsoft.com/office/drawing/2014/main" id="{B736C6F8-5B00-457F-9077-C938962A433E}"/>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Ex post evaluation process overview at the Adaptation Fund </a:t>
            </a:r>
          </a:p>
        </p:txBody>
      </p:sp>
      <p:cxnSp>
        <p:nvCxnSpPr>
          <p:cNvPr id="27" name="Straight Connector 26">
            <a:extLst>
              <a:ext uri="{FF2B5EF4-FFF2-40B4-BE49-F238E27FC236}">
                <a16:creationId xmlns:a16="http://schemas.microsoft.com/office/drawing/2014/main" id="{6758DDFA-3A19-4F7E-AEF1-66C5B569FBDA}"/>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04A89-E0C6-293A-FB8A-D95C277473FA}"/>
              </a:ext>
            </a:extLst>
          </p:cNvPr>
          <p:cNvSpPr txBox="1"/>
          <p:nvPr/>
        </p:nvSpPr>
        <p:spPr>
          <a:xfrm>
            <a:off x="997536" y="1625983"/>
            <a:ext cx="10901016" cy="369332"/>
          </a:xfrm>
          <a:prstGeom prst="rect">
            <a:avLst/>
          </a:prstGeom>
          <a:noFill/>
        </p:spPr>
        <p:txBody>
          <a:bodyPr wrap="square" rtlCol="0">
            <a:spAutoFit/>
          </a:bodyPr>
          <a:lstStyle/>
          <a:p>
            <a:r>
              <a:rPr lang="en-US" b="1" dirty="0">
                <a:solidFill>
                  <a:schemeClr val="accent2"/>
                </a:solidFill>
                <a:latin typeface="Myriad Pro" panose="020B0503030403020204"/>
              </a:rPr>
              <a:t>			STEPS					            CONTENT</a:t>
            </a:r>
          </a:p>
        </p:txBody>
      </p:sp>
      <p:grpSp>
        <p:nvGrpSpPr>
          <p:cNvPr id="15" name="Group 14">
            <a:extLst>
              <a:ext uri="{FF2B5EF4-FFF2-40B4-BE49-F238E27FC236}">
                <a16:creationId xmlns:a16="http://schemas.microsoft.com/office/drawing/2014/main" id="{B75EBD68-F3ED-42B8-A63B-160AA78A6D04}"/>
              </a:ext>
            </a:extLst>
          </p:cNvPr>
          <p:cNvGrpSpPr/>
          <p:nvPr/>
        </p:nvGrpSpPr>
        <p:grpSpPr>
          <a:xfrm>
            <a:off x="3113833" y="2288880"/>
            <a:ext cx="4232312" cy="1035485"/>
            <a:chOff x="3113833" y="2288880"/>
            <a:chExt cx="4232312" cy="1035485"/>
          </a:xfrm>
        </p:grpSpPr>
        <p:sp>
          <p:nvSpPr>
            <p:cNvPr id="14" name="Arrow: Pentagon 13">
              <a:extLst>
                <a:ext uri="{FF2B5EF4-FFF2-40B4-BE49-F238E27FC236}">
                  <a16:creationId xmlns:a16="http://schemas.microsoft.com/office/drawing/2014/main" id="{EAE9BF32-1733-4383-9751-08AD16C6F885}"/>
                </a:ext>
              </a:extLst>
            </p:cNvPr>
            <p:cNvSpPr/>
            <p:nvPr/>
          </p:nvSpPr>
          <p:spPr>
            <a:xfrm>
              <a:off x="6116548" y="2288880"/>
              <a:ext cx="1229597" cy="1035485"/>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B64B66F-EBC4-42D0-813B-E8C5B64F5C48}"/>
                </a:ext>
              </a:extLst>
            </p:cNvPr>
            <p:cNvSpPr/>
            <p:nvPr/>
          </p:nvSpPr>
          <p:spPr>
            <a:xfrm>
              <a:off x="3113833" y="2288880"/>
              <a:ext cx="3710929" cy="103548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PREPARATION (slide deck 1)</a:t>
              </a:r>
            </a:p>
          </p:txBody>
        </p:sp>
      </p:grpSp>
      <p:sp>
        <p:nvSpPr>
          <p:cNvPr id="3" name="Rectangle 2">
            <a:extLst>
              <a:ext uri="{FF2B5EF4-FFF2-40B4-BE49-F238E27FC236}">
                <a16:creationId xmlns:a16="http://schemas.microsoft.com/office/drawing/2014/main" id="{3DD23655-5783-4106-AC25-6A0B666C20D2}"/>
              </a:ext>
            </a:extLst>
          </p:cNvPr>
          <p:cNvSpPr/>
          <p:nvPr/>
        </p:nvSpPr>
        <p:spPr>
          <a:xfrm>
            <a:off x="1202076" y="2288881"/>
            <a:ext cx="2044558" cy="103548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PART 1</a:t>
            </a:r>
          </a:p>
        </p:txBody>
      </p:sp>
      <p:grpSp>
        <p:nvGrpSpPr>
          <p:cNvPr id="36" name="Group 35">
            <a:extLst>
              <a:ext uri="{FF2B5EF4-FFF2-40B4-BE49-F238E27FC236}">
                <a16:creationId xmlns:a16="http://schemas.microsoft.com/office/drawing/2014/main" id="{2DE48BED-CAF7-408C-A202-C53DB4093200}"/>
              </a:ext>
            </a:extLst>
          </p:cNvPr>
          <p:cNvGrpSpPr/>
          <p:nvPr/>
        </p:nvGrpSpPr>
        <p:grpSpPr>
          <a:xfrm>
            <a:off x="3111593" y="3514709"/>
            <a:ext cx="4232312" cy="1035485"/>
            <a:chOff x="3113833" y="2288880"/>
            <a:chExt cx="4232312" cy="1035485"/>
          </a:xfrm>
          <a:solidFill>
            <a:schemeClr val="accent6"/>
          </a:solidFill>
        </p:grpSpPr>
        <p:sp>
          <p:nvSpPr>
            <p:cNvPr id="38" name="Arrow: Pentagon 37">
              <a:extLst>
                <a:ext uri="{FF2B5EF4-FFF2-40B4-BE49-F238E27FC236}">
                  <a16:creationId xmlns:a16="http://schemas.microsoft.com/office/drawing/2014/main" id="{88B38707-2CDB-4E4B-B198-367D11B6F48B}"/>
                </a:ext>
              </a:extLst>
            </p:cNvPr>
            <p:cNvSpPr/>
            <p:nvPr/>
          </p:nvSpPr>
          <p:spPr>
            <a:xfrm>
              <a:off x="6116548" y="2288880"/>
              <a:ext cx="1229597" cy="103548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3442C32-7D7B-4B81-AF15-25A48CCCD930}"/>
                </a:ext>
              </a:extLst>
            </p:cNvPr>
            <p:cNvSpPr/>
            <p:nvPr/>
          </p:nvSpPr>
          <p:spPr>
            <a:xfrm>
              <a:off x="3113833" y="2288880"/>
              <a:ext cx="3710929" cy="10354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yriad Pro" panose="020B0503030403020204"/>
                </a:rPr>
                <a:t>DESIGN (slide deck 2)</a:t>
              </a:r>
            </a:p>
          </p:txBody>
        </p:sp>
      </p:grpSp>
      <p:sp>
        <p:nvSpPr>
          <p:cNvPr id="31" name="Rectangle 30">
            <a:extLst>
              <a:ext uri="{FF2B5EF4-FFF2-40B4-BE49-F238E27FC236}">
                <a16:creationId xmlns:a16="http://schemas.microsoft.com/office/drawing/2014/main" id="{DFD5E623-EF75-42DA-989D-82BA476DF54A}"/>
              </a:ext>
            </a:extLst>
          </p:cNvPr>
          <p:cNvSpPr/>
          <p:nvPr/>
        </p:nvSpPr>
        <p:spPr>
          <a:xfrm>
            <a:off x="1202076" y="3516107"/>
            <a:ext cx="2044558" cy="103548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PART 2</a:t>
            </a:r>
          </a:p>
        </p:txBody>
      </p:sp>
      <p:sp>
        <p:nvSpPr>
          <p:cNvPr id="46" name="Rectangle 45">
            <a:extLst>
              <a:ext uri="{FF2B5EF4-FFF2-40B4-BE49-F238E27FC236}">
                <a16:creationId xmlns:a16="http://schemas.microsoft.com/office/drawing/2014/main" id="{C2AF6FAE-0EE9-41A0-9287-21113720BD83}"/>
              </a:ext>
            </a:extLst>
          </p:cNvPr>
          <p:cNvSpPr/>
          <p:nvPr/>
        </p:nvSpPr>
        <p:spPr>
          <a:xfrm>
            <a:off x="7551284" y="2286084"/>
            <a:ext cx="4492670" cy="1035485"/>
          </a:xfrm>
          <a:prstGeom prst="rect">
            <a:avLst/>
          </a:prstGeom>
          <a:solidFill>
            <a:schemeClr val="bg1"/>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yriad Pro" panose="020B0503030403020204"/>
              </a:rPr>
              <a:t>AF team intro, </a:t>
            </a:r>
            <a:r>
              <a:rPr lang="en-US" sz="1600" u="sng" dirty="0">
                <a:solidFill>
                  <a:schemeClr val="tx1"/>
                </a:solidFill>
                <a:latin typeface="Myriad Pro" panose="020B0503030403020204"/>
              </a:rPr>
              <a:t>Preparatory training</a:t>
            </a:r>
            <a:r>
              <a:rPr lang="en-US" sz="1600" dirty="0">
                <a:solidFill>
                  <a:schemeClr val="tx1"/>
                </a:solidFill>
                <a:latin typeface="Myriad Pro" panose="020B0503030403020204"/>
              </a:rPr>
              <a:t>, </a:t>
            </a:r>
          </a:p>
          <a:p>
            <a:r>
              <a:rPr lang="en-US" sz="1600" dirty="0">
                <a:solidFill>
                  <a:schemeClr val="tx1"/>
                </a:solidFill>
                <a:latin typeface="Myriad Pro" panose="020B0503030403020204"/>
              </a:rPr>
              <a:t>Data consulted, Theories of Change / Sustainability drafted, Outcome(s) chosen</a:t>
            </a:r>
          </a:p>
          <a:p>
            <a:r>
              <a:rPr lang="en-US" sz="1600" b="1" dirty="0">
                <a:solidFill>
                  <a:schemeClr val="tx1"/>
                </a:solidFill>
                <a:latin typeface="Myriad Pro" panose="020B0503030403020204"/>
              </a:rPr>
              <a:t>Inception report drafted </a:t>
            </a:r>
          </a:p>
        </p:txBody>
      </p:sp>
      <p:sp>
        <p:nvSpPr>
          <p:cNvPr id="48" name="Rectangle 47">
            <a:extLst>
              <a:ext uri="{FF2B5EF4-FFF2-40B4-BE49-F238E27FC236}">
                <a16:creationId xmlns:a16="http://schemas.microsoft.com/office/drawing/2014/main" id="{4B3F8F15-CFDE-4202-B05C-DE06F9598244}"/>
              </a:ext>
            </a:extLst>
          </p:cNvPr>
          <p:cNvSpPr/>
          <p:nvPr/>
        </p:nvSpPr>
        <p:spPr>
          <a:xfrm>
            <a:off x="7551284" y="3514709"/>
            <a:ext cx="4492670" cy="1035485"/>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yriad Pro" panose="020B0503030403020204"/>
              </a:rPr>
              <a:t>Drafting of evaluation approach, </a:t>
            </a:r>
            <a:endParaRPr lang="en-US" sz="1600" u="sng" dirty="0">
              <a:solidFill>
                <a:schemeClr val="tx1"/>
              </a:solidFill>
              <a:latin typeface="Myriad Pro" panose="020B0503030403020204"/>
            </a:endParaRPr>
          </a:p>
          <a:p>
            <a:r>
              <a:rPr lang="en-US" sz="1600" u="sng" dirty="0">
                <a:solidFill>
                  <a:schemeClr val="tx1"/>
                </a:solidFill>
                <a:latin typeface="Myriad Pro" panose="020B0503030403020204"/>
              </a:rPr>
              <a:t>Training for fieldwork</a:t>
            </a:r>
            <a:r>
              <a:rPr lang="en-US" sz="1600" dirty="0">
                <a:solidFill>
                  <a:schemeClr val="tx1"/>
                </a:solidFill>
                <a:latin typeface="Myriad Pro" panose="020B0503030403020204"/>
              </a:rPr>
              <a:t> – data collection methods selection, overview of data analysis tools </a:t>
            </a:r>
          </a:p>
          <a:p>
            <a:r>
              <a:rPr lang="en-US" sz="1600" b="1" dirty="0">
                <a:solidFill>
                  <a:schemeClr val="tx1"/>
                </a:solidFill>
                <a:latin typeface="Myriad Pro" panose="020B0503030403020204"/>
              </a:rPr>
              <a:t>Inception report finalized </a:t>
            </a:r>
          </a:p>
        </p:txBody>
      </p:sp>
      <p:sp>
        <p:nvSpPr>
          <p:cNvPr id="50" name="Arrow: Pentagon 49">
            <a:extLst>
              <a:ext uri="{FF2B5EF4-FFF2-40B4-BE49-F238E27FC236}">
                <a16:creationId xmlns:a16="http://schemas.microsoft.com/office/drawing/2014/main" id="{15C279A1-5B14-451E-9032-6C8B8A9AF953}"/>
              </a:ext>
            </a:extLst>
          </p:cNvPr>
          <p:cNvSpPr/>
          <p:nvPr/>
        </p:nvSpPr>
        <p:spPr>
          <a:xfrm>
            <a:off x="1202076" y="3508705"/>
            <a:ext cx="6141829" cy="1035485"/>
          </a:xfrm>
          <a:prstGeom prst="homePlate">
            <a:avLst/>
          </a:prstGeom>
          <a:noFill/>
          <a:ln w="38100">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141EC6B1-644A-4EAB-AF32-F3241C364F5E}"/>
              </a:ext>
            </a:extLst>
          </p:cNvPr>
          <p:cNvSpPr/>
          <p:nvPr/>
        </p:nvSpPr>
        <p:spPr>
          <a:xfrm>
            <a:off x="7551284" y="3498434"/>
            <a:ext cx="4492670" cy="1045759"/>
          </a:xfrm>
          <a:prstGeom prst="rect">
            <a:avLst/>
          </a:prstGeom>
          <a:noFill/>
          <a:ln w="28575">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C2AFC09E-D42D-4E48-BDFF-7E93BE4F5D1A}"/>
              </a:ext>
            </a:extLst>
          </p:cNvPr>
          <p:cNvGrpSpPr/>
          <p:nvPr/>
        </p:nvGrpSpPr>
        <p:grpSpPr>
          <a:xfrm>
            <a:off x="3111593" y="4714275"/>
            <a:ext cx="4232312" cy="1035485"/>
            <a:chOff x="3113833" y="2288880"/>
            <a:chExt cx="4232312" cy="1035485"/>
          </a:xfrm>
          <a:solidFill>
            <a:schemeClr val="accent6">
              <a:lumMod val="75000"/>
            </a:schemeClr>
          </a:solidFill>
        </p:grpSpPr>
        <p:sp>
          <p:nvSpPr>
            <p:cNvPr id="43" name="Arrow: Pentagon 40">
              <a:extLst>
                <a:ext uri="{FF2B5EF4-FFF2-40B4-BE49-F238E27FC236}">
                  <a16:creationId xmlns:a16="http://schemas.microsoft.com/office/drawing/2014/main" id="{C6C103B0-ECFC-4D46-BF55-BD74F94461E6}"/>
                </a:ext>
              </a:extLst>
            </p:cNvPr>
            <p:cNvSpPr/>
            <p:nvPr/>
          </p:nvSpPr>
          <p:spPr>
            <a:xfrm>
              <a:off x="6116548" y="2288880"/>
              <a:ext cx="1229597" cy="1035485"/>
            </a:xfrm>
            <a:prstGeom prst="homePlate">
              <a:avLst/>
            </a:pr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A6325A8-ABBA-8940-BFF1-5C4331EADD8A}"/>
                </a:ext>
              </a:extLst>
            </p:cNvPr>
            <p:cNvSpPr/>
            <p:nvPr/>
          </p:nvSpPr>
          <p:spPr>
            <a:xfrm>
              <a:off x="3113833" y="2288880"/>
              <a:ext cx="3710929" cy="1035485"/>
            </a:xfrm>
            <a:prstGeom prst="rect">
              <a:avLst/>
            </a:pr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yriad Pro" panose="020B0503030403020204"/>
                </a:rPr>
                <a:t>EXECUTION</a:t>
              </a:r>
            </a:p>
          </p:txBody>
        </p:sp>
      </p:grpSp>
      <p:sp>
        <p:nvSpPr>
          <p:cNvPr id="45" name="Rectangle 44">
            <a:extLst>
              <a:ext uri="{FF2B5EF4-FFF2-40B4-BE49-F238E27FC236}">
                <a16:creationId xmlns:a16="http://schemas.microsoft.com/office/drawing/2014/main" id="{2AB18E27-27D2-8146-B521-B211E17B86B5}"/>
              </a:ext>
            </a:extLst>
          </p:cNvPr>
          <p:cNvSpPr/>
          <p:nvPr/>
        </p:nvSpPr>
        <p:spPr>
          <a:xfrm>
            <a:off x="1202076" y="4714275"/>
            <a:ext cx="2044558" cy="1035485"/>
          </a:xfrm>
          <a:prstGeom prst="rect">
            <a:avLst/>
          </a:prstGeom>
          <a:solidFill>
            <a:schemeClr val="accent6"/>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PART 3</a:t>
            </a:r>
          </a:p>
        </p:txBody>
      </p:sp>
      <p:sp>
        <p:nvSpPr>
          <p:cNvPr id="47" name="Rectangle 46">
            <a:extLst>
              <a:ext uri="{FF2B5EF4-FFF2-40B4-BE49-F238E27FC236}">
                <a16:creationId xmlns:a16="http://schemas.microsoft.com/office/drawing/2014/main" id="{70AAAF0B-5883-0141-94ED-3202E6E35D46}"/>
              </a:ext>
            </a:extLst>
          </p:cNvPr>
          <p:cNvSpPr/>
          <p:nvPr/>
        </p:nvSpPr>
        <p:spPr>
          <a:xfrm>
            <a:off x="7551284" y="4714274"/>
            <a:ext cx="4492670" cy="1035485"/>
          </a:xfrm>
          <a:prstGeom prst="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yriad Pro" panose="020B0503030403020204"/>
              </a:rPr>
              <a:t>Evaluation fieldwork &amp; findings analysis </a:t>
            </a:r>
          </a:p>
          <a:p>
            <a:r>
              <a:rPr lang="en-US" sz="1600" dirty="0">
                <a:solidFill>
                  <a:schemeClr val="tx1"/>
                </a:solidFill>
                <a:latin typeface="Myriad Pro" panose="020B0503030403020204"/>
              </a:rPr>
              <a:t>with support of AF-TERG consultants, </a:t>
            </a:r>
          </a:p>
          <a:p>
            <a:r>
              <a:rPr lang="en-US" sz="1600" dirty="0">
                <a:solidFill>
                  <a:schemeClr val="tx1"/>
                </a:solidFill>
                <a:latin typeface="Myriad Pro" panose="020B0503030403020204"/>
              </a:rPr>
              <a:t>Evaluation report, </a:t>
            </a:r>
          </a:p>
          <a:p>
            <a:r>
              <a:rPr lang="en-US" sz="1600" dirty="0">
                <a:solidFill>
                  <a:schemeClr val="tx1"/>
                </a:solidFill>
                <a:latin typeface="Myriad Pro" panose="020B0503030403020204"/>
              </a:rPr>
              <a:t>Sharing of results and dissemination</a:t>
            </a:r>
          </a:p>
        </p:txBody>
      </p:sp>
    </p:spTree>
    <p:extLst>
      <p:ext uri="{BB962C8B-B14F-4D97-AF65-F5344CB8AC3E}">
        <p14:creationId xmlns:p14="http://schemas.microsoft.com/office/powerpoint/2010/main" val="16596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1097126" y="6317129"/>
            <a:ext cx="834957" cy="365125"/>
          </a:xfrm>
        </p:spPr>
        <p:txBody>
          <a:bodyPr/>
          <a:lstStyle/>
          <a:p>
            <a:fld id="{15F7C4B4-4F51-0945-BFD9-8C8DFD044134}" type="slidenum">
              <a:rPr lang="en-US" smtClean="0"/>
              <a:pPr/>
              <a:t>20</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collection</a:t>
            </a:r>
            <a:endParaRPr lang="en-US" sz="1600" dirty="0"/>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07668"/>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16" name="Content Placeholder 4">
            <a:extLst>
              <a:ext uri="{FF2B5EF4-FFF2-40B4-BE49-F238E27FC236}">
                <a16:creationId xmlns:a16="http://schemas.microsoft.com/office/drawing/2014/main" id="{DC016E97-85BB-4A31-91C3-AD331DCAD1CC}"/>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highlight>
                  <a:srgbClr val="00FFFF"/>
                </a:highlight>
              </a:rPr>
              <a:t>Method deep dive: </a:t>
            </a:r>
            <a:r>
              <a:rPr lang="en-US" dirty="0">
                <a:solidFill>
                  <a:schemeClr val="bg1">
                    <a:lumMod val="50000"/>
                  </a:schemeClr>
                </a:solidFill>
              </a:rPr>
              <a:t>XXXXX</a:t>
            </a:r>
          </a:p>
        </p:txBody>
      </p:sp>
      <p:cxnSp>
        <p:nvCxnSpPr>
          <p:cNvPr id="17" name="Straight Connector 16">
            <a:extLst>
              <a:ext uri="{FF2B5EF4-FFF2-40B4-BE49-F238E27FC236}">
                <a16:creationId xmlns:a16="http://schemas.microsoft.com/office/drawing/2014/main" id="{8B150BFC-A258-49B3-82AB-6E480EABC90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692DD03-4965-43A6-B540-31F856BE77BA}"/>
              </a:ext>
            </a:extLst>
          </p:cNvPr>
          <p:cNvSpPr txBox="1"/>
          <p:nvPr/>
        </p:nvSpPr>
        <p:spPr>
          <a:xfrm>
            <a:off x="1134737" y="1679058"/>
            <a:ext cx="8361803" cy="369332"/>
          </a:xfrm>
          <a:prstGeom prst="rect">
            <a:avLst/>
          </a:prstGeom>
          <a:noFill/>
        </p:spPr>
        <p:txBody>
          <a:bodyPr wrap="square" rtlCol="0">
            <a:spAutoFit/>
          </a:bodyPr>
          <a:lstStyle/>
          <a:p>
            <a:r>
              <a:rPr lang="en-US" dirty="0">
                <a:highlight>
                  <a:srgbClr val="FFFF00"/>
                </a:highlight>
              </a:rPr>
              <a:t>[Placeholder for “deep dive slides” about methods (customized slides)]</a:t>
            </a:r>
          </a:p>
        </p:txBody>
      </p:sp>
    </p:spTree>
    <p:extLst>
      <p:ext uri="{BB962C8B-B14F-4D97-AF65-F5344CB8AC3E}">
        <p14:creationId xmlns:p14="http://schemas.microsoft.com/office/powerpoint/2010/main" val="223524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1097126" y="6317129"/>
            <a:ext cx="834957" cy="365125"/>
          </a:xfrm>
        </p:spPr>
        <p:txBody>
          <a:bodyPr/>
          <a:lstStyle/>
          <a:p>
            <a:fld id="{15F7C4B4-4F51-0945-BFD9-8C8DFD044134}" type="slidenum">
              <a:rPr lang="en-US" smtClean="0"/>
              <a:pPr/>
              <a:t>21</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collection</a:t>
            </a:r>
            <a:endParaRPr lang="en-US" sz="1600" dirty="0"/>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07668"/>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16" name="Content Placeholder 4">
            <a:extLst>
              <a:ext uri="{FF2B5EF4-FFF2-40B4-BE49-F238E27FC236}">
                <a16:creationId xmlns:a16="http://schemas.microsoft.com/office/drawing/2014/main" id="{DC016E97-85BB-4A31-91C3-AD331DCAD1CC}"/>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highlight>
                  <a:srgbClr val="00FFFF"/>
                </a:highlight>
              </a:rPr>
              <a:t>Method deep dive: </a:t>
            </a:r>
            <a:r>
              <a:rPr lang="en-US" dirty="0">
                <a:solidFill>
                  <a:schemeClr val="bg1">
                    <a:lumMod val="50000"/>
                  </a:schemeClr>
                </a:solidFill>
              </a:rPr>
              <a:t>XXXXX</a:t>
            </a:r>
          </a:p>
        </p:txBody>
      </p:sp>
      <p:cxnSp>
        <p:nvCxnSpPr>
          <p:cNvPr id="17" name="Straight Connector 16">
            <a:extLst>
              <a:ext uri="{FF2B5EF4-FFF2-40B4-BE49-F238E27FC236}">
                <a16:creationId xmlns:a16="http://schemas.microsoft.com/office/drawing/2014/main" id="{8B150BFC-A258-49B3-82AB-6E480EABC90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692DD03-4965-43A6-B540-31F856BE77BA}"/>
              </a:ext>
            </a:extLst>
          </p:cNvPr>
          <p:cNvSpPr txBox="1"/>
          <p:nvPr/>
        </p:nvSpPr>
        <p:spPr>
          <a:xfrm>
            <a:off x="1134737" y="1679058"/>
            <a:ext cx="8361803" cy="369332"/>
          </a:xfrm>
          <a:prstGeom prst="rect">
            <a:avLst/>
          </a:prstGeom>
          <a:noFill/>
        </p:spPr>
        <p:txBody>
          <a:bodyPr wrap="square" rtlCol="0">
            <a:spAutoFit/>
          </a:bodyPr>
          <a:lstStyle/>
          <a:p>
            <a:r>
              <a:rPr lang="en-US" dirty="0">
                <a:highlight>
                  <a:srgbClr val="FFFF00"/>
                </a:highlight>
              </a:rPr>
              <a:t>[Placeholder for “deep dive slides” about methods (customized slides)]</a:t>
            </a:r>
          </a:p>
        </p:txBody>
      </p:sp>
    </p:spTree>
    <p:extLst>
      <p:ext uri="{BB962C8B-B14F-4D97-AF65-F5344CB8AC3E}">
        <p14:creationId xmlns:p14="http://schemas.microsoft.com/office/powerpoint/2010/main" val="2878994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53"/>
          <p:cNvSpPr txBox="1">
            <a:spLocks noGrp="1"/>
          </p:cNvSpPr>
          <p:nvPr>
            <p:ph type="body" idx="1"/>
          </p:nvPr>
        </p:nvSpPr>
        <p:spPr>
          <a:xfrm>
            <a:off x="500931" y="741151"/>
            <a:ext cx="11473441" cy="5873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7941D"/>
              </a:buClr>
              <a:buSzPts val="3600"/>
              <a:buNone/>
            </a:pPr>
            <a:r>
              <a:rPr lang="en-US" dirty="0"/>
              <a:t>2.3- Data analysis – sustainability tools</a:t>
            </a:r>
            <a:endParaRPr dirty="0"/>
          </a:p>
        </p:txBody>
      </p:sp>
      <p:sp>
        <p:nvSpPr>
          <p:cNvPr id="1284" name="Google Shape;1284;p53"/>
          <p:cNvSpPr/>
          <p:nvPr/>
        </p:nvSpPr>
        <p:spPr>
          <a:xfrm>
            <a:off x="9254524" y="1458060"/>
            <a:ext cx="2973572" cy="4327451"/>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5" name="Google Shape;1285;p53"/>
          <p:cNvSpPr txBox="1"/>
          <p:nvPr/>
        </p:nvSpPr>
        <p:spPr>
          <a:xfrm>
            <a:off x="500931" y="1542264"/>
            <a:ext cx="32393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Contents</a:t>
            </a:r>
            <a:endParaRPr/>
          </a:p>
        </p:txBody>
      </p:sp>
      <p:sp>
        <p:nvSpPr>
          <p:cNvPr id="1286" name="Google Shape;1286;p53"/>
          <p:cNvSpPr txBox="1">
            <a:spLocks noGrp="1"/>
          </p:cNvSpPr>
          <p:nvPr>
            <p:ph type="body" idx="2"/>
          </p:nvPr>
        </p:nvSpPr>
        <p:spPr>
          <a:xfrm>
            <a:off x="503329" y="1913860"/>
            <a:ext cx="11309443" cy="3306726"/>
          </a:xfrm>
          <a:prstGeom prst="rect">
            <a:avLst/>
          </a:prstGeom>
          <a:solidFill>
            <a:srgbClr val="D6E9A5"/>
          </a:solidFill>
          <a:ln>
            <a:noFill/>
          </a:ln>
        </p:spPr>
        <p:txBody>
          <a:bodyPr spcFirstLastPara="1" wrap="square" lIns="91425" tIns="45700" rIns="91425" bIns="45700" anchor="t" anchorCtr="0">
            <a:normAutofit/>
          </a:bodyPr>
          <a:lstStyle/>
          <a:p>
            <a:pPr marL="285750" lvl="0" indent="-209550" algn="l" rtl="0">
              <a:lnSpc>
                <a:spcPct val="90000"/>
              </a:lnSpc>
              <a:spcBef>
                <a:spcPts val="0"/>
              </a:spcBef>
              <a:spcAft>
                <a:spcPts val="0"/>
              </a:spcAft>
              <a:buClr>
                <a:schemeClr val="lt1"/>
              </a:buClr>
              <a:buSzPts val="1200"/>
              <a:buFont typeface="Arial"/>
              <a:buNone/>
            </a:pPr>
            <a:endParaRPr sz="1200" dirty="0">
              <a:solidFill>
                <a:srgbClr val="7F7F7F"/>
              </a:solidFill>
            </a:endParaRPr>
          </a:p>
          <a:p>
            <a:pPr marL="285750" lvl="0" indent="-285750" algn="l" rtl="0">
              <a:lnSpc>
                <a:spcPct val="90000"/>
              </a:lnSpc>
              <a:spcBef>
                <a:spcPts val="1000"/>
              </a:spcBef>
              <a:spcAft>
                <a:spcPts val="0"/>
              </a:spcAft>
              <a:buClr>
                <a:schemeClr val="lt1"/>
              </a:buClr>
              <a:buSzPts val="2000"/>
              <a:buFont typeface="Arial"/>
              <a:buChar char="•"/>
            </a:pPr>
            <a:r>
              <a:rPr lang="en-US" b="1" dirty="0"/>
              <a:t>Verify the Theory of Sustainability</a:t>
            </a:r>
          </a:p>
          <a:p>
            <a:pPr marL="0" lvl="0" indent="0" algn="l" rtl="0">
              <a:lnSpc>
                <a:spcPct val="90000"/>
              </a:lnSpc>
              <a:spcBef>
                <a:spcPts val="1000"/>
              </a:spcBef>
              <a:spcAft>
                <a:spcPts val="0"/>
              </a:spcAft>
              <a:buClr>
                <a:schemeClr val="lt1"/>
              </a:buClr>
              <a:buSzPts val="2000"/>
            </a:pPr>
            <a:r>
              <a:rPr lang="en-US" i="1" dirty="0"/>
              <a:t>     inc. revisiting assumptions, stakeholder mapping, </a:t>
            </a:r>
            <a:r>
              <a:rPr lang="en-US" i="1" dirty="0" err="1"/>
              <a:t>etc</a:t>
            </a:r>
            <a:endParaRPr i="1" dirty="0"/>
          </a:p>
          <a:p>
            <a:pPr marL="285750" lvl="0" indent="-285750" algn="l" rtl="0">
              <a:lnSpc>
                <a:spcPct val="90000"/>
              </a:lnSpc>
              <a:spcBef>
                <a:spcPts val="1000"/>
              </a:spcBef>
              <a:spcAft>
                <a:spcPts val="0"/>
              </a:spcAft>
              <a:buClr>
                <a:schemeClr val="lt1"/>
              </a:buClr>
              <a:buSzPts val="2000"/>
              <a:buFont typeface="Arial"/>
              <a:buChar char="•"/>
            </a:pPr>
            <a:r>
              <a:rPr lang="en-US" b="1" dirty="0"/>
              <a:t>Discuss </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Conditions for </a:t>
            </a:r>
            <a:r>
              <a:rPr lang="en-US" b="1" dirty="0"/>
              <a:t>Sustainability </a:t>
            </a:r>
            <a:endParaRPr dirty="0"/>
          </a:p>
          <a:p>
            <a:pPr marL="0" lvl="0" indent="0" algn="l" rtl="0">
              <a:lnSpc>
                <a:spcPct val="90000"/>
              </a:lnSpc>
              <a:spcBef>
                <a:spcPts val="1000"/>
              </a:spcBef>
              <a:spcAft>
                <a:spcPts val="0"/>
              </a:spcAft>
              <a:buClr>
                <a:schemeClr val="lt1"/>
              </a:buClr>
              <a:buSzPts val="2000"/>
              <a:buNone/>
            </a:pPr>
            <a:r>
              <a:rPr lang="en-US" i="1" dirty="0"/>
              <a:t>    e.g. resources, capacities, </a:t>
            </a:r>
            <a:r>
              <a:rPr lang="en-US" i="1" dirty="0" err="1"/>
              <a:t>etc</a:t>
            </a:r>
            <a:r>
              <a:rPr lang="en-US" i="1" dirty="0"/>
              <a:t>- and how to evaluate </a:t>
            </a:r>
            <a:r>
              <a:rPr lang="en-US" i="1" dirty="0">
                <a:highlight>
                  <a:srgbClr val="00FFFF"/>
                </a:highlight>
              </a:rPr>
              <a:t>pre- and during field work</a:t>
            </a:r>
          </a:p>
          <a:p>
            <a:pPr marL="342900" lvl="0" indent="-342900" algn="l" rtl="0">
              <a:lnSpc>
                <a:spcPct val="90000"/>
              </a:lnSpc>
              <a:spcBef>
                <a:spcPts val="1000"/>
              </a:spcBef>
              <a:spcAft>
                <a:spcPts val="0"/>
              </a:spcAft>
              <a:buClr>
                <a:schemeClr val="lt1"/>
              </a:buClr>
              <a:buSzPts val="2000"/>
              <a:buFont typeface="Arial" panose="020B0604020202020204" pitchFamily="34" charset="0"/>
              <a:buChar char="•"/>
            </a:pPr>
            <a:r>
              <a:rPr lang="en-US" b="1" dirty="0"/>
              <a:t>Mapping shocks affecting sustainability </a:t>
            </a:r>
          </a:p>
          <a:p>
            <a:pPr marL="0" lvl="0" indent="0" algn="l" rtl="0">
              <a:lnSpc>
                <a:spcPct val="90000"/>
              </a:lnSpc>
              <a:spcBef>
                <a:spcPts val="1000"/>
              </a:spcBef>
              <a:spcAft>
                <a:spcPts val="0"/>
              </a:spcAft>
              <a:buClr>
                <a:schemeClr val="lt1"/>
              </a:buClr>
              <a:buSzPts val="2000"/>
            </a:pPr>
            <a:r>
              <a:rPr lang="en-US" i="1" dirty="0"/>
              <a:t>    e.g. </a:t>
            </a:r>
            <a:r>
              <a:rPr lang="en-US" i="1" dirty="0">
                <a:highlight>
                  <a:srgbClr val="00FFFF"/>
                </a:highlight>
              </a:rPr>
              <a:t>local, regional, national, and international shocks; as well as climate disturbances</a:t>
            </a:r>
            <a:endParaRPr i="1" dirty="0">
              <a:highlight>
                <a:srgbClr val="00FFFF"/>
              </a:highlight>
            </a:endParaRPr>
          </a:p>
          <a:p>
            <a:pPr marL="285750" lvl="0" indent="-285750" algn="l" rtl="0">
              <a:lnSpc>
                <a:spcPct val="90000"/>
              </a:lnSpc>
              <a:spcBef>
                <a:spcPts val="1000"/>
              </a:spcBef>
              <a:spcAft>
                <a:spcPts val="0"/>
              </a:spcAft>
              <a:buClr>
                <a:schemeClr val="lt1"/>
              </a:buClr>
              <a:buSzPts val="2000"/>
              <a:buFont typeface="Arial"/>
              <a:buChar char="•"/>
            </a:pPr>
            <a:r>
              <a:rPr lang="en-US" b="1" dirty="0"/>
              <a:t>Emerging outcomes </a:t>
            </a:r>
            <a:endParaRPr dirty="0"/>
          </a:p>
          <a:p>
            <a:pPr marL="0" lvl="0" indent="0" algn="l" rtl="0">
              <a:lnSpc>
                <a:spcPct val="90000"/>
              </a:lnSpc>
              <a:spcBef>
                <a:spcPts val="1000"/>
              </a:spcBef>
              <a:spcAft>
                <a:spcPts val="0"/>
              </a:spcAft>
              <a:buClr>
                <a:schemeClr val="lt1"/>
              </a:buClr>
              <a:buSzPts val="20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166318A0-7734-BC4B-80AD-1859A5EB31A5}"/>
              </a:ext>
            </a:extLst>
          </p:cNvPr>
          <p:cNvSpPr/>
          <p:nvPr/>
        </p:nvSpPr>
        <p:spPr>
          <a:xfrm>
            <a:off x="574941" y="1363991"/>
            <a:ext cx="11617057" cy="5494009"/>
          </a:xfrm>
          <a:prstGeom prst="rect">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23</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0"/>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Recap: Analyzing sustainability through the sustainability framework</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buClr>
                <a:srgbClr val="F7941D"/>
              </a:buClr>
              <a:buSzPts val="2800"/>
            </a:pPr>
            <a:r>
              <a:rPr lang="en-US" sz="2800" dirty="0">
                <a:highlight>
                  <a:srgbClr val="00FFFF"/>
                </a:highlight>
                <a:latin typeface="Open Sans"/>
                <a:ea typeface="Open Sans"/>
                <a:cs typeface="Open Sans"/>
                <a:sym typeface="Open Sans"/>
              </a:rPr>
              <a:t>Data analysis – sustainability tools</a:t>
            </a:r>
            <a:endParaRPr lang="en-US" sz="2800" dirty="0">
              <a:highlight>
                <a:srgbClr val="00FFFF"/>
              </a:highlight>
            </a:endParaRP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23" name="Rectangle 22">
            <a:extLst>
              <a:ext uri="{FF2B5EF4-FFF2-40B4-BE49-F238E27FC236}">
                <a16:creationId xmlns:a16="http://schemas.microsoft.com/office/drawing/2014/main" id="{BB9520D6-0D95-4D50-9141-386F2AA25D92}"/>
              </a:ext>
            </a:extLst>
          </p:cNvPr>
          <p:cNvSpPr/>
          <p:nvPr/>
        </p:nvSpPr>
        <p:spPr>
          <a:xfrm>
            <a:off x="10652681" y="2402141"/>
            <a:ext cx="1200839" cy="928395"/>
          </a:xfrm>
          <a:prstGeom prst="rect">
            <a:avLst/>
          </a:prstGeom>
          <a:solidFill>
            <a:schemeClr val="accent4">
              <a:lumMod val="75000"/>
            </a:schemeClr>
          </a:solidFill>
          <a:ln w="38100">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Sustained (?) Outcome(s)</a:t>
            </a:r>
          </a:p>
        </p:txBody>
      </p:sp>
      <p:sp>
        <p:nvSpPr>
          <p:cNvPr id="12" name="Left Bracket 11">
            <a:extLst>
              <a:ext uri="{FF2B5EF4-FFF2-40B4-BE49-F238E27FC236}">
                <a16:creationId xmlns:a16="http://schemas.microsoft.com/office/drawing/2014/main" id="{DC424C03-9221-48FB-8F13-BEB7F3E0C60F}"/>
              </a:ext>
            </a:extLst>
          </p:cNvPr>
          <p:cNvSpPr/>
          <p:nvPr/>
        </p:nvSpPr>
        <p:spPr>
          <a:xfrm rot="5400000" flipH="1">
            <a:off x="4563502" y="3620618"/>
            <a:ext cx="384157" cy="4824524"/>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eft Bracket 38">
            <a:extLst>
              <a:ext uri="{FF2B5EF4-FFF2-40B4-BE49-F238E27FC236}">
                <a16:creationId xmlns:a16="http://schemas.microsoft.com/office/drawing/2014/main" id="{4675A34F-007B-490F-BEB2-B7862BEDAE82}"/>
              </a:ext>
            </a:extLst>
          </p:cNvPr>
          <p:cNvSpPr/>
          <p:nvPr/>
        </p:nvSpPr>
        <p:spPr>
          <a:xfrm rot="5400000" flipH="1">
            <a:off x="7592766" y="3895491"/>
            <a:ext cx="384201" cy="5175552"/>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D7D28BB1-582C-4CF4-953D-75D31ACB7389}"/>
              </a:ext>
            </a:extLst>
          </p:cNvPr>
          <p:cNvSpPr txBox="1"/>
          <p:nvPr/>
        </p:nvSpPr>
        <p:spPr>
          <a:xfrm>
            <a:off x="2496385" y="5884185"/>
            <a:ext cx="4784437" cy="369332"/>
          </a:xfrm>
          <a:prstGeom prst="rect">
            <a:avLst/>
          </a:prstGeom>
          <a:noFill/>
        </p:spPr>
        <p:txBody>
          <a:bodyPr wrap="square" rtlCol="0">
            <a:spAutoFit/>
          </a:bodyPr>
          <a:lstStyle/>
          <a:p>
            <a:pPr algn="ctr"/>
            <a:r>
              <a:rPr lang="en-US" b="1" dirty="0">
                <a:latin typeface="Myriad Pro" panose="020B0503030403020204"/>
              </a:rPr>
              <a:t>LIKELIHOOD OF SUSTAINABILITY </a:t>
            </a:r>
          </a:p>
        </p:txBody>
      </p:sp>
      <p:sp>
        <p:nvSpPr>
          <p:cNvPr id="41" name="TextBox 40">
            <a:extLst>
              <a:ext uri="{FF2B5EF4-FFF2-40B4-BE49-F238E27FC236}">
                <a16:creationId xmlns:a16="http://schemas.microsoft.com/office/drawing/2014/main" id="{7C40FAD6-0FEB-4A21-B614-9EE0894CA541}"/>
              </a:ext>
            </a:extLst>
          </p:cNvPr>
          <p:cNvSpPr txBox="1"/>
          <p:nvPr/>
        </p:nvSpPr>
        <p:spPr>
          <a:xfrm>
            <a:off x="5470543" y="6327119"/>
            <a:ext cx="4517696" cy="369332"/>
          </a:xfrm>
          <a:prstGeom prst="rect">
            <a:avLst/>
          </a:prstGeom>
          <a:noFill/>
        </p:spPr>
        <p:txBody>
          <a:bodyPr wrap="square" rtlCol="0">
            <a:spAutoFit/>
          </a:bodyPr>
          <a:lstStyle/>
          <a:p>
            <a:pPr algn="ctr"/>
            <a:r>
              <a:rPr lang="en-US" b="1" dirty="0">
                <a:latin typeface="Myriad Pro" panose="020B0503030403020204"/>
              </a:rPr>
              <a:t>VERIFICATION OF SUSTAINABILITY </a:t>
            </a:r>
          </a:p>
        </p:txBody>
      </p:sp>
      <p:sp>
        <p:nvSpPr>
          <p:cNvPr id="43" name="Rectangle 42">
            <a:extLst>
              <a:ext uri="{FF2B5EF4-FFF2-40B4-BE49-F238E27FC236}">
                <a16:creationId xmlns:a16="http://schemas.microsoft.com/office/drawing/2014/main" id="{28131A50-ECC8-4B6B-AE13-A2769B45F419}"/>
              </a:ext>
            </a:extLst>
          </p:cNvPr>
          <p:cNvSpPr/>
          <p:nvPr/>
        </p:nvSpPr>
        <p:spPr>
          <a:xfrm>
            <a:off x="4312152" y="4788065"/>
            <a:ext cx="1706087" cy="1016231"/>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yriad Pro" panose="020B0503030403020204"/>
              </a:rPr>
              <a:t>STRATEGY</a:t>
            </a:r>
          </a:p>
          <a:p>
            <a:pPr algn="ctr"/>
            <a:endParaRPr lang="en-US" sz="300" dirty="0">
              <a:latin typeface="Myriad Pro" panose="020B0503030403020204"/>
            </a:endParaRPr>
          </a:p>
          <a:p>
            <a:pPr algn="ctr"/>
            <a:r>
              <a:rPr lang="en-US" sz="1200" dirty="0">
                <a:latin typeface="Myriad Pro" panose="020B0503030403020204"/>
              </a:rPr>
              <a:t>Supporting sustainability throughout implementation</a:t>
            </a:r>
          </a:p>
        </p:txBody>
      </p:sp>
      <p:sp>
        <p:nvSpPr>
          <p:cNvPr id="17" name="Rectangle 16">
            <a:extLst>
              <a:ext uri="{FF2B5EF4-FFF2-40B4-BE49-F238E27FC236}">
                <a16:creationId xmlns:a16="http://schemas.microsoft.com/office/drawing/2014/main" id="{DDED5E1C-1462-4843-BADC-E2F4216C3AE6}"/>
              </a:ext>
            </a:extLst>
          </p:cNvPr>
          <p:cNvSpPr/>
          <p:nvPr/>
        </p:nvSpPr>
        <p:spPr>
          <a:xfrm>
            <a:off x="4311489" y="2389197"/>
            <a:ext cx="1719021" cy="587761"/>
          </a:xfrm>
          <a:prstGeom prst="rect">
            <a:avLst/>
          </a:prstGeom>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Risk Management Strategy</a:t>
            </a:r>
          </a:p>
        </p:txBody>
      </p:sp>
      <p:sp>
        <p:nvSpPr>
          <p:cNvPr id="44" name="Rectangle 43">
            <a:extLst>
              <a:ext uri="{FF2B5EF4-FFF2-40B4-BE49-F238E27FC236}">
                <a16:creationId xmlns:a16="http://schemas.microsoft.com/office/drawing/2014/main" id="{5F10AF15-C77D-45B7-9191-80921F683A4F}"/>
              </a:ext>
            </a:extLst>
          </p:cNvPr>
          <p:cNvSpPr/>
          <p:nvPr/>
        </p:nvSpPr>
        <p:spPr>
          <a:xfrm>
            <a:off x="4337581" y="3170677"/>
            <a:ext cx="1719021" cy="642792"/>
          </a:xfrm>
          <a:prstGeom prst="rect">
            <a:avLst/>
          </a:prstGeom>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300" dirty="0"/>
              <a:t>Sustainability plan, Ratings, and Exit Strategy</a:t>
            </a:r>
          </a:p>
        </p:txBody>
      </p:sp>
      <p:sp>
        <p:nvSpPr>
          <p:cNvPr id="48" name="Rectangle 47">
            <a:extLst>
              <a:ext uri="{FF2B5EF4-FFF2-40B4-BE49-F238E27FC236}">
                <a16:creationId xmlns:a16="http://schemas.microsoft.com/office/drawing/2014/main" id="{25EC174F-B150-450B-A374-30852F12F864}"/>
              </a:ext>
            </a:extLst>
          </p:cNvPr>
          <p:cNvSpPr/>
          <p:nvPr/>
        </p:nvSpPr>
        <p:spPr>
          <a:xfrm>
            <a:off x="4343678" y="4001330"/>
            <a:ext cx="1712924" cy="587761"/>
          </a:xfrm>
          <a:prstGeom prst="rect">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Adaptive Management</a:t>
            </a:r>
          </a:p>
        </p:txBody>
      </p:sp>
      <p:sp>
        <p:nvSpPr>
          <p:cNvPr id="53" name="Rectangle 52">
            <a:extLst>
              <a:ext uri="{FF2B5EF4-FFF2-40B4-BE49-F238E27FC236}">
                <a16:creationId xmlns:a16="http://schemas.microsoft.com/office/drawing/2014/main" id="{B9F7819A-1439-4115-9FE8-3C076556073A}"/>
              </a:ext>
            </a:extLst>
          </p:cNvPr>
          <p:cNvSpPr/>
          <p:nvPr/>
        </p:nvSpPr>
        <p:spPr>
          <a:xfrm>
            <a:off x="6304528" y="4796576"/>
            <a:ext cx="1706087" cy="1007719"/>
          </a:xfrm>
          <a:prstGeom prst="rect">
            <a:avLst/>
          </a:prstGeom>
          <a:solidFill>
            <a:srgbClr val="FFFF00"/>
          </a:solidFill>
          <a:ln w="381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a:solidFill>
                  <a:schemeClr val="tx1"/>
                </a:solidFill>
                <a:latin typeface="Myriad Pro" panose="020B0503030403020204"/>
              </a:rPr>
              <a:t>CONDITIONS OF SUSTAINABILITY</a:t>
            </a:r>
          </a:p>
          <a:p>
            <a:pPr algn="ctr"/>
            <a:endParaRPr lang="en-US" sz="300" dirty="0">
              <a:solidFill>
                <a:schemeClr val="tx1"/>
              </a:solidFill>
              <a:latin typeface="Myriad Pro" panose="020B0503030403020204"/>
            </a:endParaRPr>
          </a:p>
          <a:p>
            <a:pPr algn="ctr"/>
            <a:r>
              <a:rPr lang="en-US" sz="1200" dirty="0">
                <a:solidFill>
                  <a:schemeClr val="tx1"/>
                </a:solidFill>
                <a:latin typeface="Myriad Pro" panose="020B0503030403020204"/>
              </a:rPr>
              <a:t>Conditions fostering sustainability</a:t>
            </a:r>
            <a:endParaRPr lang="en-US" sz="800" dirty="0">
              <a:solidFill>
                <a:schemeClr val="tx1"/>
              </a:solidFill>
              <a:latin typeface="Myriad Pro" panose="020B0503030403020204"/>
            </a:endParaRPr>
          </a:p>
        </p:txBody>
      </p:sp>
      <p:sp>
        <p:nvSpPr>
          <p:cNvPr id="54" name="Rectangle 53">
            <a:extLst>
              <a:ext uri="{FF2B5EF4-FFF2-40B4-BE49-F238E27FC236}">
                <a16:creationId xmlns:a16="http://schemas.microsoft.com/office/drawing/2014/main" id="{D43C8F20-02EF-432B-A0A6-CF75F9B716B4}"/>
              </a:ext>
            </a:extLst>
          </p:cNvPr>
          <p:cNvSpPr/>
          <p:nvPr/>
        </p:nvSpPr>
        <p:spPr>
          <a:xfrm>
            <a:off x="4337582" y="1656653"/>
            <a:ext cx="1719021" cy="587761"/>
          </a:xfrm>
          <a:prstGeom prst="rect">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Programming Relevance</a:t>
            </a:r>
          </a:p>
        </p:txBody>
      </p:sp>
      <p:sp>
        <p:nvSpPr>
          <p:cNvPr id="55" name="Rectangle 54">
            <a:extLst>
              <a:ext uri="{FF2B5EF4-FFF2-40B4-BE49-F238E27FC236}">
                <a16:creationId xmlns:a16="http://schemas.microsoft.com/office/drawing/2014/main" id="{38D71EAA-7CEC-4F44-835B-4F6DB3CEB21F}"/>
              </a:ext>
            </a:extLst>
          </p:cNvPr>
          <p:cNvSpPr/>
          <p:nvPr/>
        </p:nvSpPr>
        <p:spPr>
          <a:xfrm>
            <a:off x="6475980" y="1989037"/>
            <a:ext cx="1334530" cy="494917"/>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Ownership</a:t>
            </a:r>
          </a:p>
        </p:txBody>
      </p:sp>
      <p:sp>
        <p:nvSpPr>
          <p:cNvPr id="56" name="Rectangle 55">
            <a:extLst>
              <a:ext uri="{FF2B5EF4-FFF2-40B4-BE49-F238E27FC236}">
                <a16:creationId xmlns:a16="http://schemas.microsoft.com/office/drawing/2014/main" id="{7179F441-6603-401E-B1F7-C1F75F1E941C}"/>
              </a:ext>
            </a:extLst>
          </p:cNvPr>
          <p:cNvSpPr/>
          <p:nvPr/>
        </p:nvSpPr>
        <p:spPr>
          <a:xfrm>
            <a:off x="6475980" y="3350469"/>
            <a:ext cx="1334530" cy="587761"/>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Partnerships</a:t>
            </a:r>
          </a:p>
        </p:txBody>
      </p:sp>
      <p:sp>
        <p:nvSpPr>
          <p:cNvPr id="57" name="Rectangle 56">
            <a:extLst>
              <a:ext uri="{FF2B5EF4-FFF2-40B4-BE49-F238E27FC236}">
                <a16:creationId xmlns:a16="http://schemas.microsoft.com/office/drawing/2014/main" id="{55E250E9-D28F-44BF-994E-09E0BF97FCF7}"/>
              </a:ext>
            </a:extLst>
          </p:cNvPr>
          <p:cNvSpPr/>
          <p:nvPr/>
        </p:nvSpPr>
        <p:spPr>
          <a:xfrm>
            <a:off x="6475980" y="2657688"/>
            <a:ext cx="1334530" cy="494917"/>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Resources</a:t>
            </a:r>
          </a:p>
        </p:txBody>
      </p:sp>
      <p:sp>
        <p:nvSpPr>
          <p:cNvPr id="58" name="Rectangle 57">
            <a:extLst>
              <a:ext uri="{FF2B5EF4-FFF2-40B4-BE49-F238E27FC236}">
                <a16:creationId xmlns:a16="http://schemas.microsoft.com/office/drawing/2014/main" id="{7C30302B-E3AF-46A9-B82E-DBECA2398448}"/>
              </a:ext>
            </a:extLst>
          </p:cNvPr>
          <p:cNvSpPr/>
          <p:nvPr/>
        </p:nvSpPr>
        <p:spPr>
          <a:xfrm>
            <a:off x="6475980" y="4095167"/>
            <a:ext cx="1334530" cy="494917"/>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700" b="1" dirty="0"/>
              <a:t>Capacities</a:t>
            </a:r>
          </a:p>
        </p:txBody>
      </p:sp>
      <p:sp>
        <p:nvSpPr>
          <p:cNvPr id="63" name="Rectangle 62">
            <a:extLst>
              <a:ext uri="{FF2B5EF4-FFF2-40B4-BE49-F238E27FC236}">
                <a16:creationId xmlns:a16="http://schemas.microsoft.com/office/drawing/2014/main" id="{87459F3A-7B3E-4688-90AF-3030DCB01D36}"/>
              </a:ext>
            </a:extLst>
          </p:cNvPr>
          <p:cNvSpPr/>
          <p:nvPr/>
        </p:nvSpPr>
        <p:spPr>
          <a:xfrm>
            <a:off x="8343753" y="2244414"/>
            <a:ext cx="1712924" cy="985520"/>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a:t>Human, social, economic shocks and stresses</a:t>
            </a:r>
          </a:p>
        </p:txBody>
      </p:sp>
      <p:sp>
        <p:nvSpPr>
          <p:cNvPr id="9" name="Star: 7 Points 8">
            <a:extLst>
              <a:ext uri="{FF2B5EF4-FFF2-40B4-BE49-F238E27FC236}">
                <a16:creationId xmlns:a16="http://schemas.microsoft.com/office/drawing/2014/main" id="{3702FF1E-B4C2-4AEF-81F2-A7C8D08D2B0B}"/>
              </a:ext>
            </a:extLst>
          </p:cNvPr>
          <p:cNvSpPr/>
          <p:nvPr/>
        </p:nvSpPr>
        <p:spPr>
          <a:xfrm>
            <a:off x="8161208" y="3302190"/>
            <a:ext cx="2028013" cy="1398488"/>
          </a:xfrm>
          <a:custGeom>
            <a:avLst/>
            <a:gdLst>
              <a:gd name="connsiteX0" fmla="*/ -5 w 2028013"/>
              <a:gd name="connsiteY0" fmla="*/ 899377 h 1398488"/>
              <a:gd name="connsiteX1" fmla="*/ 312290 w 2028013"/>
              <a:gd name="connsiteY1" fmla="*/ 622389 h 1398488"/>
              <a:gd name="connsiteX2" fmla="*/ 200835 w 2028013"/>
              <a:gd name="connsiteY2" fmla="*/ 276989 h 1398488"/>
              <a:gd name="connsiteX3" fmla="*/ 701717 w 2028013"/>
              <a:gd name="connsiteY3" fmla="*/ 276989 h 1398488"/>
              <a:gd name="connsiteX4" fmla="*/ 1014007 w 2028013"/>
              <a:gd name="connsiteY4" fmla="*/ 0 h 1398488"/>
              <a:gd name="connsiteX5" fmla="*/ 1326296 w 2028013"/>
              <a:gd name="connsiteY5" fmla="*/ 276989 h 1398488"/>
              <a:gd name="connsiteX6" fmla="*/ 1827178 w 2028013"/>
              <a:gd name="connsiteY6" fmla="*/ 276989 h 1398488"/>
              <a:gd name="connsiteX7" fmla="*/ 1715723 w 2028013"/>
              <a:gd name="connsiteY7" fmla="*/ 622389 h 1398488"/>
              <a:gd name="connsiteX8" fmla="*/ 2028018 w 2028013"/>
              <a:gd name="connsiteY8" fmla="*/ 899377 h 1398488"/>
              <a:gd name="connsiteX9" fmla="*/ 1576737 w 2028013"/>
              <a:gd name="connsiteY9" fmla="*/ 1053094 h 1398488"/>
              <a:gd name="connsiteX10" fmla="*/ 1465279 w 2028013"/>
              <a:gd name="connsiteY10" fmla="*/ 1398495 h 1398488"/>
              <a:gd name="connsiteX11" fmla="*/ 1014007 w 2028013"/>
              <a:gd name="connsiteY11" fmla="*/ 1244776 h 1398488"/>
              <a:gd name="connsiteX12" fmla="*/ 562734 w 2028013"/>
              <a:gd name="connsiteY12" fmla="*/ 1398495 h 1398488"/>
              <a:gd name="connsiteX13" fmla="*/ 451276 w 2028013"/>
              <a:gd name="connsiteY13" fmla="*/ 1053094 h 1398488"/>
              <a:gd name="connsiteX14" fmla="*/ -5 w 2028013"/>
              <a:gd name="connsiteY14" fmla="*/ 899377 h 13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013" h="1398488" fill="none" extrusionOk="0">
                <a:moveTo>
                  <a:pt x="-5" y="899377"/>
                </a:moveTo>
                <a:cubicBezTo>
                  <a:pt x="117471" y="771070"/>
                  <a:pt x="187805" y="705691"/>
                  <a:pt x="312290" y="622389"/>
                </a:cubicBezTo>
                <a:cubicBezTo>
                  <a:pt x="243700" y="461722"/>
                  <a:pt x="215960" y="365455"/>
                  <a:pt x="200835" y="276989"/>
                </a:cubicBezTo>
                <a:cubicBezTo>
                  <a:pt x="351022" y="272748"/>
                  <a:pt x="564433" y="280126"/>
                  <a:pt x="701717" y="276989"/>
                </a:cubicBezTo>
                <a:cubicBezTo>
                  <a:pt x="785957" y="196721"/>
                  <a:pt x="899063" y="87853"/>
                  <a:pt x="1014007" y="0"/>
                </a:cubicBezTo>
                <a:cubicBezTo>
                  <a:pt x="1121618" y="77060"/>
                  <a:pt x="1185776" y="141189"/>
                  <a:pt x="1326296" y="276989"/>
                </a:cubicBezTo>
                <a:cubicBezTo>
                  <a:pt x="1574163" y="256342"/>
                  <a:pt x="1663537" y="300788"/>
                  <a:pt x="1827178" y="276989"/>
                </a:cubicBezTo>
                <a:cubicBezTo>
                  <a:pt x="1780074" y="384034"/>
                  <a:pt x="1741267" y="505399"/>
                  <a:pt x="1715723" y="622389"/>
                </a:cubicBezTo>
                <a:cubicBezTo>
                  <a:pt x="1788932" y="671322"/>
                  <a:pt x="1924745" y="825695"/>
                  <a:pt x="2028018" y="899377"/>
                </a:cubicBezTo>
                <a:cubicBezTo>
                  <a:pt x="1864033" y="973625"/>
                  <a:pt x="1701158" y="1016461"/>
                  <a:pt x="1576737" y="1053094"/>
                </a:cubicBezTo>
                <a:cubicBezTo>
                  <a:pt x="1513567" y="1209529"/>
                  <a:pt x="1520546" y="1256898"/>
                  <a:pt x="1465279" y="1398495"/>
                </a:cubicBezTo>
                <a:cubicBezTo>
                  <a:pt x="1336919" y="1353238"/>
                  <a:pt x="1172668" y="1295368"/>
                  <a:pt x="1014007" y="1244776"/>
                </a:cubicBezTo>
                <a:cubicBezTo>
                  <a:pt x="812405" y="1326206"/>
                  <a:pt x="790835" y="1329881"/>
                  <a:pt x="562734" y="1398495"/>
                </a:cubicBezTo>
                <a:cubicBezTo>
                  <a:pt x="543982" y="1305097"/>
                  <a:pt x="504531" y="1188300"/>
                  <a:pt x="451276" y="1053094"/>
                </a:cubicBezTo>
                <a:cubicBezTo>
                  <a:pt x="298530" y="992808"/>
                  <a:pt x="214095" y="992460"/>
                  <a:pt x="-5" y="899377"/>
                </a:cubicBezTo>
                <a:close/>
              </a:path>
              <a:path w="2028013" h="1398488" stroke="0" extrusionOk="0">
                <a:moveTo>
                  <a:pt x="-5" y="899377"/>
                </a:moveTo>
                <a:cubicBezTo>
                  <a:pt x="106069" y="781388"/>
                  <a:pt x="224483" y="716884"/>
                  <a:pt x="312290" y="622389"/>
                </a:cubicBezTo>
                <a:cubicBezTo>
                  <a:pt x="248128" y="469784"/>
                  <a:pt x="213347" y="357725"/>
                  <a:pt x="200835" y="276989"/>
                </a:cubicBezTo>
                <a:cubicBezTo>
                  <a:pt x="360516" y="258381"/>
                  <a:pt x="481795" y="276036"/>
                  <a:pt x="701717" y="276989"/>
                </a:cubicBezTo>
                <a:cubicBezTo>
                  <a:pt x="802297" y="163855"/>
                  <a:pt x="913600" y="62925"/>
                  <a:pt x="1014007" y="0"/>
                </a:cubicBezTo>
                <a:cubicBezTo>
                  <a:pt x="1072625" y="68890"/>
                  <a:pt x="1198338" y="140126"/>
                  <a:pt x="1326296" y="276989"/>
                </a:cubicBezTo>
                <a:cubicBezTo>
                  <a:pt x="1565946" y="295554"/>
                  <a:pt x="1668631" y="257544"/>
                  <a:pt x="1827178" y="276989"/>
                </a:cubicBezTo>
                <a:cubicBezTo>
                  <a:pt x="1784164" y="445147"/>
                  <a:pt x="1762316" y="513253"/>
                  <a:pt x="1715723" y="622389"/>
                </a:cubicBezTo>
                <a:cubicBezTo>
                  <a:pt x="1824521" y="724978"/>
                  <a:pt x="1940700" y="843787"/>
                  <a:pt x="2028018" y="899377"/>
                </a:cubicBezTo>
                <a:cubicBezTo>
                  <a:pt x="1902720" y="948834"/>
                  <a:pt x="1710797" y="1005233"/>
                  <a:pt x="1576737" y="1053094"/>
                </a:cubicBezTo>
                <a:cubicBezTo>
                  <a:pt x="1531365" y="1204323"/>
                  <a:pt x="1479078" y="1325399"/>
                  <a:pt x="1465279" y="1398495"/>
                </a:cubicBezTo>
                <a:cubicBezTo>
                  <a:pt x="1293363" y="1362842"/>
                  <a:pt x="1225601" y="1301451"/>
                  <a:pt x="1014007" y="1244776"/>
                </a:cubicBezTo>
                <a:cubicBezTo>
                  <a:pt x="886169" y="1296649"/>
                  <a:pt x="736610" y="1328622"/>
                  <a:pt x="562734" y="1398495"/>
                </a:cubicBezTo>
                <a:cubicBezTo>
                  <a:pt x="514845" y="1237978"/>
                  <a:pt x="478548" y="1185564"/>
                  <a:pt x="451276" y="1053094"/>
                </a:cubicBezTo>
                <a:cubicBezTo>
                  <a:pt x="232889" y="1003457"/>
                  <a:pt x="89559" y="954247"/>
                  <a:pt x="-5" y="899377"/>
                </a:cubicBezTo>
                <a:close/>
              </a:path>
            </a:pathLst>
          </a:custGeom>
          <a:ln w="38100">
            <a:extLst>
              <a:ext uri="{C807C97D-BFC1-408E-A445-0C87EB9F89A2}">
                <ask:lineSketchStyleProps xmlns:ask="http://schemas.microsoft.com/office/drawing/2018/sketchyshapes" sd="1249726895">
                  <a:prstGeom prst="star7">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200" b="1" dirty="0">
              <a:solidFill>
                <a:schemeClr val="tx1">
                  <a:lumMod val="75000"/>
                  <a:lumOff val="25000"/>
                </a:schemeClr>
              </a:solidFill>
              <a:latin typeface="Myriad Pro" panose="020B0503030403020204"/>
            </a:endParaRPr>
          </a:p>
          <a:p>
            <a:pPr algn="ctr"/>
            <a:r>
              <a:rPr lang="en-US" sz="1200" b="1" dirty="0">
                <a:solidFill>
                  <a:schemeClr val="tx1">
                    <a:lumMod val="75000"/>
                    <a:lumOff val="25000"/>
                  </a:schemeClr>
                </a:solidFill>
                <a:latin typeface="Myriad Pro" panose="020B0503030403020204"/>
              </a:rPr>
              <a:t>Climate Shocks and Stresses</a:t>
            </a:r>
          </a:p>
        </p:txBody>
      </p:sp>
      <p:sp>
        <p:nvSpPr>
          <p:cNvPr id="64" name="Rectangle 63">
            <a:extLst>
              <a:ext uri="{FF2B5EF4-FFF2-40B4-BE49-F238E27FC236}">
                <a16:creationId xmlns:a16="http://schemas.microsoft.com/office/drawing/2014/main" id="{14C9D2F9-27BA-479B-A7CA-4B119D24B375}"/>
              </a:ext>
            </a:extLst>
          </p:cNvPr>
          <p:cNvSpPr/>
          <p:nvPr/>
        </p:nvSpPr>
        <p:spPr>
          <a:xfrm>
            <a:off x="2315481" y="3695883"/>
            <a:ext cx="1692017" cy="927536"/>
          </a:xfrm>
          <a:prstGeom prst="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Sustainability Assumptions, e.g. Trajectories  in systems</a:t>
            </a:r>
          </a:p>
        </p:txBody>
      </p:sp>
      <p:sp>
        <p:nvSpPr>
          <p:cNvPr id="66" name="Rectangle 65">
            <a:extLst>
              <a:ext uri="{FF2B5EF4-FFF2-40B4-BE49-F238E27FC236}">
                <a16:creationId xmlns:a16="http://schemas.microsoft.com/office/drawing/2014/main" id="{629E5336-A84F-436E-9B5F-83E692971479}"/>
              </a:ext>
            </a:extLst>
          </p:cNvPr>
          <p:cNvSpPr/>
          <p:nvPr/>
        </p:nvSpPr>
        <p:spPr>
          <a:xfrm>
            <a:off x="8333028" y="4796833"/>
            <a:ext cx="1706088" cy="1007461"/>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DISTURBANCES</a:t>
            </a:r>
          </a:p>
          <a:p>
            <a:pPr algn="ctr"/>
            <a:endParaRPr lang="en-US" sz="800" dirty="0">
              <a:latin typeface="Myriad Pro" panose="020B0503030403020204"/>
            </a:endParaRPr>
          </a:p>
          <a:p>
            <a:pPr algn="ctr"/>
            <a:r>
              <a:rPr lang="en-US" sz="1400" dirty="0">
                <a:latin typeface="Myriad Pro" panose="020B0503030403020204"/>
              </a:rPr>
              <a:t>Endured by the outcome(s)</a:t>
            </a:r>
          </a:p>
        </p:txBody>
      </p:sp>
      <p:sp>
        <p:nvSpPr>
          <p:cNvPr id="32" name="Right Brace 31">
            <a:extLst>
              <a:ext uri="{FF2B5EF4-FFF2-40B4-BE49-F238E27FC236}">
                <a16:creationId xmlns:a16="http://schemas.microsoft.com/office/drawing/2014/main" id="{4D21341C-B5B0-49D8-B192-EB885E924A76}"/>
              </a:ext>
            </a:extLst>
          </p:cNvPr>
          <p:cNvSpPr/>
          <p:nvPr/>
        </p:nvSpPr>
        <p:spPr>
          <a:xfrm>
            <a:off x="10308935" y="2195479"/>
            <a:ext cx="121324" cy="248124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75268605-5F60-4480-83F3-F85DC9D73323}"/>
              </a:ext>
            </a:extLst>
          </p:cNvPr>
          <p:cNvSpPr/>
          <p:nvPr/>
        </p:nvSpPr>
        <p:spPr>
          <a:xfrm>
            <a:off x="697439" y="3220474"/>
            <a:ext cx="1200839" cy="872913"/>
          </a:xfrm>
          <a:prstGeom prst="rect">
            <a:avLst/>
          </a:prstGeom>
          <a:noFill/>
          <a:ln w="38100">
            <a:solidFill>
              <a:schemeClr val="tx1">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solidFill>
                  <a:schemeClr val="tx1"/>
                </a:solidFill>
                <a:latin typeface="Myriad Pro" panose="020B0503030403020204"/>
              </a:rPr>
              <a:t>Selected Outcome(s)</a:t>
            </a:r>
          </a:p>
        </p:txBody>
      </p:sp>
      <p:sp>
        <p:nvSpPr>
          <p:cNvPr id="38" name="Rectangle 37">
            <a:extLst>
              <a:ext uri="{FF2B5EF4-FFF2-40B4-BE49-F238E27FC236}">
                <a16:creationId xmlns:a16="http://schemas.microsoft.com/office/drawing/2014/main" id="{AFE74BBF-9DE4-D666-5F65-7F8E929EFEBD}"/>
              </a:ext>
            </a:extLst>
          </p:cNvPr>
          <p:cNvSpPr/>
          <p:nvPr/>
        </p:nvSpPr>
        <p:spPr>
          <a:xfrm>
            <a:off x="2301978" y="2611197"/>
            <a:ext cx="1694085" cy="889815"/>
          </a:xfrm>
          <a:prstGeom prst="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Economic, Political, Human/Social, and Natural Capital</a:t>
            </a:r>
          </a:p>
        </p:txBody>
      </p:sp>
      <p:sp>
        <p:nvSpPr>
          <p:cNvPr id="40" name="Rectangle 39">
            <a:extLst>
              <a:ext uri="{FF2B5EF4-FFF2-40B4-BE49-F238E27FC236}">
                <a16:creationId xmlns:a16="http://schemas.microsoft.com/office/drawing/2014/main" id="{7A97EFA7-7AA4-3A26-18D5-5E7FAB140F44}"/>
              </a:ext>
            </a:extLst>
          </p:cNvPr>
          <p:cNvSpPr/>
          <p:nvPr/>
        </p:nvSpPr>
        <p:spPr>
          <a:xfrm>
            <a:off x="2315481" y="4796578"/>
            <a:ext cx="1752282" cy="1007718"/>
          </a:xfrm>
          <a:prstGeom prst="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yriad Pro" panose="020B0503030403020204"/>
              </a:rPr>
              <a:t>CONTEXT</a:t>
            </a:r>
            <a:endParaRPr lang="en-US" sz="1200" dirty="0">
              <a:latin typeface="Myriad Pro" panose="020B0503030403020204"/>
            </a:endParaRPr>
          </a:p>
          <a:p>
            <a:pPr algn="ctr"/>
            <a:r>
              <a:rPr lang="en-US" sz="1200" dirty="0">
                <a:latin typeface="Myriad Pro" panose="020B0503030403020204"/>
              </a:rPr>
              <a:t>Backdrop of the strategy and results</a:t>
            </a:r>
          </a:p>
        </p:txBody>
      </p:sp>
      <p:sp>
        <p:nvSpPr>
          <p:cNvPr id="37" name="Right Brace 36">
            <a:extLst>
              <a:ext uri="{FF2B5EF4-FFF2-40B4-BE49-F238E27FC236}">
                <a16:creationId xmlns:a16="http://schemas.microsoft.com/office/drawing/2014/main" id="{6438492A-E737-FA47-BCE4-A10ACE5EE1FD}"/>
              </a:ext>
            </a:extLst>
          </p:cNvPr>
          <p:cNvSpPr/>
          <p:nvPr/>
        </p:nvSpPr>
        <p:spPr>
          <a:xfrm>
            <a:off x="2001243" y="2858939"/>
            <a:ext cx="175865" cy="148368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e 44">
            <a:extLst>
              <a:ext uri="{FF2B5EF4-FFF2-40B4-BE49-F238E27FC236}">
                <a16:creationId xmlns:a16="http://schemas.microsoft.com/office/drawing/2014/main" id="{26669264-C598-1F4B-933E-A1337C73D445}"/>
              </a:ext>
            </a:extLst>
          </p:cNvPr>
          <p:cNvSpPr/>
          <p:nvPr/>
        </p:nvSpPr>
        <p:spPr>
          <a:xfrm>
            <a:off x="4068282" y="2437871"/>
            <a:ext cx="125571" cy="222090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Brace 45">
            <a:extLst>
              <a:ext uri="{FF2B5EF4-FFF2-40B4-BE49-F238E27FC236}">
                <a16:creationId xmlns:a16="http://schemas.microsoft.com/office/drawing/2014/main" id="{BEBE0E25-9567-604B-89F9-EA830E145F8E}"/>
              </a:ext>
            </a:extLst>
          </p:cNvPr>
          <p:cNvSpPr/>
          <p:nvPr/>
        </p:nvSpPr>
        <p:spPr>
          <a:xfrm>
            <a:off x="6153195" y="1558393"/>
            <a:ext cx="141454" cy="312911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ight Brace 46">
            <a:extLst>
              <a:ext uri="{FF2B5EF4-FFF2-40B4-BE49-F238E27FC236}">
                <a16:creationId xmlns:a16="http://schemas.microsoft.com/office/drawing/2014/main" id="{09C8EE73-5D44-AE46-B868-FE0EF6B0D6DD}"/>
              </a:ext>
            </a:extLst>
          </p:cNvPr>
          <p:cNvSpPr/>
          <p:nvPr/>
        </p:nvSpPr>
        <p:spPr>
          <a:xfrm>
            <a:off x="7966401" y="1920128"/>
            <a:ext cx="194807" cy="268512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a:extLst>
              <a:ext uri="{FF2B5EF4-FFF2-40B4-BE49-F238E27FC236}">
                <a16:creationId xmlns:a16="http://schemas.microsoft.com/office/drawing/2014/main" id="{CCAEF5E8-0553-534A-9A38-EC7D75468E7F}"/>
              </a:ext>
            </a:extLst>
          </p:cNvPr>
          <p:cNvSpPr/>
          <p:nvPr/>
        </p:nvSpPr>
        <p:spPr>
          <a:xfrm>
            <a:off x="10631757" y="3658378"/>
            <a:ext cx="1200839" cy="898666"/>
          </a:xfrm>
          <a:prstGeom prst="rect">
            <a:avLst/>
          </a:prstGeom>
          <a:solidFill>
            <a:schemeClr val="accent4">
              <a:lumMod val="75000"/>
            </a:schemeClr>
          </a:solidFill>
          <a:ln w="38100">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Emerging (?) Outcome(s)</a:t>
            </a:r>
          </a:p>
        </p:txBody>
      </p:sp>
      <p:sp>
        <p:nvSpPr>
          <p:cNvPr id="4" name="Arrow: Right 3">
            <a:extLst>
              <a:ext uri="{FF2B5EF4-FFF2-40B4-BE49-F238E27FC236}">
                <a16:creationId xmlns:a16="http://schemas.microsoft.com/office/drawing/2014/main" id="{20291133-394A-4D62-8019-D6E054DF2463}"/>
              </a:ext>
            </a:extLst>
          </p:cNvPr>
          <p:cNvSpPr/>
          <p:nvPr/>
        </p:nvSpPr>
        <p:spPr>
          <a:xfrm rot="10800000">
            <a:off x="10490882" y="6264946"/>
            <a:ext cx="580711" cy="4101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1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54"/>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292" name="Google Shape;1292;p54"/>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3" name="Google Shape;1293;p54"/>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294" name="Google Shape;1294;p54"/>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a:solidFill>
                  <a:srgbClr val="7F7F7F"/>
                </a:solidFill>
                <a:latin typeface="Open Sans"/>
                <a:ea typeface="Open Sans"/>
                <a:cs typeface="Open Sans"/>
                <a:sym typeface="Open Sans"/>
              </a:rPr>
              <a:t>Verify the Theory of Sustainability by testing assumptions in the field</a:t>
            </a:r>
            <a:endParaRPr/>
          </a:p>
        </p:txBody>
      </p:sp>
      <p:sp>
        <p:nvSpPr>
          <p:cNvPr id="1295" name="Google Shape;1295;p54"/>
          <p:cNvSpPr txBox="1"/>
          <p:nvPr/>
        </p:nvSpPr>
        <p:spPr>
          <a:xfrm>
            <a:off x="517791" y="99321"/>
            <a:ext cx="9635202"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dirty="0"/>
          </a:p>
        </p:txBody>
      </p:sp>
      <p:cxnSp>
        <p:nvCxnSpPr>
          <p:cNvPr id="1296" name="Google Shape;1296;p54"/>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297" name="Google Shape;1297;p54"/>
          <p:cNvSpPr txBox="1"/>
          <p:nvPr/>
        </p:nvSpPr>
        <p:spPr>
          <a:xfrm>
            <a:off x="914392" y="1497379"/>
            <a:ext cx="10835400" cy="517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Open Sans"/>
                <a:ea typeface="Open Sans"/>
                <a:cs typeface="Open Sans"/>
                <a:sym typeface="Open Sans"/>
              </a:rPr>
              <a:t>What will the Theory of Sustainability tell us? </a:t>
            </a:r>
            <a:endParaRPr dirty="0"/>
          </a:p>
          <a:p>
            <a:pPr marL="0" marR="0" lvl="0" indent="0" algn="l" rtl="0">
              <a:spcBef>
                <a:spcPts val="0"/>
              </a:spcBef>
              <a:spcAft>
                <a:spcPts val="0"/>
              </a:spcAft>
              <a:buNone/>
            </a:pPr>
            <a:endParaRPr sz="1800" b="1"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b="1"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b="1"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b="1"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600"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800" b="1" dirty="0">
                <a:solidFill>
                  <a:schemeClr val="dk1"/>
                </a:solidFill>
                <a:highlight>
                  <a:srgbClr val="FFFF00"/>
                </a:highlight>
                <a:latin typeface="Open Sans"/>
                <a:ea typeface="Open Sans"/>
                <a:cs typeface="Open Sans"/>
                <a:sym typeface="Open Sans"/>
              </a:rPr>
              <a:t>During the fieldwork:</a:t>
            </a:r>
            <a:r>
              <a:rPr lang="en-US" sz="1800" dirty="0">
                <a:solidFill>
                  <a:schemeClr val="dk1"/>
                </a:solidFill>
                <a:highlight>
                  <a:srgbClr val="FFFF00"/>
                </a:highlight>
                <a:latin typeface="Open Sans"/>
                <a:ea typeface="Open Sans"/>
                <a:cs typeface="Open Sans"/>
                <a:sym typeface="Open Sans"/>
              </a:rPr>
              <a:t> </a:t>
            </a:r>
            <a:endParaRPr dirty="0"/>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Check whether assumptions were true/false/missing</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Check whether impact drivers have held up/were irrelevant/turned to barriers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Revisit any project exit-readiness and benchmarking for sustainability assumptions about partners, e.g. how well were ex-post plans developed and/or executed? What were plans for continuation of activities and/or follow-on support, replication, scale-up, other? </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Revisit any project assumptions about shocks (environmental, economic, political </a:t>
            </a:r>
            <a:r>
              <a:rPr lang="en-US" sz="1800" dirty="0" err="1">
                <a:solidFill>
                  <a:schemeClr val="dk1"/>
                </a:solidFill>
                <a:latin typeface="Open Sans"/>
                <a:ea typeface="Open Sans"/>
                <a:cs typeface="Open Sans"/>
                <a:sym typeface="Open Sans"/>
              </a:rPr>
              <a:t>etc</a:t>
            </a:r>
            <a:r>
              <a:rPr lang="en-US" sz="1800" dirty="0">
                <a:solidFill>
                  <a:schemeClr val="dk1"/>
                </a:solidFill>
                <a:latin typeface="Open Sans"/>
                <a:ea typeface="Open Sans"/>
                <a:cs typeface="Open Sans"/>
                <a:sym typeface="Open Sans"/>
              </a:rPr>
              <a:t>)</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Revisit any natural system barriers (e.g. ecological limits) or human systems barriers (e.g. dependent on rainfall for agriculture) as well as assumptions that current climate change is challenging</a:t>
            </a:r>
            <a:endParaRPr dirty="0"/>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p:txBody>
      </p:sp>
      <p:sp>
        <p:nvSpPr>
          <p:cNvPr id="1298" name="Google Shape;1298;p54"/>
          <p:cNvSpPr txBox="1"/>
          <p:nvPr/>
        </p:nvSpPr>
        <p:spPr>
          <a:xfrm>
            <a:off x="2415510" y="1932273"/>
            <a:ext cx="8862098" cy="58473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Myriad Pro"/>
                <a:ea typeface="Open Sans"/>
                <a:cs typeface="Open Sans"/>
                <a:sym typeface="Open Sans"/>
              </a:rPr>
              <a:t> YOU WILL CHECK WHETHER DRIVERS AND ASSUMPTIONS AFFECTING SUSTAINABILITY WERE TRUE IN ORDER TO UNDERSTAND </a:t>
            </a:r>
            <a:r>
              <a:rPr lang="en-US" sz="1600" b="1" u="sng" dirty="0">
                <a:solidFill>
                  <a:schemeClr val="dk1"/>
                </a:solidFill>
                <a:latin typeface="Myriad Pro"/>
                <a:ea typeface="Open Sans"/>
                <a:cs typeface="Open Sans"/>
                <a:sym typeface="Open Sans"/>
              </a:rPr>
              <a:t>WHY OUTCOMES DID OR DID NOT LAST</a:t>
            </a:r>
            <a:endParaRPr dirty="0">
              <a:latin typeface="Myriad Pro"/>
            </a:endParaRPr>
          </a:p>
        </p:txBody>
      </p:sp>
      <p:pic>
        <p:nvPicPr>
          <p:cNvPr id="1299" name="Google Shape;1299;p54" descr="Light Bulb PNG Images - FreeIconsPNG"/>
          <p:cNvPicPr preferRelativeResize="0"/>
          <p:nvPr/>
        </p:nvPicPr>
        <p:blipFill rotWithShape="1">
          <a:blip r:embed="rId3">
            <a:alphaModFix/>
          </a:blip>
          <a:srcRect/>
          <a:stretch/>
        </p:blipFill>
        <p:spPr>
          <a:xfrm>
            <a:off x="1892000" y="1497365"/>
            <a:ext cx="999893" cy="9967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304"/>
        <p:cNvGrpSpPr/>
        <p:nvPr/>
      </p:nvGrpSpPr>
      <p:grpSpPr>
        <a:xfrm>
          <a:off x="0" y="0"/>
          <a:ext cx="0" cy="0"/>
          <a:chOff x="0" y="0"/>
          <a:chExt cx="0" cy="0"/>
        </a:xfrm>
      </p:grpSpPr>
      <p:sp>
        <p:nvSpPr>
          <p:cNvPr id="1305" name="Google Shape;1305;p55"/>
          <p:cNvSpPr txBox="1">
            <a:spLocks noGrp="1"/>
          </p:cNvSpPr>
          <p:nvPr>
            <p:ph type="sldNum" idx="12"/>
          </p:nvPr>
        </p:nvSpPr>
        <p:spPr>
          <a:xfrm>
            <a:off x="11097126" y="6317129"/>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1306" name="Google Shape;1306;p55"/>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7" name="Google Shape;1307;p55"/>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dirty="0"/>
          </a:p>
          <a:p>
            <a:pPr marL="0" marR="0" lvl="0" indent="0" algn="l" rtl="0">
              <a:lnSpc>
                <a:spcPct val="90000"/>
              </a:lnSpc>
              <a:spcBef>
                <a:spcPts val="100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 </a:t>
            </a:r>
            <a:endParaRPr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1308" name="Google Shape;1308;p55"/>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309" name="Google Shape;1309;p55"/>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Verify the Theory of Sustainability by testing assumptions in the field</a:t>
            </a:r>
            <a:endParaRPr dirty="0"/>
          </a:p>
        </p:txBody>
      </p:sp>
      <p:cxnSp>
        <p:nvCxnSpPr>
          <p:cNvPr id="1310" name="Google Shape;1310;p55"/>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311" name="Google Shape;1311;p55"/>
          <p:cNvSpPr txBox="1"/>
          <p:nvPr/>
        </p:nvSpPr>
        <p:spPr>
          <a:xfrm>
            <a:off x="1116340" y="2395395"/>
            <a:ext cx="3243533"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Known/considered </a:t>
            </a:r>
            <a:r>
              <a:rPr lang="en-US" sz="1800" b="1">
                <a:solidFill>
                  <a:schemeClr val="dk1"/>
                </a:solidFill>
                <a:latin typeface="Calibri"/>
                <a:ea typeface="Calibri"/>
                <a:cs typeface="Calibri"/>
                <a:sym typeface="Calibri"/>
              </a:rPr>
              <a:t>risks to sustainability</a:t>
            </a:r>
            <a:r>
              <a:rPr lang="en-US" sz="1800">
                <a:solidFill>
                  <a:schemeClr val="dk1"/>
                </a:solidFill>
                <a:latin typeface="Calibri"/>
                <a:ea typeface="Calibri"/>
                <a:cs typeface="Calibri"/>
                <a:sym typeface="Calibri"/>
              </a:rPr>
              <a:t>,</a:t>
            </a:r>
            <a:r>
              <a:rPr lang="en-US" sz="1800" b="1">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as stated in the Terminal Evaluation, e.g.: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Financial</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Political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Socio-political</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Socio-economic</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Institutional</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Specific risks to communities/ beneficiaries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Environmental risks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t>
            </a:r>
            <a:endParaRPr/>
          </a:p>
        </p:txBody>
      </p:sp>
      <p:sp>
        <p:nvSpPr>
          <p:cNvPr id="1312" name="Google Shape;1312;p55"/>
          <p:cNvSpPr txBox="1"/>
          <p:nvPr/>
        </p:nvSpPr>
        <p:spPr>
          <a:xfrm>
            <a:off x="4706974" y="2395395"/>
            <a:ext cx="3285314"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Presence of </a:t>
            </a:r>
            <a:r>
              <a:rPr lang="en-US" sz="1800" b="1">
                <a:solidFill>
                  <a:schemeClr val="dk1"/>
                </a:solidFill>
                <a:latin typeface="Calibri"/>
                <a:ea typeface="Calibri"/>
                <a:cs typeface="Calibri"/>
                <a:sym typeface="Calibri"/>
              </a:rPr>
              <a:t>factors enabling sustainability </a:t>
            </a:r>
            <a:r>
              <a:rPr lang="en-US" sz="1800">
                <a:solidFill>
                  <a:schemeClr val="dk1"/>
                </a:solidFill>
                <a:latin typeface="Calibri"/>
                <a:ea typeface="Calibri"/>
                <a:cs typeface="Calibri"/>
                <a:sym typeface="Calibri"/>
              </a:rPr>
              <a:t>at project closing (and beyond), e.g.: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Local ownership/uptake and continued use of project strategies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Follow-on financing (resources)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Partnerships/alliances  formed</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New policy/revised policy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Leadership buy-in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Capacities sustained</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313" name="Google Shape;1313;p55"/>
          <p:cNvSpPr/>
          <p:nvPr/>
        </p:nvSpPr>
        <p:spPr>
          <a:xfrm>
            <a:off x="1936376" y="1543551"/>
            <a:ext cx="512781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What information from the desk review and initial discussions with the EE and IE can be gathered? </a:t>
            </a:r>
            <a:endParaRPr dirty="0"/>
          </a:p>
        </p:txBody>
      </p:sp>
      <p:sp>
        <p:nvSpPr>
          <p:cNvPr id="1314" name="Google Shape;1314;p55"/>
          <p:cNvSpPr/>
          <p:nvPr/>
        </p:nvSpPr>
        <p:spPr>
          <a:xfrm rot="10800000">
            <a:off x="7602106" y="2351930"/>
            <a:ext cx="403882" cy="3634835"/>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15" name="Google Shape;1315;p55"/>
          <p:cNvSpPr/>
          <p:nvPr/>
        </p:nvSpPr>
        <p:spPr>
          <a:xfrm>
            <a:off x="787167" y="2371079"/>
            <a:ext cx="403882" cy="3634834"/>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16" name="Google Shape;1316;p55"/>
          <p:cNvSpPr txBox="1"/>
          <p:nvPr/>
        </p:nvSpPr>
        <p:spPr>
          <a:xfrm>
            <a:off x="8194229" y="2445143"/>
            <a:ext cx="3737853"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Example types of </a:t>
            </a:r>
            <a:r>
              <a:rPr lang="en-US" sz="1800" b="1">
                <a:solidFill>
                  <a:schemeClr val="dk1"/>
                </a:solidFill>
                <a:latin typeface="Calibri"/>
                <a:ea typeface="Calibri"/>
                <a:cs typeface="Calibri"/>
                <a:sym typeface="Calibri"/>
              </a:rPr>
              <a:t>underlying assumptions </a:t>
            </a:r>
            <a:r>
              <a:rPr lang="en-US" sz="1800">
                <a:solidFill>
                  <a:schemeClr val="dk1"/>
                </a:solidFill>
                <a:latin typeface="Calibri"/>
                <a:ea typeface="Calibri"/>
                <a:cs typeface="Calibri"/>
                <a:sym typeface="Calibri"/>
              </a:rPr>
              <a:t>to be tested in the field:</a:t>
            </a:r>
            <a:endParaRPr/>
          </a:p>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rPr>
              <a:t>Risk levels</a:t>
            </a:r>
            <a:r>
              <a:rPr lang="en-US" sz="1800">
                <a:solidFill>
                  <a:schemeClr val="dk1"/>
                </a:solidFill>
                <a:latin typeface="Calibri"/>
                <a:ea typeface="Calibri"/>
                <a:cs typeface="Calibri"/>
                <a:sym typeface="Calibri"/>
              </a:rPr>
              <a:t>: Were (climate and non-climate) projections accurate?</a:t>
            </a:r>
            <a:endParaRPr/>
          </a:p>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rPr>
              <a:t>Project design/approach</a:t>
            </a:r>
            <a:r>
              <a:rPr lang="en-US" sz="1800">
                <a:solidFill>
                  <a:schemeClr val="dk1"/>
                </a:solidFill>
                <a:latin typeface="Calibri"/>
                <a:ea typeface="Calibri"/>
                <a:cs typeface="Calibri"/>
                <a:sym typeface="Calibri"/>
              </a:rPr>
              <a:t>: Did the project strategy play out as planned? Why or why not?</a:t>
            </a:r>
            <a:endParaRPr/>
          </a:p>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rPr>
              <a:t>Engagement/involvement</a:t>
            </a:r>
            <a:r>
              <a:rPr lang="en-US" sz="1800">
                <a:solidFill>
                  <a:schemeClr val="dk1"/>
                </a:solidFill>
                <a:latin typeface="Calibri"/>
                <a:ea typeface="Calibri"/>
                <a:cs typeface="Calibri"/>
                <a:sym typeface="Calibri"/>
              </a:rPr>
              <a:t>: Did the stakeholders fulfill expected roles? </a:t>
            </a:r>
            <a:endParaRPr/>
          </a:p>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rPr>
              <a:t>Political climate</a:t>
            </a:r>
            <a:r>
              <a:rPr lang="en-US" sz="1800">
                <a:solidFill>
                  <a:schemeClr val="dk1"/>
                </a:solidFill>
                <a:latin typeface="Calibri"/>
                <a:ea typeface="Calibri"/>
                <a:cs typeface="Calibri"/>
                <a:sym typeface="Calibri"/>
              </a:rPr>
              <a:t>: Did leadership stay interested? Were policies helping or hindering sustainability?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t>
            </a:r>
            <a:endParaRPr/>
          </a:p>
        </p:txBody>
      </p:sp>
      <p:sp>
        <p:nvSpPr>
          <p:cNvPr id="1317" name="Google Shape;1317;p55"/>
          <p:cNvSpPr/>
          <p:nvPr/>
        </p:nvSpPr>
        <p:spPr>
          <a:xfrm>
            <a:off x="8370754" y="1644481"/>
            <a:ext cx="33848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What assumptions about these factors can be tested in the field?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5"/>
          <p:cNvSpPr txBox="1">
            <a:spLocks noGrp="1"/>
          </p:cNvSpPr>
          <p:nvPr>
            <p:ph type="body" idx="1"/>
          </p:nvPr>
        </p:nvSpPr>
        <p:spPr>
          <a:xfrm>
            <a:off x="1100138" y="1909305"/>
            <a:ext cx="3128962" cy="40640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1800" b="0">
                <a:solidFill>
                  <a:schemeClr val="dk1"/>
                </a:solidFill>
              </a:rPr>
              <a:t>Who are </a:t>
            </a:r>
            <a:r>
              <a:rPr lang="en-US" sz="1800">
                <a:solidFill>
                  <a:schemeClr val="dk1"/>
                </a:solidFill>
              </a:rPr>
              <a:t>the key </a:t>
            </a:r>
            <a:r>
              <a:rPr lang="en-US" sz="1800" b="1">
                <a:solidFill>
                  <a:schemeClr val="dk1"/>
                </a:solidFill>
              </a:rPr>
              <a:t>stakeholders who influenced or who were influenced by the project outcomes</a:t>
            </a:r>
            <a:r>
              <a:rPr lang="en-US" sz="1800">
                <a:solidFill>
                  <a:schemeClr val="dk1"/>
                </a:solidFill>
              </a:rPr>
              <a:t>? </a:t>
            </a:r>
            <a:endParaRPr/>
          </a:p>
          <a:p>
            <a:pPr marL="0" lvl="0" indent="0" algn="l" rtl="0">
              <a:lnSpc>
                <a:spcPct val="90000"/>
              </a:lnSpc>
              <a:spcBef>
                <a:spcPts val="1000"/>
              </a:spcBef>
              <a:spcAft>
                <a:spcPts val="0"/>
              </a:spcAft>
              <a:buClr>
                <a:srgbClr val="F7941D"/>
              </a:buClr>
              <a:buSzPts val="1100"/>
              <a:buNone/>
            </a:pPr>
            <a:endParaRPr sz="1100">
              <a:solidFill>
                <a:schemeClr val="dk1"/>
              </a:solidFill>
            </a:endParaRPr>
          </a:p>
          <a:p>
            <a:pPr marL="0" lvl="0" indent="0" algn="l" rtl="0">
              <a:lnSpc>
                <a:spcPct val="90000"/>
              </a:lnSpc>
              <a:spcBef>
                <a:spcPts val="1000"/>
              </a:spcBef>
              <a:spcAft>
                <a:spcPts val="0"/>
              </a:spcAft>
              <a:buClr>
                <a:schemeClr val="dk1"/>
              </a:buClr>
              <a:buSzPts val="1800"/>
              <a:buNone/>
            </a:pPr>
            <a:r>
              <a:rPr lang="en-US" sz="1800" b="0">
                <a:solidFill>
                  <a:schemeClr val="dk1"/>
                </a:solidFill>
              </a:rPr>
              <a:t>What are their </a:t>
            </a:r>
            <a:r>
              <a:rPr lang="en-US" sz="1800" b="1">
                <a:solidFill>
                  <a:schemeClr val="dk1"/>
                </a:solidFill>
              </a:rPr>
              <a:t>respective levels of interest</a:t>
            </a:r>
            <a:r>
              <a:rPr lang="en-US" sz="1800">
                <a:solidFill>
                  <a:schemeClr val="dk1"/>
                </a:solidFill>
              </a:rPr>
              <a:t> </a:t>
            </a:r>
            <a:r>
              <a:rPr lang="en-US" sz="1800" b="0">
                <a:solidFill>
                  <a:schemeClr val="dk1"/>
                </a:solidFill>
              </a:rPr>
              <a:t>in the goals of the project? </a:t>
            </a:r>
            <a:endParaRPr/>
          </a:p>
          <a:p>
            <a:pPr marL="0" lvl="0" indent="0" algn="l" rtl="0">
              <a:lnSpc>
                <a:spcPct val="90000"/>
              </a:lnSpc>
              <a:spcBef>
                <a:spcPts val="1000"/>
              </a:spcBef>
              <a:spcAft>
                <a:spcPts val="0"/>
              </a:spcAft>
              <a:buClr>
                <a:srgbClr val="F7941D"/>
              </a:buClr>
              <a:buSzPts val="1050"/>
              <a:buNone/>
            </a:pPr>
            <a:endParaRPr sz="1050" b="0">
              <a:solidFill>
                <a:schemeClr val="dk1"/>
              </a:solidFill>
            </a:endParaRPr>
          </a:p>
          <a:p>
            <a:pPr marL="0" lvl="0" indent="0" algn="l" rtl="0">
              <a:lnSpc>
                <a:spcPct val="90000"/>
              </a:lnSpc>
              <a:spcBef>
                <a:spcPts val="1000"/>
              </a:spcBef>
              <a:spcAft>
                <a:spcPts val="0"/>
              </a:spcAft>
              <a:buClr>
                <a:schemeClr val="dk1"/>
              </a:buClr>
              <a:buSzPts val="1800"/>
              <a:buNone/>
            </a:pPr>
            <a:r>
              <a:rPr lang="en-US" sz="1800" b="0">
                <a:solidFill>
                  <a:schemeClr val="dk1"/>
                </a:solidFill>
              </a:rPr>
              <a:t>What are their </a:t>
            </a:r>
            <a:r>
              <a:rPr lang="en-US" sz="1800" b="1">
                <a:solidFill>
                  <a:schemeClr val="dk1"/>
                </a:solidFill>
              </a:rPr>
              <a:t>respective levels of influence or power </a:t>
            </a:r>
            <a:r>
              <a:rPr lang="en-US" sz="1800" b="0">
                <a:solidFill>
                  <a:schemeClr val="dk1"/>
                </a:solidFill>
              </a:rPr>
              <a:t>(relative to other stakeholders) in affecting the goals of the project?</a:t>
            </a:r>
            <a:endParaRPr/>
          </a:p>
        </p:txBody>
      </p:sp>
      <p:pic>
        <p:nvPicPr>
          <p:cNvPr id="507" name="Google Shape;507;p15" descr="Stakeholders Analysis">
            <a:hlinkClick r:id="rId3"/>
          </p:cNvPr>
          <p:cNvPicPr preferRelativeResize="0"/>
          <p:nvPr/>
        </p:nvPicPr>
        <p:blipFill rotWithShape="1">
          <a:blip r:embed="rId4">
            <a:alphaModFix/>
          </a:blip>
          <a:srcRect/>
          <a:stretch/>
        </p:blipFill>
        <p:spPr>
          <a:xfrm>
            <a:off x="4503831" y="1497371"/>
            <a:ext cx="7329581" cy="5273782"/>
          </a:xfrm>
          <a:prstGeom prst="rect">
            <a:avLst/>
          </a:prstGeom>
          <a:noFill/>
          <a:ln>
            <a:noFill/>
          </a:ln>
        </p:spPr>
      </p:pic>
      <p:sp>
        <p:nvSpPr>
          <p:cNvPr id="508" name="Google Shape;508;p15"/>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09" name="Google Shape;509;p15"/>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510" name="Google Shape;510;p15"/>
          <p:cNvSpPr txBox="1"/>
          <p:nvPr/>
        </p:nvSpPr>
        <p:spPr>
          <a:xfrm>
            <a:off x="517790" y="99321"/>
            <a:ext cx="1165448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lang="en-US" sz="2800" dirty="0"/>
          </a:p>
        </p:txBody>
      </p:sp>
      <p:sp>
        <p:nvSpPr>
          <p:cNvPr id="511" name="Google Shape;511;p15"/>
          <p:cNvSpPr/>
          <p:nvPr/>
        </p:nvSpPr>
        <p:spPr>
          <a:xfrm>
            <a:off x="898374" y="3625336"/>
            <a:ext cx="170121" cy="169235"/>
          </a:xfrm>
          <a:prstGeom prst="ellipse">
            <a:avLst/>
          </a:prstGeom>
          <a:solidFill>
            <a:srgbClr val="F7941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15"/>
          <p:cNvSpPr/>
          <p:nvPr/>
        </p:nvSpPr>
        <p:spPr>
          <a:xfrm>
            <a:off x="898373" y="1983495"/>
            <a:ext cx="170121" cy="169235"/>
          </a:xfrm>
          <a:prstGeom prst="ellipse">
            <a:avLst/>
          </a:prstGeom>
          <a:solidFill>
            <a:srgbClr val="F7941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15"/>
          <p:cNvSpPr/>
          <p:nvPr/>
        </p:nvSpPr>
        <p:spPr>
          <a:xfrm>
            <a:off x="894679" y="4765709"/>
            <a:ext cx="170121" cy="169235"/>
          </a:xfrm>
          <a:prstGeom prst="ellipse">
            <a:avLst/>
          </a:prstGeom>
          <a:solidFill>
            <a:srgbClr val="F7941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15"/>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515" name="Google Shape;515;p15"/>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516" name="Google Shape;516;p15"/>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Verify the Theory of Sustainability with the Stakeholder analysis tool</a:t>
            </a:r>
            <a:endParaRPr dirty="0"/>
          </a:p>
        </p:txBody>
      </p:sp>
    </p:spTree>
    <p:extLst>
      <p:ext uri="{BB962C8B-B14F-4D97-AF65-F5344CB8AC3E}">
        <p14:creationId xmlns:p14="http://schemas.microsoft.com/office/powerpoint/2010/main" val="14589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7"/>
                                        </p:tgtEl>
                                        <p:attrNameLst>
                                          <p:attrName>style.visibility</p:attrName>
                                        </p:attrNameLst>
                                      </p:cBhvr>
                                      <p:to>
                                        <p:strVal val="visible"/>
                                      </p:to>
                                    </p:set>
                                    <p:animEffect transition="in" filter="fade">
                                      <p:cBhvr>
                                        <p:cTn id="27" dur="5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16" descr="stakeholder analysis with influence lines - Aden and Ekermann">
            <a:hlinkClick r:id="rId3"/>
          </p:cNvPr>
          <p:cNvPicPr preferRelativeResize="0"/>
          <p:nvPr/>
        </p:nvPicPr>
        <p:blipFill rotWithShape="1">
          <a:blip r:embed="rId4">
            <a:alphaModFix/>
          </a:blip>
          <a:srcRect/>
          <a:stretch/>
        </p:blipFill>
        <p:spPr>
          <a:xfrm>
            <a:off x="761684" y="1365652"/>
            <a:ext cx="6861859" cy="5393899"/>
          </a:xfrm>
          <a:prstGeom prst="rect">
            <a:avLst/>
          </a:prstGeom>
          <a:noFill/>
          <a:ln>
            <a:noFill/>
          </a:ln>
        </p:spPr>
      </p:pic>
      <p:sp>
        <p:nvSpPr>
          <p:cNvPr id="523" name="Google Shape;523;p16"/>
          <p:cNvSpPr txBox="1">
            <a:spLocks noGrp="1"/>
          </p:cNvSpPr>
          <p:nvPr>
            <p:ph type="body" idx="1"/>
          </p:nvPr>
        </p:nvSpPr>
        <p:spPr>
          <a:xfrm>
            <a:off x="7766176" y="1547355"/>
            <a:ext cx="4132376" cy="4331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700"/>
              <a:buNone/>
            </a:pPr>
            <a:r>
              <a:rPr lang="en-US" sz="1700">
                <a:solidFill>
                  <a:schemeClr val="dk1"/>
                </a:solidFill>
              </a:rPr>
              <a:t>Explore whether identified stakeholders were engaged by the project, and how/in what ways;</a:t>
            </a:r>
            <a:endParaRPr/>
          </a:p>
          <a:p>
            <a:pPr marL="685800" lvl="1" indent="-228600" algn="l" rtl="0">
              <a:lnSpc>
                <a:spcPct val="90000"/>
              </a:lnSpc>
              <a:spcBef>
                <a:spcPts val="500"/>
              </a:spcBef>
              <a:spcAft>
                <a:spcPts val="0"/>
              </a:spcAft>
              <a:buClr>
                <a:schemeClr val="dk1"/>
              </a:buClr>
              <a:buSzPts val="1700"/>
              <a:buChar char="•"/>
            </a:pPr>
            <a:r>
              <a:rPr lang="en-US" sz="1700">
                <a:latin typeface="Open Sans"/>
                <a:ea typeface="Open Sans"/>
                <a:cs typeface="Open Sans"/>
                <a:sym typeface="Open Sans"/>
              </a:rPr>
              <a:t>Were they engaged in alignment with their quadrant? </a:t>
            </a:r>
            <a:endParaRPr/>
          </a:p>
          <a:p>
            <a:pPr marL="685800" lvl="1" indent="-228600" algn="l" rtl="0">
              <a:lnSpc>
                <a:spcPct val="90000"/>
              </a:lnSpc>
              <a:spcBef>
                <a:spcPts val="500"/>
              </a:spcBef>
              <a:spcAft>
                <a:spcPts val="0"/>
              </a:spcAft>
              <a:buClr>
                <a:schemeClr val="dk1"/>
              </a:buClr>
              <a:buSzPts val="1700"/>
              <a:buChar char="•"/>
            </a:pPr>
            <a:r>
              <a:rPr lang="en-US" sz="1700">
                <a:latin typeface="Open Sans"/>
                <a:ea typeface="Open Sans"/>
                <a:cs typeface="Open Sans"/>
                <a:sym typeface="Open Sans"/>
              </a:rPr>
              <a:t>Did any stakeholders change quadrants? When? Why? </a:t>
            </a:r>
            <a:endParaRPr/>
          </a:p>
          <a:p>
            <a:pPr marL="685800" lvl="1" indent="-228600" algn="l" rtl="0">
              <a:lnSpc>
                <a:spcPct val="90000"/>
              </a:lnSpc>
              <a:spcBef>
                <a:spcPts val="500"/>
              </a:spcBef>
              <a:spcAft>
                <a:spcPts val="0"/>
              </a:spcAft>
              <a:buClr>
                <a:schemeClr val="dk1"/>
              </a:buClr>
              <a:buSzPts val="1700"/>
              <a:buChar char="•"/>
            </a:pPr>
            <a:r>
              <a:rPr lang="en-US" sz="1700">
                <a:latin typeface="Open Sans"/>
                <a:ea typeface="Open Sans"/>
                <a:cs typeface="Open Sans"/>
                <a:sym typeface="Open Sans"/>
              </a:rPr>
              <a:t>Have (new) key stakeholders emerged since project closing? </a:t>
            </a:r>
            <a:endParaRPr/>
          </a:p>
          <a:p>
            <a:pPr marL="457200" lvl="1" indent="0" algn="l" rtl="0">
              <a:lnSpc>
                <a:spcPct val="90000"/>
              </a:lnSpc>
              <a:spcBef>
                <a:spcPts val="500"/>
              </a:spcBef>
              <a:spcAft>
                <a:spcPts val="0"/>
              </a:spcAft>
              <a:buClr>
                <a:schemeClr val="dk1"/>
              </a:buClr>
              <a:buSzPts val="1400"/>
              <a:buNone/>
            </a:pPr>
            <a:endParaRPr sz="1400">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1700"/>
              <a:buNone/>
            </a:pPr>
            <a:r>
              <a:rPr lang="en-US" sz="1700">
                <a:solidFill>
                  <a:schemeClr val="dk1"/>
                </a:solidFill>
              </a:rPr>
              <a:t>Assess whether stakeholders have changed quadrants since project closing and why</a:t>
            </a:r>
            <a:endParaRPr/>
          </a:p>
          <a:p>
            <a:pPr marL="0" lvl="0" indent="0" algn="l" rtl="0">
              <a:lnSpc>
                <a:spcPct val="90000"/>
              </a:lnSpc>
              <a:spcBef>
                <a:spcPts val="1000"/>
              </a:spcBef>
              <a:spcAft>
                <a:spcPts val="0"/>
              </a:spcAft>
              <a:buClr>
                <a:srgbClr val="F7941D"/>
              </a:buClr>
              <a:buSzPts val="1400"/>
              <a:buNone/>
            </a:pPr>
            <a:endParaRPr sz="1400">
              <a:solidFill>
                <a:schemeClr val="dk1"/>
              </a:solidFill>
            </a:endParaRPr>
          </a:p>
          <a:p>
            <a:pPr marL="0" lvl="0" indent="0" algn="l" rtl="0">
              <a:lnSpc>
                <a:spcPct val="90000"/>
              </a:lnSpc>
              <a:spcBef>
                <a:spcPts val="1000"/>
              </a:spcBef>
              <a:spcAft>
                <a:spcPts val="0"/>
              </a:spcAft>
              <a:buClr>
                <a:schemeClr val="dk1"/>
              </a:buClr>
              <a:buSzPts val="1700"/>
              <a:buNone/>
            </a:pPr>
            <a:r>
              <a:rPr lang="en-US" sz="1700">
                <a:solidFill>
                  <a:schemeClr val="dk1"/>
                </a:solidFill>
              </a:rPr>
              <a:t>Examine how did (a lack of) understanding interest and influence dynamics (during or after the project) influence the sustainability of outcomes</a:t>
            </a:r>
            <a:endParaRPr/>
          </a:p>
          <a:p>
            <a:pPr marL="0" lvl="0" indent="0" algn="l" rtl="0">
              <a:lnSpc>
                <a:spcPct val="90000"/>
              </a:lnSpc>
              <a:spcBef>
                <a:spcPts val="1000"/>
              </a:spcBef>
              <a:spcAft>
                <a:spcPts val="0"/>
              </a:spcAft>
              <a:buClr>
                <a:srgbClr val="F7941D"/>
              </a:buClr>
              <a:buSzPts val="1800"/>
              <a:buNone/>
            </a:pPr>
            <a:endParaRPr sz="1800">
              <a:solidFill>
                <a:schemeClr val="dk1"/>
              </a:solidFill>
            </a:endParaRPr>
          </a:p>
          <a:p>
            <a:pPr marL="0" lvl="0" indent="0" algn="l" rtl="0">
              <a:lnSpc>
                <a:spcPct val="90000"/>
              </a:lnSpc>
              <a:spcBef>
                <a:spcPts val="1000"/>
              </a:spcBef>
              <a:spcAft>
                <a:spcPts val="0"/>
              </a:spcAft>
              <a:buClr>
                <a:srgbClr val="F7941D"/>
              </a:buClr>
              <a:buSzPts val="1800"/>
              <a:buNone/>
            </a:pPr>
            <a:endParaRPr sz="1800">
              <a:solidFill>
                <a:schemeClr val="dk1"/>
              </a:solidFill>
            </a:endParaRPr>
          </a:p>
        </p:txBody>
      </p:sp>
      <p:sp>
        <p:nvSpPr>
          <p:cNvPr id="524" name="Google Shape;524;p16"/>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16"/>
          <p:cNvSpPr txBox="1"/>
          <p:nvPr/>
        </p:nvSpPr>
        <p:spPr>
          <a:xfrm>
            <a:off x="517790" y="99321"/>
            <a:ext cx="118585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526" name="Google Shape;526;p16"/>
          <p:cNvSpPr txBox="1"/>
          <p:nvPr/>
        </p:nvSpPr>
        <p:spPr>
          <a:xfrm>
            <a:off x="914399" y="797034"/>
            <a:ext cx="11277599"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Stakeholder analysis tool - example</a:t>
            </a:r>
            <a:endParaRPr dirty="0"/>
          </a:p>
        </p:txBody>
      </p:sp>
      <p:cxnSp>
        <p:nvCxnSpPr>
          <p:cNvPr id="527" name="Google Shape;527;p16"/>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528" name="Google Shape;528;p16"/>
          <p:cNvSpPr/>
          <p:nvPr/>
        </p:nvSpPr>
        <p:spPr>
          <a:xfrm>
            <a:off x="7538482" y="1635491"/>
            <a:ext cx="170121" cy="169235"/>
          </a:xfrm>
          <a:prstGeom prst="ellipse">
            <a:avLst/>
          </a:prstGeom>
          <a:solidFill>
            <a:srgbClr val="F7941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16"/>
          <p:cNvSpPr/>
          <p:nvPr/>
        </p:nvSpPr>
        <p:spPr>
          <a:xfrm>
            <a:off x="7552659" y="4269504"/>
            <a:ext cx="170121" cy="169235"/>
          </a:xfrm>
          <a:prstGeom prst="ellipse">
            <a:avLst/>
          </a:prstGeom>
          <a:solidFill>
            <a:srgbClr val="F7941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16"/>
          <p:cNvSpPr/>
          <p:nvPr/>
        </p:nvSpPr>
        <p:spPr>
          <a:xfrm>
            <a:off x="7566836" y="5446863"/>
            <a:ext cx="170121" cy="169235"/>
          </a:xfrm>
          <a:prstGeom prst="ellipse">
            <a:avLst/>
          </a:prstGeom>
          <a:solidFill>
            <a:srgbClr val="F7941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16"/>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532" name="Google Shape;532;p16"/>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Tree>
    <p:extLst>
      <p:ext uri="{BB962C8B-B14F-4D97-AF65-F5344CB8AC3E}">
        <p14:creationId xmlns:p14="http://schemas.microsoft.com/office/powerpoint/2010/main" val="868426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28</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Reminder: Four possible conditions for sustainability</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lang="en-US" sz="1600" dirty="0"/>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6" name="TextBox 15">
            <a:extLst>
              <a:ext uri="{FF2B5EF4-FFF2-40B4-BE49-F238E27FC236}">
                <a16:creationId xmlns:a16="http://schemas.microsoft.com/office/drawing/2014/main" id="{84C20158-8B99-44D6-85F0-7466765FF9FB}"/>
              </a:ext>
            </a:extLst>
          </p:cNvPr>
          <p:cNvSpPr txBox="1"/>
          <p:nvPr/>
        </p:nvSpPr>
        <p:spPr>
          <a:xfrm>
            <a:off x="3624244" y="5241005"/>
            <a:ext cx="1409549" cy="369332"/>
          </a:xfrm>
          <a:prstGeom prst="rect">
            <a:avLst/>
          </a:prstGeom>
          <a:noFill/>
        </p:spPr>
        <p:txBody>
          <a:bodyPr wrap="square" rtlCol="0">
            <a:spAutoFit/>
          </a:bodyPr>
          <a:lstStyle/>
          <a:p>
            <a:r>
              <a:rPr lang="en-US" b="1" dirty="0">
                <a:solidFill>
                  <a:schemeClr val="bg1"/>
                </a:solidFill>
              </a:rPr>
              <a:t>Ownership</a:t>
            </a:r>
          </a:p>
        </p:txBody>
      </p:sp>
      <p:sp>
        <p:nvSpPr>
          <p:cNvPr id="18" name="TextBox 17">
            <a:extLst>
              <a:ext uri="{FF2B5EF4-FFF2-40B4-BE49-F238E27FC236}">
                <a16:creationId xmlns:a16="http://schemas.microsoft.com/office/drawing/2014/main" id="{9F5749F9-FCE5-5F4D-B344-212739E37F5C}"/>
              </a:ext>
            </a:extLst>
          </p:cNvPr>
          <p:cNvSpPr txBox="1"/>
          <p:nvPr/>
        </p:nvSpPr>
        <p:spPr>
          <a:xfrm flipH="1" flipV="1">
            <a:off x="605480" y="5931242"/>
            <a:ext cx="2015366" cy="821969"/>
          </a:xfrm>
          <a:prstGeom prst="rect">
            <a:avLst/>
          </a:prstGeom>
          <a:solidFill>
            <a:schemeClr val="bg1">
              <a:alpha val="43000"/>
            </a:schemeClr>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68EF290B-2CE9-4388-8855-17CC76C4297F}"/>
              </a:ext>
            </a:extLst>
          </p:cNvPr>
          <p:cNvSpPr txBox="1"/>
          <p:nvPr/>
        </p:nvSpPr>
        <p:spPr>
          <a:xfrm>
            <a:off x="2856316" y="1782022"/>
            <a:ext cx="6769600" cy="584775"/>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YOU WILL HAVE TO ANALYZE OWNERSHIP, RESOURCES, CAPACITIES, AND PARTNERSHIP TO UNDERSTAND SUSTAINABILITY </a:t>
            </a:r>
          </a:p>
        </p:txBody>
      </p:sp>
      <p:pic>
        <p:nvPicPr>
          <p:cNvPr id="21" name="Picture 6" descr="Light Bulb PNG Images - FreeIconsPNG">
            <a:extLst>
              <a:ext uri="{FF2B5EF4-FFF2-40B4-BE49-F238E27FC236}">
                <a16:creationId xmlns:a16="http://schemas.microsoft.com/office/drawing/2014/main" id="{F08BDD9B-3E18-4B1A-8FA7-ADE56097C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867" y="1316127"/>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3868879-5486-4A3A-861F-CEADA45BCD9B}"/>
              </a:ext>
            </a:extLst>
          </p:cNvPr>
          <p:cNvSpPr/>
          <p:nvPr/>
        </p:nvSpPr>
        <p:spPr>
          <a:xfrm>
            <a:off x="893667" y="5661136"/>
            <a:ext cx="1334530" cy="683226"/>
          </a:xfrm>
          <a:prstGeom prst="rect">
            <a:avLst/>
          </a:prstGeom>
          <a:solidFill>
            <a:srgbClr val="E36C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Myriad Pro" panose="020B0503030403020204"/>
              </a:rPr>
              <a:t>Partnerships</a:t>
            </a:r>
          </a:p>
        </p:txBody>
      </p:sp>
      <p:sp>
        <p:nvSpPr>
          <p:cNvPr id="24" name="Rectangle 23">
            <a:extLst>
              <a:ext uri="{FF2B5EF4-FFF2-40B4-BE49-F238E27FC236}">
                <a16:creationId xmlns:a16="http://schemas.microsoft.com/office/drawing/2014/main" id="{A7640757-3CDA-4D67-B783-9314377FC2C1}"/>
              </a:ext>
            </a:extLst>
          </p:cNvPr>
          <p:cNvSpPr/>
          <p:nvPr/>
        </p:nvSpPr>
        <p:spPr>
          <a:xfrm>
            <a:off x="893667" y="2642905"/>
            <a:ext cx="1334530" cy="683226"/>
          </a:xfrm>
          <a:prstGeom prst="rect">
            <a:avLst/>
          </a:prstGeom>
          <a:solidFill>
            <a:srgbClr val="E36C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Myriad Pro" panose="020B0503030403020204"/>
              </a:rPr>
              <a:t>Ownership</a:t>
            </a:r>
          </a:p>
        </p:txBody>
      </p:sp>
      <p:sp>
        <p:nvSpPr>
          <p:cNvPr id="25" name="Rectangle 24">
            <a:extLst>
              <a:ext uri="{FF2B5EF4-FFF2-40B4-BE49-F238E27FC236}">
                <a16:creationId xmlns:a16="http://schemas.microsoft.com/office/drawing/2014/main" id="{053A4DB4-916F-4933-A8E4-BB7011E4D19A}"/>
              </a:ext>
            </a:extLst>
          </p:cNvPr>
          <p:cNvSpPr/>
          <p:nvPr/>
        </p:nvSpPr>
        <p:spPr>
          <a:xfrm>
            <a:off x="893667" y="3672058"/>
            <a:ext cx="1334530" cy="683226"/>
          </a:xfrm>
          <a:prstGeom prst="rect">
            <a:avLst/>
          </a:prstGeom>
          <a:solidFill>
            <a:srgbClr val="E36C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Resources</a:t>
            </a:r>
          </a:p>
        </p:txBody>
      </p:sp>
      <p:sp>
        <p:nvSpPr>
          <p:cNvPr id="26" name="Rectangle 25">
            <a:extLst>
              <a:ext uri="{FF2B5EF4-FFF2-40B4-BE49-F238E27FC236}">
                <a16:creationId xmlns:a16="http://schemas.microsoft.com/office/drawing/2014/main" id="{510B0316-8645-48B2-A1D3-172829E712CA}"/>
              </a:ext>
            </a:extLst>
          </p:cNvPr>
          <p:cNvSpPr/>
          <p:nvPr/>
        </p:nvSpPr>
        <p:spPr>
          <a:xfrm>
            <a:off x="893667" y="4666597"/>
            <a:ext cx="1334530" cy="683226"/>
          </a:xfrm>
          <a:prstGeom prst="rect">
            <a:avLst/>
          </a:prstGeom>
          <a:solidFill>
            <a:srgbClr val="E36C0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Capacity</a:t>
            </a:r>
          </a:p>
        </p:txBody>
      </p:sp>
      <p:sp>
        <p:nvSpPr>
          <p:cNvPr id="28" name="TextBox 27">
            <a:extLst>
              <a:ext uri="{FF2B5EF4-FFF2-40B4-BE49-F238E27FC236}">
                <a16:creationId xmlns:a16="http://schemas.microsoft.com/office/drawing/2014/main" id="{824EBA82-CEEE-480D-A162-644F82175E34}"/>
              </a:ext>
            </a:extLst>
          </p:cNvPr>
          <p:cNvSpPr txBox="1"/>
          <p:nvPr/>
        </p:nvSpPr>
        <p:spPr>
          <a:xfrm>
            <a:off x="2410778" y="2731185"/>
            <a:ext cx="8952626" cy="646331"/>
          </a:xfrm>
          <a:prstGeom prst="rect">
            <a:avLst/>
          </a:prstGeom>
          <a:noFill/>
        </p:spPr>
        <p:txBody>
          <a:bodyPr wrap="square">
            <a:spAutoFit/>
          </a:bodyPr>
          <a:lstStyle/>
          <a:p>
            <a:r>
              <a:rPr lang="en-US" sz="1800" i="1" dirty="0">
                <a:effectLst/>
                <a:latin typeface="Segoe UI" panose="020B0502040204020203" pitchFamily="34" charset="0"/>
                <a:ea typeface="Calibri" panose="020F0502020204030204" pitchFamily="34" charset="0"/>
                <a:cs typeface="Calibri" panose="020F0502020204030204" pitchFamily="34" charset="0"/>
              </a:rPr>
              <a:t>Sustained motivation; who benefits from </a:t>
            </a:r>
            <a:r>
              <a:rPr lang="en-US" i="1" dirty="0">
                <a:latin typeface="Segoe UI" panose="020B0502040204020203" pitchFamily="34" charset="0"/>
                <a:ea typeface="Calibri" panose="020F0502020204030204" pitchFamily="34" charset="0"/>
                <a:cs typeface="Calibri" panose="020F0502020204030204" pitchFamily="34" charset="0"/>
              </a:rPr>
              <a:t>the intervention enough to sustain it locally</a:t>
            </a:r>
            <a:r>
              <a:rPr lang="en-US" sz="1800" i="1" dirty="0">
                <a:effectLst/>
                <a:latin typeface="Segoe UI" panose="020B0502040204020203" pitchFamily="34" charset="0"/>
                <a:ea typeface="Calibri" panose="020F0502020204030204" pitchFamily="34" charset="0"/>
                <a:cs typeface="Calibri" panose="020F0502020204030204" pitchFamily="34" charset="0"/>
              </a:rPr>
              <a:t>? </a:t>
            </a:r>
          </a:p>
          <a:p>
            <a:r>
              <a:rPr lang="en-US" sz="1800" i="1" dirty="0">
                <a:effectLst/>
                <a:latin typeface="Segoe UI" panose="020B0502040204020203" pitchFamily="34" charset="0"/>
                <a:ea typeface="Calibri" panose="020F0502020204030204" pitchFamily="34" charset="0"/>
                <a:cs typeface="Calibri" panose="020F0502020204030204" pitchFamily="34" charset="0"/>
              </a:rPr>
              <a:t>Who is using it/ demanding it?</a:t>
            </a:r>
            <a:endParaRPr lang="en-US" dirty="0"/>
          </a:p>
        </p:txBody>
      </p:sp>
      <p:sp>
        <p:nvSpPr>
          <p:cNvPr id="30" name="TextBox 29">
            <a:extLst>
              <a:ext uri="{FF2B5EF4-FFF2-40B4-BE49-F238E27FC236}">
                <a16:creationId xmlns:a16="http://schemas.microsoft.com/office/drawing/2014/main" id="{D31B0849-0057-46A7-A74A-1183F026F1AE}"/>
              </a:ext>
            </a:extLst>
          </p:cNvPr>
          <p:cNvSpPr txBox="1"/>
          <p:nvPr/>
        </p:nvSpPr>
        <p:spPr>
          <a:xfrm>
            <a:off x="2410778" y="3678061"/>
            <a:ext cx="9414633" cy="646331"/>
          </a:xfrm>
          <a:prstGeom prst="rect">
            <a:avLst/>
          </a:prstGeom>
          <a:noFill/>
        </p:spPr>
        <p:txBody>
          <a:bodyPr wrap="square">
            <a:spAutoFit/>
          </a:bodyPr>
          <a:lstStyle/>
          <a:p>
            <a:r>
              <a:rPr lang="en-US" sz="1800" i="1" dirty="0">
                <a:effectLst/>
                <a:latin typeface="Segoe UI" panose="020B0502040204020203" pitchFamily="34" charset="0"/>
                <a:ea typeface="Calibri" panose="020F0502020204030204" pitchFamily="34" charset="0"/>
                <a:cs typeface="Calibri" panose="020F0502020204030204" pitchFamily="34" charset="0"/>
              </a:rPr>
              <a:t>How is the intervention being resourced to be sustained? Are these financial, in-kind, technical or other resources? </a:t>
            </a:r>
            <a:endParaRPr lang="en-US" dirty="0"/>
          </a:p>
        </p:txBody>
      </p:sp>
      <p:sp>
        <p:nvSpPr>
          <p:cNvPr id="32" name="TextBox 31">
            <a:extLst>
              <a:ext uri="{FF2B5EF4-FFF2-40B4-BE49-F238E27FC236}">
                <a16:creationId xmlns:a16="http://schemas.microsoft.com/office/drawing/2014/main" id="{A6EE34F2-240B-45FF-BDB0-AE9DAD5A8847}"/>
              </a:ext>
            </a:extLst>
          </p:cNvPr>
          <p:cNvSpPr txBox="1"/>
          <p:nvPr/>
        </p:nvSpPr>
        <p:spPr>
          <a:xfrm>
            <a:off x="2410778" y="4556835"/>
            <a:ext cx="9476196" cy="923330"/>
          </a:xfrm>
          <a:prstGeom prst="rect">
            <a:avLst/>
          </a:prstGeom>
          <a:noFill/>
        </p:spPr>
        <p:txBody>
          <a:bodyPr wrap="square">
            <a:spAutoFit/>
          </a:bodyPr>
          <a:lstStyle/>
          <a:p>
            <a:pPr marL="0" marR="0">
              <a:spcBef>
                <a:spcPts val="0"/>
              </a:spcBef>
              <a:spcAft>
                <a:spcPts val="0"/>
              </a:spcAft>
            </a:pPr>
            <a:r>
              <a:rPr lang="en-US" sz="1800" i="1" dirty="0">
                <a:uFill>
                  <a:solidFill>
                    <a:srgbClr val="000000"/>
                  </a:solidFill>
                </a:uFill>
                <a:latin typeface="Segoe UI" panose="020B0502040204020203" pitchFamily="34" charset="0"/>
                <a:ea typeface="Calibri" panose="020F0502020204030204" pitchFamily="34" charset="0"/>
                <a:cs typeface="Calibri" panose="020F0502020204030204" pitchFamily="34" charset="0"/>
              </a:rPr>
              <a:t>What are the necessary project knowledge and skills to be transferred to national stakeholder partners to sustain the intervention? How will training be sustained for specific sectoral behavior change among new entrants onward?</a:t>
            </a:r>
            <a:endParaRPr lang="en-US" sz="2400" dirty="0">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5B5338E8-F370-474B-8F5E-4A886AB23A51}"/>
              </a:ext>
            </a:extLst>
          </p:cNvPr>
          <p:cNvSpPr txBox="1"/>
          <p:nvPr/>
        </p:nvSpPr>
        <p:spPr>
          <a:xfrm>
            <a:off x="2379996" y="5576292"/>
            <a:ext cx="9601933" cy="923330"/>
          </a:xfrm>
          <a:prstGeom prst="rect">
            <a:avLst/>
          </a:prstGeom>
          <a:noFill/>
        </p:spPr>
        <p:txBody>
          <a:bodyPr wrap="square">
            <a:spAutoFit/>
          </a:bodyPr>
          <a:lstStyle/>
          <a:p>
            <a:r>
              <a:rPr lang="en-US" sz="1800" i="1" dirty="0">
                <a:effectLst/>
                <a:latin typeface="Segoe UI" panose="020B0502040204020203" pitchFamily="34" charset="0"/>
                <a:ea typeface="Calibri" panose="020F0502020204030204" pitchFamily="34" charset="0"/>
                <a:cs typeface="Calibri" panose="020F0502020204030204" pitchFamily="34" charset="0"/>
              </a:rPr>
              <a:t>What continued project knowledge and skills from which stakeholder partners are needed to sustain the intervention? What local contracting with direct and indirect partners are needed to sustain project operations?</a:t>
            </a:r>
            <a:endParaRPr lang="en-US" dirty="0"/>
          </a:p>
        </p:txBody>
      </p:sp>
    </p:spTree>
    <p:extLst>
      <p:ext uri="{BB962C8B-B14F-4D97-AF65-F5344CB8AC3E}">
        <p14:creationId xmlns:p14="http://schemas.microsoft.com/office/powerpoint/2010/main" val="936064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57"/>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338" name="Google Shape;1338;p57"/>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9" name="Google Shape;1339;p57"/>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highlight>
                  <a:srgbClr val="00FFFF"/>
                </a:highlight>
                <a:latin typeface="Open Sans"/>
                <a:ea typeface="Open Sans"/>
                <a:cs typeface="Open Sans"/>
                <a:sym typeface="Open Sans"/>
              </a:rPr>
              <a:t>Discuss conditions of sustainability – fill in relevant rows </a:t>
            </a:r>
            <a:endParaRPr dirty="0">
              <a:highlight>
                <a:srgbClr val="00FFFF"/>
              </a:highlight>
            </a:endParaRPr>
          </a:p>
        </p:txBody>
      </p:sp>
      <p:sp>
        <p:nvSpPr>
          <p:cNvPr id="1340" name="Google Shape;1340;p57"/>
          <p:cNvSpPr txBox="1"/>
          <p:nvPr/>
        </p:nvSpPr>
        <p:spPr>
          <a:xfrm>
            <a:off x="517791" y="99321"/>
            <a:ext cx="10244802"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dirty="0"/>
          </a:p>
        </p:txBody>
      </p:sp>
      <p:cxnSp>
        <p:nvCxnSpPr>
          <p:cNvPr id="1341" name="Google Shape;1341;p57"/>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342" name="Google Shape;1342;p57"/>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graphicFrame>
        <p:nvGraphicFramePr>
          <p:cNvPr id="1343" name="Google Shape;1343;p57"/>
          <p:cNvGraphicFramePr/>
          <p:nvPr>
            <p:extLst>
              <p:ext uri="{D42A27DB-BD31-4B8C-83A1-F6EECF244321}">
                <p14:modId xmlns:p14="http://schemas.microsoft.com/office/powerpoint/2010/main" val="4084793018"/>
              </p:ext>
            </p:extLst>
          </p:nvPr>
        </p:nvGraphicFramePr>
        <p:xfrm>
          <a:off x="815248" y="1539387"/>
          <a:ext cx="11116019" cy="5251990"/>
        </p:xfrm>
        <a:graphic>
          <a:graphicData uri="http://schemas.openxmlformats.org/drawingml/2006/table">
            <a:tbl>
              <a:tblPr firstRow="1" firstCol="1" bandRow="1">
                <a:noFill/>
              </a:tblPr>
              <a:tblGrid>
                <a:gridCol w="6290631">
                  <a:extLst>
                    <a:ext uri="{9D8B030D-6E8A-4147-A177-3AD203B41FA5}">
                      <a16:colId xmlns:a16="http://schemas.microsoft.com/office/drawing/2014/main" val="20000"/>
                    </a:ext>
                  </a:extLst>
                </a:gridCol>
                <a:gridCol w="2476004">
                  <a:extLst>
                    <a:ext uri="{9D8B030D-6E8A-4147-A177-3AD203B41FA5}">
                      <a16:colId xmlns:a16="http://schemas.microsoft.com/office/drawing/2014/main" val="621815067"/>
                    </a:ext>
                  </a:extLst>
                </a:gridCol>
                <a:gridCol w="2349384">
                  <a:extLst>
                    <a:ext uri="{9D8B030D-6E8A-4147-A177-3AD203B41FA5}">
                      <a16:colId xmlns:a16="http://schemas.microsoft.com/office/drawing/2014/main" val="20001"/>
                    </a:ext>
                  </a:extLst>
                </a:gridCol>
              </a:tblGrid>
              <a:tr h="166775">
                <a:tc>
                  <a:txBody>
                    <a:bodyPr/>
                    <a:lstStyle/>
                    <a:p>
                      <a:pPr marL="0" marR="0" lvl="0" indent="0" algn="just" rtl="0">
                        <a:spcBef>
                          <a:spcPts val="0"/>
                        </a:spcBef>
                        <a:spcAft>
                          <a:spcPts val="0"/>
                        </a:spcAft>
                        <a:buNone/>
                      </a:pPr>
                      <a:r>
                        <a:rPr lang="en-US" sz="1600" b="1" dirty="0"/>
                        <a:t>Sustainability assessment</a:t>
                      </a:r>
                      <a:endParaRPr sz="1600" b="1" dirty="0">
                        <a:solidFill>
                          <a:srgbClr val="000000"/>
                        </a:solidFill>
                        <a:latin typeface="Calibri"/>
                        <a:ea typeface="Calibri"/>
                        <a:cs typeface="Calibri"/>
                        <a:sym typeface="Calibri"/>
                      </a:endParaRPr>
                    </a:p>
                  </a:txBody>
                  <a:tcPr marL="68225" marR="68225" marT="0" marB="0">
                    <a:solidFill>
                      <a:srgbClr val="BFDC44"/>
                    </a:solidFill>
                  </a:tcPr>
                </a:tc>
                <a:tc>
                  <a:txBody>
                    <a:bodyPr/>
                    <a:lstStyle/>
                    <a:p>
                      <a:pPr marL="0" marR="0" lvl="0" indent="0" algn="just" rtl="0">
                        <a:spcBef>
                          <a:spcPts val="0"/>
                        </a:spcBef>
                        <a:spcAft>
                          <a:spcPts val="0"/>
                        </a:spcAft>
                        <a:buNone/>
                      </a:pPr>
                      <a:r>
                        <a:rPr lang="en-US" sz="1600" b="1" dirty="0"/>
                        <a:t>Findings (desk review) – likelihood of sustainability</a:t>
                      </a:r>
                      <a:endParaRPr sz="1600" b="1" dirty="0">
                        <a:solidFill>
                          <a:srgbClr val="000000"/>
                        </a:solidFill>
                        <a:latin typeface="Calibri"/>
                        <a:ea typeface="Calibri"/>
                        <a:cs typeface="Calibri"/>
                        <a:sym typeface="Calibri"/>
                      </a:endParaRPr>
                    </a:p>
                  </a:txBody>
                  <a:tcPr marL="68225" marR="68225" marT="0" marB="0">
                    <a:solidFill>
                      <a:srgbClr val="BFDC44"/>
                    </a:solidFill>
                  </a:tcPr>
                </a:tc>
                <a:tc>
                  <a:txBody>
                    <a:bodyPr/>
                    <a:lstStyle/>
                    <a:p>
                      <a:pPr marL="0" marR="0" lvl="0" indent="0" algn="just" rtl="0">
                        <a:spcBef>
                          <a:spcPts val="0"/>
                        </a:spcBef>
                        <a:spcAft>
                          <a:spcPts val="0"/>
                        </a:spcAft>
                        <a:buNone/>
                      </a:pPr>
                      <a:r>
                        <a:rPr lang="en-US" sz="1600" b="1" dirty="0"/>
                        <a:t>Findings (emerging from fieldwork) – verification </a:t>
                      </a:r>
                      <a:endParaRPr sz="1800" b="1" dirty="0">
                        <a:solidFill>
                          <a:srgbClr val="000000"/>
                        </a:solidFill>
                        <a:latin typeface="Calibri"/>
                        <a:ea typeface="Calibri"/>
                        <a:cs typeface="Calibri"/>
                        <a:sym typeface="Calibri"/>
                      </a:endParaRPr>
                    </a:p>
                  </a:txBody>
                  <a:tcPr marL="68225" marR="68225" marT="0" marB="0">
                    <a:solidFill>
                      <a:srgbClr val="BFDC44"/>
                    </a:solidFill>
                  </a:tcPr>
                </a:tc>
                <a:extLst>
                  <a:ext uri="{0D108BD9-81ED-4DB2-BD59-A6C34878D82A}">
                    <a16:rowId xmlns:a16="http://schemas.microsoft.com/office/drawing/2014/main" val="10000"/>
                  </a:ext>
                </a:extLst>
              </a:tr>
              <a:tr h="970325">
                <a:tc>
                  <a:txBody>
                    <a:bodyPr/>
                    <a:lstStyle/>
                    <a:p>
                      <a:pPr marL="0" marR="0" lvl="0" indent="0" algn="just" rtl="0">
                        <a:spcBef>
                          <a:spcPts val="0"/>
                        </a:spcBef>
                        <a:spcAft>
                          <a:spcPts val="0"/>
                        </a:spcAft>
                        <a:buNone/>
                      </a:pPr>
                      <a:r>
                        <a:rPr lang="en-US" sz="1600" b="1" u="sng" dirty="0"/>
                        <a:t>Ownership</a:t>
                      </a:r>
                      <a:endParaRPr sz="1600" u="sng" dirty="0"/>
                    </a:p>
                    <a:p>
                      <a:pPr marL="0" marR="0" lvl="0" indent="0" algn="just" rtl="0">
                        <a:spcBef>
                          <a:spcPts val="0"/>
                        </a:spcBef>
                        <a:spcAft>
                          <a:spcPts val="0"/>
                        </a:spcAft>
                        <a:buNone/>
                      </a:pPr>
                      <a:r>
                        <a:rPr lang="en-US" sz="500" dirty="0"/>
                        <a:t> </a:t>
                      </a:r>
                      <a:endParaRPr dirty="0"/>
                    </a:p>
                    <a:p>
                      <a:pPr marL="0" marR="0" lvl="0" indent="0" algn="just" rtl="0">
                        <a:spcBef>
                          <a:spcPts val="0"/>
                        </a:spcBef>
                        <a:spcAft>
                          <a:spcPts val="0"/>
                        </a:spcAft>
                        <a:buNone/>
                      </a:pPr>
                      <a:r>
                        <a:rPr lang="en-US" sz="1600" i="1" dirty="0"/>
                        <a:t>Sustained motivation; who benefits from the intervention enough to sustain it locally? </a:t>
                      </a:r>
                      <a:endParaRPr sz="1600" i="1" dirty="0"/>
                    </a:p>
                    <a:p>
                      <a:pPr marL="0" marR="0" lvl="0" indent="0" algn="just" rtl="0">
                        <a:spcBef>
                          <a:spcPts val="0"/>
                        </a:spcBef>
                        <a:spcAft>
                          <a:spcPts val="0"/>
                        </a:spcAft>
                        <a:buNone/>
                      </a:pPr>
                      <a:r>
                        <a:rPr lang="en-US" sz="1600" i="1" dirty="0"/>
                        <a:t>Who is using it/ demanding it?</a:t>
                      </a:r>
                      <a:endParaRPr sz="1600" i="1" dirty="0"/>
                    </a:p>
                    <a:p>
                      <a:pPr marL="0" marR="0" lvl="0" indent="0" algn="just" rtl="0">
                        <a:spcBef>
                          <a:spcPts val="0"/>
                        </a:spcBef>
                        <a:spcAft>
                          <a:spcPts val="0"/>
                        </a:spcAft>
                        <a:buNone/>
                      </a:pPr>
                      <a:r>
                        <a:rPr lang="en-US" sz="1600" i="1" dirty="0"/>
                        <a:t> </a:t>
                      </a:r>
                      <a:endParaRPr sz="1600" i="1" dirty="0">
                        <a:solidFill>
                          <a:srgbClr val="000000"/>
                        </a:solidFill>
                        <a:latin typeface="Calibri"/>
                        <a:ea typeface="Calibri"/>
                        <a:cs typeface="Calibri"/>
                        <a:sym typeface="Calibri"/>
                      </a:endParaRPr>
                    </a:p>
                  </a:txBody>
                  <a:tcPr marL="68225" marR="68225" marT="0" marB="0">
                    <a:solidFill>
                      <a:srgbClr val="F2F2F2"/>
                    </a:solidFill>
                  </a:tcPr>
                </a:tc>
                <a:tc>
                  <a:txBody>
                    <a:bodyPr/>
                    <a:lstStyle/>
                    <a:p>
                      <a:pPr marL="0" marR="0" lvl="0" indent="0" algn="just" rtl="0">
                        <a:spcBef>
                          <a:spcPts val="0"/>
                        </a:spcBef>
                        <a:spcAft>
                          <a:spcPts val="0"/>
                        </a:spcAft>
                        <a:buNone/>
                      </a:pPr>
                      <a:endParaRPr sz="2000" dirty="0">
                        <a:solidFill>
                          <a:srgbClr val="000000"/>
                        </a:solidFill>
                        <a:latin typeface="Calibri"/>
                        <a:ea typeface="Calibri"/>
                        <a:cs typeface="Calibri"/>
                        <a:sym typeface="Calibri"/>
                      </a:endParaRPr>
                    </a:p>
                  </a:txBody>
                  <a:tcPr marL="68225" marR="68225" marT="0" marB="0"/>
                </a:tc>
                <a:tc>
                  <a:txBody>
                    <a:bodyPr/>
                    <a:lstStyle/>
                    <a:p>
                      <a:pPr marL="0" marR="0" lvl="0" indent="0" algn="just" rtl="0">
                        <a:spcBef>
                          <a:spcPts val="0"/>
                        </a:spcBef>
                        <a:spcAft>
                          <a:spcPts val="0"/>
                        </a:spcAft>
                        <a:buNone/>
                      </a:pPr>
                      <a:r>
                        <a:rPr lang="en-US" sz="1800"/>
                        <a:t> </a:t>
                      </a:r>
                      <a:endParaRPr sz="200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1"/>
                  </a:ext>
                </a:extLst>
              </a:tr>
              <a:tr h="970325">
                <a:tc>
                  <a:txBody>
                    <a:bodyPr/>
                    <a:lstStyle/>
                    <a:p>
                      <a:pPr marL="0" marR="0" lvl="0" indent="0" algn="just" rtl="0">
                        <a:spcBef>
                          <a:spcPts val="0"/>
                        </a:spcBef>
                        <a:spcAft>
                          <a:spcPts val="0"/>
                        </a:spcAft>
                        <a:buNone/>
                      </a:pPr>
                      <a:r>
                        <a:rPr lang="en-US" sz="1600" b="1" u="sng" dirty="0"/>
                        <a:t>Resources</a:t>
                      </a:r>
                      <a:endParaRPr sz="1600" b="1" dirty="0"/>
                    </a:p>
                    <a:p>
                      <a:pPr marL="0" marR="0" lvl="0" indent="0" algn="just" rtl="0">
                        <a:spcBef>
                          <a:spcPts val="0"/>
                        </a:spcBef>
                        <a:spcAft>
                          <a:spcPts val="0"/>
                        </a:spcAft>
                        <a:buNone/>
                      </a:pPr>
                      <a:r>
                        <a:rPr lang="en-US" sz="500" u="none" strike="noStrike" dirty="0"/>
                        <a:t> </a:t>
                      </a:r>
                      <a:endParaRPr sz="500" dirty="0"/>
                    </a:p>
                    <a:p>
                      <a:pPr marL="0" marR="0" lvl="0" indent="0" algn="just" rtl="0">
                        <a:spcBef>
                          <a:spcPts val="0"/>
                        </a:spcBef>
                        <a:spcAft>
                          <a:spcPts val="0"/>
                        </a:spcAft>
                        <a:buNone/>
                      </a:pPr>
                      <a:r>
                        <a:rPr lang="en-US" sz="1600" i="1" dirty="0"/>
                        <a:t>How is the intervention being resourced to be sustained? Are these financial, in-kind, technical, or other?</a:t>
                      </a:r>
                      <a:endParaRPr sz="1600" i="1" dirty="0"/>
                    </a:p>
                    <a:p>
                      <a:pPr marL="0" marR="0" lvl="0" indent="0" algn="just" rtl="0">
                        <a:spcBef>
                          <a:spcPts val="0"/>
                        </a:spcBef>
                        <a:spcAft>
                          <a:spcPts val="0"/>
                        </a:spcAft>
                        <a:buNone/>
                      </a:pPr>
                      <a:r>
                        <a:rPr lang="en-US" sz="1600" dirty="0"/>
                        <a:t> </a:t>
                      </a:r>
                      <a:endParaRPr sz="1600" dirty="0">
                        <a:solidFill>
                          <a:srgbClr val="000000"/>
                        </a:solidFill>
                        <a:latin typeface="Calibri"/>
                        <a:ea typeface="Calibri"/>
                        <a:cs typeface="Calibri"/>
                        <a:sym typeface="Calibri"/>
                      </a:endParaRPr>
                    </a:p>
                  </a:txBody>
                  <a:tcPr marL="68225" marR="68225" marT="0" marB="0">
                    <a:solidFill>
                      <a:srgbClr val="F2F2F2"/>
                    </a:solidFill>
                  </a:tcPr>
                </a:tc>
                <a:tc>
                  <a:txBody>
                    <a:bodyPr/>
                    <a:lstStyle/>
                    <a:p>
                      <a:pPr marL="0" marR="0" lvl="0" indent="0" algn="just" rtl="0">
                        <a:spcBef>
                          <a:spcPts val="0"/>
                        </a:spcBef>
                        <a:spcAft>
                          <a:spcPts val="0"/>
                        </a:spcAft>
                        <a:buNone/>
                      </a:pPr>
                      <a:endParaRPr sz="2000">
                        <a:solidFill>
                          <a:srgbClr val="000000"/>
                        </a:solidFill>
                        <a:latin typeface="Calibri"/>
                        <a:ea typeface="Calibri"/>
                        <a:cs typeface="Calibri"/>
                        <a:sym typeface="Calibri"/>
                      </a:endParaRPr>
                    </a:p>
                  </a:txBody>
                  <a:tcPr marL="68225" marR="68225" marT="0" marB="0"/>
                </a:tc>
                <a:tc>
                  <a:txBody>
                    <a:bodyPr/>
                    <a:lstStyle/>
                    <a:p>
                      <a:pPr marL="0" marR="0" lvl="0" indent="0" algn="just" rtl="0">
                        <a:spcBef>
                          <a:spcPts val="0"/>
                        </a:spcBef>
                        <a:spcAft>
                          <a:spcPts val="0"/>
                        </a:spcAft>
                        <a:buNone/>
                      </a:pPr>
                      <a:r>
                        <a:rPr lang="en-US" sz="1800"/>
                        <a:t> </a:t>
                      </a:r>
                      <a:endParaRPr sz="200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2"/>
                  </a:ext>
                </a:extLst>
              </a:tr>
              <a:tr h="1121950">
                <a:tc>
                  <a:txBody>
                    <a:bodyPr/>
                    <a:lstStyle/>
                    <a:p>
                      <a:pPr marL="0" marR="0" lvl="0" indent="0" algn="just" rtl="0">
                        <a:spcBef>
                          <a:spcPts val="0"/>
                        </a:spcBef>
                        <a:spcAft>
                          <a:spcPts val="0"/>
                        </a:spcAft>
                        <a:buNone/>
                      </a:pPr>
                      <a:r>
                        <a:rPr lang="en-US" sz="1600" b="1" u="sng" dirty="0"/>
                        <a:t>Capacities</a:t>
                      </a:r>
                      <a:endParaRPr sz="1600" b="1" dirty="0"/>
                    </a:p>
                    <a:p>
                      <a:pPr marL="0" marR="0" lvl="0" indent="0" algn="just" rtl="0">
                        <a:spcBef>
                          <a:spcPts val="0"/>
                        </a:spcBef>
                        <a:spcAft>
                          <a:spcPts val="0"/>
                        </a:spcAft>
                        <a:buNone/>
                      </a:pPr>
                      <a:r>
                        <a:rPr lang="en-US" sz="500" u="none" strike="noStrike" dirty="0"/>
                        <a:t> </a:t>
                      </a:r>
                      <a:endParaRPr sz="500" dirty="0"/>
                    </a:p>
                    <a:p>
                      <a:pPr marL="0" marR="0" lvl="0" indent="0" algn="just" rtl="0">
                        <a:spcBef>
                          <a:spcPts val="0"/>
                        </a:spcBef>
                        <a:spcAft>
                          <a:spcPts val="0"/>
                        </a:spcAft>
                        <a:buNone/>
                      </a:pPr>
                      <a:r>
                        <a:rPr lang="en-US" sz="1600" i="1" dirty="0"/>
                        <a:t>What are the necessary project knowledge and skills to be transferred to national stakeholder partner? How will training be sustained for specific sectoral behavior change among new entrants onward?</a:t>
                      </a:r>
                      <a:endParaRPr sz="1600" i="1" dirty="0"/>
                    </a:p>
                    <a:p>
                      <a:pPr marL="0" marR="0" lvl="0" indent="0" algn="just" rtl="0">
                        <a:spcBef>
                          <a:spcPts val="0"/>
                        </a:spcBef>
                        <a:spcAft>
                          <a:spcPts val="0"/>
                        </a:spcAft>
                        <a:buNone/>
                      </a:pPr>
                      <a:r>
                        <a:rPr lang="en-US" sz="1600" dirty="0"/>
                        <a:t> </a:t>
                      </a:r>
                      <a:endParaRPr sz="1600" dirty="0">
                        <a:solidFill>
                          <a:srgbClr val="000000"/>
                        </a:solidFill>
                        <a:latin typeface="Calibri"/>
                        <a:ea typeface="Calibri"/>
                        <a:cs typeface="Calibri"/>
                        <a:sym typeface="Calibri"/>
                      </a:endParaRPr>
                    </a:p>
                  </a:txBody>
                  <a:tcPr marL="68225" marR="68225" marT="0" marB="0">
                    <a:solidFill>
                      <a:srgbClr val="F2F2F2"/>
                    </a:solidFill>
                  </a:tcPr>
                </a:tc>
                <a:tc>
                  <a:txBody>
                    <a:bodyPr/>
                    <a:lstStyle/>
                    <a:p>
                      <a:pPr marL="0" marR="0" lvl="0" indent="0" algn="just" rtl="0">
                        <a:spcBef>
                          <a:spcPts val="0"/>
                        </a:spcBef>
                        <a:spcAft>
                          <a:spcPts val="0"/>
                        </a:spcAft>
                        <a:buNone/>
                      </a:pPr>
                      <a:endParaRPr sz="2000">
                        <a:solidFill>
                          <a:srgbClr val="000000"/>
                        </a:solidFill>
                        <a:latin typeface="Calibri"/>
                        <a:ea typeface="Calibri"/>
                        <a:cs typeface="Calibri"/>
                        <a:sym typeface="Calibri"/>
                      </a:endParaRPr>
                    </a:p>
                  </a:txBody>
                  <a:tcPr marL="68225" marR="68225" marT="0" marB="0"/>
                </a:tc>
                <a:tc>
                  <a:txBody>
                    <a:bodyPr/>
                    <a:lstStyle/>
                    <a:p>
                      <a:pPr marL="0" marR="0" lvl="0" indent="0" algn="just" rtl="0">
                        <a:spcBef>
                          <a:spcPts val="0"/>
                        </a:spcBef>
                        <a:spcAft>
                          <a:spcPts val="0"/>
                        </a:spcAft>
                        <a:buNone/>
                      </a:pPr>
                      <a:r>
                        <a:rPr lang="en-US" sz="1800"/>
                        <a:t> </a:t>
                      </a:r>
                      <a:endParaRPr sz="200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3"/>
                  </a:ext>
                </a:extLst>
              </a:tr>
              <a:tr h="1121950">
                <a:tc>
                  <a:txBody>
                    <a:bodyPr/>
                    <a:lstStyle/>
                    <a:p>
                      <a:pPr marL="0" marR="0" lvl="0" indent="0" algn="just" rtl="0">
                        <a:spcBef>
                          <a:spcPts val="0"/>
                        </a:spcBef>
                        <a:spcAft>
                          <a:spcPts val="0"/>
                        </a:spcAft>
                        <a:buNone/>
                      </a:pPr>
                      <a:r>
                        <a:rPr lang="en-US" sz="1600" b="1" u="sng" dirty="0"/>
                        <a:t>Partnership</a:t>
                      </a:r>
                      <a:endParaRPr dirty="0"/>
                    </a:p>
                    <a:p>
                      <a:pPr marL="0" marR="0" lvl="0" indent="0" algn="just" rtl="0">
                        <a:spcBef>
                          <a:spcPts val="0"/>
                        </a:spcBef>
                        <a:spcAft>
                          <a:spcPts val="0"/>
                        </a:spcAft>
                        <a:buNone/>
                      </a:pPr>
                      <a:endParaRPr sz="500" dirty="0"/>
                    </a:p>
                    <a:p>
                      <a:pPr marL="0" marR="0" lvl="0" indent="0" algn="just" rtl="0">
                        <a:spcBef>
                          <a:spcPts val="0"/>
                        </a:spcBef>
                        <a:spcAft>
                          <a:spcPts val="0"/>
                        </a:spcAft>
                        <a:buNone/>
                      </a:pPr>
                      <a:r>
                        <a:rPr lang="en-US" sz="1600" i="1" dirty="0"/>
                        <a:t>What continued project knowledge and skills are needed from which stakeholder partners? What local contracting with direct and indirect partners are needed to sustain project operations?</a:t>
                      </a:r>
                      <a:endParaRPr sz="1600" i="1" dirty="0"/>
                    </a:p>
                  </a:txBody>
                  <a:tcPr marL="68225" marR="68225" marT="0" marB="0">
                    <a:solidFill>
                      <a:srgbClr val="F2F2F2"/>
                    </a:solidFill>
                  </a:tcPr>
                </a:tc>
                <a:tc>
                  <a:txBody>
                    <a:bodyPr/>
                    <a:lstStyle/>
                    <a:p>
                      <a:pPr marL="0" marR="0" lvl="0" indent="0" algn="just" rtl="0">
                        <a:spcBef>
                          <a:spcPts val="0"/>
                        </a:spcBef>
                        <a:spcAft>
                          <a:spcPts val="0"/>
                        </a:spcAft>
                        <a:buNone/>
                      </a:pPr>
                      <a:endParaRPr sz="2000" dirty="0">
                        <a:solidFill>
                          <a:srgbClr val="000000"/>
                        </a:solidFill>
                        <a:latin typeface="Calibri"/>
                        <a:ea typeface="Calibri"/>
                        <a:cs typeface="Calibri"/>
                        <a:sym typeface="Calibri"/>
                      </a:endParaRPr>
                    </a:p>
                  </a:txBody>
                  <a:tcPr marL="68225" marR="68225" marT="0" marB="0"/>
                </a:tc>
                <a:tc>
                  <a:txBody>
                    <a:bodyPr/>
                    <a:lstStyle/>
                    <a:p>
                      <a:pPr marL="0" marR="0" lvl="0" indent="0" algn="just" rtl="0">
                        <a:spcBef>
                          <a:spcPts val="0"/>
                        </a:spcBef>
                        <a:spcAft>
                          <a:spcPts val="0"/>
                        </a:spcAft>
                        <a:buNone/>
                      </a:pPr>
                      <a:r>
                        <a:rPr lang="en-US" sz="1800" dirty="0"/>
                        <a:t> </a:t>
                      </a:r>
                      <a:endParaRPr sz="2000" dirty="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4"/>
                  </a:ext>
                </a:extLst>
              </a:tr>
            </a:tbl>
          </a:graphicData>
        </a:graphic>
      </p:graphicFrame>
      <p:sp>
        <p:nvSpPr>
          <p:cNvPr id="1344" name="Google Shape;1344;p57"/>
          <p:cNvSpPr/>
          <p:nvPr/>
        </p:nvSpPr>
        <p:spPr>
          <a:xfrm>
            <a:off x="8469382" y="3171314"/>
            <a:ext cx="1877697" cy="214729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Open Sans"/>
                <a:ea typeface="Open Sans"/>
                <a:cs typeface="Open Sans"/>
                <a:sym typeface="Open Sans"/>
              </a:rPr>
              <a:t>YOU WILL HAVE TO FILL IN THIS TABLE WHEN DOING </a:t>
            </a:r>
            <a:r>
              <a:rPr lang="en-US" sz="1600" b="1">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YOUR</a:t>
            </a:r>
            <a:r>
              <a:rPr lang="en-US" sz="1600" b="1">
                <a:solidFill>
                  <a:schemeClr val="dk1"/>
                </a:solidFill>
                <a:latin typeface="Open Sans"/>
                <a:ea typeface="Open Sans"/>
                <a:cs typeface="Open Sans"/>
                <a:sym typeface="Open Sans"/>
              </a:rPr>
              <a:t> SUSTAINABILITY ANALYSIS</a:t>
            </a:r>
            <a:endParaRPr/>
          </a:p>
        </p:txBody>
      </p:sp>
      <p:pic>
        <p:nvPicPr>
          <p:cNvPr id="1345" name="Google Shape;1345;p57" descr="Light Bulb PNG Images - FreeIconsPNG"/>
          <p:cNvPicPr preferRelativeResize="0"/>
          <p:nvPr/>
        </p:nvPicPr>
        <p:blipFill rotWithShape="1">
          <a:blip r:embed="rId3">
            <a:alphaModFix/>
          </a:blip>
          <a:srcRect/>
          <a:stretch/>
        </p:blipFill>
        <p:spPr>
          <a:xfrm>
            <a:off x="7969435" y="2721614"/>
            <a:ext cx="999893" cy="996769"/>
          </a:xfrm>
          <a:prstGeom prst="rect">
            <a:avLst/>
          </a:prstGeom>
          <a:noFill/>
          <a:ln>
            <a:noFill/>
          </a:ln>
        </p:spPr>
      </p:pic>
    </p:spTree>
    <p:extLst>
      <p:ext uri="{BB962C8B-B14F-4D97-AF65-F5344CB8AC3E}">
        <p14:creationId xmlns:p14="http://schemas.microsoft.com/office/powerpoint/2010/main" val="1940193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
          <p:cNvSpPr txBox="1">
            <a:spLocks noGrp="1"/>
          </p:cNvSpPr>
          <p:nvPr>
            <p:ph type="body" idx="1"/>
          </p:nvPr>
        </p:nvSpPr>
        <p:spPr>
          <a:xfrm>
            <a:off x="500930" y="2471737"/>
            <a:ext cx="10019925" cy="587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solidFill>
                  <a:schemeClr val="lt1"/>
                </a:solidFill>
              </a:rPr>
              <a:t>Design of the ex-post evaluation </a:t>
            </a:r>
            <a:endParaRPr dirty="0"/>
          </a:p>
        </p:txBody>
      </p:sp>
      <p:sp>
        <p:nvSpPr>
          <p:cNvPr id="270" name="Google Shape;270;p4"/>
          <p:cNvSpPr txBox="1"/>
          <p:nvPr/>
        </p:nvSpPr>
        <p:spPr>
          <a:xfrm>
            <a:off x="500929" y="1785937"/>
            <a:ext cx="10019925"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3600"/>
              <a:buFont typeface="Arial"/>
              <a:buNone/>
            </a:pPr>
            <a:r>
              <a:rPr lang="en-US" sz="3600" b="1" dirty="0">
                <a:solidFill>
                  <a:srgbClr val="F7941D"/>
                </a:solidFill>
                <a:latin typeface="Open Sans"/>
                <a:ea typeface="Open Sans"/>
                <a:cs typeface="Open Sans"/>
                <a:sym typeface="Open Sans"/>
              </a:rPr>
              <a:t>PART 2</a:t>
            </a:r>
            <a:endParaRPr dirty="0"/>
          </a:p>
        </p:txBody>
      </p:sp>
      <p:sp>
        <p:nvSpPr>
          <p:cNvPr id="271" name="Google Shape;271;p4"/>
          <p:cNvSpPr/>
          <p:nvPr/>
        </p:nvSpPr>
        <p:spPr>
          <a:xfrm>
            <a:off x="1" y="5374887"/>
            <a:ext cx="2952520" cy="401444"/>
          </a:xfrm>
          <a:prstGeom prst="rect">
            <a:avLst/>
          </a:prstGeom>
          <a:solidFill>
            <a:srgbClr val="D6E9A5">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rgbClr val="E1EFD8"/>
                </a:solidFill>
                <a:latin typeface="Open Sans" panose="020B0606030504020204" pitchFamily="34" charset="0"/>
                <a:ea typeface="Open Sans" panose="020B0606030504020204" pitchFamily="34" charset="0"/>
                <a:cs typeface="Open Sans" panose="020B0606030504020204" pitchFamily="34" charset="0"/>
                <a:sym typeface="Open Sans"/>
              </a:rPr>
              <a:t>Considerations for fieldwork</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72" name="Google Shape;272;p4"/>
          <p:cNvSpPr/>
          <p:nvPr/>
        </p:nvSpPr>
        <p:spPr>
          <a:xfrm>
            <a:off x="2965285" y="5374887"/>
            <a:ext cx="3049926" cy="401444"/>
          </a:xfrm>
          <a:prstGeom prst="rect">
            <a:avLst/>
          </a:prstGeom>
          <a:solidFill>
            <a:srgbClr val="D6E9A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rgbClr val="E1EFD8"/>
                </a:solidFill>
                <a:latin typeface="Open Sans"/>
                <a:ea typeface="Open Sans"/>
                <a:cs typeface="Open Sans"/>
                <a:sym typeface="Open Sans"/>
              </a:rPr>
              <a:t>Data collection methods</a:t>
            </a:r>
            <a:endParaRPr lang="en-US" sz="1200" dirty="0"/>
          </a:p>
        </p:txBody>
      </p:sp>
      <p:sp>
        <p:nvSpPr>
          <p:cNvPr id="273" name="Google Shape;273;p4"/>
          <p:cNvSpPr/>
          <p:nvPr/>
        </p:nvSpPr>
        <p:spPr>
          <a:xfrm>
            <a:off x="6030793" y="5374887"/>
            <a:ext cx="3289478" cy="401444"/>
          </a:xfrm>
          <a:prstGeom prst="rect">
            <a:avLst/>
          </a:prstGeom>
          <a:solidFill>
            <a:srgbClr val="D6E9A5">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rgbClr val="E1EFD8"/>
                </a:solidFill>
                <a:latin typeface="Open Sans"/>
                <a:ea typeface="Open Sans"/>
                <a:cs typeface="Open Sans"/>
                <a:sym typeface="Open Sans"/>
              </a:rPr>
              <a:t>Data analysis - sustainability</a:t>
            </a:r>
            <a:endParaRPr lang="en-US" sz="1200" dirty="0"/>
          </a:p>
        </p:txBody>
      </p:sp>
      <p:sp>
        <p:nvSpPr>
          <p:cNvPr id="274" name="Google Shape;274;p4"/>
          <p:cNvSpPr/>
          <p:nvPr/>
        </p:nvSpPr>
        <p:spPr>
          <a:xfrm>
            <a:off x="9335853" y="5374887"/>
            <a:ext cx="2856146" cy="401444"/>
          </a:xfrm>
          <a:prstGeom prst="rect">
            <a:avLst/>
          </a:prstGeom>
          <a:solidFill>
            <a:srgbClr val="D6E9A5">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rgbClr val="E1EFD8"/>
                </a:solidFill>
                <a:latin typeface="Open Sans"/>
                <a:ea typeface="Open Sans"/>
                <a:cs typeface="Open Sans"/>
                <a:sym typeface="Open Sans"/>
              </a:rPr>
              <a:t>Data analysis - resilience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336"/>
        <p:cNvGrpSpPr/>
        <p:nvPr/>
      </p:nvGrpSpPr>
      <p:grpSpPr>
        <a:xfrm>
          <a:off x="0" y="0"/>
          <a:ext cx="0" cy="0"/>
          <a:chOff x="0" y="0"/>
          <a:chExt cx="0" cy="0"/>
        </a:xfrm>
      </p:grpSpPr>
      <p:sp>
        <p:nvSpPr>
          <p:cNvPr id="1337" name="Google Shape;1337;p57"/>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1338" name="Google Shape;1338;p57"/>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9" name="Google Shape;1339;p57"/>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Discuss conditions of sustainability – fill in relevant rows </a:t>
            </a:r>
            <a:endParaRPr dirty="0"/>
          </a:p>
        </p:txBody>
      </p:sp>
      <p:sp>
        <p:nvSpPr>
          <p:cNvPr id="1340" name="Google Shape;1340;p57"/>
          <p:cNvSpPr txBox="1"/>
          <p:nvPr/>
        </p:nvSpPr>
        <p:spPr>
          <a:xfrm>
            <a:off x="517791" y="99321"/>
            <a:ext cx="10244802"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dirty="0"/>
          </a:p>
        </p:txBody>
      </p:sp>
      <p:cxnSp>
        <p:nvCxnSpPr>
          <p:cNvPr id="1341" name="Google Shape;1341;p57"/>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342" name="Google Shape;1342;p57"/>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graphicFrame>
        <p:nvGraphicFramePr>
          <p:cNvPr id="1343" name="Google Shape;1343;p57"/>
          <p:cNvGraphicFramePr/>
          <p:nvPr>
            <p:extLst>
              <p:ext uri="{D42A27DB-BD31-4B8C-83A1-F6EECF244321}">
                <p14:modId xmlns:p14="http://schemas.microsoft.com/office/powerpoint/2010/main" val="2628117412"/>
              </p:ext>
            </p:extLst>
          </p:nvPr>
        </p:nvGraphicFramePr>
        <p:xfrm>
          <a:off x="1049041" y="1671466"/>
          <a:ext cx="10849500" cy="5008150"/>
        </p:xfrm>
        <a:graphic>
          <a:graphicData uri="http://schemas.openxmlformats.org/drawingml/2006/table">
            <a:tbl>
              <a:tblPr firstRow="1" firstCol="1" bandRow="1">
                <a:noFill/>
              </a:tblPr>
              <a:tblGrid>
                <a:gridCol w="7941925">
                  <a:extLst>
                    <a:ext uri="{9D8B030D-6E8A-4147-A177-3AD203B41FA5}">
                      <a16:colId xmlns:a16="http://schemas.microsoft.com/office/drawing/2014/main" val="20000"/>
                    </a:ext>
                  </a:extLst>
                </a:gridCol>
                <a:gridCol w="2907575">
                  <a:extLst>
                    <a:ext uri="{9D8B030D-6E8A-4147-A177-3AD203B41FA5}">
                      <a16:colId xmlns:a16="http://schemas.microsoft.com/office/drawing/2014/main" val="20001"/>
                    </a:ext>
                  </a:extLst>
                </a:gridCol>
              </a:tblGrid>
              <a:tr h="166775">
                <a:tc>
                  <a:txBody>
                    <a:bodyPr/>
                    <a:lstStyle/>
                    <a:p>
                      <a:pPr marL="0" marR="0" lvl="0" indent="0" algn="just" rtl="0">
                        <a:spcBef>
                          <a:spcPts val="0"/>
                        </a:spcBef>
                        <a:spcAft>
                          <a:spcPts val="0"/>
                        </a:spcAft>
                        <a:buNone/>
                      </a:pPr>
                      <a:r>
                        <a:rPr lang="en-US" sz="1600" b="1" dirty="0"/>
                        <a:t>Sustainability assessment</a:t>
                      </a:r>
                      <a:endParaRPr sz="1600" b="1" dirty="0">
                        <a:solidFill>
                          <a:srgbClr val="000000"/>
                        </a:solidFill>
                        <a:latin typeface="Calibri"/>
                        <a:ea typeface="Calibri"/>
                        <a:cs typeface="Calibri"/>
                        <a:sym typeface="Calibri"/>
                      </a:endParaRPr>
                    </a:p>
                  </a:txBody>
                  <a:tcPr marL="68225" marR="68225" marT="0" marB="0">
                    <a:solidFill>
                      <a:srgbClr val="BFDC44"/>
                    </a:solidFill>
                  </a:tcPr>
                </a:tc>
                <a:tc>
                  <a:txBody>
                    <a:bodyPr/>
                    <a:lstStyle/>
                    <a:p>
                      <a:pPr marL="0" marR="0" lvl="0" indent="0" algn="just" rtl="0">
                        <a:spcBef>
                          <a:spcPts val="0"/>
                        </a:spcBef>
                        <a:spcAft>
                          <a:spcPts val="0"/>
                        </a:spcAft>
                        <a:buNone/>
                      </a:pPr>
                      <a:r>
                        <a:rPr lang="en-US" sz="1600" b="1" dirty="0"/>
                        <a:t>Findings (desk review + emerging from fieldwork)</a:t>
                      </a:r>
                      <a:endParaRPr sz="1800" b="1" dirty="0">
                        <a:solidFill>
                          <a:srgbClr val="000000"/>
                        </a:solidFill>
                        <a:latin typeface="Calibri"/>
                        <a:ea typeface="Calibri"/>
                        <a:cs typeface="Calibri"/>
                        <a:sym typeface="Calibri"/>
                      </a:endParaRPr>
                    </a:p>
                  </a:txBody>
                  <a:tcPr marL="68225" marR="68225" marT="0" marB="0">
                    <a:solidFill>
                      <a:srgbClr val="BFDC44"/>
                    </a:solidFill>
                  </a:tcPr>
                </a:tc>
                <a:extLst>
                  <a:ext uri="{0D108BD9-81ED-4DB2-BD59-A6C34878D82A}">
                    <a16:rowId xmlns:a16="http://schemas.microsoft.com/office/drawing/2014/main" val="10000"/>
                  </a:ext>
                </a:extLst>
              </a:tr>
              <a:tr h="970325">
                <a:tc>
                  <a:txBody>
                    <a:bodyPr/>
                    <a:lstStyle/>
                    <a:p>
                      <a:pPr marL="0" marR="0" lvl="0" indent="0" algn="just" rtl="0">
                        <a:spcBef>
                          <a:spcPts val="0"/>
                        </a:spcBef>
                        <a:spcAft>
                          <a:spcPts val="0"/>
                        </a:spcAft>
                        <a:buNone/>
                      </a:pPr>
                      <a:r>
                        <a:rPr lang="en-US" sz="1600" b="1" u="sng" dirty="0"/>
                        <a:t>Ownership</a:t>
                      </a:r>
                      <a:endParaRPr sz="1600" u="sng" dirty="0"/>
                    </a:p>
                    <a:p>
                      <a:pPr marL="0" marR="0" lvl="0" indent="0" algn="just" rtl="0">
                        <a:spcBef>
                          <a:spcPts val="0"/>
                        </a:spcBef>
                        <a:spcAft>
                          <a:spcPts val="0"/>
                        </a:spcAft>
                        <a:buNone/>
                      </a:pPr>
                      <a:r>
                        <a:rPr lang="en-US" sz="500" dirty="0"/>
                        <a:t> </a:t>
                      </a:r>
                      <a:endParaRPr dirty="0"/>
                    </a:p>
                    <a:p>
                      <a:pPr marL="0" marR="0" lvl="0" indent="0" algn="just" rtl="0">
                        <a:spcBef>
                          <a:spcPts val="0"/>
                        </a:spcBef>
                        <a:spcAft>
                          <a:spcPts val="0"/>
                        </a:spcAft>
                        <a:buNone/>
                      </a:pPr>
                      <a:r>
                        <a:rPr lang="en-US" sz="1600" i="1" dirty="0"/>
                        <a:t>Sustained motivation; who benefits from the intervention enough to sustain it locally? </a:t>
                      </a:r>
                      <a:endParaRPr sz="1600" i="1" dirty="0"/>
                    </a:p>
                    <a:p>
                      <a:pPr marL="0" marR="0" lvl="0" indent="0" algn="just" rtl="0">
                        <a:spcBef>
                          <a:spcPts val="0"/>
                        </a:spcBef>
                        <a:spcAft>
                          <a:spcPts val="0"/>
                        </a:spcAft>
                        <a:buNone/>
                      </a:pPr>
                      <a:r>
                        <a:rPr lang="en-US" sz="1600" i="1" dirty="0"/>
                        <a:t>Who is using it/ demanding it?</a:t>
                      </a:r>
                      <a:endParaRPr sz="1600" i="1" dirty="0"/>
                    </a:p>
                    <a:p>
                      <a:pPr marL="0" marR="0" lvl="0" indent="0" algn="just" rtl="0">
                        <a:spcBef>
                          <a:spcPts val="0"/>
                        </a:spcBef>
                        <a:spcAft>
                          <a:spcPts val="0"/>
                        </a:spcAft>
                        <a:buNone/>
                      </a:pPr>
                      <a:r>
                        <a:rPr lang="en-US" sz="1600" i="1" dirty="0"/>
                        <a:t> </a:t>
                      </a:r>
                      <a:endParaRPr sz="1600" i="1" dirty="0">
                        <a:solidFill>
                          <a:srgbClr val="000000"/>
                        </a:solidFill>
                        <a:latin typeface="Calibri"/>
                        <a:ea typeface="Calibri"/>
                        <a:cs typeface="Calibri"/>
                        <a:sym typeface="Calibri"/>
                      </a:endParaRPr>
                    </a:p>
                  </a:txBody>
                  <a:tcPr marL="68225" marR="68225" marT="0" marB="0">
                    <a:solidFill>
                      <a:srgbClr val="F2F2F2"/>
                    </a:solidFill>
                  </a:tcPr>
                </a:tc>
                <a:tc>
                  <a:txBody>
                    <a:bodyPr/>
                    <a:lstStyle/>
                    <a:p>
                      <a:pPr marL="0" marR="0" lvl="0" indent="0" algn="just" rtl="0">
                        <a:spcBef>
                          <a:spcPts val="0"/>
                        </a:spcBef>
                        <a:spcAft>
                          <a:spcPts val="0"/>
                        </a:spcAft>
                        <a:buNone/>
                      </a:pPr>
                      <a:r>
                        <a:rPr lang="en-US" sz="1800"/>
                        <a:t> </a:t>
                      </a:r>
                      <a:endParaRPr sz="200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1"/>
                  </a:ext>
                </a:extLst>
              </a:tr>
              <a:tr h="970325">
                <a:tc>
                  <a:txBody>
                    <a:bodyPr/>
                    <a:lstStyle/>
                    <a:p>
                      <a:pPr marL="0" marR="0" lvl="0" indent="0" algn="just" rtl="0">
                        <a:spcBef>
                          <a:spcPts val="0"/>
                        </a:spcBef>
                        <a:spcAft>
                          <a:spcPts val="0"/>
                        </a:spcAft>
                        <a:buNone/>
                      </a:pPr>
                      <a:r>
                        <a:rPr lang="en-US" sz="1600" b="1" u="sng" dirty="0"/>
                        <a:t>Resources</a:t>
                      </a:r>
                      <a:endParaRPr sz="1600" b="1" dirty="0"/>
                    </a:p>
                    <a:p>
                      <a:pPr marL="0" marR="0" lvl="0" indent="0" algn="just" rtl="0">
                        <a:spcBef>
                          <a:spcPts val="0"/>
                        </a:spcBef>
                        <a:spcAft>
                          <a:spcPts val="0"/>
                        </a:spcAft>
                        <a:buNone/>
                      </a:pPr>
                      <a:r>
                        <a:rPr lang="en-US" sz="500" u="none" strike="noStrike" dirty="0"/>
                        <a:t> </a:t>
                      </a:r>
                      <a:endParaRPr sz="500" dirty="0"/>
                    </a:p>
                    <a:p>
                      <a:pPr marL="0" marR="0" lvl="0" indent="0" algn="just" rtl="0">
                        <a:spcBef>
                          <a:spcPts val="0"/>
                        </a:spcBef>
                        <a:spcAft>
                          <a:spcPts val="0"/>
                        </a:spcAft>
                        <a:buNone/>
                      </a:pPr>
                      <a:r>
                        <a:rPr lang="en-US" sz="1600" i="1" dirty="0"/>
                        <a:t>How is the intervention being resourced to be sustained? Are these financial, in-kind, technical, or other?</a:t>
                      </a:r>
                      <a:endParaRPr sz="1600" i="1" dirty="0"/>
                    </a:p>
                    <a:p>
                      <a:pPr marL="0" marR="0" lvl="0" indent="0" algn="just" rtl="0">
                        <a:spcBef>
                          <a:spcPts val="0"/>
                        </a:spcBef>
                        <a:spcAft>
                          <a:spcPts val="0"/>
                        </a:spcAft>
                        <a:buNone/>
                      </a:pPr>
                      <a:r>
                        <a:rPr lang="en-US" sz="1600" dirty="0"/>
                        <a:t> </a:t>
                      </a:r>
                      <a:endParaRPr sz="1600" dirty="0">
                        <a:solidFill>
                          <a:srgbClr val="000000"/>
                        </a:solidFill>
                        <a:latin typeface="Calibri"/>
                        <a:ea typeface="Calibri"/>
                        <a:cs typeface="Calibri"/>
                        <a:sym typeface="Calibri"/>
                      </a:endParaRPr>
                    </a:p>
                  </a:txBody>
                  <a:tcPr marL="68225" marR="68225" marT="0" marB="0">
                    <a:solidFill>
                      <a:srgbClr val="F2F2F2"/>
                    </a:solidFill>
                  </a:tcPr>
                </a:tc>
                <a:tc>
                  <a:txBody>
                    <a:bodyPr/>
                    <a:lstStyle/>
                    <a:p>
                      <a:pPr marL="0" marR="0" lvl="0" indent="0" algn="just" rtl="0">
                        <a:spcBef>
                          <a:spcPts val="0"/>
                        </a:spcBef>
                        <a:spcAft>
                          <a:spcPts val="0"/>
                        </a:spcAft>
                        <a:buNone/>
                      </a:pPr>
                      <a:r>
                        <a:rPr lang="en-US" sz="1800"/>
                        <a:t> </a:t>
                      </a:r>
                      <a:endParaRPr sz="200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2"/>
                  </a:ext>
                </a:extLst>
              </a:tr>
              <a:tr h="1121950">
                <a:tc>
                  <a:txBody>
                    <a:bodyPr/>
                    <a:lstStyle/>
                    <a:p>
                      <a:pPr marL="0" marR="0" lvl="0" indent="0" algn="just" rtl="0">
                        <a:spcBef>
                          <a:spcPts val="0"/>
                        </a:spcBef>
                        <a:spcAft>
                          <a:spcPts val="0"/>
                        </a:spcAft>
                        <a:buNone/>
                      </a:pPr>
                      <a:r>
                        <a:rPr lang="en-US" sz="1600" b="1" u="sng"/>
                        <a:t>Capacities</a:t>
                      </a:r>
                      <a:endParaRPr sz="1600" b="1"/>
                    </a:p>
                    <a:p>
                      <a:pPr marL="0" marR="0" lvl="0" indent="0" algn="just" rtl="0">
                        <a:spcBef>
                          <a:spcPts val="0"/>
                        </a:spcBef>
                        <a:spcAft>
                          <a:spcPts val="0"/>
                        </a:spcAft>
                        <a:buNone/>
                      </a:pPr>
                      <a:r>
                        <a:rPr lang="en-US" sz="500" u="none" strike="noStrike"/>
                        <a:t> </a:t>
                      </a:r>
                      <a:endParaRPr sz="500"/>
                    </a:p>
                    <a:p>
                      <a:pPr marL="0" marR="0" lvl="0" indent="0" algn="just" rtl="0">
                        <a:spcBef>
                          <a:spcPts val="0"/>
                        </a:spcBef>
                        <a:spcAft>
                          <a:spcPts val="0"/>
                        </a:spcAft>
                        <a:buNone/>
                      </a:pPr>
                      <a:r>
                        <a:rPr lang="en-US" sz="1600" i="1"/>
                        <a:t>What are the necessary project knowledge and skills to be transferred to national stakeholder partner? How will training be sustained for specific sectoral behavior change among new entrants onward?</a:t>
                      </a:r>
                      <a:endParaRPr sz="1600" i="1"/>
                    </a:p>
                    <a:p>
                      <a:pPr marL="0" marR="0" lvl="0" indent="0" algn="just" rtl="0">
                        <a:spcBef>
                          <a:spcPts val="0"/>
                        </a:spcBef>
                        <a:spcAft>
                          <a:spcPts val="0"/>
                        </a:spcAft>
                        <a:buNone/>
                      </a:pPr>
                      <a:r>
                        <a:rPr lang="en-US" sz="1600"/>
                        <a:t> </a:t>
                      </a:r>
                      <a:endParaRPr sz="1600">
                        <a:solidFill>
                          <a:srgbClr val="000000"/>
                        </a:solidFill>
                        <a:latin typeface="Calibri"/>
                        <a:ea typeface="Calibri"/>
                        <a:cs typeface="Calibri"/>
                        <a:sym typeface="Calibri"/>
                      </a:endParaRPr>
                    </a:p>
                  </a:txBody>
                  <a:tcPr marL="68225" marR="68225" marT="0" marB="0">
                    <a:solidFill>
                      <a:srgbClr val="F2F2F2"/>
                    </a:solidFill>
                  </a:tcPr>
                </a:tc>
                <a:tc>
                  <a:txBody>
                    <a:bodyPr/>
                    <a:lstStyle/>
                    <a:p>
                      <a:pPr marL="0" marR="0" lvl="0" indent="0" algn="just" rtl="0">
                        <a:spcBef>
                          <a:spcPts val="0"/>
                        </a:spcBef>
                        <a:spcAft>
                          <a:spcPts val="0"/>
                        </a:spcAft>
                        <a:buNone/>
                      </a:pPr>
                      <a:r>
                        <a:rPr lang="en-US" sz="1800"/>
                        <a:t> </a:t>
                      </a:r>
                      <a:endParaRPr sz="200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3"/>
                  </a:ext>
                </a:extLst>
              </a:tr>
              <a:tr h="1121950">
                <a:tc>
                  <a:txBody>
                    <a:bodyPr/>
                    <a:lstStyle/>
                    <a:p>
                      <a:pPr marL="0" marR="0" lvl="0" indent="0" algn="just" rtl="0">
                        <a:spcBef>
                          <a:spcPts val="0"/>
                        </a:spcBef>
                        <a:spcAft>
                          <a:spcPts val="0"/>
                        </a:spcAft>
                        <a:buNone/>
                      </a:pPr>
                      <a:r>
                        <a:rPr lang="en-US" sz="1600" b="1" u="sng" dirty="0"/>
                        <a:t>Partnership</a:t>
                      </a:r>
                      <a:endParaRPr dirty="0"/>
                    </a:p>
                    <a:p>
                      <a:pPr marL="0" marR="0" lvl="0" indent="0" algn="just" rtl="0">
                        <a:spcBef>
                          <a:spcPts val="0"/>
                        </a:spcBef>
                        <a:spcAft>
                          <a:spcPts val="0"/>
                        </a:spcAft>
                        <a:buNone/>
                      </a:pPr>
                      <a:endParaRPr sz="500" dirty="0"/>
                    </a:p>
                    <a:p>
                      <a:pPr marL="0" marR="0" lvl="0" indent="0" algn="just" rtl="0">
                        <a:spcBef>
                          <a:spcPts val="0"/>
                        </a:spcBef>
                        <a:spcAft>
                          <a:spcPts val="0"/>
                        </a:spcAft>
                        <a:buNone/>
                      </a:pPr>
                      <a:r>
                        <a:rPr lang="en-US" sz="1600" i="1" dirty="0"/>
                        <a:t>What continued project knowledge and skills are needed from which stakeholder partners?</a:t>
                      </a:r>
                      <a:endParaRPr sz="1600" i="1" dirty="0"/>
                    </a:p>
                    <a:p>
                      <a:pPr marL="0" marR="0" lvl="0" indent="0" algn="just" rtl="0">
                        <a:spcBef>
                          <a:spcPts val="0"/>
                        </a:spcBef>
                        <a:spcAft>
                          <a:spcPts val="0"/>
                        </a:spcAft>
                        <a:buNone/>
                      </a:pPr>
                      <a:r>
                        <a:rPr lang="en-US" sz="1600" i="1" dirty="0"/>
                        <a:t>What local contracting with direct and indirect partners are needed to sustain project operations?</a:t>
                      </a:r>
                      <a:endParaRPr sz="1600" i="1" dirty="0"/>
                    </a:p>
                  </a:txBody>
                  <a:tcPr marL="68225" marR="68225" marT="0" marB="0">
                    <a:solidFill>
                      <a:srgbClr val="F2F2F2"/>
                    </a:solidFill>
                  </a:tcPr>
                </a:tc>
                <a:tc>
                  <a:txBody>
                    <a:bodyPr/>
                    <a:lstStyle/>
                    <a:p>
                      <a:pPr marL="0" marR="0" lvl="0" indent="0" algn="just" rtl="0">
                        <a:spcBef>
                          <a:spcPts val="0"/>
                        </a:spcBef>
                        <a:spcAft>
                          <a:spcPts val="0"/>
                        </a:spcAft>
                        <a:buNone/>
                      </a:pPr>
                      <a:r>
                        <a:rPr lang="en-US" sz="1800" dirty="0"/>
                        <a:t> </a:t>
                      </a:r>
                      <a:endParaRPr sz="2000" dirty="0">
                        <a:solidFill>
                          <a:srgbClr val="000000"/>
                        </a:solidFill>
                        <a:latin typeface="Calibri"/>
                        <a:ea typeface="Calibri"/>
                        <a:cs typeface="Calibri"/>
                        <a:sym typeface="Calibri"/>
                      </a:endParaRPr>
                    </a:p>
                  </a:txBody>
                  <a:tcPr marL="68225" marR="68225" marT="0" marB="0"/>
                </a:tc>
                <a:extLst>
                  <a:ext uri="{0D108BD9-81ED-4DB2-BD59-A6C34878D82A}">
                    <a16:rowId xmlns:a16="http://schemas.microsoft.com/office/drawing/2014/main" val="10004"/>
                  </a:ext>
                </a:extLst>
              </a:tr>
            </a:tbl>
          </a:graphicData>
        </a:graphic>
      </p:graphicFrame>
      <p:sp>
        <p:nvSpPr>
          <p:cNvPr id="1344" name="Google Shape;1344;p57"/>
          <p:cNvSpPr/>
          <p:nvPr/>
        </p:nvSpPr>
        <p:spPr>
          <a:xfrm>
            <a:off x="9593102" y="3171314"/>
            <a:ext cx="1877697" cy="214729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Open Sans"/>
                <a:ea typeface="Open Sans"/>
                <a:cs typeface="Open Sans"/>
                <a:sym typeface="Open Sans"/>
              </a:rPr>
              <a:t>YOU WILL HAVE TO FILL IN THIS TABLE WHEN DOING </a:t>
            </a:r>
            <a:r>
              <a:rPr lang="en-US" sz="1600" b="1">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YOUR</a:t>
            </a:r>
            <a:r>
              <a:rPr lang="en-US" sz="1600" b="1">
                <a:solidFill>
                  <a:schemeClr val="dk1"/>
                </a:solidFill>
                <a:latin typeface="Open Sans"/>
                <a:ea typeface="Open Sans"/>
                <a:cs typeface="Open Sans"/>
                <a:sym typeface="Open Sans"/>
              </a:rPr>
              <a:t> SUSTAINABILITY ANALYSIS</a:t>
            </a:r>
            <a:endParaRPr/>
          </a:p>
        </p:txBody>
      </p:sp>
      <p:pic>
        <p:nvPicPr>
          <p:cNvPr id="1345" name="Google Shape;1345;p57" descr="Light Bulb PNG Images - FreeIconsPNG"/>
          <p:cNvPicPr preferRelativeResize="0"/>
          <p:nvPr/>
        </p:nvPicPr>
        <p:blipFill rotWithShape="1">
          <a:blip r:embed="rId3">
            <a:alphaModFix/>
          </a:blip>
          <a:srcRect/>
          <a:stretch/>
        </p:blipFill>
        <p:spPr>
          <a:xfrm>
            <a:off x="9093155" y="2721614"/>
            <a:ext cx="999893" cy="99676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2D7199-AEAF-4EAB-A2C7-F42DBA611F37}"/>
              </a:ext>
            </a:extLst>
          </p:cNvPr>
          <p:cNvSpPr/>
          <p:nvPr/>
        </p:nvSpPr>
        <p:spPr>
          <a:xfrm>
            <a:off x="1024569" y="3029328"/>
            <a:ext cx="9537780" cy="2308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A9C389-704E-4CEE-A864-05AFF839C210}"/>
              </a:ext>
            </a:extLst>
          </p:cNvPr>
          <p:cNvSpPr/>
          <p:nvPr/>
        </p:nvSpPr>
        <p:spPr>
          <a:xfrm>
            <a:off x="7518128" y="3169583"/>
            <a:ext cx="2348089" cy="285044"/>
          </a:xfrm>
          <a:custGeom>
            <a:avLst/>
            <a:gdLst>
              <a:gd name="connsiteX0" fmla="*/ 0 w 2348089"/>
              <a:gd name="connsiteY0" fmla="*/ 0 h 285044"/>
              <a:gd name="connsiteX1" fmla="*/ 2348089 w 2348089"/>
              <a:gd name="connsiteY1" fmla="*/ 0 h 285044"/>
              <a:gd name="connsiteX2" fmla="*/ 2348089 w 2348089"/>
              <a:gd name="connsiteY2" fmla="*/ 285044 h 285044"/>
              <a:gd name="connsiteX3" fmla="*/ 0 w 2348089"/>
              <a:gd name="connsiteY3" fmla="*/ 285044 h 285044"/>
              <a:gd name="connsiteX4" fmla="*/ 0 w 2348089"/>
              <a:gd name="connsiteY4" fmla="*/ 0 h 2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089" h="285044" fill="none" extrusionOk="0">
                <a:moveTo>
                  <a:pt x="0" y="0"/>
                </a:moveTo>
                <a:cubicBezTo>
                  <a:pt x="528030" y="71256"/>
                  <a:pt x="1335835" y="53789"/>
                  <a:pt x="2348089" y="0"/>
                </a:cubicBezTo>
                <a:cubicBezTo>
                  <a:pt x="2322807" y="63541"/>
                  <a:pt x="2333458" y="209405"/>
                  <a:pt x="2348089" y="285044"/>
                </a:cubicBezTo>
                <a:cubicBezTo>
                  <a:pt x="1258236" y="427551"/>
                  <a:pt x="632390" y="178046"/>
                  <a:pt x="0" y="285044"/>
                </a:cubicBezTo>
                <a:cubicBezTo>
                  <a:pt x="17688" y="225787"/>
                  <a:pt x="20122" y="86769"/>
                  <a:pt x="0" y="0"/>
                </a:cubicBezTo>
                <a:close/>
              </a:path>
              <a:path w="2348089" h="285044" stroke="0" extrusionOk="0">
                <a:moveTo>
                  <a:pt x="0" y="0"/>
                </a:moveTo>
                <a:cubicBezTo>
                  <a:pt x="1131510" y="-127025"/>
                  <a:pt x="1518931" y="-77280"/>
                  <a:pt x="2348089" y="0"/>
                </a:cubicBezTo>
                <a:cubicBezTo>
                  <a:pt x="2349165" y="137436"/>
                  <a:pt x="2323397" y="172345"/>
                  <a:pt x="2348089" y="285044"/>
                </a:cubicBezTo>
                <a:cubicBezTo>
                  <a:pt x="1730727" y="115719"/>
                  <a:pt x="459458" y="155117"/>
                  <a:pt x="0" y="285044"/>
                </a:cubicBezTo>
                <a:cubicBezTo>
                  <a:pt x="15581" y="227544"/>
                  <a:pt x="8475" y="111309"/>
                  <a:pt x="0" y="0"/>
                </a:cubicBezTo>
                <a:close/>
              </a:path>
            </a:pathLst>
          </a:custGeom>
          <a:solidFill>
            <a:schemeClr val="accent2">
              <a:lumMod val="60000"/>
              <a:lumOff val="40000"/>
            </a:schemeClr>
          </a:solidFill>
          <a:ln>
            <a:noFill/>
            <a:extLst>
              <a:ext uri="{C807C97D-BFC1-408E-A445-0C87EB9F89A2}">
                <ask:lineSketchStyleProps xmlns:ask="http://schemas.microsoft.com/office/drawing/2018/sketchyshapes" sd="426267362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FF8288C-4609-421D-AB70-CA5B82B1158B}"/>
              </a:ext>
            </a:extLst>
          </p:cNvPr>
          <p:cNvSpPr/>
          <p:nvPr/>
        </p:nvSpPr>
        <p:spPr>
          <a:xfrm>
            <a:off x="4697785" y="3717060"/>
            <a:ext cx="3226744" cy="285044"/>
          </a:xfrm>
          <a:custGeom>
            <a:avLst/>
            <a:gdLst>
              <a:gd name="connsiteX0" fmla="*/ 0 w 3226744"/>
              <a:gd name="connsiteY0" fmla="*/ 0 h 285044"/>
              <a:gd name="connsiteX1" fmla="*/ 3226744 w 3226744"/>
              <a:gd name="connsiteY1" fmla="*/ 0 h 285044"/>
              <a:gd name="connsiteX2" fmla="*/ 3226744 w 3226744"/>
              <a:gd name="connsiteY2" fmla="*/ 285044 h 285044"/>
              <a:gd name="connsiteX3" fmla="*/ 0 w 3226744"/>
              <a:gd name="connsiteY3" fmla="*/ 285044 h 285044"/>
              <a:gd name="connsiteX4" fmla="*/ 0 w 3226744"/>
              <a:gd name="connsiteY4" fmla="*/ 0 h 2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6744" h="285044" fill="none" extrusionOk="0">
                <a:moveTo>
                  <a:pt x="0" y="0"/>
                </a:moveTo>
                <a:cubicBezTo>
                  <a:pt x="1245570" y="71256"/>
                  <a:pt x="2447428" y="53789"/>
                  <a:pt x="3226744" y="0"/>
                </a:cubicBezTo>
                <a:cubicBezTo>
                  <a:pt x="3201462" y="63541"/>
                  <a:pt x="3212113" y="209405"/>
                  <a:pt x="3226744" y="285044"/>
                </a:cubicBezTo>
                <a:cubicBezTo>
                  <a:pt x="2592632" y="427551"/>
                  <a:pt x="665637" y="178046"/>
                  <a:pt x="0" y="285044"/>
                </a:cubicBezTo>
                <a:cubicBezTo>
                  <a:pt x="17688" y="225787"/>
                  <a:pt x="20122" y="86769"/>
                  <a:pt x="0" y="0"/>
                </a:cubicBezTo>
                <a:close/>
              </a:path>
              <a:path w="3226744" h="285044" stroke="0" extrusionOk="0">
                <a:moveTo>
                  <a:pt x="0" y="0"/>
                </a:moveTo>
                <a:cubicBezTo>
                  <a:pt x="1041920" y="-127025"/>
                  <a:pt x="2686815" y="-77280"/>
                  <a:pt x="3226744" y="0"/>
                </a:cubicBezTo>
                <a:cubicBezTo>
                  <a:pt x="3227820" y="137436"/>
                  <a:pt x="3202052" y="172345"/>
                  <a:pt x="3226744" y="285044"/>
                </a:cubicBezTo>
                <a:cubicBezTo>
                  <a:pt x="2691380" y="115719"/>
                  <a:pt x="474664" y="155117"/>
                  <a:pt x="0" y="285044"/>
                </a:cubicBezTo>
                <a:cubicBezTo>
                  <a:pt x="15581" y="227544"/>
                  <a:pt x="8475" y="111309"/>
                  <a:pt x="0" y="0"/>
                </a:cubicBezTo>
                <a:close/>
              </a:path>
            </a:pathLst>
          </a:custGeom>
          <a:solidFill>
            <a:schemeClr val="accent5">
              <a:lumMod val="40000"/>
              <a:lumOff val="60000"/>
            </a:schemeClr>
          </a:solidFill>
          <a:ln>
            <a:noFill/>
            <a:extLst>
              <a:ext uri="{C807C97D-BFC1-408E-A445-0C87EB9F89A2}">
                <ask:lineSketchStyleProps xmlns:ask="http://schemas.microsoft.com/office/drawing/2018/sketchyshapes" sd="426267362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E9F806-2430-46A2-ACE2-EA099EE2E2A9}"/>
              </a:ext>
            </a:extLst>
          </p:cNvPr>
          <p:cNvSpPr/>
          <p:nvPr/>
        </p:nvSpPr>
        <p:spPr>
          <a:xfrm>
            <a:off x="4264532" y="4267493"/>
            <a:ext cx="1898930" cy="285044"/>
          </a:xfrm>
          <a:custGeom>
            <a:avLst/>
            <a:gdLst>
              <a:gd name="connsiteX0" fmla="*/ 0 w 1898930"/>
              <a:gd name="connsiteY0" fmla="*/ 0 h 285044"/>
              <a:gd name="connsiteX1" fmla="*/ 1898930 w 1898930"/>
              <a:gd name="connsiteY1" fmla="*/ 0 h 285044"/>
              <a:gd name="connsiteX2" fmla="*/ 1898930 w 1898930"/>
              <a:gd name="connsiteY2" fmla="*/ 285044 h 285044"/>
              <a:gd name="connsiteX3" fmla="*/ 0 w 1898930"/>
              <a:gd name="connsiteY3" fmla="*/ 285044 h 285044"/>
              <a:gd name="connsiteX4" fmla="*/ 0 w 1898930"/>
              <a:gd name="connsiteY4" fmla="*/ 0 h 2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930" h="285044" fill="none" extrusionOk="0">
                <a:moveTo>
                  <a:pt x="0" y="0"/>
                </a:moveTo>
                <a:cubicBezTo>
                  <a:pt x="450964" y="71256"/>
                  <a:pt x="1363816" y="53789"/>
                  <a:pt x="1898930" y="0"/>
                </a:cubicBezTo>
                <a:cubicBezTo>
                  <a:pt x="1873648" y="63541"/>
                  <a:pt x="1884299" y="209405"/>
                  <a:pt x="1898930" y="285044"/>
                </a:cubicBezTo>
                <a:cubicBezTo>
                  <a:pt x="1301691" y="427551"/>
                  <a:pt x="907602" y="178046"/>
                  <a:pt x="0" y="285044"/>
                </a:cubicBezTo>
                <a:cubicBezTo>
                  <a:pt x="17688" y="225787"/>
                  <a:pt x="20122" y="86769"/>
                  <a:pt x="0" y="0"/>
                </a:cubicBezTo>
                <a:close/>
              </a:path>
              <a:path w="1898930" h="285044" stroke="0" extrusionOk="0">
                <a:moveTo>
                  <a:pt x="0" y="0"/>
                </a:moveTo>
                <a:cubicBezTo>
                  <a:pt x="504449" y="-127025"/>
                  <a:pt x="1630984" y="-77280"/>
                  <a:pt x="1898930" y="0"/>
                </a:cubicBezTo>
                <a:cubicBezTo>
                  <a:pt x="1900006" y="137436"/>
                  <a:pt x="1874238" y="172345"/>
                  <a:pt x="1898930" y="285044"/>
                </a:cubicBezTo>
                <a:cubicBezTo>
                  <a:pt x="1064983" y="115719"/>
                  <a:pt x="882355" y="155117"/>
                  <a:pt x="0" y="285044"/>
                </a:cubicBezTo>
                <a:cubicBezTo>
                  <a:pt x="15581" y="227544"/>
                  <a:pt x="8475" y="111309"/>
                  <a:pt x="0" y="0"/>
                </a:cubicBezTo>
                <a:close/>
              </a:path>
            </a:pathLst>
          </a:custGeom>
          <a:solidFill>
            <a:schemeClr val="accent6">
              <a:lumMod val="40000"/>
              <a:lumOff val="60000"/>
            </a:schemeClr>
          </a:solidFill>
          <a:ln>
            <a:noFill/>
            <a:extLst>
              <a:ext uri="{C807C97D-BFC1-408E-A445-0C87EB9F89A2}">
                <ask:lineSketchStyleProps xmlns:ask="http://schemas.microsoft.com/office/drawing/2018/sketchyshapes" sd="426267362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61FC12-5A95-4745-99A2-E95F52C302F3}"/>
              </a:ext>
            </a:extLst>
          </p:cNvPr>
          <p:cNvSpPr/>
          <p:nvPr/>
        </p:nvSpPr>
        <p:spPr>
          <a:xfrm>
            <a:off x="152130" y="2847942"/>
            <a:ext cx="10777084" cy="2308324"/>
          </a:xfrm>
          <a:prstGeom prst="rect">
            <a:avLst/>
          </a:prstGeom>
        </p:spPr>
        <p:txBody>
          <a:bodyPr wrap="square">
            <a:spAutoFit/>
          </a:bodyPr>
          <a:lstStyle/>
          <a:p>
            <a:endParaRPr lang="en-US" b="1" u="sng" dirty="0">
              <a:latin typeface="Myriad Pro" panose="020B0503030403020204"/>
            </a:endParaRPr>
          </a:p>
          <a:p>
            <a:pPr algn="ctr"/>
            <a:r>
              <a:rPr lang="en-US" i="1" dirty="0">
                <a:latin typeface="Myriad Pro" panose="020B0503030403020204"/>
              </a:rPr>
              <a:t> “The fact that most beneficiaries, especially women, have been trained in food security,</a:t>
            </a:r>
          </a:p>
          <a:p>
            <a:pPr algn="ctr"/>
            <a:endParaRPr lang="en-US" i="1" dirty="0">
              <a:latin typeface="Myriad Pro" panose="020B0503030403020204"/>
            </a:endParaRPr>
          </a:p>
          <a:p>
            <a:pPr algn="ctr"/>
            <a:r>
              <a:rPr lang="en-US" i="1" dirty="0">
                <a:latin typeface="Myriad Pro" panose="020B0503030403020204"/>
              </a:rPr>
              <a:t>have started to have their own orchard products </a:t>
            </a:r>
          </a:p>
          <a:p>
            <a:pPr algn="ctr"/>
            <a:endParaRPr lang="en-US" i="1" dirty="0">
              <a:latin typeface="Myriad Pro" panose="020B0503030403020204"/>
            </a:endParaRPr>
          </a:p>
          <a:p>
            <a:pPr algn="ctr"/>
            <a:r>
              <a:rPr lang="en-US" i="1" dirty="0">
                <a:latin typeface="Myriad Pro" panose="020B0503030403020204"/>
              </a:rPr>
              <a:t>and have </a:t>
            </a:r>
            <a:r>
              <a:rPr lang="en-US" i="1" dirty="0">
                <a:highlight>
                  <a:srgbClr val="BDE9FF"/>
                </a:highlight>
                <a:latin typeface="Myriad Pro" panose="020B0503030403020204"/>
              </a:rPr>
              <a:t>modified their diet </a:t>
            </a:r>
            <a:r>
              <a:rPr lang="en-US" i="1" dirty="0">
                <a:latin typeface="Myriad Pro" panose="020B0503030403020204"/>
              </a:rPr>
              <a:t>forming a habit, </a:t>
            </a:r>
          </a:p>
          <a:p>
            <a:pPr algn="ctr"/>
            <a:endParaRPr lang="en-US" i="1" dirty="0">
              <a:latin typeface="Myriad Pro" panose="020B0503030403020204"/>
            </a:endParaRPr>
          </a:p>
          <a:p>
            <a:pPr algn="ctr"/>
            <a:r>
              <a:rPr lang="en-US" i="1" dirty="0">
                <a:latin typeface="Myriad Pro" panose="020B0503030403020204"/>
              </a:rPr>
              <a:t>is another factor that </a:t>
            </a:r>
            <a:r>
              <a:rPr lang="en-US" b="1" i="1" dirty="0">
                <a:latin typeface="Myriad Pro" panose="020B0503030403020204"/>
              </a:rPr>
              <a:t>guarantees permanence </a:t>
            </a:r>
            <a:r>
              <a:rPr lang="en-US" i="1" dirty="0">
                <a:latin typeface="Myriad Pro" panose="020B0503030403020204"/>
              </a:rPr>
              <a:t>of FORECCSA’s achievements.”</a:t>
            </a:r>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1097126" y="6168845"/>
            <a:ext cx="834957" cy="365125"/>
          </a:xfrm>
        </p:spPr>
        <p:txBody>
          <a:bodyPr/>
          <a:lstStyle/>
          <a:p>
            <a:fld id="{15F7C4B4-4F51-0945-BFD9-8C8DFD044134}" type="slidenum">
              <a:rPr lang="en-US" smtClean="0"/>
              <a:pPr/>
              <a:t>31</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5829725"/>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14" name="Rectangle 13">
            <a:extLst>
              <a:ext uri="{FF2B5EF4-FFF2-40B4-BE49-F238E27FC236}">
                <a16:creationId xmlns:a16="http://schemas.microsoft.com/office/drawing/2014/main" id="{28A7C3A1-CB8E-4A35-AFCE-A140F6D3354E}"/>
              </a:ext>
            </a:extLst>
          </p:cNvPr>
          <p:cNvSpPr/>
          <p:nvPr/>
        </p:nvSpPr>
        <p:spPr>
          <a:xfrm>
            <a:off x="683046" y="5817340"/>
            <a:ext cx="1894901" cy="89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3">
            <a:extLst>
              <a:ext uri="{FF2B5EF4-FFF2-40B4-BE49-F238E27FC236}">
                <a16:creationId xmlns:a16="http://schemas.microsoft.com/office/drawing/2014/main" id="{934DFA26-C533-4ABA-9AAD-91C4F92A86C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lang="en-US" sz="1600" dirty="0"/>
          </a:p>
        </p:txBody>
      </p:sp>
      <p:sp>
        <p:nvSpPr>
          <p:cNvPr id="24" name="Content Placeholder 4">
            <a:extLst>
              <a:ext uri="{FF2B5EF4-FFF2-40B4-BE49-F238E27FC236}">
                <a16:creationId xmlns:a16="http://schemas.microsoft.com/office/drawing/2014/main" id="{75F047BB-5EE9-400F-A886-EBB0F209FD9D}"/>
              </a:ext>
            </a:extLst>
          </p:cNvPr>
          <p:cNvSpPr txBox="1">
            <a:spLocks/>
          </p:cNvSpPr>
          <p:nvPr/>
        </p:nvSpPr>
        <p:spPr>
          <a:xfrm>
            <a:off x="914400" y="797033"/>
            <a:ext cx="11139206" cy="3970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bg1">
                    <a:lumMod val="50000"/>
                  </a:schemeClr>
                </a:solidFill>
                <a:highlight>
                  <a:srgbClr val="00FFFF"/>
                </a:highlight>
              </a:rPr>
              <a:t>Using sustainability conditions to understand likelihood of sustainability - example</a:t>
            </a:r>
          </a:p>
        </p:txBody>
      </p:sp>
      <p:cxnSp>
        <p:nvCxnSpPr>
          <p:cNvPr id="25" name="Straight Connector 24">
            <a:extLst>
              <a:ext uri="{FF2B5EF4-FFF2-40B4-BE49-F238E27FC236}">
                <a16:creationId xmlns:a16="http://schemas.microsoft.com/office/drawing/2014/main" id="{C31CA192-4672-4A06-987C-CB81885103A0}"/>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Free Curved Arrow SVG, PNG Icon, Symbol. Download Image.">
            <a:extLst>
              <a:ext uri="{FF2B5EF4-FFF2-40B4-BE49-F238E27FC236}">
                <a16:creationId xmlns:a16="http://schemas.microsoft.com/office/drawing/2014/main" id="{43B0447A-491F-45F9-B5BC-B1CF54413D6F}"/>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431770" y="2579019"/>
            <a:ext cx="576492" cy="6127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382BC0-581A-4158-B542-C27AFD39C405}"/>
              </a:ext>
            </a:extLst>
          </p:cNvPr>
          <p:cNvSpPr txBox="1"/>
          <p:nvPr/>
        </p:nvSpPr>
        <p:spPr>
          <a:xfrm>
            <a:off x="9008262" y="2523456"/>
            <a:ext cx="1693333" cy="369332"/>
          </a:xfrm>
          <a:prstGeom prst="rect">
            <a:avLst/>
          </a:prstGeom>
          <a:noFill/>
        </p:spPr>
        <p:txBody>
          <a:bodyPr wrap="square" rtlCol="0">
            <a:spAutoFit/>
          </a:bodyPr>
          <a:lstStyle/>
          <a:p>
            <a:r>
              <a:rPr lang="en-US" b="1" dirty="0">
                <a:solidFill>
                  <a:schemeClr val="accent2">
                    <a:lumMod val="75000"/>
                  </a:schemeClr>
                </a:solidFill>
                <a:latin typeface="Myriad Pro" panose="020B0503030403020204"/>
              </a:rPr>
              <a:t>CAPACITIES</a:t>
            </a:r>
          </a:p>
        </p:txBody>
      </p:sp>
      <p:pic>
        <p:nvPicPr>
          <p:cNvPr id="26" name="Picture 2" descr="Free Curved Arrow SVG, PNG Icon, Symbol. Download Image.">
            <a:extLst>
              <a:ext uri="{FF2B5EF4-FFF2-40B4-BE49-F238E27FC236}">
                <a16:creationId xmlns:a16="http://schemas.microsoft.com/office/drawing/2014/main" id="{5CEFC5A1-A1F6-4F60-B03A-7FB5E3B59F56}"/>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842314" flipH="1">
            <a:off x="8002288" y="3553211"/>
            <a:ext cx="576492" cy="61274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831E322-2555-42EC-BD2B-BB2E09FA4E90}"/>
              </a:ext>
            </a:extLst>
          </p:cNvPr>
          <p:cNvSpPr txBox="1"/>
          <p:nvPr/>
        </p:nvSpPr>
        <p:spPr>
          <a:xfrm>
            <a:off x="8539773" y="3761622"/>
            <a:ext cx="1858846" cy="646331"/>
          </a:xfrm>
          <a:prstGeom prst="rect">
            <a:avLst/>
          </a:prstGeom>
          <a:noFill/>
        </p:spPr>
        <p:txBody>
          <a:bodyPr wrap="square" rtlCol="0">
            <a:spAutoFit/>
          </a:bodyPr>
          <a:lstStyle/>
          <a:p>
            <a:r>
              <a:rPr lang="en-US" b="1" dirty="0">
                <a:solidFill>
                  <a:schemeClr val="accent5">
                    <a:lumMod val="75000"/>
                  </a:schemeClr>
                </a:solidFill>
                <a:latin typeface="Myriad Pro" panose="020B0503030403020204"/>
              </a:rPr>
              <a:t>OWNERSHIP &amp;</a:t>
            </a:r>
          </a:p>
          <a:p>
            <a:r>
              <a:rPr lang="en-US" b="1" dirty="0">
                <a:solidFill>
                  <a:schemeClr val="accent5">
                    <a:lumMod val="75000"/>
                  </a:schemeClr>
                </a:solidFill>
                <a:latin typeface="Myriad Pro" panose="020B0503030403020204"/>
              </a:rPr>
              <a:t>RESOURCES</a:t>
            </a:r>
          </a:p>
        </p:txBody>
      </p:sp>
      <p:sp>
        <p:nvSpPr>
          <p:cNvPr id="29" name="TextBox 28">
            <a:extLst>
              <a:ext uri="{FF2B5EF4-FFF2-40B4-BE49-F238E27FC236}">
                <a16:creationId xmlns:a16="http://schemas.microsoft.com/office/drawing/2014/main" id="{018698CA-29CB-444B-A466-18617B4B0D36}"/>
              </a:ext>
            </a:extLst>
          </p:cNvPr>
          <p:cNvSpPr txBox="1"/>
          <p:nvPr/>
        </p:nvSpPr>
        <p:spPr>
          <a:xfrm>
            <a:off x="9678090" y="5339344"/>
            <a:ext cx="2375515" cy="1200329"/>
          </a:xfrm>
          <a:prstGeom prst="rect">
            <a:avLst/>
          </a:prstGeom>
          <a:noFill/>
        </p:spPr>
        <p:txBody>
          <a:bodyPr wrap="square" rtlCol="0">
            <a:spAutoFit/>
          </a:bodyPr>
          <a:lstStyle/>
          <a:p>
            <a:r>
              <a:rPr lang="en-US" b="1" dirty="0">
                <a:solidFill>
                  <a:schemeClr val="accent6">
                    <a:lumMod val="75000"/>
                  </a:schemeClr>
                </a:solidFill>
                <a:latin typeface="Myriad Pro" panose="020B0503030403020204"/>
              </a:rPr>
              <a:t>Note: No Partnerships were </a:t>
            </a:r>
            <a:r>
              <a:rPr lang="en-US" b="1" dirty="0">
                <a:solidFill>
                  <a:schemeClr val="accent6">
                    <a:lumMod val="75000"/>
                  </a:schemeClr>
                </a:solidFill>
                <a:highlight>
                  <a:srgbClr val="FF00FF"/>
                </a:highlight>
                <a:latin typeface="Myriad Pro" panose="020B0503030403020204"/>
              </a:rPr>
              <a:t>found in the sustainability rating</a:t>
            </a:r>
          </a:p>
        </p:txBody>
      </p:sp>
      <p:sp>
        <p:nvSpPr>
          <p:cNvPr id="12" name="TextBox 11">
            <a:extLst>
              <a:ext uri="{FF2B5EF4-FFF2-40B4-BE49-F238E27FC236}">
                <a16:creationId xmlns:a16="http://schemas.microsoft.com/office/drawing/2014/main" id="{F201FA19-70ED-44EC-8B2A-89CB0833898D}"/>
              </a:ext>
            </a:extLst>
          </p:cNvPr>
          <p:cNvSpPr txBox="1"/>
          <p:nvPr/>
        </p:nvSpPr>
        <p:spPr>
          <a:xfrm>
            <a:off x="914397" y="2006539"/>
            <a:ext cx="9865461" cy="923330"/>
          </a:xfrm>
          <a:prstGeom prst="rect">
            <a:avLst/>
          </a:prstGeom>
          <a:noFill/>
        </p:spPr>
        <p:txBody>
          <a:bodyPr wrap="square" rtlCol="0">
            <a:spAutoFit/>
          </a:bodyPr>
          <a:lstStyle/>
          <a:p>
            <a:r>
              <a:rPr lang="en-US" dirty="0">
                <a:solidFill>
                  <a:schemeClr val="tx1">
                    <a:lumMod val="85000"/>
                    <a:lumOff val="15000"/>
                  </a:schemeClr>
                </a:solidFill>
                <a:latin typeface="Myriad Pro" panose="020B0503030403020204"/>
              </a:rPr>
              <a:t>The final evaluation of the </a:t>
            </a:r>
            <a:r>
              <a:rPr lang="en-US" dirty="0">
                <a:solidFill>
                  <a:schemeClr val="tx1">
                    <a:lumMod val="85000"/>
                    <a:lumOff val="15000"/>
                  </a:schemeClr>
                </a:solidFill>
                <a:latin typeface="Myriad Pro" panose="020B0503030403020204"/>
                <a:hlinkClick r:id="rId4"/>
              </a:rPr>
              <a:t>FORECCSA project</a:t>
            </a:r>
            <a:r>
              <a:rPr lang="en-US" dirty="0">
                <a:solidFill>
                  <a:schemeClr val="tx1">
                    <a:lumMod val="85000"/>
                    <a:lumOff val="15000"/>
                  </a:schemeClr>
                </a:solidFill>
                <a:latin typeface="Myriad Pro" panose="020B0503030403020204"/>
              </a:rPr>
              <a:t> projected a very positive sustainability rating.</a:t>
            </a:r>
          </a:p>
          <a:p>
            <a:r>
              <a:rPr lang="en-US" dirty="0">
                <a:solidFill>
                  <a:schemeClr val="tx1">
                    <a:lumMod val="85000"/>
                    <a:lumOff val="15000"/>
                  </a:schemeClr>
                </a:solidFill>
                <a:latin typeface="Myriad Pro" panose="020B0503030403020204"/>
              </a:rPr>
              <a:t> </a:t>
            </a:r>
          </a:p>
          <a:p>
            <a:r>
              <a:rPr lang="en-US" dirty="0">
                <a:solidFill>
                  <a:schemeClr val="tx1">
                    <a:lumMod val="85000"/>
                    <a:lumOff val="15000"/>
                  </a:schemeClr>
                </a:solidFill>
                <a:latin typeface="Myriad Pro" panose="020B0503030403020204"/>
              </a:rPr>
              <a:t>Ex-post evaluations test such sustainability ratings, e.g.</a:t>
            </a:r>
          </a:p>
        </p:txBody>
      </p:sp>
      <p:sp>
        <p:nvSpPr>
          <p:cNvPr id="30" name="TextBox 29">
            <a:extLst>
              <a:ext uri="{FF2B5EF4-FFF2-40B4-BE49-F238E27FC236}">
                <a16:creationId xmlns:a16="http://schemas.microsoft.com/office/drawing/2014/main" id="{89B4AB4D-44AF-44F8-BBA5-3A6655DB05BE}"/>
              </a:ext>
            </a:extLst>
          </p:cNvPr>
          <p:cNvSpPr txBox="1"/>
          <p:nvPr/>
        </p:nvSpPr>
        <p:spPr>
          <a:xfrm>
            <a:off x="1144570" y="5768578"/>
            <a:ext cx="8461730" cy="584775"/>
          </a:xfrm>
          <a:prstGeom prst="rect">
            <a:avLst/>
          </a:prstGeom>
          <a:solidFill>
            <a:schemeClr val="accent4">
              <a:lumMod val="20000"/>
              <a:lumOff val="80000"/>
            </a:schemeClr>
          </a:solidFill>
        </p:spPr>
        <p:txBody>
          <a:bodyPr wrap="square" rtlCol="0">
            <a:spAutoFit/>
          </a:bodyPr>
          <a:lstStyle/>
          <a:p>
            <a:r>
              <a:rPr lang="en-US" sz="1600" b="1" dirty="0">
                <a:latin typeface="Myriad Pro" panose="020B0503030403020204"/>
              </a:rPr>
              <a:t>YOU WILL VERIFY THIS SUSTAINABILITY PROJECTION FROM THE FINAL EVALUATION BY LOOKING AT OWNERSHIP, CAPACITIES, RESOURCES, AND PARTNERSHIPS</a:t>
            </a:r>
          </a:p>
        </p:txBody>
      </p:sp>
      <p:pic>
        <p:nvPicPr>
          <p:cNvPr id="31" name="Picture 6" descr="Light Bulb PNG Images - FreeIconsPNG">
            <a:extLst>
              <a:ext uri="{FF2B5EF4-FFF2-40B4-BE49-F238E27FC236}">
                <a16:creationId xmlns:a16="http://schemas.microsoft.com/office/drawing/2014/main" id="{FAF30C93-897F-4B38-9806-46DB24895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120" y="5302683"/>
            <a:ext cx="999893" cy="99676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8A610A4-9BC7-4BFB-A909-B59551BA4FC4}"/>
              </a:ext>
            </a:extLst>
          </p:cNvPr>
          <p:cNvSpPr txBox="1"/>
          <p:nvPr/>
        </p:nvSpPr>
        <p:spPr>
          <a:xfrm>
            <a:off x="914397" y="1554641"/>
            <a:ext cx="5728774" cy="338554"/>
          </a:xfrm>
          <a:prstGeom prst="rect">
            <a:avLst/>
          </a:prstGeom>
          <a:noFill/>
        </p:spPr>
        <p:txBody>
          <a:bodyPr wrap="square" rtlCol="0">
            <a:spAutoFit/>
          </a:bodyPr>
          <a:lstStyle/>
          <a:p>
            <a:r>
              <a:rPr lang="en-US" sz="1600" b="1" dirty="0">
                <a:solidFill>
                  <a:schemeClr val="tx1">
                    <a:lumMod val="85000"/>
                    <a:lumOff val="15000"/>
                  </a:schemeClr>
                </a:solidFill>
              </a:rPr>
              <a:t>(donor perspective – </a:t>
            </a:r>
            <a:r>
              <a:rPr lang="en-US" sz="1600" b="1" dirty="0">
                <a:solidFill>
                  <a:schemeClr val="tx1">
                    <a:lumMod val="85000"/>
                    <a:lumOff val="15000"/>
                  </a:schemeClr>
                </a:solidFill>
                <a:highlight>
                  <a:srgbClr val="FFFF00"/>
                </a:highlight>
              </a:rPr>
              <a:t>likelihood of sustainability </a:t>
            </a:r>
            <a:r>
              <a:rPr lang="en-US" sz="1600" b="1" dirty="0">
                <a:solidFill>
                  <a:schemeClr val="tx1">
                    <a:lumMod val="85000"/>
                    <a:lumOff val="15000"/>
                  </a:schemeClr>
                </a:solidFill>
              </a:rPr>
              <a:t>)</a:t>
            </a:r>
          </a:p>
        </p:txBody>
      </p:sp>
      <p:sp>
        <p:nvSpPr>
          <p:cNvPr id="13" name="Right Brace 12">
            <a:extLst>
              <a:ext uri="{FF2B5EF4-FFF2-40B4-BE49-F238E27FC236}">
                <a16:creationId xmlns:a16="http://schemas.microsoft.com/office/drawing/2014/main" id="{21D93C0C-F387-4165-958E-CCE5741FD504}"/>
              </a:ext>
            </a:extLst>
          </p:cNvPr>
          <p:cNvSpPr/>
          <p:nvPr/>
        </p:nvSpPr>
        <p:spPr>
          <a:xfrm>
            <a:off x="10344840" y="3029328"/>
            <a:ext cx="435019" cy="2308324"/>
          </a:xfrm>
          <a:custGeom>
            <a:avLst/>
            <a:gdLst>
              <a:gd name="connsiteX0" fmla="*/ 0 w 435019"/>
              <a:gd name="connsiteY0" fmla="*/ 0 h 2308324"/>
              <a:gd name="connsiteX1" fmla="*/ 217510 w 435019"/>
              <a:gd name="connsiteY1" fmla="*/ 36250 h 2308324"/>
              <a:gd name="connsiteX2" fmla="*/ 217510 w 435019"/>
              <a:gd name="connsiteY2" fmla="*/ 587898 h 2308324"/>
              <a:gd name="connsiteX3" fmla="*/ 217510 w 435019"/>
              <a:gd name="connsiteY3" fmla="*/ 1117912 h 2308324"/>
              <a:gd name="connsiteX4" fmla="*/ 435020 w 435019"/>
              <a:gd name="connsiteY4" fmla="*/ 1154162 h 2308324"/>
              <a:gd name="connsiteX5" fmla="*/ 217510 w 435019"/>
              <a:gd name="connsiteY5" fmla="*/ 1190412 h 2308324"/>
              <a:gd name="connsiteX6" fmla="*/ 217510 w 435019"/>
              <a:gd name="connsiteY6" fmla="*/ 1742060 h 2308324"/>
              <a:gd name="connsiteX7" fmla="*/ 217510 w 435019"/>
              <a:gd name="connsiteY7" fmla="*/ 2272074 h 2308324"/>
              <a:gd name="connsiteX8" fmla="*/ 0 w 435019"/>
              <a:gd name="connsiteY8" fmla="*/ 2308324 h 2308324"/>
              <a:gd name="connsiteX9" fmla="*/ 0 w 435019"/>
              <a:gd name="connsiteY9" fmla="*/ 1777409 h 2308324"/>
              <a:gd name="connsiteX10" fmla="*/ 0 w 435019"/>
              <a:gd name="connsiteY10" fmla="*/ 1269578 h 2308324"/>
              <a:gd name="connsiteX11" fmla="*/ 0 w 435019"/>
              <a:gd name="connsiteY11" fmla="*/ 646331 h 2308324"/>
              <a:gd name="connsiteX12" fmla="*/ 0 w 435019"/>
              <a:gd name="connsiteY12" fmla="*/ 0 h 2308324"/>
              <a:gd name="connsiteX0" fmla="*/ 0 w 435019"/>
              <a:gd name="connsiteY0" fmla="*/ 0 h 2308324"/>
              <a:gd name="connsiteX1" fmla="*/ 217510 w 435019"/>
              <a:gd name="connsiteY1" fmla="*/ 36250 h 2308324"/>
              <a:gd name="connsiteX2" fmla="*/ 217510 w 435019"/>
              <a:gd name="connsiteY2" fmla="*/ 587898 h 2308324"/>
              <a:gd name="connsiteX3" fmla="*/ 217510 w 435019"/>
              <a:gd name="connsiteY3" fmla="*/ 1117912 h 2308324"/>
              <a:gd name="connsiteX4" fmla="*/ 435020 w 435019"/>
              <a:gd name="connsiteY4" fmla="*/ 1154162 h 2308324"/>
              <a:gd name="connsiteX5" fmla="*/ 217510 w 435019"/>
              <a:gd name="connsiteY5" fmla="*/ 1190412 h 2308324"/>
              <a:gd name="connsiteX6" fmla="*/ 217510 w 435019"/>
              <a:gd name="connsiteY6" fmla="*/ 1742060 h 2308324"/>
              <a:gd name="connsiteX7" fmla="*/ 217510 w 435019"/>
              <a:gd name="connsiteY7" fmla="*/ 2272074 h 2308324"/>
              <a:gd name="connsiteX8" fmla="*/ 0 w 435019"/>
              <a:gd name="connsiteY8" fmla="*/ 2308324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019" h="2308324" stroke="0" extrusionOk="0">
                <a:moveTo>
                  <a:pt x="0" y="0"/>
                </a:moveTo>
                <a:cubicBezTo>
                  <a:pt x="122430" y="1623"/>
                  <a:pt x="216863" y="16920"/>
                  <a:pt x="217510" y="36250"/>
                </a:cubicBezTo>
                <a:cubicBezTo>
                  <a:pt x="195106" y="189537"/>
                  <a:pt x="209411" y="355721"/>
                  <a:pt x="217510" y="587898"/>
                </a:cubicBezTo>
                <a:cubicBezTo>
                  <a:pt x="225609" y="820075"/>
                  <a:pt x="203057" y="955673"/>
                  <a:pt x="217510" y="1117912"/>
                </a:cubicBezTo>
                <a:cubicBezTo>
                  <a:pt x="205413" y="1123939"/>
                  <a:pt x="331964" y="1159277"/>
                  <a:pt x="435020" y="1154162"/>
                </a:cubicBezTo>
                <a:cubicBezTo>
                  <a:pt x="315225" y="1153732"/>
                  <a:pt x="216481" y="1168181"/>
                  <a:pt x="217510" y="1190412"/>
                </a:cubicBezTo>
                <a:cubicBezTo>
                  <a:pt x="192570" y="1437091"/>
                  <a:pt x="190250" y="1499307"/>
                  <a:pt x="217510" y="1742060"/>
                </a:cubicBezTo>
                <a:cubicBezTo>
                  <a:pt x="244770" y="1984813"/>
                  <a:pt x="235551" y="2134729"/>
                  <a:pt x="217510" y="2272074"/>
                </a:cubicBezTo>
                <a:cubicBezTo>
                  <a:pt x="226996" y="2294954"/>
                  <a:pt x="132418" y="2323943"/>
                  <a:pt x="0" y="2308324"/>
                </a:cubicBezTo>
                <a:cubicBezTo>
                  <a:pt x="1957" y="2046332"/>
                  <a:pt x="20849" y="2014103"/>
                  <a:pt x="0" y="1777409"/>
                </a:cubicBezTo>
                <a:cubicBezTo>
                  <a:pt x="-20849" y="1540716"/>
                  <a:pt x="-19579" y="1435028"/>
                  <a:pt x="0" y="1269578"/>
                </a:cubicBezTo>
                <a:cubicBezTo>
                  <a:pt x="19579" y="1104128"/>
                  <a:pt x="-1609" y="838162"/>
                  <a:pt x="0" y="646331"/>
                </a:cubicBezTo>
                <a:cubicBezTo>
                  <a:pt x="1609" y="454500"/>
                  <a:pt x="4490" y="283544"/>
                  <a:pt x="0" y="0"/>
                </a:cubicBezTo>
                <a:close/>
              </a:path>
              <a:path w="435019" h="2308324" fill="none" extrusionOk="0">
                <a:moveTo>
                  <a:pt x="0" y="0"/>
                </a:moveTo>
                <a:cubicBezTo>
                  <a:pt x="115764" y="1514"/>
                  <a:pt x="215293" y="13405"/>
                  <a:pt x="217510" y="36250"/>
                </a:cubicBezTo>
                <a:cubicBezTo>
                  <a:pt x="203782" y="214517"/>
                  <a:pt x="227766" y="320794"/>
                  <a:pt x="217510" y="587898"/>
                </a:cubicBezTo>
                <a:cubicBezTo>
                  <a:pt x="207254" y="855002"/>
                  <a:pt x="207349" y="936934"/>
                  <a:pt x="217510" y="1117912"/>
                </a:cubicBezTo>
                <a:cubicBezTo>
                  <a:pt x="213581" y="1137650"/>
                  <a:pt x="308186" y="1165395"/>
                  <a:pt x="435020" y="1154162"/>
                </a:cubicBezTo>
                <a:cubicBezTo>
                  <a:pt x="317510" y="1155733"/>
                  <a:pt x="216802" y="1171746"/>
                  <a:pt x="217510" y="1190412"/>
                </a:cubicBezTo>
                <a:cubicBezTo>
                  <a:pt x="228038" y="1356231"/>
                  <a:pt x="195588" y="1544042"/>
                  <a:pt x="217510" y="1742060"/>
                </a:cubicBezTo>
                <a:cubicBezTo>
                  <a:pt x="239432" y="1940078"/>
                  <a:pt x="192945" y="2093111"/>
                  <a:pt x="217510" y="2272074"/>
                </a:cubicBezTo>
                <a:cubicBezTo>
                  <a:pt x="208429" y="2311224"/>
                  <a:pt x="124669" y="2313187"/>
                  <a:pt x="0" y="2308324"/>
                </a:cubicBezTo>
              </a:path>
              <a:path w="435019" h="2308324" fill="none" stroke="0" extrusionOk="0">
                <a:moveTo>
                  <a:pt x="0" y="0"/>
                </a:moveTo>
                <a:cubicBezTo>
                  <a:pt x="117858" y="684"/>
                  <a:pt x="216602" y="16005"/>
                  <a:pt x="217510" y="36250"/>
                </a:cubicBezTo>
                <a:cubicBezTo>
                  <a:pt x="233416" y="175100"/>
                  <a:pt x="196882" y="429585"/>
                  <a:pt x="217510" y="544631"/>
                </a:cubicBezTo>
                <a:cubicBezTo>
                  <a:pt x="238138" y="659677"/>
                  <a:pt x="244714" y="843864"/>
                  <a:pt x="217510" y="1117912"/>
                </a:cubicBezTo>
                <a:cubicBezTo>
                  <a:pt x="230016" y="1132123"/>
                  <a:pt x="295100" y="1153953"/>
                  <a:pt x="435020" y="1154162"/>
                </a:cubicBezTo>
                <a:cubicBezTo>
                  <a:pt x="312996" y="1152956"/>
                  <a:pt x="219170" y="1165784"/>
                  <a:pt x="217510" y="1190412"/>
                </a:cubicBezTo>
                <a:cubicBezTo>
                  <a:pt x="202607" y="1311034"/>
                  <a:pt x="195666" y="1578591"/>
                  <a:pt x="217510" y="1731243"/>
                </a:cubicBezTo>
                <a:cubicBezTo>
                  <a:pt x="239354" y="1883895"/>
                  <a:pt x="210066" y="2031875"/>
                  <a:pt x="217510" y="2272074"/>
                </a:cubicBezTo>
                <a:cubicBezTo>
                  <a:pt x="222452" y="2288397"/>
                  <a:pt x="118449" y="2314823"/>
                  <a:pt x="0" y="2308324"/>
                </a:cubicBezTo>
              </a:path>
            </a:pathLst>
          </a:custGeom>
          <a:ln w="38100">
            <a:solidFill>
              <a:schemeClr val="bg1">
                <a:lumMod val="50000"/>
              </a:schemeClr>
            </a:solidFill>
            <a:extLst>
              <a:ext uri="{C807C97D-BFC1-408E-A445-0C87EB9F89A2}">
                <ask:lineSketchStyleProps xmlns:ask="http://schemas.microsoft.com/office/drawing/2018/sketchyshapes" sd="400306091">
                  <a:prstGeom prst="righ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6E4D5D6A-532D-4931-9AB5-37A77A69234E}"/>
              </a:ext>
            </a:extLst>
          </p:cNvPr>
          <p:cNvSpPr txBox="1"/>
          <p:nvPr/>
        </p:nvSpPr>
        <p:spPr>
          <a:xfrm rot="16200000">
            <a:off x="9672681" y="3664144"/>
            <a:ext cx="3684667" cy="369332"/>
          </a:xfrm>
          <a:prstGeom prst="rect">
            <a:avLst/>
          </a:prstGeom>
          <a:noFill/>
        </p:spPr>
        <p:txBody>
          <a:bodyPr wrap="square" rtlCol="0">
            <a:spAutoFit/>
          </a:bodyPr>
          <a:lstStyle/>
          <a:p>
            <a:r>
              <a:rPr lang="en-US" b="1" dirty="0">
                <a:solidFill>
                  <a:schemeClr val="bg1">
                    <a:lumMod val="50000"/>
                  </a:schemeClr>
                </a:solidFill>
              </a:rPr>
              <a:t>SUSTAINABILITY PROJECTION</a:t>
            </a:r>
          </a:p>
        </p:txBody>
      </p:sp>
      <p:pic>
        <p:nvPicPr>
          <p:cNvPr id="32" name="Picture 2" descr="Free Curved Arrow SVG, PNG Icon, Symbol. Download Image.">
            <a:extLst>
              <a:ext uri="{FF2B5EF4-FFF2-40B4-BE49-F238E27FC236}">
                <a16:creationId xmlns:a16="http://schemas.microsoft.com/office/drawing/2014/main" id="{141B4997-134E-7F77-3027-B9D1359C363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812284" y="4033400"/>
            <a:ext cx="686979" cy="58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4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50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75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50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75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75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1250"/>
                                  </p:stCondLst>
                                  <p:childTnLst>
                                    <p:set>
                                      <p:cBhvr>
                                        <p:cTn id="41" dur="1" fill="hold">
                                          <p:stCondLst>
                                            <p:cond delay="0"/>
                                          </p:stCondLst>
                                        </p:cTn>
                                        <p:tgtEl>
                                          <p:spTgt spid="3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125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50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8" grpId="0"/>
      <p:bldP spid="27" grpId="0"/>
      <p:bldP spid="29"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32</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highlight>
                  <a:srgbClr val="00FFFF"/>
                </a:highlight>
              </a:rPr>
              <a:t>Using sustainability to verify sustainability  - examples</a:t>
            </a: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8693116"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lang="en-US" sz="1600" dirty="0"/>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16" name="TextBox 15">
            <a:extLst>
              <a:ext uri="{FF2B5EF4-FFF2-40B4-BE49-F238E27FC236}">
                <a16:creationId xmlns:a16="http://schemas.microsoft.com/office/drawing/2014/main" id="{84C20158-8B99-44D6-85F0-7466765FF9FB}"/>
              </a:ext>
            </a:extLst>
          </p:cNvPr>
          <p:cNvSpPr txBox="1"/>
          <p:nvPr/>
        </p:nvSpPr>
        <p:spPr>
          <a:xfrm>
            <a:off x="3834313" y="5376932"/>
            <a:ext cx="1409549" cy="369332"/>
          </a:xfrm>
          <a:prstGeom prst="rect">
            <a:avLst/>
          </a:prstGeom>
          <a:noFill/>
        </p:spPr>
        <p:txBody>
          <a:bodyPr wrap="square" rtlCol="0">
            <a:spAutoFit/>
          </a:bodyPr>
          <a:lstStyle/>
          <a:p>
            <a:r>
              <a:rPr lang="en-US" b="1">
                <a:solidFill>
                  <a:schemeClr val="bg1"/>
                </a:solidFill>
              </a:rPr>
              <a:t>Ownership</a:t>
            </a:r>
          </a:p>
        </p:txBody>
      </p:sp>
      <p:sp>
        <p:nvSpPr>
          <p:cNvPr id="17" name="TextBox 16">
            <a:extLst>
              <a:ext uri="{FF2B5EF4-FFF2-40B4-BE49-F238E27FC236}">
                <a16:creationId xmlns:a16="http://schemas.microsoft.com/office/drawing/2014/main" id="{2BE8C5B2-C872-4D60-A4E1-326EDEE3E94D}"/>
              </a:ext>
            </a:extLst>
          </p:cNvPr>
          <p:cNvSpPr txBox="1"/>
          <p:nvPr/>
        </p:nvSpPr>
        <p:spPr>
          <a:xfrm>
            <a:off x="8842422" y="5382002"/>
            <a:ext cx="1409549" cy="369332"/>
          </a:xfrm>
          <a:prstGeom prst="rect">
            <a:avLst/>
          </a:prstGeom>
          <a:noFill/>
        </p:spPr>
        <p:txBody>
          <a:bodyPr wrap="square" rtlCol="0">
            <a:spAutoFit/>
          </a:bodyPr>
          <a:lstStyle/>
          <a:p>
            <a:r>
              <a:rPr lang="en-US" b="1">
                <a:solidFill>
                  <a:schemeClr val="bg1"/>
                </a:solidFill>
              </a:rPr>
              <a:t>Partnerships</a:t>
            </a:r>
          </a:p>
        </p:txBody>
      </p:sp>
      <p:sp>
        <p:nvSpPr>
          <p:cNvPr id="4" name="Rectangle 3">
            <a:extLst>
              <a:ext uri="{FF2B5EF4-FFF2-40B4-BE49-F238E27FC236}">
                <a16:creationId xmlns:a16="http://schemas.microsoft.com/office/drawing/2014/main" id="{C56927B7-4D17-436D-A8C8-D92C605D7747}"/>
              </a:ext>
            </a:extLst>
          </p:cNvPr>
          <p:cNvSpPr/>
          <p:nvPr/>
        </p:nvSpPr>
        <p:spPr>
          <a:xfrm>
            <a:off x="855322" y="1988409"/>
            <a:ext cx="8691874" cy="3816429"/>
          </a:xfrm>
          <a:prstGeom prst="rect">
            <a:avLst/>
          </a:prstGeom>
        </p:spPr>
        <p:txBody>
          <a:bodyPr wrap="square">
            <a:spAutoFit/>
          </a:bodyPr>
          <a:lstStyle/>
          <a:p>
            <a:pPr>
              <a:lnSpc>
                <a:spcPct val="100000"/>
              </a:lnSpc>
              <a:spcBef>
                <a:spcPts val="0"/>
              </a:spcBef>
            </a:pPr>
            <a:r>
              <a:rPr lang="en-US" b="1" dirty="0">
                <a:latin typeface="Myriad Pro" panose="020B0503030403020204"/>
              </a:rPr>
              <a:t>Examples of conditions for emerging sustainability</a:t>
            </a:r>
          </a:p>
          <a:p>
            <a:pPr>
              <a:lnSpc>
                <a:spcPct val="100000"/>
              </a:lnSpc>
              <a:spcBef>
                <a:spcPts val="0"/>
              </a:spcBef>
            </a:pPr>
            <a:endParaRPr lang="en-US" sz="2000" b="1" u="sng" dirty="0">
              <a:latin typeface="Myriad Pro" panose="020B0503030403020204"/>
            </a:endParaRPr>
          </a:p>
          <a:p>
            <a:pPr marL="514350" indent="-514350">
              <a:lnSpc>
                <a:spcPct val="100000"/>
              </a:lnSpc>
              <a:spcBef>
                <a:spcPts val="0"/>
              </a:spcBef>
              <a:buFont typeface="Arial" panose="020B0604020202020204" pitchFamily="34" charset="0"/>
              <a:buAutoNum type="arabicPeriod"/>
            </a:pPr>
            <a:r>
              <a:rPr lang="en-US" sz="1700" b="1" u="sng" dirty="0">
                <a:latin typeface="Myriad Pro" panose="020B0503030403020204"/>
              </a:rPr>
              <a:t>Ownership</a:t>
            </a:r>
            <a:r>
              <a:rPr lang="en-US" sz="1700" b="1" dirty="0">
                <a:latin typeface="Myriad Pro" panose="020B0503030403020204"/>
              </a:rPr>
              <a:t>: </a:t>
            </a:r>
            <a:r>
              <a:rPr lang="en-US" sz="1700" i="1" dirty="0">
                <a:latin typeface="Myriad Pro" panose="020B0503030403020204"/>
              </a:rPr>
              <a:t>Participants valued health clinic built by the project and sustained it by </a:t>
            </a:r>
            <a:r>
              <a:rPr lang="en-US" sz="1700" b="1" i="1" dirty="0">
                <a:latin typeface="Myriad Pro" panose="020B0503030403020204"/>
              </a:rPr>
              <a:t>introducing community tithing to cover costs </a:t>
            </a:r>
            <a:r>
              <a:rPr lang="en-US" sz="1700" dirty="0">
                <a:latin typeface="Myriad Pro" panose="020B0503030403020204"/>
              </a:rPr>
              <a:t>(CRS/Niger)</a:t>
            </a:r>
          </a:p>
          <a:p>
            <a:pPr marL="514350" indent="-514350">
              <a:lnSpc>
                <a:spcPct val="100000"/>
              </a:lnSpc>
              <a:spcBef>
                <a:spcPts val="0"/>
              </a:spcBef>
              <a:buFont typeface="Arial" panose="020B0604020202020204" pitchFamily="34" charset="0"/>
              <a:buAutoNum type="arabicPeriod"/>
            </a:pPr>
            <a:endParaRPr lang="en-US" sz="1700" b="1" u="sng" dirty="0">
              <a:latin typeface="Myriad Pro" panose="020B0503030403020204"/>
            </a:endParaRPr>
          </a:p>
          <a:p>
            <a:pPr marL="514350" indent="-514350">
              <a:lnSpc>
                <a:spcPct val="100000"/>
              </a:lnSpc>
              <a:spcBef>
                <a:spcPts val="0"/>
              </a:spcBef>
              <a:buFont typeface="Arial" panose="020B0604020202020204" pitchFamily="34" charset="0"/>
              <a:buAutoNum type="arabicPeriod"/>
            </a:pPr>
            <a:r>
              <a:rPr lang="en-US" sz="1700" b="1" u="sng" dirty="0">
                <a:latin typeface="Myriad Pro" panose="020B0503030403020204"/>
              </a:rPr>
              <a:t>Resources &amp; Capacities</a:t>
            </a:r>
            <a:r>
              <a:rPr lang="en-US" sz="1700" b="1" dirty="0">
                <a:latin typeface="Myriad Pro" panose="020B0503030403020204"/>
              </a:rPr>
              <a:t>:  </a:t>
            </a:r>
            <a:r>
              <a:rPr lang="en-US" sz="1700" i="1" dirty="0">
                <a:latin typeface="Myriad Pro" panose="020B0503030403020204"/>
              </a:rPr>
              <a:t>A food security project improved assets and income but </a:t>
            </a:r>
            <a:r>
              <a:rPr lang="en-US" sz="1700" b="1" i="1" dirty="0">
                <a:latin typeface="Myriad Pro" panose="020B0503030403020204"/>
              </a:rPr>
              <a:t>better </a:t>
            </a:r>
            <a:r>
              <a:rPr lang="en-US" sz="1700" b="1" i="1" dirty="0">
                <a:solidFill>
                  <a:srgbClr val="000000"/>
                </a:solidFill>
                <a:latin typeface="Myriad Pro" panose="020B0503030403020204"/>
                <a:ea typeface="Gill Sans Light" charset="0"/>
                <a:cs typeface="Gill Sans Light" charset="0"/>
              </a:rPr>
              <a:t>water access led to surprising decreases in</a:t>
            </a:r>
            <a:r>
              <a:rPr lang="en-US" sz="1700" b="1" i="1" dirty="0">
                <a:solidFill>
                  <a:srgbClr val="000000"/>
                </a:solidFill>
                <a:latin typeface="Myriad Pro" panose="020B0503030403020204"/>
                <a:ea typeface="Gill Sans Light" charset="0"/>
                <a:cs typeface="Gill Sans Light" charset="0"/>
                <a:sym typeface="Wingdings"/>
              </a:rPr>
              <a:t> gender violence</a:t>
            </a:r>
            <a:r>
              <a:rPr lang="en-US" sz="1700" i="1" dirty="0">
                <a:solidFill>
                  <a:srgbClr val="000000"/>
                </a:solidFill>
                <a:latin typeface="Myriad Pro" panose="020B0503030403020204"/>
                <a:ea typeface="Gill Sans Light" charset="0"/>
                <a:cs typeface="Gill Sans Light" charset="0"/>
                <a:sym typeface="Wingdings"/>
              </a:rPr>
              <a:t> </a:t>
            </a:r>
            <a:r>
              <a:rPr lang="en-US" sz="1700" dirty="0">
                <a:solidFill>
                  <a:srgbClr val="000000"/>
                </a:solidFill>
                <a:latin typeface="Myriad Pro" panose="020B0503030403020204"/>
                <a:ea typeface="Gill Sans Light" charset="0"/>
                <a:cs typeface="Gill Sans Light" charset="0"/>
                <a:sym typeface="Wingdings"/>
              </a:rPr>
              <a:t>(LWR/ Niger)</a:t>
            </a:r>
          </a:p>
          <a:p>
            <a:pPr marL="514350" lvl="0" indent="-514350">
              <a:lnSpc>
                <a:spcPct val="100000"/>
              </a:lnSpc>
              <a:spcBef>
                <a:spcPts val="0"/>
              </a:spcBef>
              <a:buAutoNum type="arabicPeriod"/>
            </a:pPr>
            <a:endParaRPr lang="en-US" sz="1700" i="1" dirty="0">
              <a:latin typeface="Myriad Pro" panose="020B0503030403020204"/>
            </a:endParaRPr>
          </a:p>
          <a:p>
            <a:pPr marL="514350" indent="-514350">
              <a:lnSpc>
                <a:spcPct val="100000"/>
              </a:lnSpc>
              <a:spcBef>
                <a:spcPts val="0"/>
              </a:spcBef>
              <a:buFont typeface="+mj-lt"/>
              <a:buAutoNum type="arabicPeriod"/>
              <a:defRPr/>
            </a:pPr>
            <a:r>
              <a:rPr lang="en-US" sz="1700" b="1" u="sng" dirty="0">
                <a:latin typeface="Myriad Pro" panose="020B0503030403020204"/>
              </a:rPr>
              <a:t>Partnerships &amp;</a:t>
            </a:r>
            <a:r>
              <a:rPr lang="en-US" sz="1700" u="sng" dirty="0">
                <a:latin typeface="Myriad Pro" panose="020B0503030403020204"/>
              </a:rPr>
              <a:t> </a:t>
            </a:r>
            <a:r>
              <a:rPr lang="en-US" sz="1700" b="1" u="sng" dirty="0">
                <a:latin typeface="Myriad Pro" panose="020B0503030403020204"/>
              </a:rPr>
              <a:t>Ownership</a:t>
            </a:r>
            <a:r>
              <a:rPr lang="en-US" sz="1700" i="1" dirty="0">
                <a:latin typeface="Myriad Pro" panose="020B0503030403020204"/>
              </a:rPr>
              <a:t>: Members of</a:t>
            </a:r>
            <a:r>
              <a:rPr lang="en-US" sz="1700" b="1" i="1" dirty="0">
                <a:latin typeface="Myriad Pro" panose="020B0503030403020204"/>
              </a:rPr>
              <a:t> Village Banks </a:t>
            </a:r>
            <a:r>
              <a:rPr lang="en-US" sz="1700" i="1" dirty="0">
                <a:latin typeface="Myriad Pro" panose="020B0503030403020204"/>
              </a:rPr>
              <a:t>offered trainings in VB for sale in other, home areas </a:t>
            </a:r>
            <a:r>
              <a:rPr lang="en-US" sz="1700" dirty="0">
                <a:latin typeface="Myriad Pro" panose="020B0503030403020204"/>
              </a:rPr>
              <a:t>(Pact/Nepal)</a:t>
            </a:r>
          </a:p>
          <a:p>
            <a:pPr marL="514350" indent="-514350">
              <a:lnSpc>
                <a:spcPct val="100000"/>
              </a:lnSpc>
              <a:spcBef>
                <a:spcPts val="0"/>
              </a:spcBef>
              <a:buFont typeface="+mj-lt"/>
              <a:buAutoNum type="arabicPeriod"/>
              <a:defRPr/>
            </a:pPr>
            <a:endParaRPr lang="en-US" sz="1700" dirty="0">
              <a:latin typeface="Myriad Pro" panose="020B0503030403020204"/>
            </a:endParaRPr>
          </a:p>
          <a:p>
            <a:pPr marL="514350" indent="-514350">
              <a:lnSpc>
                <a:spcPct val="100000"/>
              </a:lnSpc>
              <a:spcBef>
                <a:spcPts val="0"/>
              </a:spcBef>
              <a:buFont typeface="+mj-lt"/>
              <a:buAutoNum type="arabicPeriod"/>
              <a:defRPr/>
            </a:pPr>
            <a:r>
              <a:rPr lang="en-US" sz="1700" b="1" u="sng" dirty="0">
                <a:latin typeface="Myriad Pro" panose="020B0503030403020204"/>
              </a:rPr>
              <a:t>Ownership &amp; Resources:</a:t>
            </a:r>
            <a:r>
              <a:rPr lang="en-US" sz="1700" b="1" dirty="0">
                <a:latin typeface="Myriad Pro" panose="020B0503030403020204"/>
              </a:rPr>
              <a:t> </a:t>
            </a:r>
            <a:r>
              <a:rPr lang="en-US" sz="1700" dirty="0">
                <a:latin typeface="Myriad Pro" panose="020B0503030403020204"/>
              </a:rPr>
              <a:t>A Tanzanian grape value-chain project </a:t>
            </a:r>
            <a:r>
              <a:rPr lang="en-US" sz="1700" b="1" i="1" dirty="0">
                <a:latin typeface="Myriad Pro" panose="020B0503030403020204"/>
              </a:rPr>
              <a:t>expanded youth participation and land-use </a:t>
            </a:r>
            <a:r>
              <a:rPr lang="en-US" sz="1700" dirty="0">
                <a:latin typeface="Myriad Pro" panose="020B0503030403020204"/>
              </a:rPr>
              <a:t>(although unclear land has good carrying-capacity over the long future)</a:t>
            </a:r>
          </a:p>
        </p:txBody>
      </p:sp>
      <p:pic>
        <p:nvPicPr>
          <p:cNvPr id="7" name="Picture 6">
            <a:extLst>
              <a:ext uri="{FF2B5EF4-FFF2-40B4-BE49-F238E27FC236}">
                <a16:creationId xmlns:a16="http://schemas.microsoft.com/office/drawing/2014/main" id="{6BA8511E-6789-4FFE-BD3D-03001B1BDB61}"/>
              </a:ext>
            </a:extLst>
          </p:cNvPr>
          <p:cNvPicPr>
            <a:picLocks noChangeAspect="1"/>
          </p:cNvPicPr>
          <p:nvPr/>
        </p:nvPicPr>
        <p:blipFill rotWithShape="1">
          <a:blip r:embed="rId3"/>
          <a:srcRect l="37125" r="20520"/>
          <a:stretch/>
        </p:blipFill>
        <p:spPr>
          <a:xfrm>
            <a:off x="9984991" y="2299925"/>
            <a:ext cx="1496082" cy="3591982"/>
          </a:xfrm>
          <a:prstGeom prst="rect">
            <a:avLst/>
          </a:prstGeom>
        </p:spPr>
      </p:pic>
      <p:sp>
        <p:nvSpPr>
          <p:cNvPr id="13" name="TextBox 12">
            <a:extLst>
              <a:ext uri="{FF2B5EF4-FFF2-40B4-BE49-F238E27FC236}">
                <a16:creationId xmlns:a16="http://schemas.microsoft.com/office/drawing/2014/main" id="{10EDA7E2-213A-4524-937D-22B1E3C73775}"/>
              </a:ext>
            </a:extLst>
          </p:cNvPr>
          <p:cNvSpPr txBox="1"/>
          <p:nvPr/>
        </p:nvSpPr>
        <p:spPr>
          <a:xfrm>
            <a:off x="815248" y="1504712"/>
            <a:ext cx="8582140" cy="338554"/>
          </a:xfrm>
          <a:prstGeom prst="rect">
            <a:avLst/>
          </a:prstGeom>
          <a:noFill/>
        </p:spPr>
        <p:txBody>
          <a:bodyPr wrap="square" rtlCol="0">
            <a:spAutoFit/>
          </a:bodyPr>
          <a:lstStyle/>
          <a:p>
            <a:r>
              <a:rPr lang="en-US" sz="1600" b="1" dirty="0">
                <a:solidFill>
                  <a:schemeClr val="tx1">
                    <a:lumMod val="85000"/>
                    <a:lumOff val="15000"/>
                  </a:schemeClr>
                </a:solidFill>
              </a:rPr>
              <a:t>(Emerging ex-post findings – </a:t>
            </a:r>
            <a:r>
              <a:rPr lang="en-US" sz="1600" b="1" dirty="0">
                <a:solidFill>
                  <a:schemeClr val="tx1">
                    <a:lumMod val="85000"/>
                    <a:lumOff val="15000"/>
                  </a:schemeClr>
                </a:solidFill>
                <a:highlight>
                  <a:srgbClr val="FFFF00"/>
                </a:highlight>
              </a:rPr>
              <a:t>field verification of sustainability)</a:t>
            </a:r>
          </a:p>
        </p:txBody>
      </p:sp>
      <p:pic>
        <p:nvPicPr>
          <p:cNvPr id="14" name="Graphic 13" descr="Meeting with solid fill">
            <a:extLst>
              <a:ext uri="{FF2B5EF4-FFF2-40B4-BE49-F238E27FC236}">
                <a16:creationId xmlns:a16="http://schemas.microsoft.com/office/drawing/2014/main" id="{6BD0F257-A24D-604B-BC5D-FE43E38F2A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9370" y="-140978"/>
            <a:ext cx="914400" cy="914400"/>
          </a:xfrm>
          <a:prstGeom prst="rect">
            <a:avLst/>
          </a:prstGeom>
        </p:spPr>
      </p:pic>
    </p:spTree>
    <p:extLst>
      <p:ext uri="{BB962C8B-B14F-4D97-AF65-F5344CB8AC3E}">
        <p14:creationId xmlns:p14="http://schemas.microsoft.com/office/powerpoint/2010/main" val="3573356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58"/>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a:latin typeface="Myriad Pro" panose="020B0503030403020204"/>
              </a:rPr>
              <a:t>33</a:t>
            </a:fld>
            <a:endParaRPr sz="1400">
              <a:latin typeface="Myriad Pro" panose="020B0503030403020204"/>
            </a:endParaRPr>
          </a:p>
        </p:txBody>
      </p:sp>
      <p:sp>
        <p:nvSpPr>
          <p:cNvPr id="1352" name="Google Shape;1352;p58"/>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3" name="Google Shape;1353;p58"/>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354" name="Google Shape;1354;p58"/>
          <p:cNvSpPr txBox="1"/>
          <p:nvPr/>
        </p:nvSpPr>
        <p:spPr>
          <a:xfrm>
            <a:off x="914399" y="797034"/>
            <a:ext cx="11277599" cy="3969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200" b="1" dirty="0">
                <a:solidFill>
                  <a:schemeClr val="bg1">
                    <a:lumMod val="50000"/>
                  </a:schemeClr>
                </a:solidFill>
                <a:highlight>
                  <a:srgbClr val="00FFFF"/>
                </a:highlight>
                <a:latin typeface="Myriad Pro" panose="020B0503030403020204"/>
              </a:rPr>
              <a:t>Using sustainability to verify sustainability </a:t>
            </a:r>
            <a:r>
              <a:rPr lang="en-US" sz="2200" b="1" dirty="0">
                <a:solidFill>
                  <a:srgbClr val="7F7F7F"/>
                </a:solidFill>
                <a:latin typeface="Myriad Pro"/>
                <a:ea typeface="Open Sans"/>
                <a:cs typeface="Open Sans"/>
                <a:sym typeface="Open Sans"/>
              </a:rPr>
              <a:t>: example of infrastructure assessment</a:t>
            </a:r>
            <a:endParaRPr sz="2200" dirty="0">
              <a:latin typeface="Myriad Pro"/>
            </a:endParaRPr>
          </a:p>
        </p:txBody>
      </p:sp>
      <p:sp>
        <p:nvSpPr>
          <p:cNvPr id="1355" name="Google Shape;1355;p58"/>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dirty="0"/>
          </a:p>
        </p:txBody>
      </p:sp>
      <p:cxnSp>
        <p:nvCxnSpPr>
          <p:cNvPr id="1356" name="Google Shape;1356;p58"/>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357" name="Google Shape;1357;p58"/>
          <p:cNvSpPr/>
          <p:nvPr/>
        </p:nvSpPr>
        <p:spPr>
          <a:xfrm>
            <a:off x="815248" y="6026227"/>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8" name="Google Shape;1358;p58"/>
          <p:cNvSpPr txBox="1"/>
          <p:nvPr/>
        </p:nvSpPr>
        <p:spPr>
          <a:xfrm>
            <a:off x="1090670" y="1578802"/>
            <a:ext cx="8906086" cy="502003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b="1" dirty="0">
                <a:solidFill>
                  <a:schemeClr val="dk1"/>
                </a:solidFill>
                <a:latin typeface="Open Sans"/>
                <a:ea typeface="Open Sans"/>
                <a:cs typeface="Open Sans"/>
                <a:sym typeface="Open Sans"/>
              </a:rPr>
              <a:t>Check what can affect the sustainability of infrastructure </a:t>
            </a:r>
            <a:endParaRPr dirty="0"/>
          </a:p>
          <a:p>
            <a:pPr marL="0" marR="0" lvl="0" indent="0" algn="l" rtl="0">
              <a:lnSpc>
                <a:spcPct val="90000"/>
              </a:lnSpc>
              <a:spcBef>
                <a:spcPts val="1000"/>
              </a:spcBef>
              <a:spcAft>
                <a:spcPts val="0"/>
              </a:spcAft>
              <a:buClr>
                <a:schemeClr val="dk1"/>
              </a:buClr>
              <a:buSzPts val="700"/>
              <a:buFont typeface="Arial"/>
              <a:buNone/>
            </a:pPr>
            <a:endParaRPr sz="700" dirty="0">
              <a:solidFill>
                <a:schemeClr val="dk1"/>
              </a:solidFill>
              <a:latin typeface="Open Sans"/>
              <a:ea typeface="Open Sans"/>
              <a:cs typeface="Open Sans"/>
              <a:sym typeface="Open Sans"/>
            </a:endParaRPr>
          </a:p>
          <a:p>
            <a:pPr marL="0" marR="0" lvl="0" indent="0" algn="l" rtl="0">
              <a:lnSpc>
                <a:spcPct val="90000"/>
              </a:lnSpc>
              <a:spcBef>
                <a:spcPts val="1000"/>
              </a:spcBef>
              <a:spcAft>
                <a:spcPts val="0"/>
              </a:spcAft>
              <a:buClr>
                <a:schemeClr val="accent6"/>
              </a:buClr>
              <a:buSzPts val="1800"/>
              <a:buFont typeface="Arial"/>
              <a:buNone/>
            </a:pPr>
            <a:r>
              <a:rPr lang="en-US" sz="1800" b="1" dirty="0">
                <a:solidFill>
                  <a:schemeClr val="accent6"/>
                </a:solidFill>
                <a:latin typeface="Open Sans"/>
                <a:ea typeface="Open Sans"/>
                <a:cs typeface="Open Sans"/>
                <a:sym typeface="Open Sans"/>
              </a:rPr>
              <a:t>For supply systems:</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Management/ functioning Boards </a:t>
            </a:r>
            <a:r>
              <a:rPr lang="en-US" sz="1800" dirty="0">
                <a:solidFill>
                  <a:schemeClr val="dk1"/>
                </a:solidFill>
                <a:latin typeface="Open Sans"/>
                <a:ea typeface="Open Sans"/>
                <a:cs typeface="Open Sans"/>
                <a:sym typeface="Open Sans"/>
              </a:rPr>
              <a:t>– do they still exist? how do they function?</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Access to supply </a:t>
            </a:r>
            <a:r>
              <a:rPr lang="en-US" sz="1800" dirty="0">
                <a:solidFill>
                  <a:schemeClr val="dk1"/>
                </a:solidFill>
                <a:latin typeface="Open Sans"/>
                <a:ea typeface="Open Sans"/>
                <a:cs typeface="Open Sans"/>
                <a:sym typeface="Open Sans"/>
              </a:rPr>
              <a:t>– do people pay their bills? does the fee limit access for the more vulnerable? was that already the case or did inequality of access worsen? </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Maintenance</a:t>
            </a:r>
            <a:r>
              <a:rPr lang="en-US" sz="1800" dirty="0">
                <a:solidFill>
                  <a:schemeClr val="dk1"/>
                </a:solidFill>
                <a:latin typeface="Open Sans"/>
                <a:ea typeface="Open Sans"/>
                <a:cs typeface="Open Sans"/>
                <a:sym typeface="Open Sans"/>
              </a:rPr>
              <a:t> - are there enough funds for maintenance?</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Service</a:t>
            </a:r>
            <a:r>
              <a:rPr lang="en-US" sz="1800" dirty="0">
                <a:solidFill>
                  <a:schemeClr val="dk1"/>
                </a:solidFill>
                <a:latin typeface="Open Sans"/>
                <a:ea typeface="Open Sans"/>
                <a:cs typeface="Open Sans"/>
                <a:sym typeface="Open Sans"/>
              </a:rPr>
              <a:t> -  what is the level of service </a:t>
            </a:r>
            <a:r>
              <a:rPr lang="en-US" sz="1800" i="1" dirty="0" err="1">
                <a:solidFill>
                  <a:schemeClr val="dk1"/>
                </a:solidFill>
                <a:latin typeface="Open Sans"/>
                <a:ea typeface="Open Sans"/>
                <a:cs typeface="Open Sans"/>
                <a:sym typeface="Open Sans"/>
              </a:rPr>
              <a:t>eg.</a:t>
            </a:r>
            <a:r>
              <a:rPr lang="en-US" sz="1800" i="1" dirty="0">
                <a:solidFill>
                  <a:schemeClr val="dk1"/>
                </a:solidFill>
                <a:latin typeface="Open Sans"/>
                <a:ea typeface="Open Sans"/>
                <a:cs typeface="Open Sans"/>
                <a:sym typeface="Open Sans"/>
              </a:rPr>
              <a:t> water / electricity 24/7 or specific hours</a:t>
            </a:r>
            <a:r>
              <a:rPr lang="en-US" sz="1800" dirty="0">
                <a:solidFill>
                  <a:schemeClr val="dk1"/>
                </a:solidFill>
                <a:latin typeface="Open Sans"/>
                <a:ea typeface="Open Sans"/>
                <a:cs typeface="Open Sans"/>
                <a:sym typeface="Open Sans"/>
              </a:rPr>
              <a:t>? is the service seasonal </a:t>
            </a:r>
            <a:r>
              <a:rPr lang="en-US" sz="1800" i="1" dirty="0">
                <a:solidFill>
                  <a:schemeClr val="dk1"/>
                </a:solidFill>
                <a:latin typeface="Open Sans"/>
                <a:ea typeface="Open Sans"/>
                <a:cs typeface="Open Sans"/>
                <a:sym typeface="Open Sans"/>
              </a:rPr>
              <a:t>e.g. a road is harder to pass in rainy season? </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Demand</a:t>
            </a:r>
            <a:r>
              <a:rPr lang="en-US" sz="1800" dirty="0">
                <a:solidFill>
                  <a:schemeClr val="dk1"/>
                </a:solidFill>
                <a:latin typeface="Open Sans"/>
                <a:ea typeface="Open Sans"/>
                <a:cs typeface="Open Sans"/>
                <a:sym typeface="Open Sans"/>
              </a:rPr>
              <a:t> – did the infrastructure satisfy an existing demand, does it replace and alternate supply, or did it develop new demand? </a:t>
            </a:r>
            <a:endParaRPr dirty="0"/>
          </a:p>
          <a:p>
            <a:pPr marL="0" marR="0" lvl="0" indent="0" algn="l" rtl="0">
              <a:lnSpc>
                <a:spcPct val="90000"/>
              </a:lnSpc>
              <a:spcBef>
                <a:spcPts val="1000"/>
              </a:spcBef>
              <a:spcAft>
                <a:spcPts val="0"/>
              </a:spcAft>
              <a:buClr>
                <a:schemeClr val="dk1"/>
              </a:buClr>
              <a:buSzPts val="700"/>
              <a:buFont typeface="Arial"/>
              <a:buNone/>
            </a:pPr>
            <a:endParaRPr sz="700" dirty="0">
              <a:solidFill>
                <a:schemeClr val="dk1"/>
              </a:solidFill>
              <a:latin typeface="Open Sans"/>
              <a:ea typeface="Open Sans"/>
              <a:cs typeface="Open Sans"/>
              <a:sym typeface="Open Sans"/>
            </a:endParaRPr>
          </a:p>
          <a:p>
            <a:pPr marL="0" marR="0" lvl="0" indent="0" algn="l" rtl="0">
              <a:lnSpc>
                <a:spcPct val="90000"/>
              </a:lnSpc>
              <a:spcBef>
                <a:spcPts val="1000"/>
              </a:spcBef>
              <a:spcAft>
                <a:spcPts val="0"/>
              </a:spcAft>
              <a:buClr>
                <a:srgbClr val="C55A11"/>
              </a:buClr>
              <a:buSzPts val="1800"/>
              <a:buFont typeface="Arial"/>
              <a:buNone/>
            </a:pPr>
            <a:r>
              <a:rPr lang="en-US" sz="1800" b="1" dirty="0">
                <a:solidFill>
                  <a:srgbClr val="C55A11"/>
                </a:solidFill>
                <a:latin typeface="Open Sans"/>
                <a:ea typeface="Open Sans"/>
                <a:cs typeface="Open Sans"/>
                <a:sym typeface="Open Sans"/>
              </a:rPr>
              <a:t>For soft infrastructure: </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Capacity </a:t>
            </a:r>
            <a:r>
              <a:rPr lang="en-US" sz="1800" dirty="0">
                <a:solidFill>
                  <a:schemeClr val="dk1"/>
                </a:solidFill>
                <a:latin typeface="Open Sans"/>
                <a:ea typeface="Open Sans"/>
                <a:cs typeface="Open Sans"/>
                <a:sym typeface="Open Sans"/>
              </a:rPr>
              <a:t>– was there any training, capacity development and staffing to maintain use</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Maintenance </a:t>
            </a:r>
            <a:r>
              <a:rPr lang="en-US" sz="1800" dirty="0">
                <a:solidFill>
                  <a:schemeClr val="dk1"/>
                </a:solidFill>
                <a:latin typeface="Open Sans"/>
                <a:ea typeface="Open Sans"/>
                <a:cs typeface="Open Sans"/>
                <a:sym typeface="Open Sans"/>
              </a:rPr>
              <a:t>– is there any payment scheme, ownership, </a:t>
            </a:r>
            <a:r>
              <a:rPr lang="en-US" sz="1800" dirty="0" err="1">
                <a:solidFill>
                  <a:schemeClr val="dk1"/>
                </a:solidFill>
                <a:latin typeface="Open Sans"/>
                <a:ea typeface="Open Sans"/>
                <a:cs typeface="Open Sans"/>
                <a:sym typeface="Open Sans"/>
              </a:rPr>
              <a:t>etc</a:t>
            </a:r>
            <a:endParaRPr sz="1800" dirty="0">
              <a:solidFill>
                <a:schemeClr val="dk1"/>
              </a:solidFill>
              <a:latin typeface="Open Sans"/>
              <a:ea typeface="Open Sans"/>
              <a:cs typeface="Open Sans"/>
              <a:sym typeface="Open Sans"/>
            </a:endParaRPr>
          </a:p>
          <a:p>
            <a:pPr marL="228600" marR="0" lvl="0" indent="-114300" algn="l" rtl="0">
              <a:lnSpc>
                <a:spcPct val="90000"/>
              </a:lnSpc>
              <a:spcBef>
                <a:spcPts val="10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sp>
        <p:nvSpPr>
          <p:cNvPr id="1359" name="Google Shape;1359;p58"/>
          <p:cNvSpPr/>
          <p:nvPr/>
        </p:nvSpPr>
        <p:spPr>
          <a:xfrm>
            <a:off x="1774124" y="1533931"/>
            <a:ext cx="390418" cy="347633"/>
          </a:xfrm>
          <a:prstGeom prst="rightArrow">
            <a:avLst>
              <a:gd name="adj1" fmla="val 50000"/>
              <a:gd name="adj2" fmla="val 50000"/>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223B781-4620-B40C-9A02-AEAAF5336441}"/>
              </a:ext>
            </a:extLst>
          </p:cNvPr>
          <p:cNvSpPr txBox="1"/>
          <p:nvPr/>
        </p:nvSpPr>
        <p:spPr>
          <a:xfrm>
            <a:off x="10632939" y="2523121"/>
            <a:ext cx="1310763" cy="307777"/>
          </a:xfrm>
          <a:prstGeom prst="rect">
            <a:avLst/>
          </a:prstGeom>
          <a:noFill/>
        </p:spPr>
        <p:txBody>
          <a:bodyPr wrap="square" rtlCol="0">
            <a:spAutoFit/>
          </a:bodyPr>
          <a:lstStyle/>
          <a:p>
            <a:r>
              <a:rPr lang="en-US" sz="1400" dirty="0">
                <a:highlight>
                  <a:srgbClr val="00FF00"/>
                </a:highlight>
                <a:latin typeface="Myriad Pro" panose="020B0503030403020204"/>
              </a:rPr>
              <a:t>Partnerships</a:t>
            </a:r>
          </a:p>
        </p:txBody>
      </p:sp>
      <p:sp>
        <p:nvSpPr>
          <p:cNvPr id="12" name="TextBox 11">
            <a:extLst>
              <a:ext uri="{FF2B5EF4-FFF2-40B4-BE49-F238E27FC236}">
                <a16:creationId xmlns:a16="http://schemas.microsoft.com/office/drawing/2014/main" id="{2ECBCA33-6D3D-6766-16CF-EABF55C3810A}"/>
              </a:ext>
            </a:extLst>
          </p:cNvPr>
          <p:cNvSpPr txBox="1"/>
          <p:nvPr/>
        </p:nvSpPr>
        <p:spPr>
          <a:xfrm>
            <a:off x="10678089" y="3005017"/>
            <a:ext cx="1265613" cy="307777"/>
          </a:xfrm>
          <a:prstGeom prst="rect">
            <a:avLst/>
          </a:prstGeom>
          <a:noFill/>
        </p:spPr>
        <p:txBody>
          <a:bodyPr wrap="square" rtlCol="0">
            <a:spAutoFit/>
          </a:bodyPr>
          <a:lstStyle/>
          <a:p>
            <a:r>
              <a:rPr lang="en-US" sz="1400" dirty="0">
                <a:highlight>
                  <a:srgbClr val="00FF00"/>
                </a:highlight>
                <a:latin typeface="Myriad Pro" panose="020B0503030403020204"/>
              </a:rPr>
              <a:t>Resources</a:t>
            </a:r>
          </a:p>
        </p:txBody>
      </p:sp>
      <p:sp>
        <p:nvSpPr>
          <p:cNvPr id="13" name="TextBox 12">
            <a:extLst>
              <a:ext uri="{FF2B5EF4-FFF2-40B4-BE49-F238E27FC236}">
                <a16:creationId xmlns:a16="http://schemas.microsoft.com/office/drawing/2014/main" id="{4FCD05BF-B36C-2F83-8AB8-8FB485E10919}"/>
              </a:ext>
            </a:extLst>
          </p:cNvPr>
          <p:cNvSpPr txBox="1"/>
          <p:nvPr/>
        </p:nvSpPr>
        <p:spPr>
          <a:xfrm>
            <a:off x="10731496" y="3638147"/>
            <a:ext cx="1265613" cy="307777"/>
          </a:xfrm>
          <a:prstGeom prst="rect">
            <a:avLst/>
          </a:prstGeom>
          <a:noFill/>
        </p:spPr>
        <p:txBody>
          <a:bodyPr wrap="square" rtlCol="0">
            <a:spAutoFit/>
          </a:bodyPr>
          <a:lstStyle/>
          <a:p>
            <a:r>
              <a:rPr lang="en-US" sz="1400" dirty="0">
                <a:highlight>
                  <a:srgbClr val="00FF00"/>
                </a:highlight>
                <a:latin typeface="Myriad Pro" panose="020B0503030403020204"/>
              </a:rPr>
              <a:t>Partnerships</a:t>
            </a:r>
          </a:p>
        </p:txBody>
      </p:sp>
      <p:sp>
        <p:nvSpPr>
          <p:cNvPr id="14" name="TextBox 13">
            <a:extLst>
              <a:ext uri="{FF2B5EF4-FFF2-40B4-BE49-F238E27FC236}">
                <a16:creationId xmlns:a16="http://schemas.microsoft.com/office/drawing/2014/main" id="{CAFC9F51-C881-0E9D-B486-7021F1193AEA}"/>
              </a:ext>
            </a:extLst>
          </p:cNvPr>
          <p:cNvSpPr txBox="1"/>
          <p:nvPr/>
        </p:nvSpPr>
        <p:spPr>
          <a:xfrm>
            <a:off x="10731496" y="3968205"/>
            <a:ext cx="1322562" cy="307777"/>
          </a:xfrm>
          <a:prstGeom prst="rect">
            <a:avLst/>
          </a:prstGeom>
          <a:noFill/>
        </p:spPr>
        <p:txBody>
          <a:bodyPr wrap="square" rtlCol="0">
            <a:spAutoFit/>
          </a:bodyPr>
          <a:lstStyle/>
          <a:p>
            <a:r>
              <a:rPr lang="en-US" sz="1400" dirty="0">
                <a:highlight>
                  <a:srgbClr val="FFFF00"/>
                </a:highlight>
                <a:latin typeface="Myriad Pro" panose="020B0503030403020204"/>
              </a:rPr>
              <a:t>MEG- your __?</a:t>
            </a:r>
          </a:p>
        </p:txBody>
      </p:sp>
      <p:sp>
        <p:nvSpPr>
          <p:cNvPr id="15" name="TextBox 14">
            <a:extLst>
              <a:ext uri="{FF2B5EF4-FFF2-40B4-BE49-F238E27FC236}">
                <a16:creationId xmlns:a16="http://schemas.microsoft.com/office/drawing/2014/main" id="{2CF51FFE-12B5-89EC-3031-D8A79E36D8E5}"/>
              </a:ext>
            </a:extLst>
          </p:cNvPr>
          <p:cNvSpPr txBox="1"/>
          <p:nvPr/>
        </p:nvSpPr>
        <p:spPr>
          <a:xfrm>
            <a:off x="10632939" y="5799356"/>
            <a:ext cx="1265613" cy="523220"/>
          </a:xfrm>
          <a:prstGeom prst="rect">
            <a:avLst/>
          </a:prstGeom>
          <a:noFill/>
        </p:spPr>
        <p:txBody>
          <a:bodyPr wrap="square" rtlCol="0">
            <a:spAutoFit/>
          </a:bodyPr>
          <a:lstStyle/>
          <a:p>
            <a:r>
              <a:rPr lang="en-US" sz="1400" dirty="0">
                <a:highlight>
                  <a:srgbClr val="00FF00"/>
                </a:highlight>
                <a:latin typeface="Myriad Pro" panose="020B0503030403020204"/>
              </a:rPr>
              <a:t>Ownership  &amp; Capacities</a:t>
            </a:r>
          </a:p>
        </p:txBody>
      </p:sp>
      <p:sp>
        <p:nvSpPr>
          <p:cNvPr id="16" name="TextBox 15">
            <a:extLst>
              <a:ext uri="{FF2B5EF4-FFF2-40B4-BE49-F238E27FC236}">
                <a16:creationId xmlns:a16="http://schemas.microsoft.com/office/drawing/2014/main" id="{FFF60C20-C15A-115F-2F39-172621FC6FAA}"/>
              </a:ext>
            </a:extLst>
          </p:cNvPr>
          <p:cNvSpPr txBox="1"/>
          <p:nvPr/>
        </p:nvSpPr>
        <p:spPr>
          <a:xfrm>
            <a:off x="10956133" y="4641422"/>
            <a:ext cx="1265613" cy="523220"/>
          </a:xfrm>
          <a:prstGeom prst="rect">
            <a:avLst/>
          </a:prstGeom>
          <a:noFill/>
        </p:spPr>
        <p:txBody>
          <a:bodyPr wrap="square" rtlCol="0">
            <a:spAutoFit/>
          </a:bodyPr>
          <a:lstStyle/>
          <a:p>
            <a:r>
              <a:rPr lang="en-US" sz="1400" dirty="0">
                <a:highlight>
                  <a:srgbClr val="00FF00"/>
                </a:highlight>
                <a:latin typeface="Myriad Pro" panose="020B0503030403020204"/>
              </a:rPr>
              <a:t>MEG- your Redundancy?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8B2C5F-1111-477F-8C08-680EA4F7E3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5400000">
            <a:off x="5026488" y="3991441"/>
            <a:ext cx="2139023" cy="3707641"/>
          </a:xfrm>
          <a:prstGeom prst="rect">
            <a:avLst/>
          </a:prstGeom>
        </p:spPr>
      </p:pic>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a:xfrm>
            <a:off x="11097126" y="6317129"/>
            <a:ext cx="834957" cy="365125"/>
          </a:xfrm>
        </p:spPr>
        <p:txBody>
          <a:bodyPr/>
          <a:lstStyle/>
          <a:p>
            <a:fld id="{15F7C4B4-4F51-0945-BFD9-8C8DFD044134}" type="slidenum">
              <a:rPr lang="en-US" smtClean="0"/>
              <a:pPr/>
              <a:t>34</a:t>
            </a:fld>
            <a:endParaRPr lang="en-US" dirty="0"/>
          </a:p>
        </p:txBody>
      </p:sp>
      <p:sp>
        <p:nvSpPr>
          <p:cNvPr id="5" name="Rectangle 4">
            <a:extLst>
              <a:ext uri="{FF2B5EF4-FFF2-40B4-BE49-F238E27FC236}">
                <a16:creationId xmlns:a16="http://schemas.microsoft.com/office/drawing/2014/main" id="{AB015974-5EA7-4D0F-BA6F-74669551190A}"/>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highlight>
                  <a:srgbClr val="00FFFF"/>
                </a:highlight>
                <a:latin typeface="Open Sans"/>
                <a:ea typeface="Open Sans"/>
                <a:cs typeface="Open Sans"/>
                <a:sym typeface="Open Sans"/>
              </a:rPr>
              <a:t>Data analysis – sustainability tools</a:t>
            </a:r>
            <a:endParaRPr lang="en-US" sz="2000" dirty="0">
              <a:highlight>
                <a:srgbClr val="00FFFF"/>
              </a:highlight>
            </a:endParaRPr>
          </a:p>
        </p:txBody>
      </p: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07668"/>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
        <p:nvSpPr>
          <p:cNvPr id="7" name="Rectangle 6">
            <a:extLst>
              <a:ext uri="{FF2B5EF4-FFF2-40B4-BE49-F238E27FC236}">
                <a16:creationId xmlns:a16="http://schemas.microsoft.com/office/drawing/2014/main" id="{B325DD03-3AD4-4425-8CD8-C47C0DE150AF}"/>
              </a:ext>
            </a:extLst>
          </p:cNvPr>
          <p:cNvSpPr/>
          <p:nvPr/>
        </p:nvSpPr>
        <p:spPr>
          <a:xfrm>
            <a:off x="2137045" y="2063763"/>
            <a:ext cx="8274121" cy="2862322"/>
          </a:xfrm>
          <a:prstGeom prst="rect">
            <a:avLst/>
          </a:prstGeom>
        </p:spPr>
        <p:txBody>
          <a:bodyPr wrap="square">
            <a:spAutoFit/>
          </a:bodyPr>
          <a:lstStyle/>
          <a:p>
            <a:pPr marL="148590">
              <a:lnSpc>
                <a:spcPct val="100000"/>
              </a:lnSpc>
              <a:spcBef>
                <a:spcPts val="0"/>
              </a:spcBef>
            </a:pPr>
            <a:endParaRPr lang="en-US" dirty="0">
              <a:latin typeface="Myriad Pro" panose="020B0503030403020204"/>
            </a:endParaRPr>
          </a:p>
          <a:p>
            <a:pPr marL="148590">
              <a:lnSpc>
                <a:spcPct val="100000"/>
              </a:lnSpc>
              <a:spcBef>
                <a:spcPts val="0"/>
              </a:spcBef>
            </a:pPr>
            <a:endParaRPr lang="en-US" dirty="0">
              <a:latin typeface="Myriad Pro" panose="020B0503030403020204"/>
            </a:endParaRPr>
          </a:p>
          <a:p>
            <a:pPr marL="891540" lvl="1" indent="-285750">
              <a:buFont typeface="Arial" panose="020B0604020202020204" pitchFamily="34" charset="0"/>
              <a:buChar char="•"/>
            </a:pPr>
            <a:r>
              <a:rPr lang="en-US" dirty="0">
                <a:latin typeface="Myriad Pro" panose="020B0503030403020204"/>
              </a:rPr>
              <a:t>what </a:t>
            </a:r>
            <a:r>
              <a:rPr lang="en-US" b="1" dirty="0">
                <a:latin typeface="Myriad Pro" panose="020B0503030403020204"/>
              </a:rPr>
              <a:t>external shocks </a:t>
            </a:r>
            <a:r>
              <a:rPr lang="en-US" dirty="0">
                <a:latin typeface="Myriad Pro" panose="020B0503030403020204"/>
              </a:rPr>
              <a:t>linked to climate vulnerability and resilience affected the participants, partners, natural system, wider country? </a:t>
            </a:r>
          </a:p>
          <a:p>
            <a:pPr marL="891540" lvl="1" indent="-285750">
              <a:buFont typeface="Arial" panose="020B0604020202020204" pitchFamily="34" charset="0"/>
              <a:buChar char="•"/>
            </a:pPr>
            <a:endParaRPr lang="en-US" dirty="0">
              <a:latin typeface="Myriad Pro" panose="020B0503030403020204"/>
            </a:endParaRPr>
          </a:p>
          <a:p>
            <a:pPr marL="891540" lvl="1" indent="-285750">
              <a:buFont typeface="Arial" panose="020B0604020202020204" pitchFamily="34" charset="0"/>
              <a:buChar char="•"/>
            </a:pPr>
            <a:r>
              <a:rPr lang="en-US" dirty="0">
                <a:latin typeface="Myriad Pro" panose="020B0503030403020204"/>
              </a:rPr>
              <a:t>describe the </a:t>
            </a:r>
            <a:r>
              <a:rPr lang="en-US" b="1" dirty="0">
                <a:latin typeface="Myriad Pro" panose="020B0503030403020204"/>
              </a:rPr>
              <a:t>viability of the </a:t>
            </a:r>
            <a:r>
              <a:rPr lang="en-US" b="1" u="sng" dirty="0">
                <a:latin typeface="Myriad Pro" panose="020B0503030403020204"/>
              </a:rPr>
              <a:t>local ecosystem </a:t>
            </a:r>
            <a:r>
              <a:rPr lang="en-US" dirty="0">
                <a:latin typeface="Myriad Pro" panose="020B0503030403020204"/>
              </a:rPr>
              <a:t>and describe how it has changed since the project’s end. Why?</a:t>
            </a:r>
          </a:p>
          <a:p>
            <a:pPr marL="891540" lvl="1" indent="-285750">
              <a:buFont typeface="Arial" panose="020B0604020202020204" pitchFamily="34" charset="0"/>
              <a:buChar char="•"/>
            </a:pPr>
            <a:endParaRPr lang="en-US" dirty="0">
              <a:latin typeface="Myriad Pro" panose="020B0503030403020204"/>
            </a:endParaRPr>
          </a:p>
          <a:p>
            <a:pPr marL="891540" lvl="1" indent="-285750">
              <a:buFont typeface="Arial" panose="020B0604020202020204" pitchFamily="34" charset="0"/>
              <a:buChar char="•"/>
            </a:pPr>
            <a:r>
              <a:rPr lang="en-US" dirty="0">
                <a:latin typeface="Myriad Pro" panose="020B0503030403020204"/>
              </a:rPr>
              <a:t>What </a:t>
            </a:r>
            <a:r>
              <a:rPr lang="en-US" b="1" dirty="0">
                <a:latin typeface="Myriad Pro" panose="020B0503030403020204"/>
              </a:rPr>
              <a:t>other external shocks </a:t>
            </a:r>
            <a:r>
              <a:rPr lang="en-US" dirty="0">
                <a:latin typeface="Myriad Pro" panose="020B0503030403020204"/>
              </a:rPr>
              <a:t>affected the previously cited stakeholders?</a:t>
            </a:r>
          </a:p>
        </p:txBody>
      </p:sp>
      <p:sp>
        <p:nvSpPr>
          <p:cNvPr id="16" name="Content Placeholder 4">
            <a:extLst>
              <a:ext uri="{FF2B5EF4-FFF2-40B4-BE49-F238E27FC236}">
                <a16:creationId xmlns:a16="http://schemas.microsoft.com/office/drawing/2014/main" id="{DC016E97-85BB-4A31-91C3-AD331DCAD1CC}"/>
              </a:ext>
            </a:extLst>
          </p:cNvPr>
          <p:cNvSpPr txBox="1">
            <a:spLocks/>
          </p:cNvSpPr>
          <p:nvPr/>
        </p:nvSpPr>
        <p:spPr>
          <a:xfrm>
            <a:off x="914400" y="797034"/>
            <a:ext cx="10719412"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Mapping shocks to sustainability </a:t>
            </a:r>
          </a:p>
        </p:txBody>
      </p:sp>
      <p:cxnSp>
        <p:nvCxnSpPr>
          <p:cNvPr id="17" name="Straight Connector 16">
            <a:extLst>
              <a:ext uri="{FF2B5EF4-FFF2-40B4-BE49-F238E27FC236}">
                <a16:creationId xmlns:a16="http://schemas.microsoft.com/office/drawing/2014/main" id="{8B150BFC-A258-49B3-82AB-6E480EABC90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Google Shape;1298;p54">
            <a:extLst>
              <a:ext uri="{FF2B5EF4-FFF2-40B4-BE49-F238E27FC236}">
                <a16:creationId xmlns:a16="http://schemas.microsoft.com/office/drawing/2014/main" id="{70444EBA-A3D9-413B-9D10-DBD319FB82B6}"/>
              </a:ext>
            </a:extLst>
          </p:cNvPr>
          <p:cNvSpPr txBox="1"/>
          <p:nvPr/>
        </p:nvSpPr>
        <p:spPr>
          <a:xfrm>
            <a:off x="1729417" y="1842915"/>
            <a:ext cx="9795038" cy="58473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Myriad Pro"/>
                <a:ea typeface="Open Sans"/>
                <a:cs typeface="Open Sans"/>
                <a:sym typeface="Open Sans"/>
              </a:rPr>
              <a:t> YOU WILL MAP LOCAL, REGIONAL, NATIONAL, AND INTERNATIONAL SHOCKS THAT CAN/ HAVE AFFECTED SUSTAINABILITY (E.G. POLICY, ECONOMY, SECURITY) PRE AND POST CLOSURE BY SITE  </a:t>
            </a:r>
            <a:endParaRPr dirty="0">
              <a:latin typeface="Myriad Pro"/>
            </a:endParaRPr>
          </a:p>
        </p:txBody>
      </p:sp>
      <p:pic>
        <p:nvPicPr>
          <p:cNvPr id="13" name="Google Shape;1299;p54" descr="Light Bulb PNG Images - FreeIconsPNG">
            <a:extLst>
              <a:ext uri="{FF2B5EF4-FFF2-40B4-BE49-F238E27FC236}">
                <a16:creationId xmlns:a16="http://schemas.microsoft.com/office/drawing/2014/main" id="{56AC8385-A5D0-4872-B73C-48D9EE283D72}"/>
              </a:ext>
            </a:extLst>
          </p:cNvPr>
          <p:cNvPicPr preferRelativeResize="0"/>
          <p:nvPr/>
        </p:nvPicPr>
        <p:blipFill rotWithShape="1">
          <a:blip r:embed="rId5">
            <a:alphaModFix/>
          </a:blip>
          <a:srcRect/>
          <a:stretch/>
        </p:blipFill>
        <p:spPr>
          <a:xfrm>
            <a:off x="1205907" y="1408007"/>
            <a:ext cx="999893" cy="996769"/>
          </a:xfrm>
          <a:prstGeom prst="rect">
            <a:avLst/>
          </a:prstGeom>
          <a:noFill/>
          <a:ln>
            <a:noFill/>
          </a:ln>
        </p:spPr>
      </p:pic>
    </p:spTree>
    <p:extLst>
      <p:ext uri="{BB962C8B-B14F-4D97-AF65-F5344CB8AC3E}">
        <p14:creationId xmlns:p14="http://schemas.microsoft.com/office/powerpoint/2010/main" val="2058353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cade of drought: a global tour of seven recent water crises | Working in  development | The Guardian">
            <a:extLst>
              <a:ext uri="{FF2B5EF4-FFF2-40B4-BE49-F238E27FC236}">
                <a16:creationId xmlns:a16="http://schemas.microsoft.com/office/drawing/2014/main" id="{AEC8A0CD-2CEE-B34F-B3B2-872351D8228E}"/>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5176491" y="2107448"/>
            <a:ext cx="6722061" cy="4033236"/>
          </a:xfrm>
          <a:prstGeom prst="rect">
            <a:avLst/>
          </a:prstGeom>
          <a:solidFill>
            <a:schemeClr val="tx1">
              <a:alpha val="63000"/>
            </a:schemeClr>
          </a:solidFill>
          <a:effectLst>
            <a:outerShdw blurRad="50800" dist="50800" dir="5400000" algn="ctr" rotWithShape="0">
              <a:srgbClr val="000000">
                <a:alpha val="0"/>
              </a:srgbClr>
            </a:outerShdw>
          </a:effectLst>
        </p:spPr>
      </p:pic>
      <p:sp>
        <p:nvSpPr>
          <p:cNvPr id="2" name="Slide Number Placeholder 1">
            <a:extLst>
              <a:ext uri="{FF2B5EF4-FFF2-40B4-BE49-F238E27FC236}">
                <a16:creationId xmlns:a16="http://schemas.microsoft.com/office/drawing/2014/main" id="{21C234F3-2F46-421C-9256-424C532C50EE}"/>
              </a:ext>
            </a:extLst>
          </p:cNvPr>
          <p:cNvSpPr>
            <a:spLocks noGrp="1"/>
          </p:cNvSpPr>
          <p:nvPr>
            <p:ph type="sldNum" sz="quarter" idx="4"/>
          </p:nvPr>
        </p:nvSpPr>
        <p:spPr/>
        <p:txBody>
          <a:bodyPr/>
          <a:lstStyle/>
          <a:p>
            <a:fld id="{15F7C4B4-4F51-0945-BFD9-8C8DFD044134}" type="slidenum">
              <a:rPr lang="en-US" smtClean="0"/>
              <a:pPr/>
              <a:t>35</a:t>
            </a:fld>
            <a:endParaRPr lang="en-US" dirty="0"/>
          </a:p>
        </p:txBody>
      </p:sp>
      <p:sp>
        <p:nvSpPr>
          <p:cNvPr id="5" name="Rectangle 4">
            <a:extLst>
              <a:ext uri="{FF2B5EF4-FFF2-40B4-BE49-F238E27FC236}">
                <a16:creationId xmlns:a16="http://schemas.microsoft.com/office/drawing/2014/main" id="{B1655D04-3B0A-48AA-A382-B9B29A53124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5E040F40-AF5E-4E9B-8682-C8740783A197}"/>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highlight>
                  <a:srgbClr val="00FFFF"/>
                </a:highlight>
                <a:latin typeface="Open Sans"/>
                <a:ea typeface="Open Sans"/>
                <a:cs typeface="Open Sans"/>
                <a:sym typeface="Open Sans"/>
              </a:rPr>
              <a:t>Data analysis – sustainability tools</a:t>
            </a:r>
            <a:endParaRPr lang="en-US" sz="2000" dirty="0">
              <a:highlight>
                <a:srgbClr val="00FFFF"/>
              </a:highlight>
            </a:endParaRPr>
          </a:p>
        </p:txBody>
      </p:sp>
      <p:sp>
        <p:nvSpPr>
          <p:cNvPr id="7" name="Oval 6">
            <a:extLst>
              <a:ext uri="{FF2B5EF4-FFF2-40B4-BE49-F238E27FC236}">
                <a16:creationId xmlns:a16="http://schemas.microsoft.com/office/drawing/2014/main" id="{F4FABAB7-9675-40CD-8986-103618A2465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FA53F539-98AF-477A-B514-F2B24796E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Mapping climate stresses and shocks – example list</a:t>
            </a:r>
          </a:p>
        </p:txBody>
      </p:sp>
      <p:cxnSp>
        <p:nvCxnSpPr>
          <p:cNvPr id="9" name="Straight Connector 8">
            <a:extLst>
              <a:ext uri="{FF2B5EF4-FFF2-40B4-BE49-F238E27FC236}">
                <a16:creationId xmlns:a16="http://schemas.microsoft.com/office/drawing/2014/main" id="{5FE6FFF4-4C06-4EE1-9146-F7B9CEC196F3}"/>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03B0AA-A8FA-D047-B798-B1937D9462BA}"/>
              </a:ext>
            </a:extLst>
          </p:cNvPr>
          <p:cNvSpPr txBox="1"/>
          <p:nvPr/>
        </p:nvSpPr>
        <p:spPr>
          <a:xfrm>
            <a:off x="914397" y="2284138"/>
            <a:ext cx="3472248" cy="1477328"/>
          </a:xfrm>
          <a:prstGeom prst="rect">
            <a:avLst/>
          </a:prstGeom>
          <a:noFill/>
        </p:spPr>
        <p:txBody>
          <a:bodyPr wrap="square" rtlCol="0">
            <a:spAutoFit/>
          </a:bodyPr>
          <a:lstStyle/>
          <a:p>
            <a:r>
              <a:rPr lang="en-US" u="sng" dirty="0"/>
              <a:t>Climate change </a:t>
            </a:r>
            <a:r>
              <a:rPr lang="en-US" b="1" u="sng" dirty="0"/>
              <a:t>stresses</a:t>
            </a:r>
            <a:r>
              <a:rPr lang="en-US" u="sng" dirty="0"/>
              <a:t>  </a:t>
            </a:r>
            <a:endParaRPr lang="en-US" dirty="0"/>
          </a:p>
          <a:p>
            <a:r>
              <a:rPr lang="en-US" dirty="0"/>
              <a:t>Gradual and/or cyclical changes in: </a:t>
            </a:r>
          </a:p>
          <a:p>
            <a:pPr marL="285750" indent="-285750">
              <a:buFont typeface="Arial" panose="020B0604020202020204" pitchFamily="34" charset="0"/>
              <a:buChar char="•"/>
            </a:pPr>
            <a:r>
              <a:rPr lang="en-US" dirty="0"/>
              <a:t>Temperature</a:t>
            </a:r>
          </a:p>
          <a:p>
            <a:pPr marL="285750" indent="-285750">
              <a:buFont typeface="Arial" panose="020B0604020202020204" pitchFamily="34" charset="0"/>
              <a:buChar char="•"/>
            </a:pPr>
            <a:r>
              <a:rPr lang="en-US" dirty="0"/>
              <a:t>Rainfall, rainfall patterns</a:t>
            </a:r>
          </a:p>
          <a:p>
            <a:pPr marL="285750" indent="-285750">
              <a:buFont typeface="Arial" panose="020B0604020202020204" pitchFamily="34" charset="0"/>
              <a:buChar char="•"/>
            </a:pPr>
            <a:r>
              <a:rPr lang="en-US" dirty="0"/>
              <a:t>Sea level (rise)</a:t>
            </a:r>
          </a:p>
        </p:txBody>
      </p:sp>
      <p:sp>
        <p:nvSpPr>
          <p:cNvPr id="11" name="TextBox 10">
            <a:extLst>
              <a:ext uri="{FF2B5EF4-FFF2-40B4-BE49-F238E27FC236}">
                <a16:creationId xmlns:a16="http://schemas.microsoft.com/office/drawing/2014/main" id="{2E45A998-4D73-A941-8859-016A06DE5942}"/>
              </a:ext>
            </a:extLst>
          </p:cNvPr>
          <p:cNvSpPr txBox="1"/>
          <p:nvPr/>
        </p:nvSpPr>
        <p:spPr>
          <a:xfrm>
            <a:off x="5089842" y="1598162"/>
            <a:ext cx="6895357" cy="369332"/>
          </a:xfrm>
          <a:prstGeom prst="rect">
            <a:avLst/>
          </a:prstGeom>
          <a:noFill/>
        </p:spPr>
        <p:txBody>
          <a:bodyPr wrap="square" rtlCol="0">
            <a:spAutoFit/>
          </a:bodyPr>
          <a:lstStyle/>
          <a:p>
            <a:r>
              <a:rPr lang="en-US" b="1" dirty="0"/>
              <a:t>EXAMPLE - Outcome: Improve food security for drought prone region</a:t>
            </a:r>
          </a:p>
        </p:txBody>
      </p:sp>
      <p:sp>
        <p:nvSpPr>
          <p:cNvPr id="12" name="TextBox 11">
            <a:extLst>
              <a:ext uri="{FF2B5EF4-FFF2-40B4-BE49-F238E27FC236}">
                <a16:creationId xmlns:a16="http://schemas.microsoft.com/office/drawing/2014/main" id="{E7E6DF43-4F96-9142-A6EB-30157EE13A91}"/>
              </a:ext>
            </a:extLst>
          </p:cNvPr>
          <p:cNvSpPr txBox="1"/>
          <p:nvPr/>
        </p:nvSpPr>
        <p:spPr>
          <a:xfrm>
            <a:off x="6977384" y="2284138"/>
            <a:ext cx="3834778" cy="1754326"/>
          </a:xfrm>
          <a:prstGeom prst="rect">
            <a:avLst/>
          </a:prstGeom>
          <a:noFill/>
        </p:spPr>
        <p:txBody>
          <a:bodyPr wrap="square" rtlCol="0">
            <a:spAutoFit/>
          </a:bodyPr>
          <a:lstStyle/>
          <a:p>
            <a:r>
              <a:rPr lang="en-US" dirty="0">
                <a:solidFill>
                  <a:schemeClr val="bg1"/>
                </a:solidFill>
              </a:rPr>
              <a:t>Related </a:t>
            </a:r>
            <a:r>
              <a:rPr lang="en-US" b="1" dirty="0">
                <a:solidFill>
                  <a:schemeClr val="bg1"/>
                </a:solidFill>
              </a:rPr>
              <a:t>stresses</a:t>
            </a:r>
            <a:r>
              <a:rPr lang="en-US" dirty="0">
                <a:solidFill>
                  <a:schemeClr val="bg1"/>
                </a:solidFill>
              </a:rPr>
              <a:t>: Temperature rise, decreased rainfall, shortened and delayed wet season </a:t>
            </a:r>
          </a:p>
          <a:p>
            <a:pPr marL="285750" indent="-285750">
              <a:buFont typeface="Wingdings" pitchFamily="2" charset="2"/>
              <a:buChar char="Ø"/>
            </a:pPr>
            <a:r>
              <a:rPr lang="en-US" dirty="0">
                <a:solidFill>
                  <a:schemeClr val="bg1"/>
                </a:solidFill>
              </a:rPr>
              <a:t>Related effects: depleted soils, crop loss, shorter growing season, stunted crop growth, low yields</a:t>
            </a:r>
          </a:p>
        </p:txBody>
      </p:sp>
      <p:sp>
        <p:nvSpPr>
          <p:cNvPr id="13" name="TextBox 12">
            <a:extLst>
              <a:ext uri="{FF2B5EF4-FFF2-40B4-BE49-F238E27FC236}">
                <a16:creationId xmlns:a16="http://schemas.microsoft.com/office/drawing/2014/main" id="{1228FCBF-722B-5145-B38F-F60ACFF0F7EA}"/>
              </a:ext>
            </a:extLst>
          </p:cNvPr>
          <p:cNvSpPr txBox="1"/>
          <p:nvPr/>
        </p:nvSpPr>
        <p:spPr>
          <a:xfrm>
            <a:off x="914397" y="4109359"/>
            <a:ext cx="3197601" cy="2031325"/>
          </a:xfrm>
          <a:prstGeom prst="rect">
            <a:avLst/>
          </a:prstGeom>
          <a:noFill/>
        </p:spPr>
        <p:txBody>
          <a:bodyPr wrap="square" rtlCol="0">
            <a:spAutoFit/>
          </a:bodyPr>
          <a:lstStyle/>
          <a:p>
            <a:r>
              <a:rPr lang="en-US" u="sng" dirty="0"/>
              <a:t>Climate change </a:t>
            </a:r>
            <a:r>
              <a:rPr lang="en-US" b="1" u="sng" dirty="0"/>
              <a:t>shocks</a:t>
            </a:r>
            <a:endParaRPr lang="en-US" dirty="0"/>
          </a:p>
          <a:p>
            <a:r>
              <a:rPr lang="en-US" dirty="0"/>
              <a:t>Sudden ((un)expected) events:</a:t>
            </a:r>
          </a:p>
          <a:p>
            <a:pPr marL="285750" indent="-285750">
              <a:buFont typeface="Arial" panose="020B0604020202020204" pitchFamily="34" charset="0"/>
              <a:buChar char="•"/>
            </a:pPr>
            <a:r>
              <a:rPr lang="en-US" dirty="0"/>
              <a:t>Hurricane or Typhoon</a:t>
            </a:r>
          </a:p>
          <a:p>
            <a:pPr marL="285750" indent="-285750">
              <a:buFont typeface="Arial" panose="020B0604020202020204" pitchFamily="34" charset="0"/>
              <a:buChar char="•"/>
            </a:pPr>
            <a:r>
              <a:rPr lang="en-US" dirty="0"/>
              <a:t>Tornado</a:t>
            </a:r>
          </a:p>
          <a:p>
            <a:pPr marL="285750" indent="-285750">
              <a:buFont typeface="Arial" panose="020B0604020202020204" pitchFamily="34" charset="0"/>
              <a:buChar char="•"/>
            </a:pPr>
            <a:r>
              <a:rPr lang="en-US" dirty="0"/>
              <a:t>Flood</a:t>
            </a:r>
          </a:p>
          <a:p>
            <a:pPr marL="285750" indent="-285750">
              <a:buFont typeface="Arial" panose="020B0604020202020204" pitchFamily="34" charset="0"/>
              <a:buChar char="•"/>
            </a:pPr>
            <a:r>
              <a:rPr lang="en-US" dirty="0"/>
              <a:t>Storm Surge</a:t>
            </a:r>
          </a:p>
          <a:p>
            <a:pPr marL="285750" indent="-285750">
              <a:buFont typeface="Arial" panose="020B0604020202020204" pitchFamily="34" charset="0"/>
              <a:buChar char="•"/>
            </a:pPr>
            <a:r>
              <a:rPr lang="en-US" dirty="0"/>
              <a:t>Seasonal Drought</a:t>
            </a:r>
          </a:p>
        </p:txBody>
      </p:sp>
      <p:sp>
        <p:nvSpPr>
          <p:cNvPr id="14" name="Rectangle 13">
            <a:extLst>
              <a:ext uri="{FF2B5EF4-FFF2-40B4-BE49-F238E27FC236}">
                <a16:creationId xmlns:a16="http://schemas.microsoft.com/office/drawing/2014/main" id="{F5ECAE3D-C0C1-DA46-AFF4-DEF378565DAA}"/>
              </a:ext>
            </a:extLst>
          </p:cNvPr>
          <p:cNvSpPr/>
          <p:nvPr/>
        </p:nvSpPr>
        <p:spPr>
          <a:xfrm>
            <a:off x="6977384" y="4109359"/>
            <a:ext cx="3306894" cy="1200329"/>
          </a:xfrm>
          <a:prstGeom prst="rect">
            <a:avLst/>
          </a:prstGeom>
        </p:spPr>
        <p:txBody>
          <a:bodyPr wrap="square">
            <a:spAutoFit/>
          </a:bodyPr>
          <a:lstStyle/>
          <a:p>
            <a:r>
              <a:rPr lang="en-US" dirty="0">
                <a:solidFill>
                  <a:schemeClr val="bg1"/>
                </a:solidFill>
              </a:rPr>
              <a:t>Related </a:t>
            </a:r>
            <a:r>
              <a:rPr lang="en-US" b="1" dirty="0">
                <a:solidFill>
                  <a:schemeClr val="bg1"/>
                </a:solidFill>
              </a:rPr>
              <a:t>shocks</a:t>
            </a:r>
            <a:r>
              <a:rPr lang="en-US" dirty="0">
                <a:solidFill>
                  <a:schemeClr val="bg1"/>
                </a:solidFill>
              </a:rPr>
              <a:t>: periodic drought, floods </a:t>
            </a:r>
          </a:p>
          <a:p>
            <a:pPr marL="285750" indent="-285750">
              <a:buFont typeface="Wingdings" pitchFamily="2" charset="2"/>
              <a:buChar char="Ø"/>
            </a:pPr>
            <a:r>
              <a:rPr lang="en-US" dirty="0">
                <a:solidFill>
                  <a:schemeClr val="bg1"/>
                </a:solidFill>
              </a:rPr>
              <a:t>Related effects: topsoil loss, landslides, crop loss</a:t>
            </a:r>
          </a:p>
        </p:txBody>
      </p:sp>
      <p:sp>
        <p:nvSpPr>
          <p:cNvPr id="15" name="Right Arrow 14">
            <a:extLst>
              <a:ext uri="{FF2B5EF4-FFF2-40B4-BE49-F238E27FC236}">
                <a16:creationId xmlns:a16="http://schemas.microsoft.com/office/drawing/2014/main" id="{63E07C7F-8B09-214F-B257-DC6AC6C0AF02}"/>
              </a:ext>
            </a:extLst>
          </p:cNvPr>
          <p:cNvSpPr/>
          <p:nvPr/>
        </p:nvSpPr>
        <p:spPr>
          <a:xfrm>
            <a:off x="5521411" y="2497640"/>
            <a:ext cx="1149178" cy="52516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AFF77EE9-CE77-CB45-BC27-A40B1FB02231}"/>
              </a:ext>
            </a:extLst>
          </p:cNvPr>
          <p:cNvSpPr/>
          <p:nvPr/>
        </p:nvSpPr>
        <p:spPr>
          <a:xfrm>
            <a:off x="5521411" y="4124066"/>
            <a:ext cx="1149178" cy="52516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93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234F3-2F46-421C-9256-424C532C50EE}"/>
              </a:ext>
            </a:extLst>
          </p:cNvPr>
          <p:cNvSpPr>
            <a:spLocks noGrp="1"/>
          </p:cNvSpPr>
          <p:nvPr>
            <p:ph type="sldNum" sz="quarter" idx="4"/>
          </p:nvPr>
        </p:nvSpPr>
        <p:spPr/>
        <p:txBody>
          <a:bodyPr/>
          <a:lstStyle/>
          <a:p>
            <a:fld id="{15F7C4B4-4F51-0945-BFD9-8C8DFD044134}" type="slidenum">
              <a:rPr lang="en-US" smtClean="0"/>
              <a:pPr/>
              <a:t>36</a:t>
            </a:fld>
            <a:endParaRPr lang="en-US" dirty="0"/>
          </a:p>
        </p:txBody>
      </p:sp>
      <p:sp>
        <p:nvSpPr>
          <p:cNvPr id="5" name="Rectangle 4">
            <a:extLst>
              <a:ext uri="{FF2B5EF4-FFF2-40B4-BE49-F238E27FC236}">
                <a16:creationId xmlns:a16="http://schemas.microsoft.com/office/drawing/2014/main" id="{B1655D04-3B0A-48AA-A382-B9B29A53124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5E040F40-AF5E-4E9B-8682-C8740783A197}"/>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highlight>
                  <a:srgbClr val="00FFFF"/>
                </a:highlight>
                <a:latin typeface="Open Sans"/>
                <a:ea typeface="Open Sans"/>
                <a:cs typeface="Open Sans"/>
                <a:sym typeface="Open Sans"/>
              </a:rPr>
              <a:t>Data analysis – sustainability tools</a:t>
            </a:r>
            <a:endParaRPr lang="en-US" sz="2000" dirty="0">
              <a:highlight>
                <a:srgbClr val="00FFFF"/>
              </a:highlight>
            </a:endParaRPr>
          </a:p>
        </p:txBody>
      </p:sp>
      <p:sp>
        <p:nvSpPr>
          <p:cNvPr id="7" name="Oval 6">
            <a:extLst>
              <a:ext uri="{FF2B5EF4-FFF2-40B4-BE49-F238E27FC236}">
                <a16:creationId xmlns:a16="http://schemas.microsoft.com/office/drawing/2014/main" id="{F4FABAB7-9675-40CD-8986-103618A2465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FA53F539-98AF-477A-B514-F2B24796E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Mapping climate stresses and shocks – example diagram</a:t>
            </a:r>
          </a:p>
        </p:txBody>
      </p:sp>
      <p:cxnSp>
        <p:nvCxnSpPr>
          <p:cNvPr id="9" name="Straight Connector 8">
            <a:extLst>
              <a:ext uri="{FF2B5EF4-FFF2-40B4-BE49-F238E27FC236}">
                <a16:creationId xmlns:a16="http://schemas.microsoft.com/office/drawing/2014/main" id="{5FE6FFF4-4C06-4EE1-9146-F7B9CEC196F3}"/>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Fig. 5">
            <a:extLst>
              <a:ext uri="{FF2B5EF4-FFF2-40B4-BE49-F238E27FC236}">
                <a16:creationId xmlns:a16="http://schemas.microsoft.com/office/drawing/2014/main" id="{67C8A8C7-9455-CE40-8C79-F767C104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088" y="1540703"/>
            <a:ext cx="7426463" cy="4968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273EEC9-7823-AC4A-A4D8-B32241F69E86}"/>
              </a:ext>
            </a:extLst>
          </p:cNvPr>
          <p:cNvPicPr>
            <a:picLocks noChangeAspect="1"/>
          </p:cNvPicPr>
          <p:nvPr/>
        </p:nvPicPr>
        <p:blipFill>
          <a:blip r:embed="rId4"/>
          <a:stretch>
            <a:fillRect/>
          </a:stretch>
        </p:blipFill>
        <p:spPr>
          <a:xfrm>
            <a:off x="843201" y="1642579"/>
            <a:ext cx="5660422" cy="4418387"/>
          </a:xfrm>
          <a:prstGeom prst="rect">
            <a:avLst/>
          </a:prstGeom>
        </p:spPr>
      </p:pic>
      <p:pic>
        <p:nvPicPr>
          <p:cNvPr id="16" name="Picture 15">
            <a:extLst>
              <a:ext uri="{FF2B5EF4-FFF2-40B4-BE49-F238E27FC236}">
                <a16:creationId xmlns:a16="http://schemas.microsoft.com/office/drawing/2014/main" id="{8490496E-7FE1-F14C-A38A-120D5F3A9FFA}"/>
              </a:ext>
            </a:extLst>
          </p:cNvPr>
          <p:cNvPicPr>
            <a:picLocks noChangeAspect="1"/>
          </p:cNvPicPr>
          <p:nvPr/>
        </p:nvPicPr>
        <p:blipFill>
          <a:blip r:embed="rId5"/>
          <a:stretch>
            <a:fillRect/>
          </a:stretch>
        </p:blipFill>
        <p:spPr>
          <a:xfrm>
            <a:off x="6665843" y="1635909"/>
            <a:ext cx="5331548" cy="4409335"/>
          </a:xfrm>
          <a:prstGeom prst="rect">
            <a:avLst/>
          </a:prstGeom>
        </p:spPr>
      </p:pic>
    </p:spTree>
    <p:extLst>
      <p:ext uri="{BB962C8B-B14F-4D97-AF65-F5344CB8AC3E}">
        <p14:creationId xmlns:p14="http://schemas.microsoft.com/office/powerpoint/2010/main" val="21022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234F3-2F46-421C-9256-424C532C50EE}"/>
              </a:ext>
            </a:extLst>
          </p:cNvPr>
          <p:cNvSpPr>
            <a:spLocks noGrp="1"/>
          </p:cNvSpPr>
          <p:nvPr>
            <p:ph type="sldNum" sz="quarter" idx="4"/>
          </p:nvPr>
        </p:nvSpPr>
        <p:spPr/>
        <p:txBody>
          <a:bodyPr/>
          <a:lstStyle/>
          <a:p>
            <a:fld id="{15F7C4B4-4F51-0945-BFD9-8C8DFD044134}" type="slidenum">
              <a:rPr lang="en-US" smtClean="0"/>
              <a:pPr/>
              <a:t>37</a:t>
            </a:fld>
            <a:endParaRPr lang="en-US" dirty="0"/>
          </a:p>
        </p:txBody>
      </p:sp>
      <p:sp>
        <p:nvSpPr>
          <p:cNvPr id="5" name="Rectangle 4">
            <a:extLst>
              <a:ext uri="{FF2B5EF4-FFF2-40B4-BE49-F238E27FC236}">
                <a16:creationId xmlns:a16="http://schemas.microsoft.com/office/drawing/2014/main" id="{B1655D04-3B0A-48AA-A382-B9B29A53124E}"/>
              </a:ext>
            </a:extLst>
          </p:cNvPr>
          <p:cNvSpPr/>
          <p:nvPr/>
        </p:nvSpPr>
        <p:spPr>
          <a:xfrm>
            <a:off x="-99152" y="-11017"/>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5E040F40-AF5E-4E9B-8682-C8740783A197}"/>
              </a:ext>
            </a:extLst>
          </p:cNvPr>
          <p:cNvSpPr txBox="1">
            <a:spLocks/>
          </p:cNvSpPr>
          <p:nvPr/>
        </p:nvSpPr>
        <p:spPr>
          <a:xfrm>
            <a:off x="517790" y="99321"/>
            <a:ext cx="11674209"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highlight>
                  <a:srgbClr val="00FFFF"/>
                </a:highlight>
                <a:latin typeface="Open Sans"/>
                <a:ea typeface="Open Sans"/>
                <a:cs typeface="Open Sans"/>
                <a:sym typeface="Open Sans"/>
              </a:rPr>
              <a:t>Data analysis – sustainability tools</a:t>
            </a:r>
            <a:endParaRPr lang="en-US" sz="2000" dirty="0">
              <a:highlight>
                <a:srgbClr val="00FFFF"/>
              </a:highlight>
            </a:endParaRPr>
          </a:p>
        </p:txBody>
      </p:sp>
      <p:sp>
        <p:nvSpPr>
          <p:cNvPr id="7" name="Oval 6">
            <a:extLst>
              <a:ext uri="{FF2B5EF4-FFF2-40B4-BE49-F238E27FC236}">
                <a16:creationId xmlns:a16="http://schemas.microsoft.com/office/drawing/2014/main" id="{F4FABAB7-9675-40CD-8986-103618A2465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FA53F539-98AF-477A-B514-F2B24796E631}"/>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Mapping other (non-climate) external stresses and shocks </a:t>
            </a:r>
          </a:p>
        </p:txBody>
      </p:sp>
      <p:cxnSp>
        <p:nvCxnSpPr>
          <p:cNvPr id="9" name="Straight Connector 8">
            <a:extLst>
              <a:ext uri="{FF2B5EF4-FFF2-40B4-BE49-F238E27FC236}">
                <a16:creationId xmlns:a16="http://schemas.microsoft.com/office/drawing/2014/main" id="{5FE6FFF4-4C06-4EE1-9146-F7B9CEC196F3}"/>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75923AD-7C5D-6242-8DC4-5902F94F4E5E}"/>
              </a:ext>
            </a:extLst>
          </p:cNvPr>
          <p:cNvSpPr txBox="1"/>
          <p:nvPr/>
        </p:nvSpPr>
        <p:spPr>
          <a:xfrm>
            <a:off x="815248" y="1816860"/>
            <a:ext cx="2277036" cy="2246769"/>
          </a:xfrm>
          <a:prstGeom prst="rect">
            <a:avLst/>
          </a:prstGeom>
          <a:noFill/>
        </p:spPr>
        <p:txBody>
          <a:bodyPr wrap="square" rtlCol="0">
            <a:spAutoFit/>
          </a:bodyPr>
          <a:lstStyle/>
          <a:p>
            <a:r>
              <a:rPr lang="en-US" sz="2000" b="1" dirty="0"/>
              <a:t>Global Shocks</a:t>
            </a:r>
          </a:p>
          <a:p>
            <a:endParaRPr lang="en-US" sz="2000" dirty="0"/>
          </a:p>
          <a:p>
            <a:pPr marL="285750" indent="-285750">
              <a:buFont typeface="Arial" panose="020B0604020202020204" pitchFamily="34" charset="0"/>
              <a:buChar char="•"/>
            </a:pPr>
            <a:r>
              <a:rPr lang="en-US" sz="2000" dirty="0"/>
              <a:t>Exchange rate </a:t>
            </a:r>
          </a:p>
          <a:p>
            <a:pPr marL="285750" indent="-285750">
              <a:buFont typeface="Arial" panose="020B0604020202020204" pitchFamily="34" charset="0"/>
              <a:buChar char="•"/>
            </a:pPr>
            <a:r>
              <a:rPr lang="en-US" sz="2000" dirty="0"/>
              <a:t>Trade policies</a:t>
            </a:r>
          </a:p>
          <a:p>
            <a:pPr marL="285750" indent="-285750">
              <a:buFont typeface="Arial" panose="020B0604020202020204" pitchFamily="34" charset="0"/>
              <a:buChar char="•"/>
            </a:pPr>
            <a:r>
              <a:rPr lang="en-US" sz="2000" dirty="0"/>
              <a:t>Price hike/ drop of commodity</a:t>
            </a:r>
          </a:p>
          <a:p>
            <a:pPr marL="285750" indent="-285750">
              <a:buFont typeface="Arial" panose="020B0604020202020204" pitchFamily="34" charset="0"/>
              <a:buChar char="•"/>
            </a:pPr>
            <a:r>
              <a:rPr lang="en-US" sz="2000" dirty="0"/>
              <a:t>…</a:t>
            </a:r>
          </a:p>
        </p:txBody>
      </p:sp>
      <p:sp>
        <p:nvSpPr>
          <p:cNvPr id="10" name="TextBox 9">
            <a:extLst>
              <a:ext uri="{FF2B5EF4-FFF2-40B4-BE49-F238E27FC236}">
                <a16:creationId xmlns:a16="http://schemas.microsoft.com/office/drawing/2014/main" id="{9C6A635C-279A-0C4D-ACD5-3C4C86A1623D}"/>
              </a:ext>
            </a:extLst>
          </p:cNvPr>
          <p:cNvSpPr txBox="1"/>
          <p:nvPr/>
        </p:nvSpPr>
        <p:spPr>
          <a:xfrm>
            <a:off x="2976315" y="3056119"/>
            <a:ext cx="2028236" cy="2246769"/>
          </a:xfrm>
          <a:prstGeom prst="rect">
            <a:avLst/>
          </a:prstGeom>
          <a:noFill/>
        </p:spPr>
        <p:txBody>
          <a:bodyPr wrap="square" rtlCol="0">
            <a:spAutoFit/>
          </a:bodyPr>
          <a:lstStyle/>
          <a:p>
            <a:r>
              <a:rPr lang="en-US" sz="2000" b="1" dirty="0"/>
              <a:t>National Shocks</a:t>
            </a:r>
          </a:p>
          <a:p>
            <a:endParaRPr lang="en-US" sz="2000" dirty="0"/>
          </a:p>
          <a:p>
            <a:pPr marL="285750" indent="-285750">
              <a:buFont typeface="Arial" panose="020B0604020202020204" pitchFamily="34" charset="0"/>
              <a:buChar char="•"/>
            </a:pPr>
            <a:r>
              <a:rPr lang="en-US" sz="2000" dirty="0"/>
              <a:t>Coup or political unrest</a:t>
            </a:r>
          </a:p>
          <a:p>
            <a:pPr marL="285750" indent="-285750">
              <a:buFont typeface="Arial" panose="020B0604020202020204" pitchFamily="34" charset="0"/>
              <a:buChar char="•"/>
            </a:pPr>
            <a:r>
              <a:rPr lang="en-US" sz="2000" dirty="0"/>
              <a:t>Earthquake</a:t>
            </a:r>
          </a:p>
          <a:p>
            <a:pPr marL="285750" indent="-285750">
              <a:buFont typeface="Arial" panose="020B0604020202020204" pitchFamily="34" charset="0"/>
              <a:buChar char="•"/>
            </a:pPr>
            <a:r>
              <a:rPr lang="en-US" sz="2000" dirty="0"/>
              <a:t>Inflation</a:t>
            </a:r>
          </a:p>
          <a:p>
            <a:pPr marL="285750" indent="-285750">
              <a:buFont typeface="Arial" panose="020B0604020202020204" pitchFamily="34" charset="0"/>
              <a:buChar char="•"/>
            </a:pPr>
            <a:r>
              <a:rPr lang="en-US" sz="2000" dirty="0"/>
              <a:t>…</a:t>
            </a:r>
          </a:p>
        </p:txBody>
      </p:sp>
      <p:sp>
        <p:nvSpPr>
          <p:cNvPr id="11" name="TextBox 10">
            <a:extLst>
              <a:ext uri="{FF2B5EF4-FFF2-40B4-BE49-F238E27FC236}">
                <a16:creationId xmlns:a16="http://schemas.microsoft.com/office/drawing/2014/main" id="{0B69EE4C-87BD-024D-86F8-79FC65658CAE}"/>
              </a:ext>
            </a:extLst>
          </p:cNvPr>
          <p:cNvSpPr txBox="1"/>
          <p:nvPr/>
        </p:nvSpPr>
        <p:spPr>
          <a:xfrm>
            <a:off x="4962525" y="4295378"/>
            <a:ext cx="2167798" cy="2246769"/>
          </a:xfrm>
          <a:prstGeom prst="rect">
            <a:avLst/>
          </a:prstGeom>
          <a:noFill/>
        </p:spPr>
        <p:txBody>
          <a:bodyPr wrap="square" rtlCol="0">
            <a:spAutoFit/>
          </a:bodyPr>
          <a:lstStyle/>
          <a:p>
            <a:r>
              <a:rPr lang="en-US" sz="2000" b="1" dirty="0"/>
              <a:t>Local Shocks</a:t>
            </a:r>
          </a:p>
          <a:p>
            <a:endParaRPr lang="en-US" sz="2000" dirty="0"/>
          </a:p>
          <a:p>
            <a:pPr marL="285750" indent="-285750">
              <a:buFont typeface="Arial" panose="020B0604020202020204" pitchFamily="34" charset="0"/>
              <a:buChar char="•"/>
            </a:pPr>
            <a:r>
              <a:rPr lang="en-US" sz="2000" dirty="0"/>
              <a:t>Flood</a:t>
            </a:r>
          </a:p>
          <a:p>
            <a:pPr marL="285750" indent="-285750">
              <a:buFont typeface="Arial" panose="020B0604020202020204" pitchFamily="34" charset="0"/>
              <a:buChar char="•"/>
            </a:pPr>
            <a:r>
              <a:rPr lang="en-US" sz="2000" dirty="0"/>
              <a:t>Landslide</a:t>
            </a:r>
          </a:p>
          <a:p>
            <a:pPr marL="285750" indent="-285750">
              <a:buFont typeface="Arial" panose="020B0604020202020204" pitchFamily="34" charset="0"/>
              <a:buChar char="•"/>
            </a:pPr>
            <a:r>
              <a:rPr lang="en-US" sz="2000" dirty="0"/>
              <a:t>Violence/Gang Activity</a:t>
            </a:r>
          </a:p>
          <a:p>
            <a:pPr marL="285750" indent="-285750">
              <a:buFont typeface="Arial" panose="020B0604020202020204" pitchFamily="34" charset="0"/>
              <a:buChar char="•"/>
            </a:pPr>
            <a:r>
              <a:rPr lang="en-US" sz="2000" dirty="0"/>
              <a:t>…</a:t>
            </a:r>
          </a:p>
        </p:txBody>
      </p:sp>
      <p:pic>
        <p:nvPicPr>
          <p:cNvPr id="13" name="Picture 12">
            <a:extLst>
              <a:ext uri="{FF2B5EF4-FFF2-40B4-BE49-F238E27FC236}">
                <a16:creationId xmlns:a16="http://schemas.microsoft.com/office/drawing/2014/main" id="{D8D06F5F-D752-694B-83DE-E66D76CC4425}"/>
              </a:ext>
            </a:extLst>
          </p:cNvPr>
          <p:cNvPicPr>
            <a:picLocks noChangeAspect="1"/>
          </p:cNvPicPr>
          <p:nvPr/>
        </p:nvPicPr>
        <p:blipFill>
          <a:blip r:embed="rId3"/>
          <a:stretch>
            <a:fillRect/>
          </a:stretch>
        </p:blipFill>
        <p:spPr>
          <a:xfrm>
            <a:off x="7130323" y="1907100"/>
            <a:ext cx="4868858" cy="3775267"/>
          </a:xfrm>
          <a:prstGeom prst="rect">
            <a:avLst/>
          </a:prstGeom>
        </p:spPr>
      </p:pic>
      <p:sp>
        <p:nvSpPr>
          <p:cNvPr id="14" name="TextBox 13">
            <a:extLst>
              <a:ext uri="{FF2B5EF4-FFF2-40B4-BE49-F238E27FC236}">
                <a16:creationId xmlns:a16="http://schemas.microsoft.com/office/drawing/2014/main" id="{A6B6F6E9-F1C2-3F4A-8396-658955112330}"/>
              </a:ext>
            </a:extLst>
          </p:cNvPr>
          <p:cNvSpPr txBox="1"/>
          <p:nvPr/>
        </p:nvSpPr>
        <p:spPr>
          <a:xfrm>
            <a:off x="8418870" y="5883041"/>
            <a:ext cx="2481770" cy="338554"/>
          </a:xfrm>
          <a:prstGeom prst="rect">
            <a:avLst/>
          </a:prstGeom>
          <a:noFill/>
        </p:spPr>
        <p:txBody>
          <a:bodyPr wrap="none" rtlCol="0">
            <a:spAutoFit/>
          </a:bodyPr>
          <a:lstStyle/>
          <a:p>
            <a:r>
              <a:rPr lang="en-US" sz="1600" dirty="0"/>
              <a:t>Asian Financial Crisis (1997)</a:t>
            </a:r>
          </a:p>
        </p:txBody>
      </p:sp>
    </p:spTree>
    <p:extLst>
      <p:ext uri="{BB962C8B-B14F-4D97-AF65-F5344CB8AC3E}">
        <p14:creationId xmlns:p14="http://schemas.microsoft.com/office/powerpoint/2010/main" val="1729844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61"/>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1398" name="Google Shape;1398;p61"/>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9" name="Google Shape;1399;p61"/>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400" name="Google Shape;1400;p61"/>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highlight>
                  <a:srgbClr val="00FFFF"/>
                </a:highlight>
                <a:latin typeface="Myriad Pro" panose="020B0503030403020204"/>
                <a:ea typeface="Open Sans"/>
                <a:cs typeface="Open Sans"/>
                <a:sym typeface="Open Sans"/>
              </a:rPr>
              <a:t>Uncovering emerging outcomes</a:t>
            </a:r>
            <a:endParaRPr dirty="0">
              <a:latin typeface="Myriad Pro" panose="020B0503030403020204"/>
            </a:endParaRPr>
          </a:p>
        </p:txBody>
      </p:sp>
      <p:sp>
        <p:nvSpPr>
          <p:cNvPr id="1401" name="Google Shape;1401;p61"/>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Data analysis – sustainability tools</a:t>
            </a:r>
            <a:endParaRPr/>
          </a:p>
        </p:txBody>
      </p:sp>
      <p:cxnSp>
        <p:nvCxnSpPr>
          <p:cNvPr id="1402" name="Google Shape;1402;p61"/>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403" name="Google Shape;1403;p61"/>
          <p:cNvSpPr/>
          <p:nvPr/>
        </p:nvSpPr>
        <p:spPr>
          <a:xfrm>
            <a:off x="815248" y="6026227"/>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1C5626D-9970-46FE-B3A9-DE3CE1F31F25}"/>
              </a:ext>
            </a:extLst>
          </p:cNvPr>
          <p:cNvSpPr txBox="1"/>
          <p:nvPr/>
        </p:nvSpPr>
        <p:spPr>
          <a:xfrm>
            <a:off x="914399" y="1679058"/>
            <a:ext cx="8945697" cy="369332"/>
          </a:xfrm>
          <a:prstGeom prst="rect">
            <a:avLst/>
          </a:prstGeom>
          <a:noFill/>
        </p:spPr>
        <p:txBody>
          <a:bodyPr wrap="square" rtlCol="0">
            <a:spAutoFit/>
          </a:bodyPr>
          <a:lstStyle/>
          <a:p>
            <a:r>
              <a:rPr lang="en-US" dirty="0">
                <a:highlight>
                  <a:srgbClr val="FFFF00"/>
                </a:highlight>
              </a:rPr>
              <a:t>[Placeholder] = do we have a slide on emerging outcomes? </a:t>
            </a:r>
          </a:p>
        </p:txBody>
      </p:sp>
    </p:spTree>
    <p:extLst>
      <p:ext uri="{BB962C8B-B14F-4D97-AF65-F5344CB8AC3E}">
        <p14:creationId xmlns:p14="http://schemas.microsoft.com/office/powerpoint/2010/main" val="712438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61"/>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1398" name="Google Shape;1398;p61"/>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9" name="Google Shape;1399;p61"/>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400" name="Google Shape;1400;p61"/>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highlight>
                  <a:srgbClr val="00FFFF"/>
                </a:highlight>
                <a:latin typeface="Myriad Pro" panose="020B0503030403020204"/>
                <a:ea typeface="Open Sans"/>
                <a:cs typeface="Open Sans"/>
                <a:sym typeface="Open Sans"/>
              </a:rPr>
              <a:t>Uncovering emerging outcomes: </a:t>
            </a:r>
            <a:r>
              <a:rPr lang="en-US" sz="2400" b="1" dirty="0">
                <a:solidFill>
                  <a:srgbClr val="7F7F7F"/>
                </a:solidFill>
                <a:latin typeface="Myriad Pro" panose="020B0503030403020204"/>
                <a:ea typeface="Open Sans"/>
                <a:cs typeface="Open Sans"/>
                <a:sym typeface="Open Sans"/>
              </a:rPr>
              <a:t>example of infrastructure assessment</a:t>
            </a:r>
            <a:endParaRPr dirty="0">
              <a:latin typeface="Myriad Pro" panose="020B0503030403020204"/>
            </a:endParaRPr>
          </a:p>
        </p:txBody>
      </p:sp>
      <p:sp>
        <p:nvSpPr>
          <p:cNvPr id="1401" name="Google Shape;1401;p61"/>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Data analysis – sustainability tools</a:t>
            </a:r>
            <a:endParaRPr/>
          </a:p>
        </p:txBody>
      </p:sp>
      <p:cxnSp>
        <p:nvCxnSpPr>
          <p:cNvPr id="1402" name="Google Shape;1402;p61"/>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403" name="Google Shape;1403;p61"/>
          <p:cNvSpPr/>
          <p:nvPr/>
        </p:nvSpPr>
        <p:spPr>
          <a:xfrm>
            <a:off x="815248" y="6026227"/>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04" name="Google Shape;1404;p61" descr="A car driving on a road next to a beach&#10;&#10;Description automatically generated with low confidence"/>
          <p:cNvPicPr preferRelativeResize="0"/>
          <p:nvPr/>
        </p:nvPicPr>
        <p:blipFill rotWithShape="1">
          <a:blip r:embed="rId3">
            <a:alphaModFix/>
          </a:blip>
          <a:srcRect l="21499"/>
          <a:stretch/>
        </p:blipFill>
        <p:spPr>
          <a:xfrm>
            <a:off x="7407666" y="2905223"/>
            <a:ext cx="4424929" cy="2725942"/>
          </a:xfrm>
          <a:prstGeom prst="rect">
            <a:avLst/>
          </a:prstGeom>
          <a:noFill/>
          <a:ln>
            <a:noFill/>
          </a:ln>
        </p:spPr>
      </p:pic>
      <p:sp>
        <p:nvSpPr>
          <p:cNvPr id="1405" name="Google Shape;1405;p61"/>
          <p:cNvSpPr txBox="1"/>
          <p:nvPr/>
        </p:nvSpPr>
        <p:spPr>
          <a:xfrm>
            <a:off x="764885" y="1582675"/>
            <a:ext cx="6230828" cy="50551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Negative externalities </a:t>
            </a:r>
            <a:r>
              <a:rPr lang="en-US" sz="1800" i="1" dirty="0">
                <a:solidFill>
                  <a:schemeClr val="dk1"/>
                </a:solidFill>
                <a:latin typeface="Open Sans"/>
                <a:ea typeface="Open Sans"/>
                <a:cs typeface="Open Sans"/>
                <a:sym typeface="Open Sans"/>
              </a:rPr>
              <a:t>e.g. Displacement of people</a:t>
            </a:r>
            <a:endParaRPr sz="1600" i="1" dirty="0">
              <a:solidFill>
                <a:schemeClr val="dk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1200"/>
              <a:buFont typeface="Arial"/>
              <a:buNone/>
            </a:pPr>
            <a:endParaRPr sz="1200" dirty="0">
              <a:solidFill>
                <a:schemeClr val="dk1"/>
              </a:solidFill>
              <a:latin typeface="Open Sans"/>
              <a:ea typeface="Open Sans"/>
              <a:cs typeface="Open Sans"/>
              <a:sym typeface="Open Sans"/>
            </a:endParaRPr>
          </a:p>
          <a:p>
            <a:pPr marL="228600" marR="0" lvl="0" indent="-228600" algn="l" rtl="0">
              <a:lnSpc>
                <a:spcPct val="90000"/>
              </a:lnSpc>
              <a:spcBef>
                <a:spcPts val="1000"/>
              </a:spcBef>
              <a:spcAft>
                <a:spcPts val="0"/>
              </a:spcAft>
              <a:buClr>
                <a:schemeClr val="dk1"/>
              </a:buClr>
              <a:buSzPts val="1800"/>
              <a:buFont typeface="Arial"/>
              <a:buChar char="•"/>
            </a:pPr>
            <a:r>
              <a:rPr lang="en-US" sz="1800" b="1" dirty="0">
                <a:solidFill>
                  <a:schemeClr val="dk1"/>
                </a:solidFill>
                <a:latin typeface="Open Sans"/>
                <a:ea typeface="Open Sans"/>
                <a:cs typeface="Open Sans"/>
                <a:sym typeface="Open Sans"/>
              </a:rPr>
              <a:t>Environmental impact of the use of infrastructure</a:t>
            </a:r>
            <a:r>
              <a:rPr lang="en-US" sz="1800" dirty="0">
                <a:solidFill>
                  <a:schemeClr val="dk1"/>
                </a:solidFill>
                <a:latin typeface="Open Sans"/>
                <a:ea typeface="Open Sans"/>
                <a:cs typeface="Open Sans"/>
                <a:sym typeface="Open Sans"/>
              </a:rPr>
              <a:t>          </a:t>
            </a:r>
            <a:r>
              <a:rPr lang="en-US" sz="1800" i="1" dirty="0">
                <a:solidFill>
                  <a:schemeClr val="dk1"/>
                </a:solidFill>
                <a:latin typeface="Open Sans"/>
                <a:ea typeface="Open Sans"/>
                <a:cs typeface="Open Sans"/>
                <a:sym typeface="Open Sans"/>
              </a:rPr>
              <a:t>e.g. Road and electricity grid extensions are closely related to deforestation. Opening a road will result in more charcoal production and supply to the towns it links to</a:t>
            </a:r>
            <a:endParaRPr dirty="0"/>
          </a:p>
          <a:p>
            <a:pPr marL="228600" marR="0" lvl="0" indent="-114300" algn="l" rtl="0">
              <a:lnSpc>
                <a:spcPct val="90000"/>
              </a:lnSpc>
              <a:spcBef>
                <a:spcPts val="10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228600" marR="0" lvl="0" indent="-228600" algn="l" rtl="0">
              <a:lnSpc>
                <a:spcPct val="90000"/>
              </a:lnSpc>
              <a:spcBef>
                <a:spcPts val="100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Although climate resilient, </a:t>
            </a:r>
            <a:r>
              <a:rPr lang="en-US" sz="1800" b="1" dirty="0">
                <a:solidFill>
                  <a:schemeClr val="dk1"/>
                </a:solidFill>
                <a:latin typeface="Open Sans"/>
                <a:ea typeface="Open Sans"/>
                <a:cs typeface="Open Sans"/>
                <a:sym typeface="Open Sans"/>
              </a:rPr>
              <a:t>does the infrastructure generate shocks and stresses</a:t>
            </a:r>
            <a:r>
              <a:rPr lang="en-US" sz="1800" dirty="0">
                <a:solidFill>
                  <a:schemeClr val="dk1"/>
                </a:solidFill>
                <a:latin typeface="Open Sans"/>
                <a:ea typeface="Open Sans"/>
                <a:cs typeface="Open Sans"/>
                <a:sym typeface="Open Sans"/>
              </a:rPr>
              <a:t>?                                        </a:t>
            </a:r>
            <a:endParaRPr dirty="0"/>
          </a:p>
          <a:p>
            <a:pPr marL="228600" marR="0" lvl="0" indent="-228600" algn="l" rtl="0">
              <a:lnSpc>
                <a:spcPct val="90000"/>
              </a:lnSpc>
              <a:spcBef>
                <a:spcPts val="1000"/>
              </a:spcBef>
              <a:spcAft>
                <a:spcPts val="0"/>
              </a:spcAft>
              <a:buClr>
                <a:schemeClr val="lt1"/>
              </a:buClr>
              <a:buSzPts val="1800"/>
              <a:buFont typeface="Arial"/>
              <a:buChar char="•"/>
            </a:pPr>
            <a:r>
              <a:rPr lang="en-US" sz="1800" dirty="0">
                <a:solidFill>
                  <a:schemeClr val="lt1"/>
                </a:solidFill>
                <a:latin typeface="Open Sans"/>
                <a:ea typeface="Open Sans"/>
                <a:cs typeface="Open Sans"/>
                <a:sym typeface="Open Sans"/>
              </a:rPr>
              <a:t> </a:t>
            </a:r>
            <a:r>
              <a:rPr lang="en-US" sz="1800" i="1" dirty="0">
                <a:solidFill>
                  <a:schemeClr val="dk1"/>
                </a:solidFill>
                <a:latin typeface="Open Sans"/>
                <a:ea typeface="Open Sans"/>
                <a:cs typeface="Open Sans"/>
                <a:sym typeface="Open Sans"/>
              </a:rPr>
              <a:t>e.g. a road leads to deforestation, deforestation leads to an increased risk of landslides.                                                 e.g. a sea wall might lead to water behind the sea wall not having tides anymore, impacting wildlife and thus livelihoods. </a:t>
            </a:r>
            <a:endParaRPr dirty="0"/>
          </a:p>
        </p:txBody>
      </p:sp>
      <p:sp>
        <p:nvSpPr>
          <p:cNvPr id="1406" name="Google Shape;1406;p61"/>
          <p:cNvSpPr/>
          <p:nvPr/>
        </p:nvSpPr>
        <p:spPr>
          <a:xfrm>
            <a:off x="3124436" y="4157820"/>
            <a:ext cx="451020" cy="293409"/>
          </a:xfrm>
          <a:prstGeom prst="downArrow">
            <a:avLst>
              <a:gd name="adj1" fmla="val 50000"/>
              <a:gd name="adj2" fmla="val 50000"/>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7" name="Google Shape;1407;p61"/>
          <p:cNvSpPr txBox="1"/>
          <p:nvPr/>
        </p:nvSpPr>
        <p:spPr>
          <a:xfrm>
            <a:off x="815248" y="1686237"/>
            <a:ext cx="11017348"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Open Sans"/>
              <a:buNone/>
            </a:pPr>
            <a:r>
              <a:rPr lang="en-US" sz="1800" b="1">
                <a:solidFill>
                  <a:schemeClr val="dk1"/>
                </a:solidFill>
                <a:latin typeface="Open Sans"/>
                <a:ea typeface="Open Sans"/>
                <a:cs typeface="Open Sans"/>
                <a:sym typeface="Open Sans"/>
              </a:rPr>
              <a:t>Do not forget to check unintended impacts  </a:t>
            </a:r>
            <a:endParaRPr/>
          </a:p>
        </p:txBody>
      </p:sp>
      <p:sp>
        <p:nvSpPr>
          <p:cNvPr id="2" name="Lightning Bolt 1">
            <a:extLst>
              <a:ext uri="{FF2B5EF4-FFF2-40B4-BE49-F238E27FC236}">
                <a16:creationId xmlns:a16="http://schemas.microsoft.com/office/drawing/2014/main" id="{C12C58A0-B698-49FE-91E7-1098C186BB38}"/>
              </a:ext>
            </a:extLst>
          </p:cNvPr>
          <p:cNvSpPr/>
          <p:nvPr/>
        </p:nvSpPr>
        <p:spPr>
          <a:xfrm>
            <a:off x="8438920" y="5849957"/>
            <a:ext cx="297456" cy="462708"/>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D8E5D9A-0F00-4D5C-88A6-83CD746E0A59}"/>
              </a:ext>
            </a:extLst>
          </p:cNvPr>
          <p:cNvSpPr txBox="1"/>
          <p:nvPr/>
        </p:nvSpPr>
        <p:spPr>
          <a:xfrm>
            <a:off x="8686013" y="5907429"/>
            <a:ext cx="2690739" cy="369332"/>
          </a:xfrm>
          <a:prstGeom prst="rect">
            <a:avLst/>
          </a:prstGeom>
          <a:noFill/>
        </p:spPr>
        <p:txBody>
          <a:bodyPr wrap="square" rtlCol="0">
            <a:spAutoFit/>
          </a:bodyPr>
          <a:lstStyle/>
          <a:p>
            <a:r>
              <a:rPr lang="en-US" b="1" dirty="0">
                <a:solidFill>
                  <a:srgbClr val="FF0000"/>
                </a:solidFill>
                <a:latin typeface="Myriad Pro" panose="020B0503030403020204"/>
              </a:rPr>
              <a:t>maladaptation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
          <p:cNvSpPr/>
          <p:nvPr/>
        </p:nvSpPr>
        <p:spPr>
          <a:xfrm>
            <a:off x="583965" y="5889945"/>
            <a:ext cx="2235200" cy="888999"/>
          </a:xfrm>
          <a:prstGeom prst="rect">
            <a:avLst/>
          </a:prstGeom>
          <a:solidFill>
            <a:schemeClr val="lt1">
              <a:alpha val="6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1" name="Google Shape;281;p5"/>
          <p:cNvSpPr/>
          <p:nvPr/>
        </p:nvSpPr>
        <p:spPr>
          <a:xfrm>
            <a:off x="1810467" y="4090087"/>
            <a:ext cx="7494173" cy="216872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2" name="Google Shape;282;p5"/>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dirty="0"/>
          </a:p>
        </p:txBody>
      </p:sp>
      <p:sp>
        <p:nvSpPr>
          <p:cNvPr id="283" name="Google Shape;283;p5"/>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4" name="Google Shape;284;p5"/>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5" name="Google Shape;285;p5"/>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Objective and expectations: what will you learn? </a:t>
            </a:r>
            <a:endParaRPr dirty="0"/>
          </a:p>
        </p:txBody>
      </p:sp>
      <p:cxnSp>
        <p:nvCxnSpPr>
          <p:cNvPr id="286" name="Google Shape;286;p5"/>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287" name="Google Shape;287;p5"/>
          <p:cNvSpPr txBox="1"/>
          <p:nvPr/>
        </p:nvSpPr>
        <p:spPr>
          <a:xfrm>
            <a:off x="517791" y="99321"/>
            <a:ext cx="8317984"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Part 2: Design of the ex-post evaluation</a:t>
            </a:r>
            <a:endParaRPr dirty="0"/>
          </a:p>
        </p:txBody>
      </p:sp>
      <p:sp>
        <p:nvSpPr>
          <p:cNvPr id="288" name="Google Shape;288;p5"/>
          <p:cNvSpPr txBox="1"/>
          <p:nvPr/>
        </p:nvSpPr>
        <p:spPr>
          <a:xfrm>
            <a:off x="1538616" y="1908211"/>
            <a:ext cx="9469184" cy="110795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2"/>
              </a:buClr>
              <a:buSzPts val="1650"/>
              <a:buFont typeface="Arial" panose="020B0604020202020204" pitchFamily="34" charset="0"/>
              <a:buChar char="•"/>
            </a:pPr>
            <a:r>
              <a:rPr lang="en-US" sz="1650" dirty="0">
                <a:solidFill>
                  <a:schemeClr val="tx1"/>
                </a:solidFill>
                <a:latin typeface="Open Sans"/>
                <a:ea typeface="Open Sans"/>
                <a:cs typeface="Open Sans"/>
                <a:sym typeface="Open Sans"/>
              </a:rPr>
              <a:t>Inform the evaluator’s initial evaluation approaches </a:t>
            </a:r>
          </a:p>
          <a:p>
            <a:pPr marL="285750" marR="0" lvl="0" indent="-285750" algn="l" rtl="0">
              <a:spcBef>
                <a:spcPts val="0"/>
              </a:spcBef>
              <a:spcAft>
                <a:spcPts val="0"/>
              </a:spcAft>
              <a:buClr>
                <a:schemeClr val="lt2"/>
              </a:buClr>
              <a:buSzPts val="1650"/>
              <a:buFont typeface="Arial" panose="020B0604020202020204" pitchFamily="34" charset="0"/>
              <a:buChar char="•"/>
            </a:pPr>
            <a:r>
              <a:rPr lang="en-US" sz="1650" dirty="0">
                <a:solidFill>
                  <a:schemeClr val="dk1"/>
                </a:solidFill>
                <a:latin typeface="Open Sans"/>
                <a:ea typeface="Open Sans"/>
                <a:cs typeface="Open Sans"/>
                <a:sym typeface="Open Sans"/>
              </a:rPr>
              <a:t>Train on data collection methods/ approaches selectively based on methods knowledge/ rigor proposed</a:t>
            </a:r>
            <a:endParaRPr lang="en-US" sz="1800" dirty="0"/>
          </a:p>
          <a:p>
            <a:pPr marL="285750" marR="0" lvl="0" indent="-285750" algn="l" rtl="0">
              <a:spcBef>
                <a:spcPts val="0"/>
              </a:spcBef>
              <a:spcAft>
                <a:spcPts val="0"/>
              </a:spcAft>
              <a:buClr>
                <a:schemeClr val="dk1"/>
              </a:buClr>
              <a:buSzPts val="1650"/>
              <a:buFont typeface="Arial"/>
              <a:buChar char="•"/>
            </a:pPr>
            <a:r>
              <a:rPr lang="en-US" sz="1650" dirty="0">
                <a:solidFill>
                  <a:schemeClr val="dk1"/>
                </a:solidFill>
                <a:latin typeface="Open Sans"/>
                <a:ea typeface="Open Sans"/>
                <a:cs typeface="Open Sans"/>
                <a:sym typeface="Open Sans"/>
              </a:rPr>
              <a:t>Train on data analysis tools to understand sustainability and resilience better</a:t>
            </a:r>
            <a:r>
              <a:rPr lang="en-US" sz="1650" dirty="0">
                <a:solidFill>
                  <a:schemeClr val="tx1"/>
                </a:solidFill>
                <a:latin typeface="Open Sans"/>
                <a:ea typeface="Open Sans"/>
                <a:cs typeface="Open Sans"/>
                <a:sym typeface="Open Sans"/>
              </a:rPr>
              <a:t> </a:t>
            </a:r>
            <a:endParaRPr dirty="0">
              <a:solidFill>
                <a:schemeClr val="tx1"/>
              </a:solidFill>
            </a:endParaRPr>
          </a:p>
        </p:txBody>
      </p:sp>
      <p:sp>
        <p:nvSpPr>
          <p:cNvPr id="289" name="Google Shape;289;p5"/>
          <p:cNvSpPr/>
          <p:nvPr/>
        </p:nvSpPr>
        <p:spPr>
          <a:xfrm>
            <a:off x="5511852" y="3235198"/>
            <a:ext cx="1069144" cy="372891"/>
          </a:xfrm>
          <a:prstGeom prst="downArrow">
            <a:avLst>
              <a:gd name="adj1" fmla="val 50000"/>
              <a:gd name="adj2" fmla="val 50000"/>
            </a:avLst>
          </a:prstGeom>
          <a:solidFill>
            <a:srgbClr val="ABD34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90" name="Google Shape;290;p5"/>
          <p:cNvSpPr txBox="1"/>
          <p:nvPr/>
        </p:nvSpPr>
        <p:spPr>
          <a:xfrm>
            <a:off x="1731342" y="3536357"/>
            <a:ext cx="28801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7941D"/>
                </a:solidFill>
                <a:latin typeface="Open Sans"/>
                <a:ea typeface="Open Sans"/>
                <a:cs typeface="Open Sans"/>
                <a:sym typeface="Open Sans"/>
              </a:rPr>
              <a:t>CONTENTS OF PART 2:</a:t>
            </a:r>
            <a:endParaRPr dirty="0"/>
          </a:p>
        </p:txBody>
      </p:sp>
      <p:sp>
        <p:nvSpPr>
          <p:cNvPr id="291" name="Google Shape;291;p5"/>
          <p:cNvSpPr txBox="1"/>
          <p:nvPr/>
        </p:nvSpPr>
        <p:spPr>
          <a:xfrm>
            <a:off x="913254" y="1530807"/>
            <a:ext cx="28801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7941D"/>
                </a:solidFill>
                <a:latin typeface="Open Sans"/>
                <a:ea typeface="Open Sans"/>
                <a:cs typeface="Open Sans"/>
                <a:sym typeface="Open Sans"/>
              </a:rPr>
              <a:t>OBJECTIVES OF PART 2:</a:t>
            </a:r>
            <a:endParaRPr dirty="0"/>
          </a:p>
        </p:txBody>
      </p:sp>
      <p:sp>
        <p:nvSpPr>
          <p:cNvPr id="295" name="Google Shape;295;p5"/>
          <p:cNvSpPr txBox="1"/>
          <p:nvPr/>
        </p:nvSpPr>
        <p:spPr>
          <a:xfrm>
            <a:off x="2571501" y="4064460"/>
            <a:ext cx="7301550" cy="25237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CONSIDERATIONS FOR FIELDWORK</a:t>
            </a:r>
            <a:endParaRPr dirty="0"/>
          </a:p>
          <a:p>
            <a:pPr marL="0" marR="0" lvl="0" indent="0" algn="l" rtl="0">
              <a:spcBef>
                <a:spcPts val="0"/>
              </a:spcBef>
              <a:spcAft>
                <a:spcPts val="0"/>
              </a:spcAft>
              <a:buNone/>
            </a:pPr>
            <a:endParaRPr sz="2200"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DATA COLLECTION : METHODS A LA CARTE</a:t>
            </a:r>
            <a:endParaRPr lang="en-US" sz="1800" dirty="0"/>
          </a:p>
          <a:p>
            <a:pPr marL="0" marR="0" lvl="0" indent="0" algn="l" rtl="0">
              <a:spcBef>
                <a:spcPts val="0"/>
              </a:spcBef>
              <a:spcAft>
                <a:spcPts val="0"/>
              </a:spcAft>
              <a:buNone/>
            </a:pPr>
            <a:endParaRPr sz="2200"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DATA ANALYSIS : SUSTAINABILITY TOOLS</a:t>
            </a:r>
          </a:p>
          <a:p>
            <a:pPr marL="0" marR="0" lvl="0" indent="0" algn="l" rtl="0">
              <a:spcBef>
                <a:spcPts val="0"/>
              </a:spcBef>
              <a:spcAft>
                <a:spcPts val="0"/>
              </a:spcAft>
              <a:buNone/>
            </a:pPr>
            <a:endParaRPr lang="en-US" sz="2200" b="1" dirty="0">
              <a:solidFill>
                <a:schemeClr val="dk1"/>
              </a:solidFill>
              <a:latin typeface="Open Sans"/>
              <a:ea typeface="Open Sans"/>
              <a:cs typeface="Open Sans"/>
              <a:sym typeface="Open Sans"/>
            </a:endParaRPr>
          </a:p>
          <a:p>
            <a:r>
              <a:rPr lang="en-US" sz="1800" b="1" dirty="0">
                <a:solidFill>
                  <a:schemeClr val="dk1"/>
                </a:solidFill>
                <a:latin typeface="Open Sans"/>
                <a:ea typeface="Open Sans"/>
                <a:cs typeface="Open Sans"/>
                <a:sym typeface="Open Sans"/>
              </a:rPr>
              <a:t>DATA ANALYSIS: RESILIENCE TOOLS</a:t>
            </a:r>
            <a:endParaRPr lang="en-US" sz="1800" dirty="0"/>
          </a:p>
          <a:p>
            <a:pPr marL="0" marR="0" lvl="0" indent="0" algn="l" rtl="0">
              <a:spcBef>
                <a:spcPts val="0"/>
              </a:spcBef>
              <a:spcAft>
                <a:spcPts val="0"/>
              </a:spcAft>
              <a:buNone/>
            </a:pPr>
            <a:endParaRPr lang="en-US" sz="1800" dirty="0"/>
          </a:p>
        </p:txBody>
      </p:sp>
      <p:sp>
        <p:nvSpPr>
          <p:cNvPr id="19" name="Oval 18">
            <a:extLst>
              <a:ext uri="{FF2B5EF4-FFF2-40B4-BE49-F238E27FC236}">
                <a16:creationId xmlns:a16="http://schemas.microsoft.com/office/drawing/2014/main" id="{92828BCA-C6FF-4AC0-AA69-0D4BCB38EA57}"/>
              </a:ext>
            </a:extLst>
          </p:cNvPr>
          <p:cNvSpPr/>
          <p:nvPr/>
        </p:nvSpPr>
        <p:spPr>
          <a:xfrm>
            <a:off x="1737283" y="3958583"/>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2.1</a:t>
            </a:r>
          </a:p>
        </p:txBody>
      </p:sp>
      <p:sp>
        <p:nvSpPr>
          <p:cNvPr id="20" name="Oval 19">
            <a:extLst>
              <a:ext uri="{FF2B5EF4-FFF2-40B4-BE49-F238E27FC236}">
                <a16:creationId xmlns:a16="http://schemas.microsoft.com/office/drawing/2014/main" id="{80EADF60-62CD-49C9-8FB7-5EB8353BAF36}"/>
              </a:ext>
            </a:extLst>
          </p:cNvPr>
          <p:cNvSpPr/>
          <p:nvPr/>
        </p:nvSpPr>
        <p:spPr>
          <a:xfrm>
            <a:off x="1750739" y="4561677"/>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2.2</a:t>
            </a:r>
          </a:p>
        </p:txBody>
      </p:sp>
      <p:sp>
        <p:nvSpPr>
          <p:cNvPr id="21" name="Oval 20">
            <a:extLst>
              <a:ext uri="{FF2B5EF4-FFF2-40B4-BE49-F238E27FC236}">
                <a16:creationId xmlns:a16="http://schemas.microsoft.com/office/drawing/2014/main" id="{60AF098D-FB90-4B63-860E-2C3557938E30}"/>
              </a:ext>
            </a:extLst>
          </p:cNvPr>
          <p:cNvSpPr/>
          <p:nvPr/>
        </p:nvSpPr>
        <p:spPr>
          <a:xfrm>
            <a:off x="1750739" y="5214158"/>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2.3</a:t>
            </a:r>
          </a:p>
        </p:txBody>
      </p:sp>
      <p:sp>
        <p:nvSpPr>
          <p:cNvPr id="22" name="Oval 21">
            <a:extLst>
              <a:ext uri="{FF2B5EF4-FFF2-40B4-BE49-F238E27FC236}">
                <a16:creationId xmlns:a16="http://schemas.microsoft.com/office/drawing/2014/main" id="{04654D31-4A52-4EC3-B233-0F9AEA563A28}"/>
              </a:ext>
            </a:extLst>
          </p:cNvPr>
          <p:cNvSpPr/>
          <p:nvPr/>
        </p:nvSpPr>
        <p:spPr>
          <a:xfrm>
            <a:off x="1750739" y="5856364"/>
            <a:ext cx="854310" cy="509041"/>
          </a:xfrm>
          <a:prstGeom prst="ellipse">
            <a:avLst/>
          </a:prstGeom>
          <a:solidFill>
            <a:srgbClr val="CE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a:rPr>
              <a:t>2.4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364"/>
        <p:cNvGrpSpPr/>
        <p:nvPr/>
      </p:nvGrpSpPr>
      <p:grpSpPr>
        <a:xfrm>
          <a:off x="0" y="0"/>
          <a:ext cx="0" cy="0"/>
          <a:chOff x="0" y="0"/>
          <a:chExt cx="0" cy="0"/>
        </a:xfrm>
      </p:grpSpPr>
      <p:sp>
        <p:nvSpPr>
          <p:cNvPr id="1365" name="Google Shape;1365;p59"/>
          <p:cNvSpPr/>
          <p:nvPr/>
        </p:nvSpPr>
        <p:spPr>
          <a:xfrm>
            <a:off x="651494" y="5993176"/>
            <a:ext cx="2025605" cy="7655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6" name="Google Shape;1366;p59"/>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1367" name="Google Shape;1367;p5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8" name="Google Shape;1368;p59"/>
          <p:cNvSpPr txBox="1"/>
          <p:nvPr/>
        </p:nvSpPr>
        <p:spPr>
          <a:xfrm>
            <a:off x="914400" y="797034"/>
            <a:ext cx="10719412"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Myriad Pro"/>
                <a:ea typeface="Open Sans"/>
                <a:cs typeface="Open Sans"/>
                <a:sym typeface="Open Sans"/>
              </a:rPr>
              <a:t>Reviewing sustainability of assets: example of infrastructure assessment</a:t>
            </a:r>
            <a:endParaRPr dirty="0">
              <a:latin typeface="Myriad Pro"/>
            </a:endParaRPr>
          </a:p>
        </p:txBody>
      </p:sp>
      <p:sp>
        <p:nvSpPr>
          <p:cNvPr id="1369" name="Google Shape;1369;p59"/>
          <p:cNvSpPr txBox="1"/>
          <p:nvPr/>
        </p:nvSpPr>
        <p:spPr>
          <a:xfrm>
            <a:off x="517790" y="99321"/>
            <a:ext cx="10964295"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Data analysis – sustainability tools</a:t>
            </a:r>
            <a:endParaRPr/>
          </a:p>
        </p:txBody>
      </p:sp>
      <p:cxnSp>
        <p:nvCxnSpPr>
          <p:cNvPr id="1370" name="Google Shape;1370;p5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371" name="Google Shape;1371;p59"/>
          <p:cNvSpPr txBox="1"/>
          <p:nvPr/>
        </p:nvSpPr>
        <p:spPr>
          <a:xfrm>
            <a:off x="596409" y="2318296"/>
            <a:ext cx="5705239" cy="4278094"/>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Open Sans"/>
                <a:ea typeface="Open Sans"/>
                <a:cs typeface="Open Sans"/>
                <a:sym typeface="Open Sans"/>
              </a:rPr>
              <a:t>For road &amp; water infrastructure: </a:t>
            </a:r>
            <a:endParaRPr/>
          </a:p>
          <a:p>
            <a:pPr marL="0" marR="0" lvl="0" indent="0" algn="l" rtl="0">
              <a:spcBef>
                <a:spcPts val="0"/>
              </a:spcBef>
              <a:spcAft>
                <a:spcPts val="0"/>
              </a:spcAft>
              <a:buNone/>
            </a:pPr>
            <a:endParaRPr sz="1700" b="1">
              <a:solidFill>
                <a:schemeClr val="dk1"/>
              </a:solidFill>
              <a:latin typeface="Open Sans"/>
              <a:ea typeface="Open Sans"/>
              <a:cs typeface="Open Sans"/>
              <a:sym typeface="Open Sans"/>
            </a:endParaRPr>
          </a:p>
          <a:p>
            <a:pPr marL="457200" marR="0" lvl="1" indent="0" algn="l" rtl="0">
              <a:spcBef>
                <a:spcPts val="0"/>
              </a:spcBef>
              <a:spcAft>
                <a:spcPts val="0"/>
              </a:spcAft>
              <a:buNone/>
            </a:pPr>
            <a:r>
              <a:rPr lang="en-US" sz="1700" b="0" i="0" u="none" strike="noStrike" cap="none">
                <a:solidFill>
                  <a:schemeClr val="dk1"/>
                </a:solidFill>
                <a:latin typeface="Open Sans"/>
                <a:ea typeface="Open Sans"/>
                <a:cs typeface="Open Sans"/>
                <a:sym typeface="Open Sans"/>
              </a:rPr>
              <a:t>evaluate maintenance and impact</a:t>
            </a:r>
            <a:endParaRPr/>
          </a:p>
          <a:p>
            <a:pPr marL="0" marR="0" lvl="0" indent="0" algn="l" rtl="0">
              <a:spcBef>
                <a:spcPts val="0"/>
              </a:spcBef>
              <a:spcAft>
                <a:spcPts val="0"/>
              </a:spcAft>
              <a:buNone/>
            </a:pPr>
            <a:endParaRPr sz="1700" b="1">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700"/>
              <a:buFont typeface="Arial"/>
              <a:buChar char="•"/>
            </a:pPr>
            <a:r>
              <a:rPr lang="en-US" sz="1700" b="1">
                <a:solidFill>
                  <a:schemeClr val="dk1"/>
                </a:solidFill>
                <a:latin typeface="Open Sans"/>
                <a:ea typeface="Open Sans"/>
                <a:cs typeface="Open Sans"/>
                <a:sym typeface="Open Sans"/>
              </a:rPr>
              <a:t>Operations and maintenance </a:t>
            </a:r>
            <a:r>
              <a:rPr lang="en-US" sz="1700">
                <a:solidFill>
                  <a:schemeClr val="dk1"/>
                </a:solidFill>
                <a:latin typeface="Open Sans"/>
                <a:ea typeface="Open Sans"/>
                <a:cs typeface="Open Sans"/>
                <a:sym typeface="Open Sans"/>
              </a:rPr>
              <a:t>(control and repairs)</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Maintenance </a:t>
            </a:r>
            <a:r>
              <a:rPr lang="en-US" sz="1700" b="1">
                <a:solidFill>
                  <a:schemeClr val="dk1"/>
                </a:solidFill>
                <a:latin typeface="Open Sans"/>
                <a:ea typeface="Open Sans"/>
                <a:cs typeface="Open Sans"/>
                <a:sym typeface="Open Sans"/>
              </a:rPr>
              <a:t>budget</a:t>
            </a:r>
            <a:r>
              <a:rPr lang="en-US" sz="1700">
                <a:solidFill>
                  <a:schemeClr val="dk1"/>
                </a:solidFill>
                <a:latin typeface="Open Sans"/>
                <a:ea typeface="Open Sans"/>
                <a:cs typeface="Open Sans"/>
                <a:sym typeface="Open Sans"/>
              </a:rPr>
              <a:t> (amounts &amp; availability or disbursement) or prevention of damage from shocks</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a:t>
            </a:r>
            <a:r>
              <a:rPr lang="en-US" sz="1700" b="1">
                <a:solidFill>
                  <a:schemeClr val="dk1"/>
                </a:solidFill>
                <a:latin typeface="Open Sans"/>
                <a:ea typeface="Open Sans"/>
                <a:cs typeface="Open Sans"/>
                <a:sym typeface="Open Sans"/>
              </a:rPr>
              <a:t>Climate proofing definition </a:t>
            </a:r>
            <a:r>
              <a:rPr lang="en-US" sz="1700">
                <a:solidFill>
                  <a:schemeClr val="dk1"/>
                </a:solidFill>
                <a:latin typeface="Open Sans"/>
                <a:ea typeface="Open Sans"/>
                <a:cs typeface="Open Sans"/>
                <a:sym typeface="Open Sans"/>
              </a:rPr>
              <a:t>&amp;</a:t>
            </a:r>
            <a:r>
              <a:rPr lang="en-US" sz="1700" b="1">
                <a:solidFill>
                  <a:schemeClr val="dk1"/>
                </a:solidFill>
                <a:latin typeface="Open Sans"/>
                <a:ea typeface="Open Sans"/>
                <a:cs typeface="Open Sans"/>
                <a:sym typeface="Open Sans"/>
              </a:rPr>
              <a:t> </a:t>
            </a:r>
            <a:r>
              <a:rPr lang="en-US" sz="1700">
                <a:solidFill>
                  <a:schemeClr val="dk1"/>
                </a:solidFill>
                <a:latin typeface="Open Sans"/>
                <a:ea typeface="Open Sans"/>
                <a:cs typeface="Open Sans"/>
                <a:sym typeface="Open Sans"/>
              </a:rPr>
              <a:t>measures’ for roads</a:t>
            </a:r>
            <a:endParaRPr/>
          </a:p>
          <a:p>
            <a:pPr marL="285750" marR="0" lvl="0" indent="-285750" algn="l" rtl="0">
              <a:spcBef>
                <a:spcPts val="0"/>
              </a:spcBef>
              <a:spcAft>
                <a:spcPts val="0"/>
              </a:spcAft>
              <a:buClr>
                <a:schemeClr val="dk1"/>
              </a:buClr>
              <a:buSzPts val="1700"/>
              <a:buFont typeface="Arial"/>
              <a:buChar char="•"/>
            </a:pPr>
            <a:r>
              <a:rPr lang="en-US" sz="1700" b="1">
                <a:solidFill>
                  <a:schemeClr val="dk1"/>
                </a:solidFill>
                <a:latin typeface="Open Sans"/>
                <a:ea typeface="Open Sans"/>
                <a:cs typeface="Open Sans"/>
                <a:sym typeface="Open Sans"/>
              </a:rPr>
              <a:t>Staff training </a:t>
            </a:r>
            <a:r>
              <a:rPr lang="en-US" sz="1700">
                <a:solidFill>
                  <a:schemeClr val="dk1"/>
                </a:solidFill>
                <a:latin typeface="Open Sans"/>
                <a:ea typeface="Open Sans"/>
                <a:cs typeface="Open Sans"/>
                <a:sym typeface="Open Sans"/>
              </a:rPr>
              <a:t>on maintenance</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Long-term </a:t>
            </a:r>
            <a:r>
              <a:rPr lang="en-US" sz="1700" b="1">
                <a:solidFill>
                  <a:schemeClr val="dk1"/>
                </a:solidFill>
                <a:latin typeface="Open Sans"/>
                <a:ea typeface="Open Sans"/>
                <a:cs typeface="Open Sans"/>
                <a:sym typeface="Open Sans"/>
              </a:rPr>
              <a:t>monitoring of quality</a:t>
            </a:r>
            <a:endParaRPr/>
          </a:p>
          <a:p>
            <a:pPr marL="457200" marR="0" lvl="1" indent="0" algn="l" rtl="0">
              <a:spcBef>
                <a:spcPts val="0"/>
              </a:spcBef>
              <a:spcAft>
                <a:spcPts val="0"/>
              </a:spcAft>
              <a:buNone/>
            </a:pPr>
            <a:r>
              <a:rPr lang="en-US" sz="1700" b="0" i="1" u="none" strike="noStrike" cap="none">
                <a:solidFill>
                  <a:schemeClr val="dk1"/>
                </a:solidFill>
                <a:latin typeface="Open Sans"/>
                <a:ea typeface="Open Sans"/>
                <a:cs typeface="Open Sans"/>
                <a:sym typeface="Open Sans"/>
              </a:rPr>
              <a:t>e.g. Monitoring coastal sedimentation/ flood protection/ escape routes</a:t>
            </a:r>
            <a:endParaRPr/>
          </a:p>
          <a:p>
            <a:pPr marL="457200" marR="0" lvl="1" indent="0" algn="l" rtl="0">
              <a:spcBef>
                <a:spcPts val="0"/>
              </a:spcBef>
              <a:spcAft>
                <a:spcPts val="0"/>
              </a:spcAft>
              <a:buNone/>
            </a:pPr>
            <a:r>
              <a:rPr lang="en-US" sz="1700" b="0" i="1" u="none" strike="noStrike" cap="none">
                <a:solidFill>
                  <a:schemeClr val="dk1"/>
                </a:solidFill>
                <a:latin typeface="Open Sans"/>
                <a:ea typeface="Open Sans"/>
                <a:cs typeface="Open Sans"/>
                <a:sym typeface="Open Sans"/>
              </a:rPr>
              <a:t>e.g. Monitoring of IWS water supply and quality</a:t>
            </a:r>
            <a:endParaRPr/>
          </a:p>
          <a:p>
            <a:pPr marL="285750" marR="0" lvl="0" indent="-285750" algn="l" rtl="0">
              <a:spcBef>
                <a:spcPts val="0"/>
              </a:spcBef>
              <a:spcAft>
                <a:spcPts val="0"/>
              </a:spcAft>
              <a:buClr>
                <a:schemeClr val="dk1"/>
              </a:buClr>
              <a:buSzPts val="1700"/>
              <a:buFont typeface="Arial"/>
              <a:buChar char="•"/>
            </a:pPr>
            <a:r>
              <a:rPr lang="en-US" sz="1700" b="1">
                <a:solidFill>
                  <a:schemeClr val="dk1"/>
                </a:solidFill>
                <a:latin typeface="Open Sans"/>
                <a:ea typeface="Open Sans"/>
                <a:cs typeface="Open Sans"/>
                <a:sym typeface="Open Sans"/>
              </a:rPr>
              <a:t>Impact on livelihoods </a:t>
            </a:r>
            <a:r>
              <a:rPr lang="en-US" sz="1700">
                <a:solidFill>
                  <a:schemeClr val="dk1"/>
                </a:solidFill>
                <a:latin typeface="Open Sans"/>
                <a:ea typeface="Open Sans"/>
                <a:cs typeface="Open Sans"/>
                <a:sym typeface="Open Sans"/>
              </a:rPr>
              <a:t>e.g. tourism, farming, access to social services</a:t>
            </a:r>
            <a:endParaRPr/>
          </a:p>
          <a:p>
            <a:pPr marL="285750" marR="0" lvl="0" indent="-177800" algn="l" rtl="0">
              <a:spcBef>
                <a:spcPts val="0"/>
              </a:spcBef>
              <a:spcAft>
                <a:spcPts val="0"/>
              </a:spcAft>
              <a:buClr>
                <a:schemeClr val="dk1"/>
              </a:buClr>
              <a:buSzPts val="1700"/>
              <a:buFont typeface="Arial"/>
              <a:buNone/>
            </a:pPr>
            <a:endParaRPr sz="1700">
              <a:solidFill>
                <a:schemeClr val="dk1"/>
              </a:solidFill>
              <a:latin typeface="Open Sans"/>
              <a:ea typeface="Open Sans"/>
              <a:cs typeface="Open Sans"/>
              <a:sym typeface="Open Sans"/>
            </a:endParaRPr>
          </a:p>
        </p:txBody>
      </p:sp>
      <p:sp>
        <p:nvSpPr>
          <p:cNvPr id="1372" name="Google Shape;1372;p59"/>
          <p:cNvSpPr/>
          <p:nvPr/>
        </p:nvSpPr>
        <p:spPr>
          <a:xfrm>
            <a:off x="6313414" y="2302336"/>
            <a:ext cx="5823501" cy="4278094"/>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Open Sans"/>
                <a:ea typeface="Open Sans"/>
                <a:cs typeface="Open Sans"/>
                <a:sym typeface="Open Sans"/>
              </a:rPr>
              <a:t>For evaluation of capacity to withstand climate shocks: </a:t>
            </a:r>
            <a:endParaRPr/>
          </a:p>
          <a:p>
            <a:pPr marL="0" marR="0" lvl="0" indent="0" algn="l" rtl="0">
              <a:spcBef>
                <a:spcPts val="0"/>
              </a:spcBef>
              <a:spcAft>
                <a:spcPts val="0"/>
              </a:spcAft>
              <a:buNone/>
            </a:pPr>
            <a:endParaRPr sz="1700">
              <a:solidFill>
                <a:schemeClr val="dk1"/>
              </a:solidFill>
              <a:latin typeface="Open Sans"/>
              <a:ea typeface="Open Sans"/>
              <a:cs typeface="Open Sans"/>
              <a:sym typeface="Open Sans"/>
            </a:endParaRPr>
          </a:p>
          <a:p>
            <a:pPr marL="457200" marR="0" lvl="1" indent="0" algn="l" rtl="0">
              <a:spcBef>
                <a:spcPts val="0"/>
              </a:spcBef>
              <a:spcAft>
                <a:spcPts val="0"/>
              </a:spcAft>
              <a:buNone/>
            </a:pPr>
            <a:r>
              <a:rPr lang="en-US" sz="1700" b="0" i="0" u="none" strike="noStrike" cap="none">
                <a:solidFill>
                  <a:schemeClr val="dk1"/>
                </a:solidFill>
                <a:latin typeface="Open Sans"/>
                <a:ea typeface="Open Sans"/>
                <a:cs typeface="Open Sans"/>
                <a:sym typeface="Open Sans"/>
              </a:rPr>
              <a:t>evaluate restoration capacity or prevention</a:t>
            </a:r>
            <a:endParaRPr/>
          </a:p>
          <a:p>
            <a:pPr marL="0" marR="0" lvl="0" indent="0" algn="l" rtl="0">
              <a:spcBef>
                <a:spcPts val="0"/>
              </a:spcBef>
              <a:spcAft>
                <a:spcPts val="0"/>
              </a:spcAft>
              <a:buNone/>
            </a:pPr>
            <a:endParaRPr sz="17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700" b="1">
                <a:solidFill>
                  <a:schemeClr val="dk1"/>
                </a:solidFill>
                <a:latin typeface="Open Sans"/>
                <a:ea typeface="Open Sans"/>
                <a:cs typeface="Open Sans"/>
                <a:sym typeface="Open Sans"/>
              </a:rPr>
              <a:t>If shock: </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Budget allocation for repairs and maintenance</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Extent of damage after shock</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Evidence of relocation</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Recovery to previous conditions</a:t>
            </a:r>
            <a:endParaRPr/>
          </a:p>
          <a:p>
            <a:pPr marL="285750" marR="0" lvl="0" indent="-177800" algn="l" rtl="0">
              <a:spcBef>
                <a:spcPts val="0"/>
              </a:spcBef>
              <a:spcAft>
                <a:spcPts val="0"/>
              </a:spcAft>
              <a:buClr>
                <a:schemeClr val="dk1"/>
              </a:buClr>
              <a:buSzPts val="1700"/>
              <a:buFont typeface="Arial"/>
              <a:buNone/>
            </a:pPr>
            <a:endParaRPr sz="17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700" b="1">
                <a:solidFill>
                  <a:schemeClr val="dk1"/>
                </a:solidFill>
                <a:latin typeface="Open Sans"/>
                <a:ea typeface="Open Sans"/>
                <a:cs typeface="Open Sans"/>
                <a:sym typeface="Open Sans"/>
              </a:rPr>
              <a:t>If no shock:</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Budget for prevention</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Materials used e.g. sustained quality of wave breakers</a:t>
            </a:r>
            <a:endParaRPr/>
          </a:p>
          <a:p>
            <a:pPr marL="285750" marR="0" lvl="0" indent="-285750" algn="l" rtl="0">
              <a:spcBef>
                <a:spcPts val="0"/>
              </a:spcBef>
              <a:spcAft>
                <a:spcPts val="0"/>
              </a:spcAft>
              <a:buClr>
                <a:schemeClr val="dk1"/>
              </a:buClr>
              <a:buSzPts val="1700"/>
              <a:buFont typeface="Arial"/>
              <a:buChar char="•"/>
            </a:pPr>
            <a:r>
              <a:rPr lang="en-US" sz="1700">
                <a:solidFill>
                  <a:schemeClr val="dk1"/>
                </a:solidFill>
                <a:latin typeface="Open Sans"/>
                <a:ea typeface="Open Sans"/>
                <a:cs typeface="Open Sans"/>
                <a:sym typeface="Open Sans"/>
              </a:rPr>
              <a:t>Planning for end-of-life of material</a:t>
            </a:r>
            <a:endParaRPr/>
          </a:p>
          <a:p>
            <a:pPr marL="285750" marR="0" lvl="0" indent="-177800" algn="l" rtl="0">
              <a:spcBef>
                <a:spcPts val="0"/>
              </a:spcBef>
              <a:spcAft>
                <a:spcPts val="0"/>
              </a:spcAft>
              <a:buClr>
                <a:schemeClr val="dk1"/>
              </a:buClr>
              <a:buSzPts val="1700"/>
              <a:buFont typeface="Arial"/>
              <a:buNone/>
            </a:pPr>
            <a:endParaRPr sz="1700">
              <a:solidFill>
                <a:schemeClr val="dk1"/>
              </a:solidFill>
              <a:latin typeface="Open Sans"/>
              <a:ea typeface="Open Sans"/>
              <a:cs typeface="Open Sans"/>
              <a:sym typeface="Open Sans"/>
            </a:endParaRPr>
          </a:p>
          <a:p>
            <a:pPr marL="285750" marR="0" lvl="0" indent="-177800" algn="l" rtl="0">
              <a:spcBef>
                <a:spcPts val="0"/>
              </a:spcBef>
              <a:spcAft>
                <a:spcPts val="0"/>
              </a:spcAft>
              <a:buClr>
                <a:schemeClr val="dk1"/>
              </a:buClr>
              <a:buSzPts val="1700"/>
              <a:buFont typeface="Arial"/>
              <a:buNone/>
            </a:pPr>
            <a:endParaRPr sz="1700">
              <a:solidFill>
                <a:schemeClr val="dk1"/>
              </a:solidFill>
              <a:latin typeface="Open Sans"/>
              <a:ea typeface="Open Sans"/>
              <a:cs typeface="Open Sans"/>
              <a:sym typeface="Open Sans"/>
            </a:endParaRPr>
          </a:p>
        </p:txBody>
      </p:sp>
      <p:sp>
        <p:nvSpPr>
          <p:cNvPr id="1373" name="Google Shape;1373;p5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374" name="Google Shape;1374;p59"/>
          <p:cNvSpPr txBox="1"/>
          <p:nvPr/>
        </p:nvSpPr>
        <p:spPr>
          <a:xfrm>
            <a:off x="848298" y="1630652"/>
            <a:ext cx="114340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Open Sans"/>
                <a:ea typeface="Open Sans"/>
                <a:cs typeface="Open Sans"/>
                <a:sym typeface="Open Sans"/>
              </a:rPr>
              <a:t>Check aspects of sustainability by verifying data availability on : </a:t>
            </a:r>
            <a:endParaRPr dirty="0"/>
          </a:p>
        </p:txBody>
      </p:sp>
      <p:sp>
        <p:nvSpPr>
          <p:cNvPr id="1375" name="Google Shape;1375;p59"/>
          <p:cNvSpPr/>
          <p:nvPr/>
        </p:nvSpPr>
        <p:spPr>
          <a:xfrm>
            <a:off x="6403010" y="3138689"/>
            <a:ext cx="300300" cy="253500"/>
          </a:xfrm>
          <a:prstGeom prst="rightArrow">
            <a:avLst>
              <a:gd name="adj1" fmla="val 50000"/>
              <a:gd name="adj2"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6" name="Google Shape;1376;p59"/>
          <p:cNvSpPr/>
          <p:nvPr/>
        </p:nvSpPr>
        <p:spPr>
          <a:xfrm>
            <a:off x="698109" y="2885314"/>
            <a:ext cx="300379" cy="253388"/>
          </a:xfrm>
          <a:prstGeom prst="rightArrow">
            <a:avLst>
              <a:gd name="adj1" fmla="val 50000"/>
              <a:gd name="adj2"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7" name="Google Shape;1377;p59"/>
          <p:cNvSpPr/>
          <p:nvPr/>
        </p:nvSpPr>
        <p:spPr>
          <a:xfrm>
            <a:off x="2342582" y="1646352"/>
            <a:ext cx="390418" cy="347633"/>
          </a:xfrm>
          <a:prstGeom prst="rightArrow">
            <a:avLst>
              <a:gd name="adj1" fmla="val 50000"/>
              <a:gd name="adj2" fmla="val 50000"/>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1382"/>
        <p:cNvGrpSpPr/>
        <p:nvPr/>
      </p:nvGrpSpPr>
      <p:grpSpPr>
        <a:xfrm>
          <a:off x="0" y="0"/>
          <a:ext cx="0" cy="0"/>
          <a:chOff x="0" y="0"/>
          <a:chExt cx="0" cy="0"/>
        </a:xfrm>
      </p:grpSpPr>
      <p:sp>
        <p:nvSpPr>
          <p:cNvPr id="1383" name="Google Shape;1383;p60"/>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1384" name="Google Shape;1384;p60"/>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5" name="Google Shape;1385;p60"/>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386" name="Google Shape;1386;p60"/>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Myriad Pro"/>
                <a:ea typeface="Open Sans"/>
                <a:cs typeface="Open Sans"/>
                <a:sym typeface="Open Sans"/>
              </a:rPr>
              <a:t>Reviewing sustainability of assets: example of infrastructure assessment</a:t>
            </a:r>
            <a:endParaRPr lang="en-US" sz="2400" dirty="0">
              <a:latin typeface="Myriad Pro"/>
            </a:endParaRPr>
          </a:p>
        </p:txBody>
      </p:sp>
      <p:sp>
        <p:nvSpPr>
          <p:cNvPr id="1387" name="Google Shape;1387;p60"/>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Data analysis – sustainability tools</a:t>
            </a:r>
            <a:endParaRPr/>
          </a:p>
        </p:txBody>
      </p:sp>
      <p:cxnSp>
        <p:nvCxnSpPr>
          <p:cNvPr id="1388" name="Google Shape;1388;p60"/>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389" name="Google Shape;1389;p60"/>
          <p:cNvSpPr/>
          <p:nvPr/>
        </p:nvSpPr>
        <p:spPr>
          <a:xfrm>
            <a:off x="815248" y="6026227"/>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0" name="Google Shape;1390;p60"/>
          <p:cNvSpPr txBox="1"/>
          <p:nvPr/>
        </p:nvSpPr>
        <p:spPr>
          <a:xfrm>
            <a:off x="914399" y="1695746"/>
            <a:ext cx="9714212" cy="5062924"/>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2000" b="1" i="0" u="sng" strike="noStrike" cap="none" dirty="0">
                <a:solidFill>
                  <a:schemeClr val="dk1"/>
                </a:solidFill>
                <a:latin typeface="Open Sans"/>
                <a:ea typeface="Open Sans"/>
                <a:cs typeface="Open Sans"/>
                <a:sym typeface="Open Sans"/>
              </a:rPr>
              <a:t>Sustained Impact Conditions Checklist for infrastructure</a:t>
            </a:r>
            <a:endParaRPr dirty="0"/>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8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dirty="0">
                <a:solidFill>
                  <a:schemeClr val="dk1"/>
                </a:solidFill>
                <a:latin typeface="Open Sans"/>
                <a:ea typeface="Open Sans"/>
                <a:cs typeface="Open Sans"/>
                <a:sym typeface="Open Sans"/>
              </a:rPr>
              <a:t>Resources </a:t>
            </a:r>
            <a:r>
              <a:rPr lang="en-US" sz="1800" dirty="0">
                <a:solidFill>
                  <a:schemeClr val="dk1"/>
                </a:solidFill>
                <a:latin typeface="Open Sans"/>
                <a:ea typeface="Open Sans"/>
                <a:cs typeface="Open Sans"/>
                <a:sym typeface="Open Sans"/>
              </a:rPr>
              <a:t>- How is infrastructure being maintained? does it generate income or resources for anyone? </a:t>
            </a:r>
            <a:endParaRPr dirty="0"/>
          </a:p>
          <a:p>
            <a:pPr marL="285750" marR="0" lvl="0" indent="-254000" algn="l" rtl="0">
              <a:spcBef>
                <a:spcPts val="0"/>
              </a:spcBef>
              <a:spcAft>
                <a:spcPts val="0"/>
              </a:spcAft>
              <a:buClr>
                <a:schemeClr val="dk1"/>
              </a:buClr>
              <a:buSzPts val="500"/>
              <a:buFont typeface="Noto Sans Symbols"/>
              <a:buNone/>
            </a:pPr>
            <a:endParaRPr sz="5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dirty="0">
                <a:solidFill>
                  <a:schemeClr val="dk1"/>
                </a:solidFill>
                <a:latin typeface="Open Sans"/>
                <a:ea typeface="Open Sans"/>
                <a:cs typeface="Open Sans"/>
                <a:sym typeface="Open Sans"/>
              </a:rPr>
              <a:t>Partnerships and local ownership </a:t>
            </a:r>
            <a:r>
              <a:rPr lang="en-US" sz="1800" dirty="0">
                <a:solidFill>
                  <a:schemeClr val="dk1"/>
                </a:solidFill>
                <a:latin typeface="Open Sans"/>
                <a:ea typeface="Open Sans"/>
                <a:cs typeface="Open Sans"/>
                <a:sym typeface="Open Sans"/>
              </a:rPr>
              <a:t>- Who benefits from it being there? Who is using it/demanding it? </a:t>
            </a:r>
            <a:endParaRPr dirty="0"/>
          </a:p>
          <a:p>
            <a:pPr marL="285750" marR="0" lvl="0" indent="-254000" algn="l" rtl="0">
              <a:spcBef>
                <a:spcPts val="0"/>
              </a:spcBef>
              <a:spcAft>
                <a:spcPts val="0"/>
              </a:spcAft>
              <a:buClr>
                <a:schemeClr val="dk1"/>
              </a:buClr>
              <a:buSzPts val="500"/>
              <a:buFont typeface="Noto Sans Symbols"/>
              <a:buNone/>
            </a:pPr>
            <a:endParaRPr sz="5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dirty="0">
                <a:solidFill>
                  <a:schemeClr val="dk1"/>
                </a:solidFill>
                <a:latin typeface="Open Sans"/>
                <a:ea typeface="Open Sans"/>
                <a:cs typeface="Open Sans"/>
                <a:sym typeface="Open Sans"/>
              </a:rPr>
              <a:t>Capacity building </a:t>
            </a:r>
            <a:r>
              <a:rPr lang="en-US" sz="1800" dirty="0">
                <a:solidFill>
                  <a:schemeClr val="dk1"/>
                </a:solidFill>
                <a:latin typeface="Open Sans"/>
                <a:ea typeface="Open Sans"/>
                <a:cs typeface="Open Sans"/>
                <a:sym typeface="Open Sans"/>
              </a:rPr>
              <a:t>- What behavioral changes or policy changes have happened or are possible thanks to it? What priorities are changed? What new info or other benefits came out of it?</a:t>
            </a:r>
            <a:endParaRPr dirty="0"/>
          </a:p>
          <a:p>
            <a:pPr marL="285750" marR="0" lvl="0" indent="-254000" algn="l" rtl="0">
              <a:spcBef>
                <a:spcPts val="0"/>
              </a:spcBef>
              <a:spcAft>
                <a:spcPts val="0"/>
              </a:spcAft>
              <a:buClr>
                <a:schemeClr val="dk1"/>
              </a:buClr>
              <a:buSzPts val="500"/>
              <a:buFont typeface="Noto Sans Symbols"/>
              <a:buNone/>
            </a:pPr>
            <a:endParaRPr sz="500" dirty="0">
              <a:solidFill>
                <a:schemeClr val="dk1"/>
              </a:solidFill>
              <a:highlight>
                <a:srgbClr val="FFFF00"/>
              </a:highlight>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dirty="0">
                <a:solidFill>
                  <a:schemeClr val="dk1"/>
                </a:solidFill>
                <a:highlight>
                  <a:srgbClr val="FFFF00"/>
                </a:highlight>
                <a:latin typeface="Open Sans"/>
                <a:ea typeface="Open Sans"/>
                <a:cs typeface="Open Sans"/>
                <a:sym typeface="Open Sans"/>
              </a:rPr>
              <a:t>Emerging </a:t>
            </a:r>
            <a:r>
              <a:rPr lang="en-US" sz="1800" b="1" dirty="0">
                <a:solidFill>
                  <a:schemeClr val="dk1"/>
                </a:solidFill>
                <a:latin typeface="Open Sans"/>
                <a:ea typeface="Open Sans"/>
                <a:cs typeface="Open Sans"/>
                <a:sym typeface="Open Sans"/>
              </a:rPr>
              <a:t>sustainability </a:t>
            </a:r>
            <a:r>
              <a:rPr lang="en-US" sz="1800" dirty="0">
                <a:solidFill>
                  <a:schemeClr val="dk1"/>
                </a:solidFill>
                <a:latin typeface="Open Sans"/>
                <a:ea typeface="Open Sans"/>
                <a:cs typeface="Open Sans"/>
                <a:sym typeface="Open Sans"/>
              </a:rPr>
              <a:t>- What modifications or changes are needed or were made locally to make it more useful or used? </a:t>
            </a:r>
            <a:endParaRPr dirty="0"/>
          </a:p>
          <a:p>
            <a:pPr marL="285750" marR="0" lvl="0" indent="-254000" algn="l" rtl="0">
              <a:spcBef>
                <a:spcPts val="0"/>
              </a:spcBef>
              <a:spcAft>
                <a:spcPts val="0"/>
              </a:spcAft>
              <a:buClr>
                <a:schemeClr val="dk1"/>
              </a:buClr>
              <a:buSzPts val="500"/>
              <a:buFont typeface="Noto Sans Symbols"/>
              <a:buNone/>
            </a:pPr>
            <a:endParaRPr sz="5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dirty="0">
                <a:solidFill>
                  <a:schemeClr val="dk1"/>
                </a:solidFill>
                <a:latin typeface="Open Sans"/>
                <a:ea typeface="Open Sans"/>
                <a:cs typeface="Open Sans"/>
                <a:sym typeface="Open Sans"/>
              </a:rPr>
              <a:t>Evaluation of risks </a:t>
            </a:r>
            <a:r>
              <a:rPr lang="en-US" sz="1800" dirty="0">
                <a:solidFill>
                  <a:schemeClr val="dk1"/>
                </a:solidFill>
                <a:latin typeface="Open Sans"/>
                <a:ea typeface="Open Sans"/>
                <a:cs typeface="Open Sans"/>
                <a:sym typeface="Open Sans"/>
              </a:rPr>
              <a:t>- What is the risk management plan? What other systems rely on this infrastructure? are there liabilities? </a:t>
            </a:r>
            <a:endParaRPr sz="1800" dirty="0">
              <a:solidFill>
                <a:schemeClr val="dk1"/>
              </a:solidFill>
              <a:highlight>
                <a:srgbClr val="00FFFF"/>
              </a:highlight>
              <a:latin typeface="Open Sans"/>
              <a:ea typeface="Open Sans"/>
              <a:cs typeface="Open Sans"/>
              <a:sym typeface="Open Sans"/>
            </a:endParaRPr>
          </a:p>
          <a:p>
            <a:pPr marL="285750" marR="0" lvl="0" indent="-254000" algn="l" rtl="0">
              <a:spcBef>
                <a:spcPts val="0"/>
              </a:spcBef>
              <a:spcAft>
                <a:spcPts val="0"/>
              </a:spcAft>
              <a:buClr>
                <a:schemeClr val="dk1"/>
              </a:buClr>
              <a:buSzPts val="500"/>
              <a:buFont typeface="Noto Sans Symbols"/>
              <a:buNone/>
            </a:pPr>
            <a:endParaRPr sz="500" dirty="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dirty="0">
                <a:solidFill>
                  <a:schemeClr val="dk1"/>
                </a:solidFill>
                <a:latin typeface="Open Sans"/>
                <a:ea typeface="Open Sans"/>
                <a:cs typeface="Open Sans"/>
                <a:sym typeface="Open Sans"/>
              </a:rPr>
              <a:t>Impacts</a:t>
            </a:r>
            <a:r>
              <a:rPr lang="en-US" sz="1800" dirty="0">
                <a:solidFill>
                  <a:schemeClr val="dk1"/>
                </a:solidFill>
                <a:latin typeface="Open Sans"/>
                <a:ea typeface="Open Sans"/>
                <a:cs typeface="Open Sans"/>
                <a:sym typeface="Open Sans"/>
              </a:rPr>
              <a:t> - Is the structure still standing (and expected to based on engineering inputs/expert analysis)? </a:t>
            </a:r>
            <a:endParaRPr dirty="0"/>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p:txBody>
      </p:sp>
      <p:pic>
        <p:nvPicPr>
          <p:cNvPr id="1391" name="Google Shape;1391;p60" descr="Vector Checklist Png - Checklist Png Clipart - Full Size Clipart (#5469566)  - PinClipart"/>
          <p:cNvPicPr preferRelativeResize="0"/>
          <p:nvPr/>
        </p:nvPicPr>
        <p:blipFill rotWithShape="1">
          <a:blip r:embed="rId3">
            <a:alphaModFix/>
          </a:blip>
          <a:srcRect/>
          <a:stretch/>
        </p:blipFill>
        <p:spPr>
          <a:xfrm>
            <a:off x="649995" y="1509054"/>
            <a:ext cx="804232" cy="76475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233"/>
        <p:cNvGrpSpPr/>
        <p:nvPr/>
      </p:nvGrpSpPr>
      <p:grpSpPr>
        <a:xfrm>
          <a:off x="0" y="0"/>
          <a:ext cx="0" cy="0"/>
          <a:chOff x="0" y="0"/>
          <a:chExt cx="0" cy="0"/>
        </a:xfrm>
      </p:grpSpPr>
      <p:sp>
        <p:nvSpPr>
          <p:cNvPr id="1234" name="Google Shape;1234;p50"/>
          <p:cNvSpPr/>
          <p:nvPr/>
        </p:nvSpPr>
        <p:spPr>
          <a:xfrm>
            <a:off x="815248" y="6026227"/>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5" name="Google Shape;1235;p50"/>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6" name="Google Shape;1236;p50"/>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237" name="Google Shape;1237;p50"/>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sustainability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cxnSp>
        <p:nvCxnSpPr>
          <p:cNvPr id="1238" name="Google Shape;1238;p50"/>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239" name="Google Shape;1239;p50"/>
          <p:cNvSpPr txBox="1"/>
          <p:nvPr/>
        </p:nvSpPr>
        <p:spPr>
          <a:xfrm>
            <a:off x="839969" y="797034"/>
            <a:ext cx="11546958" cy="41088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300"/>
              <a:buFont typeface="Arial"/>
              <a:buNone/>
            </a:pPr>
            <a:r>
              <a:rPr lang="en-US" sz="2300" b="1" dirty="0">
                <a:solidFill>
                  <a:srgbClr val="7F7F7F"/>
                </a:solidFill>
                <a:latin typeface="Myriad Pro"/>
                <a:ea typeface="Open Sans"/>
                <a:cs typeface="Open Sans"/>
                <a:sym typeface="Open Sans"/>
              </a:rPr>
              <a:t>TIP: Tracing sustainability if you do not have measured outcomes in your project</a:t>
            </a:r>
            <a:endParaRPr dirty="0">
              <a:latin typeface="Myriad Pro"/>
            </a:endParaRPr>
          </a:p>
        </p:txBody>
      </p:sp>
      <p:graphicFrame>
        <p:nvGraphicFramePr>
          <p:cNvPr id="1240" name="Google Shape;1240;p50"/>
          <p:cNvGraphicFramePr/>
          <p:nvPr/>
        </p:nvGraphicFramePr>
        <p:xfrm>
          <a:off x="1016758" y="1554811"/>
          <a:ext cx="10974625" cy="2468920"/>
        </p:xfrm>
        <a:graphic>
          <a:graphicData uri="http://schemas.openxmlformats.org/drawingml/2006/table">
            <a:tbl>
              <a:tblPr firstRow="1" bandRow="1">
                <a:noFill/>
              </a:tblPr>
              <a:tblGrid>
                <a:gridCol w="3404775">
                  <a:extLst>
                    <a:ext uri="{9D8B030D-6E8A-4147-A177-3AD203B41FA5}">
                      <a16:colId xmlns:a16="http://schemas.microsoft.com/office/drawing/2014/main" val="20000"/>
                    </a:ext>
                  </a:extLst>
                </a:gridCol>
                <a:gridCol w="3911650">
                  <a:extLst>
                    <a:ext uri="{9D8B030D-6E8A-4147-A177-3AD203B41FA5}">
                      <a16:colId xmlns:a16="http://schemas.microsoft.com/office/drawing/2014/main" val="20001"/>
                    </a:ext>
                  </a:extLst>
                </a:gridCol>
                <a:gridCol w="3658200">
                  <a:extLst>
                    <a:ext uri="{9D8B030D-6E8A-4147-A177-3AD203B41FA5}">
                      <a16:colId xmlns:a16="http://schemas.microsoft.com/office/drawing/2014/main" val="20002"/>
                    </a:ext>
                  </a:extLst>
                </a:gridCol>
              </a:tblGrid>
              <a:tr h="334350">
                <a:tc>
                  <a:txBody>
                    <a:bodyPr/>
                    <a:lstStyle/>
                    <a:p>
                      <a:pPr marL="0" marR="0" lvl="0" indent="0" algn="l" rtl="0">
                        <a:spcBef>
                          <a:spcPts val="0"/>
                        </a:spcBef>
                        <a:spcAft>
                          <a:spcPts val="0"/>
                        </a:spcAft>
                        <a:buNone/>
                      </a:pPr>
                      <a:r>
                        <a:rPr lang="en-US" sz="1800" b="1">
                          <a:latin typeface="Myriad Pro"/>
                          <a:ea typeface="Open Sans"/>
                          <a:cs typeface="Open Sans"/>
                          <a:sym typeface="Open Sans"/>
                        </a:rPr>
                        <a:t>Planned output</a:t>
                      </a:r>
                      <a:endParaRPr>
                        <a:latin typeface="Myriad Pro"/>
                      </a:endParaRPr>
                    </a:p>
                  </a:txBody>
                  <a:tcPr marL="91450" marR="91450" marT="45725" marB="45725"/>
                </a:tc>
                <a:tc>
                  <a:txBody>
                    <a:bodyPr/>
                    <a:lstStyle/>
                    <a:p>
                      <a:pPr marL="0" marR="0" lvl="0" indent="0" algn="l" rtl="0">
                        <a:spcBef>
                          <a:spcPts val="0"/>
                        </a:spcBef>
                        <a:spcAft>
                          <a:spcPts val="0"/>
                        </a:spcAft>
                        <a:buNone/>
                      </a:pPr>
                      <a:r>
                        <a:rPr lang="en-US" sz="1800" b="1">
                          <a:latin typeface="Myriad Pro"/>
                          <a:ea typeface="Open Sans"/>
                          <a:cs typeface="Open Sans"/>
                          <a:sym typeface="Open Sans"/>
                        </a:rPr>
                        <a:t>Actual output</a:t>
                      </a:r>
                      <a:endParaRPr>
                        <a:latin typeface="Myriad Pro"/>
                      </a:endParaRPr>
                    </a:p>
                  </a:txBody>
                  <a:tcPr marL="91450" marR="91450" marT="45725" marB="45725"/>
                </a:tc>
                <a:tc>
                  <a:txBody>
                    <a:bodyPr/>
                    <a:lstStyle/>
                    <a:p>
                      <a:pPr marL="0" marR="0" lvl="0" indent="0" algn="l" rtl="0">
                        <a:spcBef>
                          <a:spcPts val="0"/>
                        </a:spcBef>
                        <a:spcAft>
                          <a:spcPts val="0"/>
                        </a:spcAft>
                        <a:buNone/>
                      </a:pPr>
                      <a:r>
                        <a:rPr lang="en-US" sz="1800" b="1">
                          <a:latin typeface="Myriad Pro"/>
                          <a:ea typeface="Open Sans"/>
                          <a:cs typeface="Open Sans"/>
                          <a:sym typeface="Open Sans"/>
                        </a:rPr>
                        <a:t>Actual outcome?</a:t>
                      </a:r>
                      <a:endParaRPr>
                        <a:latin typeface="Myriad Pro"/>
                      </a:endParaRPr>
                    </a:p>
                  </a:txBody>
                  <a:tcPr marL="91450" marR="91450" marT="45725" marB="45725"/>
                </a:tc>
                <a:extLst>
                  <a:ext uri="{0D108BD9-81ED-4DB2-BD59-A6C34878D82A}">
                    <a16:rowId xmlns:a16="http://schemas.microsoft.com/office/drawing/2014/main" val="10000"/>
                  </a:ext>
                </a:extLst>
              </a:tr>
              <a:tr h="501525">
                <a:tc rowSpan="3">
                  <a:txBody>
                    <a:bodyPr/>
                    <a:lstStyle/>
                    <a:p>
                      <a:pPr marL="0" marR="0" lvl="0" indent="0" algn="l" rtl="0">
                        <a:spcBef>
                          <a:spcPts val="0"/>
                        </a:spcBef>
                        <a:spcAft>
                          <a:spcPts val="0"/>
                        </a:spcAft>
                        <a:buNone/>
                      </a:pPr>
                      <a:r>
                        <a:rPr lang="en-US" sz="1500" dirty="0">
                          <a:latin typeface="Myriad Pro"/>
                          <a:ea typeface="Open Sans"/>
                          <a:cs typeface="Open Sans"/>
                          <a:sym typeface="Open Sans"/>
                        </a:rPr>
                        <a:t>140km coastline and riparian streams introduced with resilient shoreline and flood protection measures, including vegetation planting in at least 60 km coast and 50 km of riparian streams, and beach replenishment techniques applied in at least 2 sites and 10 Km coastline</a:t>
                      </a:r>
                      <a:endParaRPr dirty="0">
                        <a:latin typeface="Myriad Pro"/>
                      </a:endParaRPr>
                    </a:p>
                  </a:txBody>
                  <a:tcPr marL="91450" marR="91450" marT="45725" marB="45725"/>
                </a:tc>
                <a:tc>
                  <a:txBody>
                    <a:bodyPr/>
                    <a:lstStyle/>
                    <a:p>
                      <a:pPr marL="0" marR="0" lvl="0" indent="0" algn="l" rtl="0">
                        <a:spcBef>
                          <a:spcPts val="0"/>
                        </a:spcBef>
                        <a:spcAft>
                          <a:spcPts val="0"/>
                        </a:spcAft>
                        <a:buNone/>
                      </a:pPr>
                      <a:r>
                        <a:rPr lang="en-US" sz="1500">
                          <a:latin typeface="Myriad Pro"/>
                          <a:ea typeface="Open Sans"/>
                          <a:cs typeface="Open Sans"/>
                          <a:sym typeface="Open Sans"/>
                        </a:rPr>
                        <a:t>The Vaiala Seawall (0,66 km) and the Saleia Rock Wall (1 km) were both completed </a:t>
                      </a:r>
                      <a:endParaRPr>
                        <a:latin typeface="Myriad Pro"/>
                      </a:endParaRPr>
                    </a:p>
                  </a:txBody>
                  <a:tcPr marL="91450" marR="91450" marT="45725" marB="45725"/>
                </a:tc>
                <a:tc>
                  <a:txBody>
                    <a:bodyPr/>
                    <a:lstStyle/>
                    <a:p>
                      <a:pPr marL="0" marR="0" lvl="0" indent="0" algn="l" rtl="0">
                        <a:spcBef>
                          <a:spcPts val="0"/>
                        </a:spcBef>
                        <a:spcAft>
                          <a:spcPts val="0"/>
                        </a:spcAft>
                        <a:buNone/>
                      </a:pPr>
                      <a:endParaRPr sz="1600">
                        <a:latin typeface="Myriad Pro"/>
                        <a:ea typeface="Open Sans"/>
                        <a:cs typeface="Open Sans"/>
                        <a:sym typeface="Open Sans"/>
                      </a:endParaRPr>
                    </a:p>
                  </a:txBody>
                  <a:tcPr marL="91450" marR="91450" marT="45725" marB="45725"/>
                </a:tc>
                <a:extLst>
                  <a:ext uri="{0D108BD9-81ED-4DB2-BD59-A6C34878D82A}">
                    <a16:rowId xmlns:a16="http://schemas.microsoft.com/office/drawing/2014/main" val="10001"/>
                  </a:ext>
                </a:extLst>
              </a:tr>
              <a:tr h="919450">
                <a:tc vMerge="1">
                  <a:txBody>
                    <a:bodyPr/>
                    <a:lstStyle/>
                    <a:p>
                      <a:endParaRPr lang="en-US"/>
                    </a:p>
                  </a:txBody>
                  <a:tcPr/>
                </a:tc>
                <a:tc>
                  <a:txBody>
                    <a:bodyPr/>
                    <a:lstStyle/>
                    <a:p>
                      <a:pPr marL="0" marR="0" lvl="0" indent="0" algn="l" rtl="0">
                        <a:spcBef>
                          <a:spcPts val="0"/>
                        </a:spcBef>
                        <a:spcAft>
                          <a:spcPts val="0"/>
                        </a:spcAft>
                        <a:buNone/>
                      </a:pPr>
                      <a:r>
                        <a:rPr lang="en-US" sz="1500" i="1">
                          <a:latin typeface="Myriad Pro"/>
                          <a:ea typeface="Open Sans"/>
                          <a:cs typeface="Open Sans"/>
                          <a:sym typeface="Open Sans"/>
                        </a:rPr>
                        <a:t>Barely</a:t>
                      </a:r>
                      <a:r>
                        <a:rPr lang="en-US" sz="1500">
                          <a:latin typeface="Myriad Pro"/>
                          <a:ea typeface="Open Sans"/>
                          <a:cs typeface="Open Sans"/>
                          <a:sym typeface="Open Sans"/>
                        </a:rPr>
                        <a:t> 3 km out of the planned 10 km of the new road for Salimu/Musumusu were constructed to protect critical sections of the access road prone to coastal erosion</a:t>
                      </a:r>
                      <a:endParaRPr>
                        <a:latin typeface="Myriad Pro"/>
                      </a:endParaRPr>
                    </a:p>
                  </a:txBody>
                  <a:tcPr marL="91450" marR="91450" marT="45725" marB="45725"/>
                </a:tc>
                <a:tc>
                  <a:txBody>
                    <a:bodyPr/>
                    <a:lstStyle/>
                    <a:p>
                      <a:pPr marL="0" marR="0" lvl="0" indent="0" algn="l" rtl="0">
                        <a:spcBef>
                          <a:spcPts val="0"/>
                        </a:spcBef>
                        <a:spcAft>
                          <a:spcPts val="0"/>
                        </a:spcAft>
                        <a:buNone/>
                      </a:pPr>
                      <a:endParaRPr sz="1600">
                        <a:latin typeface="Myriad Pro"/>
                        <a:ea typeface="Open Sans"/>
                        <a:cs typeface="Open Sans"/>
                        <a:sym typeface="Open Sans"/>
                      </a:endParaRPr>
                    </a:p>
                  </a:txBody>
                  <a:tcPr marL="91450" marR="91450" marT="45725" marB="45725"/>
                </a:tc>
                <a:extLst>
                  <a:ext uri="{0D108BD9-81ED-4DB2-BD59-A6C34878D82A}">
                    <a16:rowId xmlns:a16="http://schemas.microsoft.com/office/drawing/2014/main" val="10002"/>
                  </a:ext>
                </a:extLst>
              </a:tr>
              <a:tr h="501525">
                <a:tc vMerge="1">
                  <a:txBody>
                    <a:bodyPr/>
                    <a:lstStyle/>
                    <a:p>
                      <a:endParaRPr lang="en-US"/>
                    </a:p>
                  </a:txBody>
                  <a:tcPr/>
                </a:tc>
                <a:tc>
                  <a:txBody>
                    <a:bodyPr/>
                    <a:lstStyle/>
                    <a:p>
                      <a:pPr marL="0" marR="0" lvl="0" indent="0" algn="l" rtl="0">
                        <a:spcBef>
                          <a:spcPts val="0"/>
                        </a:spcBef>
                        <a:spcAft>
                          <a:spcPts val="0"/>
                        </a:spcAft>
                        <a:buNone/>
                      </a:pPr>
                      <a:r>
                        <a:rPr lang="en-US" sz="1500">
                          <a:latin typeface="Myriad Pro"/>
                          <a:ea typeface="Open Sans"/>
                          <a:cs typeface="Open Sans"/>
                          <a:sym typeface="Open Sans"/>
                        </a:rPr>
                        <a:t>Replanting coverage was equivalent to 18.9</a:t>
                      </a:r>
                      <a:endParaRPr>
                        <a:latin typeface="Myriad Pro"/>
                      </a:endParaRPr>
                    </a:p>
                    <a:p>
                      <a:pPr marL="0" marR="0" lvl="0" indent="0" algn="l" rtl="0">
                        <a:spcBef>
                          <a:spcPts val="0"/>
                        </a:spcBef>
                        <a:spcAft>
                          <a:spcPts val="0"/>
                        </a:spcAft>
                        <a:buNone/>
                      </a:pPr>
                      <a:r>
                        <a:rPr lang="en-US" sz="1500">
                          <a:latin typeface="Myriad Pro"/>
                          <a:ea typeface="Open Sans"/>
                          <a:cs typeface="Open Sans"/>
                          <a:sym typeface="Open Sans"/>
                        </a:rPr>
                        <a:t>hectares covering 14 sites</a:t>
                      </a:r>
                      <a:endParaRPr>
                        <a:latin typeface="Myriad Pro"/>
                      </a:endParaRPr>
                    </a:p>
                  </a:txBody>
                  <a:tcPr marL="91450" marR="91450" marT="45725" marB="45725"/>
                </a:tc>
                <a:tc>
                  <a:txBody>
                    <a:bodyPr/>
                    <a:lstStyle/>
                    <a:p>
                      <a:pPr marL="0" marR="0" lvl="0" indent="0" algn="l" rtl="0">
                        <a:spcBef>
                          <a:spcPts val="0"/>
                        </a:spcBef>
                        <a:spcAft>
                          <a:spcPts val="0"/>
                        </a:spcAft>
                        <a:buNone/>
                      </a:pPr>
                      <a:endParaRPr sz="1600" dirty="0">
                        <a:latin typeface="Myriad Pro"/>
                        <a:ea typeface="Open Sans"/>
                        <a:cs typeface="Open Sans"/>
                        <a:sym typeface="Open Sans"/>
                      </a:endParaRPr>
                    </a:p>
                  </a:txBody>
                  <a:tcPr marL="91450" marR="91450" marT="45725" marB="45725"/>
                </a:tc>
                <a:extLst>
                  <a:ext uri="{0D108BD9-81ED-4DB2-BD59-A6C34878D82A}">
                    <a16:rowId xmlns:a16="http://schemas.microsoft.com/office/drawing/2014/main" val="10003"/>
                  </a:ext>
                </a:extLst>
              </a:tr>
            </a:tbl>
          </a:graphicData>
        </a:graphic>
      </p:graphicFrame>
      <p:sp>
        <p:nvSpPr>
          <p:cNvPr id="1241" name="Google Shape;1241;p50"/>
          <p:cNvSpPr txBox="1"/>
          <p:nvPr/>
        </p:nvSpPr>
        <p:spPr>
          <a:xfrm>
            <a:off x="8432318" y="1986193"/>
            <a:ext cx="3441494" cy="1384995"/>
          </a:xfrm>
          <a:prstGeom prst="rect">
            <a:avLst/>
          </a:prstGeom>
          <a:solidFill>
            <a:srgbClr val="D6E9A5"/>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dirty="0">
                <a:solidFill>
                  <a:schemeClr val="dk1"/>
                </a:solidFill>
                <a:latin typeface="Myriad Pro"/>
                <a:ea typeface="Open Sans"/>
                <a:cs typeface="Open Sans"/>
                <a:sym typeface="Open Sans"/>
              </a:rPr>
              <a:t>Data linking to actual outcomes</a:t>
            </a:r>
            <a:r>
              <a:rPr lang="en-US" sz="1400" dirty="0">
                <a:solidFill>
                  <a:schemeClr val="dk1"/>
                </a:solidFill>
                <a:latin typeface="Myriad Pro"/>
                <a:ea typeface="Open Sans"/>
                <a:cs typeface="Open Sans"/>
                <a:sym typeface="Open Sans"/>
              </a:rPr>
              <a:t>: Seawall construction is having mixed results on tourism: it allows the protection of touristic infrastructures, but it also contributes to sandy beach destruction, reducing tourism</a:t>
            </a:r>
            <a:endParaRPr dirty="0">
              <a:latin typeface="Myriad Pro"/>
            </a:endParaRPr>
          </a:p>
        </p:txBody>
      </p:sp>
      <p:sp>
        <p:nvSpPr>
          <p:cNvPr id="1242" name="Google Shape;1242;p50"/>
          <p:cNvSpPr/>
          <p:nvPr/>
        </p:nvSpPr>
        <p:spPr>
          <a:xfrm>
            <a:off x="4433104" y="4121346"/>
            <a:ext cx="3896858" cy="515450"/>
          </a:xfrm>
          <a:prstGeom prst="rect">
            <a:avLst/>
          </a:prstGeom>
          <a:solidFill>
            <a:srgbClr val="BF9000"/>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1600" b="1">
                <a:solidFill>
                  <a:schemeClr val="lt1"/>
                </a:solidFill>
                <a:latin typeface="Calibri"/>
                <a:ea typeface="Calibri"/>
                <a:cs typeface="Calibri"/>
                <a:sym typeface="Calibri"/>
              </a:rPr>
              <a:t>RISKS: </a:t>
            </a:r>
            <a:r>
              <a:rPr lang="en-US" sz="1600">
                <a:solidFill>
                  <a:schemeClr val="lt1"/>
                </a:solidFill>
                <a:latin typeface="Calibri"/>
                <a:ea typeface="Calibri"/>
                <a:cs typeface="Calibri"/>
                <a:sym typeface="Calibri"/>
              </a:rPr>
              <a:t>need to replenish/repair </a:t>
            </a:r>
            <a:endParaRPr/>
          </a:p>
          <a:p>
            <a:pPr marL="0" marR="0" lvl="0" indent="0" algn="just" rtl="0">
              <a:spcBef>
                <a:spcPts val="0"/>
              </a:spcBef>
              <a:spcAft>
                <a:spcPts val="0"/>
              </a:spcAft>
              <a:buNone/>
            </a:pPr>
            <a:r>
              <a:rPr lang="en-US" sz="1600">
                <a:solidFill>
                  <a:schemeClr val="lt1"/>
                </a:solidFill>
                <a:latin typeface="Calibri"/>
                <a:ea typeface="Calibri"/>
                <a:cs typeface="Calibri"/>
                <a:sym typeface="Calibri"/>
              </a:rPr>
              <a:t>wave breakers after storm surges  </a:t>
            </a:r>
            <a:endParaRPr/>
          </a:p>
        </p:txBody>
      </p:sp>
      <p:sp>
        <p:nvSpPr>
          <p:cNvPr id="1243" name="Google Shape;1243;p50"/>
          <p:cNvSpPr/>
          <p:nvPr/>
        </p:nvSpPr>
        <p:spPr>
          <a:xfrm>
            <a:off x="4433104" y="4711868"/>
            <a:ext cx="3896858" cy="543348"/>
          </a:xfrm>
          <a:prstGeom prst="rect">
            <a:avLst/>
          </a:prstGeom>
          <a:solidFill>
            <a:srgbClr val="BF9000"/>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1600" b="1">
                <a:solidFill>
                  <a:schemeClr val="lt1"/>
                </a:solidFill>
                <a:latin typeface="Calibri"/>
                <a:ea typeface="Calibri"/>
                <a:cs typeface="Calibri"/>
                <a:sym typeface="Calibri"/>
              </a:rPr>
              <a:t>RISKS: </a:t>
            </a:r>
            <a:r>
              <a:rPr lang="en-US" sz="1600">
                <a:solidFill>
                  <a:schemeClr val="lt1"/>
                </a:solidFill>
                <a:latin typeface="Calibri"/>
                <a:ea typeface="Calibri"/>
                <a:cs typeface="Calibri"/>
                <a:sym typeface="Calibri"/>
              </a:rPr>
              <a:t>possible acceleration of sandy beach removal, contributing to ecosystem damage.</a:t>
            </a:r>
            <a:endParaRPr/>
          </a:p>
        </p:txBody>
      </p:sp>
      <p:sp>
        <p:nvSpPr>
          <p:cNvPr id="1244" name="Google Shape;1244;p50"/>
          <p:cNvSpPr txBox="1"/>
          <p:nvPr/>
        </p:nvSpPr>
        <p:spPr>
          <a:xfrm>
            <a:off x="8432318" y="3901308"/>
            <a:ext cx="3431255" cy="954107"/>
          </a:xfrm>
          <a:prstGeom prst="rect">
            <a:avLst/>
          </a:prstGeom>
          <a:solidFill>
            <a:srgbClr val="D6E9A5"/>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a:solidFill>
                  <a:schemeClr val="dk1"/>
                </a:solidFill>
                <a:latin typeface="Myriad Pro"/>
                <a:ea typeface="Open Sans"/>
                <a:cs typeface="Open Sans"/>
                <a:sym typeface="Open Sans"/>
              </a:rPr>
              <a:t>Data linking to actual outcome: </a:t>
            </a:r>
            <a:r>
              <a:rPr lang="en-US" sz="1400">
                <a:solidFill>
                  <a:schemeClr val="dk1"/>
                </a:solidFill>
                <a:latin typeface="Myriad Pro"/>
                <a:ea typeface="Open Sans"/>
                <a:cs typeface="Open Sans"/>
                <a:sym typeface="Open Sans"/>
              </a:rPr>
              <a:t>Replanting has a positive environmental impact with the limitation of erosion, flooding and preservation of biodiversity</a:t>
            </a:r>
            <a:endParaRPr>
              <a:latin typeface="Myriad Pro"/>
            </a:endParaRPr>
          </a:p>
        </p:txBody>
      </p:sp>
      <p:sp>
        <p:nvSpPr>
          <p:cNvPr id="1245" name="Google Shape;1245;p50"/>
          <p:cNvSpPr/>
          <p:nvPr/>
        </p:nvSpPr>
        <p:spPr>
          <a:xfrm>
            <a:off x="8432320" y="5461493"/>
            <a:ext cx="3476884" cy="1343443"/>
          </a:xfrm>
          <a:prstGeom prst="rect">
            <a:avLst/>
          </a:prstGeom>
          <a:solidFill>
            <a:srgbClr val="9DC3E6"/>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b="1" dirty="0">
                <a:solidFill>
                  <a:srgbClr val="3A3838"/>
                </a:solidFill>
                <a:latin typeface="Myriad Pro"/>
                <a:ea typeface="Calibri"/>
                <a:cs typeface="Calibri"/>
                <a:sym typeface="Calibri"/>
              </a:rPr>
              <a:t>IS2: Infrastructure to manage impacts induced by climate change and variability on shoreline, water supply, and road access are strengthened and can endure climate shocks </a:t>
            </a:r>
            <a:endParaRPr sz="1200" dirty="0">
              <a:latin typeface="Myriad Pro"/>
            </a:endParaRPr>
          </a:p>
        </p:txBody>
      </p:sp>
      <p:sp>
        <p:nvSpPr>
          <p:cNvPr id="1246" name="Google Shape;1246;p50"/>
          <p:cNvSpPr/>
          <p:nvPr/>
        </p:nvSpPr>
        <p:spPr>
          <a:xfrm rot="-5400000">
            <a:off x="104795" y="3266315"/>
            <a:ext cx="1366830" cy="252384"/>
          </a:xfrm>
          <a:prstGeom prst="rect">
            <a:avLst/>
          </a:prstGeom>
          <a:solidFill>
            <a:srgbClr val="9DC3E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1">
                <a:solidFill>
                  <a:srgbClr val="3F3F3F"/>
                </a:solidFill>
                <a:latin typeface="Open Sans"/>
                <a:ea typeface="Open Sans"/>
                <a:cs typeface="Open Sans"/>
                <a:sym typeface="Open Sans"/>
              </a:rPr>
              <a:t>Component 2</a:t>
            </a:r>
            <a:endParaRPr sz="500">
              <a:solidFill>
                <a:schemeClr val="lt1"/>
              </a:solidFill>
              <a:latin typeface="Open Sans"/>
              <a:ea typeface="Open Sans"/>
              <a:cs typeface="Open Sans"/>
              <a:sym typeface="Open Sans"/>
            </a:endParaRPr>
          </a:p>
        </p:txBody>
      </p:sp>
      <p:sp>
        <p:nvSpPr>
          <p:cNvPr id="1247" name="Google Shape;1247;p50"/>
          <p:cNvSpPr/>
          <p:nvPr/>
        </p:nvSpPr>
        <p:spPr>
          <a:xfrm rot="-5400000">
            <a:off x="296655" y="2111272"/>
            <a:ext cx="965877" cy="239281"/>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Open Sans"/>
                <a:ea typeface="Open Sans"/>
                <a:cs typeface="Open Sans"/>
                <a:sym typeface="Open Sans"/>
              </a:rPr>
              <a:t>assets</a:t>
            </a:r>
            <a:endParaRPr/>
          </a:p>
        </p:txBody>
      </p:sp>
      <p:sp>
        <p:nvSpPr>
          <p:cNvPr id="1248" name="Google Shape;1248;p50"/>
          <p:cNvSpPr/>
          <p:nvPr/>
        </p:nvSpPr>
        <p:spPr>
          <a:xfrm>
            <a:off x="7873216" y="3820742"/>
            <a:ext cx="658256" cy="515450"/>
          </a:xfrm>
          <a:prstGeom prst="star7">
            <a:avLst>
              <a:gd name="adj" fmla="val 34601"/>
              <a:gd name="hf" fmla="val 102572"/>
              <a:gd name="vf" fmla="val 105210"/>
            </a:avLst>
          </a:prstGeom>
          <a:solidFill>
            <a:srgbClr val="FFFF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9" name="Google Shape;1249;p50"/>
          <p:cNvSpPr txBox="1"/>
          <p:nvPr/>
        </p:nvSpPr>
        <p:spPr>
          <a:xfrm>
            <a:off x="8432320" y="4808807"/>
            <a:ext cx="3431254" cy="461665"/>
          </a:xfrm>
          <a:prstGeom prst="rect">
            <a:avLst/>
          </a:prstGeom>
          <a:solidFill>
            <a:srgbClr val="DDEAF6"/>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Myriad Pro"/>
                <a:ea typeface="Calibri"/>
                <a:cs typeface="Calibri"/>
                <a:sym typeface="Calibri"/>
              </a:rPr>
              <a:t>Planned outcome TOS</a:t>
            </a:r>
            <a:r>
              <a:rPr lang="en-US" sz="1200" dirty="0">
                <a:solidFill>
                  <a:schemeClr val="dk1"/>
                </a:solidFill>
                <a:latin typeface="Myriad Pro"/>
                <a:ea typeface="Calibri"/>
                <a:cs typeface="Calibri"/>
                <a:sym typeface="Calibri"/>
              </a:rPr>
              <a:t>: Alleviation of flooding of main roads and properties during heavy rain</a:t>
            </a:r>
            <a:endParaRPr dirty="0">
              <a:latin typeface="Myriad Pro"/>
            </a:endParaRPr>
          </a:p>
        </p:txBody>
      </p:sp>
      <p:sp>
        <p:nvSpPr>
          <p:cNvPr id="1250" name="Google Shape;1250;p50"/>
          <p:cNvSpPr txBox="1"/>
          <p:nvPr/>
        </p:nvSpPr>
        <p:spPr>
          <a:xfrm>
            <a:off x="8432319" y="3308183"/>
            <a:ext cx="3441493" cy="461665"/>
          </a:xfrm>
          <a:prstGeom prst="rect">
            <a:avLst/>
          </a:prstGeom>
          <a:solidFill>
            <a:srgbClr val="DDEAF6"/>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Myriad Pro"/>
                <a:ea typeface="Calibri"/>
                <a:cs typeface="Calibri"/>
                <a:sym typeface="Calibri"/>
              </a:rPr>
              <a:t>Planned outcome TOS</a:t>
            </a:r>
            <a:r>
              <a:rPr lang="en-US" sz="1200" dirty="0">
                <a:solidFill>
                  <a:schemeClr val="dk1"/>
                </a:solidFill>
                <a:latin typeface="Myriad Pro"/>
                <a:ea typeface="Calibri"/>
                <a:cs typeface="Calibri"/>
                <a:sym typeface="Calibri"/>
              </a:rPr>
              <a:t>: Increased protection of the road from coastal erosion</a:t>
            </a:r>
            <a:endParaRPr sz="1200" b="0" i="0" u="none" strike="noStrike" dirty="0">
              <a:solidFill>
                <a:srgbClr val="000000"/>
              </a:solidFill>
              <a:latin typeface="Myriad Pro"/>
              <a:ea typeface="Open Sans"/>
              <a:cs typeface="Open Sans"/>
              <a:sym typeface="Open Sans"/>
            </a:endParaRPr>
          </a:p>
        </p:txBody>
      </p:sp>
      <p:sp>
        <p:nvSpPr>
          <p:cNvPr id="1251" name="Google Shape;1251;p50"/>
          <p:cNvSpPr/>
          <p:nvPr/>
        </p:nvSpPr>
        <p:spPr>
          <a:xfrm>
            <a:off x="11510766" y="5207650"/>
            <a:ext cx="550844" cy="398111"/>
          </a:xfrm>
          <a:prstGeom prst="downArrow">
            <a:avLst>
              <a:gd name="adj1" fmla="val 50000"/>
              <a:gd name="adj2"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2" name="Google Shape;1252;p50" descr="Curved Arrow Icons - Download Free Vector Icons | Noun Project"/>
          <p:cNvPicPr preferRelativeResize="0"/>
          <p:nvPr/>
        </p:nvPicPr>
        <p:blipFill rotWithShape="1">
          <a:blip r:embed="rId3">
            <a:alphaModFix/>
          </a:blip>
          <a:srcRect/>
          <a:stretch/>
        </p:blipFill>
        <p:spPr>
          <a:xfrm rot="5641807" flipH="1">
            <a:off x="7883330" y="5309464"/>
            <a:ext cx="305696" cy="515450"/>
          </a:xfrm>
          <a:prstGeom prst="rect">
            <a:avLst/>
          </a:prstGeom>
          <a:noFill/>
          <a:ln>
            <a:noFill/>
          </a:ln>
        </p:spPr>
      </p:pic>
      <p:sp>
        <p:nvSpPr>
          <p:cNvPr id="1253" name="Google Shape;1253;p50"/>
          <p:cNvSpPr txBox="1"/>
          <p:nvPr/>
        </p:nvSpPr>
        <p:spPr>
          <a:xfrm>
            <a:off x="779593" y="5330288"/>
            <a:ext cx="708929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1. Identify examples in the final evaluation that help you make a link with the outcome and intermediate states from the </a:t>
            </a:r>
            <a:r>
              <a:rPr lang="en-US" sz="1800" b="1" dirty="0" err="1">
                <a:solidFill>
                  <a:schemeClr val="dk1"/>
                </a:solidFill>
                <a:latin typeface="Calibri"/>
                <a:ea typeface="Calibri"/>
                <a:cs typeface="Calibri"/>
                <a:sym typeface="Calibri"/>
              </a:rPr>
              <a:t>ToS</a:t>
            </a:r>
            <a:r>
              <a:rPr lang="en-US" sz="1800" b="1"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2. Check actual outcomes of seawall construction and replanting </a:t>
            </a:r>
            <a:endParaRPr dirty="0"/>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3. Check data on risks in order to know if the outcome was sustained </a:t>
            </a:r>
            <a:endParaRPr dirty="0"/>
          </a:p>
          <a:p>
            <a:pPr marL="0" marR="0" lvl="0" indent="0" algn="l" rtl="0">
              <a:spcBef>
                <a:spcPts val="0"/>
              </a:spcBef>
              <a:spcAft>
                <a:spcPts val="0"/>
              </a:spcAft>
              <a:buNone/>
            </a:pPr>
            <a:r>
              <a:rPr lang="en-US" sz="1800" i="1" dirty="0">
                <a:solidFill>
                  <a:schemeClr val="dk1"/>
                </a:solidFill>
                <a:latin typeface="Calibri"/>
                <a:ea typeface="Calibri"/>
                <a:cs typeface="Calibri"/>
                <a:sym typeface="Calibri"/>
              </a:rPr>
              <a:t>    e.g. is there beach erosion, is the infrastructure weak</a:t>
            </a:r>
            <a:r>
              <a:rPr lang="en-US" sz="18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p:txBody>
      </p:sp>
      <p:pic>
        <p:nvPicPr>
          <p:cNvPr id="1254" name="Google Shape;1254;p50" descr="Curved Arrow Icons - Download Free Vector Icons | Noun Project"/>
          <p:cNvPicPr preferRelativeResize="0"/>
          <p:nvPr/>
        </p:nvPicPr>
        <p:blipFill rotWithShape="1">
          <a:blip r:embed="rId3">
            <a:alphaModFix/>
          </a:blip>
          <a:srcRect/>
          <a:stretch/>
        </p:blipFill>
        <p:spPr>
          <a:xfrm rot="4558306">
            <a:off x="7776394" y="6087343"/>
            <a:ext cx="384128" cy="515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62"/>
          <p:cNvSpPr txBox="1">
            <a:spLocks noGrp="1"/>
          </p:cNvSpPr>
          <p:nvPr>
            <p:ph type="body" idx="2"/>
          </p:nvPr>
        </p:nvSpPr>
        <p:spPr>
          <a:xfrm>
            <a:off x="503330" y="1604254"/>
            <a:ext cx="3709987" cy="34532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000"/>
              <a:buNone/>
            </a:pPr>
            <a:r>
              <a:rPr lang="en-US"/>
              <a:t> </a:t>
            </a:r>
            <a:endParaRPr/>
          </a:p>
        </p:txBody>
      </p:sp>
      <p:sp>
        <p:nvSpPr>
          <p:cNvPr id="1414" name="Google Shape;1414;p62"/>
          <p:cNvSpPr txBox="1">
            <a:spLocks noGrp="1"/>
          </p:cNvSpPr>
          <p:nvPr>
            <p:ph type="sldNum" idx="4294967295"/>
          </p:nvPr>
        </p:nvSpPr>
        <p:spPr>
          <a:xfrm>
            <a:off x="11356975" y="6215063"/>
            <a:ext cx="835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1415" name="Google Shape;1415;p62"/>
          <p:cNvSpPr/>
          <p:nvPr/>
        </p:nvSpPr>
        <p:spPr>
          <a:xfrm>
            <a:off x="1097607" y="4696953"/>
            <a:ext cx="367862" cy="369332"/>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Open Sans"/>
                <a:ea typeface="Open Sans"/>
                <a:cs typeface="Open Sans"/>
                <a:sym typeface="Open Sans"/>
              </a:rPr>
              <a:t>2</a:t>
            </a:r>
            <a:endParaRPr/>
          </a:p>
        </p:txBody>
      </p:sp>
      <p:sp>
        <p:nvSpPr>
          <p:cNvPr id="1416" name="Google Shape;1416;p62"/>
          <p:cNvSpPr txBox="1">
            <a:spLocks noGrp="1"/>
          </p:cNvSpPr>
          <p:nvPr>
            <p:ph type="body" idx="1"/>
          </p:nvPr>
        </p:nvSpPr>
        <p:spPr>
          <a:xfrm>
            <a:off x="500931" y="741151"/>
            <a:ext cx="11473441" cy="5873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7941D"/>
              </a:buClr>
              <a:buSzPts val="3600"/>
              <a:buNone/>
            </a:pPr>
            <a:r>
              <a:rPr lang="en-US" dirty="0"/>
              <a:t>3.4- Data analysis – resilience tools</a:t>
            </a:r>
            <a:endParaRPr dirty="0"/>
          </a:p>
        </p:txBody>
      </p:sp>
      <p:sp>
        <p:nvSpPr>
          <p:cNvPr id="1417" name="Google Shape;1417;p62"/>
          <p:cNvSpPr txBox="1"/>
          <p:nvPr/>
        </p:nvSpPr>
        <p:spPr>
          <a:xfrm>
            <a:off x="500930" y="1542264"/>
            <a:ext cx="22980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Contents</a:t>
            </a:r>
            <a:endParaRPr/>
          </a:p>
        </p:txBody>
      </p:sp>
      <p:sp>
        <p:nvSpPr>
          <p:cNvPr id="1418" name="Google Shape;1418;p62"/>
          <p:cNvSpPr txBox="1"/>
          <p:nvPr/>
        </p:nvSpPr>
        <p:spPr>
          <a:xfrm>
            <a:off x="503329" y="1913860"/>
            <a:ext cx="11309443" cy="3306726"/>
          </a:xfrm>
          <a:prstGeom prst="rect">
            <a:avLst/>
          </a:prstGeom>
          <a:solidFill>
            <a:srgbClr val="D6E9A5"/>
          </a:solidFill>
          <a:ln>
            <a:noFill/>
          </a:ln>
        </p:spPr>
        <p:txBody>
          <a:bodyPr spcFirstLastPara="1" wrap="square" lIns="91425" tIns="45700" rIns="91425" bIns="45700" anchor="t" anchorCtr="0">
            <a:normAutofit/>
          </a:bodyPr>
          <a:lstStyle/>
          <a:p>
            <a:pPr marL="285750" marR="0" lvl="0" indent="-209550" algn="l" rtl="0">
              <a:lnSpc>
                <a:spcPct val="90000"/>
              </a:lnSpc>
              <a:spcBef>
                <a:spcPts val="0"/>
              </a:spcBef>
              <a:spcAft>
                <a:spcPts val="0"/>
              </a:spcAft>
              <a:buClr>
                <a:schemeClr val="lt1"/>
              </a:buClr>
              <a:buSzPts val="1200"/>
              <a:buFont typeface="Arial"/>
              <a:buNone/>
            </a:pPr>
            <a:endParaRPr sz="1200" dirty="0">
              <a:solidFill>
                <a:srgbClr val="7F7F7F"/>
              </a:solidFill>
              <a:latin typeface="Open Sans"/>
              <a:ea typeface="Open Sans"/>
              <a:cs typeface="Open Sans"/>
              <a:sym typeface="Open Sans"/>
            </a:endParaRPr>
          </a:p>
          <a:p>
            <a:pPr marL="285750" indent="-285750">
              <a:lnSpc>
                <a:spcPct val="90000"/>
              </a:lnSpc>
              <a:spcBef>
                <a:spcPts val="1000"/>
              </a:spcBef>
              <a:buClr>
                <a:schemeClr val="lt1"/>
              </a:buClr>
              <a:buSzPts val="2000"/>
              <a:buFont typeface="Arial"/>
              <a:buChar char="•"/>
            </a:pPr>
            <a:r>
              <a:rPr lang="en-US" sz="2000" b="1" dirty="0">
                <a:solidFill>
                  <a:schemeClr val="bg1"/>
                </a:solidFill>
                <a:highlight>
                  <a:srgbClr val="00FFFF"/>
                </a:highlight>
                <a:latin typeface="Open Sans"/>
                <a:ea typeface="Open Sans"/>
                <a:cs typeface="Open Sans"/>
                <a:sym typeface="Open Sans"/>
              </a:rPr>
              <a:t>Analyzing adaptation – climate information use and climate vulnerability reduction</a:t>
            </a:r>
            <a:endParaRPr lang="en-US" sz="2000" dirty="0">
              <a:solidFill>
                <a:schemeClr val="bg1"/>
              </a:solidFill>
              <a:highlight>
                <a:srgbClr val="00FFFF"/>
              </a:highlight>
            </a:endParaRPr>
          </a:p>
          <a:p>
            <a:pPr marL="285750" marR="0" lvl="0" indent="-285750" algn="l" rtl="0">
              <a:lnSpc>
                <a:spcPct val="90000"/>
              </a:lnSpc>
              <a:spcBef>
                <a:spcPts val="1000"/>
              </a:spcBef>
              <a:spcAft>
                <a:spcPts val="0"/>
              </a:spcAft>
              <a:buClr>
                <a:schemeClr val="lt1"/>
              </a:buClr>
              <a:buSzPts val="2000"/>
              <a:buFont typeface="Arial"/>
              <a:buChar char="•"/>
            </a:pPr>
            <a:r>
              <a:rPr lang="en-US" sz="2000" b="1" dirty="0">
                <a:solidFill>
                  <a:schemeClr val="lt1"/>
                </a:solidFill>
                <a:latin typeface="Open Sans"/>
                <a:ea typeface="Open Sans"/>
                <a:cs typeface="Open Sans"/>
                <a:sym typeface="Open Sans"/>
              </a:rPr>
              <a:t>Explore ways in which the outcomes exhibit resilience characteristics</a:t>
            </a:r>
          </a:p>
          <a:p>
            <a:pPr marL="285750" marR="0" lvl="0" indent="-285750" algn="l" rtl="0">
              <a:lnSpc>
                <a:spcPct val="90000"/>
              </a:lnSpc>
              <a:spcBef>
                <a:spcPts val="1000"/>
              </a:spcBef>
              <a:spcAft>
                <a:spcPts val="0"/>
              </a:spcAft>
              <a:buClr>
                <a:schemeClr val="lt1"/>
              </a:buClr>
              <a:buSzPts val="2000"/>
              <a:buFont typeface="Arial"/>
              <a:buChar char="•"/>
            </a:pPr>
            <a:r>
              <a:rPr lang="en-US" sz="2000" b="1" dirty="0">
                <a:solidFill>
                  <a:schemeClr val="lt1"/>
                </a:solidFill>
                <a:latin typeface="Open Sans"/>
                <a:ea typeface="Open Sans"/>
                <a:cs typeface="Open Sans"/>
                <a:sym typeface="Open Sans"/>
              </a:rPr>
              <a:t>Place the overall outcome strategy into a typology of RRT (Resistance - Resilience - Transformation)</a:t>
            </a:r>
          </a:p>
          <a:p>
            <a:pPr marL="285750" marR="0" lvl="0" indent="-285750" algn="l" rtl="0">
              <a:lnSpc>
                <a:spcPct val="90000"/>
              </a:lnSpc>
              <a:spcBef>
                <a:spcPts val="1000"/>
              </a:spcBef>
              <a:spcAft>
                <a:spcPts val="0"/>
              </a:spcAft>
              <a:buClr>
                <a:schemeClr val="lt1"/>
              </a:buClr>
              <a:buSzPts val="2000"/>
              <a:buFont typeface="Arial"/>
              <a:buChar char="•"/>
            </a:pPr>
            <a:r>
              <a:rPr lang="en-US" sz="2000" b="1" dirty="0">
                <a:solidFill>
                  <a:schemeClr val="lt1"/>
                </a:solidFill>
                <a:highlight>
                  <a:srgbClr val="FFFF00"/>
                </a:highlight>
                <a:latin typeface="Open Sans"/>
                <a:ea typeface="Open Sans"/>
                <a:cs typeface="Open Sans"/>
                <a:sym typeface="Open Sans"/>
              </a:rPr>
              <a:t>EXAMPLE 1</a:t>
            </a:r>
            <a:r>
              <a:rPr lang="en-US" sz="2000" b="1" dirty="0">
                <a:solidFill>
                  <a:schemeClr val="lt1"/>
                </a:solidFill>
                <a:latin typeface="Open Sans"/>
                <a:ea typeface="Open Sans"/>
                <a:cs typeface="Open Sans"/>
                <a:sym typeface="Open Sans"/>
              </a:rPr>
              <a:t>: Reviewing resilience: infrastructure assessment</a:t>
            </a:r>
          </a:p>
          <a:p>
            <a:pPr marL="285750" marR="0" lvl="0" indent="-285750" algn="l" rtl="0">
              <a:lnSpc>
                <a:spcPct val="90000"/>
              </a:lnSpc>
              <a:spcBef>
                <a:spcPts val="1000"/>
              </a:spcBef>
              <a:spcAft>
                <a:spcPts val="0"/>
              </a:spcAft>
              <a:buClr>
                <a:schemeClr val="lt1"/>
              </a:buClr>
              <a:buSzPts val="2000"/>
              <a:buFont typeface="Arial"/>
              <a:buChar char="•"/>
            </a:pPr>
            <a:r>
              <a:rPr lang="en-US" sz="2000" b="1" dirty="0">
                <a:solidFill>
                  <a:schemeClr val="lt1"/>
                </a:solidFill>
                <a:highlight>
                  <a:srgbClr val="FFFF00"/>
                </a:highlight>
                <a:latin typeface="Open Sans"/>
                <a:ea typeface="Open Sans"/>
                <a:cs typeface="Open Sans"/>
                <a:sym typeface="Open Sans"/>
              </a:rPr>
              <a:t>EXAMPLE 2</a:t>
            </a:r>
            <a:r>
              <a:rPr lang="en-US" sz="2000" b="1" dirty="0">
                <a:solidFill>
                  <a:schemeClr val="lt1"/>
                </a:solidFill>
                <a:latin typeface="Open Sans"/>
                <a:ea typeface="Open Sans"/>
                <a:cs typeface="Open Sans"/>
                <a:sym typeface="Open Sans"/>
              </a:rPr>
              <a:t>: How can outcomes be analyzed for restoration, disaster risk management/reduction, </a:t>
            </a:r>
            <a:r>
              <a:rPr lang="en-US" sz="2000" b="1" dirty="0" err="1">
                <a:solidFill>
                  <a:schemeClr val="lt1"/>
                </a:solidFill>
                <a:latin typeface="Open Sans"/>
                <a:ea typeface="Open Sans"/>
                <a:cs typeface="Open Sans"/>
                <a:sym typeface="Open Sans"/>
              </a:rPr>
              <a:t>etc</a:t>
            </a:r>
            <a:r>
              <a:rPr lang="en-US" sz="2000" b="1" dirty="0">
                <a:solidFill>
                  <a:schemeClr val="lt1"/>
                </a:solidFill>
                <a:latin typeface="Open Sans"/>
                <a:ea typeface="Open Sans"/>
                <a:cs typeface="Open Sans"/>
                <a:sym typeface="Open Sans"/>
              </a:rPr>
              <a:t>?</a:t>
            </a:r>
          </a:p>
          <a:p>
            <a:pPr marL="285750" marR="0" lvl="0" indent="-285750" algn="l" rtl="0">
              <a:lnSpc>
                <a:spcPct val="90000"/>
              </a:lnSpc>
              <a:spcBef>
                <a:spcPts val="1000"/>
              </a:spcBef>
              <a:spcAft>
                <a:spcPts val="0"/>
              </a:spcAft>
              <a:buClr>
                <a:schemeClr val="lt1"/>
              </a:buClr>
              <a:buSzPts val="2000"/>
              <a:buFont typeface="Arial"/>
              <a:buChar char="•"/>
            </a:pPr>
            <a:endParaRPr sz="2000" b="1" dirty="0">
              <a:solidFill>
                <a:schemeClr val="lt1"/>
              </a:solidFill>
              <a:latin typeface="Open Sans"/>
              <a:ea typeface="Open Sans"/>
              <a:cs typeface="Open Sans"/>
              <a:sym typeface="Open Sans"/>
            </a:endParaRPr>
          </a:p>
          <a:p>
            <a:pPr marL="285750" marR="0" lvl="0" indent="-158750" algn="l" rtl="0">
              <a:lnSpc>
                <a:spcPct val="90000"/>
              </a:lnSpc>
              <a:spcBef>
                <a:spcPts val="1000"/>
              </a:spcBef>
              <a:spcAft>
                <a:spcPts val="0"/>
              </a:spcAft>
              <a:buClr>
                <a:schemeClr val="lt1"/>
              </a:buClr>
              <a:buSzPts val="2000"/>
              <a:buFont typeface="Arial"/>
              <a:buNone/>
            </a:pPr>
            <a:endParaRPr sz="2000" b="1" dirty="0">
              <a:solidFill>
                <a:schemeClr val="lt1"/>
              </a:solidFill>
              <a:latin typeface="Open Sans"/>
              <a:ea typeface="Open Sans"/>
              <a:cs typeface="Open Sans"/>
              <a:sym typeface="Open Sans"/>
            </a:endParaRPr>
          </a:p>
          <a:p>
            <a:pPr marL="0" marR="0" lvl="0" indent="0" algn="l" rtl="0">
              <a:lnSpc>
                <a:spcPct val="90000"/>
              </a:lnSpc>
              <a:spcBef>
                <a:spcPts val="1000"/>
              </a:spcBef>
              <a:spcAft>
                <a:spcPts val="0"/>
              </a:spcAft>
              <a:buClr>
                <a:schemeClr val="lt1"/>
              </a:buClr>
              <a:buSzPts val="2000"/>
              <a:buFont typeface="Arial"/>
              <a:buNone/>
            </a:pPr>
            <a:endParaRPr sz="2000" dirty="0">
              <a:solidFill>
                <a:schemeClr val="lt1"/>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D88C584-8AEC-4D27-B733-5E11074D7E76}"/>
              </a:ext>
            </a:extLst>
          </p:cNvPr>
          <p:cNvSpPr/>
          <p:nvPr/>
        </p:nvSpPr>
        <p:spPr>
          <a:xfrm>
            <a:off x="586372" y="1359568"/>
            <a:ext cx="11596930" cy="5491691"/>
          </a:xfrm>
          <a:prstGeom prst="rect">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F6D4D1C-AAD6-49C1-B538-26549E1ED2CA}"/>
              </a:ext>
            </a:extLst>
          </p:cNvPr>
          <p:cNvSpPr>
            <a:spLocks noGrp="1"/>
          </p:cNvSpPr>
          <p:nvPr>
            <p:ph type="sldNum" sz="quarter" idx="4"/>
          </p:nvPr>
        </p:nvSpPr>
        <p:spPr/>
        <p:txBody>
          <a:bodyPr/>
          <a:lstStyle/>
          <a:p>
            <a:fld id="{15F7C4B4-4F51-0945-BFD9-8C8DFD044134}" type="slidenum">
              <a:rPr lang="en-US" smtClean="0"/>
              <a:pPr/>
              <a:t>44</a:t>
            </a:fld>
            <a:endParaRPr lang="en-US"/>
          </a:p>
        </p:txBody>
      </p:sp>
      <p:sp>
        <p:nvSpPr>
          <p:cNvPr id="5" name="Rectangle 4">
            <a:extLst>
              <a:ext uri="{FF2B5EF4-FFF2-40B4-BE49-F238E27FC236}">
                <a16:creationId xmlns:a16="http://schemas.microsoft.com/office/drawing/2014/main" id="{AB015974-5EA7-4D0F-BA6F-74669551190A}"/>
              </a:ext>
            </a:extLst>
          </p:cNvPr>
          <p:cNvSpPr/>
          <p:nvPr/>
        </p:nvSpPr>
        <p:spPr>
          <a:xfrm>
            <a:off x="-99152" y="0"/>
            <a:ext cx="12291152" cy="683046"/>
          </a:xfrm>
          <a:prstGeom prst="rect">
            <a:avLst/>
          </a:prstGeom>
          <a:solidFill>
            <a:srgbClr val="D6E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EA0747-4C52-4E5E-818F-6D9ECC66D1C0}"/>
              </a:ext>
            </a:extLst>
          </p:cNvPr>
          <p:cNvSpPr/>
          <p:nvPr/>
        </p:nvSpPr>
        <p:spPr>
          <a:xfrm>
            <a:off x="-385590" y="553311"/>
            <a:ext cx="1200838" cy="112574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lumMod val="60000"/>
                  <a:lumOff val="40000"/>
                </a:schemeClr>
              </a:solidFill>
              <a:latin typeface="Myriad Pro" panose="020B0503030403020204"/>
            </a:endParaRPr>
          </a:p>
        </p:txBody>
      </p:sp>
      <p:sp>
        <p:nvSpPr>
          <p:cNvPr id="8" name="Content Placeholder 4">
            <a:extLst>
              <a:ext uri="{FF2B5EF4-FFF2-40B4-BE49-F238E27FC236}">
                <a16:creationId xmlns:a16="http://schemas.microsoft.com/office/drawing/2014/main" id="{6513F939-EED4-499D-9B74-FBC7BBFA2092}"/>
              </a:ext>
            </a:extLst>
          </p:cNvPr>
          <p:cNvSpPr txBox="1">
            <a:spLocks/>
          </p:cNvSpPr>
          <p:nvPr/>
        </p:nvSpPr>
        <p:spPr>
          <a:xfrm>
            <a:off x="914399" y="797034"/>
            <a:ext cx="11277599" cy="424732"/>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buClr>
                <a:srgbClr val="7F7F7F"/>
              </a:buClr>
              <a:buSzPts val="2400"/>
            </a:pPr>
            <a:r>
              <a:rPr lang="en-US" dirty="0">
                <a:solidFill>
                  <a:srgbClr val="7F7F7F"/>
                </a:solidFill>
                <a:latin typeface="Open Sans"/>
                <a:ea typeface="Open Sans"/>
                <a:cs typeface="Open Sans"/>
                <a:sym typeface="Open Sans"/>
              </a:rPr>
              <a:t>Recap: Analyzing resilience through the resilience framework</a:t>
            </a:r>
            <a:endParaRPr lang="en-US" dirty="0"/>
          </a:p>
        </p:txBody>
      </p:sp>
      <p:sp>
        <p:nvSpPr>
          <p:cNvPr id="11" name="Content Placeholder 3">
            <a:extLst>
              <a:ext uri="{FF2B5EF4-FFF2-40B4-BE49-F238E27FC236}">
                <a16:creationId xmlns:a16="http://schemas.microsoft.com/office/drawing/2014/main" id="{2AFA5EA3-4192-4582-AFBC-270942A163D2}"/>
              </a:ext>
            </a:extLst>
          </p:cNvPr>
          <p:cNvSpPr txBox="1">
            <a:spLocks/>
          </p:cNvSpPr>
          <p:nvPr/>
        </p:nvSpPr>
        <p:spPr>
          <a:xfrm>
            <a:off x="517791" y="99321"/>
            <a:ext cx="9635202" cy="5873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7941D"/>
                </a:solidFill>
                <a:latin typeface="Myriad Pro" panose="020B0503030403020204"/>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buClr>
                <a:srgbClr val="F7941D"/>
              </a:buClr>
              <a:buSzPts val="2800"/>
            </a:pPr>
            <a:r>
              <a:rPr lang="en-US" sz="2800" dirty="0">
                <a:highlight>
                  <a:srgbClr val="00FFFF"/>
                </a:highlight>
                <a:latin typeface="Open Sans"/>
                <a:ea typeface="Open Sans"/>
                <a:cs typeface="Open Sans"/>
                <a:sym typeface="Open Sans"/>
              </a:rPr>
              <a:t>Data analysis – resilience tools</a:t>
            </a:r>
            <a:endParaRPr lang="en-US" sz="2800" dirty="0">
              <a:highlight>
                <a:srgbClr val="00FFFF"/>
              </a:highlight>
            </a:endParaRPr>
          </a:p>
        </p:txBody>
      </p:sp>
      <p:cxnSp>
        <p:nvCxnSpPr>
          <p:cNvPr id="20" name="Straight Connector 19">
            <a:extLst>
              <a:ext uri="{FF2B5EF4-FFF2-40B4-BE49-F238E27FC236}">
                <a16:creationId xmlns:a16="http://schemas.microsoft.com/office/drawing/2014/main" id="{3BB095C1-052B-42BB-9D89-330B38F4895D}"/>
              </a:ext>
            </a:extLst>
          </p:cNvPr>
          <p:cNvCxnSpPr>
            <a:cxnSpLocks/>
          </p:cNvCxnSpPr>
          <p:nvPr/>
        </p:nvCxnSpPr>
        <p:spPr>
          <a:xfrm>
            <a:off x="914400" y="1359568"/>
            <a:ext cx="11277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780DBF79-F33D-4823-922F-79D17C69FDC9}"/>
              </a:ext>
            </a:extLst>
          </p:cNvPr>
          <p:cNvSpPr txBox="1">
            <a:spLocks/>
          </p:cNvSpPr>
          <p:nvPr/>
        </p:nvSpPr>
        <p:spPr>
          <a:xfrm>
            <a:off x="2798956" y="6480820"/>
            <a:ext cx="9033640" cy="1142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p>
        </p:txBody>
      </p:sp>
      <p:sp>
        <p:nvSpPr>
          <p:cNvPr id="4" name="Rectangle 3">
            <a:extLst>
              <a:ext uri="{FF2B5EF4-FFF2-40B4-BE49-F238E27FC236}">
                <a16:creationId xmlns:a16="http://schemas.microsoft.com/office/drawing/2014/main" id="{549FD1F2-54E4-464C-9B9F-0AFE28A647D3}"/>
              </a:ext>
            </a:extLst>
          </p:cNvPr>
          <p:cNvSpPr/>
          <p:nvPr/>
        </p:nvSpPr>
        <p:spPr>
          <a:xfrm>
            <a:off x="785081" y="5913680"/>
            <a:ext cx="2040673" cy="81989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DISTURBANCES</a:t>
            </a:r>
          </a:p>
          <a:p>
            <a:pPr algn="ctr"/>
            <a:endParaRPr lang="en-US" sz="800" dirty="0">
              <a:latin typeface="Myriad Pro" panose="020B0503030403020204"/>
            </a:endParaRPr>
          </a:p>
          <a:p>
            <a:pPr algn="ctr"/>
            <a:r>
              <a:rPr lang="en-US" sz="1400" dirty="0">
                <a:latin typeface="Myriad Pro" panose="020B0503030403020204"/>
              </a:rPr>
              <a:t>Addressed by the sustained outcome</a:t>
            </a:r>
          </a:p>
        </p:txBody>
      </p:sp>
      <p:sp>
        <p:nvSpPr>
          <p:cNvPr id="13" name="Rectangle 12">
            <a:extLst>
              <a:ext uri="{FF2B5EF4-FFF2-40B4-BE49-F238E27FC236}">
                <a16:creationId xmlns:a16="http://schemas.microsoft.com/office/drawing/2014/main" id="{282EA895-52EE-438D-BC36-F77CBD30092F}"/>
              </a:ext>
            </a:extLst>
          </p:cNvPr>
          <p:cNvSpPr/>
          <p:nvPr/>
        </p:nvSpPr>
        <p:spPr>
          <a:xfrm>
            <a:off x="2978154" y="5895897"/>
            <a:ext cx="2040673" cy="819890"/>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yriad Pro" panose="020B0503030403020204"/>
              </a:rPr>
              <a:t>SYSTEMS</a:t>
            </a:r>
          </a:p>
          <a:p>
            <a:pPr algn="ctr"/>
            <a:endParaRPr lang="en-US" sz="800" dirty="0">
              <a:latin typeface="Myriad Pro" panose="020B0503030403020204"/>
            </a:endParaRPr>
          </a:p>
          <a:p>
            <a:pPr algn="ctr"/>
            <a:r>
              <a:rPr lang="en-US" sz="1400" dirty="0">
                <a:latin typeface="Myriad Pro" panose="020B0503030403020204"/>
              </a:rPr>
              <a:t>The larger context of the strategy and results</a:t>
            </a:r>
          </a:p>
        </p:txBody>
      </p:sp>
      <p:sp>
        <p:nvSpPr>
          <p:cNvPr id="14" name="Rectangle 13">
            <a:extLst>
              <a:ext uri="{FF2B5EF4-FFF2-40B4-BE49-F238E27FC236}">
                <a16:creationId xmlns:a16="http://schemas.microsoft.com/office/drawing/2014/main" id="{6ADA9122-7A45-4683-84B6-C35AA21BF601}"/>
              </a:ext>
            </a:extLst>
          </p:cNvPr>
          <p:cNvSpPr/>
          <p:nvPr/>
        </p:nvSpPr>
        <p:spPr>
          <a:xfrm>
            <a:off x="7366750" y="5894258"/>
            <a:ext cx="2040673" cy="840785"/>
          </a:xfrm>
          <a:prstGeom prst="rect">
            <a:avLst/>
          </a:prstGeom>
          <a:solidFill>
            <a:srgbClr val="9D55CD"/>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latin typeface="Myriad Pro" panose="020B0503030403020204"/>
              </a:rPr>
              <a:t>CHARACTERISTICS</a:t>
            </a:r>
          </a:p>
          <a:p>
            <a:pPr algn="ctr"/>
            <a:endParaRPr lang="en-US" sz="800" dirty="0">
              <a:latin typeface="Myriad Pro" panose="020B0503030403020204"/>
            </a:endParaRPr>
          </a:p>
          <a:p>
            <a:pPr algn="ctr"/>
            <a:r>
              <a:rPr lang="en-US" sz="1400" dirty="0">
                <a:latin typeface="Myriad Pro" panose="020B0503030403020204"/>
              </a:rPr>
              <a:t>What characteristics the outcomes exhibit</a:t>
            </a:r>
            <a:endParaRPr lang="en-US" sz="1300" dirty="0">
              <a:latin typeface="Myriad Pro" panose="020B0503030403020204"/>
            </a:endParaRPr>
          </a:p>
        </p:txBody>
      </p:sp>
      <p:sp>
        <p:nvSpPr>
          <p:cNvPr id="16" name="Rectangle 15">
            <a:extLst>
              <a:ext uri="{FF2B5EF4-FFF2-40B4-BE49-F238E27FC236}">
                <a16:creationId xmlns:a16="http://schemas.microsoft.com/office/drawing/2014/main" id="{99B00A62-B2D6-4CAA-9B11-EBDF5BF18C30}"/>
              </a:ext>
            </a:extLst>
          </p:cNvPr>
          <p:cNvSpPr/>
          <p:nvPr/>
        </p:nvSpPr>
        <p:spPr>
          <a:xfrm>
            <a:off x="9791923" y="5913680"/>
            <a:ext cx="2040673" cy="797844"/>
          </a:xfrm>
          <a:prstGeom prst="rect">
            <a:avLst/>
          </a:prstGeom>
          <a:ln w="38100">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latin typeface="Myriad Pro" panose="020B0503030403020204"/>
              </a:rPr>
              <a:t>R-R-T</a:t>
            </a:r>
          </a:p>
          <a:p>
            <a:pPr algn="ctr"/>
            <a:endParaRPr lang="en-US" sz="800" dirty="0">
              <a:latin typeface="Myriad Pro" panose="020B0503030403020204"/>
            </a:endParaRPr>
          </a:p>
          <a:p>
            <a:pPr algn="ctr"/>
            <a:r>
              <a:rPr lang="en-US" sz="1400" dirty="0">
                <a:latin typeface="Myriad Pro" panose="020B0503030403020204"/>
              </a:rPr>
              <a:t>Resistance – Resilience – Transformation </a:t>
            </a:r>
          </a:p>
        </p:txBody>
      </p:sp>
      <p:sp>
        <p:nvSpPr>
          <p:cNvPr id="7" name="Arrow: Up-Down 6">
            <a:extLst>
              <a:ext uri="{FF2B5EF4-FFF2-40B4-BE49-F238E27FC236}">
                <a16:creationId xmlns:a16="http://schemas.microsoft.com/office/drawing/2014/main" id="{1E5CA0D7-8F19-4249-84DA-2061517CC8CC}"/>
              </a:ext>
            </a:extLst>
          </p:cNvPr>
          <p:cNvSpPr/>
          <p:nvPr/>
        </p:nvSpPr>
        <p:spPr>
          <a:xfrm>
            <a:off x="10095655" y="1424665"/>
            <a:ext cx="1409549" cy="4349817"/>
          </a:xfrm>
          <a:prstGeom prst="upDownArrow">
            <a:avLst/>
          </a:prstGeom>
          <a:ln w="38100"/>
        </p:spPr>
        <p:style>
          <a:lnRef idx="2">
            <a:schemeClr val="dk1"/>
          </a:lnRef>
          <a:fillRef idx="1">
            <a:schemeClr val="lt1"/>
          </a:fillRef>
          <a:effectRef idx="0">
            <a:schemeClr val="dk1"/>
          </a:effectRef>
          <a:fontRef idx="minor">
            <a:schemeClr val="dk1"/>
          </a:fontRef>
        </p:style>
        <p:txBody>
          <a:bodyPr vert="vert" rtlCol="0" anchor="ctr"/>
          <a:lstStyle/>
          <a:p>
            <a:pPr algn="ctr"/>
            <a:r>
              <a:rPr lang="en-US" sz="1400" b="1">
                <a:latin typeface="Myriad Pro" panose="020B0503030403020204"/>
              </a:rPr>
              <a:t>Transformation      Resilience     Resistance</a:t>
            </a:r>
          </a:p>
        </p:txBody>
      </p:sp>
      <p:sp>
        <p:nvSpPr>
          <p:cNvPr id="18" name="Rectangle 17">
            <a:extLst>
              <a:ext uri="{FF2B5EF4-FFF2-40B4-BE49-F238E27FC236}">
                <a16:creationId xmlns:a16="http://schemas.microsoft.com/office/drawing/2014/main" id="{FEC9EBB0-4199-4770-9BFB-B0A1E36BE349}"/>
              </a:ext>
            </a:extLst>
          </p:cNvPr>
          <p:cNvSpPr/>
          <p:nvPr/>
        </p:nvSpPr>
        <p:spPr>
          <a:xfrm>
            <a:off x="3075745" y="4194717"/>
            <a:ext cx="1625828" cy="742633"/>
          </a:xfrm>
          <a:prstGeom prst="rect">
            <a:avLst/>
          </a:prstGeom>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1">
                    <a:lumMod val="75000"/>
                    <a:lumOff val="25000"/>
                  </a:schemeClr>
                </a:solidFill>
                <a:latin typeface="Myriad Pro" panose="020B0503030403020204"/>
              </a:rPr>
              <a:t>Human systems</a:t>
            </a:r>
          </a:p>
          <a:p>
            <a:pPr algn="ctr"/>
            <a:r>
              <a:rPr lang="en-US" sz="1400" b="1" dirty="0">
                <a:solidFill>
                  <a:schemeClr val="tx1">
                    <a:lumMod val="75000"/>
                    <a:lumOff val="25000"/>
                  </a:schemeClr>
                </a:solidFill>
                <a:latin typeface="Myriad Pro" panose="020B0503030403020204"/>
              </a:rPr>
              <a:t>*Structures</a:t>
            </a:r>
          </a:p>
          <a:p>
            <a:pPr algn="ctr"/>
            <a:r>
              <a:rPr lang="en-US" sz="1400" b="1" dirty="0">
                <a:solidFill>
                  <a:schemeClr val="tx1">
                    <a:lumMod val="75000"/>
                    <a:lumOff val="25000"/>
                  </a:schemeClr>
                </a:solidFill>
                <a:latin typeface="Myriad Pro" panose="020B0503030403020204"/>
              </a:rPr>
              <a:t>*Functions</a:t>
            </a:r>
          </a:p>
        </p:txBody>
      </p:sp>
      <p:sp>
        <p:nvSpPr>
          <p:cNvPr id="21" name="Rectangle 20">
            <a:extLst>
              <a:ext uri="{FF2B5EF4-FFF2-40B4-BE49-F238E27FC236}">
                <a16:creationId xmlns:a16="http://schemas.microsoft.com/office/drawing/2014/main" id="{847A267A-D0F1-4AEF-9B6F-5D00DD4065C6}"/>
              </a:ext>
            </a:extLst>
          </p:cNvPr>
          <p:cNvSpPr/>
          <p:nvPr/>
        </p:nvSpPr>
        <p:spPr>
          <a:xfrm>
            <a:off x="3075745" y="3093186"/>
            <a:ext cx="1617104" cy="742633"/>
          </a:xfrm>
          <a:prstGeom prst="rect">
            <a:avLst/>
          </a:prstGeom>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1">
                    <a:lumMod val="75000"/>
                    <a:lumOff val="25000"/>
                  </a:schemeClr>
                </a:solidFill>
                <a:latin typeface="Myriad Pro" panose="020B0503030403020204"/>
              </a:rPr>
              <a:t>NEXUS</a:t>
            </a:r>
          </a:p>
        </p:txBody>
      </p:sp>
      <p:sp>
        <p:nvSpPr>
          <p:cNvPr id="22" name="Rectangle 21">
            <a:extLst>
              <a:ext uri="{FF2B5EF4-FFF2-40B4-BE49-F238E27FC236}">
                <a16:creationId xmlns:a16="http://schemas.microsoft.com/office/drawing/2014/main" id="{6CBBFF6D-224B-4000-92AC-4C80AB08B049}"/>
              </a:ext>
            </a:extLst>
          </p:cNvPr>
          <p:cNvSpPr/>
          <p:nvPr/>
        </p:nvSpPr>
        <p:spPr>
          <a:xfrm>
            <a:off x="3075744" y="1968397"/>
            <a:ext cx="1617103" cy="742633"/>
          </a:xfrm>
          <a:prstGeom prst="rect">
            <a:avLst/>
          </a:prstGeom>
          <a:ln w="3810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1">
                    <a:lumMod val="75000"/>
                    <a:lumOff val="25000"/>
                  </a:schemeClr>
                </a:solidFill>
                <a:latin typeface="Myriad Pro" panose="020B0503030403020204"/>
              </a:rPr>
              <a:t>Natural systems</a:t>
            </a:r>
          </a:p>
          <a:p>
            <a:pPr algn="ctr"/>
            <a:r>
              <a:rPr lang="en-US" sz="1400" b="1">
                <a:solidFill>
                  <a:schemeClr val="tx1">
                    <a:lumMod val="75000"/>
                    <a:lumOff val="25000"/>
                  </a:schemeClr>
                </a:solidFill>
                <a:latin typeface="Myriad Pro" panose="020B0503030403020204"/>
              </a:rPr>
              <a:t>*Structures</a:t>
            </a:r>
          </a:p>
          <a:p>
            <a:pPr algn="ctr"/>
            <a:r>
              <a:rPr lang="en-US" sz="1400" b="1">
                <a:solidFill>
                  <a:schemeClr val="tx1">
                    <a:lumMod val="75000"/>
                    <a:lumOff val="25000"/>
                  </a:schemeClr>
                </a:solidFill>
                <a:latin typeface="Myriad Pro" panose="020B0503030403020204"/>
              </a:rPr>
              <a:t>*Functions</a:t>
            </a:r>
          </a:p>
        </p:txBody>
      </p:sp>
      <p:sp>
        <p:nvSpPr>
          <p:cNvPr id="23" name="Rectangle 22">
            <a:extLst>
              <a:ext uri="{FF2B5EF4-FFF2-40B4-BE49-F238E27FC236}">
                <a16:creationId xmlns:a16="http://schemas.microsoft.com/office/drawing/2014/main" id="{BB9520D6-0D95-4D50-9141-386F2AA25D92}"/>
              </a:ext>
            </a:extLst>
          </p:cNvPr>
          <p:cNvSpPr/>
          <p:nvPr/>
        </p:nvSpPr>
        <p:spPr>
          <a:xfrm>
            <a:off x="1139200" y="2400603"/>
            <a:ext cx="1200839" cy="872913"/>
          </a:xfrm>
          <a:prstGeom prst="rect">
            <a:avLst/>
          </a:prstGeom>
          <a:solidFill>
            <a:schemeClr val="accent4">
              <a:lumMod val="75000"/>
            </a:schemeClr>
          </a:solidFill>
          <a:ln w="38100">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Sustained Outcome</a:t>
            </a:r>
          </a:p>
        </p:txBody>
      </p:sp>
      <p:sp>
        <p:nvSpPr>
          <p:cNvPr id="19" name="Flowchart: Direct Access Storage 18">
            <a:extLst>
              <a:ext uri="{FF2B5EF4-FFF2-40B4-BE49-F238E27FC236}">
                <a16:creationId xmlns:a16="http://schemas.microsoft.com/office/drawing/2014/main" id="{72F6B730-01C5-4E4A-92C8-957128257028}"/>
              </a:ext>
            </a:extLst>
          </p:cNvPr>
          <p:cNvSpPr/>
          <p:nvPr/>
        </p:nvSpPr>
        <p:spPr>
          <a:xfrm rot="16200000">
            <a:off x="7822253" y="1194560"/>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Continual</a:t>
            </a:r>
          </a:p>
        </p:txBody>
      </p:sp>
      <p:sp>
        <p:nvSpPr>
          <p:cNvPr id="24" name="Flowchart: Direct Access Storage 23">
            <a:extLst>
              <a:ext uri="{FF2B5EF4-FFF2-40B4-BE49-F238E27FC236}">
                <a16:creationId xmlns:a16="http://schemas.microsoft.com/office/drawing/2014/main" id="{0F14DA3E-33D1-4C30-BEBE-2919071E40B7}"/>
              </a:ext>
            </a:extLst>
          </p:cNvPr>
          <p:cNvSpPr/>
          <p:nvPr/>
        </p:nvSpPr>
        <p:spPr>
          <a:xfrm rot="16200000">
            <a:off x="7990121" y="2021228"/>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a:solidFill>
                  <a:schemeClr val="tx1">
                    <a:lumMod val="75000"/>
                    <a:lumOff val="25000"/>
                  </a:schemeClr>
                </a:solidFill>
                <a:latin typeface="Myriad Pro" panose="020B0503030403020204"/>
              </a:rPr>
              <a:t>At scale</a:t>
            </a:r>
          </a:p>
        </p:txBody>
      </p:sp>
      <p:sp>
        <p:nvSpPr>
          <p:cNvPr id="25" name="Flowchart: Direct Access Storage 24">
            <a:extLst>
              <a:ext uri="{FF2B5EF4-FFF2-40B4-BE49-F238E27FC236}">
                <a16:creationId xmlns:a16="http://schemas.microsoft.com/office/drawing/2014/main" id="{C97A2471-9D28-4FB7-A5BD-945FB66D7FFD}"/>
              </a:ext>
            </a:extLst>
          </p:cNvPr>
          <p:cNvSpPr/>
          <p:nvPr/>
        </p:nvSpPr>
        <p:spPr>
          <a:xfrm rot="16200000">
            <a:off x="7756297" y="2897277"/>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a:solidFill>
                  <a:schemeClr val="tx1">
                    <a:lumMod val="75000"/>
                    <a:lumOff val="25000"/>
                  </a:schemeClr>
                </a:solidFill>
                <a:latin typeface="Myriad Pro" panose="020B0503030403020204"/>
              </a:rPr>
              <a:t>Diverse</a:t>
            </a:r>
          </a:p>
        </p:txBody>
      </p:sp>
      <p:sp>
        <p:nvSpPr>
          <p:cNvPr id="26" name="Flowchart: Direct Access Storage 25">
            <a:extLst>
              <a:ext uri="{FF2B5EF4-FFF2-40B4-BE49-F238E27FC236}">
                <a16:creationId xmlns:a16="http://schemas.microsoft.com/office/drawing/2014/main" id="{D610317C-CBFF-4D89-AFDF-9708CAF58C28}"/>
              </a:ext>
            </a:extLst>
          </p:cNvPr>
          <p:cNvSpPr/>
          <p:nvPr/>
        </p:nvSpPr>
        <p:spPr>
          <a:xfrm rot="16200000">
            <a:off x="8023633" y="3776753"/>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Flexible</a:t>
            </a:r>
          </a:p>
        </p:txBody>
      </p:sp>
      <p:sp>
        <p:nvSpPr>
          <p:cNvPr id="27" name="Flowchart: Direct Access Storage 26">
            <a:extLst>
              <a:ext uri="{FF2B5EF4-FFF2-40B4-BE49-F238E27FC236}">
                <a16:creationId xmlns:a16="http://schemas.microsoft.com/office/drawing/2014/main" id="{9CF521F1-78E7-45D1-BA19-1D37E36F4CEB}"/>
              </a:ext>
            </a:extLst>
          </p:cNvPr>
          <p:cNvSpPr/>
          <p:nvPr/>
        </p:nvSpPr>
        <p:spPr>
          <a:xfrm rot="16200000">
            <a:off x="7913775" y="4658270"/>
            <a:ext cx="758711" cy="1342916"/>
          </a:xfrm>
          <a:prstGeom prst="flowChartMagneticDrum">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sz="1400" b="1" dirty="0">
                <a:solidFill>
                  <a:schemeClr val="tx1">
                    <a:lumMod val="75000"/>
                    <a:lumOff val="25000"/>
                  </a:schemeClr>
                </a:solidFill>
                <a:latin typeface="Myriad Pro" panose="020B0503030403020204"/>
              </a:rPr>
              <a:t>Redundant</a:t>
            </a:r>
          </a:p>
        </p:txBody>
      </p:sp>
      <p:sp>
        <p:nvSpPr>
          <p:cNvPr id="34" name="Right Brace 33">
            <a:extLst>
              <a:ext uri="{FF2B5EF4-FFF2-40B4-BE49-F238E27FC236}">
                <a16:creationId xmlns:a16="http://schemas.microsoft.com/office/drawing/2014/main" id="{EE24E07E-9374-4BFF-B166-34A9ADA7FBE8}"/>
              </a:ext>
            </a:extLst>
          </p:cNvPr>
          <p:cNvSpPr/>
          <p:nvPr/>
        </p:nvSpPr>
        <p:spPr>
          <a:xfrm>
            <a:off x="4857378" y="1903454"/>
            <a:ext cx="161449" cy="303264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ight Brace 34">
            <a:extLst>
              <a:ext uri="{FF2B5EF4-FFF2-40B4-BE49-F238E27FC236}">
                <a16:creationId xmlns:a16="http://schemas.microsoft.com/office/drawing/2014/main" id="{071D141C-8C76-43CC-B2E3-545A62358503}"/>
              </a:ext>
            </a:extLst>
          </p:cNvPr>
          <p:cNvSpPr/>
          <p:nvPr/>
        </p:nvSpPr>
        <p:spPr>
          <a:xfrm>
            <a:off x="9274756" y="1460188"/>
            <a:ext cx="281839" cy="4291144"/>
          </a:xfrm>
          <a:prstGeom prst="rightBrace">
            <a:avLst>
              <a:gd name="adj1" fmla="val 8333"/>
              <a:gd name="adj2" fmla="val 497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row: Up-Down 35">
            <a:extLst>
              <a:ext uri="{FF2B5EF4-FFF2-40B4-BE49-F238E27FC236}">
                <a16:creationId xmlns:a16="http://schemas.microsoft.com/office/drawing/2014/main" id="{546A4D19-CFE0-4233-87E8-F3E7A560DB4D}"/>
              </a:ext>
            </a:extLst>
          </p:cNvPr>
          <p:cNvSpPr/>
          <p:nvPr/>
        </p:nvSpPr>
        <p:spPr>
          <a:xfrm>
            <a:off x="3842555" y="2760344"/>
            <a:ext cx="142507" cy="286542"/>
          </a:xfrm>
          <a:prstGeom prst="upDown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Up-Down 36">
            <a:extLst>
              <a:ext uri="{FF2B5EF4-FFF2-40B4-BE49-F238E27FC236}">
                <a16:creationId xmlns:a16="http://schemas.microsoft.com/office/drawing/2014/main" id="{B0719504-081E-4DF6-BDC2-51DBBC4068AA}"/>
              </a:ext>
            </a:extLst>
          </p:cNvPr>
          <p:cNvSpPr/>
          <p:nvPr/>
        </p:nvSpPr>
        <p:spPr>
          <a:xfrm>
            <a:off x="3845321" y="3872807"/>
            <a:ext cx="142507" cy="286542"/>
          </a:xfrm>
          <a:prstGeom prst="upDown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FC1B14B-A792-5B45-B34B-9BA270A9BC6D}"/>
              </a:ext>
            </a:extLst>
          </p:cNvPr>
          <p:cNvSpPr/>
          <p:nvPr/>
        </p:nvSpPr>
        <p:spPr>
          <a:xfrm>
            <a:off x="5164147" y="5902657"/>
            <a:ext cx="2040673" cy="819890"/>
          </a:xfrm>
          <a:prstGeom prst="rect">
            <a:avLst/>
          </a:prstGeom>
          <a:solidFill>
            <a:schemeClr val="accen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latin typeface="Myriad Pro" panose="020B0503030403020204"/>
              </a:rPr>
              <a:t>ADAPTATION</a:t>
            </a:r>
            <a:endParaRPr lang="en-US" sz="800" dirty="0">
              <a:latin typeface="Myriad Pro" panose="020B0503030403020204"/>
            </a:endParaRPr>
          </a:p>
          <a:p>
            <a:pPr algn="ctr"/>
            <a:endParaRPr lang="en-US" sz="800" dirty="0">
              <a:latin typeface="Myriad Pro" panose="020B0503030403020204"/>
            </a:endParaRPr>
          </a:p>
          <a:p>
            <a:pPr algn="ctr"/>
            <a:r>
              <a:rPr lang="en-US" sz="1400" dirty="0">
                <a:latin typeface="Myriad Pro" panose="020B0503030403020204"/>
              </a:rPr>
              <a:t>How assets and capacities are used </a:t>
            </a:r>
            <a:endParaRPr lang="en-US" sz="1400" b="1" dirty="0">
              <a:latin typeface="Myriad Pro" panose="020B0503030403020204"/>
            </a:endParaRPr>
          </a:p>
        </p:txBody>
      </p:sp>
      <p:sp>
        <p:nvSpPr>
          <p:cNvPr id="46" name="Rectangle 45">
            <a:extLst>
              <a:ext uri="{FF2B5EF4-FFF2-40B4-BE49-F238E27FC236}">
                <a16:creationId xmlns:a16="http://schemas.microsoft.com/office/drawing/2014/main" id="{5AF3FD2E-DA82-7643-B328-219B5EACEF09}"/>
              </a:ext>
            </a:extLst>
          </p:cNvPr>
          <p:cNvSpPr/>
          <p:nvPr/>
        </p:nvSpPr>
        <p:spPr>
          <a:xfrm>
            <a:off x="5370720" y="1951254"/>
            <a:ext cx="1625828" cy="1249619"/>
          </a:xfrm>
          <a:prstGeom prst="rect">
            <a:avLst/>
          </a:prstGeom>
          <a:ln w="381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1">
                    <a:lumMod val="75000"/>
                    <a:lumOff val="25000"/>
                  </a:schemeClr>
                </a:solidFill>
                <a:latin typeface="Myriad Pro" panose="020B0503030403020204"/>
              </a:rPr>
              <a:t>Climate information Use</a:t>
            </a:r>
          </a:p>
        </p:txBody>
      </p:sp>
      <p:sp>
        <p:nvSpPr>
          <p:cNvPr id="47" name="Rectangle 46">
            <a:extLst>
              <a:ext uri="{FF2B5EF4-FFF2-40B4-BE49-F238E27FC236}">
                <a16:creationId xmlns:a16="http://schemas.microsoft.com/office/drawing/2014/main" id="{4B1A7096-020B-3946-B2C8-36F44FAD0593}"/>
              </a:ext>
            </a:extLst>
          </p:cNvPr>
          <p:cNvSpPr/>
          <p:nvPr/>
        </p:nvSpPr>
        <p:spPr>
          <a:xfrm>
            <a:off x="5370720" y="3608497"/>
            <a:ext cx="1625828" cy="1249619"/>
          </a:xfrm>
          <a:prstGeom prst="rect">
            <a:avLst/>
          </a:prstGeom>
          <a:ln w="38100">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1">
                    <a:lumMod val="75000"/>
                    <a:lumOff val="25000"/>
                  </a:schemeClr>
                </a:solidFill>
                <a:latin typeface="Myriad Pro" panose="020B0503030403020204"/>
              </a:rPr>
              <a:t>Climate Vulnerability Reduction</a:t>
            </a:r>
          </a:p>
        </p:txBody>
      </p:sp>
      <p:sp>
        <p:nvSpPr>
          <p:cNvPr id="49" name="Right Brace 48">
            <a:extLst>
              <a:ext uri="{FF2B5EF4-FFF2-40B4-BE49-F238E27FC236}">
                <a16:creationId xmlns:a16="http://schemas.microsoft.com/office/drawing/2014/main" id="{E944AE12-08EA-1641-8758-558C96BC37CB}"/>
              </a:ext>
            </a:extLst>
          </p:cNvPr>
          <p:cNvSpPr/>
          <p:nvPr/>
        </p:nvSpPr>
        <p:spPr>
          <a:xfrm>
            <a:off x="7132391" y="1925375"/>
            <a:ext cx="161449" cy="303264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ight Brace 49">
            <a:extLst>
              <a:ext uri="{FF2B5EF4-FFF2-40B4-BE49-F238E27FC236}">
                <a16:creationId xmlns:a16="http://schemas.microsoft.com/office/drawing/2014/main" id="{4D66854A-1A6E-4B47-899C-0C47BEC3F68B}"/>
              </a:ext>
            </a:extLst>
          </p:cNvPr>
          <p:cNvSpPr/>
          <p:nvPr/>
        </p:nvSpPr>
        <p:spPr>
          <a:xfrm>
            <a:off x="2663569" y="2313329"/>
            <a:ext cx="175865" cy="236439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Arrow: Up-Down 35">
            <a:extLst>
              <a:ext uri="{FF2B5EF4-FFF2-40B4-BE49-F238E27FC236}">
                <a16:creationId xmlns:a16="http://schemas.microsoft.com/office/drawing/2014/main" id="{FD0C04DD-77D9-F04F-AF97-C8108A71875B}"/>
              </a:ext>
            </a:extLst>
          </p:cNvPr>
          <p:cNvSpPr/>
          <p:nvPr/>
        </p:nvSpPr>
        <p:spPr>
          <a:xfrm>
            <a:off x="6106282" y="3282193"/>
            <a:ext cx="142507" cy="286542"/>
          </a:xfrm>
          <a:prstGeom prst="upDown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a:extLst>
              <a:ext uri="{FF2B5EF4-FFF2-40B4-BE49-F238E27FC236}">
                <a16:creationId xmlns:a16="http://schemas.microsoft.com/office/drawing/2014/main" id="{D53943BE-BBB7-F945-A29D-6D7121571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579" y="6741"/>
            <a:ext cx="688900" cy="6889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58C5C4A-F8F0-CF44-A52B-666F10A6C46C}"/>
              </a:ext>
            </a:extLst>
          </p:cNvPr>
          <p:cNvSpPr/>
          <p:nvPr/>
        </p:nvSpPr>
        <p:spPr>
          <a:xfrm>
            <a:off x="1139200" y="3784935"/>
            <a:ext cx="1200839" cy="872913"/>
          </a:xfrm>
          <a:prstGeom prst="rect">
            <a:avLst/>
          </a:prstGeom>
          <a:solidFill>
            <a:schemeClr val="accent4">
              <a:lumMod val="75000"/>
            </a:schemeClr>
          </a:solidFill>
          <a:ln w="38100">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latin typeface="Myriad Pro" panose="020B0503030403020204"/>
              </a:rPr>
              <a:t>Emerging Outcome</a:t>
            </a:r>
          </a:p>
        </p:txBody>
      </p:sp>
      <p:sp>
        <p:nvSpPr>
          <p:cNvPr id="9" name="Star: 7 Points 8">
            <a:extLst>
              <a:ext uri="{FF2B5EF4-FFF2-40B4-BE49-F238E27FC236}">
                <a16:creationId xmlns:a16="http://schemas.microsoft.com/office/drawing/2014/main" id="{3702FF1E-B4C2-4AEF-81F2-A7C8D08D2B0B}"/>
              </a:ext>
            </a:extLst>
          </p:cNvPr>
          <p:cNvSpPr/>
          <p:nvPr/>
        </p:nvSpPr>
        <p:spPr>
          <a:xfrm>
            <a:off x="-273278" y="2843700"/>
            <a:ext cx="2116717" cy="1376413"/>
          </a:xfrm>
          <a:custGeom>
            <a:avLst/>
            <a:gdLst>
              <a:gd name="connsiteX0" fmla="*/ -6 w 2116717"/>
              <a:gd name="connsiteY0" fmla="*/ 885180 h 1376413"/>
              <a:gd name="connsiteX1" fmla="*/ 325949 w 2116717"/>
              <a:gd name="connsiteY1" fmla="*/ 612565 h 1376413"/>
              <a:gd name="connsiteX2" fmla="*/ 209620 w 2116717"/>
              <a:gd name="connsiteY2" fmla="*/ 272617 h 1376413"/>
              <a:gd name="connsiteX3" fmla="*/ 732409 w 2116717"/>
              <a:gd name="connsiteY3" fmla="*/ 272617 h 1376413"/>
              <a:gd name="connsiteX4" fmla="*/ 1058359 w 2116717"/>
              <a:gd name="connsiteY4" fmla="*/ 0 h 1376413"/>
              <a:gd name="connsiteX5" fmla="*/ 1384308 w 2116717"/>
              <a:gd name="connsiteY5" fmla="*/ 272617 h 1376413"/>
              <a:gd name="connsiteX6" fmla="*/ 1907097 w 2116717"/>
              <a:gd name="connsiteY6" fmla="*/ 272617 h 1376413"/>
              <a:gd name="connsiteX7" fmla="*/ 1790768 w 2116717"/>
              <a:gd name="connsiteY7" fmla="*/ 612565 h 1376413"/>
              <a:gd name="connsiteX8" fmla="*/ 2116723 w 2116717"/>
              <a:gd name="connsiteY8" fmla="*/ 885180 h 1376413"/>
              <a:gd name="connsiteX9" fmla="*/ 1645703 w 2116717"/>
              <a:gd name="connsiteY9" fmla="*/ 1036471 h 1376413"/>
              <a:gd name="connsiteX10" fmla="*/ 1529370 w 2116717"/>
              <a:gd name="connsiteY10" fmla="*/ 1376420 h 1376413"/>
              <a:gd name="connsiteX11" fmla="*/ 1058359 w 2116717"/>
              <a:gd name="connsiteY11" fmla="*/ 1225127 h 1376413"/>
              <a:gd name="connsiteX12" fmla="*/ 587347 w 2116717"/>
              <a:gd name="connsiteY12" fmla="*/ 1376420 h 1376413"/>
              <a:gd name="connsiteX13" fmla="*/ 471014 w 2116717"/>
              <a:gd name="connsiteY13" fmla="*/ 1036471 h 1376413"/>
              <a:gd name="connsiteX14" fmla="*/ -6 w 2116717"/>
              <a:gd name="connsiteY14" fmla="*/ 885180 h 13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6717" h="1376413" fill="none" extrusionOk="0">
                <a:moveTo>
                  <a:pt x="-6" y="885180"/>
                </a:moveTo>
                <a:cubicBezTo>
                  <a:pt x="115536" y="799248"/>
                  <a:pt x="213801" y="732362"/>
                  <a:pt x="325949" y="612565"/>
                </a:cubicBezTo>
                <a:cubicBezTo>
                  <a:pt x="300610" y="531612"/>
                  <a:pt x="272590" y="433348"/>
                  <a:pt x="209620" y="272617"/>
                </a:cubicBezTo>
                <a:cubicBezTo>
                  <a:pt x="415179" y="280282"/>
                  <a:pt x="529547" y="286034"/>
                  <a:pt x="732409" y="272617"/>
                </a:cubicBezTo>
                <a:cubicBezTo>
                  <a:pt x="835774" y="183134"/>
                  <a:pt x="948479" y="95833"/>
                  <a:pt x="1058359" y="0"/>
                </a:cubicBezTo>
                <a:cubicBezTo>
                  <a:pt x="1161077" y="88959"/>
                  <a:pt x="1270069" y="204128"/>
                  <a:pt x="1384308" y="272617"/>
                </a:cubicBezTo>
                <a:cubicBezTo>
                  <a:pt x="1625919" y="264784"/>
                  <a:pt x="1782430" y="255130"/>
                  <a:pt x="1907097" y="272617"/>
                </a:cubicBezTo>
                <a:cubicBezTo>
                  <a:pt x="1864422" y="403785"/>
                  <a:pt x="1817827" y="521628"/>
                  <a:pt x="1790768" y="612565"/>
                </a:cubicBezTo>
                <a:cubicBezTo>
                  <a:pt x="1877592" y="706989"/>
                  <a:pt x="2026865" y="829490"/>
                  <a:pt x="2116723" y="885180"/>
                </a:cubicBezTo>
                <a:cubicBezTo>
                  <a:pt x="1912512" y="947821"/>
                  <a:pt x="1864090" y="963079"/>
                  <a:pt x="1645703" y="1036471"/>
                </a:cubicBezTo>
                <a:cubicBezTo>
                  <a:pt x="1607489" y="1176254"/>
                  <a:pt x="1548858" y="1272762"/>
                  <a:pt x="1529370" y="1376420"/>
                </a:cubicBezTo>
                <a:cubicBezTo>
                  <a:pt x="1361597" y="1319607"/>
                  <a:pt x="1221033" y="1273977"/>
                  <a:pt x="1058359" y="1225127"/>
                </a:cubicBezTo>
                <a:cubicBezTo>
                  <a:pt x="905709" y="1254798"/>
                  <a:pt x="785309" y="1337329"/>
                  <a:pt x="587347" y="1376420"/>
                </a:cubicBezTo>
                <a:cubicBezTo>
                  <a:pt x="537665" y="1208161"/>
                  <a:pt x="502103" y="1175960"/>
                  <a:pt x="471014" y="1036471"/>
                </a:cubicBezTo>
                <a:cubicBezTo>
                  <a:pt x="374762" y="988778"/>
                  <a:pt x="138839" y="935246"/>
                  <a:pt x="-6" y="885180"/>
                </a:cubicBezTo>
                <a:close/>
              </a:path>
              <a:path w="2116717" h="1376413" stroke="0" extrusionOk="0">
                <a:moveTo>
                  <a:pt x="-6" y="885180"/>
                </a:moveTo>
                <a:cubicBezTo>
                  <a:pt x="115495" y="811782"/>
                  <a:pt x="202986" y="722958"/>
                  <a:pt x="325949" y="612565"/>
                </a:cubicBezTo>
                <a:cubicBezTo>
                  <a:pt x="272732" y="493437"/>
                  <a:pt x="230928" y="374964"/>
                  <a:pt x="209620" y="272617"/>
                </a:cubicBezTo>
                <a:cubicBezTo>
                  <a:pt x="448498" y="296912"/>
                  <a:pt x="511719" y="258657"/>
                  <a:pt x="732409" y="272617"/>
                </a:cubicBezTo>
                <a:cubicBezTo>
                  <a:pt x="890643" y="133824"/>
                  <a:pt x="904476" y="116173"/>
                  <a:pt x="1058359" y="0"/>
                </a:cubicBezTo>
                <a:cubicBezTo>
                  <a:pt x="1182976" y="88681"/>
                  <a:pt x="1261101" y="142310"/>
                  <a:pt x="1384308" y="272617"/>
                </a:cubicBezTo>
                <a:cubicBezTo>
                  <a:pt x="1536129" y="287903"/>
                  <a:pt x="1703287" y="248044"/>
                  <a:pt x="1907097" y="272617"/>
                </a:cubicBezTo>
                <a:cubicBezTo>
                  <a:pt x="1888844" y="350215"/>
                  <a:pt x="1821791" y="511359"/>
                  <a:pt x="1790768" y="612565"/>
                </a:cubicBezTo>
                <a:cubicBezTo>
                  <a:pt x="1905421" y="690777"/>
                  <a:pt x="2022135" y="827827"/>
                  <a:pt x="2116723" y="885180"/>
                </a:cubicBezTo>
                <a:cubicBezTo>
                  <a:pt x="1925170" y="972415"/>
                  <a:pt x="1787408" y="979749"/>
                  <a:pt x="1645703" y="1036471"/>
                </a:cubicBezTo>
                <a:cubicBezTo>
                  <a:pt x="1628721" y="1138171"/>
                  <a:pt x="1581809" y="1244855"/>
                  <a:pt x="1529370" y="1376420"/>
                </a:cubicBezTo>
                <a:cubicBezTo>
                  <a:pt x="1384831" y="1323495"/>
                  <a:pt x="1257847" y="1274834"/>
                  <a:pt x="1058359" y="1225127"/>
                </a:cubicBezTo>
                <a:cubicBezTo>
                  <a:pt x="872899" y="1284428"/>
                  <a:pt x="815597" y="1290674"/>
                  <a:pt x="587347" y="1376420"/>
                </a:cubicBezTo>
                <a:cubicBezTo>
                  <a:pt x="524292" y="1225413"/>
                  <a:pt x="513484" y="1208906"/>
                  <a:pt x="471014" y="1036471"/>
                </a:cubicBezTo>
                <a:cubicBezTo>
                  <a:pt x="351690" y="1013361"/>
                  <a:pt x="225874" y="978028"/>
                  <a:pt x="-6" y="885180"/>
                </a:cubicBezTo>
                <a:close/>
              </a:path>
            </a:pathLst>
          </a:custGeom>
          <a:ln w="38100">
            <a:extLst>
              <a:ext uri="{C807C97D-BFC1-408E-A445-0C87EB9F89A2}">
                <ask:lineSketchStyleProps xmlns:ask="http://schemas.microsoft.com/office/drawing/2018/sketchyshapes" sd="1249726895">
                  <a:prstGeom prst="star7">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b="1" dirty="0">
                <a:solidFill>
                  <a:schemeClr val="tx1">
                    <a:lumMod val="75000"/>
                    <a:lumOff val="25000"/>
                  </a:schemeClr>
                </a:solidFill>
                <a:latin typeface="Myriad Pro" panose="020B0503030403020204"/>
              </a:rPr>
              <a:t>Climate disturbances</a:t>
            </a:r>
          </a:p>
        </p:txBody>
      </p:sp>
    </p:spTree>
    <p:extLst>
      <p:ext uri="{BB962C8B-B14F-4D97-AF65-F5344CB8AC3E}">
        <p14:creationId xmlns:p14="http://schemas.microsoft.com/office/powerpoint/2010/main" val="12953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indefinite"/>
                                        <p:tgtEl>
                                          <p:spTgt spid="42"/>
                                        </p:tgtEl>
                                        <p:attrNameLst>
                                          <p:attrName>style.opacity</p:attrName>
                                        </p:attrNameLst>
                                      </p:cBhvr>
                                      <p:to>
                                        <p:strVal val="0.5"/>
                                      </p:to>
                                    </p:set>
                                    <p:animEffect filter="image" prLst="opacity: 0.5">
                                      <p:cBhvr rctx="IE">
                                        <p:cTn id="57" dur="indefinite"/>
                                        <p:tgtEl>
                                          <p:spTgt spid="42"/>
                                        </p:tgtEl>
                                      </p:cBhvr>
                                    </p:animEffect>
                                  </p:childTnLst>
                                </p:cTn>
                              </p:par>
                              <p:par>
                                <p:cTn id="58" presetID="9" presetClass="emph" presetSubtype="0" grpId="0" nodeType="withEffect">
                                  <p:stCondLst>
                                    <p:cond delay="0"/>
                                  </p:stCondLst>
                                  <p:childTnLst>
                                    <p:set>
                                      <p:cBhvr>
                                        <p:cTn id="59" dur="indefinite"/>
                                        <p:tgtEl>
                                          <p:spTgt spid="2"/>
                                        </p:tgtEl>
                                        <p:attrNameLst>
                                          <p:attrName>style.opacity</p:attrName>
                                        </p:attrNameLst>
                                      </p:cBhvr>
                                      <p:to>
                                        <p:strVal val="0.5"/>
                                      </p:to>
                                    </p:set>
                                    <p:animEffect filter="image" prLst="opacity: 0.5">
                                      <p:cBhvr rctx="IE">
                                        <p:cTn id="60" dur="indefinite"/>
                                        <p:tgtEl>
                                          <p:spTgt spid="2"/>
                                        </p:tgtEl>
                                      </p:cBhvr>
                                    </p:animEffect>
                                  </p:childTnLst>
                                </p:cTn>
                              </p:par>
                              <p:par>
                                <p:cTn id="61" presetID="9" presetClass="emph" presetSubtype="0" grpId="0" nodeType="withEffect">
                                  <p:stCondLst>
                                    <p:cond delay="0"/>
                                  </p:stCondLst>
                                  <p:childTnLst>
                                    <p:set>
                                      <p:cBhvr>
                                        <p:cTn id="62" dur="indefinite"/>
                                        <p:tgtEl>
                                          <p:spTgt spid="5"/>
                                        </p:tgtEl>
                                        <p:attrNameLst>
                                          <p:attrName>style.opacity</p:attrName>
                                        </p:attrNameLst>
                                      </p:cBhvr>
                                      <p:to>
                                        <p:strVal val="0.5"/>
                                      </p:to>
                                    </p:set>
                                    <p:animEffect filter="image" prLst="opacity: 0.5">
                                      <p:cBhvr rctx="IE">
                                        <p:cTn id="63" dur="indefinite"/>
                                        <p:tgtEl>
                                          <p:spTgt spid="5"/>
                                        </p:tgtEl>
                                      </p:cBhvr>
                                    </p:animEffect>
                                  </p:childTnLst>
                                </p:cTn>
                              </p:par>
                              <p:par>
                                <p:cTn id="64" presetID="9" presetClass="emph" presetSubtype="0" grpId="0" nodeType="withEffect">
                                  <p:stCondLst>
                                    <p:cond delay="0"/>
                                  </p:stCondLst>
                                  <p:childTnLst>
                                    <p:set>
                                      <p:cBhvr>
                                        <p:cTn id="65" dur="indefinite"/>
                                        <p:tgtEl>
                                          <p:spTgt spid="6"/>
                                        </p:tgtEl>
                                        <p:attrNameLst>
                                          <p:attrName>style.opacity</p:attrName>
                                        </p:attrNameLst>
                                      </p:cBhvr>
                                      <p:to>
                                        <p:strVal val="0.5"/>
                                      </p:to>
                                    </p:set>
                                    <p:animEffect filter="image" prLst="opacity: 0.5">
                                      <p:cBhvr rctx="IE">
                                        <p:cTn id="66" dur="indefinite"/>
                                        <p:tgtEl>
                                          <p:spTgt spid="6"/>
                                        </p:tgtEl>
                                      </p:cBhvr>
                                    </p:animEffect>
                                  </p:childTnLst>
                                </p:cTn>
                              </p:par>
                              <p:par>
                                <p:cTn id="67" presetID="9" presetClass="emph" presetSubtype="0" grpId="0" nodeType="withEffect">
                                  <p:stCondLst>
                                    <p:cond delay="0"/>
                                  </p:stCondLst>
                                  <p:childTnLst>
                                    <p:set>
                                      <p:cBhvr>
                                        <p:cTn id="68" dur="indefinite"/>
                                        <p:tgtEl>
                                          <p:spTgt spid="8"/>
                                        </p:tgtEl>
                                        <p:attrNameLst>
                                          <p:attrName>style.opacity</p:attrName>
                                        </p:attrNameLst>
                                      </p:cBhvr>
                                      <p:to>
                                        <p:strVal val="0.5"/>
                                      </p:to>
                                    </p:set>
                                    <p:animEffect filter="image" prLst="opacity: 0.5">
                                      <p:cBhvr rctx="IE">
                                        <p:cTn id="69" dur="indefinite"/>
                                        <p:tgtEl>
                                          <p:spTgt spid="8"/>
                                        </p:tgtEl>
                                      </p:cBhvr>
                                    </p:animEffect>
                                  </p:childTnLst>
                                </p:cTn>
                              </p:par>
                              <p:par>
                                <p:cTn id="70" presetID="9" presetClass="emph" presetSubtype="0" grpId="0" nodeType="withEffect">
                                  <p:stCondLst>
                                    <p:cond delay="0"/>
                                  </p:stCondLst>
                                  <p:childTnLst>
                                    <p:set>
                                      <p:cBhvr>
                                        <p:cTn id="71" dur="indefinite"/>
                                        <p:tgtEl>
                                          <p:spTgt spid="11"/>
                                        </p:tgtEl>
                                        <p:attrNameLst>
                                          <p:attrName>style.opacity</p:attrName>
                                        </p:attrNameLst>
                                      </p:cBhvr>
                                      <p:to>
                                        <p:strVal val="0.5"/>
                                      </p:to>
                                    </p:set>
                                    <p:animEffect filter="image" prLst="opacity: 0.5">
                                      <p:cBhvr rctx="IE">
                                        <p:cTn id="72" dur="indefinite"/>
                                        <p:tgtEl>
                                          <p:spTgt spid="11"/>
                                        </p:tgtEl>
                                      </p:cBhvr>
                                    </p:animEffect>
                                  </p:childTnLst>
                                </p:cTn>
                              </p:par>
                              <p:par>
                                <p:cTn id="73" presetID="9" presetClass="emph" presetSubtype="0" nodeType="withEffect">
                                  <p:stCondLst>
                                    <p:cond delay="0"/>
                                  </p:stCondLst>
                                  <p:childTnLst>
                                    <p:set>
                                      <p:cBhvr>
                                        <p:cTn id="74" dur="indefinite"/>
                                        <p:tgtEl>
                                          <p:spTgt spid="20"/>
                                        </p:tgtEl>
                                        <p:attrNameLst>
                                          <p:attrName>style.opacity</p:attrName>
                                        </p:attrNameLst>
                                      </p:cBhvr>
                                      <p:to>
                                        <p:strVal val="0.5"/>
                                      </p:to>
                                    </p:set>
                                    <p:animEffect filter="image" prLst="opacity: 0.5">
                                      <p:cBhvr rctx="IE">
                                        <p:cTn id="75" dur="indefinite"/>
                                        <p:tgtEl>
                                          <p:spTgt spid="20"/>
                                        </p:tgtEl>
                                      </p:cBhvr>
                                    </p:animEffect>
                                  </p:childTnLst>
                                </p:cTn>
                              </p:par>
                              <p:par>
                                <p:cTn id="76" presetID="9" presetClass="emph" presetSubtype="0" grpId="0" nodeType="withEffect" nodePh="1">
                                  <p:stCondLst>
                                    <p:cond delay="0"/>
                                  </p:stCondLst>
                                  <p:endCondLst>
                                    <p:cond evt="begin" delay="0">
                                      <p:tn val="76"/>
                                    </p:cond>
                                  </p:endCondLst>
                                  <p:childTnLst>
                                    <p:set>
                                      <p:cBhvr>
                                        <p:cTn id="77" dur="indefinite"/>
                                        <p:tgtEl>
                                          <p:spTgt spid="10"/>
                                        </p:tgtEl>
                                        <p:attrNameLst>
                                          <p:attrName>style.opacity</p:attrName>
                                        </p:attrNameLst>
                                      </p:cBhvr>
                                      <p:to>
                                        <p:strVal val="0.5"/>
                                      </p:to>
                                    </p:set>
                                    <p:animEffect filter="image" prLst="opacity: 0.5">
                                      <p:cBhvr rctx="IE">
                                        <p:cTn id="78" dur="indefinite"/>
                                        <p:tgtEl>
                                          <p:spTgt spid="10"/>
                                        </p:tgtEl>
                                      </p:cBhvr>
                                    </p:animEffect>
                                  </p:childTnLst>
                                </p:cTn>
                              </p:par>
                              <p:par>
                                <p:cTn id="79" presetID="9" presetClass="emph" presetSubtype="0" grpId="0" nodeType="withEffect">
                                  <p:stCondLst>
                                    <p:cond delay="0"/>
                                  </p:stCondLst>
                                  <p:childTnLst>
                                    <p:set>
                                      <p:cBhvr>
                                        <p:cTn id="80" dur="indefinite"/>
                                        <p:tgtEl>
                                          <p:spTgt spid="4"/>
                                        </p:tgtEl>
                                        <p:attrNameLst>
                                          <p:attrName>style.opacity</p:attrName>
                                        </p:attrNameLst>
                                      </p:cBhvr>
                                      <p:to>
                                        <p:strVal val="0.5"/>
                                      </p:to>
                                    </p:set>
                                    <p:animEffect filter="image" prLst="opacity: 0.5">
                                      <p:cBhvr rctx="IE">
                                        <p:cTn id="81" dur="indefinite"/>
                                        <p:tgtEl>
                                          <p:spTgt spid="4"/>
                                        </p:tgtEl>
                                      </p:cBhvr>
                                    </p:animEffect>
                                  </p:childTnLst>
                                </p:cTn>
                              </p:par>
                              <p:par>
                                <p:cTn id="82" presetID="9" presetClass="emph" presetSubtype="0" grpId="1" nodeType="withEffect">
                                  <p:stCondLst>
                                    <p:cond delay="0"/>
                                  </p:stCondLst>
                                  <p:childTnLst>
                                    <p:set>
                                      <p:cBhvr>
                                        <p:cTn id="83" dur="indefinite"/>
                                        <p:tgtEl>
                                          <p:spTgt spid="13"/>
                                        </p:tgtEl>
                                        <p:attrNameLst>
                                          <p:attrName>style.opacity</p:attrName>
                                        </p:attrNameLst>
                                      </p:cBhvr>
                                      <p:to>
                                        <p:strVal val="0.5"/>
                                      </p:to>
                                    </p:set>
                                    <p:animEffect filter="image" prLst="opacity: 0.5">
                                      <p:cBhvr rctx="IE">
                                        <p:cTn id="84" dur="indefinite"/>
                                        <p:tgtEl>
                                          <p:spTgt spid="13"/>
                                        </p:tgtEl>
                                      </p:cBhvr>
                                    </p:animEffect>
                                  </p:childTnLst>
                                </p:cTn>
                              </p:par>
                              <p:par>
                                <p:cTn id="85" presetID="9" presetClass="emph" presetSubtype="0" grpId="1" nodeType="withEffect">
                                  <p:stCondLst>
                                    <p:cond delay="0"/>
                                  </p:stCondLst>
                                  <p:childTnLst>
                                    <p:set>
                                      <p:cBhvr>
                                        <p:cTn id="86" dur="indefinite"/>
                                        <p:tgtEl>
                                          <p:spTgt spid="14"/>
                                        </p:tgtEl>
                                        <p:attrNameLst>
                                          <p:attrName>style.opacity</p:attrName>
                                        </p:attrNameLst>
                                      </p:cBhvr>
                                      <p:to>
                                        <p:strVal val="0.5"/>
                                      </p:to>
                                    </p:set>
                                    <p:animEffect filter="image" prLst="opacity: 0.5">
                                      <p:cBhvr rctx="IE">
                                        <p:cTn id="87" dur="indefinite"/>
                                        <p:tgtEl>
                                          <p:spTgt spid="14"/>
                                        </p:tgtEl>
                                      </p:cBhvr>
                                    </p:animEffect>
                                  </p:childTnLst>
                                </p:cTn>
                              </p:par>
                              <p:par>
                                <p:cTn id="88" presetID="9" presetClass="emph" presetSubtype="0" grpId="1" nodeType="withEffect">
                                  <p:stCondLst>
                                    <p:cond delay="0"/>
                                  </p:stCondLst>
                                  <p:childTnLst>
                                    <p:set>
                                      <p:cBhvr>
                                        <p:cTn id="89" dur="indefinite"/>
                                        <p:tgtEl>
                                          <p:spTgt spid="16"/>
                                        </p:tgtEl>
                                        <p:attrNameLst>
                                          <p:attrName>style.opacity</p:attrName>
                                        </p:attrNameLst>
                                      </p:cBhvr>
                                      <p:to>
                                        <p:strVal val="0.5"/>
                                      </p:to>
                                    </p:set>
                                    <p:animEffect filter="image" prLst="opacity: 0.5">
                                      <p:cBhvr rctx="IE">
                                        <p:cTn id="90" dur="indefinite"/>
                                        <p:tgtEl>
                                          <p:spTgt spid="16"/>
                                        </p:tgtEl>
                                      </p:cBhvr>
                                    </p:animEffect>
                                  </p:childTnLst>
                                </p:cTn>
                              </p:par>
                              <p:par>
                                <p:cTn id="91" presetID="9" presetClass="emph" presetSubtype="0" grpId="1" nodeType="withEffect">
                                  <p:stCondLst>
                                    <p:cond delay="0"/>
                                  </p:stCondLst>
                                  <p:childTnLst>
                                    <p:set>
                                      <p:cBhvr>
                                        <p:cTn id="92" dur="indefinite"/>
                                        <p:tgtEl>
                                          <p:spTgt spid="7"/>
                                        </p:tgtEl>
                                        <p:attrNameLst>
                                          <p:attrName>style.opacity</p:attrName>
                                        </p:attrNameLst>
                                      </p:cBhvr>
                                      <p:to>
                                        <p:strVal val="0.5"/>
                                      </p:to>
                                    </p:set>
                                    <p:animEffect filter="image" prLst="opacity: 0.5">
                                      <p:cBhvr rctx="IE">
                                        <p:cTn id="93" dur="indefinite"/>
                                        <p:tgtEl>
                                          <p:spTgt spid="7"/>
                                        </p:tgtEl>
                                      </p:cBhvr>
                                    </p:animEffect>
                                  </p:childTnLst>
                                </p:cTn>
                              </p:par>
                              <p:par>
                                <p:cTn id="94" presetID="9" presetClass="emph" presetSubtype="0" grpId="1" nodeType="withEffect">
                                  <p:stCondLst>
                                    <p:cond delay="0"/>
                                  </p:stCondLst>
                                  <p:childTnLst>
                                    <p:set>
                                      <p:cBhvr>
                                        <p:cTn id="95" dur="indefinite"/>
                                        <p:tgtEl>
                                          <p:spTgt spid="18"/>
                                        </p:tgtEl>
                                        <p:attrNameLst>
                                          <p:attrName>style.opacity</p:attrName>
                                        </p:attrNameLst>
                                      </p:cBhvr>
                                      <p:to>
                                        <p:strVal val="0.5"/>
                                      </p:to>
                                    </p:set>
                                    <p:animEffect filter="image" prLst="opacity: 0.5">
                                      <p:cBhvr rctx="IE">
                                        <p:cTn id="96" dur="indefinite"/>
                                        <p:tgtEl>
                                          <p:spTgt spid="18"/>
                                        </p:tgtEl>
                                      </p:cBhvr>
                                    </p:animEffect>
                                  </p:childTnLst>
                                </p:cTn>
                              </p:par>
                              <p:par>
                                <p:cTn id="97" presetID="9" presetClass="emph" presetSubtype="0" grpId="1" nodeType="withEffect">
                                  <p:stCondLst>
                                    <p:cond delay="0"/>
                                  </p:stCondLst>
                                  <p:childTnLst>
                                    <p:set>
                                      <p:cBhvr>
                                        <p:cTn id="98" dur="indefinite"/>
                                        <p:tgtEl>
                                          <p:spTgt spid="21"/>
                                        </p:tgtEl>
                                        <p:attrNameLst>
                                          <p:attrName>style.opacity</p:attrName>
                                        </p:attrNameLst>
                                      </p:cBhvr>
                                      <p:to>
                                        <p:strVal val="0.5"/>
                                      </p:to>
                                    </p:set>
                                    <p:animEffect filter="image" prLst="opacity: 0.5">
                                      <p:cBhvr rctx="IE">
                                        <p:cTn id="99" dur="indefinite"/>
                                        <p:tgtEl>
                                          <p:spTgt spid="21"/>
                                        </p:tgtEl>
                                      </p:cBhvr>
                                    </p:animEffect>
                                  </p:childTnLst>
                                </p:cTn>
                              </p:par>
                              <p:par>
                                <p:cTn id="100" presetID="9" presetClass="emph" presetSubtype="0" grpId="1" nodeType="withEffect">
                                  <p:stCondLst>
                                    <p:cond delay="0"/>
                                  </p:stCondLst>
                                  <p:childTnLst>
                                    <p:set>
                                      <p:cBhvr>
                                        <p:cTn id="101" dur="indefinite"/>
                                        <p:tgtEl>
                                          <p:spTgt spid="22"/>
                                        </p:tgtEl>
                                        <p:attrNameLst>
                                          <p:attrName>style.opacity</p:attrName>
                                        </p:attrNameLst>
                                      </p:cBhvr>
                                      <p:to>
                                        <p:strVal val="0.5"/>
                                      </p:to>
                                    </p:set>
                                    <p:animEffect filter="image" prLst="opacity: 0.5">
                                      <p:cBhvr rctx="IE">
                                        <p:cTn id="102" dur="indefinite"/>
                                        <p:tgtEl>
                                          <p:spTgt spid="22"/>
                                        </p:tgtEl>
                                      </p:cBhvr>
                                    </p:animEffect>
                                  </p:childTnLst>
                                </p:cTn>
                              </p:par>
                              <p:par>
                                <p:cTn id="103" presetID="9" presetClass="emph" presetSubtype="0" grpId="0" nodeType="withEffect">
                                  <p:stCondLst>
                                    <p:cond delay="0"/>
                                  </p:stCondLst>
                                  <p:childTnLst>
                                    <p:set>
                                      <p:cBhvr>
                                        <p:cTn id="104" dur="indefinite"/>
                                        <p:tgtEl>
                                          <p:spTgt spid="23"/>
                                        </p:tgtEl>
                                        <p:attrNameLst>
                                          <p:attrName>style.opacity</p:attrName>
                                        </p:attrNameLst>
                                      </p:cBhvr>
                                      <p:to>
                                        <p:strVal val="0.5"/>
                                      </p:to>
                                    </p:set>
                                    <p:animEffect filter="image" prLst="opacity: 0.5">
                                      <p:cBhvr rctx="IE">
                                        <p:cTn id="105" dur="indefinite"/>
                                        <p:tgtEl>
                                          <p:spTgt spid="23"/>
                                        </p:tgtEl>
                                      </p:cBhvr>
                                    </p:animEffect>
                                  </p:childTnLst>
                                </p:cTn>
                              </p:par>
                              <p:par>
                                <p:cTn id="106" presetID="9" presetClass="emph" presetSubtype="0" grpId="1" nodeType="withEffect">
                                  <p:stCondLst>
                                    <p:cond delay="0"/>
                                  </p:stCondLst>
                                  <p:childTnLst>
                                    <p:set>
                                      <p:cBhvr>
                                        <p:cTn id="107" dur="indefinite"/>
                                        <p:tgtEl>
                                          <p:spTgt spid="19"/>
                                        </p:tgtEl>
                                        <p:attrNameLst>
                                          <p:attrName>style.opacity</p:attrName>
                                        </p:attrNameLst>
                                      </p:cBhvr>
                                      <p:to>
                                        <p:strVal val="0.5"/>
                                      </p:to>
                                    </p:set>
                                    <p:animEffect filter="image" prLst="opacity: 0.5">
                                      <p:cBhvr rctx="IE">
                                        <p:cTn id="108" dur="indefinite"/>
                                        <p:tgtEl>
                                          <p:spTgt spid="19"/>
                                        </p:tgtEl>
                                      </p:cBhvr>
                                    </p:animEffect>
                                  </p:childTnLst>
                                </p:cTn>
                              </p:par>
                              <p:par>
                                <p:cTn id="109" presetID="9" presetClass="emph" presetSubtype="0" grpId="1" nodeType="withEffect">
                                  <p:stCondLst>
                                    <p:cond delay="0"/>
                                  </p:stCondLst>
                                  <p:childTnLst>
                                    <p:set>
                                      <p:cBhvr>
                                        <p:cTn id="110" dur="indefinite"/>
                                        <p:tgtEl>
                                          <p:spTgt spid="24"/>
                                        </p:tgtEl>
                                        <p:attrNameLst>
                                          <p:attrName>style.opacity</p:attrName>
                                        </p:attrNameLst>
                                      </p:cBhvr>
                                      <p:to>
                                        <p:strVal val="0.5"/>
                                      </p:to>
                                    </p:set>
                                    <p:animEffect filter="image" prLst="opacity: 0.5">
                                      <p:cBhvr rctx="IE">
                                        <p:cTn id="111" dur="indefinite"/>
                                        <p:tgtEl>
                                          <p:spTgt spid="24"/>
                                        </p:tgtEl>
                                      </p:cBhvr>
                                    </p:animEffect>
                                  </p:childTnLst>
                                </p:cTn>
                              </p:par>
                              <p:par>
                                <p:cTn id="112" presetID="9" presetClass="emph" presetSubtype="0" grpId="1" nodeType="withEffect">
                                  <p:stCondLst>
                                    <p:cond delay="0"/>
                                  </p:stCondLst>
                                  <p:childTnLst>
                                    <p:set>
                                      <p:cBhvr>
                                        <p:cTn id="113" dur="indefinite"/>
                                        <p:tgtEl>
                                          <p:spTgt spid="25"/>
                                        </p:tgtEl>
                                        <p:attrNameLst>
                                          <p:attrName>style.opacity</p:attrName>
                                        </p:attrNameLst>
                                      </p:cBhvr>
                                      <p:to>
                                        <p:strVal val="0.5"/>
                                      </p:to>
                                    </p:set>
                                    <p:animEffect filter="image" prLst="opacity: 0.5">
                                      <p:cBhvr rctx="IE">
                                        <p:cTn id="114" dur="indefinite"/>
                                        <p:tgtEl>
                                          <p:spTgt spid="25"/>
                                        </p:tgtEl>
                                      </p:cBhvr>
                                    </p:animEffect>
                                  </p:childTnLst>
                                </p:cTn>
                              </p:par>
                              <p:par>
                                <p:cTn id="115" presetID="9" presetClass="emph" presetSubtype="0" grpId="1" nodeType="withEffect">
                                  <p:stCondLst>
                                    <p:cond delay="0"/>
                                  </p:stCondLst>
                                  <p:childTnLst>
                                    <p:set>
                                      <p:cBhvr>
                                        <p:cTn id="116" dur="indefinite"/>
                                        <p:tgtEl>
                                          <p:spTgt spid="26"/>
                                        </p:tgtEl>
                                        <p:attrNameLst>
                                          <p:attrName>style.opacity</p:attrName>
                                        </p:attrNameLst>
                                      </p:cBhvr>
                                      <p:to>
                                        <p:strVal val="0.5"/>
                                      </p:to>
                                    </p:set>
                                    <p:animEffect filter="image" prLst="opacity: 0.5">
                                      <p:cBhvr rctx="IE">
                                        <p:cTn id="117" dur="indefinite"/>
                                        <p:tgtEl>
                                          <p:spTgt spid="26"/>
                                        </p:tgtEl>
                                      </p:cBhvr>
                                    </p:animEffect>
                                  </p:childTnLst>
                                </p:cTn>
                              </p:par>
                              <p:par>
                                <p:cTn id="118" presetID="9" presetClass="emph" presetSubtype="0" grpId="1" nodeType="withEffect">
                                  <p:stCondLst>
                                    <p:cond delay="0"/>
                                  </p:stCondLst>
                                  <p:childTnLst>
                                    <p:set>
                                      <p:cBhvr>
                                        <p:cTn id="119" dur="indefinite"/>
                                        <p:tgtEl>
                                          <p:spTgt spid="27"/>
                                        </p:tgtEl>
                                        <p:attrNameLst>
                                          <p:attrName>style.opacity</p:attrName>
                                        </p:attrNameLst>
                                      </p:cBhvr>
                                      <p:to>
                                        <p:strVal val="0.5"/>
                                      </p:to>
                                    </p:set>
                                    <p:animEffect filter="image" prLst="opacity: 0.5">
                                      <p:cBhvr rctx="IE">
                                        <p:cTn id="120" dur="indefinite"/>
                                        <p:tgtEl>
                                          <p:spTgt spid="27"/>
                                        </p:tgtEl>
                                      </p:cBhvr>
                                    </p:animEffect>
                                  </p:childTnLst>
                                </p:cTn>
                              </p:par>
                              <p:par>
                                <p:cTn id="121" presetID="9" presetClass="emph" presetSubtype="0" grpId="1" nodeType="withEffect">
                                  <p:stCondLst>
                                    <p:cond delay="0"/>
                                  </p:stCondLst>
                                  <p:childTnLst>
                                    <p:set>
                                      <p:cBhvr>
                                        <p:cTn id="122" dur="indefinite"/>
                                        <p:tgtEl>
                                          <p:spTgt spid="34"/>
                                        </p:tgtEl>
                                        <p:attrNameLst>
                                          <p:attrName>style.opacity</p:attrName>
                                        </p:attrNameLst>
                                      </p:cBhvr>
                                      <p:to>
                                        <p:strVal val="0.5"/>
                                      </p:to>
                                    </p:set>
                                    <p:animEffect filter="image" prLst="opacity: 0.5">
                                      <p:cBhvr rctx="IE">
                                        <p:cTn id="123" dur="indefinite"/>
                                        <p:tgtEl>
                                          <p:spTgt spid="34"/>
                                        </p:tgtEl>
                                      </p:cBhvr>
                                    </p:animEffect>
                                  </p:childTnLst>
                                </p:cTn>
                              </p:par>
                              <p:par>
                                <p:cTn id="124" presetID="9" presetClass="emph" presetSubtype="0" grpId="1" nodeType="withEffect">
                                  <p:stCondLst>
                                    <p:cond delay="0"/>
                                  </p:stCondLst>
                                  <p:childTnLst>
                                    <p:set>
                                      <p:cBhvr>
                                        <p:cTn id="125" dur="indefinite"/>
                                        <p:tgtEl>
                                          <p:spTgt spid="35"/>
                                        </p:tgtEl>
                                        <p:attrNameLst>
                                          <p:attrName>style.opacity</p:attrName>
                                        </p:attrNameLst>
                                      </p:cBhvr>
                                      <p:to>
                                        <p:strVal val="0.5"/>
                                      </p:to>
                                    </p:set>
                                    <p:animEffect filter="image" prLst="opacity: 0.5">
                                      <p:cBhvr rctx="IE">
                                        <p:cTn id="126" dur="indefinite"/>
                                        <p:tgtEl>
                                          <p:spTgt spid="35"/>
                                        </p:tgtEl>
                                      </p:cBhvr>
                                    </p:animEffect>
                                  </p:childTnLst>
                                </p:cTn>
                              </p:par>
                              <p:par>
                                <p:cTn id="127" presetID="9" presetClass="emph" presetSubtype="0" grpId="0" nodeType="withEffect">
                                  <p:stCondLst>
                                    <p:cond delay="0"/>
                                  </p:stCondLst>
                                  <p:childTnLst>
                                    <p:set>
                                      <p:cBhvr>
                                        <p:cTn id="128" dur="indefinite"/>
                                        <p:tgtEl>
                                          <p:spTgt spid="9"/>
                                        </p:tgtEl>
                                        <p:attrNameLst>
                                          <p:attrName>style.opacity</p:attrName>
                                        </p:attrNameLst>
                                      </p:cBhvr>
                                      <p:to>
                                        <p:strVal val="0.5"/>
                                      </p:to>
                                    </p:set>
                                    <p:animEffect filter="image" prLst="opacity: 0.5">
                                      <p:cBhvr rctx="IE">
                                        <p:cTn id="129" dur="indefinite"/>
                                        <p:tgtEl>
                                          <p:spTgt spid="9"/>
                                        </p:tgtEl>
                                      </p:cBhvr>
                                    </p:animEffect>
                                  </p:childTnLst>
                                </p:cTn>
                              </p:par>
                              <p:par>
                                <p:cTn id="130" presetID="9" presetClass="emph" presetSubtype="0" grpId="1" nodeType="withEffect">
                                  <p:stCondLst>
                                    <p:cond delay="0"/>
                                  </p:stCondLst>
                                  <p:childTnLst>
                                    <p:set>
                                      <p:cBhvr>
                                        <p:cTn id="131" dur="indefinite"/>
                                        <p:tgtEl>
                                          <p:spTgt spid="36"/>
                                        </p:tgtEl>
                                        <p:attrNameLst>
                                          <p:attrName>style.opacity</p:attrName>
                                        </p:attrNameLst>
                                      </p:cBhvr>
                                      <p:to>
                                        <p:strVal val="0.5"/>
                                      </p:to>
                                    </p:set>
                                    <p:animEffect filter="image" prLst="opacity: 0.5">
                                      <p:cBhvr rctx="IE">
                                        <p:cTn id="132" dur="indefinite"/>
                                        <p:tgtEl>
                                          <p:spTgt spid="36"/>
                                        </p:tgtEl>
                                      </p:cBhvr>
                                    </p:animEffect>
                                  </p:childTnLst>
                                </p:cTn>
                              </p:par>
                              <p:par>
                                <p:cTn id="133" presetID="9" presetClass="emph" presetSubtype="0" grpId="1" nodeType="withEffect">
                                  <p:stCondLst>
                                    <p:cond delay="0"/>
                                  </p:stCondLst>
                                  <p:childTnLst>
                                    <p:set>
                                      <p:cBhvr>
                                        <p:cTn id="134" dur="indefinite"/>
                                        <p:tgtEl>
                                          <p:spTgt spid="37"/>
                                        </p:tgtEl>
                                        <p:attrNameLst>
                                          <p:attrName>style.opacity</p:attrName>
                                        </p:attrNameLst>
                                      </p:cBhvr>
                                      <p:to>
                                        <p:strVal val="0.5"/>
                                      </p:to>
                                    </p:set>
                                    <p:animEffect filter="image" prLst="opacity: 0.5">
                                      <p:cBhvr rctx="IE">
                                        <p:cTn id="135" dur="indefinite"/>
                                        <p:tgtEl>
                                          <p:spTgt spid="37"/>
                                        </p:tgtEl>
                                      </p:cBhvr>
                                    </p:animEffect>
                                  </p:childTnLst>
                                </p:cTn>
                              </p:par>
                              <p:par>
                                <p:cTn id="136" presetID="9" presetClass="emph" presetSubtype="0" grpId="1" nodeType="withEffect">
                                  <p:stCondLst>
                                    <p:cond delay="0"/>
                                  </p:stCondLst>
                                  <p:childTnLst>
                                    <p:set>
                                      <p:cBhvr>
                                        <p:cTn id="137" dur="indefinite"/>
                                        <p:tgtEl>
                                          <p:spTgt spid="45"/>
                                        </p:tgtEl>
                                        <p:attrNameLst>
                                          <p:attrName>style.opacity</p:attrName>
                                        </p:attrNameLst>
                                      </p:cBhvr>
                                      <p:to>
                                        <p:strVal val="0.5"/>
                                      </p:to>
                                    </p:set>
                                    <p:animEffect filter="image" prLst="opacity: 0.5">
                                      <p:cBhvr rctx="IE">
                                        <p:cTn id="138" dur="indefinite"/>
                                        <p:tgtEl>
                                          <p:spTgt spid="45"/>
                                        </p:tgtEl>
                                      </p:cBhvr>
                                    </p:animEffect>
                                  </p:childTnLst>
                                </p:cTn>
                              </p:par>
                              <p:par>
                                <p:cTn id="139" presetID="9" presetClass="emph" presetSubtype="0" grpId="1" nodeType="withEffect">
                                  <p:stCondLst>
                                    <p:cond delay="0"/>
                                  </p:stCondLst>
                                  <p:childTnLst>
                                    <p:set>
                                      <p:cBhvr>
                                        <p:cTn id="140" dur="indefinite"/>
                                        <p:tgtEl>
                                          <p:spTgt spid="46"/>
                                        </p:tgtEl>
                                        <p:attrNameLst>
                                          <p:attrName>style.opacity</p:attrName>
                                        </p:attrNameLst>
                                      </p:cBhvr>
                                      <p:to>
                                        <p:strVal val="0.5"/>
                                      </p:to>
                                    </p:set>
                                    <p:animEffect filter="image" prLst="opacity: 0.5">
                                      <p:cBhvr rctx="IE">
                                        <p:cTn id="141" dur="indefinite"/>
                                        <p:tgtEl>
                                          <p:spTgt spid="46"/>
                                        </p:tgtEl>
                                      </p:cBhvr>
                                    </p:animEffect>
                                  </p:childTnLst>
                                </p:cTn>
                              </p:par>
                              <p:par>
                                <p:cTn id="142" presetID="9" presetClass="emph" presetSubtype="0" grpId="1" nodeType="withEffect">
                                  <p:stCondLst>
                                    <p:cond delay="0"/>
                                  </p:stCondLst>
                                  <p:childTnLst>
                                    <p:set>
                                      <p:cBhvr>
                                        <p:cTn id="143" dur="indefinite"/>
                                        <p:tgtEl>
                                          <p:spTgt spid="47"/>
                                        </p:tgtEl>
                                        <p:attrNameLst>
                                          <p:attrName>style.opacity</p:attrName>
                                        </p:attrNameLst>
                                      </p:cBhvr>
                                      <p:to>
                                        <p:strVal val="0.5"/>
                                      </p:to>
                                    </p:set>
                                    <p:animEffect filter="image" prLst="opacity: 0.5">
                                      <p:cBhvr rctx="IE">
                                        <p:cTn id="144" dur="indefinite"/>
                                        <p:tgtEl>
                                          <p:spTgt spid="47"/>
                                        </p:tgtEl>
                                      </p:cBhvr>
                                    </p:animEffect>
                                  </p:childTnLst>
                                </p:cTn>
                              </p:par>
                              <p:par>
                                <p:cTn id="145" presetID="9" presetClass="emph" presetSubtype="0" grpId="1" nodeType="withEffect">
                                  <p:stCondLst>
                                    <p:cond delay="0"/>
                                  </p:stCondLst>
                                  <p:childTnLst>
                                    <p:set>
                                      <p:cBhvr>
                                        <p:cTn id="146" dur="indefinite"/>
                                        <p:tgtEl>
                                          <p:spTgt spid="49"/>
                                        </p:tgtEl>
                                        <p:attrNameLst>
                                          <p:attrName>style.opacity</p:attrName>
                                        </p:attrNameLst>
                                      </p:cBhvr>
                                      <p:to>
                                        <p:strVal val="0.5"/>
                                      </p:to>
                                    </p:set>
                                    <p:animEffect filter="image" prLst="opacity: 0.5">
                                      <p:cBhvr rctx="IE">
                                        <p:cTn id="147" dur="indefinite"/>
                                        <p:tgtEl>
                                          <p:spTgt spid="49"/>
                                        </p:tgtEl>
                                      </p:cBhvr>
                                    </p:animEffect>
                                  </p:childTnLst>
                                </p:cTn>
                              </p:par>
                              <p:par>
                                <p:cTn id="148" presetID="9" presetClass="emph" presetSubtype="0" grpId="0" nodeType="withEffect">
                                  <p:stCondLst>
                                    <p:cond delay="0"/>
                                  </p:stCondLst>
                                  <p:childTnLst>
                                    <p:set>
                                      <p:cBhvr>
                                        <p:cTn id="149" dur="indefinite"/>
                                        <p:tgtEl>
                                          <p:spTgt spid="50"/>
                                        </p:tgtEl>
                                        <p:attrNameLst>
                                          <p:attrName>style.opacity</p:attrName>
                                        </p:attrNameLst>
                                      </p:cBhvr>
                                      <p:to>
                                        <p:strVal val="0.5"/>
                                      </p:to>
                                    </p:set>
                                    <p:animEffect filter="image" prLst="opacity: 0.5">
                                      <p:cBhvr rctx="IE">
                                        <p:cTn id="150" dur="indefinite"/>
                                        <p:tgtEl>
                                          <p:spTgt spid="50"/>
                                        </p:tgtEl>
                                      </p:cBhvr>
                                    </p:animEffect>
                                  </p:childTnLst>
                                </p:cTn>
                              </p:par>
                              <p:par>
                                <p:cTn id="151" presetID="9" presetClass="emph" presetSubtype="0" grpId="1" nodeType="withEffect">
                                  <p:stCondLst>
                                    <p:cond delay="0"/>
                                  </p:stCondLst>
                                  <p:childTnLst>
                                    <p:set>
                                      <p:cBhvr>
                                        <p:cTn id="152" dur="indefinite"/>
                                        <p:tgtEl>
                                          <p:spTgt spid="51"/>
                                        </p:tgtEl>
                                        <p:attrNameLst>
                                          <p:attrName>style.opacity</p:attrName>
                                        </p:attrNameLst>
                                      </p:cBhvr>
                                      <p:to>
                                        <p:strVal val="0.5"/>
                                      </p:to>
                                    </p:set>
                                    <p:animEffect filter="image" prLst="opacity: 0.5">
                                      <p:cBhvr rctx="IE">
                                        <p:cTn id="153" dur="indefinite"/>
                                        <p:tgtEl>
                                          <p:spTgt spid="51"/>
                                        </p:tgtEl>
                                      </p:cBhvr>
                                    </p:animEffect>
                                  </p:childTnLst>
                                </p:cTn>
                              </p:par>
                              <p:par>
                                <p:cTn id="154" presetID="9" presetClass="emph" presetSubtype="0" grpId="0" nodeType="withEffect">
                                  <p:stCondLst>
                                    <p:cond delay="0"/>
                                  </p:stCondLst>
                                  <p:childTnLst>
                                    <p:set>
                                      <p:cBhvr>
                                        <p:cTn id="155" dur="indefinite"/>
                                        <p:tgtEl>
                                          <p:spTgt spid="38"/>
                                        </p:tgtEl>
                                        <p:attrNameLst>
                                          <p:attrName>style.opacity</p:attrName>
                                        </p:attrNameLst>
                                      </p:cBhvr>
                                      <p:to>
                                        <p:strVal val="0.5"/>
                                      </p:to>
                                    </p:set>
                                    <p:animEffect filter="image" prLst="opacity: 0.5">
                                      <p:cBhvr rctx="IE">
                                        <p:cTn id="156" dur="indefinite"/>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 grpId="0"/>
      <p:bldP spid="5" grpId="0" animBg="1"/>
      <p:bldP spid="6" grpId="0" animBg="1"/>
      <p:bldP spid="8" grpId="0"/>
      <p:bldP spid="11" grpId="0"/>
      <p:bldP spid="10" grpId="0"/>
      <p:bldP spid="4" grpId="0" animBg="1"/>
      <p:bldP spid="13" grpId="0" animBg="1"/>
      <p:bldP spid="13" grpId="1" animBg="1"/>
      <p:bldP spid="14" grpId="0" animBg="1"/>
      <p:bldP spid="14" grpId="1" animBg="1"/>
      <p:bldP spid="16" grpId="0" animBg="1"/>
      <p:bldP spid="16" grpId="1" animBg="1"/>
      <p:bldP spid="7" grpId="0" animBg="1"/>
      <p:bldP spid="7" grpId="1" animBg="1"/>
      <p:bldP spid="18" grpId="0" animBg="1"/>
      <p:bldP spid="18" grpId="1" animBg="1"/>
      <p:bldP spid="21" grpId="0" animBg="1"/>
      <p:bldP spid="21" grpId="1" animBg="1"/>
      <p:bldP spid="22" grpId="0" animBg="1"/>
      <p:bldP spid="22" grpId="1" animBg="1"/>
      <p:bldP spid="23" grpId="0" animBg="1"/>
      <p:bldP spid="19" grpId="0" animBg="1"/>
      <p:bldP spid="19" grpId="1" animBg="1"/>
      <p:bldP spid="24" grpId="0" animBg="1"/>
      <p:bldP spid="24" grpId="1" animBg="1"/>
      <p:bldP spid="25" grpId="0" animBg="1"/>
      <p:bldP spid="25" grpId="1" animBg="1"/>
      <p:bldP spid="26" grpId="0" animBg="1"/>
      <p:bldP spid="26" grpId="1" animBg="1"/>
      <p:bldP spid="27" grpId="0" animBg="1"/>
      <p:bldP spid="27" grpId="1" animBg="1"/>
      <p:bldP spid="34" grpId="0" animBg="1"/>
      <p:bldP spid="34" grpId="1" animBg="1"/>
      <p:bldP spid="35" grpId="0" animBg="1"/>
      <p:bldP spid="35" grpId="1" animBg="1"/>
      <p:bldP spid="36" grpId="0" animBg="1"/>
      <p:bldP spid="36" grpId="1" animBg="1"/>
      <p:bldP spid="37" grpId="0" animBg="1"/>
      <p:bldP spid="37" grpId="1" animBg="1"/>
      <p:bldP spid="45" grpId="0" animBg="1"/>
      <p:bldP spid="45" grpId="1" animBg="1"/>
      <p:bldP spid="46" grpId="0" animBg="1"/>
      <p:bldP spid="46" grpId="1" animBg="1"/>
      <p:bldP spid="47" grpId="0" animBg="1"/>
      <p:bldP spid="47" grpId="1" animBg="1"/>
      <p:bldP spid="49" grpId="0" animBg="1"/>
      <p:bldP spid="49" grpId="1" animBg="1"/>
      <p:bldP spid="50" grpId="0" animBg="1"/>
      <p:bldP spid="51" grpId="0" animBg="1"/>
      <p:bldP spid="51" grpId="1" animBg="1"/>
      <p:bldP spid="3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69"/>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1567" name="Google Shape;1567;p6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8" name="Google Shape;1568;p6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569" name="Google Shape;1569;p69"/>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highlight>
                  <a:srgbClr val="00FFFF"/>
                </a:highlight>
                <a:latin typeface="Open Sans"/>
                <a:ea typeface="Open Sans"/>
                <a:cs typeface="Open Sans"/>
                <a:sym typeface="Open Sans"/>
              </a:rPr>
              <a:t>Analyzing adaptation – climate information use</a:t>
            </a:r>
            <a:endParaRPr dirty="0">
              <a:highlight>
                <a:srgbClr val="00FFFF"/>
              </a:highlight>
            </a:endParaRPr>
          </a:p>
        </p:txBody>
      </p:sp>
      <p:sp>
        <p:nvSpPr>
          <p:cNvPr id="1570" name="Google Shape;1570;p69"/>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dirty="0"/>
          </a:p>
        </p:txBody>
      </p:sp>
      <p:cxnSp>
        <p:nvCxnSpPr>
          <p:cNvPr id="1571" name="Google Shape;1571;p6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2" name="TextBox 1">
            <a:extLst>
              <a:ext uri="{FF2B5EF4-FFF2-40B4-BE49-F238E27FC236}">
                <a16:creationId xmlns:a16="http://schemas.microsoft.com/office/drawing/2014/main" id="{088E9F9E-D0FC-4EFC-82EC-1F15BD47C788}"/>
              </a:ext>
            </a:extLst>
          </p:cNvPr>
          <p:cNvSpPr txBox="1"/>
          <p:nvPr/>
        </p:nvSpPr>
        <p:spPr>
          <a:xfrm>
            <a:off x="1134737" y="1784733"/>
            <a:ext cx="7733841" cy="369332"/>
          </a:xfrm>
          <a:prstGeom prst="rect">
            <a:avLst/>
          </a:prstGeom>
          <a:noFill/>
        </p:spPr>
        <p:txBody>
          <a:bodyPr wrap="square" rtlCol="0">
            <a:spAutoFit/>
          </a:bodyPr>
          <a:lstStyle/>
          <a:p>
            <a:r>
              <a:rPr lang="en-US" dirty="0">
                <a:highlight>
                  <a:srgbClr val="FFFF00"/>
                </a:highlight>
              </a:rPr>
              <a:t>[Placeholder]</a:t>
            </a:r>
          </a:p>
        </p:txBody>
      </p:sp>
    </p:spTree>
    <p:extLst>
      <p:ext uri="{BB962C8B-B14F-4D97-AF65-F5344CB8AC3E}">
        <p14:creationId xmlns:p14="http://schemas.microsoft.com/office/powerpoint/2010/main" val="3021641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69"/>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1567" name="Google Shape;1567;p6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8" name="Google Shape;1568;p6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569" name="Google Shape;1569;p69"/>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Analyzing adaptation – climate vulnerability reduction</a:t>
            </a:r>
            <a:endParaRPr dirty="0"/>
          </a:p>
        </p:txBody>
      </p:sp>
      <p:sp>
        <p:nvSpPr>
          <p:cNvPr id="1570" name="Google Shape;1570;p69"/>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highlight>
                  <a:srgbClr val="00FFFF"/>
                </a:highlight>
                <a:latin typeface="Open Sans"/>
                <a:ea typeface="Open Sans"/>
                <a:cs typeface="Open Sans"/>
                <a:sym typeface="Open Sans"/>
              </a:rPr>
              <a:t>Data analysis – resilience tools</a:t>
            </a:r>
            <a:endParaRPr dirty="0">
              <a:highlight>
                <a:srgbClr val="00FFFF"/>
              </a:highlight>
            </a:endParaRPr>
          </a:p>
        </p:txBody>
      </p:sp>
      <p:cxnSp>
        <p:nvCxnSpPr>
          <p:cNvPr id="1571" name="Google Shape;1571;p6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2" name="TextBox 1">
            <a:extLst>
              <a:ext uri="{FF2B5EF4-FFF2-40B4-BE49-F238E27FC236}">
                <a16:creationId xmlns:a16="http://schemas.microsoft.com/office/drawing/2014/main" id="{088E9F9E-D0FC-4EFC-82EC-1F15BD47C788}"/>
              </a:ext>
            </a:extLst>
          </p:cNvPr>
          <p:cNvSpPr txBox="1"/>
          <p:nvPr/>
        </p:nvSpPr>
        <p:spPr>
          <a:xfrm>
            <a:off x="1134737" y="1784733"/>
            <a:ext cx="7733841" cy="369332"/>
          </a:xfrm>
          <a:prstGeom prst="rect">
            <a:avLst/>
          </a:prstGeom>
          <a:noFill/>
        </p:spPr>
        <p:txBody>
          <a:bodyPr wrap="square" rtlCol="0">
            <a:spAutoFit/>
          </a:bodyPr>
          <a:lstStyle/>
          <a:p>
            <a:r>
              <a:rPr lang="en-US" dirty="0">
                <a:highlight>
                  <a:srgbClr val="FFFF00"/>
                </a:highlight>
              </a:rPr>
              <a:t>[Placeholder]</a:t>
            </a:r>
          </a:p>
        </p:txBody>
      </p:sp>
    </p:spTree>
    <p:extLst>
      <p:ext uri="{BB962C8B-B14F-4D97-AF65-F5344CB8AC3E}">
        <p14:creationId xmlns:p14="http://schemas.microsoft.com/office/powerpoint/2010/main" val="567228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69"/>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graphicFrame>
        <p:nvGraphicFramePr>
          <p:cNvPr id="1566" name="Google Shape;1566;p69"/>
          <p:cNvGraphicFramePr/>
          <p:nvPr/>
        </p:nvGraphicFramePr>
        <p:xfrm>
          <a:off x="815248" y="1557280"/>
          <a:ext cx="11083300" cy="5113895"/>
        </p:xfrm>
        <a:graphic>
          <a:graphicData uri="http://schemas.openxmlformats.org/drawingml/2006/table">
            <a:tbl>
              <a:tblPr firstRow="1" firstCol="1" bandRow="1">
                <a:noFill/>
              </a:tblPr>
              <a:tblGrid>
                <a:gridCol w="9002450">
                  <a:extLst>
                    <a:ext uri="{9D8B030D-6E8A-4147-A177-3AD203B41FA5}">
                      <a16:colId xmlns:a16="http://schemas.microsoft.com/office/drawing/2014/main" val="20000"/>
                    </a:ext>
                  </a:extLst>
                </a:gridCol>
                <a:gridCol w="2080850">
                  <a:extLst>
                    <a:ext uri="{9D8B030D-6E8A-4147-A177-3AD203B41FA5}">
                      <a16:colId xmlns:a16="http://schemas.microsoft.com/office/drawing/2014/main" val="20001"/>
                    </a:ext>
                  </a:extLst>
                </a:gridCol>
              </a:tblGrid>
              <a:tr h="265900">
                <a:tc>
                  <a:txBody>
                    <a:bodyPr/>
                    <a:lstStyle/>
                    <a:p>
                      <a:pPr marL="0" marR="0" lvl="0" indent="0" algn="just" rtl="0">
                        <a:spcBef>
                          <a:spcPts val="0"/>
                        </a:spcBef>
                        <a:spcAft>
                          <a:spcPts val="0"/>
                        </a:spcAft>
                        <a:buNone/>
                      </a:pPr>
                      <a:r>
                        <a:rPr lang="en-US" sz="1800" b="1"/>
                        <a:t>Resilience characteristics</a:t>
                      </a:r>
                      <a:endParaRPr sz="1800" b="1">
                        <a:solidFill>
                          <a:srgbClr val="000000"/>
                        </a:solidFill>
                        <a:latin typeface="Calibri"/>
                        <a:ea typeface="Calibri"/>
                        <a:cs typeface="Calibri"/>
                        <a:sym typeface="Calibri"/>
                      </a:endParaRPr>
                    </a:p>
                  </a:txBody>
                  <a:tcPr marL="42375" marR="42375" marT="0" marB="0">
                    <a:solidFill>
                      <a:srgbClr val="BFDC44"/>
                    </a:solidFill>
                  </a:tcPr>
                </a:tc>
                <a:tc>
                  <a:txBody>
                    <a:bodyPr/>
                    <a:lstStyle/>
                    <a:p>
                      <a:pPr marL="0" marR="0" lvl="0" indent="0" algn="just" rtl="0">
                        <a:spcBef>
                          <a:spcPts val="0"/>
                        </a:spcBef>
                        <a:spcAft>
                          <a:spcPts val="0"/>
                        </a:spcAft>
                        <a:buNone/>
                      </a:pPr>
                      <a:r>
                        <a:rPr lang="en-US" sz="1800" b="1"/>
                        <a:t>Findings </a:t>
                      </a:r>
                      <a:endParaRPr sz="1800" b="1">
                        <a:solidFill>
                          <a:srgbClr val="000000"/>
                        </a:solidFill>
                        <a:latin typeface="Calibri"/>
                        <a:ea typeface="Calibri"/>
                        <a:cs typeface="Calibri"/>
                        <a:sym typeface="Calibri"/>
                      </a:endParaRPr>
                    </a:p>
                  </a:txBody>
                  <a:tcPr marL="42375" marR="42375" marT="0" marB="0">
                    <a:solidFill>
                      <a:srgbClr val="BFDC44"/>
                    </a:solidFill>
                  </a:tcPr>
                </a:tc>
                <a:extLst>
                  <a:ext uri="{0D108BD9-81ED-4DB2-BD59-A6C34878D82A}">
                    <a16:rowId xmlns:a16="http://schemas.microsoft.com/office/drawing/2014/main" val="10000"/>
                  </a:ext>
                </a:extLst>
              </a:tr>
              <a:tr h="945425">
                <a:tc>
                  <a:txBody>
                    <a:bodyPr/>
                    <a:lstStyle/>
                    <a:p>
                      <a:pPr marL="0" marR="0" lvl="0" indent="0" algn="just" rtl="0">
                        <a:spcBef>
                          <a:spcPts val="0"/>
                        </a:spcBef>
                        <a:spcAft>
                          <a:spcPts val="0"/>
                        </a:spcAft>
                        <a:buNone/>
                      </a:pPr>
                      <a:r>
                        <a:rPr lang="en-US" sz="1600" b="1"/>
                        <a:t>Redundancy</a:t>
                      </a:r>
                      <a:endParaRPr sz="1600" b="1"/>
                    </a:p>
                    <a:p>
                      <a:pPr marL="0" marR="0" lvl="0" indent="0" algn="just" rtl="0">
                        <a:spcBef>
                          <a:spcPts val="0"/>
                        </a:spcBef>
                        <a:spcAft>
                          <a:spcPts val="0"/>
                        </a:spcAft>
                        <a:buNone/>
                      </a:pPr>
                      <a:r>
                        <a:rPr lang="en-US" sz="800"/>
                        <a:t> </a:t>
                      </a:r>
                      <a:endParaRPr/>
                    </a:p>
                    <a:p>
                      <a:pPr marL="0" marR="0" lvl="0" indent="0" algn="just" rtl="0">
                        <a:spcBef>
                          <a:spcPts val="0"/>
                        </a:spcBef>
                        <a:spcAft>
                          <a:spcPts val="0"/>
                        </a:spcAft>
                        <a:buNone/>
                      </a:pPr>
                      <a:r>
                        <a:rPr lang="en-US" sz="1600" i="1"/>
                        <a:t>(Creating a duplicate or back-up system to support resilience to climate disturbances if/when one option fails)</a:t>
                      </a:r>
                      <a:endParaRPr sz="1600" i="1">
                        <a:solidFill>
                          <a:srgbClr val="000000"/>
                        </a:solidFill>
                        <a:latin typeface="Calibri"/>
                        <a:ea typeface="Calibri"/>
                        <a:cs typeface="Calibri"/>
                        <a:sym typeface="Calibri"/>
                      </a:endParaRPr>
                    </a:p>
                  </a:txBody>
                  <a:tcPr marL="42375" marR="42375" marT="0" marB="0">
                    <a:solidFill>
                      <a:srgbClr val="F2F2F2"/>
                    </a:solidFill>
                  </a:tcPr>
                </a:tc>
                <a:tc>
                  <a:txBody>
                    <a:bodyPr/>
                    <a:lstStyle/>
                    <a:p>
                      <a:pPr marL="0" marR="0" lvl="0" indent="0" algn="just" rtl="0">
                        <a:spcBef>
                          <a:spcPts val="0"/>
                        </a:spcBef>
                        <a:spcAft>
                          <a:spcPts val="0"/>
                        </a:spcAft>
                        <a:buNone/>
                      </a:pPr>
                      <a:r>
                        <a:rPr lang="en-US" sz="700"/>
                        <a:t> </a:t>
                      </a:r>
                      <a:endParaRPr sz="700">
                        <a:solidFill>
                          <a:srgbClr val="000000"/>
                        </a:solidFill>
                        <a:latin typeface="Calibri"/>
                        <a:ea typeface="Calibri"/>
                        <a:cs typeface="Calibri"/>
                        <a:sym typeface="Calibri"/>
                      </a:endParaRPr>
                    </a:p>
                  </a:txBody>
                  <a:tcPr marL="42375" marR="42375" marT="0" marB="0">
                    <a:solidFill>
                      <a:schemeClr val="lt1"/>
                    </a:solidFill>
                  </a:tcPr>
                </a:tc>
                <a:extLst>
                  <a:ext uri="{0D108BD9-81ED-4DB2-BD59-A6C34878D82A}">
                    <a16:rowId xmlns:a16="http://schemas.microsoft.com/office/drawing/2014/main" val="10001"/>
                  </a:ext>
                </a:extLst>
              </a:tr>
              <a:tr h="1034125">
                <a:tc>
                  <a:txBody>
                    <a:bodyPr/>
                    <a:lstStyle/>
                    <a:p>
                      <a:pPr marL="0" marR="0" lvl="0" indent="0" algn="l" rtl="0">
                        <a:spcBef>
                          <a:spcPts val="0"/>
                        </a:spcBef>
                        <a:spcAft>
                          <a:spcPts val="0"/>
                        </a:spcAft>
                        <a:buNone/>
                      </a:pPr>
                      <a:r>
                        <a:rPr lang="en-US" sz="1600" b="1"/>
                        <a:t>Diversity</a:t>
                      </a:r>
                      <a:endParaRPr/>
                    </a:p>
                    <a:p>
                      <a:pPr marL="0" marR="0" lvl="0" indent="0" algn="l" rtl="0">
                        <a:spcBef>
                          <a:spcPts val="0"/>
                        </a:spcBef>
                        <a:spcAft>
                          <a:spcPts val="0"/>
                        </a:spcAft>
                        <a:buNone/>
                      </a:pPr>
                      <a:r>
                        <a:rPr lang="en-US" sz="800" b="1"/>
                        <a:t> </a:t>
                      </a:r>
                      <a:endParaRPr/>
                    </a:p>
                    <a:p>
                      <a:pPr marL="0" marR="0" lvl="0" indent="0" algn="l" rtl="0">
                        <a:spcBef>
                          <a:spcPts val="0"/>
                        </a:spcBef>
                        <a:spcAft>
                          <a:spcPts val="0"/>
                        </a:spcAft>
                        <a:buNone/>
                      </a:pPr>
                      <a:r>
                        <a:rPr lang="en-US" sz="1600" i="1"/>
                        <a:t>(Reflecting a wide and deep variety of actors and inputs working toward common goals in complexity and climate resilience)</a:t>
                      </a:r>
                      <a:endParaRPr/>
                    </a:p>
                  </a:txBody>
                  <a:tcPr marL="42375" marR="42375" marT="0" marB="0">
                    <a:solidFill>
                      <a:srgbClr val="F2F2F2"/>
                    </a:solidFill>
                  </a:tcPr>
                </a:tc>
                <a:tc>
                  <a:txBody>
                    <a:bodyPr/>
                    <a:lstStyle/>
                    <a:p>
                      <a:pPr marL="0" marR="0" lvl="0" indent="0" algn="just" rtl="0">
                        <a:spcBef>
                          <a:spcPts val="0"/>
                        </a:spcBef>
                        <a:spcAft>
                          <a:spcPts val="0"/>
                        </a:spcAft>
                        <a:buNone/>
                      </a:pPr>
                      <a:r>
                        <a:rPr lang="en-US" sz="700"/>
                        <a:t> </a:t>
                      </a:r>
                      <a:endParaRPr sz="700">
                        <a:solidFill>
                          <a:srgbClr val="000000"/>
                        </a:solidFill>
                        <a:latin typeface="Calibri"/>
                        <a:ea typeface="Calibri"/>
                        <a:cs typeface="Calibri"/>
                        <a:sym typeface="Calibri"/>
                      </a:endParaRPr>
                    </a:p>
                  </a:txBody>
                  <a:tcPr marL="42375" marR="42375" marT="0" marB="0">
                    <a:solidFill>
                      <a:schemeClr val="lt1"/>
                    </a:solidFill>
                  </a:tcPr>
                </a:tc>
                <a:extLst>
                  <a:ext uri="{0D108BD9-81ED-4DB2-BD59-A6C34878D82A}">
                    <a16:rowId xmlns:a16="http://schemas.microsoft.com/office/drawing/2014/main" val="10002"/>
                  </a:ext>
                </a:extLst>
              </a:tr>
              <a:tr h="979850">
                <a:tc>
                  <a:txBody>
                    <a:bodyPr/>
                    <a:lstStyle/>
                    <a:p>
                      <a:pPr marL="0" marR="0" lvl="0" indent="0" algn="l" rtl="0">
                        <a:spcBef>
                          <a:spcPts val="0"/>
                        </a:spcBef>
                        <a:spcAft>
                          <a:spcPts val="0"/>
                        </a:spcAft>
                        <a:buNone/>
                      </a:pPr>
                      <a:r>
                        <a:rPr lang="en-US" sz="1600" b="1"/>
                        <a:t>At Scale</a:t>
                      </a:r>
                      <a:endParaRPr/>
                    </a:p>
                    <a:p>
                      <a:pPr marL="0" marR="0" lvl="0" indent="0" algn="l" rtl="0">
                        <a:spcBef>
                          <a:spcPts val="0"/>
                        </a:spcBef>
                        <a:spcAft>
                          <a:spcPts val="0"/>
                        </a:spcAft>
                        <a:buNone/>
                      </a:pPr>
                      <a:r>
                        <a:rPr lang="en-US" sz="800"/>
                        <a:t> </a:t>
                      </a:r>
                      <a:endParaRPr sz="800" i="1"/>
                    </a:p>
                    <a:p>
                      <a:pPr marL="0" marR="0" lvl="0" indent="0" algn="l" rtl="0">
                        <a:spcBef>
                          <a:spcPts val="0"/>
                        </a:spcBef>
                        <a:spcAft>
                          <a:spcPts val="0"/>
                        </a:spcAft>
                        <a:buNone/>
                      </a:pPr>
                      <a:r>
                        <a:rPr lang="en-US" sz="1600" i="1"/>
                        <a:t>(Providing the temporal or spatial scale needed for natural and/or human systems to maintain or change their functions and/or structures in the face of climate disturbances)</a:t>
                      </a:r>
                      <a:endParaRPr sz="1600" i="1">
                        <a:solidFill>
                          <a:srgbClr val="000000"/>
                        </a:solidFill>
                        <a:latin typeface="Calibri"/>
                        <a:ea typeface="Calibri"/>
                        <a:cs typeface="Calibri"/>
                        <a:sym typeface="Calibri"/>
                      </a:endParaRPr>
                    </a:p>
                  </a:txBody>
                  <a:tcPr marL="42375" marR="42375" marT="0" marB="0">
                    <a:solidFill>
                      <a:srgbClr val="F2F2F2"/>
                    </a:solidFill>
                  </a:tcPr>
                </a:tc>
                <a:tc>
                  <a:txBody>
                    <a:bodyPr/>
                    <a:lstStyle/>
                    <a:p>
                      <a:pPr marL="0" marR="0" lvl="0" indent="0" algn="just" rtl="0">
                        <a:spcBef>
                          <a:spcPts val="0"/>
                        </a:spcBef>
                        <a:spcAft>
                          <a:spcPts val="0"/>
                        </a:spcAft>
                        <a:buNone/>
                      </a:pPr>
                      <a:r>
                        <a:rPr lang="en-US" sz="700"/>
                        <a:t> </a:t>
                      </a:r>
                      <a:endParaRPr sz="700">
                        <a:solidFill>
                          <a:srgbClr val="000000"/>
                        </a:solidFill>
                        <a:latin typeface="Calibri"/>
                        <a:ea typeface="Calibri"/>
                        <a:cs typeface="Calibri"/>
                        <a:sym typeface="Calibri"/>
                      </a:endParaRPr>
                    </a:p>
                  </a:txBody>
                  <a:tcPr marL="42375" marR="42375" marT="0" marB="0">
                    <a:solidFill>
                      <a:schemeClr val="lt1"/>
                    </a:solidFill>
                  </a:tcPr>
                </a:tc>
                <a:extLst>
                  <a:ext uri="{0D108BD9-81ED-4DB2-BD59-A6C34878D82A}">
                    <a16:rowId xmlns:a16="http://schemas.microsoft.com/office/drawing/2014/main" val="10003"/>
                  </a:ext>
                </a:extLst>
              </a:tr>
              <a:tr h="957725">
                <a:tc>
                  <a:txBody>
                    <a:bodyPr/>
                    <a:lstStyle/>
                    <a:p>
                      <a:pPr marL="0" marR="0" lvl="0" indent="0" algn="l" rtl="0">
                        <a:spcBef>
                          <a:spcPts val="0"/>
                        </a:spcBef>
                        <a:spcAft>
                          <a:spcPts val="0"/>
                        </a:spcAft>
                        <a:buNone/>
                      </a:pPr>
                      <a:r>
                        <a:rPr lang="en-US" sz="1600" b="1"/>
                        <a:t>Dynamism (flexibility) </a:t>
                      </a:r>
                      <a:endParaRPr sz="1600" b="1"/>
                    </a:p>
                    <a:p>
                      <a:pPr marL="0" marR="0" lvl="0" indent="0" algn="l" rtl="0">
                        <a:spcBef>
                          <a:spcPts val="0"/>
                        </a:spcBef>
                        <a:spcAft>
                          <a:spcPts val="0"/>
                        </a:spcAft>
                        <a:buNone/>
                      </a:pPr>
                      <a:r>
                        <a:rPr lang="en-US" sz="800" b="1"/>
                        <a:t> </a:t>
                      </a:r>
                      <a:endParaRPr/>
                    </a:p>
                    <a:p>
                      <a:pPr marL="0" marR="0" lvl="0" indent="0" algn="l" rtl="0">
                        <a:spcBef>
                          <a:spcPts val="0"/>
                        </a:spcBef>
                        <a:spcAft>
                          <a:spcPts val="0"/>
                        </a:spcAft>
                        <a:buNone/>
                      </a:pPr>
                      <a:r>
                        <a:rPr lang="en-US" sz="1600" i="1"/>
                        <a:t>(Demonstrating flexibility – around an equilibrium – in approach and strategy towards reaching common objectives)</a:t>
                      </a:r>
                      <a:endParaRPr sz="1600" i="1">
                        <a:solidFill>
                          <a:srgbClr val="000000"/>
                        </a:solidFill>
                        <a:latin typeface="Calibri"/>
                        <a:ea typeface="Calibri"/>
                        <a:cs typeface="Calibri"/>
                        <a:sym typeface="Calibri"/>
                      </a:endParaRPr>
                    </a:p>
                  </a:txBody>
                  <a:tcPr marL="42375" marR="42375" marT="0" marB="0">
                    <a:solidFill>
                      <a:srgbClr val="F2F2F2"/>
                    </a:solidFill>
                  </a:tcPr>
                </a:tc>
                <a:tc>
                  <a:txBody>
                    <a:bodyPr/>
                    <a:lstStyle/>
                    <a:p>
                      <a:pPr marL="0" marR="0" lvl="0" indent="0" algn="just" rtl="0">
                        <a:spcBef>
                          <a:spcPts val="0"/>
                        </a:spcBef>
                        <a:spcAft>
                          <a:spcPts val="0"/>
                        </a:spcAft>
                        <a:buNone/>
                      </a:pPr>
                      <a:r>
                        <a:rPr lang="en-US" sz="700"/>
                        <a:t> </a:t>
                      </a:r>
                      <a:endParaRPr sz="700">
                        <a:solidFill>
                          <a:srgbClr val="000000"/>
                        </a:solidFill>
                        <a:latin typeface="Calibri"/>
                        <a:ea typeface="Calibri"/>
                        <a:cs typeface="Calibri"/>
                        <a:sym typeface="Calibri"/>
                      </a:endParaRPr>
                    </a:p>
                  </a:txBody>
                  <a:tcPr marL="42375" marR="42375" marT="0" marB="0">
                    <a:solidFill>
                      <a:schemeClr val="lt1"/>
                    </a:solidFill>
                  </a:tcPr>
                </a:tc>
                <a:extLst>
                  <a:ext uri="{0D108BD9-81ED-4DB2-BD59-A6C34878D82A}">
                    <a16:rowId xmlns:a16="http://schemas.microsoft.com/office/drawing/2014/main" val="10004"/>
                  </a:ext>
                </a:extLst>
              </a:tr>
              <a:tr h="922450">
                <a:tc>
                  <a:txBody>
                    <a:bodyPr/>
                    <a:lstStyle/>
                    <a:p>
                      <a:pPr marL="0" marR="0" lvl="0" indent="0" algn="l" rtl="0">
                        <a:spcBef>
                          <a:spcPts val="0"/>
                        </a:spcBef>
                        <a:spcAft>
                          <a:spcPts val="0"/>
                        </a:spcAft>
                        <a:buNone/>
                      </a:pPr>
                      <a:r>
                        <a:rPr lang="en-US" sz="1600" b="1"/>
                        <a:t>Continuous Feedback Loops</a:t>
                      </a:r>
                      <a:endParaRPr sz="1600" b="1"/>
                    </a:p>
                    <a:p>
                      <a:pPr marL="0" marR="0" lvl="0" indent="0" algn="l" rtl="0">
                        <a:spcBef>
                          <a:spcPts val="0"/>
                        </a:spcBef>
                        <a:spcAft>
                          <a:spcPts val="0"/>
                        </a:spcAft>
                        <a:buNone/>
                      </a:pPr>
                      <a:r>
                        <a:rPr lang="en-US" sz="800" i="1"/>
                        <a:t> </a:t>
                      </a:r>
                      <a:endParaRPr sz="800" i="1"/>
                    </a:p>
                    <a:p>
                      <a:pPr marL="0" marR="0" lvl="0" indent="0" algn="l" rtl="0">
                        <a:spcBef>
                          <a:spcPts val="0"/>
                        </a:spcBef>
                        <a:spcAft>
                          <a:spcPts val="0"/>
                        </a:spcAft>
                        <a:buNone/>
                      </a:pPr>
                      <a:r>
                        <a:rPr lang="en-US" sz="1600" i="1"/>
                        <a:t>(Providing or developing communication, and/or coordination to sustain results)</a:t>
                      </a:r>
                      <a:endParaRPr sz="1600" i="1"/>
                    </a:p>
                  </a:txBody>
                  <a:tcPr marL="42375" marR="42375" marT="0" marB="0">
                    <a:solidFill>
                      <a:srgbClr val="F2F2F2"/>
                    </a:solidFill>
                  </a:tcPr>
                </a:tc>
                <a:tc>
                  <a:txBody>
                    <a:bodyPr/>
                    <a:lstStyle/>
                    <a:p>
                      <a:pPr marL="0" marR="0" lvl="0" indent="0" algn="just" rtl="0">
                        <a:spcBef>
                          <a:spcPts val="0"/>
                        </a:spcBef>
                        <a:spcAft>
                          <a:spcPts val="0"/>
                        </a:spcAft>
                        <a:buNone/>
                      </a:pPr>
                      <a:r>
                        <a:rPr lang="en-US" sz="700"/>
                        <a:t> </a:t>
                      </a:r>
                      <a:endParaRPr sz="700">
                        <a:solidFill>
                          <a:srgbClr val="000000"/>
                        </a:solidFill>
                        <a:latin typeface="Calibri"/>
                        <a:ea typeface="Calibri"/>
                        <a:cs typeface="Calibri"/>
                        <a:sym typeface="Calibri"/>
                      </a:endParaRPr>
                    </a:p>
                  </a:txBody>
                  <a:tcPr marL="42375" marR="42375" marT="0" marB="0">
                    <a:solidFill>
                      <a:schemeClr val="lt1"/>
                    </a:solidFill>
                  </a:tcPr>
                </a:tc>
                <a:extLst>
                  <a:ext uri="{0D108BD9-81ED-4DB2-BD59-A6C34878D82A}">
                    <a16:rowId xmlns:a16="http://schemas.microsoft.com/office/drawing/2014/main" val="10005"/>
                  </a:ext>
                </a:extLst>
              </a:tr>
            </a:tbl>
          </a:graphicData>
        </a:graphic>
      </p:graphicFrame>
      <p:sp>
        <p:nvSpPr>
          <p:cNvPr id="1567" name="Google Shape;1567;p6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8" name="Google Shape;1568;p6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569" name="Google Shape;1569;p69"/>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Explore characteristics of resilience</a:t>
            </a:r>
            <a:endParaRPr dirty="0"/>
          </a:p>
        </p:txBody>
      </p:sp>
      <p:sp>
        <p:nvSpPr>
          <p:cNvPr id="1570" name="Google Shape;1570;p69"/>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dirty="0"/>
          </a:p>
        </p:txBody>
      </p:sp>
      <p:cxnSp>
        <p:nvCxnSpPr>
          <p:cNvPr id="1571" name="Google Shape;1571;p6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572" name="Google Shape;1572;p69"/>
          <p:cNvSpPr/>
          <p:nvPr/>
        </p:nvSpPr>
        <p:spPr>
          <a:xfrm>
            <a:off x="10085300" y="2681550"/>
            <a:ext cx="1527300" cy="3154200"/>
          </a:xfrm>
          <a:prstGeom prst="rect">
            <a:avLst/>
          </a:prstGeom>
          <a:solidFill>
            <a:srgbClr val="FFF2CC"/>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600" b="1">
                <a:solidFill>
                  <a:schemeClr val="dk1"/>
                </a:solidFill>
                <a:latin typeface="Open Sans"/>
                <a:ea typeface="Open Sans"/>
                <a:cs typeface="Open Sans"/>
                <a:sym typeface="Open Sans"/>
              </a:rPr>
              <a:t>YOU WILL FILL IN </a:t>
            </a:r>
            <a:r>
              <a:rPr lang="en-US" sz="1600" b="1">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THE</a:t>
            </a:r>
            <a:r>
              <a:rPr lang="en-US" sz="1600" b="1">
                <a:solidFill>
                  <a:schemeClr val="dk1"/>
                </a:solidFill>
                <a:latin typeface="Open Sans"/>
                <a:ea typeface="Open Sans"/>
                <a:cs typeface="Open Sans"/>
                <a:sym typeface="Open Sans"/>
              </a:rPr>
              <a:t> RELEVANT CELL(S) WHEN DOING YOUR RESILIENCE ANALYSIS</a:t>
            </a:r>
            <a:endParaRPr/>
          </a:p>
        </p:txBody>
      </p:sp>
      <p:pic>
        <p:nvPicPr>
          <p:cNvPr id="1573" name="Google Shape;1573;p69" descr="Light Bulb PNG Images - FreeIconsPNG"/>
          <p:cNvPicPr preferRelativeResize="0"/>
          <p:nvPr/>
        </p:nvPicPr>
        <p:blipFill rotWithShape="1">
          <a:blip r:embed="rId3">
            <a:alphaModFix/>
          </a:blip>
          <a:srcRect/>
          <a:stretch/>
        </p:blipFill>
        <p:spPr>
          <a:xfrm>
            <a:off x="9745862" y="2133449"/>
            <a:ext cx="999893" cy="996769"/>
          </a:xfrm>
          <a:prstGeom prst="rect">
            <a:avLst/>
          </a:prstGeom>
          <a:noFill/>
          <a:ln>
            <a:noFill/>
          </a:ln>
        </p:spPr>
      </p:pic>
      <p:pic>
        <p:nvPicPr>
          <p:cNvPr id="1574" name="Google Shape;1574;p69"/>
          <p:cNvPicPr preferRelativeResize="0"/>
          <p:nvPr/>
        </p:nvPicPr>
        <p:blipFill>
          <a:blip r:embed="rId4">
            <a:alphaModFix/>
          </a:blip>
          <a:stretch>
            <a:fillRect/>
          </a:stretch>
        </p:blipFill>
        <p:spPr>
          <a:xfrm>
            <a:off x="11406725" y="50113"/>
            <a:ext cx="685800" cy="685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25"/>
          <p:cNvSpPr/>
          <p:nvPr/>
        </p:nvSpPr>
        <p:spPr>
          <a:xfrm>
            <a:off x="815248" y="6060966"/>
            <a:ext cx="2225407" cy="703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1" name="Google Shape;721;p25"/>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722" name="Google Shape;722;p25"/>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25"/>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724" name="Google Shape;724;p25"/>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725" name="Google Shape;725;p25"/>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FEEDBACK LOOPS</a:t>
            </a:r>
            <a:endParaRPr sz="2400" b="1" u="sng" dirty="0">
              <a:solidFill>
                <a:srgbClr val="F7941D"/>
              </a:solidFill>
              <a:latin typeface="Myriad Pro" panose="020B0503030403020204"/>
              <a:ea typeface="Open Sans"/>
              <a:cs typeface="Open Sans"/>
              <a:sym typeface="Open Sans"/>
            </a:endParaRPr>
          </a:p>
        </p:txBody>
      </p:sp>
      <p:cxnSp>
        <p:nvCxnSpPr>
          <p:cNvPr id="726" name="Google Shape;726;p25"/>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727" name="Google Shape;727;p25"/>
          <p:cNvSpPr txBox="1"/>
          <p:nvPr/>
        </p:nvSpPr>
        <p:spPr>
          <a:xfrm>
            <a:off x="2145172" y="1451975"/>
            <a:ext cx="10046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highlight>
                  <a:srgbClr val="FFFF00"/>
                </a:highlight>
                <a:latin typeface="Open Sans"/>
                <a:ea typeface="Open Sans"/>
                <a:cs typeface="Open Sans"/>
                <a:sym typeface="Open Sans"/>
              </a:rPr>
              <a:t>Does anything about the project site reflect resilience characteristics? </a:t>
            </a:r>
            <a:endParaRPr dirty="0">
              <a:highlight>
                <a:srgbClr val="FFFF00"/>
              </a:highlight>
            </a:endParaRPr>
          </a:p>
        </p:txBody>
      </p:sp>
      <p:sp>
        <p:nvSpPr>
          <p:cNvPr id="728" name="Google Shape;728;p25"/>
          <p:cNvSpPr/>
          <p:nvPr/>
        </p:nvSpPr>
        <p:spPr>
          <a:xfrm>
            <a:off x="4424761" y="2165143"/>
            <a:ext cx="3469174" cy="45243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Open Sans"/>
                <a:ea typeface="Open Sans"/>
                <a:cs typeface="Open Sans"/>
                <a:sym typeface="Open Sans"/>
              </a:rPr>
              <a:t>Example Questions</a:t>
            </a:r>
            <a:endParaRPr sz="1800">
              <a:solidFill>
                <a:schemeClr val="dk1"/>
              </a:solidFill>
              <a:latin typeface="Open Sans"/>
              <a:ea typeface="Open Sans"/>
              <a:cs typeface="Open Sans"/>
              <a:sym typeface="Open Sans"/>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Open Sans"/>
                <a:ea typeface="Open Sans"/>
                <a:cs typeface="Open Sans"/>
                <a:sym typeface="Open Sans"/>
              </a:rPr>
              <a:t>E.g. What kinds of </a:t>
            </a:r>
            <a:r>
              <a:rPr lang="en-US" sz="1800" b="1" i="0" u="none" strike="noStrike" cap="none">
                <a:solidFill>
                  <a:schemeClr val="dk1"/>
                </a:solidFill>
                <a:latin typeface="Open Sans"/>
                <a:ea typeface="Open Sans"/>
                <a:cs typeface="Open Sans"/>
                <a:sym typeface="Open Sans"/>
              </a:rPr>
              <a:t>communication, and/or coordination has developed</a:t>
            </a:r>
            <a:r>
              <a:rPr lang="en-US" sz="1800" b="0" i="0" u="none" strike="noStrike" cap="none">
                <a:solidFill>
                  <a:schemeClr val="dk1"/>
                </a:solidFill>
                <a:latin typeface="Open Sans"/>
                <a:ea typeface="Open Sans"/>
                <a:cs typeface="Open Sans"/>
                <a:sym typeface="Open Sans"/>
              </a:rPr>
              <a:t> at this project site to sustain results?</a:t>
            </a:r>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Open Sans"/>
                <a:ea typeface="Open Sans"/>
                <a:cs typeface="Open Sans"/>
                <a:sym typeface="Open Sans"/>
              </a:rPr>
              <a:t>Does </a:t>
            </a:r>
            <a:r>
              <a:rPr lang="en-US" sz="1800" b="1" i="0" u="none" strike="noStrike" cap="none">
                <a:solidFill>
                  <a:schemeClr val="dk1"/>
                </a:solidFill>
                <a:latin typeface="Open Sans"/>
                <a:ea typeface="Open Sans"/>
                <a:cs typeface="Open Sans"/>
                <a:sym typeface="Open Sans"/>
              </a:rPr>
              <a:t>information get to whomever needs it to respond to climate impacts </a:t>
            </a:r>
            <a:r>
              <a:rPr lang="en-US" sz="1800" b="0" i="0" u="none" strike="noStrike" cap="none">
                <a:solidFill>
                  <a:schemeClr val="dk1"/>
                </a:solidFill>
                <a:latin typeface="Open Sans"/>
                <a:ea typeface="Open Sans"/>
                <a:cs typeface="Open Sans"/>
                <a:sym typeface="Open Sans"/>
              </a:rPr>
              <a:t>at this project site? Is it done in a new or different way because of the project?</a:t>
            </a:r>
            <a:endParaRPr/>
          </a:p>
        </p:txBody>
      </p:sp>
      <p:pic>
        <p:nvPicPr>
          <p:cNvPr id="729" name="Google Shape;729;p25"/>
          <p:cNvPicPr preferRelativeResize="0"/>
          <p:nvPr/>
        </p:nvPicPr>
        <p:blipFill rotWithShape="1">
          <a:blip r:embed="rId3">
            <a:alphaModFix/>
          </a:blip>
          <a:srcRect/>
          <a:stretch/>
        </p:blipFill>
        <p:spPr>
          <a:xfrm>
            <a:off x="815248" y="2351561"/>
            <a:ext cx="3876521" cy="3893827"/>
          </a:xfrm>
          <a:prstGeom prst="rect">
            <a:avLst/>
          </a:prstGeom>
          <a:noFill/>
          <a:ln>
            <a:noFill/>
          </a:ln>
        </p:spPr>
      </p:pic>
      <p:sp>
        <p:nvSpPr>
          <p:cNvPr id="730" name="Google Shape;730;p25"/>
          <p:cNvSpPr txBox="1"/>
          <p:nvPr/>
        </p:nvSpPr>
        <p:spPr>
          <a:xfrm>
            <a:off x="8468585" y="2351561"/>
            <a:ext cx="3429967"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a:solidFill>
                  <a:schemeClr val="dk1"/>
                </a:solidFill>
                <a:latin typeface="Calibri"/>
                <a:ea typeface="Calibri"/>
                <a:cs typeface="Calibri"/>
                <a:sym typeface="Calibri"/>
              </a:rPr>
              <a:t>Examples</a:t>
            </a:r>
            <a:endParaRPr/>
          </a:p>
          <a:p>
            <a:pPr marL="0" marR="0" lvl="0" indent="0" algn="l" rtl="0">
              <a:spcBef>
                <a:spcPts val="0"/>
              </a:spcBef>
              <a:spcAft>
                <a:spcPts val="0"/>
              </a:spcAft>
              <a:buNone/>
            </a:pPr>
            <a:endParaRPr sz="1600" b="1"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b="1" i="1">
                <a:solidFill>
                  <a:schemeClr val="dk1"/>
                </a:solidFill>
                <a:latin typeface="Calibri"/>
                <a:ea typeface="Calibri"/>
                <a:cs typeface="Calibri"/>
                <a:sym typeface="Calibri"/>
              </a:rPr>
              <a:t>Coordination mechanism</a:t>
            </a:r>
            <a:r>
              <a:rPr lang="en-US" sz="1600" i="1">
                <a:solidFill>
                  <a:schemeClr val="dk1"/>
                </a:solidFill>
                <a:latin typeface="Calibri"/>
                <a:ea typeface="Calibri"/>
                <a:cs typeface="Calibri"/>
                <a:sym typeface="Calibri"/>
              </a:rPr>
              <a:t>: Established and active cross-sector and representative national committee or group to facilitate long-term planning and short-term decision-making at the sector/sub-sector specific level</a:t>
            </a:r>
            <a:endParaRPr/>
          </a:p>
          <a:p>
            <a:pPr marL="285750" marR="0" lvl="0" indent="-285750" algn="l" rtl="0">
              <a:spcBef>
                <a:spcPts val="0"/>
              </a:spcBef>
              <a:spcAft>
                <a:spcPts val="0"/>
              </a:spcAft>
              <a:buClr>
                <a:schemeClr val="dk1"/>
              </a:buClr>
              <a:buSzPts val="1600"/>
              <a:buFont typeface="Arial"/>
              <a:buChar char="•"/>
            </a:pPr>
            <a:r>
              <a:rPr lang="en-US" sz="1600" b="1" i="1">
                <a:solidFill>
                  <a:schemeClr val="dk1"/>
                </a:solidFill>
                <a:latin typeface="Calibri"/>
                <a:ea typeface="Calibri"/>
                <a:cs typeface="Calibri"/>
                <a:sym typeface="Calibri"/>
              </a:rPr>
              <a:t>Open communication channels</a:t>
            </a:r>
            <a:r>
              <a:rPr lang="en-US" sz="1600" i="1">
                <a:solidFill>
                  <a:schemeClr val="dk1"/>
                </a:solidFill>
                <a:latin typeface="Calibri"/>
                <a:ea typeface="Calibri"/>
                <a:cs typeface="Calibri"/>
                <a:sym typeface="Calibri"/>
              </a:rPr>
              <a:t>: Regular (multi) village level representative meetings around addressing specific local climate risks and corresponding response measures      </a:t>
            </a:r>
            <a:endParaRPr/>
          </a:p>
        </p:txBody>
      </p:sp>
      <p:sp>
        <p:nvSpPr>
          <p:cNvPr id="731" name="Google Shape;731;p25"/>
          <p:cNvSpPr/>
          <p:nvPr/>
        </p:nvSpPr>
        <p:spPr>
          <a:xfrm>
            <a:off x="7970572" y="4129596"/>
            <a:ext cx="421376" cy="318409"/>
          </a:xfrm>
          <a:prstGeom prst="rightArrow">
            <a:avLst>
              <a:gd name="adj1" fmla="val 50000"/>
              <a:gd name="adj2" fmla="val 50000"/>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732" name="Google Shape;732;p25"/>
          <p:cNvSpPr/>
          <p:nvPr/>
        </p:nvSpPr>
        <p:spPr>
          <a:xfrm rot="-5400000">
            <a:off x="174591" y="4284553"/>
            <a:ext cx="303602" cy="871788"/>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5"/>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734" name="Google Shape;734;p25"/>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5"/>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736" name="Google Shape;736;p25"/>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5"/>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738" name="Google Shape;738;p25"/>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5"/>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740" name="Google Shape;740;p25"/>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5"/>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fade">
                                      <p:cBhvr>
                                        <p:cTn id="7" dur="500"/>
                                        <p:tgtEl>
                                          <p:spTgt spid="731"/>
                                        </p:tgtEl>
                                      </p:cBhvr>
                                    </p:animEffect>
                                  </p:childTnLst>
                                </p:cTn>
                              </p:par>
                              <p:par>
                                <p:cTn id="8" presetID="10" presetClass="entr" presetSubtype="0" fill="hold" nodeType="withEffect">
                                  <p:stCondLst>
                                    <p:cond delay="0"/>
                                  </p:stCondLst>
                                  <p:childTnLst>
                                    <p:set>
                                      <p:cBhvr>
                                        <p:cTn id="9" dur="1" fill="hold">
                                          <p:stCondLst>
                                            <p:cond delay="0"/>
                                          </p:stCondLst>
                                        </p:cTn>
                                        <p:tgtEl>
                                          <p:spTgt spid="730"/>
                                        </p:tgtEl>
                                        <p:attrNameLst>
                                          <p:attrName>style.visibility</p:attrName>
                                        </p:attrNameLst>
                                      </p:cBhvr>
                                      <p:to>
                                        <p:strVal val="visible"/>
                                      </p:to>
                                    </p:set>
                                    <p:animEffect transition="in" filter="fade">
                                      <p:cBhvr>
                                        <p:cTn id="10" dur="500"/>
                                        <p:tgtEl>
                                          <p:spTgt spid="730"/>
                                        </p:tgtEl>
                                      </p:cBhvr>
                                    </p:animEffect>
                                  </p:childTnLst>
                                </p:cTn>
                              </p:par>
                              <p:par>
                                <p:cTn id="11" presetID="1" presetClass="entr" presetSubtype="0" fill="hold" nodeType="withEffect">
                                  <p:stCondLst>
                                    <p:cond delay="0"/>
                                  </p:stCondLst>
                                  <p:childTnLst>
                                    <p:set>
                                      <p:cBhvr>
                                        <p:cTn id="12" dur="1" fill="hold">
                                          <p:stCondLst>
                                            <p:cond delay="0"/>
                                          </p:stCondLst>
                                        </p:cTn>
                                        <p:tgtEl>
                                          <p:spTgt spid="7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26"/>
          <p:cNvSpPr/>
          <p:nvPr/>
        </p:nvSpPr>
        <p:spPr>
          <a:xfrm>
            <a:off x="815248" y="6060966"/>
            <a:ext cx="2225407" cy="703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26"/>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
        <p:nvSpPr>
          <p:cNvPr id="749" name="Google Shape;749;p26"/>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26"/>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751" name="Google Shape;751;p26"/>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753" name="Google Shape;753;p26"/>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754" name="Google Shape;754;p26"/>
          <p:cNvSpPr txBox="1"/>
          <p:nvPr/>
        </p:nvSpPr>
        <p:spPr>
          <a:xfrm>
            <a:off x="2145172" y="1451975"/>
            <a:ext cx="10046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Does anything about the project site reflect resilience characteristics? </a:t>
            </a:r>
            <a:endParaRPr/>
          </a:p>
        </p:txBody>
      </p:sp>
      <p:sp>
        <p:nvSpPr>
          <p:cNvPr id="755" name="Google Shape;755;p26"/>
          <p:cNvSpPr txBox="1"/>
          <p:nvPr/>
        </p:nvSpPr>
        <p:spPr>
          <a:xfrm>
            <a:off x="7762582" y="2734730"/>
            <a:ext cx="3429967"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chemeClr val="dk1"/>
                </a:solidFill>
                <a:latin typeface="Calibri"/>
                <a:ea typeface="Calibri"/>
                <a:cs typeface="Calibri"/>
                <a:sym typeface="Calibri"/>
              </a:rPr>
              <a:t>EXAMPLE: Country/project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Samoa: “A large number of the most </a:t>
            </a:r>
            <a:r>
              <a:rPr lang="en-US" sz="1800" i="1">
                <a:solidFill>
                  <a:schemeClr val="dk1"/>
                </a:solidFill>
                <a:highlight>
                  <a:srgbClr val="51AFBD"/>
                </a:highlight>
                <a:latin typeface="Calibri"/>
                <a:ea typeface="Calibri"/>
                <a:cs typeface="Calibri"/>
                <a:sym typeface="Calibri"/>
              </a:rPr>
              <a:t>innovative communication activities </a:t>
            </a:r>
            <a:r>
              <a:rPr lang="en-US" sz="1800" i="1">
                <a:solidFill>
                  <a:schemeClr val="dk1"/>
                </a:solidFill>
                <a:latin typeface="Calibri"/>
                <a:ea typeface="Calibri"/>
                <a:cs typeface="Calibri"/>
                <a:sym typeface="Calibri"/>
              </a:rPr>
              <a:t>started at the very end of the project, missing out opportunities to generate knowledge and lessons learned as well as to increase interest and CCA sensibility.” (FE)</a:t>
            </a:r>
            <a:endParaRPr/>
          </a:p>
        </p:txBody>
      </p:sp>
      <p:sp>
        <p:nvSpPr>
          <p:cNvPr id="756" name="Google Shape;756;p26"/>
          <p:cNvSpPr/>
          <p:nvPr/>
        </p:nvSpPr>
        <p:spPr>
          <a:xfrm>
            <a:off x="815248" y="2883440"/>
            <a:ext cx="3429967" cy="2087101"/>
          </a:xfrm>
          <a:prstGeom prst="cloud">
            <a:avLst/>
          </a:prstGeom>
          <a:solidFill>
            <a:srgbClr val="51AFBD"/>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How and in what ways were the final communication activities (that were sustained post-project)  “innovative” ? </a:t>
            </a:r>
            <a:endParaRPr/>
          </a:p>
        </p:txBody>
      </p:sp>
      <p:sp>
        <p:nvSpPr>
          <p:cNvPr id="757" name="Google Shape;757;p26"/>
          <p:cNvSpPr/>
          <p:nvPr/>
        </p:nvSpPr>
        <p:spPr>
          <a:xfrm>
            <a:off x="3652538" y="3246113"/>
            <a:ext cx="3782646" cy="2024975"/>
          </a:xfrm>
          <a:prstGeom prst="cloud">
            <a:avLst/>
          </a:prstGeom>
          <a:solidFill>
            <a:srgbClr val="51AFBD"/>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What decision-making was informed by information gathered and/or shared through these activities? </a:t>
            </a:r>
            <a:endParaRPr/>
          </a:p>
        </p:txBody>
      </p:sp>
      <p:sp>
        <p:nvSpPr>
          <p:cNvPr id="758" name="Google Shape;758;p26"/>
          <p:cNvSpPr/>
          <p:nvPr/>
        </p:nvSpPr>
        <p:spPr>
          <a:xfrm>
            <a:off x="2078421" y="2365398"/>
            <a:ext cx="31600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Example questions to consider </a:t>
            </a:r>
            <a:endParaRPr/>
          </a:p>
        </p:txBody>
      </p:sp>
      <p:sp>
        <p:nvSpPr>
          <p:cNvPr id="759" name="Google Shape;759;p26"/>
          <p:cNvSpPr/>
          <p:nvPr/>
        </p:nvSpPr>
        <p:spPr>
          <a:xfrm>
            <a:off x="2372335" y="4786308"/>
            <a:ext cx="2998107" cy="1777552"/>
          </a:xfrm>
          <a:prstGeom prst="cloud">
            <a:avLst/>
          </a:prstGeom>
          <a:solidFill>
            <a:srgbClr val="51AFBD"/>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What behavioral changes and resource allocation changes resulted from the communications?</a:t>
            </a:r>
            <a:endParaRPr/>
          </a:p>
        </p:txBody>
      </p:sp>
      <p:sp>
        <p:nvSpPr>
          <p:cNvPr id="760" name="Google Shape;760;p26"/>
          <p:cNvSpPr/>
          <p:nvPr/>
        </p:nvSpPr>
        <p:spPr>
          <a:xfrm rot="-5400000">
            <a:off x="174591" y="4284553"/>
            <a:ext cx="303602" cy="871788"/>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6"/>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762" name="Google Shape;762;p26"/>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6"/>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764" name="Google Shape;764;p26"/>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6"/>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766" name="Google Shape;766;p26"/>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6"/>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768" name="Google Shape;768;p26"/>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6"/>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pic>
        <p:nvPicPr>
          <p:cNvPr id="770" name="Google Shape;770;p26"/>
          <p:cNvPicPr preferRelativeResize="0"/>
          <p:nvPr/>
        </p:nvPicPr>
        <p:blipFill>
          <a:blip r:embed="rId3">
            <a:alphaModFix/>
          </a:blip>
          <a:stretch>
            <a:fillRect/>
          </a:stretch>
        </p:blipFill>
        <p:spPr>
          <a:xfrm>
            <a:off x="11406725" y="50113"/>
            <a:ext cx="685800" cy="685800"/>
          </a:xfrm>
          <a:prstGeom prst="rect">
            <a:avLst/>
          </a:prstGeom>
          <a:noFill/>
          <a:ln>
            <a:noFill/>
          </a:ln>
        </p:spPr>
      </p:pic>
      <p:sp>
        <p:nvSpPr>
          <p:cNvPr id="26" name="Google Shape;725;p25">
            <a:extLst>
              <a:ext uri="{FF2B5EF4-FFF2-40B4-BE49-F238E27FC236}">
                <a16:creationId xmlns:a16="http://schemas.microsoft.com/office/drawing/2014/main" id="{9DE9F1EB-4569-4DD9-84F8-D0F8EB3DAE94}"/>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FEEDBACK LOOPS</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par>
                                <p:cTn id="8" presetID="10" presetClass="entr" presetSubtype="0" fill="hold" nodeType="withEffect">
                                  <p:stCondLst>
                                    <p:cond delay="0"/>
                                  </p:stCondLst>
                                  <p:childTnLst>
                                    <p:set>
                                      <p:cBhvr>
                                        <p:cTn id="9" dur="1" fill="hold">
                                          <p:stCondLst>
                                            <p:cond delay="0"/>
                                          </p:stCondLst>
                                        </p:cTn>
                                        <p:tgtEl>
                                          <p:spTgt spid="757"/>
                                        </p:tgtEl>
                                        <p:attrNameLst>
                                          <p:attrName>style.visibility</p:attrName>
                                        </p:attrNameLst>
                                      </p:cBhvr>
                                      <p:to>
                                        <p:strVal val="visible"/>
                                      </p:to>
                                    </p:set>
                                    <p:animEffect transition="in" filter="fade">
                                      <p:cBhvr>
                                        <p:cTn id="10" dur="500"/>
                                        <p:tgtEl>
                                          <p:spTgt spid="757"/>
                                        </p:tgtEl>
                                      </p:cBhvr>
                                    </p:animEffect>
                                  </p:childTnLst>
                                </p:cTn>
                              </p:par>
                              <p:par>
                                <p:cTn id="11" presetID="10" presetClass="entr" presetSubtype="0" fill="hold" nodeType="withEffect">
                                  <p:stCondLst>
                                    <p:cond delay="0"/>
                                  </p:stCondLst>
                                  <p:childTnLst>
                                    <p:set>
                                      <p:cBhvr>
                                        <p:cTn id="12" dur="1" fill="hold">
                                          <p:stCondLst>
                                            <p:cond delay="0"/>
                                          </p:stCondLst>
                                        </p:cTn>
                                        <p:tgtEl>
                                          <p:spTgt spid="758"/>
                                        </p:tgtEl>
                                        <p:attrNameLst>
                                          <p:attrName>style.visibility</p:attrName>
                                        </p:attrNameLst>
                                      </p:cBhvr>
                                      <p:to>
                                        <p:strVal val="visible"/>
                                      </p:to>
                                    </p:set>
                                    <p:animEffect transition="in" filter="fade">
                                      <p:cBhvr>
                                        <p:cTn id="13" dur="500"/>
                                        <p:tgtEl>
                                          <p:spTgt spid="758"/>
                                        </p:tgtEl>
                                      </p:cBhvr>
                                    </p:animEffect>
                                  </p:childTnLst>
                                </p:cTn>
                              </p:par>
                              <p:par>
                                <p:cTn id="14" presetID="10" presetClass="entr" presetSubtype="0" fill="hold" nodeType="withEffect">
                                  <p:stCondLst>
                                    <p:cond delay="0"/>
                                  </p:stCondLst>
                                  <p:childTnLst>
                                    <p:set>
                                      <p:cBhvr>
                                        <p:cTn id="15" dur="1" fill="hold">
                                          <p:stCondLst>
                                            <p:cond delay="0"/>
                                          </p:stCondLst>
                                        </p:cTn>
                                        <p:tgtEl>
                                          <p:spTgt spid="759"/>
                                        </p:tgtEl>
                                        <p:attrNameLst>
                                          <p:attrName>style.visibility</p:attrName>
                                        </p:attrNameLst>
                                      </p:cBhvr>
                                      <p:to>
                                        <p:strVal val="visible"/>
                                      </p:to>
                                    </p:set>
                                    <p:animEffect transition="in" filter="fade">
                                      <p:cBhvr>
                                        <p:cTn id="16" dur="500"/>
                                        <p:tgtEl>
                                          <p:spTgt spid="759"/>
                                        </p:tgtEl>
                                      </p:cBhvr>
                                    </p:animEffect>
                                  </p:childTnLst>
                                </p:cTn>
                              </p:par>
                              <p:par>
                                <p:cTn id="17" presetID="1" presetClass="entr" presetSubtype="0" fill="hold" nodeType="withEffect">
                                  <p:stCondLst>
                                    <p:cond delay="0"/>
                                  </p:stCondLst>
                                  <p:childTnLst>
                                    <p:set>
                                      <p:cBhvr>
                                        <p:cTn id="18" dur="1" fill="hold">
                                          <p:stCondLst>
                                            <p:cond delay="0"/>
                                          </p:stCondLst>
                                        </p:cTn>
                                        <p:tgtEl>
                                          <p:spTgt spid="7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2"/>
          <p:cNvSpPr txBox="1">
            <a:spLocks noGrp="1"/>
          </p:cNvSpPr>
          <p:nvPr>
            <p:ph type="body" idx="1"/>
          </p:nvPr>
        </p:nvSpPr>
        <p:spPr>
          <a:xfrm>
            <a:off x="500931" y="741151"/>
            <a:ext cx="11473441" cy="5873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7941D"/>
              </a:buClr>
              <a:buSzPts val="3600"/>
              <a:buNone/>
            </a:pPr>
            <a:r>
              <a:rPr lang="en-US" dirty="0"/>
              <a:t>2.1- Considerations for fieldwork</a:t>
            </a:r>
            <a:endParaRPr dirty="0"/>
          </a:p>
        </p:txBody>
      </p:sp>
      <p:sp>
        <p:nvSpPr>
          <p:cNvPr id="640" name="Google Shape;640;p22"/>
          <p:cNvSpPr/>
          <p:nvPr/>
        </p:nvSpPr>
        <p:spPr>
          <a:xfrm>
            <a:off x="9254524" y="1458060"/>
            <a:ext cx="2973572" cy="4327451"/>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41" name="Google Shape;641;p22"/>
          <p:cNvSpPr txBox="1"/>
          <p:nvPr/>
        </p:nvSpPr>
        <p:spPr>
          <a:xfrm>
            <a:off x="500931" y="1542264"/>
            <a:ext cx="32393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Open Sans"/>
                <a:ea typeface="Open Sans"/>
                <a:cs typeface="Open Sans"/>
                <a:sym typeface="Open Sans"/>
              </a:rPr>
              <a:t>Contents</a:t>
            </a:r>
            <a:endParaRPr dirty="0"/>
          </a:p>
        </p:txBody>
      </p:sp>
      <p:sp>
        <p:nvSpPr>
          <p:cNvPr id="642" name="Google Shape;642;p22"/>
          <p:cNvSpPr txBox="1">
            <a:spLocks noGrp="1"/>
          </p:cNvSpPr>
          <p:nvPr>
            <p:ph type="body" idx="2"/>
          </p:nvPr>
        </p:nvSpPr>
        <p:spPr>
          <a:xfrm>
            <a:off x="503329" y="1913860"/>
            <a:ext cx="11309443" cy="3306726"/>
          </a:xfrm>
          <a:prstGeom prst="rect">
            <a:avLst/>
          </a:prstGeom>
          <a:solidFill>
            <a:srgbClr val="D6E9A5"/>
          </a:solidFill>
          <a:ln>
            <a:noFill/>
          </a:ln>
        </p:spPr>
        <p:txBody>
          <a:bodyPr spcFirstLastPara="1" wrap="square" lIns="91425" tIns="45700" rIns="91425" bIns="45700" anchor="t" anchorCtr="0">
            <a:normAutofit/>
          </a:bodyPr>
          <a:lstStyle/>
          <a:p>
            <a:pPr marL="285750" lvl="0" indent="-209550" algn="l" rtl="0">
              <a:lnSpc>
                <a:spcPct val="90000"/>
              </a:lnSpc>
              <a:spcBef>
                <a:spcPts val="0"/>
              </a:spcBef>
              <a:spcAft>
                <a:spcPts val="0"/>
              </a:spcAft>
              <a:buClr>
                <a:schemeClr val="lt1"/>
              </a:buClr>
              <a:buSzPts val="1200"/>
              <a:buFont typeface="Arial"/>
              <a:buNone/>
            </a:pPr>
            <a:endParaRPr sz="1200" dirty="0">
              <a:solidFill>
                <a:srgbClr val="7F7F7F"/>
              </a:solidFill>
            </a:endParaRPr>
          </a:p>
          <a:p>
            <a:pPr marL="285750" lvl="0" indent="-285750" algn="l" rtl="0">
              <a:lnSpc>
                <a:spcPct val="90000"/>
              </a:lnSpc>
              <a:spcBef>
                <a:spcPts val="1000"/>
              </a:spcBef>
              <a:spcAft>
                <a:spcPts val="0"/>
              </a:spcAft>
              <a:buClr>
                <a:schemeClr val="lt1"/>
              </a:buClr>
              <a:buSzPts val="2000"/>
              <a:buFont typeface="Arial"/>
              <a:buChar char="•"/>
            </a:pPr>
            <a:r>
              <a:rPr lang="en-US" b="1" dirty="0"/>
              <a:t>Site selection </a:t>
            </a:r>
          </a:p>
          <a:p>
            <a:pPr marL="285750" lvl="0" indent="-285750" algn="l" rtl="0">
              <a:lnSpc>
                <a:spcPct val="90000"/>
              </a:lnSpc>
              <a:spcBef>
                <a:spcPts val="1000"/>
              </a:spcBef>
              <a:spcAft>
                <a:spcPts val="0"/>
              </a:spcAft>
              <a:buClr>
                <a:schemeClr val="lt1"/>
              </a:buClr>
              <a:buSzPts val="2000"/>
              <a:buFont typeface="Arial"/>
              <a:buChar char="•"/>
            </a:pPr>
            <a:r>
              <a:rPr lang="en-US" b="1" dirty="0"/>
              <a:t>Evaluation questions</a:t>
            </a:r>
          </a:p>
          <a:p>
            <a:pPr marL="285750" lvl="0" indent="-285750" algn="l" rtl="0">
              <a:lnSpc>
                <a:spcPct val="90000"/>
              </a:lnSpc>
              <a:spcBef>
                <a:spcPts val="1000"/>
              </a:spcBef>
              <a:spcAft>
                <a:spcPts val="0"/>
              </a:spcAft>
              <a:buClr>
                <a:schemeClr val="lt1"/>
              </a:buClr>
              <a:buSzPts val="2000"/>
              <a:buFont typeface="Arial"/>
              <a:buChar char="•"/>
            </a:pPr>
            <a:r>
              <a:rPr lang="en-US" b="1" dirty="0"/>
              <a:t>Institutional buy-in </a:t>
            </a:r>
          </a:p>
          <a:p>
            <a:pPr marL="285750" lvl="0" indent="-285750" algn="l" rtl="0">
              <a:lnSpc>
                <a:spcPct val="90000"/>
              </a:lnSpc>
              <a:spcBef>
                <a:spcPts val="1000"/>
              </a:spcBef>
              <a:spcAft>
                <a:spcPts val="0"/>
              </a:spcAft>
              <a:buClr>
                <a:schemeClr val="lt1"/>
              </a:buClr>
              <a:buSzPts val="2000"/>
              <a:buFont typeface="Arial"/>
              <a:buChar char="•"/>
            </a:pPr>
            <a:r>
              <a:rPr lang="en-US" b="1" dirty="0"/>
              <a:t> Ex post timetable</a:t>
            </a:r>
          </a:p>
          <a:p>
            <a:pPr marL="285750" lvl="0" indent="-285750" algn="l" rtl="0">
              <a:lnSpc>
                <a:spcPct val="90000"/>
              </a:lnSpc>
              <a:spcBef>
                <a:spcPts val="1000"/>
              </a:spcBef>
              <a:spcAft>
                <a:spcPts val="0"/>
              </a:spcAft>
              <a:buClr>
                <a:schemeClr val="lt1"/>
              </a:buClr>
              <a:buSzPts val="2000"/>
              <a:buFont typeface="Arial"/>
              <a:buChar char="•"/>
            </a:pPr>
            <a:endParaRPr b="1" dirty="0"/>
          </a:p>
          <a:p>
            <a:pPr marL="0" lvl="0" indent="0" algn="l" rtl="0">
              <a:lnSpc>
                <a:spcPct val="90000"/>
              </a:lnSpc>
              <a:spcBef>
                <a:spcPts val="1000"/>
              </a:spcBef>
              <a:spcAft>
                <a:spcPts val="0"/>
              </a:spcAft>
              <a:buClr>
                <a:schemeClr val="lt1"/>
              </a:buClr>
              <a:buSzPts val="2000"/>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27"/>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777" name="Google Shape;777;p27"/>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27"/>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779" name="Google Shape;779;p27"/>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781" name="Google Shape;781;p27"/>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782" name="Google Shape;782;p27"/>
          <p:cNvSpPr txBox="1"/>
          <p:nvPr/>
        </p:nvSpPr>
        <p:spPr>
          <a:xfrm>
            <a:off x="2145172" y="1451975"/>
            <a:ext cx="10046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Does anything about the project site reflect resilience characteristics? </a:t>
            </a:r>
            <a:endParaRPr/>
          </a:p>
        </p:txBody>
      </p:sp>
      <p:pic>
        <p:nvPicPr>
          <p:cNvPr id="783" name="Google Shape;783;p27" descr="Stopwatch with time motion blur"/>
          <p:cNvPicPr preferRelativeResize="0"/>
          <p:nvPr/>
        </p:nvPicPr>
        <p:blipFill rotWithShape="1">
          <a:blip r:embed="rId3">
            <a:alphaModFix/>
          </a:blip>
          <a:srcRect/>
          <a:stretch/>
        </p:blipFill>
        <p:spPr>
          <a:xfrm>
            <a:off x="1874842" y="2281776"/>
            <a:ext cx="1481969" cy="2222954"/>
          </a:xfrm>
          <a:prstGeom prst="rect">
            <a:avLst/>
          </a:prstGeom>
          <a:noFill/>
          <a:ln>
            <a:noFill/>
          </a:ln>
        </p:spPr>
      </p:pic>
      <p:sp>
        <p:nvSpPr>
          <p:cNvPr id="784" name="Google Shape;784;p27"/>
          <p:cNvSpPr/>
          <p:nvPr/>
        </p:nvSpPr>
        <p:spPr>
          <a:xfrm>
            <a:off x="3233274" y="2143201"/>
            <a:ext cx="4723288"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Open Sans"/>
                <a:ea typeface="Open Sans"/>
                <a:cs typeface="Open Sans"/>
                <a:sym typeface="Open Sans"/>
              </a:rPr>
              <a:t>Temporal scale: </a:t>
            </a:r>
            <a:r>
              <a:rPr lang="en-US" sz="1800" b="0" i="0" u="none" strike="noStrike" cap="none">
                <a:solidFill>
                  <a:schemeClr val="dk1"/>
                </a:solidFill>
                <a:latin typeface="Open Sans"/>
                <a:ea typeface="Open Sans"/>
                <a:cs typeface="Open Sans"/>
                <a:sym typeface="Open Sans"/>
              </a:rPr>
              <a:t>e.g. Did sufficient time pass in order to see desired results (especially for natural systems)? In what way(s) did the outcome change the speed responsiveness to climate disturbances at the project site?</a:t>
            </a:r>
            <a:endParaRPr/>
          </a:p>
          <a:p>
            <a:pPr marL="457200" marR="0" lvl="1"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Open Sans"/>
                <a:ea typeface="Open Sans"/>
                <a:cs typeface="Open Sans"/>
                <a:sym typeface="Open Sans"/>
              </a:rPr>
              <a:t>Spatial scale: </a:t>
            </a:r>
            <a:r>
              <a:rPr lang="en-US" sz="1800" b="0" i="0" u="none" strike="noStrike" cap="none">
                <a:solidFill>
                  <a:schemeClr val="dk1"/>
                </a:solidFill>
                <a:latin typeface="Open Sans"/>
                <a:ea typeface="Open Sans"/>
                <a:cs typeface="Open Sans"/>
                <a:sym typeface="Open Sans"/>
              </a:rPr>
              <a:t>e.g. Is there a cluster of sites that together comprise of a substantial benefit at a regional or national scale? Did the project results change the impact of the climate disturbance?</a:t>
            </a:r>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785" name="Google Shape;785;p27" descr="City lights focused in magnifying glass"/>
          <p:cNvPicPr preferRelativeResize="0"/>
          <p:nvPr/>
        </p:nvPicPr>
        <p:blipFill rotWithShape="1">
          <a:blip r:embed="rId4">
            <a:alphaModFix/>
          </a:blip>
          <a:srcRect/>
          <a:stretch/>
        </p:blipFill>
        <p:spPr>
          <a:xfrm>
            <a:off x="1283223" y="4664239"/>
            <a:ext cx="2073588" cy="1382055"/>
          </a:xfrm>
          <a:prstGeom prst="rect">
            <a:avLst/>
          </a:prstGeom>
          <a:noFill/>
          <a:ln>
            <a:noFill/>
          </a:ln>
        </p:spPr>
      </p:pic>
      <p:sp>
        <p:nvSpPr>
          <p:cNvPr id="786" name="Google Shape;786;p27"/>
          <p:cNvSpPr txBox="1"/>
          <p:nvPr/>
        </p:nvSpPr>
        <p:spPr>
          <a:xfrm>
            <a:off x="716898" y="3911280"/>
            <a:ext cx="113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Remember to consider both time and space</a:t>
            </a:r>
            <a:endParaRPr/>
          </a:p>
        </p:txBody>
      </p:sp>
      <p:sp>
        <p:nvSpPr>
          <p:cNvPr id="787" name="Google Shape;787;p27"/>
          <p:cNvSpPr/>
          <p:nvPr/>
        </p:nvSpPr>
        <p:spPr>
          <a:xfrm>
            <a:off x="7956562" y="2072273"/>
            <a:ext cx="3827690" cy="45550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a:solidFill>
                  <a:schemeClr val="dk1"/>
                </a:solidFill>
                <a:latin typeface="Open Sans"/>
                <a:ea typeface="Open Sans"/>
                <a:cs typeface="Open Sans"/>
                <a:sym typeface="Open Sans"/>
              </a:rPr>
              <a:t>Examples</a:t>
            </a:r>
            <a:endParaRPr/>
          </a:p>
          <a:p>
            <a:pPr marL="0" marR="0" lvl="0" indent="0" algn="l" rtl="0">
              <a:spcBef>
                <a:spcPts val="0"/>
              </a:spcBef>
              <a:spcAft>
                <a:spcPts val="0"/>
              </a:spcAft>
              <a:buNone/>
            </a:pPr>
            <a:endParaRPr sz="1600" i="1">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600"/>
              <a:buFont typeface="Arial"/>
              <a:buChar char="•"/>
            </a:pPr>
            <a:r>
              <a:rPr lang="en-US" sz="1600" b="0" i="1" u="none" strike="noStrike" cap="none">
                <a:solidFill>
                  <a:schemeClr val="dk1"/>
                </a:solidFill>
                <a:latin typeface="Open Sans"/>
                <a:ea typeface="Open Sans"/>
                <a:cs typeface="Open Sans"/>
                <a:sym typeface="Open Sans"/>
              </a:rPr>
              <a:t>Mangrove: Adequate time for restoration of a natural buffer to climate disturbances </a:t>
            </a:r>
            <a:endParaRPr/>
          </a:p>
          <a:p>
            <a:pPr marL="742950" marR="0" lvl="1" indent="-285750" algn="l" rtl="0">
              <a:spcBef>
                <a:spcPts val="0"/>
              </a:spcBef>
              <a:spcAft>
                <a:spcPts val="0"/>
              </a:spcAft>
              <a:buClr>
                <a:schemeClr val="dk1"/>
              </a:buClr>
              <a:buSzPts val="1600"/>
              <a:buFont typeface="Arial"/>
              <a:buChar char="•"/>
            </a:pPr>
            <a:r>
              <a:rPr lang="en-US" sz="1600" b="0" i="1" u="none" strike="noStrike" cap="none">
                <a:solidFill>
                  <a:schemeClr val="dk1"/>
                </a:solidFill>
                <a:latin typeface="Open Sans"/>
                <a:ea typeface="Open Sans"/>
                <a:cs typeface="Open Sans"/>
                <a:sym typeface="Open Sans"/>
              </a:rPr>
              <a:t>Early warning system: Increased speed of (human) responsiveness to climate risks…</a:t>
            </a:r>
            <a:endParaRPr/>
          </a:p>
          <a:p>
            <a:pPr marL="742950" marR="0" lvl="1" indent="-184150" algn="l" rtl="0">
              <a:spcBef>
                <a:spcPts val="0"/>
              </a:spcBef>
              <a:spcAft>
                <a:spcPts val="0"/>
              </a:spcAft>
              <a:buClr>
                <a:schemeClr val="dk1"/>
              </a:buClr>
              <a:buSzPts val="1600"/>
              <a:buFont typeface="Arial"/>
              <a:buNone/>
            </a:pPr>
            <a:endParaRPr sz="1600" b="0" i="1" u="none" strike="noStrike" cap="none">
              <a:solidFill>
                <a:schemeClr val="dk1"/>
              </a:solidFill>
              <a:latin typeface="Open Sans"/>
              <a:ea typeface="Open Sans"/>
              <a:cs typeface="Open Sans"/>
              <a:sym typeface="Open Sans"/>
            </a:endParaRPr>
          </a:p>
          <a:p>
            <a:pPr marL="742950" marR="0" lvl="1" indent="-184150" algn="l" rtl="0">
              <a:spcBef>
                <a:spcPts val="0"/>
              </a:spcBef>
              <a:spcAft>
                <a:spcPts val="0"/>
              </a:spcAft>
              <a:buClr>
                <a:schemeClr val="dk1"/>
              </a:buClr>
              <a:buSzPts val="1600"/>
              <a:buFont typeface="Arial"/>
              <a:buNone/>
            </a:pPr>
            <a:endParaRPr sz="1600" b="0" i="1" u="none" strike="noStrike" cap="none">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600"/>
              <a:buFont typeface="Arial"/>
              <a:buChar char="•"/>
            </a:pPr>
            <a:r>
              <a:rPr lang="en-US" sz="1600" b="0" i="1" u="none" strike="noStrike" cap="none">
                <a:solidFill>
                  <a:schemeClr val="dk1"/>
                </a:solidFill>
                <a:latin typeface="Open Sans"/>
                <a:ea typeface="Open Sans"/>
                <a:cs typeface="Open Sans"/>
                <a:sym typeface="Open Sans"/>
              </a:rPr>
              <a:t>Afforestation: Area of restored natural resources is large enough to support ecosystem services</a:t>
            </a:r>
            <a:endParaRPr/>
          </a:p>
          <a:p>
            <a:pPr marL="742950" marR="0" lvl="1" indent="-285750" algn="l" rtl="0">
              <a:spcBef>
                <a:spcPts val="0"/>
              </a:spcBef>
              <a:spcAft>
                <a:spcPts val="0"/>
              </a:spcAft>
              <a:buClr>
                <a:schemeClr val="dk1"/>
              </a:buClr>
              <a:buSzPts val="1600"/>
              <a:buFont typeface="Arial"/>
              <a:buChar char="•"/>
            </a:pPr>
            <a:r>
              <a:rPr lang="en-US" sz="1600" b="0" i="1" u="none" strike="noStrike" cap="none">
                <a:solidFill>
                  <a:schemeClr val="dk1"/>
                </a:solidFill>
                <a:latin typeface="Open Sans"/>
                <a:ea typeface="Open Sans"/>
                <a:cs typeface="Open Sans"/>
                <a:sym typeface="Open Sans"/>
              </a:rPr>
              <a:t>Storm surge (sea) wall: Hard infrastructure provides a physical buffer from a targeted climate disturbance…</a:t>
            </a:r>
            <a:endParaRPr/>
          </a:p>
          <a:p>
            <a:pPr marL="1200150" marR="0" lvl="2" indent="-184150" algn="l" rtl="0">
              <a:spcBef>
                <a:spcPts val="0"/>
              </a:spcBef>
              <a:spcAft>
                <a:spcPts val="0"/>
              </a:spcAft>
              <a:buClr>
                <a:schemeClr val="dk1"/>
              </a:buClr>
              <a:buSzPts val="1600"/>
              <a:buFont typeface="Arial"/>
              <a:buNone/>
            </a:pPr>
            <a:endParaRPr sz="1600" b="0" i="1" u="none" strike="noStrike" cap="none">
              <a:solidFill>
                <a:schemeClr val="dk1"/>
              </a:solidFill>
              <a:latin typeface="Open Sans"/>
              <a:ea typeface="Open Sans"/>
              <a:cs typeface="Open Sans"/>
              <a:sym typeface="Open Sans"/>
            </a:endParaRPr>
          </a:p>
        </p:txBody>
      </p:sp>
      <p:sp>
        <p:nvSpPr>
          <p:cNvPr id="788" name="Google Shape;788;p27"/>
          <p:cNvSpPr/>
          <p:nvPr/>
        </p:nvSpPr>
        <p:spPr>
          <a:xfrm>
            <a:off x="7753548" y="3257550"/>
            <a:ext cx="541366" cy="318407"/>
          </a:xfrm>
          <a:prstGeom prst="rightArrow">
            <a:avLst>
              <a:gd name="adj1" fmla="val 50000"/>
              <a:gd name="adj2" fmla="val 50000"/>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27"/>
          <p:cNvSpPr/>
          <p:nvPr/>
        </p:nvSpPr>
        <p:spPr>
          <a:xfrm>
            <a:off x="7753548" y="5120275"/>
            <a:ext cx="541366" cy="318407"/>
          </a:xfrm>
          <a:prstGeom prst="rightArrow">
            <a:avLst>
              <a:gd name="adj1" fmla="val 50000"/>
              <a:gd name="adj2" fmla="val 50000"/>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p27"/>
          <p:cNvSpPr/>
          <p:nvPr/>
        </p:nvSpPr>
        <p:spPr>
          <a:xfrm>
            <a:off x="4659715" y="1912444"/>
            <a:ext cx="223599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Open Sans"/>
                <a:ea typeface="Open Sans"/>
                <a:cs typeface="Open Sans"/>
                <a:sym typeface="Open Sans"/>
              </a:rPr>
              <a:t>Example Questions</a:t>
            </a:r>
            <a:endParaRPr/>
          </a:p>
        </p:txBody>
      </p:sp>
      <p:sp>
        <p:nvSpPr>
          <p:cNvPr id="791" name="Google Shape;791;p27"/>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793" name="Google Shape;793;p27"/>
          <p:cNvSpPr/>
          <p:nvPr/>
        </p:nvSpPr>
        <p:spPr>
          <a:xfrm rot="-5400000">
            <a:off x="174590" y="4779510"/>
            <a:ext cx="303601" cy="871790"/>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795" name="Google Shape;795;p27"/>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797" name="Google Shape;797;p27"/>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799" name="Google Shape;799;p27"/>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sp>
        <p:nvSpPr>
          <p:cNvPr id="27" name="Google Shape;725;p25">
            <a:extLst>
              <a:ext uri="{FF2B5EF4-FFF2-40B4-BE49-F238E27FC236}">
                <a16:creationId xmlns:a16="http://schemas.microsoft.com/office/drawing/2014/main" id="{C8C75270-85D2-4BB5-BE76-F9FDF07601F1}"/>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SCALE</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animEffect transition="in" filter="fade">
                                      <p:cBhvr>
                                        <p:cTn id="7" dur="500"/>
                                        <p:tgtEl>
                                          <p:spTgt spid="787"/>
                                        </p:tgtEl>
                                      </p:cBhvr>
                                    </p:animEffect>
                                  </p:childTnLst>
                                </p:cTn>
                              </p:par>
                              <p:par>
                                <p:cTn id="8" presetID="10" presetClass="entr" presetSubtype="0" fill="hold" nodeType="withEffect">
                                  <p:stCondLst>
                                    <p:cond delay="0"/>
                                  </p:stCondLst>
                                  <p:childTnLst>
                                    <p:set>
                                      <p:cBhvr>
                                        <p:cTn id="9" dur="1" fill="hold">
                                          <p:stCondLst>
                                            <p:cond delay="0"/>
                                          </p:stCondLst>
                                        </p:cTn>
                                        <p:tgtEl>
                                          <p:spTgt spid="788"/>
                                        </p:tgtEl>
                                        <p:attrNameLst>
                                          <p:attrName>style.visibility</p:attrName>
                                        </p:attrNameLst>
                                      </p:cBhvr>
                                      <p:to>
                                        <p:strVal val="visible"/>
                                      </p:to>
                                    </p:set>
                                    <p:animEffect transition="in" filter="fade">
                                      <p:cBhvr>
                                        <p:cTn id="10" dur="500"/>
                                        <p:tgtEl>
                                          <p:spTgt spid="788"/>
                                        </p:tgtEl>
                                      </p:cBhvr>
                                    </p:animEffect>
                                  </p:childTnLst>
                                </p:cTn>
                              </p:par>
                              <p:par>
                                <p:cTn id="11" presetID="10" presetClass="entr" presetSubtype="0" fill="hold" nodeType="withEffect">
                                  <p:stCondLst>
                                    <p:cond delay="0"/>
                                  </p:stCondLst>
                                  <p:childTnLst>
                                    <p:set>
                                      <p:cBhvr>
                                        <p:cTn id="12" dur="1" fill="hold">
                                          <p:stCondLst>
                                            <p:cond delay="0"/>
                                          </p:stCondLst>
                                        </p:cTn>
                                        <p:tgtEl>
                                          <p:spTgt spid="789"/>
                                        </p:tgtEl>
                                        <p:attrNameLst>
                                          <p:attrName>style.visibility</p:attrName>
                                        </p:attrNameLst>
                                      </p:cBhvr>
                                      <p:to>
                                        <p:strVal val="visible"/>
                                      </p:to>
                                    </p:set>
                                    <p:animEffect transition="in" filter="fade">
                                      <p:cBhvr>
                                        <p:cTn id="13" dur="500"/>
                                        <p:tgtEl>
                                          <p:spTgt spid="789"/>
                                        </p:tgtEl>
                                      </p:cBhvr>
                                    </p:animEffect>
                                  </p:childTnLst>
                                </p:cTn>
                              </p:par>
                              <p:par>
                                <p:cTn id="14" presetID="1" presetClass="entr" presetSubtype="0" fill="hold" nodeType="withEffect">
                                  <p:stCondLst>
                                    <p:cond delay="0"/>
                                  </p:stCondLst>
                                  <p:childTnLst>
                                    <p:set>
                                      <p:cBhvr>
                                        <p:cTn id="15" dur="1" fill="hold">
                                          <p:stCondLst>
                                            <p:cond delay="0"/>
                                          </p:stCondLst>
                                        </p:cTn>
                                        <p:tgtEl>
                                          <p:spTgt spid="79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9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9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28"/>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
        <p:nvSpPr>
          <p:cNvPr id="807" name="Google Shape;807;p28"/>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8" name="Google Shape;808;p28"/>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809" name="Google Shape;809;p28"/>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811" name="Google Shape;811;p28"/>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812" name="Google Shape;812;p28"/>
          <p:cNvSpPr txBox="1"/>
          <p:nvPr/>
        </p:nvSpPr>
        <p:spPr>
          <a:xfrm>
            <a:off x="1746170" y="2731031"/>
            <a:ext cx="3527540"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EXAMPLES: Country/project</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i="1">
                <a:solidFill>
                  <a:schemeClr val="dk1"/>
                </a:solidFill>
                <a:latin typeface="Calibri"/>
                <a:ea typeface="Calibri"/>
                <a:cs typeface="Calibri"/>
                <a:sym typeface="Calibri"/>
              </a:rPr>
              <a:t>Belize: “</a:t>
            </a:r>
            <a:r>
              <a:rPr lang="en-US" sz="1800" i="1">
                <a:solidFill>
                  <a:schemeClr val="dk1"/>
                </a:solidFill>
                <a:highlight>
                  <a:srgbClr val="FFD966"/>
                </a:highlight>
                <a:latin typeface="Calibri"/>
                <a:ea typeface="Calibri"/>
                <a:cs typeface="Calibri"/>
                <a:sym typeface="Calibri"/>
              </a:rPr>
              <a:t>75% of coastal developments </a:t>
            </a:r>
            <a:r>
              <a:rPr lang="en-US" sz="1800" i="1">
                <a:solidFill>
                  <a:schemeClr val="dk1"/>
                </a:solidFill>
                <a:latin typeface="Calibri"/>
                <a:ea typeface="Calibri"/>
                <a:cs typeface="Calibri"/>
                <a:sym typeface="Calibri"/>
              </a:rPr>
              <a:t>adhering to the development guidelines” (FE)</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i="1">
                <a:solidFill>
                  <a:schemeClr val="dk1"/>
                </a:solidFill>
                <a:latin typeface="Calibri"/>
                <a:ea typeface="Calibri"/>
                <a:cs typeface="Calibri"/>
                <a:sym typeface="Calibri"/>
              </a:rPr>
              <a:t>Argentina: “</a:t>
            </a:r>
            <a:r>
              <a:rPr lang="en-US" sz="1800" i="1">
                <a:solidFill>
                  <a:schemeClr val="dk1"/>
                </a:solidFill>
                <a:highlight>
                  <a:srgbClr val="C7FE7F"/>
                </a:highlight>
                <a:latin typeface="Calibri"/>
                <a:ea typeface="Calibri"/>
                <a:cs typeface="Calibri"/>
                <a:sym typeface="Calibri"/>
              </a:rPr>
              <a:t>Increased density </a:t>
            </a:r>
            <a:r>
              <a:rPr lang="en-US" sz="1800" i="1">
                <a:solidFill>
                  <a:schemeClr val="dk1"/>
                </a:solidFill>
                <a:latin typeface="Calibri"/>
                <a:ea typeface="Calibri"/>
                <a:cs typeface="Calibri"/>
                <a:sym typeface="Calibri"/>
              </a:rPr>
              <a:t>of hydro-meteorological stations and rain meters.” (FE)</a:t>
            </a:r>
            <a:endParaRPr/>
          </a:p>
        </p:txBody>
      </p:sp>
      <p:sp>
        <p:nvSpPr>
          <p:cNvPr id="813" name="Google Shape;813;p28"/>
          <p:cNvSpPr/>
          <p:nvPr/>
        </p:nvSpPr>
        <p:spPr>
          <a:xfrm>
            <a:off x="5273710" y="2825219"/>
            <a:ext cx="2725765" cy="1477290"/>
          </a:xfrm>
          <a:prstGeom prst="cloud">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Are the targeted  coastal developments in critical locations?  </a:t>
            </a:r>
            <a:endParaRPr/>
          </a:p>
        </p:txBody>
      </p:sp>
      <p:sp>
        <p:nvSpPr>
          <p:cNvPr id="814" name="Google Shape;814;p28"/>
          <p:cNvSpPr/>
          <p:nvPr/>
        </p:nvSpPr>
        <p:spPr>
          <a:xfrm>
            <a:off x="7638903" y="2739285"/>
            <a:ext cx="2891711" cy="1824854"/>
          </a:xfrm>
          <a:prstGeom prst="cloud">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Is their combined size of the targeted areas enough to make an impact at a national level?</a:t>
            </a:r>
            <a:endParaRPr/>
          </a:p>
        </p:txBody>
      </p:sp>
      <p:sp>
        <p:nvSpPr>
          <p:cNvPr id="815" name="Google Shape;815;p28"/>
          <p:cNvSpPr/>
          <p:nvPr/>
        </p:nvSpPr>
        <p:spPr>
          <a:xfrm>
            <a:off x="6096000" y="2227864"/>
            <a:ext cx="31600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Example questions to consider </a:t>
            </a:r>
            <a:endParaRPr/>
          </a:p>
        </p:txBody>
      </p:sp>
      <p:sp>
        <p:nvSpPr>
          <p:cNvPr id="816" name="Google Shape;816;p28"/>
          <p:cNvSpPr/>
          <p:nvPr/>
        </p:nvSpPr>
        <p:spPr>
          <a:xfrm>
            <a:off x="5336156" y="4370538"/>
            <a:ext cx="2891711" cy="1936483"/>
          </a:xfrm>
          <a:prstGeom prst="cloud">
            <a:avLst/>
          </a:prstGeom>
          <a:solidFill>
            <a:srgbClr val="C7FE7F"/>
          </a:soli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Are the locations of the new met stations and rain meters in places most affected by drought/floods etc? </a:t>
            </a:r>
            <a:endParaRPr/>
          </a:p>
        </p:txBody>
      </p:sp>
      <p:sp>
        <p:nvSpPr>
          <p:cNvPr id="817" name="Google Shape;817;p28"/>
          <p:cNvSpPr/>
          <p:nvPr/>
        </p:nvSpPr>
        <p:spPr>
          <a:xfrm>
            <a:off x="7638903" y="4632168"/>
            <a:ext cx="2548451" cy="1683664"/>
          </a:xfrm>
          <a:prstGeom prst="cloud">
            <a:avLst/>
          </a:prstGeom>
          <a:solidFill>
            <a:srgbClr val="C7FE7F"/>
          </a:soli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Is there evidence that the speed of responsiveness to climate events has improved?</a:t>
            </a:r>
            <a:endParaRPr/>
          </a:p>
        </p:txBody>
      </p:sp>
      <p:sp>
        <p:nvSpPr>
          <p:cNvPr id="818" name="Google Shape;818;p28"/>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820" name="Google Shape;820;p28"/>
          <p:cNvSpPr/>
          <p:nvPr/>
        </p:nvSpPr>
        <p:spPr>
          <a:xfrm rot="-5400000">
            <a:off x="174590" y="4779510"/>
            <a:ext cx="303601" cy="871790"/>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822" name="Google Shape;822;p28"/>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8"/>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824" name="Google Shape;824;p28"/>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8"/>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826" name="Google Shape;826;p28"/>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8"/>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pic>
        <p:nvPicPr>
          <p:cNvPr id="828" name="Google Shape;828;p28"/>
          <p:cNvPicPr preferRelativeResize="0"/>
          <p:nvPr/>
        </p:nvPicPr>
        <p:blipFill>
          <a:blip r:embed="rId3">
            <a:alphaModFix/>
          </a:blip>
          <a:stretch>
            <a:fillRect/>
          </a:stretch>
        </p:blipFill>
        <p:spPr>
          <a:xfrm>
            <a:off x="11406725" y="50113"/>
            <a:ext cx="685800" cy="685800"/>
          </a:xfrm>
          <a:prstGeom prst="rect">
            <a:avLst/>
          </a:prstGeom>
          <a:noFill/>
          <a:ln>
            <a:noFill/>
          </a:ln>
        </p:spPr>
      </p:pic>
      <p:sp>
        <p:nvSpPr>
          <p:cNvPr id="25" name="Google Shape;725;p25">
            <a:extLst>
              <a:ext uri="{FF2B5EF4-FFF2-40B4-BE49-F238E27FC236}">
                <a16:creationId xmlns:a16="http://schemas.microsoft.com/office/drawing/2014/main" id="{5D1E33D8-0900-4364-A273-12EC62A092E9}"/>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SCALE</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500"/>
                                        <p:tgtEl>
                                          <p:spTgt spid="815"/>
                                        </p:tgtEl>
                                      </p:cBhvr>
                                    </p:animEffect>
                                  </p:childTnLst>
                                </p:cTn>
                              </p:par>
                              <p:par>
                                <p:cTn id="8" presetID="10" presetClass="entr" presetSubtype="0" fill="hold" nodeType="withEffect">
                                  <p:stCondLst>
                                    <p:cond delay="0"/>
                                  </p:stCondLst>
                                  <p:childTnLst>
                                    <p:set>
                                      <p:cBhvr>
                                        <p:cTn id="9" dur="1" fill="hold">
                                          <p:stCondLst>
                                            <p:cond delay="0"/>
                                          </p:stCondLst>
                                        </p:cTn>
                                        <p:tgtEl>
                                          <p:spTgt spid="813"/>
                                        </p:tgtEl>
                                        <p:attrNameLst>
                                          <p:attrName>style.visibility</p:attrName>
                                        </p:attrNameLst>
                                      </p:cBhvr>
                                      <p:to>
                                        <p:strVal val="visible"/>
                                      </p:to>
                                    </p:set>
                                    <p:animEffect transition="in" filter="fade">
                                      <p:cBhvr>
                                        <p:cTn id="10" dur="500"/>
                                        <p:tgtEl>
                                          <p:spTgt spid="813"/>
                                        </p:tgtEl>
                                      </p:cBhvr>
                                    </p:animEffect>
                                  </p:childTnLst>
                                </p:cTn>
                              </p:par>
                              <p:par>
                                <p:cTn id="11" presetID="10" presetClass="entr" presetSubtype="0" fill="hold" nodeType="withEffect">
                                  <p:stCondLst>
                                    <p:cond delay="0"/>
                                  </p:stCondLst>
                                  <p:childTnLst>
                                    <p:set>
                                      <p:cBhvr>
                                        <p:cTn id="12" dur="1" fill="hold">
                                          <p:stCondLst>
                                            <p:cond delay="0"/>
                                          </p:stCondLst>
                                        </p:cTn>
                                        <p:tgtEl>
                                          <p:spTgt spid="814"/>
                                        </p:tgtEl>
                                        <p:attrNameLst>
                                          <p:attrName>style.visibility</p:attrName>
                                        </p:attrNameLst>
                                      </p:cBhvr>
                                      <p:to>
                                        <p:strVal val="visible"/>
                                      </p:to>
                                    </p:set>
                                    <p:animEffect transition="in" filter="fade">
                                      <p:cBhvr>
                                        <p:cTn id="13" dur="500"/>
                                        <p:tgtEl>
                                          <p:spTgt spid="8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17"/>
                                        </p:tgtEl>
                                        <p:attrNameLst>
                                          <p:attrName>style.visibility</p:attrName>
                                        </p:attrNameLst>
                                      </p:cBhvr>
                                      <p:to>
                                        <p:strVal val="visible"/>
                                      </p:to>
                                    </p:set>
                                    <p:animEffect transition="in" filter="fade">
                                      <p:cBhvr>
                                        <p:cTn id="18" dur="500"/>
                                        <p:tgtEl>
                                          <p:spTgt spid="817"/>
                                        </p:tgtEl>
                                      </p:cBhvr>
                                    </p:animEffect>
                                  </p:childTnLst>
                                </p:cTn>
                              </p:par>
                              <p:par>
                                <p:cTn id="19" presetID="10" presetClass="entr" presetSubtype="0" fill="hold" nodeType="withEffect">
                                  <p:stCondLst>
                                    <p:cond delay="0"/>
                                  </p:stCondLst>
                                  <p:childTnLst>
                                    <p:set>
                                      <p:cBhvr>
                                        <p:cTn id="20" dur="1" fill="hold">
                                          <p:stCondLst>
                                            <p:cond delay="0"/>
                                          </p:stCondLst>
                                        </p:cTn>
                                        <p:tgtEl>
                                          <p:spTgt spid="816"/>
                                        </p:tgtEl>
                                        <p:attrNameLst>
                                          <p:attrName>style.visibility</p:attrName>
                                        </p:attrNameLst>
                                      </p:cBhvr>
                                      <p:to>
                                        <p:strVal val="visible"/>
                                      </p:to>
                                    </p:set>
                                    <p:animEffect transition="in" filter="fade">
                                      <p:cBhvr>
                                        <p:cTn id="21" dur="500"/>
                                        <p:tgtEl>
                                          <p:spTgt spid="816"/>
                                        </p:tgtEl>
                                      </p:cBhvr>
                                    </p:animEffect>
                                  </p:childTnLst>
                                </p:cTn>
                              </p:par>
                              <p:par>
                                <p:cTn id="22" presetID="1" presetClass="entr" presetSubtype="0" fill="hold" nodeType="withEffect">
                                  <p:stCondLst>
                                    <p:cond delay="0"/>
                                  </p:stCondLst>
                                  <p:childTnLst>
                                    <p:set>
                                      <p:cBhvr>
                                        <p:cTn id="23" dur="1" fill="hold">
                                          <p:stCondLst>
                                            <p:cond delay="0"/>
                                          </p:stCondLst>
                                        </p:cTn>
                                        <p:tgtEl>
                                          <p:spTgt spid="8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2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2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2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29"/>
          <p:cNvSpPr/>
          <p:nvPr/>
        </p:nvSpPr>
        <p:spPr>
          <a:xfrm>
            <a:off x="815248" y="6060966"/>
            <a:ext cx="2225407" cy="703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29"/>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835" name="Google Shape;835;p2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29"/>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837" name="Google Shape;837;p2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839" name="Google Shape;839;p2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840" name="Google Shape;840;p29"/>
          <p:cNvSpPr txBox="1"/>
          <p:nvPr/>
        </p:nvSpPr>
        <p:spPr>
          <a:xfrm>
            <a:off x="2145172" y="1451975"/>
            <a:ext cx="10046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Does anything about the project site reflect resilience characteristics? </a:t>
            </a:r>
            <a:endParaRPr/>
          </a:p>
        </p:txBody>
      </p:sp>
      <p:sp>
        <p:nvSpPr>
          <p:cNvPr id="841" name="Google Shape;841;p29"/>
          <p:cNvSpPr/>
          <p:nvPr/>
        </p:nvSpPr>
        <p:spPr>
          <a:xfrm>
            <a:off x="4973834" y="1989779"/>
            <a:ext cx="3711075" cy="3970318"/>
          </a:xfrm>
          <a:prstGeom prst="rect">
            <a:avLst/>
          </a:prstGeom>
          <a:noFill/>
          <a:ln>
            <a:noFill/>
          </a:ln>
        </p:spPr>
        <p:txBody>
          <a:bodyPr spcFirstLastPara="1" wrap="square" lIns="91425" tIns="45700" rIns="91425" bIns="45700" anchor="t" anchorCtr="0">
            <a:spAutoFit/>
          </a:bodyPr>
          <a:lstStyle/>
          <a:p>
            <a:pPr marL="457200" marR="0" lvl="1" indent="0" algn="ctr" rtl="0">
              <a:spcBef>
                <a:spcPts val="0"/>
              </a:spcBef>
              <a:spcAft>
                <a:spcPts val="0"/>
              </a:spcAft>
              <a:buNone/>
            </a:pPr>
            <a:r>
              <a:rPr lang="en-US" sz="1800" b="1" i="0" u="none" strike="noStrike" cap="none">
                <a:solidFill>
                  <a:schemeClr val="dk1"/>
                </a:solidFill>
                <a:latin typeface="Open Sans"/>
                <a:ea typeface="Open Sans"/>
                <a:cs typeface="Open Sans"/>
                <a:sym typeface="Open Sans"/>
              </a:rPr>
              <a:t>Example Questions </a:t>
            </a:r>
            <a:endParaRPr/>
          </a:p>
          <a:p>
            <a:pPr marL="457200" marR="0" lvl="1" indent="0" algn="l" rtl="0">
              <a:spcBef>
                <a:spcPts val="0"/>
              </a:spcBef>
              <a:spcAft>
                <a:spcPts val="0"/>
              </a:spcAft>
              <a:buNone/>
            </a:pPr>
            <a:endParaRPr sz="1800" b="1" i="1" u="none" strike="noStrike" cap="none">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Open Sans"/>
                <a:ea typeface="Open Sans"/>
                <a:cs typeface="Open Sans"/>
                <a:sym typeface="Open Sans"/>
              </a:rPr>
              <a:t>Human systems</a:t>
            </a:r>
            <a:r>
              <a:rPr lang="en-US" sz="1800" b="0" i="0" u="none" strike="noStrike" cap="none">
                <a:solidFill>
                  <a:schemeClr val="dk1"/>
                </a:solidFill>
                <a:latin typeface="Open Sans"/>
                <a:ea typeface="Open Sans"/>
                <a:cs typeface="Open Sans"/>
                <a:sym typeface="Open Sans"/>
              </a:rPr>
              <a:t>: e.g. Does the project site show inclusion for women and girls, disabled, poor, and/or other marginalized groups? Does the site reflect diversity or diversification in other ways?</a:t>
            </a:r>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Open Sans"/>
                <a:ea typeface="Open Sans"/>
                <a:cs typeface="Open Sans"/>
                <a:sym typeface="Open Sans"/>
              </a:rPr>
              <a:t>Natural systems</a:t>
            </a:r>
            <a:r>
              <a:rPr lang="en-US" sz="1800" b="0" i="0" u="none" strike="noStrike" cap="none">
                <a:solidFill>
                  <a:schemeClr val="dk1"/>
                </a:solidFill>
                <a:latin typeface="Open Sans"/>
                <a:ea typeface="Open Sans"/>
                <a:cs typeface="Open Sans"/>
                <a:sym typeface="Open Sans"/>
              </a:rPr>
              <a:t>: e.g. Is ecological biodiversity a factor in sustaining results?</a:t>
            </a:r>
            <a:endParaRPr/>
          </a:p>
        </p:txBody>
      </p:sp>
      <p:pic>
        <p:nvPicPr>
          <p:cNvPr id="842" name="Google Shape;842;p29" descr="Colorful flowers on field"/>
          <p:cNvPicPr preferRelativeResize="0"/>
          <p:nvPr/>
        </p:nvPicPr>
        <p:blipFill rotWithShape="1">
          <a:blip r:embed="rId3">
            <a:alphaModFix/>
          </a:blip>
          <a:srcRect/>
          <a:stretch/>
        </p:blipFill>
        <p:spPr>
          <a:xfrm>
            <a:off x="2244298" y="1939388"/>
            <a:ext cx="3118332" cy="2081991"/>
          </a:xfrm>
          <a:prstGeom prst="rect">
            <a:avLst/>
          </a:prstGeom>
          <a:noFill/>
          <a:ln>
            <a:noFill/>
          </a:ln>
        </p:spPr>
      </p:pic>
      <p:sp>
        <p:nvSpPr>
          <p:cNvPr id="843" name="Google Shape;843;p29"/>
          <p:cNvSpPr txBox="1"/>
          <p:nvPr/>
        </p:nvSpPr>
        <p:spPr>
          <a:xfrm>
            <a:off x="4458182" y="6507548"/>
            <a:ext cx="403260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Remember to consider both human diversity and biodiversity</a:t>
            </a:r>
            <a:endParaRPr/>
          </a:p>
        </p:txBody>
      </p:sp>
      <p:pic>
        <p:nvPicPr>
          <p:cNvPr id="844" name="Google Shape;844;p29" descr="Bird in a flowering bush with a green background"/>
          <p:cNvPicPr preferRelativeResize="0"/>
          <p:nvPr/>
        </p:nvPicPr>
        <p:blipFill rotWithShape="1">
          <a:blip r:embed="rId4">
            <a:alphaModFix/>
          </a:blip>
          <a:srcRect/>
          <a:stretch/>
        </p:blipFill>
        <p:spPr>
          <a:xfrm>
            <a:off x="665935" y="3022670"/>
            <a:ext cx="1965387" cy="1375195"/>
          </a:xfrm>
          <a:prstGeom prst="rect">
            <a:avLst/>
          </a:prstGeom>
          <a:noFill/>
          <a:ln>
            <a:noFill/>
          </a:ln>
        </p:spPr>
      </p:pic>
      <p:pic>
        <p:nvPicPr>
          <p:cNvPr id="845" name="Google Shape;845;p29" descr="Dragonfly with blue eyes"/>
          <p:cNvPicPr preferRelativeResize="0"/>
          <p:nvPr/>
        </p:nvPicPr>
        <p:blipFill rotWithShape="1">
          <a:blip r:embed="rId5">
            <a:alphaModFix/>
          </a:blip>
          <a:srcRect/>
          <a:stretch/>
        </p:blipFill>
        <p:spPr>
          <a:xfrm>
            <a:off x="665935" y="2054989"/>
            <a:ext cx="1336947" cy="892605"/>
          </a:xfrm>
          <a:prstGeom prst="rect">
            <a:avLst/>
          </a:prstGeom>
          <a:noFill/>
          <a:ln>
            <a:noFill/>
          </a:ln>
        </p:spPr>
      </p:pic>
      <p:pic>
        <p:nvPicPr>
          <p:cNvPr id="846" name="Google Shape;846;p29" descr="Hand with paint powder"/>
          <p:cNvPicPr preferRelativeResize="0"/>
          <p:nvPr/>
        </p:nvPicPr>
        <p:blipFill rotWithShape="1">
          <a:blip r:embed="rId6">
            <a:alphaModFix/>
          </a:blip>
          <a:srcRect/>
          <a:stretch/>
        </p:blipFill>
        <p:spPr>
          <a:xfrm>
            <a:off x="2831466" y="4108952"/>
            <a:ext cx="2531164" cy="1689121"/>
          </a:xfrm>
          <a:prstGeom prst="rect">
            <a:avLst/>
          </a:prstGeom>
          <a:noFill/>
          <a:ln>
            <a:noFill/>
          </a:ln>
        </p:spPr>
      </p:pic>
      <p:pic>
        <p:nvPicPr>
          <p:cNvPr id="847" name="Google Shape;847;p29" descr="Children smiling"/>
          <p:cNvPicPr preferRelativeResize="0"/>
          <p:nvPr/>
        </p:nvPicPr>
        <p:blipFill rotWithShape="1">
          <a:blip r:embed="rId7">
            <a:alphaModFix/>
          </a:blip>
          <a:srcRect/>
          <a:stretch/>
        </p:blipFill>
        <p:spPr>
          <a:xfrm>
            <a:off x="672300" y="4485438"/>
            <a:ext cx="2465548" cy="1643699"/>
          </a:xfrm>
          <a:prstGeom prst="rect">
            <a:avLst/>
          </a:prstGeom>
          <a:noFill/>
          <a:ln>
            <a:noFill/>
          </a:ln>
        </p:spPr>
      </p:pic>
      <p:pic>
        <p:nvPicPr>
          <p:cNvPr id="848" name="Google Shape;848;p29" descr="Cutout symbol of transgender"/>
          <p:cNvPicPr preferRelativeResize="0"/>
          <p:nvPr/>
        </p:nvPicPr>
        <p:blipFill rotWithShape="1">
          <a:blip r:embed="rId8">
            <a:alphaModFix/>
          </a:blip>
          <a:srcRect/>
          <a:stretch/>
        </p:blipFill>
        <p:spPr>
          <a:xfrm>
            <a:off x="1961264" y="5586153"/>
            <a:ext cx="1540261" cy="1026840"/>
          </a:xfrm>
          <a:prstGeom prst="rect">
            <a:avLst/>
          </a:prstGeom>
          <a:noFill/>
          <a:ln>
            <a:noFill/>
          </a:ln>
        </p:spPr>
      </p:pic>
      <p:sp>
        <p:nvSpPr>
          <p:cNvPr id="849" name="Google Shape;849;p29"/>
          <p:cNvSpPr txBox="1"/>
          <p:nvPr/>
        </p:nvSpPr>
        <p:spPr>
          <a:xfrm>
            <a:off x="9106285" y="1875510"/>
            <a:ext cx="2948501" cy="47705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a:solidFill>
                  <a:schemeClr val="dk1"/>
                </a:solidFill>
                <a:latin typeface="Calibri"/>
                <a:ea typeface="Calibri"/>
                <a:cs typeface="Calibri"/>
                <a:sym typeface="Calibri"/>
              </a:rPr>
              <a:t>Examples</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i="1">
                <a:solidFill>
                  <a:schemeClr val="dk1"/>
                </a:solidFill>
                <a:latin typeface="Calibri"/>
                <a:ea typeface="Calibri"/>
                <a:cs typeface="Calibri"/>
                <a:sym typeface="Calibri"/>
              </a:rPr>
              <a:t>Engagement of marginalized groups in decision-making: People who are historically left out of decision-making positions now actively participate</a:t>
            </a:r>
            <a:endParaRPr/>
          </a:p>
          <a:p>
            <a:pPr marL="285750" marR="0" lvl="0" indent="-285750" algn="l" rtl="0">
              <a:spcBef>
                <a:spcPts val="0"/>
              </a:spcBef>
              <a:spcAft>
                <a:spcPts val="0"/>
              </a:spcAft>
              <a:buClr>
                <a:schemeClr val="dk1"/>
              </a:buClr>
              <a:buSzPts val="1600"/>
              <a:buFont typeface="Arial"/>
              <a:buChar char="•"/>
            </a:pPr>
            <a:r>
              <a:rPr lang="en-US" sz="1600" i="1">
                <a:solidFill>
                  <a:schemeClr val="dk1"/>
                </a:solidFill>
                <a:latin typeface="Calibri"/>
                <a:ea typeface="Calibri"/>
                <a:cs typeface="Calibri"/>
                <a:sym typeface="Calibri"/>
              </a:rPr>
              <a:t>Gender equity in leadership: Women and girls, non-binary and/or trans people have leadership roles</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i="1">
                <a:solidFill>
                  <a:schemeClr val="dk1"/>
                </a:solidFill>
                <a:latin typeface="Calibri"/>
                <a:ea typeface="Calibri"/>
                <a:cs typeface="Calibri"/>
                <a:sym typeface="Calibri"/>
              </a:rPr>
              <a:t>Ecological diversity: A wide variety of species with different niches that have co-evolved together are not threatened or endangered</a:t>
            </a:r>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p:txBody>
      </p:sp>
      <p:sp>
        <p:nvSpPr>
          <p:cNvPr id="850" name="Google Shape;850;p29"/>
          <p:cNvSpPr/>
          <p:nvPr/>
        </p:nvSpPr>
        <p:spPr>
          <a:xfrm>
            <a:off x="8684909" y="3440875"/>
            <a:ext cx="421376" cy="318409"/>
          </a:xfrm>
          <a:prstGeom prst="rightArrow">
            <a:avLst>
              <a:gd name="adj1" fmla="val 50000"/>
              <a:gd name="adj2" fmla="val 50000"/>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1" name="Google Shape;851;p29"/>
          <p:cNvSpPr/>
          <p:nvPr/>
        </p:nvSpPr>
        <p:spPr>
          <a:xfrm>
            <a:off x="8699178" y="5307287"/>
            <a:ext cx="421376" cy="318410"/>
          </a:xfrm>
          <a:prstGeom prst="rightArrow">
            <a:avLst>
              <a:gd name="adj1" fmla="val 50000"/>
              <a:gd name="adj2" fmla="val 50000"/>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29"/>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854" name="Google Shape;854;p29"/>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856" name="Google Shape;856;p29"/>
          <p:cNvSpPr/>
          <p:nvPr/>
        </p:nvSpPr>
        <p:spPr>
          <a:xfrm rot="-5400000">
            <a:off x="174592" y="5271114"/>
            <a:ext cx="303602" cy="871790"/>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858" name="Google Shape;858;p29"/>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9"/>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860" name="Google Shape;860;p29"/>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sp>
        <p:nvSpPr>
          <p:cNvPr id="31" name="Google Shape;725;p25">
            <a:extLst>
              <a:ext uri="{FF2B5EF4-FFF2-40B4-BE49-F238E27FC236}">
                <a16:creationId xmlns:a16="http://schemas.microsoft.com/office/drawing/2014/main" id="{1541B3AB-F067-4080-95CC-24E74B17F500}"/>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DIVERSITY</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50"/>
                                        </p:tgtEl>
                                        <p:attrNameLst>
                                          <p:attrName>style.visibility</p:attrName>
                                        </p:attrNameLst>
                                      </p:cBhvr>
                                      <p:to>
                                        <p:strVal val="visible"/>
                                      </p:to>
                                    </p:set>
                                    <p:animEffect transition="in" filter="fade">
                                      <p:cBhvr>
                                        <p:cTn id="9" dur="500"/>
                                        <p:tgtEl>
                                          <p:spTgt spid="850"/>
                                        </p:tgtEl>
                                      </p:cBhvr>
                                    </p:animEffect>
                                  </p:childTnLst>
                                </p:cTn>
                              </p:par>
                              <p:par>
                                <p:cTn id="10" presetID="10" presetClass="entr" presetSubtype="0" fill="hold" nodeType="withEffect">
                                  <p:stCondLst>
                                    <p:cond delay="0"/>
                                  </p:stCondLst>
                                  <p:childTnLst>
                                    <p:set>
                                      <p:cBhvr>
                                        <p:cTn id="11" dur="1" fill="hold">
                                          <p:stCondLst>
                                            <p:cond delay="0"/>
                                          </p:stCondLst>
                                        </p:cTn>
                                        <p:tgtEl>
                                          <p:spTgt spid="851"/>
                                        </p:tgtEl>
                                        <p:attrNameLst>
                                          <p:attrName>style.visibility</p:attrName>
                                        </p:attrNameLst>
                                      </p:cBhvr>
                                      <p:to>
                                        <p:strVal val="visible"/>
                                      </p:to>
                                    </p:set>
                                    <p:animEffect transition="in" filter="fade">
                                      <p:cBhvr>
                                        <p:cTn id="12" dur="500"/>
                                        <p:tgtEl>
                                          <p:spTgt spid="851"/>
                                        </p:tgtEl>
                                      </p:cBhvr>
                                    </p:animEffect>
                                  </p:childTnLst>
                                </p:cTn>
                              </p:par>
                              <p:par>
                                <p:cTn id="13" presetID="1" presetClass="entr" presetSubtype="0" fill="hold" nodeType="withEffect">
                                  <p:stCondLst>
                                    <p:cond delay="0"/>
                                  </p:stCondLst>
                                  <p:childTnLst>
                                    <p:set>
                                      <p:cBhvr>
                                        <p:cTn id="14" dur="1" fill="hold">
                                          <p:stCondLst>
                                            <p:cond delay="0"/>
                                          </p:stCondLst>
                                        </p:cTn>
                                        <p:tgtEl>
                                          <p:spTgt spid="8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30"/>
          <p:cNvSpPr/>
          <p:nvPr/>
        </p:nvSpPr>
        <p:spPr>
          <a:xfrm>
            <a:off x="815248" y="6060966"/>
            <a:ext cx="2225407" cy="703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8" name="Google Shape;868;p30"/>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869" name="Google Shape;869;p30"/>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0" name="Google Shape;870;p30"/>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871" name="Google Shape;871;p30"/>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873" name="Google Shape;873;p30"/>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874" name="Google Shape;874;p30"/>
          <p:cNvSpPr txBox="1"/>
          <p:nvPr/>
        </p:nvSpPr>
        <p:spPr>
          <a:xfrm>
            <a:off x="4458182" y="6507548"/>
            <a:ext cx="403260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Remember to consider both human diversity and biodiversity</a:t>
            </a:r>
            <a:endParaRPr/>
          </a:p>
        </p:txBody>
      </p:sp>
      <p:sp>
        <p:nvSpPr>
          <p:cNvPr id="875" name="Google Shape;875;p30"/>
          <p:cNvSpPr txBox="1"/>
          <p:nvPr/>
        </p:nvSpPr>
        <p:spPr>
          <a:xfrm>
            <a:off x="7879099" y="2583369"/>
            <a:ext cx="3184496" cy="3293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dk1"/>
                </a:solidFill>
                <a:latin typeface="Calibri"/>
                <a:ea typeface="Calibri"/>
                <a:cs typeface="Calibri"/>
                <a:sym typeface="Calibri"/>
              </a:rPr>
              <a:t>EXAMPLES: Country/project</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Beliz: “At least </a:t>
            </a:r>
            <a:r>
              <a:rPr lang="en-US" sz="1600" i="1">
                <a:solidFill>
                  <a:schemeClr val="dk1"/>
                </a:solidFill>
                <a:highlight>
                  <a:srgbClr val="9DC3E6"/>
                </a:highlight>
                <a:latin typeface="Calibri"/>
                <a:ea typeface="Calibri"/>
                <a:cs typeface="Calibri"/>
                <a:sym typeface="Calibri"/>
              </a:rPr>
              <a:t>3 restored coral sites</a:t>
            </a:r>
            <a:r>
              <a:rPr lang="en-US" sz="1600" i="1">
                <a:solidFill>
                  <a:schemeClr val="dk1"/>
                </a:solidFill>
                <a:latin typeface="Calibri"/>
                <a:ea typeface="Calibri"/>
                <a:cs typeface="Calibri"/>
                <a:sym typeface="Calibri"/>
              </a:rPr>
              <a:t>, with resilient varieties grown in coral nurseries” (FE)</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Ecuador: “Visible… </a:t>
            </a:r>
            <a:r>
              <a:rPr lang="en-US" sz="1600" i="1">
                <a:solidFill>
                  <a:schemeClr val="dk1"/>
                </a:solidFill>
                <a:highlight>
                  <a:srgbClr val="F74B41"/>
                </a:highlight>
                <a:latin typeface="Calibri"/>
                <a:ea typeface="Calibri"/>
                <a:cs typeface="Calibri"/>
                <a:sym typeface="Calibri"/>
              </a:rPr>
              <a:t>diet diversification </a:t>
            </a:r>
            <a:r>
              <a:rPr lang="en-US" sz="1600" i="1">
                <a:solidFill>
                  <a:schemeClr val="dk1"/>
                </a:solidFill>
                <a:latin typeface="Calibri"/>
                <a:ea typeface="Calibri"/>
                <a:cs typeface="Calibri"/>
                <a:sym typeface="Calibri"/>
              </a:rPr>
              <a:t>and the awareness about being able to feed better with their own production” (FE)</a:t>
            </a:r>
            <a:endParaRPr/>
          </a:p>
        </p:txBody>
      </p:sp>
      <p:sp>
        <p:nvSpPr>
          <p:cNvPr id="876" name="Google Shape;876;p30"/>
          <p:cNvSpPr/>
          <p:nvPr/>
        </p:nvSpPr>
        <p:spPr>
          <a:xfrm>
            <a:off x="1907378" y="2676794"/>
            <a:ext cx="2530231" cy="1651634"/>
          </a:xfrm>
          <a:prstGeom prst="cloud">
            <a:avLst/>
          </a:prstGeom>
          <a:solidFill>
            <a:srgbClr val="B3C6E7"/>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Is there evidence that these coral varieties are climate resilient at this site?                  </a:t>
            </a:r>
            <a:endParaRPr/>
          </a:p>
        </p:txBody>
      </p:sp>
      <p:sp>
        <p:nvSpPr>
          <p:cNvPr id="877" name="Google Shape;877;p30"/>
          <p:cNvSpPr/>
          <p:nvPr/>
        </p:nvSpPr>
        <p:spPr>
          <a:xfrm>
            <a:off x="2935968" y="2237848"/>
            <a:ext cx="34444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Example questions to consider       </a:t>
            </a:r>
            <a:endParaRPr/>
          </a:p>
        </p:txBody>
      </p:sp>
      <p:sp>
        <p:nvSpPr>
          <p:cNvPr id="878" name="Google Shape;878;p30"/>
          <p:cNvSpPr/>
          <p:nvPr/>
        </p:nvSpPr>
        <p:spPr>
          <a:xfrm>
            <a:off x="4153981" y="2695878"/>
            <a:ext cx="2833799" cy="1898239"/>
          </a:xfrm>
          <a:prstGeom prst="cloud">
            <a:avLst/>
          </a:prstGeom>
          <a:solidFill>
            <a:srgbClr val="B3C6E7"/>
          </a:solidFill>
          <a:ln w="952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What critical (especially threatened, endangered) species’ habitat is at these sites?     </a:t>
            </a:r>
            <a:endParaRPr/>
          </a:p>
        </p:txBody>
      </p:sp>
      <p:sp>
        <p:nvSpPr>
          <p:cNvPr id="879" name="Google Shape;879;p30"/>
          <p:cNvSpPr/>
          <p:nvPr/>
        </p:nvSpPr>
        <p:spPr>
          <a:xfrm>
            <a:off x="1667765" y="4526280"/>
            <a:ext cx="3050599" cy="1815112"/>
          </a:xfrm>
          <a:prstGeom prst="cloud">
            <a:avLst/>
          </a:prstGeom>
          <a:solidFill>
            <a:srgbClr val="F74B41"/>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How are cultural norms around recipes and cooking affected - and perpetuated - as a result of dietary changes?</a:t>
            </a:r>
            <a:endParaRPr/>
          </a:p>
        </p:txBody>
      </p:sp>
      <p:sp>
        <p:nvSpPr>
          <p:cNvPr id="880" name="Google Shape;880;p30"/>
          <p:cNvSpPr/>
          <p:nvPr/>
        </p:nvSpPr>
        <p:spPr>
          <a:xfrm>
            <a:off x="4437609" y="4682815"/>
            <a:ext cx="2730976" cy="1502042"/>
          </a:xfrm>
          <a:prstGeom prst="cloud">
            <a:avLst/>
          </a:prstGeom>
          <a:solidFill>
            <a:srgbClr val="F74B41"/>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What is the impact of diet diversification on food security? </a:t>
            </a:r>
            <a:endParaRPr/>
          </a:p>
        </p:txBody>
      </p:sp>
      <p:sp>
        <p:nvSpPr>
          <p:cNvPr id="881" name="Google Shape;881;p30"/>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883" name="Google Shape;883;p30"/>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0"/>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885" name="Google Shape;885;p30"/>
          <p:cNvSpPr/>
          <p:nvPr/>
        </p:nvSpPr>
        <p:spPr>
          <a:xfrm rot="-5400000">
            <a:off x="174592" y="5271114"/>
            <a:ext cx="303602" cy="871790"/>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887" name="Google Shape;887;p30"/>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889" name="Google Shape;889;p30"/>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0"/>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pic>
        <p:nvPicPr>
          <p:cNvPr id="891" name="Google Shape;891;p30"/>
          <p:cNvPicPr preferRelativeResize="0"/>
          <p:nvPr/>
        </p:nvPicPr>
        <p:blipFill>
          <a:blip r:embed="rId3">
            <a:alphaModFix/>
          </a:blip>
          <a:stretch>
            <a:fillRect/>
          </a:stretch>
        </p:blipFill>
        <p:spPr>
          <a:xfrm>
            <a:off x="11406725" y="50113"/>
            <a:ext cx="685800" cy="685800"/>
          </a:xfrm>
          <a:prstGeom prst="rect">
            <a:avLst/>
          </a:prstGeom>
          <a:noFill/>
          <a:ln>
            <a:noFill/>
          </a:ln>
        </p:spPr>
      </p:pic>
      <p:sp>
        <p:nvSpPr>
          <p:cNvPr id="27" name="Google Shape;725;p25">
            <a:extLst>
              <a:ext uri="{FF2B5EF4-FFF2-40B4-BE49-F238E27FC236}">
                <a16:creationId xmlns:a16="http://schemas.microsoft.com/office/drawing/2014/main" id="{794858F6-FA43-413A-A131-9CA53C314D5E}"/>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DIVERSITY</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7"/>
                                        </p:tgtEl>
                                        <p:attrNameLst>
                                          <p:attrName>style.visibility</p:attrName>
                                        </p:attrNameLst>
                                      </p:cBhvr>
                                      <p:to>
                                        <p:strVal val="visible"/>
                                      </p:to>
                                    </p:set>
                                    <p:animEffect transition="in" filter="fade">
                                      <p:cBhvr>
                                        <p:cTn id="7" dur="500"/>
                                        <p:tgtEl>
                                          <p:spTgt spid="877"/>
                                        </p:tgtEl>
                                      </p:cBhvr>
                                    </p:animEffect>
                                  </p:childTnLst>
                                </p:cTn>
                              </p:par>
                              <p:par>
                                <p:cTn id="8" presetID="10" presetClass="entr" presetSubtype="0" fill="hold" nodeType="withEffect">
                                  <p:stCondLst>
                                    <p:cond delay="0"/>
                                  </p:stCondLst>
                                  <p:childTnLst>
                                    <p:set>
                                      <p:cBhvr>
                                        <p:cTn id="9" dur="1" fill="hold">
                                          <p:stCondLst>
                                            <p:cond delay="0"/>
                                          </p:stCondLst>
                                        </p:cTn>
                                        <p:tgtEl>
                                          <p:spTgt spid="876"/>
                                        </p:tgtEl>
                                        <p:attrNameLst>
                                          <p:attrName>style.visibility</p:attrName>
                                        </p:attrNameLst>
                                      </p:cBhvr>
                                      <p:to>
                                        <p:strVal val="visible"/>
                                      </p:to>
                                    </p:set>
                                    <p:animEffect transition="in" filter="fade">
                                      <p:cBhvr>
                                        <p:cTn id="10" dur="500"/>
                                        <p:tgtEl>
                                          <p:spTgt spid="876"/>
                                        </p:tgtEl>
                                      </p:cBhvr>
                                    </p:animEffect>
                                  </p:childTnLst>
                                </p:cTn>
                              </p:par>
                              <p:par>
                                <p:cTn id="11" presetID="10" presetClass="entr" presetSubtype="0" fill="hold" nodeType="withEffect">
                                  <p:stCondLst>
                                    <p:cond delay="0"/>
                                  </p:stCondLst>
                                  <p:childTnLst>
                                    <p:set>
                                      <p:cBhvr>
                                        <p:cTn id="12" dur="1" fill="hold">
                                          <p:stCondLst>
                                            <p:cond delay="0"/>
                                          </p:stCondLst>
                                        </p:cTn>
                                        <p:tgtEl>
                                          <p:spTgt spid="878"/>
                                        </p:tgtEl>
                                        <p:attrNameLst>
                                          <p:attrName>style.visibility</p:attrName>
                                        </p:attrNameLst>
                                      </p:cBhvr>
                                      <p:to>
                                        <p:strVal val="visible"/>
                                      </p:to>
                                    </p:set>
                                    <p:animEffect transition="in" filter="fade">
                                      <p:cBhvr>
                                        <p:cTn id="13" dur="500"/>
                                        <p:tgtEl>
                                          <p:spTgt spid="87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9"/>
                                        </p:tgtEl>
                                        <p:attrNameLst>
                                          <p:attrName>style.visibility</p:attrName>
                                        </p:attrNameLst>
                                      </p:cBhvr>
                                      <p:to>
                                        <p:strVal val="visible"/>
                                      </p:to>
                                    </p:set>
                                    <p:animEffect transition="in" filter="fade">
                                      <p:cBhvr>
                                        <p:cTn id="18" dur="500"/>
                                        <p:tgtEl>
                                          <p:spTgt spid="879"/>
                                        </p:tgtEl>
                                      </p:cBhvr>
                                    </p:animEffect>
                                  </p:childTnLst>
                                </p:cTn>
                              </p:par>
                              <p:par>
                                <p:cTn id="19" presetID="10" presetClass="entr" presetSubtype="0" fill="hold" nodeType="withEffect">
                                  <p:stCondLst>
                                    <p:cond delay="0"/>
                                  </p:stCondLst>
                                  <p:childTnLst>
                                    <p:set>
                                      <p:cBhvr>
                                        <p:cTn id="20" dur="1" fill="hold">
                                          <p:stCondLst>
                                            <p:cond delay="0"/>
                                          </p:stCondLst>
                                        </p:cTn>
                                        <p:tgtEl>
                                          <p:spTgt spid="880"/>
                                        </p:tgtEl>
                                        <p:attrNameLst>
                                          <p:attrName>style.visibility</p:attrName>
                                        </p:attrNameLst>
                                      </p:cBhvr>
                                      <p:to>
                                        <p:strVal val="visible"/>
                                      </p:to>
                                    </p:set>
                                    <p:animEffect transition="in" filter="fade">
                                      <p:cBhvr>
                                        <p:cTn id="21" dur="500"/>
                                        <p:tgtEl>
                                          <p:spTgt spid="880"/>
                                        </p:tgtEl>
                                      </p:cBhvr>
                                    </p:animEffect>
                                  </p:childTnLst>
                                </p:cTn>
                              </p:par>
                              <p:par>
                                <p:cTn id="22" presetID="1" presetClass="entr" presetSubtype="0" fill="hold" nodeType="withEffect">
                                  <p:stCondLst>
                                    <p:cond delay="0"/>
                                  </p:stCondLst>
                                  <p:childTnLst>
                                    <p:set>
                                      <p:cBhvr>
                                        <p:cTn id="23" dur="1" fill="hold">
                                          <p:stCondLst>
                                            <p:cond delay="0"/>
                                          </p:stCondLst>
                                        </p:cTn>
                                        <p:tgtEl>
                                          <p:spTgt spid="88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8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8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8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1"/>
          <p:cNvSpPr/>
          <p:nvPr/>
        </p:nvSpPr>
        <p:spPr>
          <a:xfrm>
            <a:off x="815248" y="6060966"/>
            <a:ext cx="2225407" cy="703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7" name="Google Shape;897;p31"/>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898" name="Google Shape;898;p31"/>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31"/>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900" name="Google Shape;900;p31"/>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902" name="Google Shape;902;p31"/>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903" name="Google Shape;903;p31"/>
          <p:cNvSpPr txBox="1"/>
          <p:nvPr/>
        </p:nvSpPr>
        <p:spPr>
          <a:xfrm>
            <a:off x="2145172" y="1451975"/>
            <a:ext cx="10046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Does anything about the project site reflect resilience characteristics? </a:t>
            </a:r>
            <a:endParaRPr/>
          </a:p>
        </p:txBody>
      </p:sp>
      <p:sp>
        <p:nvSpPr>
          <p:cNvPr id="904" name="Google Shape;904;p31"/>
          <p:cNvSpPr/>
          <p:nvPr/>
        </p:nvSpPr>
        <p:spPr>
          <a:xfrm>
            <a:off x="4226299" y="2499667"/>
            <a:ext cx="3782646" cy="3416320"/>
          </a:xfrm>
          <a:prstGeom prst="rect">
            <a:avLst/>
          </a:prstGeom>
          <a:noFill/>
          <a:ln>
            <a:noFill/>
          </a:ln>
        </p:spPr>
        <p:txBody>
          <a:bodyPr spcFirstLastPara="1" wrap="square" lIns="91425" tIns="45700" rIns="91425" bIns="45700" anchor="t" anchorCtr="0">
            <a:spAutoFit/>
          </a:bodyPr>
          <a:lstStyle/>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Open Sans"/>
                <a:ea typeface="Open Sans"/>
                <a:cs typeface="Open Sans"/>
                <a:sym typeface="Open Sans"/>
              </a:rPr>
              <a:t>e.g. What kinds of flexibility and adaptability are illustrated at this project site? How were these capacities demonstrated?</a:t>
            </a:r>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Open Sans"/>
                <a:ea typeface="Open Sans"/>
                <a:cs typeface="Open Sans"/>
                <a:sym typeface="Open Sans"/>
              </a:rPr>
              <a:t>E.g. If one path/ strategy/ approach did not work was another tried? Why, or what triggered the change? By whom?</a:t>
            </a:r>
            <a:endParaRPr/>
          </a:p>
        </p:txBody>
      </p:sp>
      <p:pic>
        <p:nvPicPr>
          <p:cNvPr id="905" name="Google Shape;905;p31" descr="Close-up of a colorful coral in aquarium reef tank"/>
          <p:cNvPicPr preferRelativeResize="0"/>
          <p:nvPr/>
        </p:nvPicPr>
        <p:blipFill rotWithShape="1">
          <a:blip r:embed="rId3">
            <a:alphaModFix/>
          </a:blip>
          <a:srcRect/>
          <a:stretch/>
        </p:blipFill>
        <p:spPr>
          <a:xfrm flipH="1">
            <a:off x="8211966" y="3009632"/>
            <a:ext cx="3595467" cy="2396393"/>
          </a:xfrm>
          <a:prstGeom prst="rect">
            <a:avLst/>
          </a:prstGeom>
          <a:noFill/>
          <a:ln>
            <a:noFill/>
          </a:ln>
        </p:spPr>
      </p:pic>
      <p:sp>
        <p:nvSpPr>
          <p:cNvPr id="906" name="Google Shape;906;p31"/>
          <p:cNvSpPr txBox="1"/>
          <p:nvPr/>
        </p:nvSpPr>
        <p:spPr>
          <a:xfrm>
            <a:off x="8487630" y="5406025"/>
            <a:ext cx="314618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Coral reefs are an example of a dynamic system</a:t>
            </a:r>
            <a:endParaRPr/>
          </a:p>
        </p:txBody>
      </p:sp>
      <p:sp>
        <p:nvSpPr>
          <p:cNvPr id="907" name="Google Shape;907;p31"/>
          <p:cNvSpPr/>
          <p:nvPr/>
        </p:nvSpPr>
        <p:spPr>
          <a:xfrm>
            <a:off x="318049" y="2239401"/>
            <a:ext cx="3671849" cy="32932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a:solidFill>
                  <a:schemeClr val="dk1"/>
                </a:solidFill>
                <a:latin typeface="Open Sans"/>
                <a:ea typeface="Open Sans"/>
                <a:cs typeface="Open Sans"/>
                <a:sym typeface="Open Sans"/>
              </a:rPr>
              <a:t>Examples</a:t>
            </a:r>
            <a:endParaRPr/>
          </a:p>
          <a:p>
            <a:pPr marL="0" marR="0" lvl="0" indent="0" algn="l" rtl="0">
              <a:spcBef>
                <a:spcPts val="0"/>
              </a:spcBef>
              <a:spcAft>
                <a:spcPts val="0"/>
              </a:spcAft>
              <a:buNone/>
            </a:pPr>
            <a:endParaRPr sz="1600" i="1">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600"/>
              <a:buFont typeface="Arial"/>
              <a:buChar char="•"/>
            </a:pPr>
            <a:r>
              <a:rPr lang="en-US" sz="1600" b="1" i="1" u="none" strike="noStrike" cap="none">
                <a:solidFill>
                  <a:schemeClr val="dk1"/>
                </a:solidFill>
                <a:latin typeface="Open Sans"/>
                <a:ea typeface="Open Sans"/>
                <a:cs typeface="Open Sans"/>
                <a:sym typeface="Open Sans"/>
              </a:rPr>
              <a:t>Coordination</a:t>
            </a:r>
            <a:r>
              <a:rPr lang="en-US" sz="1600" b="0" i="1" u="none" strike="noStrike" cap="none">
                <a:solidFill>
                  <a:schemeClr val="dk1"/>
                </a:solidFill>
                <a:latin typeface="Open Sans"/>
                <a:ea typeface="Open Sans"/>
                <a:cs typeface="Open Sans"/>
                <a:sym typeface="Open Sans"/>
              </a:rPr>
              <a:t>: Entities that are responsible for specific climate disturbance management are now sharing resources and information</a:t>
            </a:r>
            <a:endParaRPr/>
          </a:p>
          <a:p>
            <a:pPr marL="742950" marR="0" lvl="1" indent="-285750" algn="l" rtl="0">
              <a:spcBef>
                <a:spcPts val="0"/>
              </a:spcBef>
              <a:spcAft>
                <a:spcPts val="0"/>
              </a:spcAft>
              <a:buClr>
                <a:schemeClr val="dk1"/>
              </a:buClr>
              <a:buSzPts val="1600"/>
              <a:buFont typeface="Arial"/>
              <a:buChar char="•"/>
            </a:pPr>
            <a:r>
              <a:rPr lang="en-US" sz="1600" b="1" i="1" u="none" strike="noStrike" cap="none">
                <a:solidFill>
                  <a:schemeClr val="dk1"/>
                </a:solidFill>
                <a:latin typeface="Open Sans"/>
                <a:ea typeface="Open Sans"/>
                <a:cs typeface="Open Sans"/>
                <a:sym typeface="Open Sans"/>
              </a:rPr>
              <a:t>Partnership</a:t>
            </a:r>
            <a:r>
              <a:rPr lang="en-US" sz="1600" b="0" i="1" u="none" strike="noStrike" cap="none">
                <a:solidFill>
                  <a:schemeClr val="dk1"/>
                </a:solidFill>
                <a:latin typeface="Open Sans"/>
                <a:ea typeface="Open Sans"/>
                <a:cs typeface="Open Sans"/>
                <a:sym typeface="Open Sans"/>
              </a:rPr>
              <a:t>: Active cooperation facilitating complex decision-making around common goals in relation to climate disturbances</a:t>
            </a:r>
            <a:endParaRPr/>
          </a:p>
        </p:txBody>
      </p:sp>
      <p:sp>
        <p:nvSpPr>
          <p:cNvPr id="908" name="Google Shape;908;p31"/>
          <p:cNvSpPr/>
          <p:nvPr/>
        </p:nvSpPr>
        <p:spPr>
          <a:xfrm rot="10800000">
            <a:off x="4163520" y="4048624"/>
            <a:ext cx="541366" cy="318407"/>
          </a:xfrm>
          <a:prstGeom prst="rightArrow">
            <a:avLst>
              <a:gd name="adj1" fmla="val 50000"/>
              <a:gd name="adj2" fmla="val 50000"/>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9" name="Google Shape;909;p31"/>
          <p:cNvSpPr/>
          <p:nvPr/>
        </p:nvSpPr>
        <p:spPr>
          <a:xfrm>
            <a:off x="5327930" y="2270885"/>
            <a:ext cx="223599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Open Sans"/>
                <a:ea typeface="Open Sans"/>
                <a:cs typeface="Open Sans"/>
                <a:sym typeface="Open Sans"/>
              </a:rPr>
              <a:t>Example Questions</a:t>
            </a:r>
            <a:endParaRPr/>
          </a:p>
        </p:txBody>
      </p:sp>
      <p:sp>
        <p:nvSpPr>
          <p:cNvPr id="910" name="Google Shape;910;p31"/>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912" name="Google Shape;912;p31"/>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914" name="Google Shape;914;p31"/>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1"/>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916" name="Google Shape;916;p31"/>
          <p:cNvSpPr/>
          <p:nvPr/>
        </p:nvSpPr>
        <p:spPr>
          <a:xfrm rot="-5400000">
            <a:off x="174594" y="5762719"/>
            <a:ext cx="303601" cy="871786"/>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918" name="Google Shape;918;p31"/>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sp>
        <p:nvSpPr>
          <p:cNvPr id="26" name="Google Shape;725;p25">
            <a:extLst>
              <a:ext uri="{FF2B5EF4-FFF2-40B4-BE49-F238E27FC236}">
                <a16:creationId xmlns:a16="http://schemas.microsoft.com/office/drawing/2014/main" id="{26A25F25-EEB2-4202-A34C-B99A3C9B8560}"/>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DYNAMISM</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7"/>
                                        </p:tgtEl>
                                        <p:attrNameLst>
                                          <p:attrName>style.visibility</p:attrName>
                                        </p:attrNameLst>
                                      </p:cBhvr>
                                      <p:to>
                                        <p:strVal val="visible"/>
                                      </p:to>
                                    </p:set>
                                    <p:animEffect transition="in" filter="fade">
                                      <p:cBhvr>
                                        <p:cTn id="7" dur="500"/>
                                        <p:tgtEl>
                                          <p:spTgt spid="907"/>
                                        </p:tgtEl>
                                      </p:cBhvr>
                                    </p:animEffect>
                                  </p:childTnLst>
                                </p:cTn>
                              </p:par>
                              <p:par>
                                <p:cTn id="8" presetID="10" presetClass="entr" presetSubtype="0" fill="hold" nodeType="withEffect">
                                  <p:stCondLst>
                                    <p:cond delay="0"/>
                                  </p:stCondLst>
                                  <p:childTnLst>
                                    <p:set>
                                      <p:cBhvr>
                                        <p:cTn id="9" dur="1" fill="hold">
                                          <p:stCondLst>
                                            <p:cond delay="0"/>
                                          </p:stCondLst>
                                        </p:cTn>
                                        <p:tgtEl>
                                          <p:spTgt spid="908"/>
                                        </p:tgtEl>
                                        <p:attrNameLst>
                                          <p:attrName>style.visibility</p:attrName>
                                        </p:attrNameLst>
                                      </p:cBhvr>
                                      <p:to>
                                        <p:strVal val="visible"/>
                                      </p:to>
                                    </p:set>
                                    <p:animEffect transition="in" filter="fade">
                                      <p:cBhvr>
                                        <p:cTn id="10" dur="500"/>
                                        <p:tgtEl>
                                          <p:spTgt spid="908"/>
                                        </p:tgtEl>
                                      </p:cBhvr>
                                    </p:animEffect>
                                  </p:childTnLst>
                                </p:cTn>
                              </p:par>
                              <p:par>
                                <p:cTn id="11" presetID="1" presetClass="entr" presetSubtype="0" fill="hold" nodeType="withEffect">
                                  <p:stCondLst>
                                    <p:cond delay="0"/>
                                  </p:stCondLst>
                                  <p:childTnLst>
                                    <p:set>
                                      <p:cBhvr>
                                        <p:cTn id="12" dur="1" fill="hold">
                                          <p:stCondLst>
                                            <p:cond delay="0"/>
                                          </p:stCondLst>
                                        </p:cTn>
                                        <p:tgtEl>
                                          <p:spTgt spid="9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32"/>
          <p:cNvSpPr/>
          <p:nvPr/>
        </p:nvSpPr>
        <p:spPr>
          <a:xfrm>
            <a:off x="815248" y="6060966"/>
            <a:ext cx="2225407" cy="703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6" name="Google Shape;926;p32"/>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927" name="Google Shape;927;p32"/>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32"/>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929" name="Google Shape;929;p32"/>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931" name="Google Shape;931;p32"/>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932" name="Google Shape;932;p32"/>
          <p:cNvSpPr txBox="1"/>
          <p:nvPr/>
        </p:nvSpPr>
        <p:spPr>
          <a:xfrm>
            <a:off x="1149332" y="2802770"/>
            <a:ext cx="3782646"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EXAMPLE: Country/project</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Samoa: “25+ districts with </a:t>
            </a:r>
            <a:r>
              <a:rPr lang="en-US" sz="1800" i="1">
                <a:solidFill>
                  <a:schemeClr val="dk1"/>
                </a:solidFill>
                <a:highlight>
                  <a:srgbClr val="FFFF00"/>
                </a:highlight>
                <a:latin typeface="Calibri"/>
                <a:ea typeface="Calibri"/>
                <a:cs typeface="Calibri"/>
                <a:sym typeface="Calibri"/>
              </a:rPr>
              <a:t>coastal infrastructure management (CIM) Plans reviewed and updated </a:t>
            </a:r>
            <a:r>
              <a:rPr lang="en-US" sz="1800" i="1">
                <a:solidFill>
                  <a:schemeClr val="dk1"/>
                </a:solidFill>
                <a:latin typeface="Calibri"/>
                <a:ea typeface="Calibri"/>
                <a:cs typeface="Calibri"/>
                <a:sym typeface="Calibri"/>
              </a:rPr>
              <a:t>with climate change risks fully integrated, through balanced involvement of men, women, and youth population.” (FE)</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p:txBody>
      </p:sp>
      <p:sp>
        <p:nvSpPr>
          <p:cNvPr id="933" name="Google Shape;933;p32"/>
          <p:cNvSpPr/>
          <p:nvPr/>
        </p:nvSpPr>
        <p:spPr>
          <a:xfrm>
            <a:off x="4931978" y="2696339"/>
            <a:ext cx="3067497" cy="1875656"/>
          </a:xfrm>
          <a:prstGeom prst="cloud">
            <a:avLst/>
          </a:prstGeom>
          <a:solidFill>
            <a:srgbClr val="FFFF00"/>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How are decision-making processes or actions regularly better informed as a result of the CIMS? For whom?  </a:t>
            </a:r>
            <a:endParaRPr/>
          </a:p>
        </p:txBody>
      </p:sp>
      <p:sp>
        <p:nvSpPr>
          <p:cNvPr id="934" name="Google Shape;934;p32"/>
          <p:cNvSpPr/>
          <p:nvPr/>
        </p:nvSpPr>
        <p:spPr>
          <a:xfrm>
            <a:off x="7129396" y="3883790"/>
            <a:ext cx="3782646" cy="2024975"/>
          </a:xfrm>
          <a:prstGeom prst="cloud">
            <a:avLst/>
          </a:prstGeom>
          <a:solidFill>
            <a:srgbClr val="FFFF00"/>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Are there new systems in place for reinforcing the gains in managing climate-integrated coastal infrastructure?</a:t>
            </a:r>
            <a:endParaRPr/>
          </a:p>
        </p:txBody>
      </p:sp>
      <p:sp>
        <p:nvSpPr>
          <p:cNvPr id="935" name="Google Shape;935;p32"/>
          <p:cNvSpPr/>
          <p:nvPr/>
        </p:nvSpPr>
        <p:spPr>
          <a:xfrm>
            <a:off x="6096000" y="2227864"/>
            <a:ext cx="31600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Example questions to consider </a:t>
            </a:r>
            <a:endParaRPr/>
          </a:p>
        </p:txBody>
      </p:sp>
      <p:sp>
        <p:nvSpPr>
          <p:cNvPr id="936" name="Google Shape;936;p32"/>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938" name="Google Shape;938;p32"/>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940" name="Google Shape;940;p32"/>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942" name="Google Shape;942;p32"/>
          <p:cNvSpPr/>
          <p:nvPr/>
        </p:nvSpPr>
        <p:spPr>
          <a:xfrm rot="-5400000">
            <a:off x="174594" y="5762719"/>
            <a:ext cx="303601" cy="871786"/>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944" name="Google Shape;944;p32"/>
          <p:cNvSpPr/>
          <p:nvPr/>
        </p:nvSpPr>
        <p:spPr>
          <a:xfrm rot="-5400000">
            <a:off x="171270" y="6261032"/>
            <a:ext cx="310248" cy="871787"/>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pic>
        <p:nvPicPr>
          <p:cNvPr id="946" name="Google Shape;946;p32"/>
          <p:cNvPicPr preferRelativeResize="0"/>
          <p:nvPr/>
        </p:nvPicPr>
        <p:blipFill>
          <a:blip r:embed="rId3">
            <a:alphaModFix/>
          </a:blip>
          <a:stretch>
            <a:fillRect/>
          </a:stretch>
        </p:blipFill>
        <p:spPr>
          <a:xfrm>
            <a:off x="11406725" y="50113"/>
            <a:ext cx="685800" cy="685800"/>
          </a:xfrm>
          <a:prstGeom prst="rect">
            <a:avLst/>
          </a:prstGeom>
          <a:noFill/>
          <a:ln>
            <a:noFill/>
          </a:ln>
        </p:spPr>
      </p:pic>
      <p:sp>
        <p:nvSpPr>
          <p:cNvPr id="24" name="Google Shape;725;p25">
            <a:extLst>
              <a:ext uri="{FF2B5EF4-FFF2-40B4-BE49-F238E27FC236}">
                <a16:creationId xmlns:a16="http://schemas.microsoft.com/office/drawing/2014/main" id="{958E9C2B-F071-45B8-AF6E-6687D237D6D9}"/>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DYNAMISM</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3"/>
                                        </p:tgtEl>
                                        <p:attrNameLst>
                                          <p:attrName>style.visibility</p:attrName>
                                        </p:attrNameLst>
                                      </p:cBhvr>
                                      <p:to>
                                        <p:strVal val="visible"/>
                                      </p:to>
                                    </p:set>
                                    <p:animEffect transition="in" filter="fade">
                                      <p:cBhvr>
                                        <p:cTn id="7" dur="500"/>
                                        <p:tgtEl>
                                          <p:spTgt spid="933"/>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500"/>
                                        <p:tgtEl>
                                          <p:spTgt spid="934"/>
                                        </p:tgtEl>
                                      </p:cBhvr>
                                    </p:animEffect>
                                  </p:childTnLst>
                                </p:cTn>
                              </p:par>
                              <p:par>
                                <p:cTn id="11" presetID="10" presetClass="entr" presetSubtype="0" fill="hold" nodeType="withEffect">
                                  <p:stCondLst>
                                    <p:cond delay="0"/>
                                  </p:stCondLst>
                                  <p:childTnLst>
                                    <p:set>
                                      <p:cBhvr>
                                        <p:cTn id="12" dur="1" fill="hold">
                                          <p:stCondLst>
                                            <p:cond delay="0"/>
                                          </p:stCondLst>
                                        </p:cTn>
                                        <p:tgtEl>
                                          <p:spTgt spid="935"/>
                                        </p:tgtEl>
                                        <p:attrNameLst>
                                          <p:attrName>style.visibility</p:attrName>
                                        </p:attrNameLst>
                                      </p:cBhvr>
                                      <p:to>
                                        <p:strVal val="visible"/>
                                      </p:to>
                                    </p:set>
                                    <p:animEffect transition="in" filter="fade">
                                      <p:cBhvr>
                                        <p:cTn id="13" dur="500"/>
                                        <p:tgtEl>
                                          <p:spTgt spid="935"/>
                                        </p:tgtEl>
                                      </p:cBhvr>
                                    </p:animEffect>
                                  </p:childTnLst>
                                </p:cTn>
                              </p:par>
                              <p:par>
                                <p:cTn id="14" presetID="1" presetClass="entr" presetSubtype="0" fill="hold" nodeType="withEffect">
                                  <p:stCondLst>
                                    <p:cond delay="0"/>
                                  </p:stCondLst>
                                  <p:childTnLst>
                                    <p:set>
                                      <p:cBhvr>
                                        <p:cTn id="15" dur="1" fill="hold">
                                          <p:stCondLst>
                                            <p:cond delay="0"/>
                                          </p:stCondLst>
                                        </p:cTn>
                                        <p:tgtEl>
                                          <p:spTgt spid="93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3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4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4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33"/>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953" name="Google Shape;953;p33"/>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4" name="Google Shape;954;p33"/>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955" name="Google Shape;955;p33"/>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957" name="Google Shape;957;p33"/>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958" name="Google Shape;958;p33"/>
          <p:cNvSpPr txBox="1"/>
          <p:nvPr/>
        </p:nvSpPr>
        <p:spPr>
          <a:xfrm>
            <a:off x="2145172" y="1451975"/>
            <a:ext cx="10046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Does anything about the project site reflect resilience characteristics? </a:t>
            </a:r>
            <a:endParaRPr/>
          </a:p>
        </p:txBody>
      </p:sp>
      <p:sp>
        <p:nvSpPr>
          <p:cNvPr id="959" name="Google Shape;959;p33"/>
          <p:cNvSpPr/>
          <p:nvPr/>
        </p:nvSpPr>
        <p:spPr>
          <a:xfrm>
            <a:off x="4437584" y="2551445"/>
            <a:ext cx="3646647"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Open Sans"/>
                <a:ea typeface="Open Sans"/>
                <a:cs typeface="Open Sans"/>
                <a:sym typeface="Open Sans"/>
              </a:rPr>
              <a:t>Example Questions</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Open Sans"/>
                <a:ea typeface="Open Sans"/>
                <a:cs typeface="Open Sans"/>
                <a:sym typeface="Open Sans"/>
              </a:rPr>
              <a:t>e.g. Are there duplicate systems or back-up systems involved in responding to a specific climate disturbance at this project site?</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Open Sans"/>
                <a:ea typeface="Open Sans"/>
                <a:cs typeface="Open Sans"/>
                <a:sym typeface="Open Sans"/>
              </a:rPr>
              <a:t>If one path, approach, or strategy fails, what are the other options available?</a:t>
            </a:r>
            <a:endParaRPr/>
          </a:p>
        </p:txBody>
      </p:sp>
      <p:pic>
        <p:nvPicPr>
          <p:cNvPr id="960" name="Google Shape;960;p33" descr="River complex in forest"/>
          <p:cNvPicPr preferRelativeResize="0"/>
          <p:nvPr/>
        </p:nvPicPr>
        <p:blipFill rotWithShape="1">
          <a:blip r:embed="rId3">
            <a:alphaModFix/>
          </a:blip>
          <a:srcRect/>
          <a:stretch/>
        </p:blipFill>
        <p:spPr>
          <a:xfrm>
            <a:off x="8422603" y="3060967"/>
            <a:ext cx="3300103" cy="2438684"/>
          </a:xfrm>
          <a:prstGeom prst="rect">
            <a:avLst/>
          </a:prstGeom>
          <a:noFill/>
          <a:ln>
            <a:noFill/>
          </a:ln>
        </p:spPr>
      </p:pic>
      <p:sp>
        <p:nvSpPr>
          <p:cNvPr id="961" name="Google Shape;961;p33"/>
          <p:cNvSpPr txBox="1"/>
          <p:nvPr/>
        </p:nvSpPr>
        <p:spPr>
          <a:xfrm>
            <a:off x="1028539" y="2558982"/>
            <a:ext cx="3233997" cy="31393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chemeClr val="dk1"/>
                </a:solidFill>
                <a:latin typeface="Calibri"/>
                <a:ea typeface="Calibri"/>
                <a:cs typeface="Calibri"/>
                <a:sym typeface="Calibri"/>
              </a:rPr>
              <a:t>Examples</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b="1" i="1">
                <a:solidFill>
                  <a:schemeClr val="dk1"/>
                </a:solidFill>
                <a:latin typeface="Calibri"/>
                <a:ea typeface="Calibri"/>
                <a:cs typeface="Calibri"/>
                <a:sym typeface="Calibri"/>
              </a:rPr>
              <a:t>Back-up systems</a:t>
            </a:r>
            <a:r>
              <a:rPr lang="en-US" sz="1800" i="1">
                <a:solidFill>
                  <a:schemeClr val="dk1"/>
                </a:solidFill>
                <a:latin typeface="Calibri"/>
                <a:ea typeface="Calibri"/>
                <a:cs typeface="Calibri"/>
                <a:sym typeface="Calibri"/>
              </a:rPr>
              <a:t>: Two evacuation routes through different terrain in case one is closed off or damaged</a:t>
            </a:r>
            <a:endParaRPr/>
          </a:p>
          <a:p>
            <a:pPr marL="285750" marR="0" lvl="0" indent="-285750" algn="l" rtl="0">
              <a:spcBef>
                <a:spcPts val="0"/>
              </a:spcBef>
              <a:spcAft>
                <a:spcPts val="0"/>
              </a:spcAft>
              <a:buClr>
                <a:schemeClr val="dk1"/>
              </a:buClr>
              <a:buSzPts val="1800"/>
              <a:buFont typeface="Arial"/>
              <a:buChar char="•"/>
            </a:pPr>
            <a:r>
              <a:rPr lang="en-US" sz="1800" b="1" i="1">
                <a:solidFill>
                  <a:schemeClr val="dk1"/>
                </a:solidFill>
                <a:latin typeface="Calibri"/>
                <a:ea typeface="Calibri"/>
                <a:cs typeface="Calibri"/>
                <a:sym typeface="Calibri"/>
              </a:rPr>
              <a:t>Parallel or duplication of effort</a:t>
            </a:r>
            <a:r>
              <a:rPr lang="en-US" sz="1800" i="1">
                <a:solidFill>
                  <a:schemeClr val="dk1"/>
                </a:solidFill>
                <a:latin typeface="Calibri"/>
                <a:ea typeface="Calibri"/>
                <a:cs typeface="Calibri"/>
                <a:sym typeface="Calibri"/>
              </a:rPr>
              <a:t>: An observer manually measures rainwater levels in addition to the hydro met station gauge</a:t>
            </a:r>
            <a:endParaRPr/>
          </a:p>
        </p:txBody>
      </p:sp>
      <p:sp>
        <p:nvSpPr>
          <p:cNvPr id="962" name="Google Shape;962;p33"/>
          <p:cNvSpPr/>
          <p:nvPr/>
        </p:nvSpPr>
        <p:spPr>
          <a:xfrm rot="10800000">
            <a:off x="4347990" y="4121105"/>
            <a:ext cx="421376" cy="318409"/>
          </a:xfrm>
          <a:prstGeom prst="rightArrow">
            <a:avLst>
              <a:gd name="adj1" fmla="val 50000"/>
              <a:gd name="adj2" fmla="val 50000"/>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33"/>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965" name="Google Shape;965;p33"/>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967" name="Google Shape;967;p33"/>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969" name="Google Shape;969;p33"/>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971" name="Google Shape;971;p33"/>
          <p:cNvSpPr/>
          <p:nvPr/>
        </p:nvSpPr>
        <p:spPr>
          <a:xfrm rot="-5400000">
            <a:off x="171270" y="6261032"/>
            <a:ext cx="310248" cy="871787"/>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sp>
        <p:nvSpPr>
          <p:cNvPr id="23" name="Google Shape;725;p25">
            <a:extLst>
              <a:ext uri="{FF2B5EF4-FFF2-40B4-BE49-F238E27FC236}">
                <a16:creationId xmlns:a16="http://schemas.microsoft.com/office/drawing/2014/main" id="{BAB069B0-2442-4B90-AD99-2AD32A1F9C64}"/>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REDUNDANCY</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62"/>
                                        </p:tgtEl>
                                        <p:attrNameLst>
                                          <p:attrName>style.visibility</p:attrName>
                                        </p:attrNameLst>
                                      </p:cBhvr>
                                      <p:to>
                                        <p:strVal val="visible"/>
                                      </p:to>
                                    </p:set>
                                    <p:animEffect transition="in" filter="fade">
                                      <p:cBhvr>
                                        <p:cTn id="9" dur="500"/>
                                        <p:tgtEl>
                                          <p:spTgt spid="962"/>
                                        </p:tgtEl>
                                      </p:cBhvr>
                                    </p:animEffect>
                                  </p:childTnLst>
                                </p:cTn>
                              </p:par>
                              <p:par>
                                <p:cTn id="10" presetID="1" presetClass="entr" presetSubtype="0" fill="hold" nodeType="withEffect">
                                  <p:stCondLst>
                                    <p:cond delay="0"/>
                                  </p:stCondLst>
                                  <p:childTnLst>
                                    <p:set>
                                      <p:cBhvr>
                                        <p:cTn id="11" dur="1" fill="hold">
                                          <p:stCondLst>
                                            <p:cond delay="0"/>
                                          </p:stCondLst>
                                        </p:cTn>
                                        <p:tgtEl>
                                          <p:spTgt spid="96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6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6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6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34"/>
          <p:cNvSpPr/>
          <p:nvPr/>
        </p:nvSpPr>
        <p:spPr>
          <a:xfrm>
            <a:off x="815248" y="6060966"/>
            <a:ext cx="2225407" cy="703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9" name="Google Shape;979;p34"/>
          <p:cNvSpPr txBox="1">
            <a:spLocks noGrp="1"/>
          </p:cNvSpPr>
          <p:nvPr>
            <p:ph type="sldNum" idx="12"/>
          </p:nvPr>
        </p:nvSpPr>
        <p:spPr>
          <a:xfrm>
            <a:off x="11063595" y="62300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980" name="Google Shape;980;p34"/>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1" name="Google Shape;981;p34"/>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lang="en-US" sz="2800"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982" name="Google Shape;982;p34"/>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984" name="Google Shape;984;p34"/>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985" name="Google Shape;985;p34"/>
          <p:cNvSpPr txBox="1"/>
          <p:nvPr/>
        </p:nvSpPr>
        <p:spPr>
          <a:xfrm>
            <a:off x="8506669" y="2502534"/>
            <a:ext cx="3289902"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chemeClr val="dk1"/>
                </a:solidFill>
                <a:latin typeface="Calibri"/>
                <a:ea typeface="Calibri"/>
                <a:cs typeface="Calibri"/>
                <a:sym typeface="Calibri"/>
              </a:rPr>
              <a:t>EXAMPLE: Country/project</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Mauritania: “</a:t>
            </a:r>
            <a:r>
              <a:rPr lang="en-US" sz="1800" i="1">
                <a:solidFill>
                  <a:schemeClr val="dk1"/>
                </a:solidFill>
                <a:highlight>
                  <a:srgbClr val="ADB1FF"/>
                </a:highlight>
                <a:latin typeface="Calibri"/>
                <a:ea typeface="Calibri"/>
                <a:cs typeface="Calibri"/>
                <a:sym typeface="Calibri"/>
              </a:rPr>
              <a:t>Natural resource assets</a:t>
            </a:r>
            <a:r>
              <a:rPr lang="en-US" sz="1800" i="1">
                <a:solidFill>
                  <a:schemeClr val="dk1"/>
                </a:solidFill>
                <a:latin typeface="Calibri"/>
                <a:ea typeface="Calibri"/>
                <a:cs typeface="Calibri"/>
                <a:sym typeface="Calibri"/>
              </a:rPr>
              <a:t> created, maintained or improved to </a:t>
            </a:r>
            <a:r>
              <a:rPr lang="en-US" sz="1800" i="1">
                <a:solidFill>
                  <a:schemeClr val="dk1"/>
                </a:solidFill>
                <a:highlight>
                  <a:srgbClr val="ADB1FF"/>
                </a:highlight>
                <a:latin typeface="Calibri"/>
                <a:ea typeface="Calibri"/>
                <a:cs typeface="Calibri"/>
                <a:sym typeface="Calibri"/>
              </a:rPr>
              <a:t>withstand conditions resulting from climate variability and change</a:t>
            </a:r>
            <a:r>
              <a:rPr lang="en-US" sz="1800" i="1">
                <a:solidFill>
                  <a:schemeClr val="dk1"/>
                </a:solidFill>
                <a:latin typeface="Calibri"/>
                <a:ea typeface="Calibri"/>
                <a:cs typeface="Calibri"/>
                <a:sym typeface="Calibri"/>
              </a:rPr>
              <a:t>; e.g. Tree plantings, water and soil conservation, defenses, and village plantations.” (FE)</a:t>
            </a:r>
            <a:endParaRPr/>
          </a:p>
        </p:txBody>
      </p:sp>
      <p:sp>
        <p:nvSpPr>
          <p:cNvPr id="986" name="Google Shape;986;p34"/>
          <p:cNvSpPr/>
          <p:nvPr/>
        </p:nvSpPr>
        <p:spPr>
          <a:xfrm>
            <a:off x="2402211" y="2428745"/>
            <a:ext cx="3289902" cy="2000509"/>
          </a:xfrm>
          <a:prstGeom prst="cloud">
            <a:avLst/>
          </a:prstGeom>
          <a:solidFill>
            <a:srgbClr val="ADB1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What specific functions does each of the natural resource assets provide in the context of climate disturbances?</a:t>
            </a:r>
            <a:endParaRPr/>
          </a:p>
        </p:txBody>
      </p:sp>
      <p:sp>
        <p:nvSpPr>
          <p:cNvPr id="987" name="Google Shape;987;p34"/>
          <p:cNvSpPr/>
          <p:nvPr/>
        </p:nvSpPr>
        <p:spPr>
          <a:xfrm>
            <a:off x="4415973" y="3700087"/>
            <a:ext cx="3877841" cy="2360879"/>
          </a:xfrm>
          <a:prstGeom prst="cloud">
            <a:avLst/>
          </a:prstGeom>
          <a:solidFill>
            <a:srgbClr val="ADB1FF"/>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What is the relationship between duplication of effort (e.g. multiple defenses in one place) and specific climate  disturbances?</a:t>
            </a:r>
            <a:endParaRPr/>
          </a:p>
        </p:txBody>
      </p:sp>
      <p:sp>
        <p:nvSpPr>
          <p:cNvPr id="988" name="Google Shape;988;p34"/>
          <p:cNvSpPr/>
          <p:nvPr/>
        </p:nvSpPr>
        <p:spPr>
          <a:xfrm>
            <a:off x="3040655" y="2028291"/>
            <a:ext cx="31600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Example questions to consider </a:t>
            </a:r>
            <a:endParaRPr/>
          </a:p>
        </p:txBody>
      </p:sp>
      <p:sp>
        <p:nvSpPr>
          <p:cNvPr id="989" name="Google Shape;989;p34"/>
          <p:cNvSpPr/>
          <p:nvPr/>
        </p:nvSpPr>
        <p:spPr>
          <a:xfrm>
            <a:off x="1597797" y="4071838"/>
            <a:ext cx="2566984" cy="1363978"/>
          </a:xfrm>
          <a:prstGeom prst="cloud">
            <a:avLst/>
          </a:prstGeom>
          <a:solidFill>
            <a:srgbClr val="ADB1FF"/>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Do the functions overlap or repeat? To what extent? </a:t>
            </a:r>
            <a:endParaRPr/>
          </a:p>
        </p:txBody>
      </p:sp>
      <p:sp>
        <p:nvSpPr>
          <p:cNvPr id="990" name="Google Shape;990;p34"/>
          <p:cNvSpPr/>
          <p:nvPr/>
        </p:nvSpPr>
        <p:spPr>
          <a:xfrm rot="-5400000">
            <a:off x="174591" y="4284553"/>
            <a:ext cx="303602" cy="871788"/>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txBox="1"/>
          <p:nvPr/>
        </p:nvSpPr>
        <p:spPr>
          <a:xfrm>
            <a:off x="-109518" y="4669844"/>
            <a:ext cx="871788"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Feedback loops</a:t>
            </a:r>
            <a:endParaRPr/>
          </a:p>
        </p:txBody>
      </p:sp>
      <p:sp>
        <p:nvSpPr>
          <p:cNvPr id="992" name="Google Shape;992;p34"/>
          <p:cNvSpPr/>
          <p:nvPr/>
        </p:nvSpPr>
        <p:spPr>
          <a:xfrm rot="-5400000">
            <a:off x="174590" y="4779510"/>
            <a:ext cx="303601"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txBox="1"/>
          <p:nvPr/>
        </p:nvSpPr>
        <p:spPr>
          <a:xfrm>
            <a:off x="-109519" y="5164795"/>
            <a:ext cx="871790"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At scale</a:t>
            </a:r>
            <a:endParaRPr/>
          </a:p>
        </p:txBody>
      </p:sp>
      <p:sp>
        <p:nvSpPr>
          <p:cNvPr id="994" name="Google Shape;994;p34"/>
          <p:cNvSpPr/>
          <p:nvPr/>
        </p:nvSpPr>
        <p:spPr>
          <a:xfrm rot="-5400000">
            <a:off x="174592" y="5271114"/>
            <a:ext cx="303602" cy="871790"/>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txBox="1"/>
          <p:nvPr/>
        </p:nvSpPr>
        <p:spPr>
          <a:xfrm>
            <a:off x="-109519" y="5656395"/>
            <a:ext cx="871790" cy="151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Diverse</a:t>
            </a:r>
            <a:endParaRPr/>
          </a:p>
        </p:txBody>
      </p:sp>
      <p:sp>
        <p:nvSpPr>
          <p:cNvPr id="996" name="Google Shape;996;p34"/>
          <p:cNvSpPr/>
          <p:nvPr/>
        </p:nvSpPr>
        <p:spPr>
          <a:xfrm rot="-5400000">
            <a:off x="174594" y="5762719"/>
            <a:ext cx="303601" cy="871786"/>
          </a:xfrm>
          <a:prstGeom prst="flowChartMagneticDrum">
            <a:avLst/>
          </a:prstGeom>
          <a:solidFill>
            <a:schemeClr val="lt1"/>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txBox="1"/>
          <p:nvPr/>
        </p:nvSpPr>
        <p:spPr>
          <a:xfrm>
            <a:off x="-109518" y="6147993"/>
            <a:ext cx="871786" cy="151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Dynamic</a:t>
            </a:r>
            <a:endParaRPr/>
          </a:p>
        </p:txBody>
      </p:sp>
      <p:sp>
        <p:nvSpPr>
          <p:cNvPr id="998" name="Google Shape;998;p34"/>
          <p:cNvSpPr/>
          <p:nvPr/>
        </p:nvSpPr>
        <p:spPr>
          <a:xfrm rot="-5400000">
            <a:off x="171270" y="6261032"/>
            <a:ext cx="310248" cy="871787"/>
          </a:xfrm>
          <a:prstGeom prst="flowChartMagneticDrum">
            <a:avLst/>
          </a:prstGeom>
          <a:solidFill>
            <a:srgbClr val="C4E0B2"/>
          </a:solidFill>
          <a:ln w="2857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txBox="1"/>
          <p:nvPr/>
        </p:nvSpPr>
        <p:spPr>
          <a:xfrm>
            <a:off x="-109520" y="6645210"/>
            <a:ext cx="871787" cy="1551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3F3F3F"/>
                </a:solidFill>
                <a:latin typeface="Open Sans"/>
                <a:ea typeface="Open Sans"/>
                <a:cs typeface="Open Sans"/>
                <a:sym typeface="Open Sans"/>
              </a:rPr>
              <a:t>Redundant</a:t>
            </a:r>
            <a:endParaRPr/>
          </a:p>
        </p:txBody>
      </p:sp>
      <p:pic>
        <p:nvPicPr>
          <p:cNvPr id="1000" name="Google Shape;1000;p34"/>
          <p:cNvPicPr preferRelativeResize="0"/>
          <p:nvPr/>
        </p:nvPicPr>
        <p:blipFill>
          <a:blip r:embed="rId3">
            <a:alphaModFix/>
          </a:blip>
          <a:stretch>
            <a:fillRect/>
          </a:stretch>
        </p:blipFill>
        <p:spPr>
          <a:xfrm>
            <a:off x="11406725" y="50113"/>
            <a:ext cx="685800" cy="685800"/>
          </a:xfrm>
          <a:prstGeom prst="rect">
            <a:avLst/>
          </a:prstGeom>
          <a:noFill/>
          <a:ln>
            <a:noFill/>
          </a:ln>
        </p:spPr>
      </p:pic>
      <p:sp>
        <p:nvSpPr>
          <p:cNvPr id="25" name="Google Shape;725;p25">
            <a:extLst>
              <a:ext uri="{FF2B5EF4-FFF2-40B4-BE49-F238E27FC236}">
                <a16:creationId xmlns:a16="http://schemas.microsoft.com/office/drawing/2014/main" id="{BB8F5031-4946-4621-818B-53BD7BD9D00D}"/>
              </a:ext>
            </a:extLst>
          </p:cNvPr>
          <p:cNvSpPr txBox="1"/>
          <p:nvPr/>
        </p:nvSpPr>
        <p:spPr>
          <a:xfrm>
            <a:off x="914400" y="797025"/>
            <a:ext cx="11144700" cy="424691"/>
          </a:xfrm>
          <a:prstGeom prst="rect">
            <a:avLst/>
          </a:prstGeom>
          <a:noFill/>
          <a:ln>
            <a:noFill/>
          </a:ln>
        </p:spPr>
        <p:txBody>
          <a:bodyPr spcFirstLastPara="1" wrap="square" lIns="91425" tIns="45700" rIns="91425" bIns="45700" anchor="t" anchorCtr="0">
            <a:spAutoFit/>
          </a:bodyPr>
          <a:lstStyle/>
          <a:p>
            <a:pPr>
              <a:lnSpc>
                <a:spcPct val="90000"/>
              </a:lnSpc>
              <a:buClr>
                <a:srgbClr val="7F7F7F"/>
              </a:buClr>
              <a:buSzPts val="2400"/>
            </a:pPr>
            <a:r>
              <a:rPr lang="en-US" sz="2400" b="1" dirty="0">
                <a:solidFill>
                  <a:srgbClr val="7F7F7F"/>
                </a:solidFill>
                <a:latin typeface="Myriad Pro" panose="020B0503030403020204"/>
                <a:ea typeface="Open Sans"/>
                <a:cs typeface="Open Sans"/>
                <a:sym typeface="Open Sans"/>
              </a:rPr>
              <a:t>Explore characteristics of resilience – </a:t>
            </a:r>
            <a:r>
              <a:rPr lang="en-US" sz="2400" b="1" u="sng" dirty="0">
                <a:solidFill>
                  <a:srgbClr val="7F7F7F"/>
                </a:solidFill>
                <a:latin typeface="Myriad Pro" panose="020B0503030403020204"/>
                <a:ea typeface="Open Sans"/>
                <a:cs typeface="Open Sans"/>
                <a:sym typeface="Open Sans"/>
              </a:rPr>
              <a:t>REDUNDANCY</a:t>
            </a:r>
            <a:endParaRPr sz="2400" b="1" u="sng" dirty="0">
              <a:solidFill>
                <a:srgbClr val="F7941D"/>
              </a:solidFill>
              <a:latin typeface="Myriad Pro" panose="020B0503030403020204"/>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6"/>
                                        </p:tgtEl>
                                        <p:attrNameLst>
                                          <p:attrName>style.visibility</p:attrName>
                                        </p:attrNameLst>
                                      </p:cBhvr>
                                      <p:to>
                                        <p:strVal val="visible"/>
                                      </p:to>
                                    </p:set>
                                    <p:animEffect transition="in" filter="fade">
                                      <p:cBhvr>
                                        <p:cTn id="7" dur="500"/>
                                        <p:tgtEl>
                                          <p:spTgt spid="986"/>
                                        </p:tgtEl>
                                      </p:cBhvr>
                                    </p:animEffect>
                                  </p:childTnLst>
                                </p:cTn>
                              </p:par>
                              <p:par>
                                <p:cTn id="8" presetID="10" presetClass="entr" presetSubtype="0" fill="hold" nodeType="withEffect">
                                  <p:stCondLst>
                                    <p:cond delay="0"/>
                                  </p:stCondLst>
                                  <p:childTnLst>
                                    <p:set>
                                      <p:cBhvr>
                                        <p:cTn id="9" dur="1" fill="hold">
                                          <p:stCondLst>
                                            <p:cond delay="0"/>
                                          </p:stCondLst>
                                        </p:cTn>
                                        <p:tgtEl>
                                          <p:spTgt spid="987"/>
                                        </p:tgtEl>
                                        <p:attrNameLst>
                                          <p:attrName>style.visibility</p:attrName>
                                        </p:attrNameLst>
                                      </p:cBhvr>
                                      <p:to>
                                        <p:strVal val="visible"/>
                                      </p:to>
                                    </p:set>
                                    <p:animEffect transition="in" filter="fade">
                                      <p:cBhvr>
                                        <p:cTn id="10" dur="500"/>
                                        <p:tgtEl>
                                          <p:spTgt spid="987"/>
                                        </p:tgtEl>
                                      </p:cBhvr>
                                    </p:animEffect>
                                  </p:childTnLst>
                                </p:cTn>
                              </p:par>
                              <p:par>
                                <p:cTn id="11" presetID="10" presetClass="entr" presetSubtype="0" fill="hold" nodeType="withEffect">
                                  <p:stCondLst>
                                    <p:cond delay="0"/>
                                  </p:stCondLst>
                                  <p:childTnLst>
                                    <p:set>
                                      <p:cBhvr>
                                        <p:cTn id="12" dur="1" fill="hold">
                                          <p:stCondLst>
                                            <p:cond delay="0"/>
                                          </p:stCondLst>
                                        </p:cTn>
                                        <p:tgtEl>
                                          <p:spTgt spid="988"/>
                                        </p:tgtEl>
                                        <p:attrNameLst>
                                          <p:attrName>style.visibility</p:attrName>
                                        </p:attrNameLst>
                                      </p:cBhvr>
                                      <p:to>
                                        <p:strVal val="visible"/>
                                      </p:to>
                                    </p:set>
                                    <p:animEffect transition="in" filter="fade">
                                      <p:cBhvr>
                                        <p:cTn id="13" dur="500"/>
                                        <p:tgtEl>
                                          <p:spTgt spid="988"/>
                                        </p:tgtEl>
                                      </p:cBhvr>
                                    </p:animEffect>
                                  </p:childTnLst>
                                </p:cTn>
                              </p:par>
                              <p:par>
                                <p:cTn id="14" presetID="10" presetClass="entr" presetSubtype="0" fill="hold" nodeType="withEffect">
                                  <p:stCondLst>
                                    <p:cond delay="0"/>
                                  </p:stCondLst>
                                  <p:childTnLst>
                                    <p:set>
                                      <p:cBhvr>
                                        <p:cTn id="15" dur="1" fill="hold">
                                          <p:stCondLst>
                                            <p:cond delay="0"/>
                                          </p:stCondLst>
                                        </p:cTn>
                                        <p:tgtEl>
                                          <p:spTgt spid="989"/>
                                        </p:tgtEl>
                                        <p:attrNameLst>
                                          <p:attrName>style.visibility</p:attrName>
                                        </p:attrNameLst>
                                      </p:cBhvr>
                                      <p:to>
                                        <p:strVal val="visible"/>
                                      </p:to>
                                    </p:set>
                                    <p:animEffect transition="in" filter="fade">
                                      <p:cBhvr>
                                        <p:cTn id="16" dur="500"/>
                                        <p:tgtEl>
                                          <p:spTgt spid="989"/>
                                        </p:tgtEl>
                                      </p:cBhvr>
                                    </p:animEffect>
                                  </p:childTnLst>
                                </p:cTn>
                              </p:par>
                              <p:par>
                                <p:cTn id="17" presetID="1" presetClass="entr" presetSubtype="0" fill="hold" nodeType="withEffect">
                                  <p:stCondLst>
                                    <p:cond delay="0"/>
                                  </p:stCondLst>
                                  <p:childTnLst>
                                    <p:set>
                                      <p:cBhvr>
                                        <p:cTn id="18" dur="1" fill="hold">
                                          <p:stCondLst>
                                            <p:cond delay="0"/>
                                          </p:stCondLst>
                                        </p:cTn>
                                        <p:tgtEl>
                                          <p:spTgt spid="9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70"/>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1581" name="Google Shape;1581;p70"/>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2" name="Google Shape;1582;p70"/>
          <p:cNvSpPr txBox="1"/>
          <p:nvPr/>
        </p:nvSpPr>
        <p:spPr>
          <a:xfrm>
            <a:off x="517791" y="99321"/>
            <a:ext cx="9635202"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Data analysis – resilience tools</a:t>
            </a:r>
            <a:endParaRPr/>
          </a:p>
        </p:txBody>
      </p:sp>
      <p:sp>
        <p:nvSpPr>
          <p:cNvPr id="1583" name="Google Shape;1583;p70"/>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a:solidFill>
                  <a:srgbClr val="7F7F7F"/>
                </a:solidFill>
                <a:latin typeface="Open Sans"/>
                <a:ea typeface="Open Sans"/>
                <a:cs typeface="Open Sans"/>
                <a:sym typeface="Open Sans"/>
              </a:rPr>
              <a:t>Evaluating resilience : </a:t>
            </a:r>
            <a:r>
              <a:rPr lang="en-US" sz="2400" b="1">
                <a:solidFill>
                  <a:schemeClr val="dk1"/>
                </a:solidFill>
                <a:latin typeface="Open Sans"/>
                <a:ea typeface="Open Sans"/>
                <a:cs typeface="Open Sans"/>
                <a:sym typeface="Open Sans"/>
              </a:rPr>
              <a:t>R-R-T Typology</a:t>
            </a:r>
            <a:endParaRPr/>
          </a:p>
        </p:txBody>
      </p:sp>
      <p:pic>
        <p:nvPicPr>
          <p:cNvPr id="1584" name="Google Shape;1584;p70" descr="Fig. 1">
            <a:hlinkClick r:id="rId3"/>
          </p:cNvPr>
          <p:cNvPicPr preferRelativeResize="0"/>
          <p:nvPr/>
        </p:nvPicPr>
        <p:blipFill rotWithShape="1">
          <a:blip r:embed="rId4">
            <a:alphaModFix/>
          </a:blip>
          <a:srcRect/>
          <a:stretch/>
        </p:blipFill>
        <p:spPr>
          <a:xfrm>
            <a:off x="4262804" y="1415518"/>
            <a:ext cx="3892256" cy="5368629"/>
          </a:xfrm>
          <a:prstGeom prst="rect">
            <a:avLst/>
          </a:prstGeom>
          <a:noFill/>
          <a:ln>
            <a:noFill/>
          </a:ln>
        </p:spPr>
      </p:pic>
      <p:sp>
        <p:nvSpPr>
          <p:cNvPr id="1585" name="Google Shape;1585;p70"/>
          <p:cNvSpPr/>
          <p:nvPr/>
        </p:nvSpPr>
        <p:spPr>
          <a:xfrm>
            <a:off x="8448506" y="3912242"/>
            <a:ext cx="3450046" cy="914400"/>
          </a:xfrm>
          <a:prstGeom prst="leftArrowCallout">
            <a:avLst>
              <a:gd name="adj1" fmla="val 25000"/>
              <a:gd name="adj2" fmla="val 25000"/>
              <a:gd name="adj3" fmla="val 25000"/>
              <a:gd name="adj4" fmla="val 64977"/>
            </a:avLst>
          </a:prstGeom>
          <a:solidFill>
            <a:srgbClr val="E1EFD8"/>
          </a:solidFill>
          <a:ln w="12700" cap="flat" cmpd="sng">
            <a:solidFill>
              <a:srgbClr val="E1E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Improve system capacity to keep current or past S&amp;F</a:t>
            </a:r>
            <a:endParaRPr/>
          </a:p>
        </p:txBody>
      </p:sp>
      <p:sp>
        <p:nvSpPr>
          <p:cNvPr id="1586" name="Google Shape;1586;p70"/>
          <p:cNvSpPr/>
          <p:nvPr/>
        </p:nvSpPr>
        <p:spPr>
          <a:xfrm>
            <a:off x="8448506" y="2261695"/>
            <a:ext cx="3450046" cy="914400"/>
          </a:xfrm>
          <a:prstGeom prst="leftArrowCallout">
            <a:avLst>
              <a:gd name="adj1" fmla="val 25000"/>
              <a:gd name="adj2" fmla="val 25000"/>
              <a:gd name="adj3" fmla="val 25000"/>
              <a:gd name="adj4" fmla="val 64977"/>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Directed transition toward new S&amp;F</a:t>
            </a:r>
            <a:endParaRPr/>
          </a:p>
        </p:txBody>
      </p:sp>
      <p:sp>
        <p:nvSpPr>
          <p:cNvPr id="1587" name="Google Shape;1587;p70"/>
          <p:cNvSpPr/>
          <p:nvPr/>
        </p:nvSpPr>
        <p:spPr>
          <a:xfrm>
            <a:off x="8448506" y="5562789"/>
            <a:ext cx="3450046" cy="914400"/>
          </a:xfrm>
          <a:prstGeom prst="leftArrowCallout">
            <a:avLst>
              <a:gd name="adj1" fmla="val 25000"/>
              <a:gd name="adj2" fmla="val 25000"/>
              <a:gd name="adj3" fmla="val 25000"/>
              <a:gd name="adj4" fmla="val 6497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Active maintenance of S&amp;F</a:t>
            </a:r>
            <a:endParaRPr/>
          </a:p>
        </p:txBody>
      </p:sp>
      <p:sp>
        <p:nvSpPr>
          <p:cNvPr id="1588" name="Google Shape;1588;p70"/>
          <p:cNvSpPr/>
          <p:nvPr/>
        </p:nvSpPr>
        <p:spPr>
          <a:xfrm>
            <a:off x="717630" y="1651785"/>
            <a:ext cx="3545175" cy="914400"/>
          </a:xfrm>
          <a:prstGeom prst="rightArrowCallout">
            <a:avLst>
              <a:gd name="adj1" fmla="val 25000"/>
              <a:gd name="adj2" fmla="val 25000"/>
              <a:gd name="adj3" fmla="val 25000"/>
              <a:gd name="adj4" fmla="val 64977"/>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Overhaul of </a:t>
            </a:r>
            <a:r>
              <a:rPr lang="en-US" sz="1800" b="1">
                <a:solidFill>
                  <a:schemeClr val="lt1"/>
                </a:solidFill>
                <a:latin typeface="Calibri"/>
                <a:ea typeface="Calibri"/>
                <a:cs typeface="Calibri"/>
                <a:sym typeface="Calibri"/>
              </a:rPr>
              <a:t>structures</a:t>
            </a:r>
            <a:r>
              <a:rPr lang="en-US" sz="1800">
                <a:solidFill>
                  <a:schemeClr val="lt1"/>
                </a:solidFill>
                <a:latin typeface="Calibri"/>
                <a:ea typeface="Calibri"/>
                <a:cs typeface="Calibri"/>
                <a:sym typeface="Calibri"/>
              </a:rPr>
              <a:t> and </a:t>
            </a:r>
            <a:r>
              <a:rPr lang="en-US" sz="1800" b="1">
                <a:solidFill>
                  <a:schemeClr val="lt1"/>
                </a:solidFill>
                <a:latin typeface="Calibri"/>
                <a:ea typeface="Calibri"/>
                <a:cs typeface="Calibri"/>
                <a:sym typeface="Calibri"/>
              </a:rPr>
              <a:t>functions</a:t>
            </a:r>
            <a:r>
              <a:rPr lang="en-US" sz="1800">
                <a:solidFill>
                  <a:schemeClr val="lt1"/>
                </a:solidFill>
                <a:latin typeface="Calibri"/>
                <a:ea typeface="Calibri"/>
                <a:cs typeface="Calibri"/>
                <a:sym typeface="Calibri"/>
              </a:rPr>
              <a:t> (S&amp;F)</a:t>
            </a:r>
            <a:endParaRPr/>
          </a:p>
        </p:txBody>
      </p:sp>
      <p:sp>
        <p:nvSpPr>
          <p:cNvPr id="1589" name="Google Shape;1589;p70"/>
          <p:cNvSpPr/>
          <p:nvPr/>
        </p:nvSpPr>
        <p:spPr>
          <a:xfrm>
            <a:off x="717628" y="3194560"/>
            <a:ext cx="3545175" cy="914400"/>
          </a:xfrm>
          <a:prstGeom prst="rightArrowCallout">
            <a:avLst>
              <a:gd name="adj1" fmla="val 25000"/>
              <a:gd name="adj2" fmla="val 25000"/>
              <a:gd name="adj3" fmla="val 25000"/>
              <a:gd name="adj4" fmla="val 649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Undirected transition toward new S&amp;F</a:t>
            </a:r>
            <a:endParaRPr/>
          </a:p>
        </p:txBody>
      </p:sp>
      <p:sp>
        <p:nvSpPr>
          <p:cNvPr id="1590" name="Google Shape;1590;p70"/>
          <p:cNvSpPr/>
          <p:nvPr/>
        </p:nvSpPr>
        <p:spPr>
          <a:xfrm>
            <a:off x="723243" y="4737335"/>
            <a:ext cx="3545175" cy="914400"/>
          </a:xfrm>
          <a:prstGeom prst="rightArrowCallout">
            <a:avLst>
              <a:gd name="adj1" fmla="val 25000"/>
              <a:gd name="adj2" fmla="val 25000"/>
              <a:gd name="adj3" fmla="val 25000"/>
              <a:gd name="adj4" fmla="val 64977"/>
            </a:avLst>
          </a:prstGeom>
          <a:solidFill>
            <a:srgbClr val="D16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Passive maintenance of S&amp;F  </a:t>
            </a:r>
            <a:endParaRPr/>
          </a:p>
        </p:txBody>
      </p:sp>
      <p:sp>
        <p:nvSpPr>
          <p:cNvPr id="1591" name="Google Shape;1591;p70"/>
          <p:cNvSpPr/>
          <p:nvPr/>
        </p:nvSpPr>
        <p:spPr>
          <a:xfrm>
            <a:off x="2665611" y="4112515"/>
            <a:ext cx="1493520" cy="2117384"/>
          </a:xfrm>
          <a:prstGeom prst="downArrow">
            <a:avLst>
              <a:gd name="adj1" fmla="val 50000"/>
              <a:gd name="adj2"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1-3</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Old S&amp;F</a:t>
            </a:r>
            <a:endParaRPr/>
          </a:p>
        </p:txBody>
      </p:sp>
      <p:sp>
        <p:nvSpPr>
          <p:cNvPr id="1592" name="Google Shape;1592;p70"/>
          <p:cNvSpPr/>
          <p:nvPr/>
        </p:nvSpPr>
        <p:spPr>
          <a:xfrm>
            <a:off x="8614803" y="1664871"/>
            <a:ext cx="1371600" cy="2129537"/>
          </a:xfrm>
          <a:prstGeom prst="upArrow">
            <a:avLst>
              <a:gd name="adj1" fmla="val 50000"/>
              <a:gd name="adj2"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4-6 New S&amp;F</a:t>
            </a:r>
            <a:endParaRPr/>
          </a:p>
        </p:txBody>
      </p:sp>
      <p:sp>
        <p:nvSpPr>
          <p:cNvPr id="1593" name="Google Shape;1593;p70"/>
          <p:cNvSpPr txBox="1"/>
          <p:nvPr/>
        </p:nvSpPr>
        <p:spPr>
          <a:xfrm>
            <a:off x="8078500" y="6581001"/>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94" name="Google Shape;1594;p70"/>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cxnSp>
        <p:nvCxnSpPr>
          <p:cNvPr id="1595" name="Google Shape;1595;p70"/>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8"/>
                                        </p:tgtEl>
                                        <p:attrNameLst>
                                          <p:attrName>style.visibility</p:attrName>
                                        </p:attrNameLst>
                                      </p:cBhvr>
                                      <p:to>
                                        <p:strVal val="visible"/>
                                      </p:to>
                                    </p:set>
                                    <p:animEffect transition="in" filter="fade">
                                      <p:cBhvr>
                                        <p:cTn id="7" dur="1000"/>
                                        <p:tgtEl>
                                          <p:spTgt spid="1588"/>
                                        </p:tgtEl>
                                      </p:cBhvr>
                                    </p:animEffect>
                                  </p:childTnLst>
                                </p:cTn>
                              </p:par>
                              <p:par>
                                <p:cTn id="8" presetID="10" presetClass="entr" presetSubtype="0" fill="hold" nodeType="withEffect">
                                  <p:stCondLst>
                                    <p:cond delay="0"/>
                                  </p:stCondLst>
                                  <p:childTnLst>
                                    <p:set>
                                      <p:cBhvr>
                                        <p:cTn id="9" dur="1" fill="hold">
                                          <p:stCondLst>
                                            <p:cond delay="0"/>
                                          </p:stCondLst>
                                        </p:cTn>
                                        <p:tgtEl>
                                          <p:spTgt spid="1587"/>
                                        </p:tgtEl>
                                        <p:attrNameLst>
                                          <p:attrName>style.visibility</p:attrName>
                                        </p:attrNameLst>
                                      </p:cBhvr>
                                      <p:to>
                                        <p:strVal val="visible"/>
                                      </p:to>
                                    </p:set>
                                    <p:animEffect transition="in" filter="fade">
                                      <p:cBhvr>
                                        <p:cTn id="10" dur="1000"/>
                                        <p:tgtEl>
                                          <p:spTgt spid="158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85"/>
                                        </p:tgtEl>
                                        <p:attrNameLst>
                                          <p:attrName>style.visibility</p:attrName>
                                        </p:attrNameLst>
                                      </p:cBhvr>
                                      <p:to>
                                        <p:strVal val="visible"/>
                                      </p:to>
                                    </p:set>
                                    <p:animEffect transition="in" filter="fade">
                                      <p:cBhvr>
                                        <p:cTn id="15" dur="1000"/>
                                        <p:tgtEl>
                                          <p:spTgt spid="15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86"/>
                                        </p:tgtEl>
                                        <p:attrNameLst>
                                          <p:attrName>style.visibility</p:attrName>
                                        </p:attrNameLst>
                                      </p:cBhvr>
                                      <p:to>
                                        <p:strVal val="visible"/>
                                      </p:to>
                                    </p:set>
                                    <p:animEffect transition="in" filter="fade">
                                      <p:cBhvr>
                                        <p:cTn id="20" dur="1000"/>
                                        <p:tgtEl>
                                          <p:spTgt spid="1586"/>
                                        </p:tgtEl>
                                      </p:cBhvr>
                                    </p:animEffect>
                                  </p:childTnLst>
                                </p:cTn>
                              </p:par>
                              <p:par>
                                <p:cTn id="21" presetID="10" presetClass="entr" presetSubtype="0" fill="hold" nodeType="withEffect">
                                  <p:stCondLst>
                                    <p:cond delay="0"/>
                                  </p:stCondLst>
                                  <p:childTnLst>
                                    <p:set>
                                      <p:cBhvr>
                                        <p:cTn id="22" dur="1" fill="hold">
                                          <p:stCondLst>
                                            <p:cond delay="0"/>
                                          </p:stCondLst>
                                        </p:cTn>
                                        <p:tgtEl>
                                          <p:spTgt spid="1589"/>
                                        </p:tgtEl>
                                        <p:attrNameLst>
                                          <p:attrName>style.visibility</p:attrName>
                                        </p:attrNameLst>
                                      </p:cBhvr>
                                      <p:to>
                                        <p:strVal val="visible"/>
                                      </p:to>
                                    </p:set>
                                    <p:animEffect transition="in" filter="fade">
                                      <p:cBhvr>
                                        <p:cTn id="23" dur="1000"/>
                                        <p:tgtEl>
                                          <p:spTgt spid="1589"/>
                                        </p:tgtEl>
                                      </p:cBhvr>
                                    </p:animEffect>
                                  </p:childTnLst>
                                </p:cTn>
                              </p:par>
                              <p:par>
                                <p:cTn id="24" presetID="10" presetClass="entr" presetSubtype="0" fill="hold" nodeType="withEffect">
                                  <p:stCondLst>
                                    <p:cond delay="0"/>
                                  </p:stCondLst>
                                  <p:childTnLst>
                                    <p:set>
                                      <p:cBhvr>
                                        <p:cTn id="25" dur="1" fill="hold">
                                          <p:stCondLst>
                                            <p:cond delay="0"/>
                                          </p:stCondLst>
                                        </p:cTn>
                                        <p:tgtEl>
                                          <p:spTgt spid="1590"/>
                                        </p:tgtEl>
                                        <p:attrNameLst>
                                          <p:attrName>style.visibility</p:attrName>
                                        </p:attrNameLst>
                                      </p:cBhvr>
                                      <p:to>
                                        <p:strVal val="visible"/>
                                      </p:to>
                                    </p:set>
                                    <p:animEffect transition="in" filter="fade">
                                      <p:cBhvr>
                                        <p:cTn id="26" dur="1000"/>
                                        <p:tgtEl>
                                          <p:spTgt spid="15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586"/>
                                        </p:tgtEl>
                                      </p:cBhvr>
                                    </p:animEffect>
                                    <p:set>
                                      <p:cBhvr>
                                        <p:cTn id="31" dur="1" fill="hold">
                                          <p:stCondLst>
                                            <p:cond delay="500"/>
                                          </p:stCondLst>
                                        </p:cTn>
                                        <p:tgtEl>
                                          <p:spTgt spid="158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85"/>
                                        </p:tgtEl>
                                      </p:cBhvr>
                                    </p:animEffect>
                                    <p:set>
                                      <p:cBhvr>
                                        <p:cTn id="34" dur="1" fill="hold">
                                          <p:stCondLst>
                                            <p:cond delay="500"/>
                                          </p:stCondLst>
                                        </p:cTn>
                                        <p:tgtEl>
                                          <p:spTgt spid="158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87"/>
                                        </p:tgtEl>
                                      </p:cBhvr>
                                    </p:animEffect>
                                    <p:set>
                                      <p:cBhvr>
                                        <p:cTn id="37" dur="1" fill="hold">
                                          <p:stCondLst>
                                            <p:cond delay="500"/>
                                          </p:stCondLst>
                                        </p:cTn>
                                        <p:tgtEl>
                                          <p:spTgt spid="158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590"/>
                                        </p:tgtEl>
                                      </p:cBhvr>
                                    </p:animEffect>
                                    <p:set>
                                      <p:cBhvr>
                                        <p:cTn id="40" dur="1" fill="hold">
                                          <p:stCondLst>
                                            <p:cond delay="500"/>
                                          </p:stCondLst>
                                        </p:cTn>
                                        <p:tgtEl>
                                          <p:spTgt spid="159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89"/>
                                        </p:tgtEl>
                                      </p:cBhvr>
                                    </p:animEffect>
                                    <p:set>
                                      <p:cBhvr>
                                        <p:cTn id="43" dur="1" fill="hold">
                                          <p:stCondLst>
                                            <p:cond delay="500"/>
                                          </p:stCondLst>
                                        </p:cTn>
                                        <p:tgtEl>
                                          <p:spTgt spid="158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88"/>
                                        </p:tgtEl>
                                      </p:cBhvr>
                                    </p:animEffect>
                                    <p:set>
                                      <p:cBhvr>
                                        <p:cTn id="46" dur="1" fill="hold">
                                          <p:stCondLst>
                                            <p:cond delay="500"/>
                                          </p:stCondLst>
                                        </p:cTn>
                                        <p:tgtEl>
                                          <p:spTgt spid="158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91"/>
                                        </p:tgtEl>
                                        <p:attrNameLst>
                                          <p:attrName>style.visibility</p:attrName>
                                        </p:attrNameLst>
                                      </p:cBhvr>
                                      <p:to>
                                        <p:strVal val="visible"/>
                                      </p:to>
                                    </p:set>
                                    <p:animEffect transition="in" filter="fade">
                                      <p:cBhvr>
                                        <p:cTn id="51" dur="500"/>
                                        <p:tgtEl>
                                          <p:spTgt spid="1591"/>
                                        </p:tgtEl>
                                      </p:cBhvr>
                                    </p:animEffect>
                                  </p:childTnLst>
                                </p:cTn>
                              </p:par>
                              <p:par>
                                <p:cTn id="52" presetID="10" presetClass="entr" presetSubtype="0" fill="hold" nodeType="withEffect">
                                  <p:stCondLst>
                                    <p:cond delay="0"/>
                                  </p:stCondLst>
                                  <p:childTnLst>
                                    <p:set>
                                      <p:cBhvr>
                                        <p:cTn id="53" dur="1" fill="hold">
                                          <p:stCondLst>
                                            <p:cond delay="0"/>
                                          </p:stCondLst>
                                        </p:cTn>
                                        <p:tgtEl>
                                          <p:spTgt spid="1592"/>
                                        </p:tgtEl>
                                        <p:attrNameLst>
                                          <p:attrName>style.visibility</p:attrName>
                                        </p:attrNameLst>
                                      </p:cBhvr>
                                      <p:to>
                                        <p:strVal val="visible"/>
                                      </p:to>
                                    </p:set>
                                    <p:animEffect transition="in" filter="fade">
                                      <p:cBhvr>
                                        <p:cTn id="54" dur="500"/>
                                        <p:tgtEl>
                                          <p:spTgt spid="1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graphicFrame>
        <p:nvGraphicFramePr>
          <p:cNvPr id="1600" name="Google Shape;1600;p71"/>
          <p:cNvGraphicFramePr/>
          <p:nvPr/>
        </p:nvGraphicFramePr>
        <p:xfrm>
          <a:off x="1078785" y="1808252"/>
          <a:ext cx="10736500" cy="4254270"/>
        </p:xfrm>
        <a:graphic>
          <a:graphicData uri="http://schemas.openxmlformats.org/drawingml/2006/table">
            <a:tbl>
              <a:tblPr firstRow="1" firstCol="1" bandRow="1">
                <a:noFill/>
              </a:tblPr>
              <a:tblGrid>
                <a:gridCol w="7058350">
                  <a:extLst>
                    <a:ext uri="{9D8B030D-6E8A-4147-A177-3AD203B41FA5}">
                      <a16:colId xmlns:a16="http://schemas.microsoft.com/office/drawing/2014/main" val="20000"/>
                    </a:ext>
                  </a:extLst>
                </a:gridCol>
                <a:gridCol w="3678150">
                  <a:extLst>
                    <a:ext uri="{9D8B030D-6E8A-4147-A177-3AD203B41FA5}">
                      <a16:colId xmlns:a16="http://schemas.microsoft.com/office/drawing/2014/main" val="20001"/>
                    </a:ext>
                  </a:extLst>
                </a:gridCol>
              </a:tblGrid>
              <a:tr h="349325">
                <a:tc>
                  <a:txBody>
                    <a:bodyPr/>
                    <a:lstStyle/>
                    <a:p>
                      <a:pPr marL="0" marR="0" lvl="0" indent="0" algn="just" rtl="0">
                        <a:lnSpc>
                          <a:spcPct val="110000"/>
                        </a:lnSpc>
                        <a:spcBef>
                          <a:spcPts val="0"/>
                        </a:spcBef>
                        <a:spcAft>
                          <a:spcPts val="0"/>
                        </a:spcAft>
                        <a:buNone/>
                      </a:pPr>
                      <a:r>
                        <a:rPr lang="en-US" sz="1800" b="1"/>
                        <a:t>Position on R-R-T Typology</a:t>
                      </a:r>
                      <a:endParaRPr sz="1800" b="1">
                        <a:solidFill>
                          <a:srgbClr val="0E101A"/>
                        </a:solidFill>
                        <a:latin typeface="Calibri"/>
                        <a:ea typeface="Calibri"/>
                        <a:cs typeface="Calibri"/>
                        <a:sym typeface="Calibri"/>
                      </a:endParaRPr>
                    </a:p>
                  </a:txBody>
                  <a:tcPr marL="68575" marR="68575" marT="0" marB="0">
                    <a:solidFill>
                      <a:srgbClr val="BFDC44"/>
                    </a:solidFill>
                  </a:tcPr>
                </a:tc>
                <a:tc>
                  <a:txBody>
                    <a:bodyPr/>
                    <a:lstStyle/>
                    <a:p>
                      <a:pPr marL="0" marR="0" lvl="0" indent="0" algn="just" rtl="0">
                        <a:lnSpc>
                          <a:spcPct val="110000"/>
                        </a:lnSpc>
                        <a:spcBef>
                          <a:spcPts val="0"/>
                        </a:spcBef>
                        <a:spcAft>
                          <a:spcPts val="0"/>
                        </a:spcAft>
                        <a:buNone/>
                      </a:pPr>
                      <a:r>
                        <a:rPr lang="en-US" sz="1800" b="1"/>
                        <a:t>Outcomes and Explanations</a:t>
                      </a:r>
                      <a:endParaRPr sz="1800" b="1">
                        <a:solidFill>
                          <a:srgbClr val="0E101A"/>
                        </a:solidFill>
                        <a:latin typeface="Calibri"/>
                        <a:ea typeface="Calibri"/>
                        <a:cs typeface="Calibri"/>
                        <a:sym typeface="Calibri"/>
                      </a:endParaRPr>
                    </a:p>
                  </a:txBody>
                  <a:tcPr marL="68575" marR="68575" marT="0" marB="0">
                    <a:solidFill>
                      <a:srgbClr val="BFDC44"/>
                    </a:solidFill>
                  </a:tcPr>
                </a:tc>
                <a:extLst>
                  <a:ext uri="{0D108BD9-81ED-4DB2-BD59-A6C34878D82A}">
                    <a16:rowId xmlns:a16="http://schemas.microsoft.com/office/drawing/2014/main" val="10000"/>
                  </a:ext>
                </a:extLst>
              </a:tr>
              <a:tr h="631675">
                <a:tc>
                  <a:txBody>
                    <a:bodyPr/>
                    <a:lstStyle/>
                    <a:p>
                      <a:pPr marL="0" marR="0" lvl="0" indent="0" algn="just" rtl="0">
                        <a:lnSpc>
                          <a:spcPct val="110000"/>
                        </a:lnSpc>
                        <a:spcBef>
                          <a:spcPts val="0"/>
                        </a:spcBef>
                        <a:spcAft>
                          <a:spcPts val="0"/>
                        </a:spcAft>
                        <a:buNone/>
                      </a:pPr>
                      <a:r>
                        <a:rPr lang="en-US" sz="1800" b="1"/>
                        <a:t>6 Accelerated Transformation:</a:t>
                      </a:r>
                      <a:endParaRPr/>
                    </a:p>
                    <a:p>
                      <a:pPr marL="0" marR="0" lvl="0" indent="0" algn="just" rtl="0">
                        <a:lnSpc>
                          <a:spcPct val="110000"/>
                        </a:lnSpc>
                        <a:spcBef>
                          <a:spcPts val="800"/>
                        </a:spcBef>
                        <a:spcAft>
                          <a:spcPts val="0"/>
                        </a:spcAft>
                        <a:buNone/>
                      </a:pPr>
                      <a:r>
                        <a:rPr lang="en-US" sz="1050">
                          <a:solidFill>
                            <a:srgbClr val="0E101A"/>
                          </a:solidFill>
                          <a:latin typeface="Calibri"/>
                          <a:ea typeface="Calibri"/>
                          <a:cs typeface="Calibri"/>
                          <a:sym typeface="Calibri"/>
                        </a:rPr>
                        <a:t>Actions designed to more rapidly advance transition towards new structures and functions</a:t>
                      </a:r>
                      <a:endParaRPr/>
                    </a:p>
                  </a:txBody>
                  <a:tcPr marL="68575" marR="68575" marT="0" marB="0">
                    <a:solidFill>
                      <a:srgbClr val="F2F2F2"/>
                    </a:solidFill>
                  </a:tcPr>
                </a:tc>
                <a:tc>
                  <a:txBody>
                    <a:bodyPr/>
                    <a:lstStyle/>
                    <a:p>
                      <a:pPr marL="0" marR="0" lvl="0" indent="0" algn="just" rtl="0">
                        <a:lnSpc>
                          <a:spcPct val="110000"/>
                        </a:lnSpc>
                        <a:spcBef>
                          <a:spcPts val="0"/>
                        </a:spcBef>
                        <a:spcAft>
                          <a:spcPts val="0"/>
                        </a:spcAft>
                        <a:buNone/>
                      </a:pPr>
                      <a:r>
                        <a:rPr lang="en-US" sz="1800"/>
                        <a:t> </a:t>
                      </a:r>
                      <a:endParaRPr sz="1800">
                        <a:solidFill>
                          <a:srgbClr val="0E101A"/>
                        </a:solidFill>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631675">
                <a:tc>
                  <a:txBody>
                    <a:bodyPr/>
                    <a:lstStyle/>
                    <a:p>
                      <a:pPr marL="0" marR="0" lvl="0" indent="0" algn="just" rtl="0">
                        <a:lnSpc>
                          <a:spcPct val="110000"/>
                        </a:lnSpc>
                        <a:spcBef>
                          <a:spcPts val="0"/>
                        </a:spcBef>
                        <a:spcAft>
                          <a:spcPts val="0"/>
                        </a:spcAft>
                        <a:buNone/>
                      </a:pPr>
                      <a:r>
                        <a:rPr lang="en-US" sz="1800" b="1"/>
                        <a:t>5 Directed Transformation:</a:t>
                      </a:r>
                      <a:endParaRPr/>
                    </a:p>
                    <a:p>
                      <a:pPr marL="0" marR="0" lvl="0" indent="0" algn="just" rtl="0">
                        <a:lnSpc>
                          <a:spcPct val="110000"/>
                        </a:lnSpc>
                        <a:spcBef>
                          <a:spcPts val="800"/>
                        </a:spcBef>
                        <a:spcAft>
                          <a:spcPts val="0"/>
                        </a:spcAft>
                        <a:buClr>
                          <a:srgbClr val="0E101A"/>
                        </a:buClr>
                        <a:buSzPts val="1050"/>
                        <a:buFont typeface="Calibri"/>
                        <a:buNone/>
                      </a:pPr>
                      <a:r>
                        <a:rPr lang="en-US" sz="1050">
                          <a:solidFill>
                            <a:srgbClr val="0E101A"/>
                          </a:solidFill>
                          <a:latin typeface="Calibri"/>
                          <a:ea typeface="Calibri"/>
                          <a:cs typeface="Calibri"/>
                          <a:sym typeface="Calibri"/>
                        </a:rPr>
                        <a:t>Actions designed to drive transition towards new structures and functions</a:t>
                      </a:r>
                      <a:endParaRPr/>
                    </a:p>
                  </a:txBody>
                  <a:tcPr marL="68575" marR="68575" marT="0" marB="0">
                    <a:solidFill>
                      <a:srgbClr val="F2F2F2"/>
                    </a:solidFill>
                  </a:tcPr>
                </a:tc>
                <a:tc>
                  <a:txBody>
                    <a:bodyPr/>
                    <a:lstStyle/>
                    <a:p>
                      <a:pPr marL="0" marR="0" lvl="0" indent="0" algn="just" rtl="0">
                        <a:lnSpc>
                          <a:spcPct val="110000"/>
                        </a:lnSpc>
                        <a:spcBef>
                          <a:spcPts val="0"/>
                        </a:spcBef>
                        <a:spcAft>
                          <a:spcPts val="0"/>
                        </a:spcAft>
                        <a:buNone/>
                      </a:pPr>
                      <a:r>
                        <a:rPr lang="en-US" sz="1800"/>
                        <a:t> </a:t>
                      </a:r>
                      <a:endParaRPr sz="1800">
                        <a:solidFill>
                          <a:srgbClr val="0E101A"/>
                        </a:solidFill>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631675">
                <a:tc>
                  <a:txBody>
                    <a:bodyPr/>
                    <a:lstStyle/>
                    <a:p>
                      <a:pPr marL="0" marR="0" lvl="0" indent="0" algn="just" rtl="0">
                        <a:lnSpc>
                          <a:spcPct val="110000"/>
                        </a:lnSpc>
                        <a:spcBef>
                          <a:spcPts val="0"/>
                        </a:spcBef>
                        <a:spcAft>
                          <a:spcPts val="0"/>
                        </a:spcAft>
                        <a:buNone/>
                      </a:pPr>
                      <a:r>
                        <a:rPr lang="en-US" sz="1800" b="1"/>
                        <a:t>4 Autonomous Transformation:</a:t>
                      </a:r>
                      <a:endParaRPr/>
                    </a:p>
                    <a:p>
                      <a:pPr marL="0" marR="0" lvl="0" indent="0" algn="just" rtl="0">
                        <a:lnSpc>
                          <a:spcPct val="110000"/>
                        </a:lnSpc>
                        <a:spcBef>
                          <a:spcPts val="800"/>
                        </a:spcBef>
                        <a:spcAft>
                          <a:spcPts val="0"/>
                        </a:spcAft>
                        <a:buClr>
                          <a:srgbClr val="0E101A"/>
                        </a:buClr>
                        <a:buSzPts val="1050"/>
                        <a:buFont typeface="Calibri"/>
                        <a:buNone/>
                      </a:pPr>
                      <a:r>
                        <a:rPr lang="en-US" sz="1050">
                          <a:solidFill>
                            <a:srgbClr val="0E101A"/>
                          </a:solidFill>
                          <a:latin typeface="Calibri"/>
                          <a:ea typeface="Calibri"/>
                          <a:cs typeface="Calibri"/>
                          <a:sym typeface="Calibri"/>
                        </a:rPr>
                        <a:t>Actions designed to facilitate the autonomous transition to new structures and functions</a:t>
                      </a:r>
                      <a:endParaRPr/>
                    </a:p>
                  </a:txBody>
                  <a:tcPr marL="68575" marR="68575" marT="0" marB="0">
                    <a:solidFill>
                      <a:srgbClr val="F2F2F2"/>
                    </a:solidFill>
                  </a:tcPr>
                </a:tc>
                <a:tc>
                  <a:txBody>
                    <a:bodyPr/>
                    <a:lstStyle/>
                    <a:p>
                      <a:pPr marL="0" marR="0" lvl="0" indent="0" algn="just" rtl="0">
                        <a:lnSpc>
                          <a:spcPct val="110000"/>
                        </a:lnSpc>
                        <a:spcBef>
                          <a:spcPts val="0"/>
                        </a:spcBef>
                        <a:spcAft>
                          <a:spcPts val="0"/>
                        </a:spcAft>
                        <a:buNone/>
                      </a:pPr>
                      <a:r>
                        <a:rPr lang="en-US" sz="1800"/>
                        <a:t> </a:t>
                      </a:r>
                      <a:endParaRPr sz="1800">
                        <a:solidFill>
                          <a:srgbClr val="0E101A"/>
                        </a:solidFill>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631675">
                <a:tc>
                  <a:txBody>
                    <a:bodyPr/>
                    <a:lstStyle/>
                    <a:p>
                      <a:pPr marL="0" marR="0" lvl="0" indent="0" algn="just" rtl="0">
                        <a:lnSpc>
                          <a:spcPct val="110000"/>
                        </a:lnSpc>
                        <a:spcBef>
                          <a:spcPts val="0"/>
                        </a:spcBef>
                        <a:spcAft>
                          <a:spcPts val="0"/>
                        </a:spcAft>
                        <a:buNone/>
                      </a:pPr>
                      <a:r>
                        <a:rPr lang="en-US" sz="1800" b="1"/>
                        <a:t>3 Resilience:</a:t>
                      </a:r>
                      <a:endParaRPr/>
                    </a:p>
                    <a:p>
                      <a:pPr marL="0" marR="0" lvl="0" indent="0" algn="just" rtl="0">
                        <a:lnSpc>
                          <a:spcPct val="110000"/>
                        </a:lnSpc>
                        <a:spcBef>
                          <a:spcPts val="800"/>
                        </a:spcBef>
                        <a:spcAft>
                          <a:spcPts val="0"/>
                        </a:spcAft>
                        <a:buClr>
                          <a:srgbClr val="0E101A"/>
                        </a:buClr>
                        <a:buSzPts val="1050"/>
                        <a:buFont typeface="Calibri"/>
                        <a:buNone/>
                      </a:pPr>
                      <a:r>
                        <a:rPr lang="en-US" sz="1050">
                          <a:solidFill>
                            <a:srgbClr val="0E101A"/>
                          </a:solidFill>
                          <a:latin typeface="Calibri"/>
                          <a:ea typeface="Calibri"/>
                          <a:cs typeface="Calibri"/>
                          <a:sym typeface="Calibri"/>
                        </a:rPr>
                        <a:t>Actions designed to improve the capacity of a system to return to desired past or current structures and functions following a disturbance to the extent possible while recognizing some new elements are inevitable</a:t>
                      </a:r>
                      <a:endParaRPr/>
                    </a:p>
                  </a:txBody>
                  <a:tcPr marL="68575" marR="68575" marT="0" marB="0">
                    <a:solidFill>
                      <a:srgbClr val="F2F2F2"/>
                    </a:solidFill>
                  </a:tcPr>
                </a:tc>
                <a:tc>
                  <a:txBody>
                    <a:bodyPr/>
                    <a:lstStyle/>
                    <a:p>
                      <a:pPr marL="0" marR="0" lvl="0" indent="0" algn="just" rtl="0">
                        <a:lnSpc>
                          <a:spcPct val="110000"/>
                        </a:lnSpc>
                        <a:spcBef>
                          <a:spcPts val="0"/>
                        </a:spcBef>
                        <a:spcAft>
                          <a:spcPts val="0"/>
                        </a:spcAft>
                        <a:buNone/>
                      </a:pPr>
                      <a:r>
                        <a:rPr lang="en-US" sz="1800"/>
                        <a:t> </a:t>
                      </a:r>
                      <a:endParaRPr sz="1800">
                        <a:solidFill>
                          <a:srgbClr val="0E101A"/>
                        </a:solidFill>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631675">
                <a:tc>
                  <a:txBody>
                    <a:bodyPr/>
                    <a:lstStyle/>
                    <a:p>
                      <a:pPr marL="0" marR="0" lvl="0" indent="0" algn="just" rtl="0">
                        <a:lnSpc>
                          <a:spcPct val="110000"/>
                        </a:lnSpc>
                        <a:spcBef>
                          <a:spcPts val="0"/>
                        </a:spcBef>
                        <a:spcAft>
                          <a:spcPts val="0"/>
                        </a:spcAft>
                        <a:buNone/>
                      </a:pPr>
                      <a:r>
                        <a:rPr lang="en-US" sz="1800" b="1"/>
                        <a:t>2 Passive Resistance:</a:t>
                      </a:r>
                      <a:endParaRPr/>
                    </a:p>
                    <a:p>
                      <a:pPr marL="0" marR="0" lvl="0" indent="0" algn="just" rtl="0">
                        <a:lnSpc>
                          <a:spcPct val="110000"/>
                        </a:lnSpc>
                        <a:spcBef>
                          <a:spcPts val="800"/>
                        </a:spcBef>
                        <a:spcAft>
                          <a:spcPts val="0"/>
                        </a:spcAft>
                        <a:buClr>
                          <a:srgbClr val="0E101A"/>
                        </a:buClr>
                        <a:buSzPts val="1050"/>
                        <a:buFont typeface="Calibri"/>
                        <a:buNone/>
                      </a:pPr>
                      <a:r>
                        <a:rPr lang="en-US" sz="1050">
                          <a:solidFill>
                            <a:srgbClr val="0E101A"/>
                          </a:solidFill>
                          <a:latin typeface="Calibri"/>
                          <a:ea typeface="Calibri"/>
                          <a:cs typeface="Calibri"/>
                          <a:sym typeface="Calibri"/>
                        </a:rPr>
                        <a:t>Actions designed to passively maintain current/ historical structures and functions</a:t>
                      </a:r>
                      <a:endParaRPr/>
                    </a:p>
                  </a:txBody>
                  <a:tcPr marL="68575" marR="68575" marT="0" marB="0">
                    <a:solidFill>
                      <a:srgbClr val="F2F2F2"/>
                    </a:solidFill>
                  </a:tcPr>
                </a:tc>
                <a:tc>
                  <a:txBody>
                    <a:bodyPr/>
                    <a:lstStyle/>
                    <a:p>
                      <a:pPr marL="0" marR="0" lvl="0" indent="0" algn="just" rtl="0">
                        <a:lnSpc>
                          <a:spcPct val="110000"/>
                        </a:lnSpc>
                        <a:spcBef>
                          <a:spcPts val="0"/>
                        </a:spcBef>
                        <a:spcAft>
                          <a:spcPts val="0"/>
                        </a:spcAft>
                        <a:buNone/>
                      </a:pPr>
                      <a:r>
                        <a:rPr lang="en-US" sz="1800"/>
                        <a:t> </a:t>
                      </a:r>
                      <a:endParaRPr sz="1800">
                        <a:solidFill>
                          <a:srgbClr val="0E101A"/>
                        </a:solidFill>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631675">
                <a:tc>
                  <a:txBody>
                    <a:bodyPr/>
                    <a:lstStyle/>
                    <a:p>
                      <a:pPr marL="0" marR="0" lvl="0" indent="0" algn="just" rtl="0">
                        <a:lnSpc>
                          <a:spcPct val="110000"/>
                        </a:lnSpc>
                        <a:spcBef>
                          <a:spcPts val="0"/>
                        </a:spcBef>
                        <a:spcAft>
                          <a:spcPts val="0"/>
                        </a:spcAft>
                        <a:buNone/>
                      </a:pPr>
                      <a:r>
                        <a:rPr lang="en-US" sz="1800" b="1"/>
                        <a:t>1 Active Resistance:</a:t>
                      </a:r>
                      <a:endParaRPr/>
                    </a:p>
                    <a:p>
                      <a:pPr marL="0" marR="0" lvl="0" indent="0" algn="just" rtl="0">
                        <a:lnSpc>
                          <a:spcPct val="110000"/>
                        </a:lnSpc>
                        <a:spcBef>
                          <a:spcPts val="800"/>
                        </a:spcBef>
                        <a:spcAft>
                          <a:spcPts val="0"/>
                        </a:spcAft>
                        <a:buClr>
                          <a:srgbClr val="0E101A"/>
                        </a:buClr>
                        <a:buSzPts val="1050"/>
                        <a:buFont typeface="Calibri"/>
                        <a:buNone/>
                      </a:pPr>
                      <a:r>
                        <a:rPr lang="en-US" sz="1050">
                          <a:solidFill>
                            <a:srgbClr val="0E101A"/>
                          </a:solidFill>
                          <a:latin typeface="Calibri"/>
                          <a:ea typeface="Calibri"/>
                          <a:cs typeface="Calibri"/>
                          <a:sym typeface="Calibri"/>
                        </a:rPr>
                        <a:t>Actions designed to actively maintain current/ historical structures and functions</a:t>
                      </a:r>
                      <a:endParaRPr/>
                    </a:p>
                  </a:txBody>
                  <a:tcPr marL="68575" marR="68575" marT="0" marB="0">
                    <a:solidFill>
                      <a:srgbClr val="F2F2F2"/>
                    </a:solidFill>
                  </a:tcPr>
                </a:tc>
                <a:tc>
                  <a:txBody>
                    <a:bodyPr/>
                    <a:lstStyle/>
                    <a:p>
                      <a:pPr marL="0" marR="0" lvl="0" indent="0" algn="just" rtl="0">
                        <a:lnSpc>
                          <a:spcPct val="110000"/>
                        </a:lnSpc>
                        <a:spcBef>
                          <a:spcPts val="0"/>
                        </a:spcBef>
                        <a:spcAft>
                          <a:spcPts val="0"/>
                        </a:spcAft>
                        <a:buNone/>
                      </a:pPr>
                      <a:r>
                        <a:rPr lang="en-US" sz="1800"/>
                        <a:t> </a:t>
                      </a:r>
                      <a:endParaRPr sz="1800">
                        <a:solidFill>
                          <a:srgbClr val="0E101A"/>
                        </a:solidFill>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bl>
          </a:graphicData>
        </a:graphic>
      </p:graphicFrame>
      <p:sp>
        <p:nvSpPr>
          <p:cNvPr id="1601" name="Google Shape;1601;p71"/>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
        <p:nvSpPr>
          <p:cNvPr id="1602" name="Google Shape;1602;p71"/>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3" name="Google Shape;1603;p71"/>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604" name="Google Shape;1604;p71"/>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a:solidFill>
                  <a:srgbClr val="7F7F7F"/>
                </a:solidFill>
                <a:latin typeface="Open Sans"/>
                <a:ea typeface="Open Sans"/>
                <a:cs typeface="Open Sans"/>
                <a:sym typeface="Open Sans"/>
              </a:rPr>
              <a:t>Discuss R-R-T typology</a:t>
            </a:r>
            <a:endParaRPr/>
          </a:p>
        </p:txBody>
      </p:sp>
      <p:sp>
        <p:nvSpPr>
          <p:cNvPr id="1605" name="Google Shape;1605;p71"/>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Data analysis – resilience tools</a:t>
            </a:r>
            <a:endParaRPr/>
          </a:p>
        </p:txBody>
      </p:sp>
      <p:cxnSp>
        <p:nvCxnSpPr>
          <p:cNvPr id="1606" name="Google Shape;1606;p71"/>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607" name="Google Shape;1607;p71"/>
          <p:cNvSpPr/>
          <p:nvPr/>
        </p:nvSpPr>
        <p:spPr>
          <a:xfrm>
            <a:off x="9382774" y="2681550"/>
            <a:ext cx="1523700" cy="31542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Open Sans"/>
                <a:ea typeface="Open Sans"/>
                <a:cs typeface="Open Sans"/>
                <a:sym typeface="Open Sans"/>
              </a:rPr>
              <a:t>YOU WILL FILL IN THE RELEVANT CELL(S) WHEN DOING YOUR RESILIENCE ANALYSIS</a:t>
            </a:r>
            <a:endParaRPr/>
          </a:p>
        </p:txBody>
      </p:sp>
      <p:pic>
        <p:nvPicPr>
          <p:cNvPr id="1608" name="Google Shape;1608;p71" descr="Light Bulb PNG Images - FreeIconsPNG"/>
          <p:cNvPicPr preferRelativeResize="0"/>
          <p:nvPr/>
        </p:nvPicPr>
        <p:blipFill rotWithShape="1">
          <a:blip r:embed="rId3">
            <a:alphaModFix/>
          </a:blip>
          <a:srcRect/>
          <a:stretch/>
        </p:blipFill>
        <p:spPr>
          <a:xfrm>
            <a:off x="8882833" y="2133449"/>
            <a:ext cx="999893" cy="996769"/>
          </a:xfrm>
          <a:prstGeom prst="rect">
            <a:avLst/>
          </a:prstGeom>
          <a:noFill/>
          <a:ln>
            <a:noFill/>
          </a:ln>
        </p:spPr>
      </p:pic>
      <p:pic>
        <p:nvPicPr>
          <p:cNvPr id="1609" name="Google Shape;1609;p71"/>
          <p:cNvPicPr preferRelativeResize="0"/>
          <p:nvPr/>
        </p:nvPicPr>
        <p:blipFill>
          <a:blip r:embed="rId4">
            <a:alphaModFix/>
          </a:blip>
          <a:stretch>
            <a:fillRect/>
          </a:stretch>
        </p:blipFill>
        <p:spPr>
          <a:xfrm>
            <a:off x="11406725" y="50113"/>
            <a:ext cx="685800" cy="68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23"/>
          <p:cNvSpPr txBox="1">
            <a:spLocks noGrp="1"/>
          </p:cNvSpPr>
          <p:nvPr>
            <p:ph type="sldNum" idx="12"/>
          </p:nvPr>
        </p:nvSpPr>
        <p:spPr>
          <a:xfrm>
            <a:off x="11075878" y="6241851"/>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648" name="Google Shape;648;p23"/>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49" name="Google Shape;649;p23"/>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F4B081"/>
              </a:solidFill>
              <a:latin typeface="Open Sans"/>
              <a:ea typeface="Open Sans"/>
              <a:cs typeface="Open Sans"/>
              <a:sym typeface="Open Sans"/>
            </a:endParaRPr>
          </a:p>
        </p:txBody>
      </p:sp>
      <p:sp>
        <p:nvSpPr>
          <p:cNvPr id="651" name="Google Shape;651;p23"/>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endParaRPr dirty="0"/>
          </a:p>
        </p:txBody>
      </p:sp>
      <p:sp>
        <p:nvSpPr>
          <p:cNvPr id="653" name="Google Shape;653;p23"/>
          <p:cNvSpPr/>
          <p:nvPr/>
        </p:nvSpPr>
        <p:spPr>
          <a:xfrm>
            <a:off x="2316267" y="2215701"/>
            <a:ext cx="7931650" cy="4291418"/>
          </a:xfrm>
          <a:prstGeom prst="flowChartManualOperation">
            <a:avLst/>
          </a:prstGeom>
          <a:solidFill>
            <a:srgbClr val="DBEB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54" name="Google Shape;654;p23"/>
          <p:cNvSpPr/>
          <p:nvPr/>
        </p:nvSpPr>
        <p:spPr>
          <a:xfrm>
            <a:off x="999466" y="1147616"/>
            <a:ext cx="3493216" cy="379826"/>
          </a:xfrm>
          <a:prstGeom prst="rect">
            <a:avLst/>
          </a:prstGeom>
          <a:solidFill>
            <a:schemeClr val="accent5"/>
          </a:solidFill>
          <a:ln>
            <a:noFill/>
          </a:ln>
        </p:spPr>
        <p:txBody>
          <a:bodyPr spcFirstLastPara="1" wrap="square" lIns="91425" tIns="45700" rIns="91425" bIns="45700" anchor="ctr" anchorCtr="0">
            <a:noAutofit/>
          </a:bodyPr>
          <a:lstStyle/>
          <a:p>
            <a:pPr marL="342900" marR="0" lvl="0" indent="-342900" algn="ctr" rtl="0">
              <a:spcBef>
                <a:spcPts val="0"/>
              </a:spcBef>
              <a:spcAft>
                <a:spcPts val="0"/>
              </a:spcAft>
              <a:buClr>
                <a:schemeClr val="lt1"/>
              </a:buClr>
              <a:buSzPts val="1800"/>
              <a:buFont typeface="Calibri"/>
              <a:buAutoNum type="arabicPeriod"/>
            </a:pPr>
            <a:r>
              <a:rPr lang="en-US" sz="1800" b="1" dirty="0">
                <a:solidFill>
                  <a:schemeClr val="lt1"/>
                </a:solidFill>
                <a:latin typeface="Calibri"/>
                <a:ea typeface="Calibri"/>
                <a:cs typeface="Calibri"/>
                <a:sym typeface="Calibri"/>
              </a:rPr>
              <a:t>Water </a:t>
            </a:r>
            <a:endParaRPr dirty="0"/>
          </a:p>
        </p:txBody>
      </p:sp>
      <p:sp>
        <p:nvSpPr>
          <p:cNvPr id="655" name="Google Shape;655;p23"/>
          <p:cNvSpPr/>
          <p:nvPr/>
        </p:nvSpPr>
        <p:spPr>
          <a:xfrm>
            <a:off x="1728929" y="2300619"/>
            <a:ext cx="9102903" cy="531670"/>
          </a:xfrm>
          <a:prstGeom prst="rect">
            <a:avLst/>
          </a:prstGeom>
          <a:solidFill>
            <a:schemeClr val="accent6">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Best outcome data</a:t>
            </a:r>
            <a:endParaRPr dirty="0"/>
          </a:p>
        </p:txBody>
      </p:sp>
      <p:sp>
        <p:nvSpPr>
          <p:cNvPr id="656" name="Google Shape;656;p23"/>
          <p:cNvSpPr/>
          <p:nvPr/>
        </p:nvSpPr>
        <p:spPr>
          <a:xfrm>
            <a:off x="2067976" y="2832289"/>
            <a:ext cx="8424810" cy="531670"/>
          </a:xfrm>
          <a:prstGeom prst="rect">
            <a:avLst/>
          </a:prstGeom>
          <a:solidFill>
            <a:schemeClr val="accent5">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Mapping: Range of stakeholders as informants</a:t>
            </a:r>
            <a:endParaRPr dirty="0"/>
          </a:p>
        </p:txBody>
      </p:sp>
      <p:sp>
        <p:nvSpPr>
          <p:cNvPr id="657" name="Google Shape;657;p23"/>
          <p:cNvSpPr/>
          <p:nvPr/>
        </p:nvSpPr>
        <p:spPr>
          <a:xfrm>
            <a:off x="2407022" y="3363959"/>
            <a:ext cx="7750141" cy="531670"/>
          </a:xfrm>
          <a:prstGeom prst="rect">
            <a:avLst/>
          </a:prstGeom>
          <a:solidFill>
            <a:schemeClr val="accent6">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rgbClr val="FF0000"/>
                </a:solidFill>
                <a:highlight>
                  <a:srgbClr val="FFFF00"/>
                </a:highlight>
                <a:latin typeface="Calibri"/>
                <a:ea typeface="Calibri"/>
                <a:cs typeface="Calibri"/>
                <a:sym typeface="Calibri"/>
              </a:rPr>
              <a:t>Mapping vulnerability and shocks that affect the participants</a:t>
            </a:r>
            <a:endParaRPr dirty="0">
              <a:solidFill>
                <a:srgbClr val="FF0000"/>
              </a:solidFill>
              <a:highlight>
                <a:srgbClr val="FFFF00"/>
              </a:highlight>
            </a:endParaRPr>
          </a:p>
          <a:p>
            <a:pPr marL="0" marR="0" lvl="0" indent="0" algn="ctr" rtl="0">
              <a:spcBef>
                <a:spcPts val="0"/>
              </a:spcBef>
              <a:spcAft>
                <a:spcPts val="0"/>
              </a:spcAft>
              <a:buNone/>
            </a:pPr>
            <a:r>
              <a:rPr lang="en-US" sz="1800" b="1" dirty="0">
                <a:solidFill>
                  <a:srgbClr val="FF0000"/>
                </a:solidFill>
                <a:highlight>
                  <a:srgbClr val="FFFF00"/>
                </a:highlight>
                <a:latin typeface="Calibri"/>
                <a:ea typeface="Calibri"/>
                <a:cs typeface="Calibri"/>
                <a:sym typeface="Calibri"/>
              </a:rPr>
              <a:t>e.g.  droughts vs. rainfall </a:t>
            </a:r>
            <a:endParaRPr dirty="0">
              <a:solidFill>
                <a:srgbClr val="FF0000"/>
              </a:solidFill>
              <a:highlight>
                <a:srgbClr val="FFFF00"/>
              </a:highlight>
            </a:endParaRPr>
          </a:p>
        </p:txBody>
      </p:sp>
      <p:sp>
        <p:nvSpPr>
          <p:cNvPr id="658" name="Google Shape;658;p23"/>
          <p:cNvSpPr/>
          <p:nvPr/>
        </p:nvSpPr>
        <p:spPr>
          <a:xfrm>
            <a:off x="2746074" y="3895629"/>
            <a:ext cx="7140539" cy="531670"/>
          </a:xfrm>
          <a:prstGeom prst="rect">
            <a:avLst/>
          </a:prstGeom>
          <a:solidFill>
            <a:schemeClr val="accent5">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Mapping activities e.g. </a:t>
            </a:r>
            <a:r>
              <a:rPr lang="en-US" sz="1800" b="1" dirty="0" err="1">
                <a:solidFill>
                  <a:schemeClr val="lt1"/>
                </a:solidFill>
                <a:latin typeface="Calibri"/>
                <a:ea typeface="Calibri"/>
                <a:cs typeface="Calibri"/>
                <a:sym typeface="Calibri"/>
              </a:rPr>
              <a:t>isolatability</a:t>
            </a:r>
            <a:r>
              <a:rPr lang="en-US" sz="1800" b="1">
                <a:solidFill>
                  <a:schemeClr val="lt1"/>
                </a:solidFill>
                <a:latin typeface="Calibri"/>
                <a:ea typeface="Calibri"/>
                <a:cs typeface="Calibri"/>
                <a:sym typeface="Calibri"/>
              </a:rPr>
              <a:t>  or intensity of other projects</a:t>
            </a:r>
            <a:endParaRPr/>
          </a:p>
        </p:txBody>
      </p:sp>
      <p:sp>
        <p:nvSpPr>
          <p:cNvPr id="659" name="Google Shape;659;p23"/>
          <p:cNvSpPr/>
          <p:nvPr/>
        </p:nvSpPr>
        <p:spPr>
          <a:xfrm>
            <a:off x="2992650" y="4427299"/>
            <a:ext cx="6575461" cy="531670"/>
          </a:xfrm>
          <a:prstGeom prst="rect">
            <a:avLst/>
          </a:prstGeom>
          <a:solidFill>
            <a:schemeClr val="accent6">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Mapping: Project activities by location; </a:t>
            </a:r>
            <a:endParaRPr/>
          </a:p>
          <a:p>
            <a:pPr marL="0" marR="0" lvl="0" indent="0" algn="ctr" rtl="0">
              <a:spcBef>
                <a:spcPts val="0"/>
              </a:spcBef>
              <a:spcAft>
                <a:spcPts val="0"/>
              </a:spcAft>
              <a:buNone/>
            </a:pPr>
            <a:r>
              <a:rPr lang="en-US" sz="1800" b="1">
                <a:solidFill>
                  <a:schemeClr val="lt1"/>
                </a:solidFill>
                <a:latin typeface="Calibri"/>
                <a:ea typeface="Calibri"/>
                <a:cs typeface="Calibri"/>
                <a:sym typeface="Calibri"/>
              </a:rPr>
              <a:t>and number of villages</a:t>
            </a:r>
            <a:endParaRPr/>
          </a:p>
        </p:txBody>
      </p:sp>
      <p:sp>
        <p:nvSpPr>
          <p:cNvPr id="660" name="Google Shape;660;p23"/>
          <p:cNvSpPr/>
          <p:nvPr/>
        </p:nvSpPr>
        <p:spPr>
          <a:xfrm>
            <a:off x="3222106" y="4956475"/>
            <a:ext cx="6078875" cy="531670"/>
          </a:xfrm>
          <a:prstGeom prst="rect">
            <a:avLst/>
          </a:prstGeom>
          <a:solidFill>
            <a:schemeClr val="accent5">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Multiple sectors needed to achieve impact? </a:t>
            </a:r>
            <a:endParaRPr/>
          </a:p>
          <a:p>
            <a:pPr marL="0" marR="0" lvl="0" indent="0" algn="ctr" rtl="0">
              <a:spcBef>
                <a:spcPts val="0"/>
              </a:spcBef>
              <a:spcAft>
                <a:spcPts val="0"/>
              </a:spcAft>
              <a:buNone/>
            </a:pPr>
            <a:r>
              <a:rPr lang="en-US" sz="1800" b="1">
                <a:solidFill>
                  <a:schemeClr val="lt1"/>
                </a:solidFill>
                <a:latin typeface="Calibri"/>
                <a:ea typeface="Calibri"/>
                <a:cs typeface="Calibri"/>
                <a:sym typeface="Calibri"/>
              </a:rPr>
              <a:t>e.g. irrigation and agriculture for food security</a:t>
            </a:r>
            <a:endParaRPr/>
          </a:p>
        </p:txBody>
      </p:sp>
      <p:sp>
        <p:nvSpPr>
          <p:cNvPr id="661" name="Google Shape;661;p23"/>
          <p:cNvSpPr/>
          <p:nvPr/>
        </p:nvSpPr>
        <p:spPr>
          <a:xfrm>
            <a:off x="999466" y="1527448"/>
            <a:ext cx="1746608" cy="379826"/>
          </a:xfrm>
          <a:prstGeom prst="rect">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Irrigation</a:t>
            </a:r>
            <a:endParaRPr/>
          </a:p>
        </p:txBody>
      </p:sp>
      <p:sp>
        <p:nvSpPr>
          <p:cNvPr id="662" name="Google Shape;662;p23"/>
          <p:cNvSpPr/>
          <p:nvPr/>
        </p:nvSpPr>
        <p:spPr>
          <a:xfrm>
            <a:off x="2746074" y="1527448"/>
            <a:ext cx="1746608" cy="37982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Consumption</a:t>
            </a:r>
            <a:endParaRPr/>
          </a:p>
        </p:txBody>
      </p:sp>
      <p:sp>
        <p:nvSpPr>
          <p:cNvPr id="663" name="Google Shape;663;p23"/>
          <p:cNvSpPr/>
          <p:nvPr/>
        </p:nvSpPr>
        <p:spPr>
          <a:xfrm>
            <a:off x="7916562" y="1174067"/>
            <a:ext cx="4033475" cy="37648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2. Food security</a:t>
            </a:r>
            <a:endParaRPr/>
          </a:p>
        </p:txBody>
      </p:sp>
      <p:sp>
        <p:nvSpPr>
          <p:cNvPr id="664" name="Google Shape;664;p23"/>
          <p:cNvSpPr/>
          <p:nvPr/>
        </p:nvSpPr>
        <p:spPr>
          <a:xfrm>
            <a:off x="7916562" y="1550553"/>
            <a:ext cx="1384419" cy="356720"/>
          </a:xfrm>
          <a:prstGeom prst="rect">
            <a:avLst/>
          </a:prstGeom>
          <a:solidFill>
            <a:srgbClr val="F7CA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Small</a:t>
            </a:r>
            <a:r>
              <a:rPr lang="en-US" sz="1500">
                <a:solidFill>
                  <a:schemeClr val="lt1"/>
                </a:solidFill>
                <a:latin typeface="Calibri"/>
                <a:ea typeface="Calibri"/>
                <a:cs typeface="Calibri"/>
                <a:sym typeface="Calibri"/>
              </a:rPr>
              <a:t> </a:t>
            </a:r>
            <a:r>
              <a:rPr lang="en-US" sz="1500" b="1">
                <a:solidFill>
                  <a:schemeClr val="lt1"/>
                </a:solidFill>
                <a:latin typeface="Calibri"/>
                <a:ea typeface="Calibri"/>
                <a:cs typeface="Calibri"/>
                <a:sym typeface="Calibri"/>
              </a:rPr>
              <a:t>livestock</a:t>
            </a:r>
            <a:endParaRPr/>
          </a:p>
        </p:txBody>
      </p:sp>
      <p:sp>
        <p:nvSpPr>
          <p:cNvPr id="665" name="Google Shape;665;p23"/>
          <p:cNvSpPr/>
          <p:nvPr/>
        </p:nvSpPr>
        <p:spPr>
          <a:xfrm>
            <a:off x="9301016" y="1550553"/>
            <a:ext cx="1329668" cy="356720"/>
          </a:xfrm>
          <a:prstGeom prst="rect">
            <a:avLst/>
          </a:prstGeom>
          <a:solidFill>
            <a:srgbClr val="F4B0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Agriculture</a:t>
            </a:r>
            <a:endParaRPr/>
          </a:p>
        </p:txBody>
      </p:sp>
      <p:sp>
        <p:nvSpPr>
          <p:cNvPr id="666" name="Google Shape;666;p23"/>
          <p:cNvSpPr/>
          <p:nvPr/>
        </p:nvSpPr>
        <p:spPr>
          <a:xfrm>
            <a:off x="10620369" y="1542118"/>
            <a:ext cx="1329668" cy="36515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Agroforestry</a:t>
            </a:r>
            <a:endParaRPr/>
          </a:p>
        </p:txBody>
      </p:sp>
      <p:sp>
        <p:nvSpPr>
          <p:cNvPr id="667" name="Google Shape;667;p23"/>
          <p:cNvSpPr/>
          <p:nvPr/>
        </p:nvSpPr>
        <p:spPr>
          <a:xfrm>
            <a:off x="5331318" y="1512026"/>
            <a:ext cx="1746608" cy="98161"/>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23"/>
          <p:cNvSpPr/>
          <p:nvPr/>
        </p:nvSpPr>
        <p:spPr>
          <a:xfrm>
            <a:off x="3949072" y="1990691"/>
            <a:ext cx="543610" cy="189372"/>
          </a:xfrm>
          <a:prstGeom prst="downArrow">
            <a:avLst>
              <a:gd name="adj1" fmla="val 50000"/>
              <a:gd name="adj2"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23"/>
          <p:cNvSpPr/>
          <p:nvPr/>
        </p:nvSpPr>
        <p:spPr>
          <a:xfrm>
            <a:off x="7916562" y="1990691"/>
            <a:ext cx="543610" cy="189372"/>
          </a:xfrm>
          <a:prstGeom prst="downArrow">
            <a:avLst>
              <a:gd name="adj1" fmla="val 50000"/>
              <a:gd name="adj2"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23"/>
          <p:cNvSpPr/>
          <p:nvPr/>
        </p:nvSpPr>
        <p:spPr>
          <a:xfrm>
            <a:off x="654386" y="6040511"/>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72" name="Google Shape;672;p23"/>
          <p:cNvCxnSpPr/>
          <p:nvPr/>
        </p:nvCxnSpPr>
        <p:spPr>
          <a:xfrm>
            <a:off x="1276867" y="2991152"/>
            <a:ext cx="0" cy="2425394"/>
          </a:xfrm>
          <a:prstGeom prst="straightConnector1">
            <a:avLst/>
          </a:prstGeom>
          <a:noFill/>
          <a:ln w="38100" cap="flat" cmpd="sng">
            <a:solidFill>
              <a:srgbClr val="7F7F7F"/>
            </a:solidFill>
            <a:prstDash val="dash"/>
            <a:miter lim="800000"/>
            <a:headEnd type="none" w="sm" len="sm"/>
            <a:tailEnd type="triangle" w="med" len="med"/>
          </a:ln>
        </p:spPr>
      </p:cxnSp>
      <p:sp>
        <p:nvSpPr>
          <p:cNvPr id="673" name="Google Shape;673;p23"/>
          <p:cNvSpPr/>
          <p:nvPr/>
        </p:nvSpPr>
        <p:spPr>
          <a:xfrm>
            <a:off x="602854" y="5533024"/>
            <a:ext cx="1465122"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7F7F7F"/>
                </a:solidFill>
                <a:latin typeface="Calibri"/>
                <a:ea typeface="Calibri"/>
                <a:cs typeface="Calibri"/>
                <a:sym typeface="Calibri"/>
              </a:rPr>
              <a:t>Leads to fieldwork</a:t>
            </a:r>
            <a:endParaRPr dirty="0"/>
          </a:p>
        </p:txBody>
      </p:sp>
      <p:sp>
        <p:nvSpPr>
          <p:cNvPr id="674" name="Google Shape;674;p23"/>
          <p:cNvSpPr/>
          <p:nvPr/>
        </p:nvSpPr>
        <p:spPr>
          <a:xfrm>
            <a:off x="3496166" y="5488145"/>
            <a:ext cx="5547963" cy="531670"/>
          </a:xfrm>
          <a:prstGeom prst="rect">
            <a:avLst/>
          </a:prstGeom>
          <a:solidFill>
            <a:schemeClr val="accent6">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rgbClr val="FF0000"/>
                </a:solidFill>
                <a:highlight>
                  <a:srgbClr val="FFFF00"/>
                </a:highlight>
                <a:latin typeface="Calibri"/>
                <a:ea typeface="Calibri"/>
                <a:cs typeface="Calibri"/>
                <a:sym typeface="Calibri"/>
              </a:rPr>
              <a:t>METHODS</a:t>
            </a:r>
            <a:endParaRPr sz="1800" b="1" dirty="0">
              <a:solidFill>
                <a:srgbClr val="FF0000"/>
              </a:solidFill>
              <a:highlight>
                <a:srgbClr val="FFFF00"/>
              </a:highlight>
              <a:latin typeface="Calibri"/>
              <a:ea typeface="Calibri"/>
              <a:cs typeface="Calibri"/>
              <a:sym typeface="Calibri"/>
            </a:endParaRPr>
          </a:p>
        </p:txBody>
      </p:sp>
      <p:sp>
        <p:nvSpPr>
          <p:cNvPr id="675" name="Google Shape;675;p23"/>
          <p:cNvSpPr/>
          <p:nvPr/>
        </p:nvSpPr>
        <p:spPr>
          <a:xfrm>
            <a:off x="3731089" y="6017321"/>
            <a:ext cx="5128105" cy="434450"/>
          </a:xfrm>
          <a:prstGeom prst="rect">
            <a:avLst/>
          </a:prstGeom>
          <a:solidFill>
            <a:schemeClr val="accent5">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Purposive or random sampling</a:t>
            </a:r>
            <a:endParaRPr/>
          </a:p>
        </p:txBody>
      </p:sp>
      <p:sp>
        <p:nvSpPr>
          <p:cNvPr id="676" name="Google Shape;676;p23"/>
          <p:cNvSpPr/>
          <p:nvPr/>
        </p:nvSpPr>
        <p:spPr>
          <a:xfrm>
            <a:off x="1728929" y="2300619"/>
            <a:ext cx="9102903" cy="531670"/>
          </a:xfrm>
          <a:prstGeom prst="rect">
            <a:avLst/>
          </a:prstGeom>
          <a:noFill/>
          <a:ln w="38100" cap="flat" cmpd="sng">
            <a:solidFill>
              <a:srgbClr val="F586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480A2245-9F75-4120-BC2D-DDBB2CBF02DF}"/>
              </a:ext>
            </a:extLst>
          </p:cNvPr>
          <p:cNvSpPr txBox="1"/>
          <p:nvPr/>
        </p:nvSpPr>
        <p:spPr>
          <a:xfrm>
            <a:off x="5156791" y="1228497"/>
            <a:ext cx="2052083" cy="307777"/>
          </a:xfrm>
          <a:prstGeom prst="rect">
            <a:avLst/>
          </a:prstGeom>
          <a:noFill/>
        </p:spPr>
        <p:txBody>
          <a:bodyPr wrap="square" rtlCol="0">
            <a:spAutoFit/>
          </a:bodyPr>
          <a:lstStyle/>
          <a:p>
            <a:pPr algn="ctr"/>
            <a:r>
              <a:rPr lang="en-US" b="1" dirty="0">
                <a:latin typeface="Myriad Pro" panose="020B0503030403020204"/>
              </a:rPr>
              <a:t>Example: Ecuador</a:t>
            </a:r>
          </a:p>
        </p:txBody>
      </p:sp>
      <p:sp>
        <p:nvSpPr>
          <p:cNvPr id="34" name="Google Shape;684;p24">
            <a:extLst>
              <a:ext uri="{FF2B5EF4-FFF2-40B4-BE49-F238E27FC236}">
                <a16:creationId xmlns:a16="http://schemas.microsoft.com/office/drawing/2014/main" id="{30998A4C-BAA9-4DDF-86C7-058117DF7C0A}"/>
              </a:ext>
            </a:extLst>
          </p:cNvPr>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Considerations for fieldwork: process for ex post evaluations</a:t>
            </a:r>
            <a:endParaRPr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72"/>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sp>
        <p:nvSpPr>
          <p:cNvPr id="1616" name="Google Shape;1616;p72"/>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7" name="Google Shape;1617;p72"/>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1618" name="Google Shape;1618;p72"/>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Reviewing resilience: example of infrastructure assessment</a:t>
            </a:r>
            <a:endParaRPr dirty="0"/>
          </a:p>
        </p:txBody>
      </p:sp>
      <p:sp>
        <p:nvSpPr>
          <p:cNvPr id="1619" name="Google Shape;1619;p72"/>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Data analysis – resilience tools</a:t>
            </a:r>
            <a:endParaRPr/>
          </a:p>
        </p:txBody>
      </p:sp>
      <p:cxnSp>
        <p:nvCxnSpPr>
          <p:cNvPr id="1620" name="Google Shape;1620;p72"/>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621" name="Google Shape;1621;p72"/>
          <p:cNvSpPr/>
          <p:nvPr/>
        </p:nvSpPr>
        <p:spPr>
          <a:xfrm>
            <a:off x="815248" y="6026227"/>
            <a:ext cx="1917752" cy="732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2" name="Google Shape;1622;p72"/>
          <p:cNvSpPr txBox="1"/>
          <p:nvPr/>
        </p:nvSpPr>
        <p:spPr>
          <a:xfrm>
            <a:off x="882164" y="1751749"/>
            <a:ext cx="10002146" cy="4708981"/>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2000" b="1" i="0" u="sng" strike="noStrike" cap="none">
                <a:solidFill>
                  <a:schemeClr val="dk1"/>
                </a:solidFill>
                <a:latin typeface="Open Sans"/>
                <a:ea typeface="Open Sans"/>
                <a:cs typeface="Open Sans"/>
                <a:sym typeface="Open Sans"/>
              </a:rPr>
              <a:t>Resilience Checklist</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endParaRPr sz="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a:solidFill>
                  <a:schemeClr val="dk1"/>
                </a:solidFill>
                <a:latin typeface="Open Sans"/>
                <a:ea typeface="Open Sans"/>
                <a:cs typeface="Open Sans"/>
                <a:sym typeface="Open Sans"/>
              </a:rPr>
              <a:t>Disturbances </a:t>
            </a:r>
            <a:r>
              <a:rPr lang="en-US" sz="1800">
                <a:solidFill>
                  <a:schemeClr val="dk1"/>
                </a:solidFill>
                <a:latin typeface="Open Sans"/>
                <a:ea typeface="Open Sans"/>
                <a:cs typeface="Open Sans"/>
                <a:sym typeface="Open Sans"/>
              </a:rPr>
              <a:t>– What climate shocks and stressors (disturbances) does this infrastructure resist? How have the disturbances changed since project closing? </a:t>
            </a:r>
            <a:endParaRPr/>
          </a:p>
          <a:p>
            <a:pPr marL="285750" marR="0" lvl="0" indent="-254000" algn="l" rtl="0">
              <a:spcBef>
                <a:spcPts val="0"/>
              </a:spcBef>
              <a:spcAft>
                <a:spcPts val="0"/>
              </a:spcAft>
              <a:buClr>
                <a:schemeClr val="dk1"/>
              </a:buClr>
              <a:buSzPts val="500"/>
              <a:buFont typeface="Noto Sans Symbols"/>
              <a:buNone/>
            </a:pPr>
            <a:endParaRPr sz="5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a:solidFill>
                  <a:schemeClr val="dk1"/>
                </a:solidFill>
                <a:latin typeface="Open Sans"/>
                <a:ea typeface="Open Sans"/>
                <a:cs typeface="Open Sans"/>
                <a:sym typeface="Open Sans"/>
              </a:rPr>
              <a:t>Systems </a:t>
            </a:r>
            <a:r>
              <a:rPr lang="en-US" sz="1800">
                <a:solidFill>
                  <a:schemeClr val="dk1"/>
                </a:solidFill>
                <a:latin typeface="Open Sans"/>
                <a:ea typeface="Open Sans"/>
                <a:cs typeface="Open Sans"/>
                <a:sym typeface="Open Sans"/>
              </a:rPr>
              <a:t>– In what systems does the infrastructure sit (human and natural)? What structures and functions does it fulfill in those systems? </a:t>
            </a:r>
            <a:endParaRPr/>
          </a:p>
          <a:p>
            <a:pPr marL="285750" marR="0" lvl="0" indent="-254000" algn="l" rtl="0">
              <a:spcBef>
                <a:spcPts val="0"/>
              </a:spcBef>
              <a:spcAft>
                <a:spcPts val="0"/>
              </a:spcAft>
              <a:buClr>
                <a:schemeClr val="dk1"/>
              </a:buClr>
              <a:buSzPts val="500"/>
              <a:buFont typeface="Noto Sans Symbols"/>
              <a:buNone/>
            </a:pPr>
            <a:endParaRPr sz="5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a:solidFill>
                  <a:schemeClr val="dk1"/>
                </a:solidFill>
                <a:latin typeface="Open Sans"/>
                <a:ea typeface="Open Sans"/>
                <a:cs typeface="Open Sans"/>
                <a:sym typeface="Open Sans"/>
              </a:rPr>
              <a:t>Characteristics </a:t>
            </a:r>
            <a:r>
              <a:rPr lang="en-US" sz="1800">
                <a:solidFill>
                  <a:schemeClr val="dk1"/>
                </a:solidFill>
                <a:latin typeface="Open Sans"/>
                <a:ea typeface="Open Sans"/>
                <a:cs typeface="Open Sans"/>
                <a:sym typeface="Open Sans"/>
              </a:rPr>
              <a:t>- What resilience characteristics does the infrastructure exhibit in the face of climate disturbances (feedback loops, redundancy, diversity etc.)? Are the characteristics locally valued? </a:t>
            </a:r>
            <a:endParaRPr sz="5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a:solidFill>
                  <a:schemeClr val="dk1"/>
                </a:solidFill>
                <a:latin typeface="Open Sans"/>
                <a:ea typeface="Open Sans"/>
                <a:cs typeface="Open Sans"/>
                <a:sym typeface="Open Sans"/>
              </a:rPr>
              <a:t>Means and Actions </a:t>
            </a:r>
            <a:r>
              <a:rPr lang="en-US" sz="1800">
                <a:solidFill>
                  <a:schemeClr val="dk1"/>
                </a:solidFill>
                <a:latin typeface="Open Sans"/>
                <a:ea typeface="Open Sans"/>
                <a:cs typeface="Open Sans"/>
                <a:sym typeface="Open Sans"/>
              </a:rPr>
              <a:t>– What activities and resources are being used to ensure the infrastructure continues to exhibit these resilience characteristics? In what ways and for how long? </a:t>
            </a:r>
            <a:endParaRPr/>
          </a:p>
          <a:p>
            <a:pPr marL="285750" marR="0" lvl="0" indent="-254000" algn="l" rtl="0">
              <a:spcBef>
                <a:spcPts val="0"/>
              </a:spcBef>
              <a:spcAft>
                <a:spcPts val="0"/>
              </a:spcAft>
              <a:buClr>
                <a:schemeClr val="dk1"/>
              </a:buClr>
              <a:buSzPts val="500"/>
              <a:buFont typeface="Noto Sans Symbols"/>
              <a:buNone/>
            </a:pPr>
            <a:endParaRPr sz="5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Noto Sans Symbols"/>
              <a:buChar char="❑"/>
            </a:pPr>
            <a:r>
              <a:rPr lang="en-US" sz="1800" b="1">
                <a:solidFill>
                  <a:schemeClr val="dk1"/>
                </a:solidFill>
                <a:latin typeface="Open Sans"/>
                <a:ea typeface="Open Sans"/>
                <a:cs typeface="Open Sans"/>
                <a:sym typeface="Open Sans"/>
              </a:rPr>
              <a:t>Resistance – Resilience – Transformation </a:t>
            </a:r>
            <a:r>
              <a:rPr lang="en-US" sz="1800">
                <a:solidFill>
                  <a:schemeClr val="dk1"/>
                </a:solidFill>
                <a:latin typeface="Open Sans"/>
                <a:ea typeface="Open Sans"/>
                <a:cs typeface="Open Sans"/>
                <a:sym typeface="Open Sans"/>
              </a:rPr>
              <a:t>– Where on the RRT typology does the sustained infrastructure outcome sit overall? To what extent did impacts influence/affect targeted systems? </a:t>
            </a:r>
            <a:endParaRPr/>
          </a:p>
          <a:p>
            <a:pPr marL="285750" marR="0" lvl="0" indent="-254000" algn="l" rtl="0">
              <a:spcBef>
                <a:spcPts val="0"/>
              </a:spcBef>
              <a:spcAft>
                <a:spcPts val="0"/>
              </a:spcAft>
              <a:buClr>
                <a:schemeClr val="dk1"/>
              </a:buClr>
              <a:buSzPts val="500"/>
              <a:buFont typeface="Noto Sans Symbols"/>
              <a:buNone/>
            </a:pPr>
            <a:endParaRPr sz="500">
              <a:solidFill>
                <a:schemeClr val="dk1"/>
              </a:solidFill>
              <a:latin typeface="Open Sans"/>
              <a:ea typeface="Open Sans"/>
              <a:cs typeface="Open Sans"/>
              <a:sym typeface="Open Sans"/>
            </a:endParaRPr>
          </a:p>
        </p:txBody>
      </p:sp>
      <p:pic>
        <p:nvPicPr>
          <p:cNvPr id="1623" name="Google Shape;1623;p72" descr="Vector Checklist Png - Checklist Png Clipart - Full Size Clipart (#5469566)  - PinClipart"/>
          <p:cNvPicPr preferRelativeResize="0"/>
          <p:nvPr/>
        </p:nvPicPr>
        <p:blipFill rotWithShape="1">
          <a:blip r:embed="rId3">
            <a:alphaModFix/>
          </a:blip>
          <a:srcRect/>
          <a:stretch/>
        </p:blipFill>
        <p:spPr>
          <a:xfrm>
            <a:off x="649995" y="1509054"/>
            <a:ext cx="804232" cy="76475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2E874E-7799-4AE7-952E-EC28217F0E3F}"/>
              </a:ext>
            </a:extLst>
          </p:cNvPr>
          <p:cNvSpPr txBox="1"/>
          <p:nvPr/>
        </p:nvSpPr>
        <p:spPr>
          <a:xfrm>
            <a:off x="2802277" y="3011453"/>
            <a:ext cx="6262098" cy="840230"/>
          </a:xfrm>
          <a:prstGeom prst="rect">
            <a:avLst/>
          </a:prstGeom>
          <a:noFill/>
        </p:spPr>
        <p:txBody>
          <a:bodyPr wrap="square">
            <a:spAutoFit/>
          </a:bodyPr>
          <a:lstStyle/>
          <a:p>
            <a:pPr marL="285750" marR="0" lvl="0" indent="-285750" algn="l" rtl="0">
              <a:lnSpc>
                <a:spcPct val="90000"/>
              </a:lnSpc>
              <a:spcBef>
                <a:spcPts val="1000"/>
              </a:spcBef>
              <a:spcAft>
                <a:spcPts val="0"/>
              </a:spcAft>
              <a:buClr>
                <a:schemeClr val="lt1"/>
              </a:buClr>
              <a:buSzPts val="2000"/>
              <a:buFont typeface="Arial"/>
              <a:buChar char="•"/>
            </a:pPr>
            <a:r>
              <a:rPr lang="en-US" sz="1800" b="1" dirty="0">
                <a:highlight>
                  <a:srgbClr val="FFFF00"/>
                </a:highlight>
                <a:latin typeface="Open Sans"/>
                <a:ea typeface="Open Sans"/>
                <a:cs typeface="Open Sans"/>
                <a:sym typeface="Open Sans"/>
              </a:rPr>
              <a:t>EXAMPLE 2</a:t>
            </a:r>
            <a:r>
              <a:rPr lang="en-US" sz="1800" b="1" dirty="0">
                <a:latin typeface="Open Sans"/>
                <a:ea typeface="Open Sans"/>
                <a:cs typeface="Open Sans"/>
                <a:sym typeface="Open Sans"/>
              </a:rPr>
              <a:t>: How can outcomes be analyzed for restoration, disaster risk management/reduction, </a:t>
            </a:r>
            <a:r>
              <a:rPr lang="en-US" sz="1800" b="1" dirty="0" err="1">
                <a:latin typeface="Open Sans"/>
                <a:ea typeface="Open Sans"/>
                <a:cs typeface="Open Sans"/>
                <a:sym typeface="Open Sans"/>
              </a:rPr>
              <a:t>etc</a:t>
            </a:r>
            <a:r>
              <a:rPr lang="en-US" sz="1800" b="1" dirty="0">
                <a:latin typeface="Open Sans"/>
                <a:ea typeface="Open Sans"/>
                <a:cs typeface="Open Sans"/>
                <a:sym typeface="Open Sans"/>
              </a:rPr>
              <a:t>?</a:t>
            </a:r>
          </a:p>
        </p:txBody>
      </p:sp>
      <p:sp>
        <p:nvSpPr>
          <p:cNvPr id="6" name="Google Shape;1616;p72">
            <a:extLst>
              <a:ext uri="{FF2B5EF4-FFF2-40B4-BE49-F238E27FC236}">
                <a16:creationId xmlns:a16="http://schemas.microsoft.com/office/drawing/2014/main" id="{2ED21F41-2750-4CBC-9E33-C8190280ECAB}"/>
              </a:ext>
            </a:extLst>
          </p:cNvPr>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617;p72">
            <a:extLst>
              <a:ext uri="{FF2B5EF4-FFF2-40B4-BE49-F238E27FC236}">
                <a16:creationId xmlns:a16="http://schemas.microsoft.com/office/drawing/2014/main" id="{F5E4FF74-9031-4E51-936D-49C4D0136EBB}"/>
              </a:ext>
            </a:extLst>
          </p:cNvPr>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8" name="Google Shape;1618;p72">
            <a:extLst>
              <a:ext uri="{FF2B5EF4-FFF2-40B4-BE49-F238E27FC236}">
                <a16:creationId xmlns:a16="http://schemas.microsoft.com/office/drawing/2014/main" id="{B21CB0C5-B0C6-4057-83AE-6EE26B47878F}"/>
              </a:ext>
            </a:extLst>
          </p:cNvPr>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dirty="0">
                <a:solidFill>
                  <a:srgbClr val="7F7F7F"/>
                </a:solidFill>
                <a:latin typeface="Open Sans"/>
                <a:ea typeface="Open Sans"/>
                <a:cs typeface="Open Sans"/>
                <a:sym typeface="Open Sans"/>
              </a:rPr>
              <a:t>Reviewing resilience: example of restoration, DRR projects, </a:t>
            </a:r>
            <a:r>
              <a:rPr lang="en-US" sz="2400" b="1" dirty="0" err="1">
                <a:solidFill>
                  <a:srgbClr val="7F7F7F"/>
                </a:solidFill>
                <a:latin typeface="Open Sans"/>
                <a:ea typeface="Open Sans"/>
                <a:cs typeface="Open Sans"/>
                <a:sym typeface="Open Sans"/>
              </a:rPr>
              <a:t>etc</a:t>
            </a:r>
            <a:endParaRPr dirty="0"/>
          </a:p>
        </p:txBody>
      </p:sp>
      <p:sp>
        <p:nvSpPr>
          <p:cNvPr id="9" name="Google Shape;1619;p72">
            <a:extLst>
              <a:ext uri="{FF2B5EF4-FFF2-40B4-BE49-F238E27FC236}">
                <a16:creationId xmlns:a16="http://schemas.microsoft.com/office/drawing/2014/main" id="{9279F9F9-09EA-4D4B-BFA5-425C283AE69D}"/>
              </a:ext>
            </a:extLst>
          </p:cNvPr>
          <p:cNvSpPr txBox="1"/>
          <p:nvPr/>
        </p:nvSpPr>
        <p:spPr>
          <a:xfrm>
            <a:off x="517790" y="99321"/>
            <a:ext cx="11674207"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Data analysis – resilience tools</a:t>
            </a:r>
            <a:endParaRPr dirty="0"/>
          </a:p>
        </p:txBody>
      </p:sp>
      <p:cxnSp>
        <p:nvCxnSpPr>
          <p:cNvPr id="10" name="Google Shape;1620;p72">
            <a:extLst>
              <a:ext uri="{FF2B5EF4-FFF2-40B4-BE49-F238E27FC236}">
                <a16:creationId xmlns:a16="http://schemas.microsoft.com/office/drawing/2014/main" id="{845F7451-6C1D-4784-AC66-9F52B8B32011}"/>
              </a:ext>
            </a:extLst>
          </p:cNvPr>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Tree>
    <p:extLst>
      <p:ext uri="{BB962C8B-B14F-4D97-AF65-F5344CB8AC3E}">
        <p14:creationId xmlns:p14="http://schemas.microsoft.com/office/powerpoint/2010/main" val="153288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pic>
        <p:nvPicPr>
          <p:cNvPr id="1629" name="Google Shape;1629;p73" descr="Logo, icon&#10;&#10;Description automatically generated"/>
          <p:cNvPicPr preferRelativeResize="0">
            <a:picLocks noGrp="1"/>
          </p:cNvPicPr>
          <p:nvPr>
            <p:ph type="body" idx="1"/>
          </p:nvPr>
        </p:nvPicPr>
        <p:blipFill rotWithShape="1">
          <a:blip r:embed="rId3">
            <a:alphaModFix/>
          </a:blip>
          <a:srcRect/>
          <a:stretch/>
        </p:blipFill>
        <p:spPr>
          <a:xfrm>
            <a:off x="8781777" y="4078397"/>
            <a:ext cx="2779603" cy="2779603"/>
          </a:xfrm>
          <a:prstGeom prst="rect">
            <a:avLst/>
          </a:prstGeom>
          <a:noFill/>
          <a:ln>
            <a:noFill/>
          </a:ln>
        </p:spPr>
      </p:pic>
      <p:sp>
        <p:nvSpPr>
          <p:cNvPr id="1630" name="Google Shape;1630;p73"/>
          <p:cNvSpPr/>
          <p:nvPr/>
        </p:nvSpPr>
        <p:spPr>
          <a:xfrm>
            <a:off x="3237186" y="1334813"/>
            <a:ext cx="5465380" cy="5523188"/>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31" name="Google Shape;1631;p73" descr="A picture containing text&#10;&#10;Description automatically generated"/>
          <p:cNvPicPr preferRelativeResize="0"/>
          <p:nvPr/>
        </p:nvPicPr>
        <p:blipFill rotWithShape="1">
          <a:blip r:embed="rId4">
            <a:alphaModFix amt="70000"/>
          </a:blip>
          <a:srcRect/>
          <a:stretch/>
        </p:blipFill>
        <p:spPr>
          <a:xfrm>
            <a:off x="26793" y="1642474"/>
            <a:ext cx="4203700" cy="3111500"/>
          </a:xfrm>
          <a:prstGeom prst="rect">
            <a:avLst/>
          </a:prstGeom>
          <a:noFill/>
          <a:ln>
            <a:noFill/>
          </a:ln>
        </p:spPr>
      </p:pic>
      <p:sp>
        <p:nvSpPr>
          <p:cNvPr id="1632" name="Google Shape;1632;p73"/>
          <p:cNvSpPr txBox="1"/>
          <p:nvPr/>
        </p:nvSpPr>
        <p:spPr>
          <a:xfrm>
            <a:off x="378372" y="1334813"/>
            <a:ext cx="1150882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Open Sans"/>
                <a:ea typeface="Open Sans"/>
                <a:cs typeface="Open Sans"/>
                <a:sym typeface="Open Sans"/>
              </a:rPr>
              <a:t>What’s next?</a:t>
            </a:r>
            <a:endParaRPr/>
          </a:p>
        </p:txBody>
      </p:sp>
      <p:sp>
        <p:nvSpPr>
          <p:cNvPr id="1633" name="Google Shape;1633;p73"/>
          <p:cNvSpPr/>
          <p:nvPr/>
        </p:nvSpPr>
        <p:spPr>
          <a:xfrm>
            <a:off x="1886607" y="2165668"/>
            <a:ext cx="8492358" cy="1015663"/>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lt1"/>
              </a:buClr>
              <a:buSzPts val="2000"/>
              <a:buFont typeface="Arial"/>
              <a:buChar char="•"/>
            </a:pPr>
            <a:r>
              <a:rPr lang="en-US" sz="2000" b="1">
                <a:solidFill>
                  <a:schemeClr val="lt1"/>
                </a:solidFill>
                <a:latin typeface="Open Sans"/>
                <a:ea typeface="Open Sans"/>
                <a:cs typeface="Open Sans"/>
                <a:sym typeface="Open Sans"/>
              </a:rPr>
              <a:t>Field work and learning</a:t>
            </a:r>
            <a:endParaRPr/>
          </a:p>
          <a:p>
            <a:pPr marL="285750" marR="0" lvl="0" indent="-285750" algn="ctr" rtl="0">
              <a:spcBef>
                <a:spcPts val="0"/>
              </a:spcBef>
              <a:spcAft>
                <a:spcPts val="0"/>
              </a:spcAft>
              <a:buClr>
                <a:schemeClr val="lt1"/>
              </a:buClr>
              <a:buSzPts val="2000"/>
              <a:buFont typeface="Arial"/>
              <a:buChar char="•"/>
            </a:pPr>
            <a:r>
              <a:rPr lang="en-US" sz="2000">
                <a:solidFill>
                  <a:schemeClr val="lt1"/>
                </a:solidFill>
                <a:latin typeface="Open Sans"/>
                <a:ea typeface="Open Sans"/>
                <a:cs typeface="Open Sans"/>
                <a:sym typeface="Open Sans"/>
              </a:rPr>
              <a:t>Xxxxxxxxx</a:t>
            </a:r>
            <a:endParaRPr sz="2000">
              <a:solidFill>
                <a:schemeClr val="lt1"/>
              </a:solidFill>
              <a:latin typeface="Open Sans"/>
              <a:ea typeface="Open Sans"/>
              <a:cs typeface="Open Sans"/>
              <a:sym typeface="Open Sans"/>
            </a:endParaRPr>
          </a:p>
          <a:p>
            <a:pPr marL="285750" marR="0" lvl="0" indent="-158750" algn="ctr" rtl="0">
              <a:spcBef>
                <a:spcPts val="0"/>
              </a:spcBef>
              <a:spcAft>
                <a:spcPts val="0"/>
              </a:spcAft>
              <a:buClr>
                <a:schemeClr val="dk1"/>
              </a:buClr>
              <a:buSzPts val="2000"/>
              <a:buFont typeface="Arial"/>
              <a:buNone/>
            </a:pPr>
            <a:endParaRPr sz="2000">
              <a:solidFill>
                <a:schemeClr val="lt1"/>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74"/>
          <p:cNvSpPr/>
          <p:nvPr/>
        </p:nvSpPr>
        <p:spPr>
          <a:xfrm>
            <a:off x="0" y="-11017"/>
            <a:ext cx="12192000"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40" name="Google Shape;1640;p74" descr="Icon&#10;&#10;Description automatically generated"/>
          <p:cNvPicPr preferRelativeResize="0"/>
          <p:nvPr/>
        </p:nvPicPr>
        <p:blipFill rotWithShape="1">
          <a:blip r:embed="rId3">
            <a:alphaModFix/>
          </a:blip>
          <a:srcRect/>
          <a:stretch/>
        </p:blipFill>
        <p:spPr>
          <a:xfrm>
            <a:off x="5568854" y="5638874"/>
            <a:ext cx="1054291" cy="1072160"/>
          </a:xfrm>
          <a:prstGeom prst="rect">
            <a:avLst/>
          </a:prstGeom>
          <a:noFill/>
          <a:ln>
            <a:noFill/>
          </a:ln>
        </p:spPr>
      </p:pic>
      <p:sp>
        <p:nvSpPr>
          <p:cNvPr id="1641" name="Google Shape;1641;p74"/>
          <p:cNvSpPr txBox="1"/>
          <p:nvPr/>
        </p:nvSpPr>
        <p:spPr>
          <a:xfrm>
            <a:off x="0" y="99321"/>
            <a:ext cx="12191999" cy="58737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7941D"/>
              </a:buClr>
              <a:buSzPts val="2800"/>
              <a:buFont typeface="Arial"/>
              <a:buNone/>
            </a:pPr>
            <a:r>
              <a:rPr lang="en-US" sz="2800" b="1">
                <a:solidFill>
                  <a:srgbClr val="F7941D"/>
                </a:solidFill>
                <a:latin typeface="Open Sans"/>
                <a:ea typeface="Open Sans"/>
                <a:cs typeface="Open Sans"/>
                <a:sym typeface="Open Sans"/>
              </a:rPr>
              <a:t>Survey</a:t>
            </a:r>
            <a:endParaRPr/>
          </a:p>
        </p:txBody>
      </p:sp>
      <p:sp>
        <p:nvSpPr>
          <p:cNvPr id="1642" name="Google Shape;1642;p74"/>
          <p:cNvSpPr txBox="1"/>
          <p:nvPr/>
        </p:nvSpPr>
        <p:spPr>
          <a:xfrm>
            <a:off x="1" y="2554740"/>
            <a:ext cx="12191999"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Please take the following quick survey: </a:t>
            </a:r>
            <a:r>
              <a:rPr lang="en-US" sz="1800" b="1"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here </a:t>
            </a:r>
            <a:endParaRPr sz="18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What was most surprising?</a:t>
            </a:r>
            <a:endParaRPr dirty="0"/>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What was unclear?</a:t>
            </a:r>
            <a:endParaRPr dirty="0"/>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What else do we need to know?</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rgbClr val="A5A5A5"/>
                </a:solidFill>
                <a:latin typeface="Calibri"/>
                <a:ea typeface="Calibri"/>
                <a:cs typeface="Calibri"/>
                <a:sym typeface="Calibri"/>
              </a:rPr>
              <a:t>If you wish, you can also verify your understanding of today’s session by taking this small quiz</a:t>
            </a:r>
            <a:endParaRPr dirty="0"/>
          </a:p>
          <a:p>
            <a:pPr marL="0" marR="0" lvl="0" indent="0" algn="ctr" rtl="0">
              <a:spcBef>
                <a:spcPts val="0"/>
              </a:spcBef>
              <a:spcAft>
                <a:spcPts val="0"/>
              </a:spcAft>
              <a:buNone/>
            </a:pPr>
            <a:r>
              <a:rPr lang="en-US" sz="1800" u="sng" dirty="0">
                <a:solidFill>
                  <a:schemeClr val="accent1"/>
                </a:solidFill>
                <a:latin typeface="Calibri"/>
                <a:ea typeface="Calibri"/>
                <a:cs typeface="Calibri"/>
                <a:sym typeface="Calibri"/>
                <a:hlinkClick r:id="rId5"/>
              </a:rPr>
              <a:t>Link to quiz B</a:t>
            </a:r>
            <a:endParaRPr sz="1800" u="sng" dirty="0">
              <a:solidFill>
                <a:schemeClr val="accent1"/>
              </a:solidFill>
              <a:latin typeface="Calibri"/>
              <a:ea typeface="Calibri"/>
              <a:cs typeface="Calibri"/>
              <a:sym typeface="Calibri"/>
            </a:endParaRPr>
          </a:p>
        </p:txBody>
      </p:sp>
      <p:sp>
        <p:nvSpPr>
          <p:cNvPr id="1643" name="Google Shape;1643;p74"/>
          <p:cNvSpPr txBox="1"/>
          <p:nvPr/>
        </p:nvSpPr>
        <p:spPr>
          <a:xfrm>
            <a:off x="0" y="672027"/>
            <a:ext cx="12191999" cy="369332"/>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Open Sans"/>
                <a:ea typeface="Open Sans"/>
                <a:cs typeface="Open Sans"/>
                <a:sym typeface="Open Sans"/>
              </a:rPr>
              <a:t>Before you go….</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75"/>
          <p:cNvSpPr/>
          <p:nvPr/>
        </p:nvSpPr>
        <p:spPr>
          <a:xfrm>
            <a:off x="0" y="1334813"/>
            <a:ext cx="12192000" cy="4466896"/>
          </a:xfrm>
          <a:prstGeom prst="rect">
            <a:avLst/>
          </a:prstGeom>
          <a:solidFill>
            <a:srgbClr val="ABD3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50" name="Google Shape;1650;p75"/>
          <p:cNvPicPr preferRelativeResize="0"/>
          <p:nvPr/>
        </p:nvPicPr>
        <p:blipFill rotWithShape="1">
          <a:blip r:embed="rId3">
            <a:alphaModFix amt="70000"/>
          </a:blip>
          <a:srcRect t="29135" b="47605"/>
          <a:stretch/>
        </p:blipFill>
        <p:spPr>
          <a:xfrm>
            <a:off x="378372" y="2225308"/>
            <a:ext cx="11435255" cy="2417380"/>
          </a:xfrm>
          <a:prstGeom prst="rect">
            <a:avLst/>
          </a:prstGeom>
          <a:noFill/>
          <a:ln>
            <a:noFill/>
          </a:ln>
        </p:spPr>
      </p:pic>
      <p:sp>
        <p:nvSpPr>
          <p:cNvPr id="1651" name="Google Shape;1651;p75"/>
          <p:cNvSpPr txBox="1"/>
          <p:nvPr/>
        </p:nvSpPr>
        <p:spPr>
          <a:xfrm>
            <a:off x="378372" y="1334813"/>
            <a:ext cx="641131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Open Sans"/>
                <a:ea typeface="Open Sans"/>
                <a:cs typeface="Open Sans"/>
                <a:sym typeface="Open Sans"/>
              </a:rPr>
              <a:t>See you tomorrow! </a:t>
            </a:r>
            <a:endParaRPr/>
          </a:p>
        </p:txBody>
      </p:sp>
      <p:sp>
        <p:nvSpPr>
          <p:cNvPr id="1652" name="Google Shape;1652;p75"/>
          <p:cNvSpPr txBox="1"/>
          <p:nvPr/>
        </p:nvSpPr>
        <p:spPr>
          <a:xfrm>
            <a:off x="10294883" y="5133072"/>
            <a:ext cx="189711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lt1"/>
                </a:solidFill>
                <a:latin typeface="Open Sans"/>
                <a:ea typeface="Open Sans"/>
                <a:cs typeface="Open Sans"/>
                <a:sym typeface="Open Sans"/>
              </a:rPr>
              <a:t>Questions? Comments?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24"/>
          <p:cNvSpPr txBox="1">
            <a:spLocks noGrp="1"/>
          </p:cNvSpPr>
          <p:nvPr>
            <p:ph type="sldNum" idx="12"/>
          </p:nvPr>
        </p:nvSpPr>
        <p:spPr>
          <a:xfrm>
            <a:off x="11097126" y="6317129"/>
            <a:ext cx="83495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683" name="Google Shape;683;p24"/>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24"/>
          <p:cNvSpPr txBox="1"/>
          <p:nvPr/>
        </p:nvSpPr>
        <p:spPr>
          <a:xfrm>
            <a:off x="517790" y="99321"/>
            <a:ext cx="11674209"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Considerations for fieldwork</a:t>
            </a:r>
            <a:endParaRPr dirty="0"/>
          </a:p>
          <a:p>
            <a:pPr marL="0" marR="0" lvl="0" indent="0" algn="l" rtl="0">
              <a:lnSpc>
                <a:spcPct val="90000"/>
              </a:lnSpc>
              <a:spcBef>
                <a:spcPts val="1000"/>
              </a:spcBef>
              <a:spcAft>
                <a:spcPts val="0"/>
              </a:spcAft>
              <a:buClr>
                <a:srgbClr val="F7941D"/>
              </a:buClr>
              <a:buSzPts val="2800"/>
              <a:buFont typeface="Arial"/>
              <a:buNone/>
            </a:pPr>
            <a:endParaRPr sz="2800" b="1" dirty="0">
              <a:solidFill>
                <a:srgbClr val="F7941D"/>
              </a:solidFill>
              <a:latin typeface="Open Sans"/>
              <a:ea typeface="Open Sans"/>
              <a:cs typeface="Open Sans"/>
              <a:sym typeface="Open Sans"/>
            </a:endParaRPr>
          </a:p>
        </p:txBody>
      </p:sp>
      <p:sp>
        <p:nvSpPr>
          <p:cNvPr id="687" name="Google Shape;687;p24"/>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B081"/>
              </a:solidFill>
              <a:latin typeface="Open Sans"/>
              <a:ea typeface="Open Sans"/>
              <a:cs typeface="Open Sans"/>
              <a:sym typeface="Open Sans"/>
            </a:endParaRPr>
          </a:p>
        </p:txBody>
      </p:sp>
      <p:sp>
        <p:nvSpPr>
          <p:cNvPr id="703" name="Google Shape;703;p24"/>
          <p:cNvSpPr txBox="1"/>
          <p:nvPr/>
        </p:nvSpPr>
        <p:spPr>
          <a:xfrm>
            <a:off x="5122662" y="4270697"/>
            <a:ext cx="6021688" cy="646331"/>
          </a:xfrm>
          <a:prstGeom prst="rect">
            <a:avLst/>
          </a:prstGeom>
          <a:solidFill>
            <a:srgbClr val="F2F1F1"/>
          </a:solidFill>
          <a:ln w="19050" cap="flat" cmpd="sng">
            <a:solidFill>
              <a:srgbClr val="C179C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Identify the concentration of activities. </a:t>
            </a:r>
            <a:endParaRPr dirty="0"/>
          </a:p>
          <a:p>
            <a:pPr marL="0" marR="0" lvl="0" indent="0" algn="l" rtl="0">
              <a:spcBef>
                <a:spcPts val="0"/>
              </a:spcBef>
              <a:spcAft>
                <a:spcPts val="0"/>
              </a:spcAft>
              <a:buNone/>
            </a:pPr>
            <a:r>
              <a:rPr lang="en-US" sz="1800" dirty="0">
                <a:solidFill>
                  <a:schemeClr val="dk1"/>
                </a:solidFill>
                <a:latin typeface="Open Sans"/>
                <a:ea typeface="Open Sans"/>
                <a:cs typeface="Open Sans"/>
                <a:sym typeface="Open Sans"/>
              </a:rPr>
              <a:t>The concentration shows where you should go</a:t>
            </a:r>
            <a:endParaRPr dirty="0"/>
          </a:p>
        </p:txBody>
      </p:sp>
      <p:sp>
        <p:nvSpPr>
          <p:cNvPr id="704" name="Google Shape;704;p24"/>
          <p:cNvSpPr txBox="1"/>
          <p:nvPr/>
        </p:nvSpPr>
        <p:spPr>
          <a:xfrm>
            <a:off x="5122662" y="5817355"/>
            <a:ext cx="6021688" cy="646331"/>
          </a:xfrm>
          <a:prstGeom prst="rect">
            <a:avLst/>
          </a:prstGeom>
          <a:solidFill>
            <a:srgbClr val="F2F1F1"/>
          </a:solidFill>
          <a:ln w="19050" cap="flat" cmpd="sng">
            <a:solidFill>
              <a:srgbClr val="C179C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a:ea typeface="Open Sans"/>
                <a:cs typeface="Open Sans"/>
                <a:sym typeface="Open Sans"/>
              </a:rPr>
              <a:t>Show the </a:t>
            </a:r>
            <a:r>
              <a:rPr lang="en-US" sz="1800" b="1" dirty="0" err="1">
                <a:solidFill>
                  <a:schemeClr val="dk1"/>
                </a:solidFill>
                <a:latin typeface="Open Sans"/>
                <a:ea typeface="Open Sans"/>
                <a:cs typeface="Open Sans"/>
                <a:sym typeface="Open Sans"/>
              </a:rPr>
              <a:t>isolatability</a:t>
            </a:r>
            <a:r>
              <a:rPr lang="en-US" sz="1800" b="1" dirty="0">
                <a:solidFill>
                  <a:schemeClr val="dk1"/>
                </a:solidFill>
                <a:latin typeface="Open Sans"/>
                <a:ea typeface="Open Sans"/>
                <a:cs typeface="Open Sans"/>
                <a:sym typeface="Open Sans"/>
              </a:rPr>
              <a:t> of AF project </a:t>
            </a:r>
            <a:r>
              <a:rPr lang="en-US" sz="1800" dirty="0">
                <a:solidFill>
                  <a:schemeClr val="dk1"/>
                </a:solidFill>
                <a:latin typeface="Open Sans"/>
                <a:ea typeface="Open Sans"/>
                <a:cs typeface="Open Sans"/>
                <a:sym typeface="Open Sans"/>
              </a:rPr>
              <a:t>(with regards to other organizations implementing projects in the area)</a:t>
            </a:r>
            <a:endParaRPr dirty="0"/>
          </a:p>
        </p:txBody>
      </p:sp>
      <p:sp>
        <p:nvSpPr>
          <p:cNvPr id="705" name="Google Shape;705;p24"/>
          <p:cNvSpPr/>
          <p:nvPr/>
        </p:nvSpPr>
        <p:spPr>
          <a:xfrm>
            <a:off x="5119383" y="3748585"/>
            <a:ext cx="355600" cy="369626"/>
          </a:xfrm>
          <a:prstGeom prst="ellipse">
            <a:avLst/>
          </a:prstGeom>
          <a:solidFill>
            <a:srgbClr val="EFA82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706" name="Google Shape;706;p24"/>
          <p:cNvSpPr/>
          <p:nvPr/>
        </p:nvSpPr>
        <p:spPr>
          <a:xfrm>
            <a:off x="5609702" y="3740817"/>
            <a:ext cx="355600" cy="368300"/>
          </a:xfrm>
          <a:prstGeom prst="ellipse">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707" name="Google Shape;707;p24"/>
          <p:cNvSpPr/>
          <p:nvPr/>
        </p:nvSpPr>
        <p:spPr>
          <a:xfrm>
            <a:off x="6100021" y="3740817"/>
            <a:ext cx="355600" cy="368300"/>
          </a:xfrm>
          <a:prstGeom prst="ellipse">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grpSp>
        <p:nvGrpSpPr>
          <p:cNvPr id="3" name="Group 2">
            <a:extLst>
              <a:ext uri="{FF2B5EF4-FFF2-40B4-BE49-F238E27FC236}">
                <a16:creationId xmlns:a16="http://schemas.microsoft.com/office/drawing/2014/main" id="{01DF65F8-0780-4FBD-A6A1-3736AC771CCA}"/>
              </a:ext>
            </a:extLst>
          </p:cNvPr>
          <p:cNvGrpSpPr/>
          <p:nvPr/>
        </p:nvGrpSpPr>
        <p:grpSpPr>
          <a:xfrm>
            <a:off x="743367" y="1613650"/>
            <a:ext cx="3795579" cy="5068604"/>
            <a:chOff x="683046" y="1648570"/>
            <a:chExt cx="3795579" cy="5209430"/>
          </a:xfrm>
        </p:grpSpPr>
        <p:sp>
          <p:nvSpPr>
            <p:cNvPr id="685" name="Google Shape;685;p24"/>
            <p:cNvSpPr/>
            <p:nvPr/>
          </p:nvSpPr>
          <p:spPr>
            <a:xfrm>
              <a:off x="683046" y="5965624"/>
              <a:ext cx="1894901" cy="8923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6" name="Google Shape;686;p24"/>
            <p:cNvPicPr preferRelativeResize="0"/>
            <p:nvPr/>
          </p:nvPicPr>
          <p:blipFill rotWithShape="1">
            <a:blip r:embed="rId3">
              <a:alphaModFix/>
            </a:blip>
            <a:srcRect l="70521" t="23316" r="4687" b="18677"/>
            <a:stretch/>
          </p:blipFill>
          <p:spPr>
            <a:xfrm>
              <a:off x="801422" y="1648570"/>
              <a:ext cx="3677203" cy="5110109"/>
            </a:xfrm>
            <a:prstGeom prst="rect">
              <a:avLst/>
            </a:prstGeom>
            <a:noFill/>
            <a:ln>
              <a:noFill/>
            </a:ln>
          </p:spPr>
        </p:pic>
        <p:sp>
          <p:nvSpPr>
            <p:cNvPr id="688" name="Google Shape;688;p24"/>
            <p:cNvSpPr/>
            <p:nvPr/>
          </p:nvSpPr>
          <p:spPr>
            <a:xfrm>
              <a:off x="3455041" y="3618872"/>
              <a:ext cx="300098" cy="328191"/>
            </a:xfrm>
            <a:prstGeom prst="ellipse">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89" name="Google Shape;689;p24"/>
            <p:cNvSpPr/>
            <p:nvPr/>
          </p:nvSpPr>
          <p:spPr>
            <a:xfrm>
              <a:off x="3304992" y="3372915"/>
              <a:ext cx="300098" cy="329373"/>
            </a:xfrm>
            <a:prstGeom prst="ellipse">
              <a:avLst/>
            </a:prstGeom>
            <a:solidFill>
              <a:srgbClr val="EFA82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0" name="Google Shape;690;p24"/>
            <p:cNvSpPr/>
            <p:nvPr/>
          </p:nvSpPr>
          <p:spPr>
            <a:xfrm>
              <a:off x="3515347" y="3864828"/>
              <a:ext cx="300098" cy="328191"/>
            </a:xfrm>
            <a:prstGeom prst="ellipse">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1" name="Google Shape;691;p24"/>
            <p:cNvSpPr/>
            <p:nvPr/>
          </p:nvSpPr>
          <p:spPr>
            <a:xfrm>
              <a:off x="3304992" y="4623162"/>
              <a:ext cx="300098" cy="328191"/>
            </a:xfrm>
            <a:prstGeom prst="ellipse">
              <a:avLst/>
            </a:prstGeom>
            <a:solidFill>
              <a:srgbClr val="EFA82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2" name="Google Shape;692;p24"/>
            <p:cNvSpPr/>
            <p:nvPr/>
          </p:nvSpPr>
          <p:spPr>
            <a:xfrm>
              <a:off x="2050881" y="5542020"/>
              <a:ext cx="300098" cy="328191"/>
            </a:xfrm>
            <a:prstGeom prst="ellipse">
              <a:avLst/>
            </a:prstGeom>
            <a:solidFill>
              <a:srgbClr val="EFA82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3" name="Google Shape;693;p24"/>
            <p:cNvSpPr/>
            <p:nvPr/>
          </p:nvSpPr>
          <p:spPr>
            <a:xfrm>
              <a:off x="2144138" y="5704452"/>
              <a:ext cx="300098" cy="328191"/>
            </a:xfrm>
            <a:prstGeom prst="ellipse">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4" name="Google Shape;694;p24"/>
            <p:cNvSpPr/>
            <p:nvPr/>
          </p:nvSpPr>
          <p:spPr>
            <a:xfrm>
              <a:off x="2922750" y="1975923"/>
              <a:ext cx="300098" cy="328191"/>
            </a:xfrm>
            <a:prstGeom prst="ellipse">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5" name="Google Shape;695;p24"/>
            <p:cNvSpPr/>
            <p:nvPr/>
          </p:nvSpPr>
          <p:spPr>
            <a:xfrm>
              <a:off x="3358580" y="3828481"/>
              <a:ext cx="300098" cy="328191"/>
            </a:xfrm>
            <a:prstGeom prst="ellipse">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6" name="Google Shape;696;p24"/>
            <p:cNvSpPr/>
            <p:nvPr/>
          </p:nvSpPr>
          <p:spPr>
            <a:xfrm>
              <a:off x="3208531" y="3636823"/>
              <a:ext cx="300098" cy="328191"/>
            </a:xfrm>
            <a:prstGeom prst="ellipse">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7" name="Google Shape;697;p24"/>
            <p:cNvSpPr/>
            <p:nvPr/>
          </p:nvSpPr>
          <p:spPr>
            <a:xfrm>
              <a:off x="3535600" y="3392000"/>
              <a:ext cx="300098" cy="328191"/>
            </a:xfrm>
            <a:prstGeom prst="ellipse">
              <a:avLst/>
            </a:prstGeom>
            <a:solidFill>
              <a:srgbClr val="92D05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sp>
          <p:nvSpPr>
            <p:cNvPr id="698" name="Google Shape;698;p24"/>
            <p:cNvSpPr/>
            <p:nvPr/>
          </p:nvSpPr>
          <p:spPr>
            <a:xfrm>
              <a:off x="2294187" y="2140019"/>
              <a:ext cx="628563" cy="199749"/>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lt1"/>
                  </a:solidFill>
                  <a:latin typeface="Calibri"/>
                  <a:ea typeface="Calibri"/>
                  <a:cs typeface="Calibri"/>
                  <a:sym typeface="Calibri"/>
                </a:rPr>
                <a:t>NGO1</a:t>
              </a:r>
              <a:endParaRPr dirty="0"/>
            </a:p>
          </p:txBody>
        </p:sp>
        <p:sp>
          <p:nvSpPr>
            <p:cNvPr id="699" name="Google Shape;699;p24"/>
            <p:cNvSpPr/>
            <p:nvPr/>
          </p:nvSpPr>
          <p:spPr>
            <a:xfrm>
              <a:off x="3278244" y="1800090"/>
              <a:ext cx="698333" cy="257412"/>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lt1"/>
                  </a:solidFill>
                  <a:latin typeface="Calibri"/>
                  <a:ea typeface="Calibri"/>
                  <a:cs typeface="Calibri"/>
                  <a:sym typeface="Calibri"/>
                </a:rPr>
                <a:t>NGO2</a:t>
              </a:r>
              <a:endParaRPr dirty="0"/>
            </a:p>
          </p:txBody>
        </p:sp>
        <p:sp>
          <p:nvSpPr>
            <p:cNvPr id="700" name="Google Shape;700;p24"/>
            <p:cNvSpPr/>
            <p:nvPr/>
          </p:nvSpPr>
          <p:spPr>
            <a:xfrm>
              <a:off x="2294187" y="5308579"/>
              <a:ext cx="710706" cy="244775"/>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lt1"/>
                  </a:solidFill>
                  <a:latin typeface="Calibri"/>
                  <a:ea typeface="Calibri"/>
                  <a:cs typeface="Calibri"/>
                  <a:sym typeface="Calibri"/>
                </a:rPr>
                <a:t>NGO1</a:t>
              </a:r>
              <a:endParaRPr dirty="0"/>
            </a:p>
          </p:txBody>
        </p:sp>
        <p:sp>
          <p:nvSpPr>
            <p:cNvPr id="701" name="Google Shape;701;p24"/>
            <p:cNvSpPr/>
            <p:nvPr/>
          </p:nvSpPr>
          <p:spPr>
            <a:xfrm>
              <a:off x="2478363" y="5601796"/>
              <a:ext cx="744485" cy="244775"/>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NGO2</a:t>
              </a:r>
              <a:endParaRPr/>
            </a:p>
          </p:txBody>
        </p:sp>
        <p:sp>
          <p:nvSpPr>
            <p:cNvPr id="702" name="Google Shape;702;p24"/>
            <p:cNvSpPr/>
            <p:nvPr/>
          </p:nvSpPr>
          <p:spPr>
            <a:xfrm>
              <a:off x="1424763" y="5929970"/>
              <a:ext cx="683863" cy="201413"/>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NGO3</a:t>
              </a:r>
              <a:endParaRPr/>
            </a:p>
          </p:txBody>
        </p:sp>
        <p:sp>
          <p:nvSpPr>
            <p:cNvPr id="708" name="Google Shape;708;p24"/>
            <p:cNvSpPr/>
            <p:nvPr/>
          </p:nvSpPr>
          <p:spPr>
            <a:xfrm>
              <a:off x="2715513" y="2980841"/>
              <a:ext cx="1682693" cy="1410042"/>
            </a:xfrm>
            <a:custGeom>
              <a:avLst/>
              <a:gdLst/>
              <a:ahLst/>
              <a:cxnLst/>
              <a:rect l="l" t="t" r="r" b="b"/>
              <a:pathLst>
                <a:path w="1993900" h="1582366" extrusionOk="0">
                  <a:moveTo>
                    <a:pt x="0" y="791183"/>
                  </a:moveTo>
                  <a:cubicBezTo>
                    <a:pt x="-10584" y="341779"/>
                    <a:pt x="493996" y="-17299"/>
                    <a:pt x="996950" y="0"/>
                  </a:cubicBezTo>
                  <a:cubicBezTo>
                    <a:pt x="1506650" y="22980"/>
                    <a:pt x="2001698" y="351898"/>
                    <a:pt x="1993900" y="791183"/>
                  </a:cubicBezTo>
                  <a:cubicBezTo>
                    <a:pt x="1957707" y="1155981"/>
                    <a:pt x="1515211" y="1682994"/>
                    <a:pt x="996950" y="1582366"/>
                  </a:cubicBezTo>
                  <a:cubicBezTo>
                    <a:pt x="452071" y="1574474"/>
                    <a:pt x="9444" y="1227364"/>
                    <a:pt x="0" y="791183"/>
                  </a:cubicBezTo>
                  <a:close/>
                </a:path>
              </a:pathLst>
            </a:cu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24"/>
            <p:cNvSpPr/>
            <p:nvPr/>
          </p:nvSpPr>
          <p:spPr>
            <a:xfrm>
              <a:off x="1359583" y="5209430"/>
              <a:ext cx="1682693" cy="1116586"/>
            </a:xfrm>
            <a:custGeom>
              <a:avLst/>
              <a:gdLst/>
              <a:ahLst/>
              <a:cxnLst/>
              <a:rect l="l" t="t" r="r" b="b"/>
              <a:pathLst>
                <a:path w="1993900" h="1253046" extrusionOk="0">
                  <a:moveTo>
                    <a:pt x="400477" y="425717"/>
                  </a:moveTo>
                  <a:cubicBezTo>
                    <a:pt x="452700" y="379168"/>
                    <a:pt x="533668" y="245316"/>
                    <a:pt x="557293" y="176184"/>
                  </a:cubicBezTo>
                  <a:cubicBezTo>
                    <a:pt x="753781" y="334547"/>
                    <a:pt x="877968" y="324940"/>
                    <a:pt x="996950" y="452482"/>
                  </a:cubicBezTo>
                  <a:cubicBezTo>
                    <a:pt x="1220519" y="335991"/>
                    <a:pt x="1342419" y="262448"/>
                    <a:pt x="1436607" y="176184"/>
                  </a:cubicBezTo>
                  <a:cubicBezTo>
                    <a:pt x="1447728" y="225150"/>
                    <a:pt x="1529280" y="315155"/>
                    <a:pt x="1593423" y="425717"/>
                  </a:cubicBezTo>
                  <a:cubicBezTo>
                    <a:pt x="1520320" y="499641"/>
                    <a:pt x="1355715" y="603636"/>
                    <a:pt x="1273891" y="626523"/>
                  </a:cubicBezTo>
                  <a:cubicBezTo>
                    <a:pt x="1386541" y="694552"/>
                    <a:pt x="1440792" y="757917"/>
                    <a:pt x="1593423" y="827329"/>
                  </a:cubicBezTo>
                  <a:cubicBezTo>
                    <a:pt x="1515389" y="943868"/>
                    <a:pt x="1499883" y="1000981"/>
                    <a:pt x="1436607" y="1076862"/>
                  </a:cubicBezTo>
                  <a:cubicBezTo>
                    <a:pt x="1304804" y="1012392"/>
                    <a:pt x="1199248" y="885931"/>
                    <a:pt x="996950" y="800564"/>
                  </a:cubicBezTo>
                  <a:cubicBezTo>
                    <a:pt x="906249" y="894024"/>
                    <a:pt x="741883" y="950948"/>
                    <a:pt x="557293" y="1076862"/>
                  </a:cubicBezTo>
                  <a:cubicBezTo>
                    <a:pt x="555499" y="1041001"/>
                    <a:pt x="418349" y="877893"/>
                    <a:pt x="400477" y="827329"/>
                  </a:cubicBezTo>
                  <a:cubicBezTo>
                    <a:pt x="531260" y="736687"/>
                    <a:pt x="589741" y="701694"/>
                    <a:pt x="720009" y="626523"/>
                  </a:cubicBezTo>
                  <a:cubicBezTo>
                    <a:pt x="563769" y="532821"/>
                    <a:pt x="501146" y="493587"/>
                    <a:pt x="400477" y="425717"/>
                  </a:cubicBezTo>
                  <a:close/>
                </a:path>
              </a:pathLst>
            </a:cu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0" name="Google Shape;710;p24"/>
          <p:cNvSpPr/>
          <p:nvPr/>
        </p:nvSpPr>
        <p:spPr>
          <a:xfrm>
            <a:off x="5127603" y="5391181"/>
            <a:ext cx="702918" cy="274689"/>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NGO1</a:t>
            </a:r>
            <a:endParaRPr/>
          </a:p>
        </p:txBody>
      </p:sp>
      <p:sp>
        <p:nvSpPr>
          <p:cNvPr id="711" name="Google Shape;711;p24"/>
          <p:cNvSpPr/>
          <p:nvPr/>
        </p:nvSpPr>
        <p:spPr>
          <a:xfrm>
            <a:off x="5918830" y="5389224"/>
            <a:ext cx="702918" cy="274689"/>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NGO2</a:t>
            </a:r>
            <a:endParaRPr/>
          </a:p>
        </p:txBody>
      </p:sp>
      <p:sp>
        <p:nvSpPr>
          <p:cNvPr id="712" name="Google Shape;712;p24"/>
          <p:cNvSpPr/>
          <p:nvPr/>
        </p:nvSpPr>
        <p:spPr>
          <a:xfrm>
            <a:off x="6719645" y="5390383"/>
            <a:ext cx="702918" cy="274689"/>
          </a:xfrm>
          <a:prstGeom prst="rect">
            <a:avLst/>
          </a:prstGeom>
          <a:solidFill>
            <a:schemeClr val="accent1"/>
          </a:solidFill>
          <a:ln w="12700" cap="flat" cmpd="sng">
            <a:solidFill>
              <a:srgbClr val="C17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NGO3</a:t>
            </a:r>
            <a:endParaRPr/>
          </a:p>
        </p:txBody>
      </p:sp>
      <p:sp>
        <p:nvSpPr>
          <p:cNvPr id="713" name="Google Shape;713;p24"/>
          <p:cNvSpPr/>
          <p:nvPr/>
        </p:nvSpPr>
        <p:spPr>
          <a:xfrm>
            <a:off x="5039010" y="2845713"/>
            <a:ext cx="610534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dk1"/>
                </a:solidFill>
                <a:latin typeface="Open Sans"/>
                <a:ea typeface="Open Sans"/>
                <a:cs typeface="Open Sans"/>
                <a:sym typeface="Open Sans"/>
              </a:rPr>
              <a:t>Mapping concentration and isolatability - Where is the project area and where were the activities located?</a:t>
            </a:r>
            <a:endParaRPr/>
          </a:p>
        </p:txBody>
      </p:sp>
      <p:sp>
        <p:nvSpPr>
          <p:cNvPr id="714" name="Google Shape;714;p24"/>
          <p:cNvSpPr txBox="1"/>
          <p:nvPr/>
        </p:nvSpPr>
        <p:spPr>
          <a:xfrm>
            <a:off x="6247845" y="1892008"/>
            <a:ext cx="4243227" cy="553998"/>
          </a:xfrm>
          <a:prstGeom prst="rect">
            <a:avLst/>
          </a:prstGeom>
          <a:solidFill>
            <a:srgbClr val="FBE4D4"/>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500">
                <a:solidFill>
                  <a:schemeClr val="dk1"/>
                </a:solidFill>
                <a:latin typeface="Open Sans"/>
                <a:ea typeface="Open Sans"/>
                <a:cs typeface="Open Sans"/>
                <a:sym typeface="Open Sans"/>
              </a:rPr>
              <a:t>Mapping project activities helps narrowing down the possibilities for site selection.  </a:t>
            </a:r>
            <a:endParaRPr/>
          </a:p>
        </p:txBody>
      </p:sp>
      <p:pic>
        <p:nvPicPr>
          <p:cNvPr id="715" name="Google Shape;715;p24" descr="Map Free Icon of Grap Icons"/>
          <p:cNvPicPr preferRelativeResize="0"/>
          <p:nvPr/>
        </p:nvPicPr>
        <p:blipFill rotWithShape="1">
          <a:blip r:embed="rId4">
            <a:alphaModFix/>
          </a:blip>
          <a:srcRect/>
          <a:stretch/>
        </p:blipFill>
        <p:spPr>
          <a:xfrm>
            <a:off x="5771701" y="1552633"/>
            <a:ext cx="918014" cy="918014"/>
          </a:xfrm>
          <a:prstGeom prst="rect">
            <a:avLst/>
          </a:prstGeom>
          <a:noFill/>
          <a:ln>
            <a:noFill/>
          </a:ln>
        </p:spPr>
      </p:pic>
      <p:sp>
        <p:nvSpPr>
          <p:cNvPr id="46" name="Google Shape;1040;p38">
            <a:extLst>
              <a:ext uri="{FF2B5EF4-FFF2-40B4-BE49-F238E27FC236}">
                <a16:creationId xmlns:a16="http://schemas.microsoft.com/office/drawing/2014/main" id="{6D818F8C-FA6D-4DEE-BDDB-57BE9EFC43FD}"/>
              </a:ext>
            </a:extLst>
          </p:cNvPr>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i="0" u="none" strike="noStrike" cap="none" dirty="0">
                <a:solidFill>
                  <a:srgbClr val="7F7F7F"/>
                </a:solidFill>
                <a:latin typeface="Open Sans"/>
                <a:ea typeface="Open Sans"/>
                <a:cs typeface="Open Sans"/>
                <a:sym typeface="Open Sans"/>
              </a:rPr>
              <a:t>Site selection for ex post evaluations</a:t>
            </a:r>
            <a:endParaRPr dirty="0"/>
          </a:p>
        </p:txBody>
      </p:sp>
      <p:cxnSp>
        <p:nvCxnSpPr>
          <p:cNvPr id="47" name="Google Shape;1042;p38">
            <a:extLst>
              <a:ext uri="{FF2B5EF4-FFF2-40B4-BE49-F238E27FC236}">
                <a16:creationId xmlns:a16="http://schemas.microsoft.com/office/drawing/2014/main" id="{89F13614-3A1F-43A8-A295-90A636D8DD38}"/>
              </a:ext>
            </a:extLst>
          </p:cNvPr>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Tree>
    <p:extLst>
      <p:ext uri="{BB962C8B-B14F-4D97-AF65-F5344CB8AC3E}">
        <p14:creationId xmlns:p14="http://schemas.microsoft.com/office/powerpoint/2010/main" val="851850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38"/>
          <p:cNvSpPr txBox="1">
            <a:spLocks noGrp="1"/>
          </p:cNvSpPr>
          <p:nvPr>
            <p:ph type="sldNum" idx="12"/>
          </p:nvPr>
        </p:nvSpPr>
        <p:spPr>
          <a:xfrm>
            <a:off x="11063595" y="6312090"/>
            <a:ext cx="8349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EABAB"/>
              </a:buClr>
              <a:buSzPts val="1600"/>
              <a:buFont typeface="Open Sans"/>
              <a:buNone/>
            </a:pPr>
            <a:fld id="{00000000-1234-1234-1234-123412341234}" type="slidenum">
              <a:rPr lang="en-US" sz="1600" b="1" i="0" u="none" strike="noStrike" cap="none">
                <a:solidFill>
                  <a:srgbClr val="AEABAB"/>
                </a:solidFill>
                <a:latin typeface="Open Sans"/>
                <a:ea typeface="Open Sans"/>
                <a:cs typeface="Open Sans"/>
                <a:sym typeface="Open Sans"/>
              </a:rPr>
              <a:t>8</a:t>
            </a:fld>
            <a:endParaRPr sz="1600" b="1" i="0" u="none" strike="noStrike" cap="none">
              <a:solidFill>
                <a:srgbClr val="AEABAB"/>
              </a:solidFill>
              <a:latin typeface="Open Sans"/>
              <a:ea typeface="Open Sans"/>
              <a:cs typeface="Open Sans"/>
              <a:sym typeface="Open Sans"/>
            </a:endParaRPr>
          </a:p>
        </p:txBody>
      </p:sp>
      <p:sp>
        <p:nvSpPr>
          <p:cNvPr id="1039" name="Google Shape;1039;p38"/>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0" name="Google Shape;1040;p38"/>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i="0" u="none" strike="noStrike" cap="none" dirty="0">
                <a:solidFill>
                  <a:srgbClr val="7F7F7F"/>
                </a:solidFill>
                <a:latin typeface="Open Sans"/>
                <a:ea typeface="Open Sans"/>
                <a:cs typeface="Open Sans"/>
                <a:sym typeface="Open Sans"/>
              </a:rPr>
              <a:t>Setting up your research questions</a:t>
            </a:r>
            <a:endParaRPr dirty="0"/>
          </a:p>
        </p:txBody>
      </p:sp>
      <p:sp>
        <p:nvSpPr>
          <p:cNvPr id="1041" name="Google Shape;1041;p38"/>
          <p:cNvSpPr txBox="1"/>
          <p:nvPr/>
        </p:nvSpPr>
        <p:spPr>
          <a:xfrm>
            <a:off x="517791" y="99321"/>
            <a:ext cx="8693116"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Considerations for fieldwork</a:t>
            </a:r>
            <a:endParaRPr lang="en-US" sz="2800" dirty="0"/>
          </a:p>
        </p:txBody>
      </p:sp>
      <p:sp>
        <p:nvSpPr>
          <p:cNvPr id="1043" name="Google Shape;1043;p38"/>
          <p:cNvSpPr txBox="1"/>
          <p:nvPr/>
        </p:nvSpPr>
        <p:spPr>
          <a:xfrm>
            <a:off x="8842422" y="5727500"/>
            <a:ext cx="14095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Partnerships</a:t>
            </a:r>
            <a:endParaRPr/>
          </a:p>
        </p:txBody>
      </p:sp>
      <p:sp>
        <p:nvSpPr>
          <p:cNvPr id="1044" name="Google Shape;1044;p38"/>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4B081"/>
              </a:solidFill>
              <a:latin typeface="Open Sans"/>
              <a:ea typeface="Open Sans"/>
              <a:cs typeface="Open Sans"/>
              <a:sym typeface="Open Sans"/>
            </a:endParaRPr>
          </a:p>
        </p:txBody>
      </p:sp>
      <p:sp>
        <p:nvSpPr>
          <p:cNvPr id="1045" name="Google Shape;1045;p38"/>
          <p:cNvSpPr/>
          <p:nvPr/>
        </p:nvSpPr>
        <p:spPr>
          <a:xfrm>
            <a:off x="2430362" y="2426078"/>
            <a:ext cx="8633233" cy="407799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How </a:t>
            </a:r>
            <a:r>
              <a:rPr lang="en-US" sz="1850" b="1" i="0" u="none" strike="noStrike" cap="none" dirty="0">
                <a:solidFill>
                  <a:srgbClr val="000000"/>
                </a:solidFill>
                <a:latin typeface="Myriad Pro"/>
                <a:ea typeface="Open Sans"/>
                <a:cs typeface="Open Sans"/>
                <a:sym typeface="Open Sans"/>
              </a:rPr>
              <a:t>widely ‘owned’ </a:t>
            </a:r>
            <a:r>
              <a:rPr lang="en-US" sz="1850" b="0" i="0" u="none" strike="noStrike" cap="none" dirty="0">
                <a:solidFill>
                  <a:srgbClr val="000000"/>
                </a:solidFill>
                <a:latin typeface="Myriad Pro"/>
                <a:ea typeface="Open Sans"/>
                <a:cs typeface="Open Sans"/>
                <a:sym typeface="Open Sans"/>
              </a:rPr>
              <a:t>were the activities/ outputs-outcomes to be sustained? By whom?</a:t>
            </a:r>
            <a:endParaRPr lang="en-US" sz="1850" b="1" dirty="0">
              <a:latin typeface="Myriad Pro"/>
              <a:ea typeface="Open Sans"/>
            </a:endParaRPr>
          </a:p>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How did </a:t>
            </a:r>
            <a:r>
              <a:rPr lang="en-US" sz="1850" b="1" i="0" u="none" strike="noStrike" cap="none" dirty="0">
                <a:solidFill>
                  <a:srgbClr val="000000"/>
                </a:solidFill>
                <a:latin typeface="Myriad Pro"/>
                <a:ea typeface="Open Sans"/>
                <a:cs typeface="Open Sans"/>
                <a:sym typeface="Open Sans"/>
              </a:rPr>
              <a:t>resources, capacities and partnerships </a:t>
            </a:r>
            <a:r>
              <a:rPr lang="en-US" sz="1850" b="0" i="0" u="none" strike="noStrike" cap="none" dirty="0">
                <a:solidFill>
                  <a:srgbClr val="000000"/>
                </a:solidFill>
                <a:latin typeface="Myriad Pro"/>
                <a:ea typeface="Open Sans"/>
                <a:cs typeface="Open Sans"/>
                <a:sym typeface="Open Sans"/>
              </a:rPr>
              <a:t>get sustained?</a:t>
            </a:r>
            <a:endParaRPr sz="1850" dirty="0">
              <a:latin typeface="Myriad Pro"/>
            </a:endParaRPr>
          </a:p>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How did the </a:t>
            </a:r>
            <a:r>
              <a:rPr lang="en-US" sz="1850" b="1" i="0" u="none" strike="noStrike" cap="none" dirty="0">
                <a:solidFill>
                  <a:srgbClr val="000000"/>
                </a:solidFill>
                <a:latin typeface="Myriad Pro"/>
                <a:ea typeface="Open Sans"/>
                <a:cs typeface="Open Sans"/>
                <a:sym typeface="Open Sans"/>
              </a:rPr>
              <a:t>output/ outcome change </a:t>
            </a:r>
            <a:r>
              <a:rPr lang="en-US" sz="1850" b="0" i="0" u="none" strike="noStrike" cap="none" dirty="0">
                <a:solidFill>
                  <a:srgbClr val="000000"/>
                </a:solidFill>
                <a:latin typeface="Myriad Pro"/>
                <a:ea typeface="Open Sans"/>
                <a:cs typeface="Open Sans"/>
                <a:sym typeface="Open Sans"/>
              </a:rPr>
              <a:t>as a result? </a:t>
            </a:r>
            <a:endParaRPr sz="1850" dirty="0">
              <a:latin typeface="Myriad Pro"/>
            </a:endParaRPr>
          </a:p>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How well was the </a:t>
            </a:r>
            <a:r>
              <a:rPr lang="en-US" sz="1850" b="1" i="0" u="none" strike="noStrike" cap="none" dirty="0">
                <a:solidFill>
                  <a:srgbClr val="000000"/>
                </a:solidFill>
                <a:latin typeface="Myriad Pro"/>
                <a:ea typeface="Open Sans"/>
                <a:cs typeface="Open Sans"/>
                <a:sym typeface="Open Sans"/>
              </a:rPr>
              <a:t>project handed over </a:t>
            </a:r>
            <a:r>
              <a:rPr lang="en-US" sz="1850" b="0" i="0" u="none" strike="noStrike" cap="none" dirty="0">
                <a:solidFill>
                  <a:srgbClr val="000000"/>
                </a:solidFill>
                <a:latin typeface="Myriad Pro"/>
                <a:ea typeface="Open Sans"/>
                <a:cs typeface="Open Sans"/>
                <a:sym typeface="Open Sans"/>
              </a:rPr>
              <a:t>to local actors or other implementers/ donors/ partners?</a:t>
            </a:r>
            <a:endParaRPr sz="1850" dirty="0">
              <a:latin typeface="Myriad Pro"/>
            </a:endParaRPr>
          </a:p>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What </a:t>
            </a:r>
            <a:r>
              <a:rPr lang="en-US" sz="1850" b="1" i="0" u="none" strike="noStrike" cap="none" dirty="0">
                <a:solidFill>
                  <a:srgbClr val="000000"/>
                </a:solidFill>
                <a:latin typeface="Myriad Pro"/>
                <a:ea typeface="Open Sans"/>
                <a:cs typeface="Open Sans"/>
                <a:sym typeface="Open Sans"/>
              </a:rPr>
              <a:t>shifts in power relationships</a:t>
            </a:r>
            <a:r>
              <a:rPr lang="en-US" sz="1850" b="0" i="0" u="none" strike="noStrike" cap="none" dirty="0">
                <a:solidFill>
                  <a:srgbClr val="000000"/>
                </a:solidFill>
                <a:latin typeface="Myriad Pro"/>
                <a:ea typeface="Open Sans"/>
                <a:cs typeface="Open Sans"/>
                <a:sym typeface="Open Sans"/>
              </a:rPr>
              <a:t> happened? How did the intervention change the power relations more widely e.g. gender, generational, systemic/ organizational?</a:t>
            </a:r>
            <a:endParaRPr sz="1850" dirty="0">
              <a:latin typeface="Myriad Pro"/>
            </a:endParaRPr>
          </a:p>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Did </a:t>
            </a:r>
            <a:r>
              <a:rPr lang="en-US" sz="1850" b="1" i="0" u="none" strike="noStrike" cap="none" dirty="0">
                <a:solidFill>
                  <a:srgbClr val="000000"/>
                </a:solidFill>
                <a:latin typeface="Myriad Pro"/>
                <a:ea typeface="Open Sans"/>
                <a:cs typeface="Open Sans"/>
                <a:sym typeface="Open Sans"/>
              </a:rPr>
              <a:t>men, women, rich and poor </a:t>
            </a:r>
            <a:r>
              <a:rPr lang="en-US" sz="1850" b="0" i="0" u="none" strike="noStrike" cap="none" dirty="0">
                <a:solidFill>
                  <a:srgbClr val="000000"/>
                </a:solidFill>
                <a:latin typeface="Myriad Pro"/>
                <a:ea typeface="Open Sans"/>
                <a:cs typeface="Open Sans"/>
                <a:sym typeface="Open Sans"/>
              </a:rPr>
              <a:t>experience the results differently?</a:t>
            </a:r>
            <a:endParaRPr sz="1850" dirty="0">
              <a:latin typeface="Myriad Pro"/>
            </a:endParaRPr>
          </a:p>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What </a:t>
            </a:r>
            <a:r>
              <a:rPr lang="en-US" sz="1850" b="1" i="0" u="none" strike="noStrike" cap="none" dirty="0">
                <a:solidFill>
                  <a:srgbClr val="000000"/>
                </a:solidFill>
                <a:latin typeface="Myriad Pro"/>
                <a:ea typeface="Open Sans"/>
                <a:cs typeface="Open Sans"/>
                <a:sym typeface="Open Sans"/>
              </a:rPr>
              <a:t>recommendations</a:t>
            </a:r>
            <a:r>
              <a:rPr lang="en-US" sz="1850" b="0" i="0" u="none" strike="noStrike" cap="none" dirty="0">
                <a:solidFill>
                  <a:srgbClr val="000000"/>
                </a:solidFill>
                <a:latin typeface="Myriad Pro"/>
                <a:ea typeface="Open Sans"/>
                <a:cs typeface="Open Sans"/>
                <a:sym typeface="Open Sans"/>
              </a:rPr>
              <a:t> from the project’s final evaluation and subsequent studies were implemented and did they affect sustainability? </a:t>
            </a:r>
            <a:endParaRPr sz="1850" dirty="0">
              <a:latin typeface="Myriad Pro"/>
            </a:endParaRPr>
          </a:p>
          <a:p>
            <a:pPr marL="342900" marR="0" lvl="0" indent="-342900" algn="l" rtl="0">
              <a:lnSpc>
                <a:spcPct val="100000"/>
              </a:lnSpc>
              <a:spcBef>
                <a:spcPts val="0"/>
              </a:spcBef>
              <a:spcAft>
                <a:spcPts val="0"/>
              </a:spcAft>
              <a:buClr>
                <a:srgbClr val="ABD34A"/>
              </a:buClr>
              <a:buSzPts val="1800"/>
              <a:buFont typeface="Open Sans"/>
              <a:buAutoNum type="arabicPeriod"/>
            </a:pPr>
            <a:r>
              <a:rPr lang="en-US" sz="1850" b="1" i="0" u="none" strike="noStrike" cap="none" dirty="0">
                <a:solidFill>
                  <a:srgbClr val="000000"/>
                </a:solidFill>
                <a:latin typeface="Myriad Pro"/>
                <a:ea typeface="Open Sans"/>
                <a:cs typeface="Open Sans"/>
                <a:sym typeface="Open Sans"/>
              </a:rPr>
              <a:t> </a:t>
            </a:r>
            <a:r>
              <a:rPr lang="en-US" sz="1850" b="0" i="0" u="none" strike="noStrike" cap="none" dirty="0">
                <a:solidFill>
                  <a:srgbClr val="000000"/>
                </a:solidFill>
                <a:latin typeface="Myriad Pro"/>
                <a:ea typeface="Open Sans"/>
                <a:cs typeface="Open Sans"/>
                <a:sym typeface="Open Sans"/>
              </a:rPr>
              <a:t>Are there </a:t>
            </a:r>
            <a:r>
              <a:rPr lang="en-US" sz="1850" b="1" i="0" u="none" strike="noStrike" cap="none" dirty="0">
                <a:solidFill>
                  <a:srgbClr val="000000"/>
                </a:solidFill>
                <a:latin typeface="Myriad Pro"/>
                <a:ea typeface="Open Sans"/>
                <a:cs typeface="Open Sans"/>
                <a:sym typeface="Open Sans"/>
              </a:rPr>
              <a:t>lessons for other projects</a:t>
            </a:r>
            <a:r>
              <a:rPr lang="en-US" sz="1850" b="0" i="0" u="none" strike="noStrike" cap="none" dirty="0">
                <a:solidFill>
                  <a:srgbClr val="000000"/>
                </a:solidFill>
                <a:latin typeface="Myriad Pro"/>
                <a:ea typeface="Open Sans"/>
                <a:cs typeface="Open Sans"/>
                <a:sym typeface="Open Sans"/>
              </a:rPr>
              <a:t>’ design, implementation, timeframe, handover &amp; exit?</a:t>
            </a:r>
            <a:endParaRPr sz="1850" dirty="0">
              <a:latin typeface="Myriad Pro"/>
            </a:endParaRPr>
          </a:p>
        </p:txBody>
      </p:sp>
      <p:sp>
        <p:nvSpPr>
          <p:cNvPr id="1046" name="Google Shape;1046;p38"/>
          <p:cNvSpPr txBox="1"/>
          <p:nvPr/>
        </p:nvSpPr>
        <p:spPr>
          <a:xfrm>
            <a:off x="1202076" y="1880663"/>
            <a:ext cx="10630520" cy="369291"/>
          </a:xfrm>
          <a:prstGeom prst="rect">
            <a:avLst/>
          </a:prstGeom>
          <a:solidFill>
            <a:srgbClr val="D6E9A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Open Sans"/>
              <a:buNone/>
            </a:pPr>
            <a:r>
              <a:rPr lang="en-US" sz="1800" b="1" i="0" u="none" strike="noStrike" cap="none" dirty="0">
                <a:solidFill>
                  <a:srgbClr val="000000"/>
                </a:solidFill>
                <a:latin typeface="Open Sans"/>
                <a:ea typeface="Open Sans"/>
                <a:cs typeface="Open Sans"/>
                <a:sym typeface="Open Sans"/>
              </a:rPr>
              <a:t>           Field work (1) : possible questions to understand barriers and drivers of sustainability</a:t>
            </a:r>
            <a:endParaRPr dirty="0"/>
          </a:p>
        </p:txBody>
      </p:sp>
      <p:sp>
        <p:nvSpPr>
          <p:cNvPr id="1047" name="Google Shape;1047;p38"/>
          <p:cNvSpPr/>
          <p:nvPr/>
        </p:nvSpPr>
        <p:spPr>
          <a:xfrm>
            <a:off x="698466" y="6042827"/>
            <a:ext cx="1666776" cy="6409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48" name="Google Shape;1048;p38" descr="Free Field Work - Interdisciplinary Research Icon Clipart - Full Size  Clipart (#5717286) - PinClipart"/>
          <p:cNvPicPr preferRelativeResize="0"/>
          <p:nvPr/>
        </p:nvPicPr>
        <p:blipFill rotWithShape="1">
          <a:blip r:embed="rId3">
            <a:alphaModFix/>
          </a:blip>
          <a:srcRect/>
          <a:stretch/>
        </p:blipFill>
        <p:spPr>
          <a:xfrm>
            <a:off x="786146" y="2018467"/>
            <a:ext cx="1983708" cy="1387255"/>
          </a:xfrm>
          <a:prstGeom prst="rect">
            <a:avLst/>
          </a:prstGeom>
          <a:noFill/>
          <a:ln>
            <a:noFill/>
          </a:ln>
        </p:spPr>
      </p:pic>
      <p:sp>
        <p:nvSpPr>
          <p:cNvPr id="1049" name="Google Shape;1049;p38"/>
          <p:cNvSpPr/>
          <p:nvPr/>
        </p:nvSpPr>
        <p:spPr>
          <a:xfrm>
            <a:off x="5754499" y="6323648"/>
            <a:ext cx="6175846" cy="369291"/>
          </a:xfrm>
          <a:prstGeom prst="rect">
            <a:avLst/>
          </a:prstGeom>
          <a:solidFill>
            <a:srgbClr val="BBD6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BD34A"/>
              </a:buClr>
              <a:buSzPts val="1800"/>
              <a:buFont typeface="Open Sans"/>
              <a:buNone/>
            </a:pPr>
            <a:r>
              <a:rPr lang="en-US" sz="1800" b="0" i="0" u="none" strike="noStrike" cap="none" dirty="0">
                <a:solidFill>
                  <a:srgbClr val="000000"/>
                </a:solidFill>
                <a:latin typeface="Myriad Pro"/>
                <a:ea typeface="Open Sans"/>
                <a:cs typeface="Open Sans"/>
                <a:sym typeface="Open Sans"/>
              </a:rPr>
              <a:t>What other questions came from the co-creation process?</a:t>
            </a:r>
            <a:endParaRPr sz="1800" b="0" i="0" u="none" strike="noStrike" cap="none" dirty="0">
              <a:solidFill>
                <a:srgbClr val="4472C4"/>
              </a:solidFill>
              <a:latin typeface="Myriad Pro"/>
              <a:ea typeface="Open Sans"/>
              <a:cs typeface="Open Sans"/>
              <a:sym typeface="Open Sans"/>
            </a:endParaRPr>
          </a:p>
        </p:txBody>
      </p:sp>
      <p:pic>
        <p:nvPicPr>
          <p:cNvPr id="1050" name="Google Shape;1050;p38"/>
          <p:cNvPicPr preferRelativeResize="0"/>
          <p:nvPr/>
        </p:nvPicPr>
        <p:blipFill>
          <a:blip r:embed="rId4">
            <a:alphaModFix/>
          </a:blip>
          <a:stretch>
            <a:fillRect/>
          </a:stretch>
        </p:blipFill>
        <p:spPr>
          <a:xfrm>
            <a:off x="11406725" y="50113"/>
            <a:ext cx="685800" cy="685800"/>
          </a:xfrm>
          <a:prstGeom prst="rect">
            <a:avLst/>
          </a:prstGeom>
          <a:noFill/>
          <a:ln>
            <a:noFill/>
          </a:ln>
        </p:spPr>
      </p:pic>
      <p:cxnSp>
        <p:nvCxnSpPr>
          <p:cNvPr id="15" name="Google Shape;1060;p39">
            <a:extLst>
              <a:ext uri="{FF2B5EF4-FFF2-40B4-BE49-F238E27FC236}">
                <a16:creationId xmlns:a16="http://schemas.microsoft.com/office/drawing/2014/main" id="{45E839DA-C220-4F6E-A107-07E8285A2037}"/>
              </a:ext>
            </a:extLst>
          </p:cNvPr>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39"/>
          <p:cNvSpPr txBox="1">
            <a:spLocks noGrp="1"/>
          </p:cNvSpPr>
          <p:nvPr>
            <p:ph type="sldNum" idx="12"/>
          </p:nvPr>
        </p:nvSpPr>
        <p:spPr>
          <a:xfrm>
            <a:off x="11063595" y="6229898"/>
            <a:ext cx="8349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EABAB"/>
              </a:buClr>
              <a:buSzPts val="1600"/>
              <a:buFont typeface="Open Sans"/>
              <a:buNone/>
            </a:pPr>
            <a:fld id="{00000000-1234-1234-1234-123412341234}" type="slidenum">
              <a:rPr lang="en-US" sz="1600" b="1" i="0" u="none" strike="noStrike" cap="none">
                <a:solidFill>
                  <a:srgbClr val="AEABAB"/>
                </a:solidFill>
                <a:latin typeface="Open Sans"/>
                <a:ea typeface="Open Sans"/>
                <a:cs typeface="Open Sans"/>
                <a:sym typeface="Open Sans"/>
              </a:rPr>
              <a:t>9</a:t>
            </a:fld>
            <a:endParaRPr sz="1600" b="1" i="0" u="none" strike="noStrike" cap="none" dirty="0">
              <a:solidFill>
                <a:srgbClr val="AEABAB"/>
              </a:solidFill>
              <a:latin typeface="Open Sans"/>
              <a:ea typeface="Open Sans"/>
              <a:cs typeface="Open Sans"/>
              <a:sym typeface="Open Sans"/>
            </a:endParaRPr>
          </a:p>
        </p:txBody>
      </p:sp>
      <p:sp>
        <p:nvSpPr>
          <p:cNvPr id="1057" name="Google Shape;1057;p39"/>
          <p:cNvSpPr/>
          <p:nvPr/>
        </p:nvSpPr>
        <p:spPr>
          <a:xfrm>
            <a:off x="-99152" y="-11017"/>
            <a:ext cx="12291152" cy="683046"/>
          </a:xfrm>
          <a:prstGeom prst="rect">
            <a:avLst/>
          </a:prstGeom>
          <a:solidFill>
            <a:srgbClr val="D6E9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8" name="Google Shape;1058;p39"/>
          <p:cNvSpPr txBox="1"/>
          <p:nvPr/>
        </p:nvSpPr>
        <p:spPr>
          <a:xfrm>
            <a:off x="914399" y="797034"/>
            <a:ext cx="1127759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7F7F7F"/>
              </a:buClr>
              <a:buSzPts val="2400"/>
              <a:buFont typeface="Arial"/>
              <a:buNone/>
            </a:pPr>
            <a:r>
              <a:rPr lang="en-US" sz="2400" b="1" i="0" u="none" strike="noStrike" cap="none" dirty="0">
                <a:solidFill>
                  <a:srgbClr val="7F7F7F"/>
                </a:solidFill>
                <a:latin typeface="Open Sans"/>
                <a:ea typeface="Open Sans"/>
                <a:cs typeface="Open Sans"/>
                <a:sym typeface="Open Sans"/>
              </a:rPr>
              <a:t>Setting up your research questions</a:t>
            </a:r>
            <a:endParaRPr lang="en-US" sz="2400" dirty="0"/>
          </a:p>
        </p:txBody>
      </p:sp>
      <p:sp>
        <p:nvSpPr>
          <p:cNvPr id="1059" name="Google Shape;1059;p39"/>
          <p:cNvSpPr txBox="1"/>
          <p:nvPr/>
        </p:nvSpPr>
        <p:spPr>
          <a:xfrm>
            <a:off x="517791" y="99321"/>
            <a:ext cx="8693116" cy="587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7941D"/>
              </a:buClr>
              <a:buSzPts val="2800"/>
              <a:buFont typeface="Arial"/>
              <a:buNone/>
            </a:pPr>
            <a:r>
              <a:rPr lang="en-US" sz="2800" b="1" dirty="0">
                <a:solidFill>
                  <a:srgbClr val="F7941D"/>
                </a:solidFill>
                <a:latin typeface="Open Sans"/>
                <a:ea typeface="Open Sans"/>
                <a:cs typeface="Open Sans"/>
                <a:sym typeface="Open Sans"/>
              </a:rPr>
              <a:t>Considerations for fieldwork</a:t>
            </a:r>
            <a:endParaRPr lang="en-US" sz="2800" dirty="0"/>
          </a:p>
          <a:p>
            <a:pPr marL="0" marR="0" lvl="0" indent="0" algn="l" rtl="0">
              <a:lnSpc>
                <a:spcPct val="90000"/>
              </a:lnSpc>
              <a:spcBef>
                <a:spcPts val="1000"/>
              </a:spcBef>
              <a:spcAft>
                <a:spcPts val="0"/>
              </a:spcAft>
              <a:buClr>
                <a:srgbClr val="F7941D"/>
              </a:buClr>
              <a:buSzPts val="2800"/>
              <a:buFont typeface="Arial"/>
              <a:buNone/>
            </a:pPr>
            <a:r>
              <a:rPr lang="en-US" sz="2800" b="1" i="0" u="none" strike="noStrike" cap="none" dirty="0">
                <a:solidFill>
                  <a:srgbClr val="F7941D"/>
                </a:solidFill>
                <a:latin typeface="Open Sans"/>
                <a:ea typeface="Open Sans"/>
                <a:cs typeface="Open Sans"/>
                <a:sym typeface="Open Sans"/>
              </a:rPr>
              <a:t> </a:t>
            </a:r>
            <a:endParaRPr dirty="0"/>
          </a:p>
        </p:txBody>
      </p:sp>
      <p:cxnSp>
        <p:nvCxnSpPr>
          <p:cNvPr id="1060" name="Google Shape;1060;p39"/>
          <p:cNvCxnSpPr/>
          <p:nvPr/>
        </p:nvCxnSpPr>
        <p:spPr>
          <a:xfrm>
            <a:off x="914400" y="1359568"/>
            <a:ext cx="11277600" cy="0"/>
          </a:xfrm>
          <a:prstGeom prst="straightConnector1">
            <a:avLst/>
          </a:prstGeom>
          <a:noFill/>
          <a:ln w="19050" cap="flat" cmpd="sng">
            <a:solidFill>
              <a:srgbClr val="D8D8D8"/>
            </a:solidFill>
            <a:prstDash val="solid"/>
            <a:miter lim="800000"/>
            <a:headEnd type="none" w="sm" len="sm"/>
            <a:tailEnd type="none" w="sm" len="sm"/>
          </a:ln>
        </p:spPr>
      </p:cxnSp>
      <p:sp>
        <p:nvSpPr>
          <p:cNvPr id="1061" name="Google Shape;1061;p39"/>
          <p:cNvSpPr txBox="1"/>
          <p:nvPr/>
        </p:nvSpPr>
        <p:spPr>
          <a:xfrm>
            <a:off x="8842422" y="5382002"/>
            <a:ext cx="14095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Partnerships</a:t>
            </a:r>
            <a:endParaRPr/>
          </a:p>
        </p:txBody>
      </p:sp>
      <p:sp>
        <p:nvSpPr>
          <p:cNvPr id="1062" name="Google Shape;1062;p39"/>
          <p:cNvSpPr/>
          <p:nvPr/>
        </p:nvSpPr>
        <p:spPr>
          <a:xfrm>
            <a:off x="-385590" y="553311"/>
            <a:ext cx="1200838" cy="1125747"/>
          </a:xfrm>
          <a:prstGeom prst="ellipse">
            <a:avLst/>
          </a:prstGeom>
          <a:solidFill>
            <a:srgbClr val="F79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4B081"/>
              </a:solidFill>
              <a:latin typeface="Open Sans"/>
              <a:ea typeface="Open Sans"/>
              <a:cs typeface="Open Sans"/>
              <a:sym typeface="Open Sans"/>
            </a:endParaRPr>
          </a:p>
        </p:txBody>
      </p:sp>
      <p:sp>
        <p:nvSpPr>
          <p:cNvPr id="1063" name="Google Shape;1063;p39"/>
          <p:cNvSpPr/>
          <p:nvPr/>
        </p:nvSpPr>
        <p:spPr>
          <a:xfrm>
            <a:off x="2631348" y="2415757"/>
            <a:ext cx="9201248" cy="418572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ABD34A"/>
              </a:buClr>
              <a:buSzPts val="1800"/>
              <a:buFont typeface="Open Sans"/>
              <a:buAutoNum type="arabicPeriod"/>
            </a:pPr>
            <a:r>
              <a:rPr lang="en-US" sz="1800" b="1" i="0" u="none" strike="noStrike" cap="none" dirty="0">
                <a:solidFill>
                  <a:srgbClr val="000000"/>
                </a:solidFill>
                <a:latin typeface="Open Sans"/>
                <a:ea typeface="Open Sans"/>
                <a:cs typeface="Open Sans"/>
                <a:sym typeface="Open Sans"/>
              </a:rPr>
              <a:t>What is still functioning</a:t>
            </a:r>
            <a:r>
              <a:rPr lang="en-US" sz="1800" b="0" i="0" u="none" strike="noStrike" cap="none" dirty="0">
                <a:solidFill>
                  <a:srgbClr val="000000"/>
                </a:solidFill>
                <a:latin typeface="Open Sans"/>
                <a:ea typeface="Open Sans"/>
                <a:cs typeface="Open Sans"/>
                <a:sym typeface="Open Sans"/>
              </a:rPr>
              <a:t>, how well at ex-post and regarding resilience categories &amp; RRT? </a:t>
            </a:r>
            <a:r>
              <a:rPr lang="en-US" sz="1800" b="1" i="0" u="none" strike="noStrike" cap="none" dirty="0">
                <a:solidFill>
                  <a:srgbClr val="000000"/>
                </a:solidFill>
                <a:latin typeface="Open Sans"/>
                <a:ea typeface="Open Sans"/>
                <a:cs typeface="Open Sans"/>
                <a:sym typeface="Open Sans"/>
              </a:rPr>
              <a:t>Why or why not?</a:t>
            </a:r>
            <a:endParaRPr dirty="0"/>
          </a:p>
          <a:p>
            <a:pPr marL="342900" marR="0" lvl="0" indent="-342900" algn="l" rtl="0">
              <a:lnSpc>
                <a:spcPct val="100000"/>
              </a:lnSpc>
              <a:spcBef>
                <a:spcPts val="0"/>
              </a:spcBef>
              <a:spcAft>
                <a:spcPts val="0"/>
              </a:spcAft>
              <a:buClr>
                <a:srgbClr val="ABD34A"/>
              </a:buClr>
              <a:buSzPts val="1800"/>
              <a:buFont typeface="Open Sans"/>
              <a:buAutoNum type="arabicPeriod"/>
            </a:pPr>
            <a:r>
              <a:rPr lang="en-US" sz="1800" b="1" i="0" u="none" strike="noStrike" cap="none" dirty="0">
                <a:solidFill>
                  <a:srgbClr val="000000"/>
                </a:solidFill>
                <a:latin typeface="Open Sans"/>
                <a:ea typeface="Open Sans"/>
                <a:cs typeface="Open Sans"/>
                <a:sym typeface="Open Sans"/>
              </a:rPr>
              <a:t> </a:t>
            </a:r>
            <a:r>
              <a:rPr lang="en-US" sz="1800" b="0" i="0" u="none" strike="noStrike" cap="none" dirty="0">
                <a:solidFill>
                  <a:srgbClr val="000000"/>
                </a:solidFill>
                <a:latin typeface="Open Sans"/>
                <a:ea typeface="Open Sans"/>
                <a:cs typeface="Open Sans"/>
                <a:sym typeface="Open Sans"/>
              </a:rPr>
              <a:t>What conditions/inputs during project implementation were </a:t>
            </a:r>
            <a:r>
              <a:rPr lang="en-US" sz="1800" b="1" i="0" u="none" strike="noStrike" cap="none" dirty="0">
                <a:solidFill>
                  <a:srgbClr val="000000"/>
                </a:solidFill>
                <a:latin typeface="Open Sans"/>
                <a:ea typeface="Open Sans"/>
                <a:cs typeface="Open Sans"/>
                <a:sym typeface="Open Sans"/>
              </a:rPr>
              <a:t>assumed at exit changed since closure?  </a:t>
            </a:r>
            <a:endParaRPr dirty="0"/>
          </a:p>
          <a:p>
            <a:pPr marL="342900" marR="0" lvl="0" indent="-342900" algn="l" rtl="0">
              <a:lnSpc>
                <a:spcPct val="100000"/>
              </a:lnSpc>
              <a:spcBef>
                <a:spcPts val="0"/>
              </a:spcBef>
              <a:spcAft>
                <a:spcPts val="0"/>
              </a:spcAft>
              <a:buClr>
                <a:srgbClr val="ABD34A"/>
              </a:buClr>
              <a:buSzPts val="1800"/>
              <a:buFont typeface="Open Sans"/>
              <a:buAutoNum type="arabicPeriod"/>
            </a:pPr>
            <a:r>
              <a:rPr lang="en-US" sz="1800" b="1" i="0" u="none" strike="noStrike" cap="none" dirty="0">
                <a:solidFill>
                  <a:srgbClr val="000000"/>
                </a:solidFill>
                <a:latin typeface="Open Sans"/>
                <a:ea typeface="Open Sans"/>
                <a:cs typeface="Open Sans"/>
                <a:sym typeface="Open Sans"/>
              </a:rPr>
              <a:t> </a:t>
            </a:r>
            <a:r>
              <a:rPr lang="en-US" sz="1800" b="0" i="0" u="none" strike="noStrike" cap="none" dirty="0">
                <a:solidFill>
                  <a:srgbClr val="000000"/>
                </a:solidFill>
                <a:latin typeface="Open Sans"/>
                <a:ea typeface="Open Sans"/>
                <a:cs typeface="Open Sans"/>
                <a:sym typeface="Open Sans"/>
              </a:rPr>
              <a:t>What </a:t>
            </a:r>
            <a:r>
              <a:rPr lang="en-US" sz="1800" b="1" i="0" u="none" strike="noStrike" cap="none" dirty="0">
                <a:solidFill>
                  <a:srgbClr val="000000"/>
                </a:solidFill>
                <a:latin typeface="Open Sans"/>
                <a:ea typeface="Open Sans"/>
                <a:cs typeface="Open Sans"/>
                <a:sym typeface="Open Sans"/>
              </a:rPr>
              <a:t>unexpected outcomes </a:t>
            </a:r>
            <a:r>
              <a:rPr lang="en-US" sz="1800" b="0" i="0" u="none" strike="noStrike" cap="none" dirty="0">
                <a:solidFill>
                  <a:srgbClr val="000000"/>
                </a:solidFill>
                <a:latin typeface="Open Sans"/>
                <a:ea typeface="Open Sans"/>
                <a:cs typeface="Open Sans"/>
                <a:sym typeface="Open Sans"/>
              </a:rPr>
              <a:t>arose?</a:t>
            </a:r>
            <a:endParaRPr dirty="0"/>
          </a:p>
          <a:p>
            <a:pPr marL="342900" marR="0" lvl="0" indent="-342900" algn="l" rtl="0">
              <a:lnSpc>
                <a:spcPct val="100000"/>
              </a:lnSpc>
              <a:spcBef>
                <a:spcPts val="0"/>
              </a:spcBef>
              <a:spcAft>
                <a:spcPts val="0"/>
              </a:spcAft>
              <a:buClr>
                <a:srgbClr val="ABD34A"/>
              </a:buClr>
              <a:buSzPts val="1800"/>
              <a:buFont typeface="Open Sans"/>
              <a:buAutoNum type="arabicPeriod"/>
            </a:pPr>
            <a:r>
              <a:rPr lang="en-US" sz="1800" b="1" i="0" u="none" strike="noStrike" cap="none" dirty="0">
                <a:solidFill>
                  <a:srgbClr val="000000"/>
                </a:solidFill>
                <a:latin typeface="Open Sans"/>
                <a:ea typeface="Open Sans"/>
                <a:cs typeface="Open Sans"/>
                <a:sym typeface="Open Sans"/>
              </a:rPr>
              <a:t> Why would results last </a:t>
            </a:r>
            <a:r>
              <a:rPr lang="en-US" sz="1800" b="0" i="0" u="none" strike="noStrike" cap="none" dirty="0">
                <a:solidFill>
                  <a:srgbClr val="000000"/>
                </a:solidFill>
                <a:latin typeface="Open Sans"/>
                <a:ea typeface="Open Sans"/>
                <a:cs typeface="Open Sans"/>
                <a:sym typeface="Open Sans"/>
              </a:rPr>
              <a:t>(or not)/ for how long)?</a:t>
            </a:r>
            <a:endParaRPr dirty="0"/>
          </a:p>
          <a:p>
            <a:pPr marL="342900" marR="0" lvl="0" indent="-342900" algn="l" rtl="0">
              <a:lnSpc>
                <a:spcPct val="100000"/>
              </a:lnSpc>
              <a:spcBef>
                <a:spcPts val="0"/>
              </a:spcBef>
              <a:spcAft>
                <a:spcPts val="0"/>
              </a:spcAft>
              <a:buClr>
                <a:srgbClr val="ABD34A"/>
              </a:buClr>
              <a:buSzPts val="1800"/>
              <a:buFont typeface="Open Sans"/>
              <a:buAutoNum type="arabicPeriod"/>
            </a:pPr>
            <a:r>
              <a:rPr lang="en-US" sz="1800" b="1" i="0" u="none" strike="noStrike" cap="none" dirty="0">
                <a:solidFill>
                  <a:srgbClr val="000000"/>
                </a:solidFill>
                <a:latin typeface="Open Sans"/>
                <a:ea typeface="Open Sans"/>
                <a:cs typeface="Open Sans"/>
                <a:sym typeface="Open Sans"/>
              </a:rPr>
              <a:t> </a:t>
            </a:r>
            <a:r>
              <a:rPr lang="en-US" sz="1800" b="0" i="0" u="none" strike="noStrike" cap="none" dirty="0">
                <a:solidFill>
                  <a:srgbClr val="000000"/>
                </a:solidFill>
                <a:latin typeface="Open Sans"/>
                <a:ea typeface="Open Sans"/>
                <a:cs typeface="Open Sans"/>
                <a:sym typeface="Open Sans"/>
              </a:rPr>
              <a:t>How do implementing partners on the project see the </a:t>
            </a:r>
            <a:r>
              <a:rPr lang="en-US" sz="1800" b="1" i="0" u="none" strike="noStrike" cap="none" dirty="0">
                <a:solidFill>
                  <a:srgbClr val="000000"/>
                </a:solidFill>
                <a:latin typeface="Open Sans"/>
                <a:ea typeface="Open Sans"/>
                <a:cs typeface="Open Sans"/>
                <a:sym typeface="Open Sans"/>
              </a:rPr>
              <a:t>long-term </a:t>
            </a:r>
            <a:r>
              <a:rPr lang="en-US" sz="1800" b="1" dirty="0">
                <a:solidFill>
                  <a:srgbClr val="000000"/>
                </a:solidFill>
                <a:latin typeface="Open Sans"/>
                <a:ea typeface="Open Sans"/>
                <a:cs typeface="Open Sans"/>
                <a:sym typeface="Open Sans"/>
              </a:rPr>
              <a:t>outcomes</a:t>
            </a:r>
            <a:r>
              <a:rPr lang="en-US" sz="1800" b="0" i="0" u="none" strike="noStrike" cap="none" dirty="0">
                <a:solidFill>
                  <a:srgbClr val="000000"/>
                </a:solidFill>
                <a:latin typeface="Open Sans"/>
                <a:ea typeface="Open Sans"/>
                <a:cs typeface="Open Sans"/>
                <a:sym typeface="Open Sans"/>
              </a:rPr>
              <a:t>? </a:t>
            </a:r>
            <a:r>
              <a:rPr lang="en-US" sz="1800" b="1" i="0" u="none" strike="noStrike" cap="none" dirty="0">
                <a:solidFill>
                  <a:srgbClr val="000000"/>
                </a:solidFill>
                <a:latin typeface="Open Sans"/>
                <a:ea typeface="Open Sans"/>
                <a:cs typeface="Open Sans"/>
                <a:sym typeface="Open Sans"/>
              </a:rPr>
              <a:t>Emerging ones</a:t>
            </a:r>
            <a:r>
              <a:rPr lang="en-US" sz="1800" b="0" i="0" u="none" strike="noStrike" cap="none" dirty="0">
                <a:solidFill>
                  <a:srgbClr val="000000"/>
                </a:solidFill>
                <a:latin typeface="Open Sans"/>
                <a:ea typeface="Open Sans"/>
                <a:cs typeface="Open Sans"/>
                <a:sym typeface="Open Sans"/>
              </a:rPr>
              <a:t>?</a:t>
            </a:r>
            <a:endParaRPr dirty="0"/>
          </a:p>
          <a:p>
            <a:pPr marL="342900" marR="0" lvl="0" indent="-342900" algn="l" rtl="0">
              <a:lnSpc>
                <a:spcPct val="100000"/>
              </a:lnSpc>
              <a:spcBef>
                <a:spcPts val="0"/>
              </a:spcBef>
              <a:spcAft>
                <a:spcPts val="0"/>
              </a:spcAft>
              <a:buClr>
                <a:srgbClr val="ABD34A"/>
              </a:buClr>
              <a:buSzPts val="1800"/>
              <a:buFont typeface="Open Sans"/>
              <a:buAutoNum type="arabicPeriod"/>
            </a:pPr>
            <a:r>
              <a:rPr lang="en-US" sz="1800" b="1" i="0" u="none" strike="noStrike" cap="none" dirty="0">
                <a:solidFill>
                  <a:srgbClr val="000000"/>
                </a:solidFill>
                <a:latin typeface="Open Sans"/>
                <a:ea typeface="Open Sans"/>
                <a:cs typeface="Open Sans"/>
                <a:sym typeface="Open Sans"/>
              </a:rPr>
              <a:t> </a:t>
            </a:r>
            <a:r>
              <a:rPr lang="en-US" sz="1800" b="0" i="0" u="none" strike="noStrike" cap="none" dirty="0">
                <a:solidFill>
                  <a:srgbClr val="000000"/>
                </a:solidFill>
                <a:latin typeface="Open Sans"/>
                <a:ea typeface="Open Sans"/>
                <a:cs typeface="Open Sans"/>
                <a:sym typeface="Open Sans"/>
              </a:rPr>
              <a:t>How have </a:t>
            </a:r>
            <a:r>
              <a:rPr lang="en-US" sz="1800" b="1" i="0" u="none" strike="noStrike" cap="none" dirty="0">
                <a:solidFill>
                  <a:srgbClr val="000000"/>
                </a:solidFill>
                <a:latin typeface="Open Sans"/>
                <a:ea typeface="Open Sans"/>
                <a:cs typeface="Open Sans"/>
                <a:sym typeface="Open Sans"/>
              </a:rPr>
              <a:t>sustained outcomes affected and been affected </a:t>
            </a:r>
            <a:r>
              <a:rPr lang="en-US" sz="1800" b="0" i="0" u="none" strike="noStrike" cap="none" dirty="0">
                <a:solidFill>
                  <a:srgbClr val="000000"/>
                </a:solidFill>
                <a:latin typeface="Open Sans"/>
                <a:ea typeface="Open Sans"/>
                <a:cs typeface="Open Sans"/>
                <a:sym typeface="Open Sans"/>
              </a:rPr>
              <a:t>by underlying socio-ecological systems (climate resilience)?</a:t>
            </a:r>
            <a:endParaRPr dirty="0"/>
          </a:p>
          <a:p>
            <a:pPr marL="342900" marR="0" lvl="0" indent="-342900" algn="l" rtl="0">
              <a:lnSpc>
                <a:spcPct val="100000"/>
              </a:lnSpc>
              <a:spcBef>
                <a:spcPts val="0"/>
              </a:spcBef>
              <a:spcAft>
                <a:spcPts val="0"/>
              </a:spcAft>
              <a:buClr>
                <a:srgbClr val="ABD34A"/>
              </a:buClr>
              <a:buSzPts val="1800"/>
              <a:buFont typeface="Open Sans"/>
              <a:buAutoNum type="arabicPeriod"/>
            </a:pPr>
            <a:r>
              <a:rPr lang="en-US" sz="1800" b="1" i="0" u="none" strike="noStrike" cap="none" dirty="0">
                <a:solidFill>
                  <a:srgbClr val="000000"/>
                </a:solidFill>
                <a:latin typeface="Open Sans"/>
                <a:ea typeface="Open Sans"/>
                <a:cs typeface="Open Sans"/>
                <a:sym typeface="Open Sans"/>
              </a:rPr>
              <a:t> </a:t>
            </a:r>
            <a:r>
              <a:rPr lang="en-US" sz="1800" b="0" i="0" u="none" strike="noStrike" cap="none" dirty="0">
                <a:solidFill>
                  <a:srgbClr val="000000"/>
                </a:solidFill>
                <a:latin typeface="Open Sans"/>
                <a:ea typeface="Open Sans"/>
                <a:cs typeface="Open Sans"/>
                <a:sym typeface="Open Sans"/>
              </a:rPr>
              <a:t>What </a:t>
            </a:r>
            <a:r>
              <a:rPr lang="en-US" sz="1800" b="1" i="0" u="none" strike="noStrike" cap="none" dirty="0">
                <a:solidFill>
                  <a:srgbClr val="000000"/>
                </a:solidFill>
                <a:latin typeface="Open Sans"/>
                <a:ea typeface="Open Sans"/>
                <a:cs typeface="Open Sans"/>
                <a:sym typeface="Open Sans"/>
              </a:rPr>
              <a:t>external shocks </a:t>
            </a:r>
            <a:r>
              <a:rPr lang="en-US" sz="1800" b="0" i="0" u="none" strike="noStrike" cap="none" dirty="0">
                <a:solidFill>
                  <a:srgbClr val="000000"/>
                </a:solidFill>
                <a:latin typeface="Open Sans"/>
                <a:ea typeface="Open Sans"/>
                <a:cs typeface="Open Sans"/>
                <a:sym typeface="Open Sans"/>
              </a:rPr>
              <a:t>affected the participants, partners, natural system, wider country?</a:t>
            </a:r>
          </a:p>
          <a:p>
            <a:pPr marL="342900" indent="-342900">
              <a:buClr>
                <a:srgbClr val="ABD34A"/>
              </a:buClr>
              <a:buSzPts val="1800"/>
              <a:buFont typeface="Open Sans"/>
              <a:buAutoNum type="arabicPeriod"/>
            </a:pPr>
            <a:r>
              <a:rPr lang="en-US" sz="1800"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How to </a:t>
            </a:r>
            <a:r>
              <a:rPr lang="en-US" sz="1800"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plan for resilience</a:t>
            </a:r>
            <a:r>
              <a:rPr lang="en-US"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better?</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0" lvl="0" algn="l" rtl="0">
              <a:lnSpc>
                <a:spcPct val="100000"/>
              </a:lnSpc>
              <a:spcBef>
                <a:spcPts val="0"/>
              </a:spcBef>
              <a:spcAft>
                <a:spcPts val="0"/>
              </a:spcAft>
              <a:buClr>
                <a:srgbClr val="ABD34A"/>
              </a:buClr>
              <a:buSzPts val="1800"/>
            </a:pPr>
            <a:endParaRPr dirty="0"/>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4472C4"/>
              </a:solidFill>
              <a:latin typeface="Open Sans"/>
              <a:ea typeface="Open Sans"/>
              <a:cs typeface="Open Sans"/>
              <a:sym typeface="Open Sans"/>
            </a:endParaRPr>
          </a:p>
        </p:txBody>
      </p:sp>
      <p:sp>
        <p:nvSpPr>
          <p:cNvPr id="1064" name="Google Shape;1064;p39"/>
          <p:cNvSpPr txBox="1"/>
          <p:nvPr/>
        </p:nvSpPr>
        <p:spPr>
          <a:xfrm>
            <a:off x="2147299" y="1855620"/>
            <a:ext cx="9685296" cy="369291"/>
          </a:xfrm>
          <a:prstGeom prst="rect">
            <a:avLst/>
          </a:prstGeom>
          <a:solidFill>
            <a:srgbClr val="D6E9A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Open Sans"/>
              <a:buNone/>
            </a:pPr>
            <a:r>
              <a:rPr lang="en-US" sz="1800" b="1" dirty="0">
                <a:latin typeface="Open Sans"/>
                <a:ea typeface="Open Sans"/>
                <a:cs typeface="Open Sans"/>
                <a:sym typeface="Open Sans"/>
              </a:rPr>
              <a:t>   </a:t>
            </a:r>
            <a:r>
              <a:rPr lang="en-US" sz="1800" b="1" i="0" u="none" strike="noStrike" cap="none" dirty="0">
                <a:solidFill>
                  <a:srgbClr val="000000"/>
                </a:solidFill>
                <a:latin typeface="Open Sans"/>
                <a:ea typeface="Open Sans"/>
                <a:cs typeface="Open Sans"/>
                <a:sym typeface="Open Sans"/>
              </a:rPr>
              <a:t>Fieldwork (2) : possible questions to explore for the evaluation</a:t>
            </a:r>
            <a:endParaRPr dirty="0"/>
          </a:p>
        </p:txBody>
      </p:sp>
      <p:pic>
        <p:nvPicPr>
          <p:cNvPr id="1065" name="Google Shape;1065;p39" descr="Online Survey"/>
          <p:cNvPicPr preferRelativeResize="0"/>
          <p:nvPr/>
        </p:nvPicPr>
        <p:blipFill rotWithShape="1">
          <a:blip r:embed="rId3">
            <a:alphaModFix/>
          </a:blip>
          <a:srcRect/>
          <a:stretch/>
        </p:blipFill>
        <p:spPr>
          <a:xfrm>
            <a:off x="1058768" y="1815740"/>
            <a:ext cx="1459566" cy="1516577"/>
          </a:xfrm>
          <a:prstGeom prst="rect">
            <a:avLst/>
          </a:prstGeom>
          <a:noFill/>
          <a:ln>
            <a:noFill/>
          </a:ln>
        </p:spPr>
      </p:pic>
      <p:sp>
        <p:nvSpPr>
          <p:cNvPr id="1066" name="Google Shape;1066;p39"/>
          <p:cNvSpPr/>
          <p:nvPr/>
        </p:nvSpPr>
        <p:spPr>
          <a:xfrm>
            <a:off x="815248" y="5956300"/>
            <a:ext cx="1732732" cy="8023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7" name="Google Shape;1067;p39"/>
          <p:cNvSpPr/>
          <p:nvPr/>
        </p:nvSpPr>
        <p:spPr>
          <a:xfrm>
            <a:off x="1322156" y="6325240"/>
            <a:ext cx="10054596" cy="338514"/>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Open Sans"/>
              <a:buNone/>
            </a:pPr>
            <a:r>
              <a:rPr lang="en-US" sz="1600" b="1" i="0" u="none" strike="noStrike" cap="none" dirty="0">
                <a:solidFill>
                  <a:srgbClr val="000000"/>
                </a:solidFill>
                <a:latin typeface="Myriad Pro"/>
                <a:ea typeface="Open Sans"/>
                <a:cs typeface="Open Sans"/>
                <a:sym typeface="Open Sans"/>
              </a:rPr>
              <a:t>Stakeholders to decide: Are all these ex-post questions a priority for the project and its stakeholders?</a:t>
            </a:r>
            <a:endParaRPr dirty="0">
              <a:latin typeface="Myriad Pro"/>
            </a:endParaRPr>
          </a:p>
        </p:txBody>
      </p:sp>
      <p:sp>
        <p:nvSpPr>
          <p:cNvPr id="1068" name="Google Shape;1068;p39"/>
          <p:cNvSpPr/>
          <p:nvPr/>
        </p:nvSpPr>
        <p:spPr>
          <a:xfrm rot="10800000">
            <a:off x="11527375" y="6203919"/>
            <a:ext cx="444500" cy="457868"/>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69" name="Google Shape;1069;p39"/>
          <p:cNvPicPr preferRelativeResize="0"/>
          <p:nvPr/>
        </p:nvPicPr>
        <p:blipFill>
          <a:blip r:embed="rId4">
            <a:alphaModFix/>
          </a:blip>
          <a:stretch>
            <a:fillRect/>
          </a:stretch>
        </p:blipFill>
        <p:spPr>
          <a:xfrm>
            <a:off x="11406725" y="50113"/>
            <a:ext cx="685800" cy="685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9002</Words>
  <Application>Microsoft Office PowerPoint</Application>
  <PresentationFormat>Widescreen</PresentationFormat>
  <Paragraphs>1233</Paragraphs>
  <Slides>64</Slides>
  <Notes>63</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Calibri</vt:lpstr>
      <vt:lpstr>Calibri Light</vt:lpstr>
      <vt:lpstr>Myriad Pro</vt:lpstr>
      <vt:lpstr>Noto Sans Symbols</vt:lpstr>
      <vt:lpstr>Open Sans</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Marie Holo</dc:creator>
  <cp:lastModifiedBy>Caroline Marie Holo</cp:lastModifiedBy>
  <cp:revision>1</cp:revision>
  <dcterms:created xsi:type="dcterms:W3CDTF">2022-08-26T23:06:20Z</dcterms:created>
  <dcterms:modified xsi:type="dcterms:W3CDTF">2022-10-24T23:07:20Z</dcterms:modified>
</cp:coreProperties>
</file>