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256" r:id="rId5"/>
    <p:sldId id="284" r:id="rId6"/>
    <p:sldId id="292" r:id="rId7"/>
    <p:sldId id="295" r:id="rId8"/>
    <p:sldId id="414" r:id="rId9"/>
    <p:sldId id="457" r:id="rId10"/>
    <p:sldId id="459" r:id="rId11"/>
    <p:sldId id="27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55656" autoAdjust="0"/>
  </p:normalViewPr>
  <p:slideViewPr>
    <p:cSldViewPr snapToGrid="0">
      <p:cViewPr varScale="1">
        <p:scale>
          <a:sx n="34" d="100"/>
          <a:sy n="34" d="100"/>
        </p:scale>
        <p:origin x="1924" y="52"/>
      </p:cViewPr>
      <p:guideLst/>
    </p:cSldViewPr>
  </p:slideViewPr>
  <p:outlineViewPr>
    <p:cViewPr>
      <p:scale>
        <a:sx n="33" d="100"/>
        <a:sy n="33" d="100"/>
      </p:scale>
      <p:origin x="0" y="-1739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50" d="100"/>
          <a:sy n="50" d="100"/>
        </p:scale>
        <p:origin x="2640" y="33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077DB-935E-4A0A-947A-D283B9F9F452}" type="datetimeFigureOut">
              <a:rPr lang="en-US" smtClean="0"/>
              <a:t>5/30/2023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C0B10-7CAE-41E4-AB02-7E8B1FF2B8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8F815A-5A10-42A8-9FEC-3938D2D9BA48}" type="datetimeFigureOut">
              <a:rPr lang="en-US" noProof="0" smtClean="0"/>
              <a:t>5/30/2023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649DAF-093F-4482-AA38-346E9A2DEE94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56813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49DAF-093F-4482-AA38-346E9A2DEE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1393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49DAF-093F-4482-AA38-346E9A2DEE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404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43367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49DAF-093F-4482-AA38-346E9A2DEE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2540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353938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dirty="0">
              <a:solidFill>
                <a:srgbClr val="747474"/>
              </a:solidFill>
              <a:effectLst/>
              <a:latin typeface="PT Sans" panose="020B0503020203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59173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047632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49DAF-093F-4482-AA38-346E9A2DEE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3095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5" y="86714"/>
            <a:ext cx="12018572" cy="6684572"/>
          </a:xfrm>
          <a:solidFill>
            <a:schemeClr val="bg1">
              <a:lumMod val="85000"/>
            </a:schemeClr>
          </a:solidFill>
        </p:spPr>
        <p:txBody>
          <a:bodyPr lIns="360000" tIns="360000"/>
          <a:lstStyle>
            <a:lvl1pPr marL="0" indent="0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768422"/>
            <a:ext cx="6840000" cy="2387600"/>
          </a:xfrm>
          <a:solidFill>
            <a:schemeClr val="tx1">
              <a:alpha val="80000"/>
            </a:schemeClr>
          </a:solidFill>
        </p:spPr>
        <p:txBody>
          <a:bodyPr lIns="432000" rIns="432000" bIns="144000" anchor="b"/>
          <a:lstStyle>
            <a:lvl1pPr algn="l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153578"/>
            <a:ext cx="6840000" cy="936000"/>
          </a:xfrm>
          <a:solidFill>
            <a:schemeClr val="tx1">
              <a:alpha val="90000"/>
            </a:schemeClr>
          </a:solidFill>
        </p:spPr>
        <p:txBody>
          <a:bodyPr lIns="432000" tIns="144000"/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AAF5B5B-E896-400A-9E43-EAF605A0AC8B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A2F5A3D-36C4-4B97-A62C-2AEA3B6FC1CF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B474E17-6556-4551-AD1B-351EE2DA98E0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860E6D1-2C9F-477C-AE22-BFF5ADE85C60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5EC6C60-C605-4022-9718-ED56F34D6448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F47BB28-400F-4C54-ADDA-0055CEB6593B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386F148-99E1-4ED6-B4DA-151A6DB27D67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A0565DA-6430-4984-ACB6-E7FACACC71AF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DE18DFF-F9E6-4839-817B-4DD871CEAE6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0038A3A-7324-4606-9C92-00C9AB1759F4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C0291BA-50C5-406F-B24E-14C9CAF652D7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152EBA81-38BC-4DF6-93C3-4A1A02FD2789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AF80622-5597-45AD-92C3-2C4C3797720A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6833793E-EB91-43B4-8444-36ADD2A48E55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5472000" cy="3600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1584000"/>
            <a:ext cx="5472000" cy="4608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337FD81-6DFD-43B7-A7D9-59E45ECDF3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17B7460-0559-435A-9C2F-1B12BC6CE1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6" name="Content Placeholder 5">
            <a:extLst>
              <a:ext uri="{FF2B5EF4-FFF2-40B4-BE49-F238E27FC236}">
                <a16:creationId xmlns:a16="http://schemas.microsoft.com/office/drawing/2014/main" id="{EA7B8348-A00A-4AAE-B1F6-924515577B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00000" y="1581663"/>
            <a:ext cx="5472000" cy="46080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4521CFCD-C079-4019-942D-035558CAFC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8002" y="1151785"/>
            <a:ext cx="5483998" cy="354868"/>
          </a:xfrm>
        </p:spPr>
        <p:txBody>
          <a:bodyPr vert="horz" lIns="0" tIns="0" rIns="0" bIns="0" rtlCol="0" anchor="t">
            <a:noAutofit/>
          </a:bodyPr>
          <a:lstStyle>
            <a:lvl1pPr marL="0" indent="0">
              <a:buNone/>
              <a:defRPr lang="en-US" sz="2400" b="1"/>
            </a:lvl1pPr>
          </a:lstStyle>
          <a:p>
            <a:pPr marL="266700" lvl="0" indent="-266700"/>
            <a:r>
              <a:rPr lang="en-US" noProof="0"/>
              <a:t>Click to edit Master text styles</a:t>
            </a:r>
          </a:p>
        </p:txBody>
      </p:sp>
      <p:cxnSp>
        <p:nvCxnSpPr>
          <p:cNvPr id="28" name="Straight Connector 27" descr="Center divider line">
            <a:extLst>
              <a:ext uri="{FF2B5EF4-FFF2-40B4-BE49-F238E27FC236}">
                <a16:creationId xmlns:a16="http://schemas.microsoft.com/office/drawing/2014/main" id="{AEACA101-2521-41AA-8F51-FF0BF783E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096000" y="2438720"/>
            <a:ext cx="0" cy="2525166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FA2FF4DF-B90F-4136-8AAC-D59E5A0963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098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Bo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396" y="2463936"/>
            <a:ext cx="3726003" cy="3314545"/>
          </a:xfrm>
          <a:prstGeom prst="rightArrowCallout">
            <a:avLst>
              <a:gd name="adj1" fmla="val 50000"/>
              <a:gd name="adj2" fmla="val 25000"/>
              <a:gd name="adj3" fmla="val 15421"/>
              <a:gd name="adj4" fmla="val 80487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13985" y="2463801"/>
            <a:ext cx="3726469" cy="3314200"/>
          </a:xfrm>
          <a:prstGeom prst="rightArrowCallout">
            <a:avLst>
              <a:gd name="adj1" fmla="val 50000"/>
              <a:gd name="adj2" fmla="val 25000"/>
              <a:gd name="adj3" fmla="val 16186"/>
              <a:gd name="adj4" fmla="val 80493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83985" y="2463801"/>
            <a:ext cx="2963619" cy="3314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0000" tIns="180000" rIns="18000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8E9D1B9-1C3A-4397-B3B4-9A921D64159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B4F049D-3C57-44BB-ACE2-1363AF36D9E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44236" y="1647240"/>
            <a:ext cx="2975578" cy="648000"/>
          </a:xfrm>
          <a:ln>
            <a:solidFill>
              <a:schemeClr val="accent1"/>
            </a:solidFill>
          </a:ln>
        </p:spPr>
        <p:txBody>
          <a:bodyPr tIns="108000" anchor="t"/>
          <a:lstStyle>
            <a:lvl1pPr marL="0" indent="0" algn="ctr">
              <a:buNone/>
              <a:defRPr>
                <a:latin typeface="+mj-lt"/>
              </a:defRPr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B9B793F-A64B-475C-96F3-FB40100E01E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08336" y="1647040"/>
            <a:ext cx="2975578" cy="648000"/>
          </a:xfrm>
          <a:ln>
            <a:solidFill>
              <a:schemeClr val="accent2"/>
            </a:solidFill>
          </a:ln>
        </p:spPr>
        <p:txBody>
          <a:bodyPr tIns="108000" anchor="t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/>
            <a:r>
              <a:rPr lang="en-US" noProof="0"/>
              <a:t>Section 2 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EF53567-5287-43FB-B07E-A12F3AEEDB9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83986" y="1647240"/>
            <a:ext cx="2975578" cy="648000"/>
          </a:xfrm>
          <a:ln>
            <a:solidFill>
              <a:schemeClr val="accent3"/>
            </a:solidFill>
          </a:ln>
        </p:spPr>
        <p:txBody>
          <a:bodyPr tIns="108000" anchor="t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/>
            <a:r>
              <a:rPr lang="en-US" noProof="0"/>
              <a:t>Section 3 Title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D3C057A-E841-4ADE-AB03-CC4799762B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7335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7BBBFC2-32EB-4335-9980-A7CF236703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2158F80-0C1A-4B9E-9335-A5A0015187F7}"/>
              </a:ext>
            </a:extLst>
          </p:cNvPr>
          <p:cNvCxnSpPr/>
          <p:nvPr userDrawn="1"/>
        </p:nvCxnSpPr>
        <p:spPr>
          <a:xfrm>
            <a:off x="431800" y="3866682"/>
            <a:ext cx="11339513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723DA611-B88C-4D7E-82A4-5E4CA9DC2EA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12908" y="3973125"/>
            <a:ext cx="415608" cy="201776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180A0FA4-75CD-4A61-AA79-9C3C5F97ED8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179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EBB89A53-1B07-4560-B98E-03BECDB832C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3816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22D34AD8-D83D-4409-A418-C00840A085A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37583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3EAA6A46-63F3-49A5-8E0B-758176E4429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847850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BB051A6E-4868-4F3F-93DB-AD07020E934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077108" y="3973125"/>
            <a:ext cx="415608" cy="201776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61519886-189E-4C69-AEED-FD9BDD3E567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31986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0F084DDF-04EE-46A9-9F77-D5FD94D1B54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791884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743DE8AB-BF74-4CC9-AD19-8BBBF44867A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26390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2ECC5C24-2CE5-491E-89DC-F9C5AE98B06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79952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ADB0F187-5781-4076-B761-264B1C683A6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735918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B2E776B2-D388-4243-80AE-BD8AF47C8AA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20793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79F3A104-EDC0-4A25-9585-3F9F8C1022C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5196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23DA3E7C-9F0E-4A57-B6EA-C01C72788E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623986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A8ABC110-DC97-4A71-9A16-67581EAC989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09599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81058125-332B-41A7-BCD5-72CAE3F9F97D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68012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E32DE8FD-6391-4094-BAEC-CC0836CC67E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4002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5C53C0F3-9308-422B-BC6E-1ACA5029027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512046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06DFFA03-9EA6-4F70-9519-AB1361BAF7C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98406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49CD8693-3557-4241-BB88-518160D989C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456080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4884DF69-4936-4F90-BFB8-ED04A228DA22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92809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00804F61-8052-4AD8-8370-ED72B261BC29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344148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313F370F-A9EC-477E-BED7-BF4E8752742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400114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9E687ADD-FE6C-441E-991F-E71EA0572C32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87213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5E0252B4-80AE-40E9-BA32-6EDAAC62521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081616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8" name="Text Placeholder 10">
            <a:extLst>
              <a:ext uri="{FF2B5EF4-FFF2-40B4-BE49-F238E27FC236}">
                <a16:creationId xmlns:a16="http://schemas.microsoft.com/office/drawing/2014/main" id="{8A807DF0-23B6-4B83-B3F6-8D0BE9A851F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1288182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9" name="Text Placeholder 3">
            <a:extLst>
              <a:ext uri="{FF2B5EF4-FFF2-40B4-BE49-F238E27FC236}">
                <a16:creationId xmlns:a16="http://schemas.microsoft.com/office/drawing/2014/main" id="{F3591345-36C8-481A-AD5B-5F69B03D171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360988" y="2190750"/>
            <a:ext cx="1793875" cy="561975"/>
          </a:xfrm>
          <a:noFill/>
          <a:ln>
            <a:noFill/>
          </a:ln>
        </p:spPr>
        <p:txBody>
          <a:bodyPr tIns="36000" anchor="t"/>
          <a:lstStyle>
            <a:lvl1pPr marL="0" indent="0" algn="ctr">
              <a:buNone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Item Title</a:t>
            </a:r>
          </a:p>
        </p:txBody>
      </p:sp>
      <p:sp>
        <p:nvSpPr>
          <p:cNvPr id="50" name="Text Placeholder 36">
            <a:extLst>
              <a:ext uri="{FF2B5EF4-FFF2-40B4-BE49-F238E27FC236}">
                <a16:creationId xmlns:a16="http://schemas.microsoft.com/office/drawing/2014/main" id="{954C0732-1924-4A1B-9272-95C51D0B36FE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395728" y="2531196"/>
            <a:ext cx="1724394" cy="1858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Month, Year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125576EE-8865-4310-8353-0719626C46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707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3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3945" y="3995705"/>
            <a:ext cx="1964171" cy="216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55887" y="3995705"/>
            <a:ext cx="1964171" cy="216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07829" y="3991240"/>
            <a:ext cx="1964171" cy="216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03945" y="3424428"/>
            <a:ext cx="1964170" cy="504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55887" y="3424428"/>
            <a:ext cx="1964171" cy="504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807830" y="3424428"/>
            <a:ext cx="1964170" cy="504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24" name="Picture Placeholder 22">
            <a:extLst>
              <a:ext uri="{FF2B5EF4-FFF2-40B4-BE49-F238E27FC236}">
                <a16:creationId xmlns:a16="http://schemas.microsoft.com/office/drawing/2014/main" id="{806A4855-25AA-40D4-B1A4-A271486B6C9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31800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Picture Placeholder 22">
            <a:extLst>
              <a:ext uri="{FF2B5EF4-FFF2-40B4-BE49-F238E27FC236}">
                <a16:creationId xmlns:a16="http://schemas.microsoft.com/office/drawing/2014/main" id="{31E10A24-B676-4117-9507-B4B0EB406F0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283742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6549D851-9848-44AC-937A-9B1EF867E59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135683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6DD16A0-27CF-480C-8ADD-7BB99E0031A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7CA876-2153-4136-850D-EE098BDC242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103945" y="4311393"/>
            <a:ext cx="1964172" cy="11303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69B21C2-C689-49C2-B45F-14C5C53A587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55887" y="4311393"/>
            <a:ext cx="1963737" cy="11303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33D8E11-F7FD-4AD9-BEC6-78C6500F817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807829" y="4311393"/>
            <a:ext cx="1981200" cy="11382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Short Bio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CACBD98-34C4-46BA-AA3E-9EC129B841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1199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6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0113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8426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56739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65052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3926334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40113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48426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56739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B01E9EA3-8BD6-4531-812C-663C75428B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65052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1800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4089E01F-0C47-4C6A-A9A8-A1A7E470F31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17088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Picture Placeholder 22">
            <a:extLst>
              <a:ext uri="{FF2B5EF4-FFF2-40B4-BE49-F238E27FC236}">
                <a16:creationId xmlns:a16="http://schemas.microsoft.com/office/drawing/2014/main" id="{806A4855-25AA-40D4-B1A4-A271486B6C9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62540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Picture Placeholder 22">
            <a:extLst>
              <a:ext uri="{FF2B5EF4-FFF2-40B4-BE49-F238E27FC236}">
                <a16:creationId xmlns:a16="http://schemas.microsoft.com/office/drawing/2014/main" id="{31E10A24-B676-4117-9507-B4B0EB406F0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533714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6549D851-9848-44AC-937A-9B1EF867E59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442027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7" name="Picture Placeholder 22">
            <a:extLst>
              <a:ext uri="{FF2B5EF4-FFF2-40B4-BE49-F238E27FC236}">
                <a16:creationId xmlns:a16="http://schemas.microsoft.com/office/drawing/2014/main" id="{B765F5D3-7CB7-4E55-8217-E9EEA9F2945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350340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0" name="Picture Placeholder 22">
            <a:extLst>
              <a:ext uri="{FF2B5EF4-FFF2-40B4-BE49-F238E27FC236}">
                <a16:creationId xmlns:a16="http://schemas.microsoft.com/office/drawing/2014/main" id="{8CB2CA38-4C7F-4D6B-9B34-606F1A007A17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25865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DA42CA-D117-4AF7-9FEC-03EB2BBB756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973363" y="3925888"/>
            <a:ext cx="1800000" cy="504825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F9CEF5A-8DCE-4156-9138-C113C0D3A79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973363" y="4505325"/>
            <a:ext cx="1800000" cy="900113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Title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A30980C-6845-4D21-8188-11E591F14F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5105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7BBBFC2-32EB-4335-9980-A7CF236703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972CEDB-1A78-4A6D-9780-6FB2E5CF6A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29137C9-7B18-454C-AB56-2B4631DFE59D}"/>
              </a:ext>
            </a:extLst>
          </p:cNvPr>
          <p:cNvSpPr/>
          <p:nvPr userDrawn="1"/>
        </p:nvSpPr>
        <p:spPr>
          <a:xfrm rot="14199158">
            <a:off x="10161654" y="-236402"/>
            <a:ext cx="1957093" cy="1399810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7093" h="1399810">
                <a:moveTo>
                  <a:pt x="0" y="318772"/>
                </a:moveTo>
                <a:lnTo>
                  <a:pt x="858544" y="36067"/>
                </a:lnTo>
                <a:lnTo>
                  <a:pt x="1957093" y="0"/>
                </a:lnTo>
                <a:lnTo>
                  <a:pt x="1012700" y="1399810"/>
                </a:lnTo>
                <a:lnTo>
                  <a:pt x="172487" y="1221089"/>
                </a:lnTo>
                <a:lnTo>
                  <a:pt x="0" y="3187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6973557">
            <a:off x="9799840" y="198216"/>
            <a:ext cx="748251" cy="780669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5483574">
            <a:off x="9854193" y="80859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AACAC53-33A6-4BBC-8C68-0C56D0B39F57}"/>
              </a:ext>
            </a:extLst>
          </p:cNvPr>
          <p:cNvSpPr/>
          <p:nvPr userDrawn="1"/>
        </p:nvSpPr>
        <p:spPr>
          <a:xfrm rot="14235708">
            <a:off x="11753205" y="112024"/>
            <a:ext cx="332291" cy="247882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  <a:gd name="connsiteX0" fmla="*/ 0 w 1449157"/>
              <a:gd name="connsiteY0" fmla="*/ 282705 h 1363743"/>
              <a:gd name="connsiteX1" fmla="*/ 858544 w 1449157"/>
              <a:gd name="connsiteY1" fmla="*/ 0 h 1363743"/>
              <a:gd name="connsiteX2" fmla="*/ 1449157 w 1449157"/>
              <a:gd name="connsiteY2" fmla="*/ 715834 h 1363743"/>
              <a:gd name="connsiteX3" fmla="*/ 1012700 w 1449157"/>
              <a:gd name="connsiteY3" fmla="*/ 1363743 h 1363743"/>
              <a:gd name="connsiteX4" fmla="*/ 172487 w 1449157"/>
              <a:gd name="connsiteY4" fmla="*/ 1185022 h 1363743"/>
              <a:gd name="connsiteX5" fmla="*/ 0 w 1449157"/>
              <a:gd name="connsiteY5" fmla="*/ 282705 h 1363743"/>
              <a:gd name="connsiteX0" fmla="*/ 0 w 1449157"/>
              <a:gd name="connsiteY0" fmla="*/ 0 h 1081038"/>
              <a:gd name="connsiteX1" fmla="*/ 1449157 w 1449157"/>
              <a:gd name="connsiteY1" fmla="*/ 433129 h 1081038"/>
              <a:gd name="connsiteX2" fmla="*/ 1012700 w 1449157"/>
              <a:gd name="connsiteY2" fmla="*/ 1081038 h 1081038"/>
              <a:gd name="connsiteX3" fmla="*/ 172487 w 1449157"/>
              <a:gd name="connsiteY3" fmla="*/ 902317 h 1081038"/>
              <a:gd name="connsiteX4" fmla="*/ 0 w 1449157"/>
              <a:gd name="connsiteY4" fmla="*/ 0 h 1081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9157" h="1081038">
                <a:moveTo>
                  <a:pt x="0" y="0"/>
                </a:moveTo>
                <a:lnTo>
                  <a:pt x="1449157" y="433129"/>
                </a:lnTo>
                <a:lnTo>
                  <a:pt x="1012700" y="1081038"/>
                </a:lnTo>
                <a:lnTo>
                  <a:pt x="172487" y="90231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D86A7C4-9F1E-4F96-8AD9-5B75BEE364BE}"/>
              </a:ext>
            </a:extLst>
          </p:cNvPr>
          <p:cNvSpPr/>
          <p:nvPr userDrawn="1"/>
        </p:nvSpPr>
        <p:spPr>
          <a:xfrm rot="13336516">
            <a:off x="10313236" y="1084299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B63BFE72-A1DE-4CFE-9B52-553C99D52699}"/>
              </a:ext>
            </a:extLst>
          </p:cNvPr>
          <p:cNvSpPr/>
          <p:nvPr userDrawn="1"/>
        </p:nvSpPr>
        <p:spPr>
          <a:xfrm rot="5738060">
            <a:off x="9844293" y="1032301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9C266CD9-D77B-4B4D-8673-531E2784C610}"/>
              </a:ext>
            </a:extLst>
          </p:cNvPr>
          <p:cNvSpPr/>
          <p:nvPr userDrawn="1"/>
        </p:nvSpPr>
        <p:spPr>
          <a:xfrm rot="8291645">
            <a:off x="10081798" y="798094"/>
            <a:ext cx="371360" cy="273702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FABEF98-7C8C-4405-A192-E6843833C7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9658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No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E0969F-F557-494E-894C-19813A2A8F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350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5" y="86714"/>
            <a:ext cx="12018572" cy="6684572"/>
          </a:xfrm>
          <a:solidFill>
            <a:schemeClr val="bg1">
              <a:lumMod val="85000"/>
            </a:schemeClr>
          </a:solidFill>
        </p:spPr>
        <p:txBody>
          <a:bodyPr lIns="360000" tIns="360000"/>
          <a:lstStyle>
            <a:lvl1pPr marL="0" indent="0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94607" y="2237328"/>
            <a:ext cx="7202786" cy="1449788"/>
          </a:xfrm>
          <a:solidFill>
            <a:schemeClr val="tx1">
              <a:alpha val="80000"/>
            </a:schemeClr>
          </a:solidFill>
        </p:spPr>
        <p:txBody>
          <a:bodyPr lIns="288000" rIns="2160000" bIns="144000" anchor="b" anchorCtr="0"/>
          <a:lstStyle>
            <a:lvl1pPr algn="r">
              <a:defRPr sz="66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94607" y="3684672"/>
            <a:ext cx="5282503" cy="1604172"/>
          </a:xfrm>
          <a:solidFill>
            <a:schemeClr val="tx1">
              <a:alpha val="90000"/>
            </a:schemeClr>
          </a:solidFill>
        </p:spPr>
        <p:txBody>
          <a:bodyPr lIns="216000" tIns="144000" rIns="576000"/>
          <a:lstStyle>
            <a:lvl1pPr marL="0" indent="0" algn="r">
              <a:buNone/>
              <a:defRPr sz="21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88AEDF-1396-4322-8818-9D1C7976FCDF}"/>
              </a:ext>
            </a:extLst>
          </p:cNvPr>
          <p:cNvCxnSpPr>
            <a:cxnSpLocks/>
          </p:cNvCxnSpPr>
          <p:nvPr userDrawn="1"/>
        </p:nvCxnSpPr>
        <p:spPr>
          <a:xfrm>
            <a:off x="7777113" y="2412127"/>
            <a:ext cx="0" cy="1100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C122267-81F5-4D7C-8854-830FD491A4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7000" y="4142258"/>
            <a:ext cx="4508500" cy="277342"/>
          </a:xfr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Contact Number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D1624B9A-AB57-40B6-89A6-D34ED60BBF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67000" y="4448040"/>
            <a:ext cx="4508500" cy="277342"/>
          </a:xfr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Email or Social Media Handle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61EA5FFD-797F-43FF-B13A-5DA8C820EE2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65008" y="2587752"/>
            <a:ext cx="1344168" cy="70408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Logo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7436EF9B-F86C-114A-BB87-C439E5F129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67000" y="4753821"/>
            <a:ext cx="4508500" cy="277342"/>
          </a:xfr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Website Address</a:t>
            </a:r>
          </a:p>
        </p:txBody>
      </p:sp>
    </p:spTree>
    <p:extLst>
      <p:ext uri="{BB962C8B-B14F-4D97-AF65-F5344CB8AC3E}">
        <p14:creationId xmlns:p14="http://schemas.microsoft.com/office/powerpoint/2010/main" val="34759506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768422"/>
            <a:ext cx="6840000" cy="2387600"/>
          </a:xfrm>
          <a:solidFill>
            <a:schemeClr val="tx1">
              <a:alpha val="80000"/>
            </a:schemeClr>
          </a:solidFill>
        </p:spPr>
        <p:txBody>
          <a:bodyPr lIns="432000" rIns="432000" bIns="144000" anchor="b"/>
          <a:lstStyle>
            <a:lvl1pPr algn="l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153578"/>
            <a:ext cx="6840000" cy="936000"/>
          </a:xfrm>
          <a:solidFill>
            <a:schemeClr val="tx1">
              <a:alpha val="90000"/>
            </a:schemeClr>
          </a:solidFill>
        </p:spPr>
        <p:txBody>
          <a:bodyPr lIns="432000" tIns="144000"/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3A733F0-30A3-4125-9B9B-2A07E1461F1B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E236A80-227E-4FE4-AA47-7802636969A0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AF58058-47D7-451D-B2D5-713873CFA06B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E6D9AC51-13A8-43F2-B0AE-A475CD84575E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BA8CC4C-FA3C-45FB-A5CE-C0F41063A4AA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20D0EA4-6C0E-4F3B-B209-84132CF9DCEE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2637900-ABE5-44BB-8955-B59B20FACF68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878CEF9-0D4E-43CF-A1AC-B8A752A7EDD3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15716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Half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74E1F0E-A827-4F38-BAAB-5D5831E0813A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7D9229-CE8B-44FD-B1E6-2FE619F40B4F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83AF15-88E9-4D75-9D5E-7E4924887E91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B18E46-480F-48E8-9675-259D3D06A00D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4" y="86714"/>
            <a:ext cx="6009285" cy="6684572"/>
          </a:xfrm>
          <a:solidFill>
            <a:schemeClr val="bg1">
              <a:lumMod val="85000"/>
            </a:schemeClr>
          </a:solidFill>
        </p:spPr>
        <p:txBody>
          <a:bodyPr lIns="0" tIns="0" anchor="ctr"/>
          <a:lstStyle>
            <a:lvl1pPr marL="0" indent="0" algn="ctr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99" y="86714"/>
            <a:ext cx="6009287" cy="4068402"/>
          </a:xfrm>
          <a:solidFill>
            <a:schemeClr val="tx1">
              <a:alpha val="80000"/>
            </a:schemeClr>
          </a:solidFill>
        </p:spPr>
        <p:txBody>
          <a:bodyPr lIns="288000" rIns="432000" bIns="14400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4152672"/>
            <a:ext cx="6009287" cy="1818422"/>
          </a:xfrm>
          <a:solidFill>
            <a:schemeClr val="bg1">
              <a:lumMod val="95000"/>
              <a:alpha val="80000"/>
            </a:schemeClr>
          </a:solidFill>
        </p:spPr>
        <p:txBody>
          <a:bodyPr lIns="288000" tIns="144000" rIns="432000"/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2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047435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74E1F0E-A827-4F38-BAAB-5D5831E0813A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7D9229-CE8B-44FD-B1E6-2FE619F40B4F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83AF15-88E9-4D75-9D5E-7E4924887E91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B18E46-480F-48E8-9675-259D3D06A00D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99" y="86714"/>
            <a:ext cx="6009287" cy="4068402"/>
          </a:xfrm>
          <a:solidFill>
            <a:schemeClr val="tx1">
              <a:alpha val="80000"/>
            </a:schemeClr>
          </a:solidFill>
        </p:spPr>
        <p:txBody>
          <a:bodyPr lIns="288000" rIns="432000" bIns="14400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4152672"/>
            <a:ext cx="6009287" cy="1818422"/>
          </a:xfrm>
          <a:solidFill>
            <a:schemeClr val="bg1">
              <a:lumMod val="95000"/>
              <a:alpha val="80000"/>
            </a:schemeClr>
          </a:solidFill>
        </p:spPr>
        <p:txBody>
          <a:bodyPr lIns="288000" tIns="144000" rIns="432000"/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2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0052C3A-3942-4B16-A466-441F8E3C2260}"/>
              </a:ext>
            </a:extLst>
          </p:cNvPr>
          <p:cNvSpPr/>
          <p:nvPr userDrawn="1"/>
        </p:nvSpPr>
        <p:spPr>
          <a:xfrm>
            <a:off x="0" y="2539992"/>
            <a:ext cx="5373076" cy="4318008"/>
          </a:xfrm>
          <a:custGeom>
            <a:avLst/>
            <a:gdLst>
              <a:gd name="connsiteX0" fmla="*/ 4972877 w 5373076"/>
              <a:gd name="connsiteY0" fmla="*/ 1816430 h 4318008"/>
              <a:gd name="connsiteX1" fmla="*/ 5211912 w 5373076"/>
              <a:gd name="connsiteY1" fmla="*/ 2046590 h 4318008"/>
              <a:gd name="connsiteX2" fmla="*/ 4866804 w 5373076"/>
              <a:gd name="connsiteY2" fmla="*/ 2013272 h 4318008"/>
              <a:gd name="connsiteX3" fmla="*/ 3721849 w 5373076"/>
              <a:gd name="connsiteY3" fmla="*/ 1808102 h 4318008"/>
              <a:gd name="connsiteX4" fmla="*/ 3854624 w 5373076"/>
              <a:gd name="connsiteY4" fmla="*/ 2524110 h 4318008"/>
              <a:gd name="connsiteX5" fmla="*/ 3419634 w 5373076"/>
              <a:gd name="connsiteY5" fmla="*/ 2322178 h 4318008"/>
              <a:gd name="connsiteX6" fmla="*/ 3604566 w 5373076"/>
              <a:gd name="connsiteY6" fmla="*/ 1945430 h 4318008"/>
              <a:gd name="connsiteX7" fmla="*/ 2301472 w 5373076"/>
              <a:gd name="connsiteY7" fmla="*/ 1771765 h 4318008"/>
              <a:gd name="connsiteX8" fmla="*/ 3237442 w 5373076"/>
              <a:gd name="connsiteY8" fmla="*/ 2134997 h 4318008"/>
              <a:gd name="connsiteX9" fmla="*/ 3266331 w 5373076"/>
              <a:gd name="connsiteY9" fmla="*/ 2949530 h 4318008"/>
              <a:gd name="connsiteX10" fmla="*/ 1897852 w 5373076"/>
              <a:gd name="connsiteY10" fmla="*/ 4318008 h 4318008"/>
              <a:gd name="connsiteX11" fmla="*/ 134565 w 5373076"/>
              <a:gd name="connsiteY11" fmla="*/ 4318008 h 4318008"/>
              <a:gd name="connsiteX12" fmla="*/ 0 w 5373076"/>
              <a:gd name="connsiteY12" fmla="*/ 4183443 h 4318008"/>
              <a:gd name="connsiteX13" fmla="*/ 0 w 5373076"/>
              <a:gd name="connsiteY13" fmla="*/ 2855805 h 4318008"/>
              <a:gd name="connsiteX14" fmla="*/ 5243699 w 5373076"/>
              <a:gd name="connsiteY14" fmla="*/ 652159 h 4318008"/>
              <a:gd name="connsiteX15" fmla="*/ 5058767 w 5373076"/>
              <a:gd name="connsiteY15" fmla="*/ 1028908 h 4318008"/>
              <a:gd name="connsiteX16" fmla="*/ 4960786 w 5373076"/>
              <a:gd name="connsiteY16" fmla="*/ 983422 h 4318008"/>
              <a:gd name="connsiteX17" fmla="*/ 3473588 w 5373076"/>
              <a:gd name="connsiteY17" fmla="*/ 405712 h 4318008"/>
              <a:gd name="connsiteX18" fmla="*/ 4094196 w 5373076"/>
              <a:gd name="connsiteY18" fmla="*/ 1366894 h 4318008"/>
              <a:gd name="connsiteX19" fmla="*/ 3778134 w 5373076"/>
              <a:gd name="connsiteY19" fmla="*/ 1741309 h 4318008"/>
              <a:gd name="connsiteX20" fmla="*/ 2824519 w 5373076"/>
              <a:gd name="connsiteY20" fmla="*/ 1808100 h 4318008"/>
              <a:gd name="connsiteX21" fmla="*/ 4454991 w 5373076"/>
              <a:gd name="connsiteY21" fmla="*/ 0 h 4318008"/>
              <a:gd name="connsiteX22" fmla="*/ 5373076 w 5373076"/>
              <a:gd name="connsiteY22" fmla="*/ 32358 h 4318008"/>
              <a:gd name="connsiteX23" fmla="*/ 4628717 w 5373076"/>
              <a:gd name="connsiteY23" fmla="*/ 1349015 h 4318008"/>
              <a:gd name="connsiteX24" fmla="*/ 4094010 w 5373076"/>
              <a:gd name="connsiteY24" fmla="*/ 779481 h 4318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73076" h="4318008">
                <a:moveTo>
                  <a:pt x="4972877" y="1816430"/>
                </a:moveTo>
                <a:lnTo>
                  <a:pt x="5211912" y="2046590"/>
                </a:lnTo>
                <a:lnTo>
                  <a:pt x="4866804" y="2013272"/>
                </a:lnTo>
                <a:close/>
                <a:moveTo>
                  <a:pt x="3721849" y="1808102"/>
                </a:moveTo>
                <a:lnTo>
                  <a:pt x="3854624" y="2524110"/>
                </a:lnTo>
                <a:lnTo>
                  <a:pt x="3419634" y="2322178"/>
                </a:lnTo>
                <a:lnTo>
                  <a:pt x="3604566" y="1945430"/>
                </a:lnTo>
                <a:close/>
                <a:moveTo>
                  <a:pt x="2301472" y="1771765"/>
                </a:moveTo>
                <a:lnTo>
                  <a:pt x="3237442" y="2134997"/>
                </a:lnTo>
                <a:lnTo>
                  <a:pt x="3266331" y="2949530"/>
                </a:lnTo>
                <a:lnTo>
                  <a:pt x="1897852" y="4318008"/>
                </a:lnTo>
                <a:lnTo>
                  <a:pt x="134565" y="4318008"/>
                </a:lnTo>
                <a:lnTo>
                  <a:pt x="0" y="4183443"/>
                </a:lnTo>
                <a:lnTo>
                  <a:pt x="0" y="2855805"/>
                </a:lnTo>
                <a:close/>
                <a:moveTo>
                  <a:pt x="5243699" y="652159"/>
                </a:moveTo>
                <a:lnTo>
                  <a:pt x="5058767" y="1028908"/>
                </a:lnTo>
                <a:lnTo>
                  <a:pt x="4960786" y="983422"/>
                </a:lnTo>
                <a:close/>
                <a:moveTo>
                  <a:pt x="3473588" y="405712"/>
                </a:moveTo>
                <a:lnTo>
                  <a:pt x="4094196" y="1366894"/>
                </a:lnTo>
                <a:lnTo>
                  <a:pt x="3778134" y="1741309"/>
                </a:lnTo>
                <a:lnTo>
                  <a:pt x="2824519" y="1808100"/>
                </a:lnTo>
                <a:close/>
                <a:moveTo>
                  <a:pt x="4454991" y="0"/>
                </a:moveTo>
                <a:lnTo>
                  <a:pt x="5373076" y="32358"/>
                </a:lnTo>
                <a:lnTo>
                  <a:pt x="4628717" y="1349015"/>
                </a:lnTo>
                <a:lnTo>
                  <a:pt x="4094010" y="77948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00252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73E47D5-BDE7-46E7-8C4E-6111A41AF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4D90A547-C01D-42BC-98ED-831FDD76F3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EBF3BE3-47D8-4511-B598-743DF88DF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23311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1434632-BEE5-428E-872A-794325BA8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CB95FD3-7DAC-4417-8633-7EFA4852E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94CDAD6C-9665-443F-B344-147513A6C1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947631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648780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3 x Image 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>
            <a:extLst>
              <a:ext uri="{FF2B5EF4-FFF2-40B4-BE49-F238E27FC236}">
                <a16:creationId xmlns:a16="http://schemas.microsoft.com/office/drawing/2014/main" id="{22F44C7F-FA9B-CB41-B5C2-6A40A969176A}"/>
              </a:ext>
            </a:extLst>
          </p:cNvPr>
          <p:cNvSpPr>
            <a:spLocks noChangeAspect="1"/>
          </p:cNvSpPr>
          <p:nvPr userDrawn="1"/>
        </p:nvSpPr>
        <p:spPr>
          <a:xfrm>
            <a:off x="7065918" y="1366589"/>
            <a:ext cx="1371600" cy="13716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ACFECE1-DAAF-5642-BD0B-7A8FE9D241D9}"/>
              </a:ext>
            </a:extLst>
          </p:cNvPr>
          <p:cNvSpPr>
            <a:spLocks noChangeAspect="1"/>
          </p:cNvSpPr>
          <p:nvPr userDrawn="1"/>
        </p:nvSpPr>
        <p:spPr>
          <a:xfrm>
            <a:off x="7065918" y="2931225"/>
            <a:ext cx="1371600" cy="13716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0294551-87F8-DE4F-B54E-8231A9CAF5BF}"/>
              </a:ext>
            </a:extLst>
          </p:cNvPr>
          <p:cNvSpPr>
            <a:spLocks noChangeAspect="1"/>
          </p:cNvSpPr>
          <p:nvPr userDrawn="1"/>
        </p:nvSpPr>
        <p:spPr>
          <a:xfrm>
            <a:off x="7065918" y="4495861"/>
            <a:ext cx="1371600" cy="13716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24854E3-04DE-4154-AD8A-9F8AC3E4EE33}"/>
              </a:ext>
            </a:extLst>
          </p:cNvPr>
          <p:cNvSpPr/>
          <p:nvPr userDrawn="1"/>
        </p:nvSpPr>
        <p:spPr>
          <a:xfrm>
            <a:off x="105351" y="86714"/>
            <a:ext cx="6208363" cy="6684572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31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BDDC1CFF-7E89-421D-9524-BB3AECAFE005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05351" y="496139"/>
            <a:ext cx="6208364" cy="6275148"/>
          </a:xfrm>
          <a:custGeom>
            <a:avLst/>
            <a:gdLst>
              <a:gd name="connsiteX0" fmla="*/ 0 w 4441248"/>
              <a:gd name="connsiteY0" fmla="*/ 5980106 h 6321393"/>
              <a:gd name="connsiteX1" fmla="*/ 1034410 w 4441248"/>
              <a:gd name="connsiteY1" fmla="*/ 6048613 h 6321393"/>
              <a:gd name="connsiteX2" fmla="*/ 1778431 w 4441248"/>
              <a:gd name="connsiteY2" fmla="*/ 6321393 h 6321393"/>
              <a:gd name="connsiteX3" fmla="*/ 0 w 4441248"/>
              <a:gd name="connsiteY3" fmla="*/ 6321393 h 6321393"/>
              <a:gd name="connsiteX4" fmla="*/ 2269200 w 4441248"/>
              <a:gd name="connsiteY4" fmla="*/ 5443908 h 6321393"/>
              <a:gd name="connsiteX5" fmla="*/ 2395460 w 4441248"/>
              <a:gd name="connsiteY5" fmla="*/ 5885070 h 6321393"/>
              <a:gd name="connsiteX6" fmla="*/ 1997461 w 4441248"/>
              <a:gd name="connsiteY6" fmla="*/ 6195222 h 6321393"/>
              <a:gd name="connsiteX7" fmla="*/ 1526609 w 4441248"/>
              <a:gd name="connsiteY7" fmla="*/ 5931629 h 6321393"/>
              <a:gd name="connsiteX8" fmla="*/ 4441248 w 4441248"/>
              <a:gd name="connsiteY8" fmla="*/ 4283292 h 6321393"/>
              <a:gd name="connsiteX9" fmla="*/ 4441248 w 4441248"/>
              <a:gd name="connsiteY9" fmla="*/ 6321393 h 6321393"/>
              <a:gd name="connsiteX10" fmla="*/ 2296366 w 4441248"/>
              <a:gd name="connsiteY10" fmla="*/ 6321393 h 6321393"/>
              <a:gd name="connsiteX11" fmla="*/ 2056375 w 4441248"/>
              <a:gd name="connsiteY11" fmla="*/ 6224358 h 6321393"/>
              <a:gd name="connsiteX12" fmla="*/ 0 w 4441248"/>
              <a:gd name="connsiteY12" fmla="*/ 2359561 h 6321393"/>
              <a:gd name="connsiteX13" fmla="*/ 828613 w 4441248"/>
              <a:gd name="connsiteY13" fmla="*/ 2588947 h 6321393"/>
              <a:gd name="connsiteX14" fmla="*/ 0 w 4441248"/>
              <a:gd name="connsiteY14" fmla="*/ 3479506 h 6321393"/>
              <a:gd name="connsiteX15" fmla="*/ 3025930 w 4441248"/>
              <a:gd name="connsiteY15" fmla="*/ 144202 h 6321393"/>
              <a:gd name="connsiteX16" fmla="*/ 4441248 w 4441248"/>
              <a:gd name="connsiteY16" fmla="*/ 1340385 h 6321393"/>
              <a:gd name="connsiteX17" fmla="*/ 4441248 w 4441248"/>
              <a:gd name="connsiteY17" fmla="*/ 4098899 h 6321393"/>
              <a:gd name="connsiteX18" fmla="*/ 1417099 w 4441248"/>
              <a:gd name="connsiteY18" fmla="*/ 5846153 h 6321393"/>
              <a:gd name="connsiteX19" fmla="*/ 0 w 4441248"/>
              <a:gd name="connsiteY19" fmla="*/ 5428711 h 6321393"/>
              <a:gd name="connsiteX20" fmla="*/ 0 w 4441248"/>
              <a:gd name="connsiteY20" fmla="*/ 3724470 h 6321393"/>
              <a:gd name="connsiteX21" fmla="*/ 2684090 w 4441248"/>
              <a:gd name="connsiteY21" fmla="*/ 0 h 6321393"/>
              <a:gd name="connsiteX22" fmla="*/ 2784132 w 4441248"/>
              <a:gd name="connsiteY22" fmla="*/ 186781 h 6321393"/>
              <a:gd name="connsiteX23" fmla="*/ 1027256 w 4441248"/>
              <a:gd name="connsiteY23" fmla="*/ 2337985 h 6321393"/>
              <a:gd name="connsiteX24" fmla="*/ 451581 w 4441248"/>
              <a:gd name="connsiteY24" fmla="*/ 2265656 h 6321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41248" h="6321393">
                <a:moveTo>
                  <a:pt x="0" y="5980106"/>
                </a:moveTo>
                <a:lnTo>
                  <a:pt x="1034410" y="6048613"/>
                </a:lnTo>
                <a:lnTo>
                  <a:pt x="1778431" y="6321393"/>
                </a:lnTo>
                <a:lnTo>
                  <a:pt x="0" y="6321393"/>
                </a:lnTo>
                <a:close/>
                <a:moveTo>
                  <a:pt x="2269200" y="5443908"/>
                </a:moveTo>
                <a:lnTo>
                  <a:pt x="2395460" y="5885070"/>
                </a:lnTo>
                <a:lnTo>
                  <a:pt x="1997461" y="6195222"/>
                </a:lnTo>
                <a:lnTo>
                  <a:pt x="1526609" y="5931629"/>
                </a:lnTo>
                <a:close/>
                <a:moveTo>
                  <a:pt x="4441248" y="4283292"/>
                </a:moveTo>
                <a:lnTo>
                  <a:pt x="4441248" y="6321393"/>
                </a:lnTo>
                <a:lnTo>
                  <a:pt x="2296366" y="6321393"/>
                </a:lnTo>
                <a:lnTo>
                  <a:pt x="2056375" y="6224358"/>
                </a:lnTo>
                <a:close/>
                <a:moveTo>
                  <a:pt x="0" y="2359561"/>
                </a:moveTo>
                <a:lnTo>
                  <a:pt x="828613" y="2588947"/>
                </a:lnTo>
                <a:lnTo>
                  <a:pt x="0" y="3479506"/>
                </a:lnTo>
                <a:close/>
                <a:moveTo>
                  <a:pt x="3025930" y="144202"/>
                </a:moveTo>
                <a:lnTo>
                  <a:pt x="4441248" y="1340385"/>
                </a:lnTo>
                <a:lnTo>
                  <a:pt x="4441248" y="4098899"/>
                </a:lnTo>
                <a:lnTo>
                  <a:pt x="1417099" y="5846153"/>
                </a:lnTo>
                <a:lnTo>
                  <a:pt x="0" y="5428711"/>
                </a:lnTo>
                <a:lnTo>
                  <a:pt x="0" y="3724470"/>
                </a:lnTo>
                <a:close/>
                <a:moveTo>
                  <a:pt x="2684090" y="0"/>
                </a:moveTo>
                <a:lnTo>
                  <a:pt x="2784132" y="186781"/>
                </a:lnTo>
                <a:lnTo>
                  <a:pt x="1027256" y="2337985"/>
                </a:lnTo>
                <a:lnTo>
                  <a:pt x="451581" y="22656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Insert or 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8457" y="432000"/>
            <a:ext cx="4703542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68283" y="3582825"/>
            <a:ext cx="3002400" cy="720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68283" y="5147461"/>
            <a:ext cx="3002400" cy="720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68283" y="1369128"/>
            <a:ext cx="3002400" cy="432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68283" y="2933764"/>
            <a:ext cx="3002400" cy="432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Bullet 2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68283" y="4498400"/>
            <a:ext cx="3002400" cy="432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Bullet 3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768283" y="1975094"/>
            <a:ext cx="3002400" cy="720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9921541-DECE-43BB-BF92-A4B5D5EE5469}"/>
              </a:ext>
            </a:extLst>
          </p:cNvPr>
          <p:cNvSpPr/>
          <p:nvPr userDrawn="1"/>
        </p:nvSpPr>
        <p:spPr>
          <a:xfrm>
            <a:off x="11533871" y="6185902"/>
            <a:ext cx="73515" cy="735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accent1"/>
              </a:solidFill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83095B3B-1284-4E49-BE50-9C84BE7E58B6}"/>
              </a:ext>
            </a:extLst>
          </p:cNvPr>
          <p:cNvSpPr/>
          <p:nvPr userDrawn="1"/>
        </p:nvSpPr>
        <p:spPr>
          <a:xfrm>
            <a:off x="11892084" y="6561525"/>
            <a:ext cx="100439" cy="10043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7491DD10-64CD-40CA-A0BB-397696C0C168}"/>
              </a:ext>
            </a:extLst>
          </p:cNvPr>
          <p:cNvSpPr/>
          <p:nvPr userDrawn="1"/>
        </p:nvSpPr>
        <p:spPr>
          <a:xfrm>
            <a:off x="11342875" y="5990144"/>
            <a:ext cx="260512" cy="26051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accent1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089FAF0-BF60-4AB9-A62E-595008DC4646}"/>
              </a:ext>
            </a:extLst>
          </p:cNvPr>
          <p:cNvGrpSpPr/>
          <p:nvPr userDrawn="1"/>
        </p:nvGrpSpPr>
        <p:grpSpPr>
          <a:xfrm>
            <a:off x="1892000" y="2269752"/>
            <a:ext cx="3081180" cy="3011457"/>
            <a:chOff x="1892000" y="2269752"/>
            <a:chExt cx="3081180" cy="3011457"/>
          </a:xfrm>
        </p:grpSpPr>
        <p:sp>
          <p:nvSpPr>
            <p:cNvPr id="26" name="Freeform: Shape 13">
              <a:extLst>
                <a:ext uri="{FF2B5EF4-FFF2-40B4-BE49-F238E27FC236}">
                  <a16:creationId xmlns:a16="http://schemas.microsoft.com/office/drawing/2014/main" id="{ED7DCD52-0637-49D9-AD21-2DF94DD3E348}"/>
                </a:ext>
              </a:extLst>
            </p:cNvPr>
            <p:cNvSpPr/>
            <p:nvPr/>
          </p:nvSpPr>
          <p:spPr>
            <a:xfrm rot="4308689">
              <a:off x="2464728" y="2678543"/>
              <a:ext cx="1980696" cy="2066510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0696" h="2066510">
                  <a:moveTo>
                    <a:pt x="0" y="2066510"/>
                  </a:moveTo>
                  <a:lnTo>
                    <a:pt x="1138078" y="0"/>
                  </a:lnTo>
                  <a:lnTo>
                    <a:pt x="1980696" y="1530016"/>
                  </a:lnTo>
                  <a:lnTo>
                    <a:pt x="1459417" y="2066510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6863CC2-FBFD-47D7-AB8F-DB2367EABF92}"/>
                </a:ext>
              </a:extLst>
            </p:cNvPr>
            <p:cNvSpPr/>
            <p:nvPr/>
          </p:nvSpPr>
          <p:spPr>
            <a:xfrm rot="13830869">
              <a:off x="2730967" y="5004791"/>
              <a:ext cx="346713" cy="206124"/>
            </a:xfrm>
            <a:custGeom>
              <a:avLst/>
              <a:gdLst>
                <a:gd name="connsiteX0" fmla="*/ 346713 w 346713"/>
                <a:gd name="connsiteY0" fmla="*/ 206124 h 206124"/>
                <a:gd name="connsiteX1" fmla="*/ 0 w 346713"/>
                <a:gd name="connsiteY1" fmla="*/ 206124 h 206124"/>
                <a:gd name="connsiteX2" fmla="*/ 86666 w 346713"/>
                <a:gd name="connsiteY2" fmla="*/ 0 h 206124"/>
                <a:gd name="connsiteX3" fmla="*/ 346713 w 346713"/>
                <a:gd name="connsiteY3" fmla="*/ 206124 h 206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713" h="206124">
                  <a:moveTo>
                    <a:pt x="346713" y="206124"/>
                  </a:moveTo>
                  <a:lnTo>
                    <a:pt x="0" y="206124"/>
                  </a:lnTo>
                  <a:lnTo>
                    <a:pt x="86666" y="0"/>
                  </a:lnTo>
                  <a:lnTo>
                    <a:pt x="346713" y="206124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8" name="Freeform: Shape 17">
              <a:extLst>
                <a:ext uri="{FF2B5EF4-FFF2-40B4-BE49-F238E27FC236}">
                  <a16:creationId xmlns:a16="http://schemas.microsoft.com/office/drawing/2014/main" id="{09ADFC5E-3BBA-404B-A496-A4035DF5E859}"/>
                </a:ext>
              </a:extLst>
            </p:cNvPr>
            <p:cNvSpPr/>
            <p:nvPr/>
          </p:nvSpPr>
          <p:spPr>
            <a:xfrm rot="12431080">
              <a:off x="2802151" y="4740752"/>
              <a:ext cx="710669" cy="335543"/>
            </a:xfrm>
            <a:custGeom>
              <a:avLst/>
              <a:gdLst>
                <a:gd name="connsiteX0" fmla="*/ 710669 w 710669"/>
                <a:gd name="connsiteY0" fmla="*/ 176660 h 335543"/>
                <a:gd name="connsiteX1" fmla="*/ 0 w 710669"/>
                <a:gd name="connsiteY1" fmla="*/ 335543 h 335543"/>
                <a:gd name="connsiteX2" fmla="*/ 141082 w 710669"/>
                <a:gd name="connsiteY2" fmla="*/ 0 h 335543"/>
                <a:gd name="connsiteX3" fmla="*/ 487795 w 710669"/>
                <a:gd name="connsiteY3" fmla="*/ 0 h 335543"/>
                <a:gd name="connsiteX4" fmla="*/ 710669 w 710669"/>
                <a:gd name="connsiteY4" fmla="*/ 176660 h 33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669" h="335543">
                  <a:moveTo>
                    <a:pt x="710669" y="176660"/>
                  </a:moveTo>
                  <a:lnTo>
                    <a:pt x="0" y="335543"/>
                  </a:lnTo>
                  <a:lnTo>
                    <a:pt x="141082" y="0"/>
                  </a:lnTo>
                  <a:lnTo>
                    <a:pt x="487795" y="0"/>
                  </a:lnTo>
                  <a:lnTo>
                    <a:pt x="710669" y="176660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9" name="Freeform: Shape 19">
              <a:extLst>
                <a:ext uri="{FF2B5EF4-FFF2-40B4-BE49-F238E27FC236}">
                  <a16:creationId xmlns:a16="http://schemas.microsoft.com/office/drawing/2014/main" id="{56E90DCD-03FB-4E9A-BD40-5269E9ACF1B1}"/>
                </a:ext>
              </a:extLst>
            </p:cNvPr>
            <p:cNvSpPr/>
            <p:nvPr/>
          </p:nvSpPr>
          <p:spPr>
            <a:xfrm rot="4308689">
              <a:off x="2058980" y="2102772"/>
              <a:ext cx="1246227" cy="1580187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  <a:gd name="connsiteX0" fmla="*/ 0 w 1980696"/>
                <a:gd name="connsiteY0" fmla="*/ 1680311 h 1680311"/>
                <a:gd name="connsiteX1" fmla="*/ 1337031 w 1980696"/>
                <a:gd name="connsiteY1" fmla="*/ 0 h 1680311"/>
                <a:gd name="connsiteX2" fmla="*/ 1980696 w 1980696"/>
                <a:gd name="connsiteY2" fmla="*/ 1143817 h 1680311"/>
                <a:gd name="connsiteX3" fmla="*/ 1459417 w 1980696"/>
                <a:gd name="connsiteY3" fmla="*/ 1680311 h 1680311"/>
                <a:gd name="connsiteX4" fmla="*/ 0 w 1980696"/>
                <a:gd name="connsiteY4" fmla="*/ 1680311 h 1680311"/>
                <a:gd name="connsiteX0" fmla="*/ 0 w 1459417"/>
                <a:gd name="connsiteY0" fmla="*/ 1680311 h 1680311"/>
                <a:gd name="connsiteX1" fmla="*/ 1337031 w 1459417"/>
                <a:gd name="connsiteY1" fmla="*/ 0 h 1680311"/>
                <a:gd name="connsiteX2" fmla="*/ 1360698 w 1459417"/>
                <a:gd name="connsiteY2" fmla="*/ 208215 h 1680311"/>
                <a:gd name="connsiteX3" fmla="*/ 1459417 w 1459417"/>
                <a:gd name="connsiteY3" fmla="*/ 1680311 h 1680311"/>
                <a:gd name="connsiteX4" fmla="*/ 0 w 1459417"/>
                <a:gd name="connsiteY4" fmla="*/ 1680311 h 1680311"/>
                <a:gd name="connsiteX0" fmla="*/ 0 w 1360698"/>
                <a:gd name="connsiteY0" fmla="*/ 1680311 h 1688402"/>
                <a:gd name="connsiteX1" fmla="*/ 1337031 w 1360698"/>
                <a:gd name="connsiteY1" fmla="*/ 0 h 1688402"/>
                <a:gd name="connsiteX2" fmla="*/ 1360698 w 1360698"/>
                <a:gd name="connsiteY2" fmla="*/ 208215 h 1688402"/>
                <a:gd name="connsiteX3" fmla="*/ 278710 w 1360698"/>
                <a:gd name="connsiteY3" fmla="*/ 1688402 h 1688402"/>
                <a:gd name="connsiteX4" fmla="*/ 0 w 1360698"/>
                <a:gd name="connsiteY4" fmla="*/ 1680311 h 1688402"/>
                <a:gd name="connsiteX0" fmla="*/ 0 w 1360698"/>
                <a:gd name="connsiteY0" fmla="*/ 1680311 h 1698354"/>
                <a:gd name="connsiteX1" fmla="*/ 1337031 w 1360698"/>
                <a:gd name="connsiteY1" fmla="*/ 0 h 1698354"/>
                <a:gd name="connsiteX2" fmla="*/ 1360698 w 1360698"/>
                <a:gd name="connsiteY2" fmla="*/ 208215 h 1698354"/>
                <a:gd name="connsiteX3" fmla="*/ 415804 w 1360698"/>
                <a:gd name="connsiteY3" fmla="*/ 1698354 h 1698354"/>
                <a:gd name="connsiteX4" fmla="*/ 0 w 1360698"/>
                <a:gd name="connsiteY4" fmla="*/ 1680311 h 1698354"/>
                <a:gd name="connsiteX0" fmla="*/ 0 w 1360698"/>
                <a:gd name="connsiteY0" fmla="*/ 1556337 h 1574380"/>
                <a:gd name="connsiteX1" fmla="*/ 1226116 w 1360698"/>
                <a:gd name="connsiteY1" fmla="*/ 0 h 1574380"/>
                <a:gd name="connsiteX2" fmla="*/ 1360698 w 1360698"/>
                <a:gd name="connsiteY2" fmla="*/ 84241 h 1574380"/>
                <a:gd name="connsiteX3" fmla="*/ 415804 w 1360698"/>
                <a:gd name="connsiteY3" fmla="*/ 1574380 h 1574380"/>
                <a:gd name="connsiteX4" fmla="*/ 0 w 1360698"/>
                <a:gd name="connsiteY4" fmla="*/ 1556337 h 1574380"/>
                <a:gd name="connsiteX0" fmla="*/ 0 w 1303560"/>
                <a:gd name="connsiteY0" fmla="*/ 1556337 h 1574380"/>
                <a:gd name="connsiteX1" fmla="*/ 1226116 w 1303560"/>
                <a:gd name="connsiteY1" fmla="*/ 0 h 1574380"/>
                <a:gd name="connsiteX2" fmla="*/ 1303560 w 1303560"/>
                <a:gd name="connsiteY2" fmla="*/ 105569 h 1574380"/>
                <a:gd name="connsiteX3" fmla="*/ 415804 w 1303560"/>
                <a:gd name="connsiteY3" fmla="*/ 1574380 h 1574380"/>
                <a:gd name="connsiteX4" fmla="*/ 0 w 1303560"/>
                <a:gd name="connsiteY4" fmla="*/ 1556337 h 1574380"/>
                <a:gd name="connsiteX0" fmla="*/ 0 w 1246227"/>
                <a:gd name="connsiteY0" fmla="*/ 1580187 h 1580187"/>
                <a:gd name="connsiteX1" fmla="*/ 1168783 w 1246227"/>
                <a:gd name="connsiteY1" fmla="*/ 0 h 1580187"/>
                <a:gd name="connsiteX2" fmla="*/ 1246227 w 1246227"/>
                <a:gd name="connsiteY2" fmla="*/ 105569 h 1580187"/>
                <a:gd name="connsiteX3" fmla="*/ 358471 w 1246227"/>
                <a:gd name="connsiteY3" fmla="*/ 1574380 h 1580187"/>
                <a:gd name="connsiteX4" fmla="*/ 0 w 1246227"/>
                <a:gd name="connsiteY4" fmla="*/ 1580187 h 1580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6227" h="1580187">
                  <a:moveTo>
                    <a:pt x="0" y="1580187"/>
                  </a:moveTo>
                  <a:lnTo>
                    <a:pt x="1168783" y="0"/>
                  </a:lnTo>
                  <a:lnTo>
                    <a:pt x="1246227" y="105569"/>
                  </a:lnTo>
                  <a:lnTo>
                    <a:pt x="358471" y="1574380"/>
                  </a:lnTo>
                  <a:lnTo>
                    <a:pt x="0" y="1580187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0" name="Freeform: Shape 23">
              <a:extLst>
                <a:ext uri="{FF2B5EF4-FFF2-40B4-BE49-F238E27FC236}">
                  <a16:creationId xmlns:a16="http://schemas.microsoft.com/office/drawing/2014/main" id="{529D90B1-BC17-4168-A297-1DF303FB3C48}"/>
                </a:ext>
              </a:extLst>
            </p:cNvPr>
            <p:cNvSpPr/>
            <p:nvPr/>
          </p:nvSpPr>
          <p:spPr>
            <a:xfrm rot="17193105">
              <a:off x="4648324" y="3873318"/>
              <a:ext cx="243160" cy="406553"/>
            </a:xfrm>
            <a:custGeom>
              <a:avLst/>
              <a:gdLst>
                <a:gd name="connsiteX0" fmla="*/ 243160 w 243160"/>
                <a:gd name="connsiteY0" fmla="*/ 342071 h 406553"/>
                <a:gd name="connsiteX1" fmla="*/ 156493 w 243160"/>
                <a:gd name="connsiteY1" fmla="*/ 406553 h 406553"/>
                <a:gd name="connsiteX2" fmla="*/ 0 w 243160"/>
                <a:gd name="connsiteY2" fmla="*/ 0 h 406553"/>
                <a:gd name="connsiteX3" fmla="*/ 243160 w 243160"/>
                <a:gd name="connsiteY3" fmla="*/ 342071 h 406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160" h="406553">
                  <a:moveTo>
                    <a:pt x="243160" y="342071"/>
                  </a:moveTo>
                  <a:lnTo>
                    <a:pt x="156493" y="406553"/>
                  </a:lnTo>
                  <a:lnTo>
                    <a:pt x="0" y="0"/>
                  </a:lnTo>
                  <a:lnTo>
                    <a:pt x="243160" y="342071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C5DEA8E-5C03-42CC-987D-490297890048}"/>
                </a:ext>
              </a:extLst>
            </p:cNvPr>
            <p:cNvSpPr/>
            <p:nvPr/>
          </p:nvSpPr>
          <p:spPr>
            <a:xfrm rot="17193105">
              <a:off x="4152588" y="3654247"/>
              <a:ext cx="692798" cy="510610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2" name="Freeform: Shape 28">
              <a:extLst>
                <a:ext uri="{FF2B5EF4-FFF2-40B4-BE49-F238E27FC236}">
                  <a16:creationId xmlns:a16="http://schemas.microsoft.com/office/drawing/2014/main" id="{404E048B-9C67-4EC0-82E9-DC9D4AEE9703}"/>
                </a:ext>
              </a:extLst>
            </p:cNvPr>
            <p:cNvSpPr/>
            <p:nvPr/>
          </p:nvSpPr>
          <p:spPr>
            <a:xfrm rot="4308689">
              <a:off x="3831248" y="2441608"/>
              <a:ext cx="648657" cy="777553"/>
            </a:xfrm>
            <a:custGeom>
              <a:avLst/>
              <a:gdLst>
                <a:gd name="connsiteX0" fmla="*/ 0 w 648657"/>
                <a:gd name="connsiteY0" fmla="*/ 777553 h 777553"/>
                <a:gd name="connsiteX1" fmla="*/ 255474 w 648657"/>
                <a:gd name="connsiteY1" fmla="*/ 0 h 777553"/>
                <a:gd name="connsiteX2" fmla="*/ 648657 w 648657"/>
                <a:gd name="connsiteY2" fmla="*/ 713937 h 777553"/>
                <a:gd name="connsiteX3" fmla="*/ 0 w 648657"/>
                <a:gd name="connsiteY3" fmla="*/ 777553 h 777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8657" h="777553">
                  <a:moveTo>
                    <a:pt x="0" y="777553"/>
                  </a:moveTo>
                  <a:lnTo>
                    <a:pt x="255474" y="0"/>
                  </a:lnTo>
                  <a:lnTo>
                    <a:pt x="648657" y="713937"/>
                  </a:lnTo>
                  <a:lnTo>
                    <a:pt x="0" y="777553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8" name="Picture Placeholder 3">
            <a:extLst>
              <a:ext uri="{FF2B5EF4-FFF2-40B4-BE49-F238E27FC236}">
                <a16:creationId xmlns:a16="http://schemas.microsoft.com/office/drawing/2014/main" id="{EC82E52C-5E33-5942-8474-7ED4354EC95D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7405874" y="4835817"/>
            <a:ext cx="691688" cy="6916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9" name="Picture Placeholder 3">
            <a:extLst>
              <a:ext uri="{FF2B5EF4-FFF2-40B4-BE49-F238E27FC236}">
                <a16:creationId xmlns:a16="http://schemas.microsoft.com/office/drawing/2014/main" id="{07EC0147-5BE6-9248-BF42-BD99608F459C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7405874" y="3271181"/>
            <a:ext cx="691688" cy="6916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0" name="Picture Placeholder 3">
            <a:extLst>
              <a:ext uri="{FF2B5EF4-FFF2-40B4-BE49-F238E27FC236}">
                <a16:creationId xmlns:a16="http://schemas.microsoft.com/office/drawing/2014/main" id="{2B8E1942-1472-BC49-A624-3A31190A69E1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7405874" y="1706545"/>
            <a:ext cx="691688" cy="6916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cxnSp>
        <p:nvCxnSpPr>
          <p:cNvPr id="36" name="Straight Connector 35" descr="First divider line on slide">
            <a:extLst>
              <a:ext uri="{FF2B5EF4-FFF2-40B4-BE49-F238E27FC236}">
                <a16:creationId xmlns:a16="http://schemas.microsoft.com/office/drawing/2014/main" id="{A140998F-B877-4BDC-843C-0071F5066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8768283" y="2616579"/>
            <a:ext cx="2378687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 descr="Second divider line on slide">
            <a:extLst>
              <a:ext uri="{FF2B5EF4-FFF2-40B4-BE49-F238E27FC236}">
                <a16:creationId xmlns:a16="http://schemas.microsoft.com/office/drawing/2014/main" id="{2084D353-BE8A-4AAA-8BEC-B71CEE9DD7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8768283" y="4109914"/>
            <a:ext cx="2378687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3141BE88-4254-4C6C-92C8-71629AED69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769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000" y="3517901"/>
            <a:ext cx="6012000" cy="1409700"/>
          </a:xfrm>
          <a:solidFill>
            <a:schemeClr val="tx1"/>
          </a:solidFill>
        </p:spPr>
        <p:txBody>
          <a:bodyPr lIns="288000" rIns="432000" bIns="14400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000" y="4927600"/>
            <a:ext cx="6012000" cy="1845743"/>
          </a:xfrm>
          <a:solidFill>
            <a:schemeClr val="tx1">
              <a:lumMod val="85000"/>
              <a:lumOff val="15000"/>
            </a:schemeClr>
          </a:solidFill>
        </p:spPr>
        <p:txBody>
          <a:bodyPr lIns="288000" tIns="144000" rIns="432000"/>
          <a:lstStyle>
            <a:lvl1pPr marL="0" indent="0" algn="r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2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4000" y="86714"/>
            <a:ext cx="6009285" cy="3431187"/>
          </a:xfrm>
          <a:solidFill>
            <a:srgbClr val="333333"/>
          </a:solidFill>
        </p:spPr>
        <p:txBody>
          <a:bodyPr lIns="0" tIns="0" anchor="ctr"/>
          <a:lstStyle>
            <a:lvl1pPr marL="0" indent="0" algn="ctr">
              <a:buNone/>
              <a:defRPr sz="1100" i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D5F0C9D-A08F-4539-BA26-61D24BBE6E9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64300" y="1152000"/>
            <a:ext cx="5307700" cy="4680000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3A750C2-08E1-4CD4-8F1C-D23CAAAF3B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283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11340000" cy="468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F6D6B0F-FF8B-4D60-B712-A57904D5502C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FF5FB50-33B5-4195-92D6-70891F240926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ECD958F-56E9-4A3B-9C25-D5970592C848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72F4FF18-9272-43AF-912E-B1CF8BF148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E9C7EB4-9E81-4394-8C2C-A54BBD15B51D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E681EC0-A139-4B14-89E8-F237CB63D4C9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7F87648-ABB4-4C97-BB6D-58342407E9DF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0802EFEB-F4DF-4501-91AA-173B60EBBBAA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109FE51D-8E02-4ED7-862B-5CF838F7F77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4ECB9E40-5923-4571-9C8E-D7412C1283B2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46052C9-826B-47AC-9F6B-3078D4F43748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0C3867F5-4C6F-48BE-9DFF-9046D1FE6771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7B0CB40F-9E6F-457D-9C1F-9769BC3AE13E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0FCD03E7-2128-4C04-A914-409506646A76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604ED2F-8FB9-43B5-BD8C-40063B6EA6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E0A84F6-FEAA-4BDD-9282-20006CFE8BD1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CD00A51-7C86-40CE-9A85-9305A72856F5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2581C84-47AA-4227-BB97-9D73745C6350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3D0208D-7363-46C1-93C0-34D5C7CC03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BF00BA4-FF52-480A-802E-02DFDD8C7441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8FC3C8E-D2F9-46FE-B29F-17C02B89FFCC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AC53E23-4CA7-479D-B22A-A5FCB3E5B5F6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6F0F1DB-0C5F-4895-B71A-86B7D122DD4B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34BF4B3-A394-4B33-84E8-433CB3F4D710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6E11BA4-7EBA-47E5-8E07-57E665A74955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A178943-1EAE-4532-95FB-DFD1B8A936ED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1603A2C-1F9D-4BAB-BF6C-C411F8898F5A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019487C-9065-4D0C-8A4F-0BEC960FF5E1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2E39A85-934A-4BF2-93E3-761989F1B981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152000"/>
            <a:ext cx="5472000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E47D86-FD0D-44D0-9B7F-9EDEBD11F9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29F8B3-4723-4928-83E5-76C29D05F2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94AA1D0D-4A88-48E6-9F92-152A70F621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0384" y="1140847"/>
            <a:ext cx="5471616" cy="503611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1400725-2BA0-4AEC-8878-C9C493FDF5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BAF7-A9F4-4666-A96D-E0820914D8A4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210B130-61BF-42BB-A9D3-54F0E9975E1E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ED4637A-B150-47D5-91AA-5443ECDF24E5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345A228-3ACD-436B-BAEA-C19CFB995DFF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808980A-AE2C-4B9A-923B-70728FF4B383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90E16CE-7F71-45E1-88F3-0F2422E4E14F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024FFFC-3734-4C7F-8BB4-1D72D8764C19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5E243F7-C034-42A6-94F7-39C26EF11897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F7416F4-3283-4DFF-BF8E-0F1B10C57C7B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E43006F-FE7C-4D9C-9803-C7A1705E2E29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0B601BE-5173-46B7-B727-24C354628A9A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840A278-AE7C-4997-AAEA-F758452843B7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3AE5DE6-4BFB-4DB3-8207-ABE7B804220D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06BC0376-95EB-4B85-AD13-AB07742066DC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3600000" cy="503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0" y="1152000"/>
            <a:ext cx="3600450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0" y="1152000"/>
            <a:ext cx="3600450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FB87B0C-B1E3-469F-B946-994EFEC652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2160000" cy="503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152525"/>
            <a:ext cx="2160588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152525"/>
            <a:ext cx="2160588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148060"/>
            <a:ext cx="2160588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152525"/>
            <a:ext cx="2160588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BAEF92-65E6-4576-BB02-DE52CE5604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gital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F6D6B0F-FF8B-4D60-B712-A57904D5502C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FF5FB50-33B5-4195-92D6-70891F240926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ECD958F-56E9-4A3B-9C25-D5970592C848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72F4FF18-9272-43AF-912E-B1CF8BF148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E9C7EB4-9E81-4394-8C2C-A54BBD15B51D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E681EC0-A139-4B14-89E8-F237CB63D4C9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7F87648-ABB4-4C97-BB6D-58342407E9DF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0802EFEB-F4DF-4501-91AA-173B60EBBBAA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109FE51D-8E02-4ED7-862B-5CF838F7F77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4ECB9E40-5923-4571-9C8E-D7412C1283B2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46052C9-826B-47AC-9F6B-3078D4F43748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0C3867F5-4C6F-48BE-9DFF-9046D1FE6771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7B0CB40F-9E6F-457D-9C1F-9769BC3AE13E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0FCD03E7-2128-4C04-A914-409506646A76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725BC56-C7B6-400F-80F9-3F968E2CAE0E}"/>
              </a:ext>
            </a:extLst>
          </p:cNvPr>
          <p:cNvGrpSpPr/>
          <p:nvPr userDrawn="1"/>
        </p:nvGrpSpPr>
        <p:grpSpPr>
          <a:xfrm>
            <a:off x="3383603" y="1013721"/>
            <a:ext cx="7749965" cy="5100743"/>
            <a:chOff x="510812" y="938373"/>
            <a:chExt cx="8073393" cy="5313612"/>
          </a:xfrm>
        </p:grpSpPr>
        <p:sp>
          <p:nvSpPr>
            <p:cNvPr id="44" name="Rounded Rectangle 15">
              <a:extLst>
                <a:ext uri="{FF2B5EF4-FFF2-40B4-BE49-F238E27FC236}">
                  <a16:creationId xmlns:a16="http://schemas.microsoft.com/office/drawing/2014/main" id="{1EC806EC-A1B2-4893-9504-1D7FFE8E238F}"/>
                </a:ext>
              </a:extLst>
            </p:cNvPr>
            <p:cNvSpPr/>
            <p:nvPr/>
          </p:nvSpPr>
          <p:spPr>
            <a:xfrm>
              <a:off x="877709" y="938373"/>
              <a:ext cx="7339600" cy="5234482"/>
            </a:xfrm>
            <a:prstGeom prst="round2SameRect">
              <a:avLst>
                <a:gd name="adj1" fmla="val 5601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  <p:sp>
          <p:nvSpPr>
            <p:cNvPr id="45" name="Rounded Rectangle 15">
              <a:extLst>
                <a:ext uri="{FF2B5EF4-FFF2-40B4-BE49-F238E27FC236}">
                  <a16:creationId xmlns:a16="http://schemas.microsoft.com/office/drawing/2014/main" id="{535A1B12-6F16-41A0-A6B1-4AD0CCB5A081}"/>
                </a:ext>
              </a:extLst>
            </p:cNvPr>
            <p:cNvSpPr/>
            <p:nvPr/>
          </p:nvSpPr>
          <p:spPr>
            <a:xfrm>
              <a:off x="930758" y="995668"/>
              <a:ext cx="7233502" cy="5177187"/>
            </a:xfrm>
            <a:prstGeom prst="round2SameRect">
              <a:avLst>
                <a:gd name="adj1" fmla="val 4499"/>
                <a:gd name="adj2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379B244F-CF81-4500-A78E-495ABA6828BA}"/>
                </a:ext>
              </a:extLst>
            </p:cNvPr>
            <p:cNvSpPr/>
            <p:nvPr/>
          </p:nvSpPr>
          <p:spPr>
            <a:xfrm rot="16200000">
              <a:off x="2264894" y="295974"/>
              <a:ext cx="4565229" cy="6599909"/>
            </a:xfrm>
            <a:prstGeom prst="roundRect">
              <a:avLst>
                <a:gd name="adj" fmla="val 1476"/>
              </a:avLst>
            </a:prstGeom>
            <a:solidFill>
              <a:schemeClr val="bg1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7" name="Rounded Rectangle 15">
              <a:extLst>
                <a:ext uri="{FF2B5EF4-FFF2-40B4-BE49-F238E27FC236}">
                  <a16:creationId xmlns:a16="http://schemas.microsoft.com/office/drawing/2014/main" id="{EE88F157-E260-486F-937E-C18428699861}"/>
                </a:ext>
              </a:extLst>
            </p:cNvPr>
            <p:cNvSpPr/>
            <p:nvPr/>
          </p:nvSpPr>
          <p:spPr>
            <a:xfrm rot="10800000">
              <a:off x="510812" y="5998253"/>
              <a:ext cx="8073393" cy="24897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8" name="Rounded Rectangle 15">
              <a:extLst>
                <a:ext uri="{FF2B5EF4-FFF2-40B4-BE49-F238E27FC236}">
                  <a16:creationId xmlns:a16="http://schemas.microsoft.com/office/drawing/2014/main" id="{F736AFAF-44AD-47CE-A63B-210102A4BF0B}"/>
                </a:ext>
              </a:extLst>
            </p:cNvPr>
            <p:cNvSpPr/>
            <p:nvPr userDrawn="1"/>
          </p:nvSpPr>
          <p:spPr>
            <a:xfrm>
              <a:off x="3668019" y="6206338"/>
              <a:ext cx="1758981" cy="45647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31000"/>
                  </a:schemeClr>
                </a:gs>
              </a:gsLst>
              <a:lin ang="16200000" scaled="0"/>
            </a:gra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4F6457E-3660-4E80-82BC-8894D701DEE9}"/>
                </a:ext>
              </a:extLst>
            </p:cNvPr>
            <p:cNvSpPr/>
            <p:nvPr/>
          </p:nvSpPr>
          <p:spPr>
            <a:xfrm rot="16200000">
              <a:off x="4660498" y="1119143"/>
              <a:ext cx="48680" cy="4868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0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88230416-7E55-4CB0-9548-491BA471E9E8}"/>
                </a:ext>
              </a:extLst>
            </p:cNvPr>
            <p:cNvSpPr/>
            <p:nvPr/>
          </p:nvSpPr>
          <p:spPr>
            <a:xfrm rot="16200000">
              <a:off x="4505961" y="1106017"/>
              <a:ext cx="83096" cy="8309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FE3C1810-AD4F-4393-928E-CFA8053A2CC2}"/>
                </a:ext>
              </a:extLst>
            </p:cNvPr>
            <p:cNvSpPr/>
            <p:nvPr/>
          </p:nvSpPr>
          <p:spPr>
            <a:xfrm rot="16200000">
              <a:off x="4524686" y="1124741"/>
              <a:ext cx="45647" cy="4564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152000"/>
            <a:ext cx="2951603" cy="2196235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5429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8096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0763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Emphasized text can go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C1EA41E-F6C4-484F-95E9-42978FF2162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92796" y="1376357"/>
            <a:ext cx="6333545" cy="4379625"/>
          </a:xfrm>
          <a:prstGeom prst="roundRect">
            <a:avLst>
              <a:gd name="adj" fmla="val 135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Insert or Drag and Drop Image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5FD3B7C-17C6-4327-986C-A8A6D6EC1B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800" y="3509766"/>
            <a:ext cx="2951163" cy="232270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667CF59-2E32-4ADD-8194-928ABECD23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286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Numbers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30F7266-25A0-4B3A-A8CE-F083ECC9D4C6}"/>
              </a:ext>
            </a:extLst>
          </p:cNvPr>
          <p:cNvSpPr/>
          <p:nvPr userDrawn="1"/>
        </p:nvSpPr>
        <p:spPr>
          <a:xfrm>
            <a:off x="0" y="2539992"/>
            <a:ext cx="5373076" cy="4318008"/>
          </a:xfrm>
          <a:custGeom>
            <a:avLst/>
            <a:gdLst>
              <a:gd name="connsiteX0" fmla="*/ 4972877 w 5373076"/>
              <a:gd name="connsiteY0" fmla="*/ 1816430 h 4318008"/>
              <a:gd name="connsiteX1" fmla="*/ 5211912 w 5373076"/>
              <a:gd name="connsiteY1" fmla="*/ 2046590 h 4318008"/>
              <a:gd name="connsiteX2" fmla="*/ 4866804 w 5373076"/>
              <a:gd name="connsiteY2" fmla="*/ 2013272 h 4318008"/>
              <a:gd name="connsiteX3" fmla="*/ 3721849 w 5373076"/>
              <a:gd name="connsiteY3" fmla="*/ 1808102 h 4318008"/>
              <a:gd name="connsiteX4" fmla="*/ 3854624 w 5373076"/>
              <a:gd name="connsiteY4" fmla="*/ 2524110 h 4318008"/>
              <a:gd name="connsiteX5" fmla="*/ 3419634 w 5373076"/>
              <a:gd name="connsiteY5" fmla="*/ 2322178 h 4318008"/>
              <a:gd name="connsiteX6" fmla="*/ 3604566 w 5373076"/>
              <a:gd name="connsiteY6" fmla="*/ 1945430 h 4318008"/>
              <a:gd name="connsiteX7" fmla="*/ 2301472 w 5373076"/>
              <a:gd name="connsiteY7" fmla="*/ 1771765 h 4318008"/>
              <a:gd name="connsiteX8" fmla="*/ 3237442 w 5373076"/>
              <a:gd name="connsiteY8" fmla="*/ 2134997 h 4318008"/>
              <a:gd name="connsiteX9" fmla="*/ 3266331 w 5373076"/>
              <a:gd name="connsiteY9" fmla="*/ 2949530 h 4318008"/>
              <a:gd name="connsiteX10" fmla="*/ 1897852 w 5373076"/>
              <a:gd name="connsiteY10" fmla="*/ 4318008 h 4318008"/>
              <a:gd name="connsiteX11" fmla="*/ 134565 w 5373076"/>
              <a:gd name="connsiteY11" fmla="*/ 4318008 h 4318008"/>
              <a:gd name="connsiteX12" fmla="*/ 0 w 5373076"/>
              <a:gd name="connsiteY12" fmla="*/ 4183443 h 4318008"/>
              <a:gd name="connsiteX13" fmla="*/ 0 w 5373076"/>
              <a:gd name="connsiteY13" fmla="*/ 2855805 h 4318008"/>
              <a:gd name="connsiteX14" fmla="*/ 5243699 w 5373076"/>
              <a:gd name="connsiteY14" fmla="*/ 652159 h 4318008"/>
              <a:gd name="connsiteX15" fmla="*/ 5058767 w 5373076"/>
              <a:gd name="connsiteY15" fmla="*/ 1028908 h 4318008"/>
              <a:gd name="connsiteX16" fmla="*/ 4960786 w 5373076"/>
              <a:gd name="connsiteY16" fmla="*/ 983422 h 4318008"/>
              <a:gd name="connsiteX17" fmla="*/ 3473588 w 5373076"/>
              <a:gd name="connsiteY17" fmla="*/ 405712 h 4318008"/>
              <a:gd name="connsiteX18" fmla="*/ 4094196 w 5373076"/>
              <a:gd name="connsiteY18" fmla="*/ 1366894 h 4318008"/>
              <a:gd name="connsiteX19" fmla="*/ 3778134 w 5373076"/>
              <a:gd name="connsiteY19" fmla="*/ 1741309 h 4318008"/>
              <a:gd name="connsiteX20" fmla="*/ 2824519 w 5373076"/>
              <a:gd name="connsiteY20" fmla="*/ 1808100 h 4318008"/>
              <a:gd name="connsiteX21" fmla="*/ 4454991 w 5373076"/>
              <a:gd name="connsiteY21" fmla="*/ 0 h 4318008"/>
              <a:gd name="connsiteX22" fmla="*/ 5373076 w 5373076"/>
              <a:gd name="connsiteY22" fmla="*/ 32358 h 4318008"/>
              <a:gd name="connsiteX23" fmla="*/ 4628717 w 5373076"/>
              <a:gd name="connsiteY23" fmla="*/ 1349015 h 4318008"/>
              <a:gd name="connsiteX24" fmla="*/ 4094010 w 5373076"/>
              <a:gd name="connsiteY24" fmla="*/ 779481 h 4318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73076" h="4318008">
                <a:moveTo>
                  <a:pt x="4972877" y="1816430"/>
                </a:moveTo>
                <a:lnTo>
                  <a:pt x="5211912" y="2046590"/>
                </a:lnTo>
                <a:lnTo>
                  <a:pt x="4866804" y="2013272"/>
                </a:lnTo>
                <a:close/>
                <a:moveTo>
                  <a:pt x="3721849" y="1808102"/>
                </a:moveTo>
                <a:lnTo>
                  <a:pt x="3854624" y="2524110"/>
                </a:lnTo>
                <a:lnTo>
                  <a:pt x="3419634" y="2322178"/>
                </a:lnTo>
                <a:lnTo>
                  <a:pt x="3604566" y="1945430"/>
                </a:lnTo>
                <a:close/>
                <a:moveTo>
                  <a:pt x="2301472" y="1771765"/>
                </a:moveTo>
                <a:lnTo>
                  <a:pt x="3237442" y="2134997"/>
                </a:lnTo>
                <a:lnTo>
                  <a:pt x="3266331" y="2949530"/>
                </a:lnTo>
                <a:lnTo>
                  <a:pt x="1897852" y="4318008"/>
                </a:lnTo>
                <a:lnTo>
                  <a:pt x="134565" y="4318008"/>
                </a:lnTo>
                <a:lnTo>
                  <a:pt x="0" y="4183443"/>
                </a:lnTo>
                <a:lnTo>
                  <a:pt x="0" y="2855805"/>
                </a:lnTo>
                <a:close/>
                <a:moveTo>
                  <a:pt x="5243699" y="652159"/>
                </a:moveTo>
                <a:lnTo>
                  <a:pt x="5058767" y="1028908"/>
                </a:lnTo>
                <a:lnTo>
                  <a:pt x="4960786" y="983422"/>
                </a:lnTo>
                <a:close/>
                <a:moveTo>
                  <a:pt x="3473588" y="405712"/>
                </a:moveTo>
                <a:lnTo>
                  <a:pt x="4094196" y="1366894"/>
                </a:lnTo>
                <a:lnTo>
                  <a:pt x="3778134" y="1741309"/>
                </a:lnTo>
                <a:lnTo>
                  <a:pt x="2824519" y="1808100"/>
                </a:lnTo>
                <a:close/>
                <a:moveTo>
                  <a:pt x="4454991" y="0"/>
                </a:moveTo>
                <a:lnTo>
                  <a:pt x="5373076" y="32358"/>
                </a:lnTo>
                <a:lnTo>
                  <a:pt x="4628717" y="1349015"/>
                </a:lnTo>
                <a:lnTo>
                  <a:pt x="4094010" y="77948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 userDrawn="1">
            <p:ph sz="half" idx="1"/>
          </p:nvPr>
        </p:nvSpPr>
        <p:spPr>
          <a:xfrm>
            <a:off x="906843" y="3429050"/>
            <a:ext cx="4522314" cy="2762949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E47D86-FD0D-44D0-9B7F-9EDEBD11F9D6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29F8B3-4723-4928-83E5-76C29D05F2FE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6774740" y="3429000"/>
            <a:ext cx="4522407" cy="276225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EF984BB-176D-4924-ADAD-52FBC95B07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6463" y="2278063"/>
            <a:ext cx="4522787" cy="885825"/>
          </a:xfrm>
        </p:spPr>
        <p:txBody>
          <a:bodyPr anchor="ctr"/>
          <a:lstStyle>
            <a:lvl1pPr marL="0" indent="0">
              <a:buNone/>
              <a:defRPr sz="8000" b="1">
                <a:latin typeface="+mj-lt"/>
              </a:defRPr>
            </a:lvl1pPr>
            <a:lvl2pPr marL="266700" indent="0">
              <a:buNone/>
              <a:defRPr sz="8000">
                <a:latin typeface="+mj-lt"/>
              </a:defRPr>
            </a:lvl2pPr>
            <a:lvl3pPr marL="542925" indent="0">
              <a:buNone/>
              <a:defRPr sz="8000">
                <a:latin typeface="+mj-lt"/>
              </a:defRPr>
            </a:lvl3pPr>
            <a:lvl4pPr marL="809625" indent="0">
              <a:buNone/>
              <a:defRPr sz="8000">
                <a:latin typeface="+mj-lt"/>
              </a:defRPr>
            </a:lvl4pPr>
            <a:lvl5pPr marL="1076325" indent="0">
              <a:buNone/>
              <a:defRPr sz="8000">
                <a:latin typeface="+mj-lt"/>
              </a:defRPr>
            </a:lvl5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C59BE1D7-885A-4749-99BA-6909D64AFA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62750" y="2278063"/>
            <a:ext cx="4522787" cy="885825"/>
          </a:xfrm>
        </p:spPr>
        <p:txBody>
          <a:bodyPr anchor="ctr"/>
          <a:lstStyle>
            <a:lvl1pPr marL="0" indent="0">
              <a:buNone/>
              <a:defRPr sz="8000" b="1" i="0"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cxnSp>
        <p:nvCxnSpPr>
          <p:cNvPr id="10" name="Straight Connector 9" descr="Middle divider line">
            <a:extLst>
              <a:ext uri="{FF2B5EF4-FFF2-40B4-BE49-F238E27FC236}">
                <a16:creationId xmlns:a16="http://schemas.microsoft.com/office/drawing/2014/main" id="{2B940646-DE40-4E0F-AE42-6530784C9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096000" y="1391763"/>
            <a:ext cx="0" cy="4588123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BAE10B6D-8AD1-4054-956A-78A599BF55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449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ctagon 6">
            <a:extLst>
              <a:ext uri="{FF2B5EF4-FFF2-40B4-BE49-F238E27FC236}">
                <a16:creationId xmlns:a16="http://schemas.microsoft.com/office/drawing/2014/main" id="{12B87281-2FCA-44C5-BFC9-FD653787EFC4}"/>
              </a:ext>
            </a:extLst>
          </p:cNvPr>
          <p:cNvSpPr/>
          <p:nvPr userDrawn="1"/>
        </p:nvSpPr>
        <p:spPr>
          <a:xfrm rot="1361022">
            <a:off x="11394972" y="6053793"/>
            <a:ext cx="634795" cy="634795"/>
          </a:xfrm>
          <a:prstGeom prst="octagon">
            <a:avLst/>
          </a:prstGeom>
          <a:noFill/>
          <a:ln w="31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11340000" cy="46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1999" y="6188628"/>
            <a:ext cx="878494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6369" y="6155190"/>
            <a:ext cx="432000" cy="432000"/>
          </a:xfrm>
          <a:prstGeom prst="ellipse">
            <a:avLst/>
          </a:prstGeom>
          <a:noFill/>
          <a:ln w="3175">
            <a:solidFill>
              <a:schemeClr val="accent1"/>
            </a:solidFill>
          </a:ln>
        </p:spPr>
        <p:txBody>
          <a:bodyPr vert="horz" lIns="0" tIns="0" rIns="0" bIns="0" rtlCol="0" anchor="ctr"/>
          <a:lstStyle>
            <a:lvl1pPr algn="ctr">
              <a:defRPr sz="1200" b="1" i="1">
                <a:solidFill>
                  <a:schemeClr val="tx1"/>
                </a:solidFill>
                <a:latin typeface="+mj-lt"/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66BF03E-F48E-4C0A-9078-07AC4DDF896A}"/>
              </a:ext>
            </a:extLst>
          </p:cNvPr>
          <p:cNvSpPr/>
          <p:nvPr userDrawn="1"/>
        </p:nvSpPr>
        <p:spPr>
          <a:xfrm>
            <a:off x="11533871" y="6185902"/>
            <a:ext cx="73515" cy="735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accent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F827500-FC74-463C-9312-BC59104AEBD6}"/>
              </a:ext>
            </a:extLst>
          </p:cNvPr>
          <p:cNvSpPr/>
          <p:nvPr userDrawn="1"/>
        </p:nvSpPr>
        <p:spPr>
          <a:xfrm>
            <a:off x="11892084" y="6561525"/>
            <a:ext cx="100439" cy="10043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0EE18F-610D-4230-BA82-4E5007401ADD}"/>
              </a:ext>
            </a:extLst>
          </p:cNvPr>
          <p:cNvSpPr txBox="1"/>
          <p:nvPr userDrawn="1"/>
        </p:nvSpPr>
        <p:spPr>
          <a:xfrm>
            <a:off x="8734570" y="6278857"/>
            <a:ext cx="2510557" cy="18466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1200" noProof="0" dirty="0">
                <a:solidFill>
                  <a:schemeClr val="tx2"/>
                </a:solidFill>
                <a:latin typeface="+mj-lt"/>
              </a:rPr>
              <a:t>Your Logo or Name Here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AF375EA-F235-4EAA-A52F-D6BF0D6EDDCA}"/>
              </a:ext>
            </a:extLst>
          </p:cNvPr>
          <p:cNvSpPr/>
          <p:nvPr userDrawn="1"/>
        </p:nvSpPr>
        <p:spPr>
          <a:xfrm>
            <a:off x="11342875" y="5990144"/>
            <a:ext cx="260512" cy="26051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accent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E3C8C5B-6356-4B7C-887C-A436D7DB4059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3120C00-0FF6-411F-B2D6-C625ED6BD241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D142C1D-78E5-4AD5-BEF3-C015D6E3FEBD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00D9306-2240-47FF-AA2F-DC7C26A008A4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4" r:id="rId3"/>
    <p:sldLayoutId id="2147483650" r:id="rId4"/>
    <p:sldLayoutId id="2147483652" r:id="rId5"/>
    <p:sldLayoutId id="2147483656" r:id="rId6"/>
    <p:sldLayoutId id="2147483657" r:id="rId7"/>
    <p:sldLayoutId id="2147483668" r:id="rId8"/>
    <p:sldLayoutId id="2147483670" r:id="rId9"/>
    <p:sldLayoutId id="2147483653" r:id="rId10"/>
    <p:sldLayoutId id="2147483673" r:id="rId11"/>
    <p:sldLayoutId id="2147483674" r:id="rId12"/>
    <p:sldLayoutId id="2147483676" r:id="rId13"/>
    <p:sldLayoutId id="2147483677" r:id="rId14"/>
    <p:sldLayoutId id="2147483654" r:id="rId15"/>
    <p:sldLayoutId id="2147483660" r:id="rId16"/>
    <p:sldLayoutId id="2147483661" r:id="rId17"/>
    <p:sldLayoutId id="2147483678" r:id="rId18"/>
    <p:sldLayoutId id="2147483686" r:id="rId19"/>
    <p:sldLayoutId id="2147483687" r:id="rId20"/>
    <p:sldLayoutId id="2147483689" r:id="rId21"/>
    <p:sldLayoutId id="2147483690" r:id="rId22"/>
    <p:sldLayoutId id="2147483688" r:id="rId23"/>
    <p:sldLayoutId id="2147483691" r:id="rId2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png"/><Relationship Id="rId5" Type="http://schemas.openxmlformats.org/officeDocument/2006/relationships/hyperlink" Target="https://twitter.com/adaptationfund" TargetMode="External"/><Relationship Id="rId4" Type="http://schemas.openxmlformats.org/officeDocument/2006/relationships/hyperlink" Target="https://t.co/jp73JBVhp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B63E9131-C258-4C5E-A880-B58DAFF9BC5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</a14:imgLayer>
                </a14:imgProps>
              </a:ext>
            </a:extLst>
          </a:blip>
          <a:srcRect t="8279" b="8279"/>
          <a:stretch>
            <a:fillRect/>
          </a:stretch>
        </p:blipFill>
        <p:spPr>
          <a:xfrm>
            <a:off x="-69194" y="0"/>
            <a:ext cx="12261194" cy="6858000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2E3EA56B-BEB0-4656-A20B-D15F03B7AC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226364"/>
            <a:ext cx="7175500" cy="1927213"/>
          </a:xfrm>
        </p:spPr>
        <p:txBody>
          <a:bodyPr/>
          <a:lstStyle/>
          <a:p>
            <a:r>
              <a:rPr lang="en-US" dirty="0"/>
              <a:t>Adaptation Fund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DA0FE6D5-D475-4CBB-A6C2-E3D991A368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153578"/>
            <a:ext cx="7175500" cy="2412322"/>
          </a:xfrm>
        </p:spPr>
        <p:txBody>
          <a:bodyPr>
            <a:normAutofit/>
          </a:bodyPr>
          <a:lstStyle/>
          <a:p>
            <a:r>
              <a:rPr lang="en-US" sz="2400" b="1" dirty="0"/>
              <a:t>Session: Opportunities for financing climate change adaptation in transboundary basins</a:t>
            </a:r>
          </a:p>
          <a:p>
            <a:r>
              <a:rPr lang="en-US" sz="1800" i="1" dirty="0"/>
              <a:t>Global Network of Basins Working on Climate Change Adaptation </a:t>
            </a:r>
          </a:p>
          <a:p>
            <a:r>
              <a:rPr lang="en-US" sz="1800" i="1" dirty="0"/>
              <a:t>May 26, 2023</a:t>
            </a:r>
          </a:p>
          <a:p>
            <a:r>
              <a:rPr lang="en-US" sz="1800" b="1" dirty="0"/>
              <a:t>Kalterine Shabani Vrenezi</a:t>
            </a:r>
          </a:p>
          <a:p>
            <a:r>
              <a:rPr lang="en-US" sz="1800" b="1" dirty="0"/>
              <a:t>Adaptation Fund Secretariat</a:t>
            </a:r>
          </a:p>
          <a:p>
            <a:endParaRPr lang="en-US" sz="1800" dirty="0"/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0BE8DF7-B814-4CFF-BC9D-D0EB2E4769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709" y="2280214"/>
            <a:ext cx="2622391" cy="181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2348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D215A-7D9D-4B71-81A1-3220FCFE3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/>
              <a:t>Adaptation Fund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6E9F776-E542-4D93-851A-A3A10F6D2A7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716691" y="3041595"/>
            <a:ext cx="3211678" cy="719999"/>
          </a:xfrm>
        </p:spPr>
        <p:txBody>
          <a:bodyPr>
            <a:normAutofit/>
          </a:bodyPr>
          <a:lstStyle/>
          <a:p>
            <a:pPr lvl="0"/>
            <a:r>
              <a:rPr lang="es-ES" sz="2000" dirty="0">
                <a:latin typeface="+mn-lt"/>
                <a:ea typeface="+mj-ea"/>
                <a:cs typeface="Arial" panose="020B0604020202020204" pitchFamily="34" charset="0"/>
              </a:rPr>
              <a:t>A total of 56 IE (34 NIEs, 14 MIEs, 8 RIEs) 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A7A116-BC28-4E39-B586-25212F9948F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96369" y="6155190"/>
            <a:ext cx="432000" cy="43200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n-US" sz="1200" b="1" i="1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AEE39203-F49F-4222-9569-D6C067159F4A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3"/>
          <a:srcRect l="12889" r="12889"/>
          <a:stretch>
            <a:fillRect/>
          </a:stretch>
        </p:blipFill>
        <p:spPr>
          <a:xfrm>
            <a:off x="105351" y="496139"/>
            <a:ext cx="6162714" cy="6275148"/>
          </a:xfrm>
        </p:spPr>
      </p:pic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B91E8133-2FE0-4EFB-883C-B9C468B72E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67133" y="1584929"/>
            <a:ext cx="3212828" cy="909638"/>
          </a:xfrm>
        </p:spPr>
        <p:txBody>
          <a:bodyPr>
            <a:normAutofit/>
          </a:bodyPr>
          <a:lstStyle/>
          <a:p>
            <a:r>
              <a:rPr lang="es-ES" sz="2000" dirty="0">
                <a:latin typeface="+mn-lt"/>
                <a:ea typeface="+mj-ea"/>
                <a:cs typeface="Arial" panose="020B0604020202020204" pitchFamily="34" charset="0"/>
              </a:rPr>
              <a:t>Pioneered Direct Access – </a:t>
            </a:r>
            <a:r>
              <a:rPr lang="en-US" sz="2000" dirty="0">
                <a:latin typeface="+mn-lt"/>
                <a:ea typeface="+mj-ea"/>
                <a:cs typeface="Arial" panose="020B0604020202020204" pitchFamily="34" charset="0"/>
              </a:rPr>
              <a:t>finances</a:t>
            </a:r>
            <a:r>
              <a:rPr lang="es-ES" sz="2000" dirty="0">
                <a:latin typeface="+mn-lt"/>
                <a:ea typeface="+mj-ea"/>
                <a:cs typeface="Arial" panose="020B0604020202020204" pitchFamily="34" charset="0"/>
              </a:rPr>
              <a:t> concrete Adaptation projects/programs 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C3433B2-2A42-4AB6-BD16-F0BFF422135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768283" y="4308622"/>
            <a:ext cx="3211678" cy="1416020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s-ES" sz="2000" dirty="0">
                <a:latin typeface="+mn-lt"/>
                <a:ea typeface="+mj-ea"/>
                <a:cs typeface="Arial" panose="020B0604020202020204" pitchFamily="34" charset="0"/>
              </a:rPr>
              <a:t>US$1 billion portfolio in grant funding including US$</a:t>
            </a:r>
            <a:r>
              <a:rPr lang="es-ES" sz="2000" dirty="0">
                <a:latin typeface="+mn-lt"/>
                <a:ea typeface="+mj-ea"/>
                <a:cs typeface="Calibri" panose="020F0502020204030204" pitchFamily="34" charset="0"/>
              </a:rPr>
              <a:t>205 million</a:t>
            </a:r>
            <a:r>
              <a:rPr lang="es-ES" sz="2000" dirty="0">
                <a:latin typeface="+mn-lt"/>
                <a:ea typeface="+mj-ea"/>
                <a:cs typeface="Arial" panose="020B0604020202020204" pitchFamily="34" charset="0"/>
              </a:rPr>
              <a:t> for transboundary projects/34 countries </a:t>
            </a:r>
          </a:p>
        </p:txBody>
      </p:sp>
      <p:pic>
        <p:nvPicPr>
          <p:cNvPr id="8" name="Graphic 7" descr="Plant With Roots outline">
            <a:extLst>
              <a:ext uri="{FF2B5EF4-FFF2-40B4-BE49-F238E27FC236}">
                <a16:creationId xmlns:a16="http://schemas.microsoft.com/office/drawing/2014/main" id="{27365CD2-F3C7-9970-2B40-51A7F838CC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94518" y="1564983"/>
            <a:ext cx="914400" cy="914400"/>
          </a:xfrm>
          <a:prstGeom prst="rect">
            <a:avLst/>
          </a:prstGeom>
        </p:spPr>
      </p:pic>
      <p:pic>
        <p:nvPicPr>
          <p:cNvPr id="22" name="Graphic 21" descr="Bar graph with upward trend with solid fill">
            <a:extLst>
              <a:ext uri="{FF2B5EF4-FFF2-40B4-BE49-F238E27FC236}">
                <a16:creationId xmlns:a16="http://schemas.microsoft.com/office/drawing/2014/main" id="{1D3BD746-47CC-8A87-0600-214BC2667D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94518" y="4788043"/>
            <a:ext cx="914400" cy="914400"/>
          </a:xfrm>
          <a:prstGeom prst="rect">
            <a:avLst/>
          </a:prstGeom>
        </p:spPr>
      </p:pic>
      <p:pic>
        <p:nvPicPr>
          <p:cNvPr id="25" name="Graphic 24" descr="Group outline">
            <a:extLst>
              <a:ext uri="{FF2B5EF4-FFF2-40B4-BE49-F238E27FC236}">
                <a16:creationId xmlns:a16="http://schemas.microsoft.com/office/drawing/2014/main" id="{8B4A025B-6DEB-D671-9DD1-293370DFA5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94518" y="304310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6966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close up of an animal&#10;&#10;Description automatically generated">
            <a:extLst>
              <a:ext uri="{FF2B5EF4-FFF2-40B4-BE49-F238E27FC236}">
                <a16:creationId xmlns:a16="http://schemas.microsoft.com/office/drawing/2014/main" id="{D02E5153-68E3-B34F-9DB7-4795F8B8F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117" y="79880"/>
            <a:ext cx="9177460" cy="6029636"/>
          </a:xfrm>
          <a:prstGeom prst="rect">
            <a:avLst/>
          </a:prstGeom>
        </p:spPr>
      </p:pic>
      <p:grpSp>
        <p:nvGrpSpPr>
          <p:cNvPr id="10" name="Group 9" title="Fund Category (Grouped)">
            <a:extLst>
              <a:ext uri="{FF2B5EF4-FFF2-40B4-BE49-F238E27FC236}">
                <a16:creationId xmlns:a16="http://schemas.microsoft.com/office/drawing/2014/main" id="{7991DB0A-528C-4F75-B29F-30E8300DA02C}"/>
              </a:ext>
            </a:extLst>
          </p:cNvPr>
          <p:cNvGrpSpPr/>
          <p:nvPr/>
        </p:nvGrpSpPr>
        <p:grpSpPr>
          <a:xfrm>
            <a:off x="9295397" y="2761283"/>
            <a:ext cx="2408895" cy="1024863"/>
            <a:chOff x="1373648" y="1908083"/>
            <a:chExt cx="2408895" cy="1024863"/>
          </a:xfrm>
        </p:grpSpPr>
        <p:sp>
          <p:nvSpPr>
            <p:cNvPr id="12" name="Text Placeholder 80">
              <a:extLst>
                <a:ext uri="{FF2B5EF4-FFF2-40B4-BE49-F238E27FC236}">
                  <a16:creationId xmlns:a16="http://schemas.microsoft.com/office/drawing/2014/main" id="{90281C71-0600-4FA5-BF84-8F72BE03A85D}"/>
                </a:ext>
              </a:extLst>
            </p:cNvPr>
            <p:cNvSpPr txBox="1">
              <a:spLocks/>
            </p:cNvSpPr>
            <p:nvPr/>
          </p:nvSpPr>
          <p:spPr>
            <a:xfrm>
              <a:off x="1391149" y="1908083"/>
              <a:ext cx="2391394" cy="272762"/>
            </a:xfrm>
            <a:prstGeom prst="rect">
              <a:avLst/>
            </a:prstGeom>
          </p:spPr>
          <p:txBody>
            <a:bodyPr lIns="0" tIns="0" rIns="0" bIns="0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500"/>
                </a:spcAft>
                <a:buClr>
                  <a:schemeClr val="accent1"/>
                </a:buClr>
                <a:buFont typeface="Arial" panose="020B0604020202020204" pitchFamily="34" charset="0"/>
                <a:buChar char="○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542925" indent="-276225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09625" indent="-2667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076325" indent="-2667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Font typeface="Arial" panose="020B0604020202020204" pitchFamily="34" charset="0"/>
                <a:buChar char="•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343025" indent="-2667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Font typeface="Arial" panose="020B0604020202020204" pitchFamily="34" charset="0"/>
                <a:buChar char="•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200" b="1" dirty="0">
                  <a:solidFill>
                    <a:schemeClr val="accent3"/>
                  </a:solidFill>
                  <a:latin typeface="+mj-lt"/>
                </a:rPr>
                <a:t>Asia Pacific</a:t>
              </a:r>
            </a:p>
          </p:txBody>
        </p:sp>
        <p:sp>
          <p:nvSpPr>
            <p:cNvPr id="11" name="Text Placeholder 80">
              <a:extLst>
                <a:ext uri="{FF2B5EF4-FFF2-40B4-BE49-F238E27FC236}">
                  <a16:creationId xmlns:a16="http://schemas.microsoft.com/office/drawing/2014/main" id="{3BF28A40-3F44-4C6A-81B5-2161EEF431B8}"/>
                </a:ext>
              </a:extLst>
            </p:cNvPr>
            <p:cNvSpPr txBox="1">
              <a:spLocks/>
            </p:cNvSpPr>
            <p:nvPr/>
          </p:nvSpPr>
          <p:spPr>
            <a:xfrm>
              <a:off x="1373648" y="2065331"/>
              <a:ext cx="2391394" cy="716655"/>
            </a:xfrm>
            <a:prstGeom prst="rect">
              <a:avLst/>
            </a:prstGeom>
          </p:spPr>
          <p:txBody>
            <a:bodyPr lIns="0" tIns="0" rIns="0" bIns="0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500"/>
                </a:spcAft>
                <a:buClr>
                  <a:schemeClr val="accent1"/>
                </a:buClr>
                <a:buFont typeface="Arial" panose="020B0604020202020204" pitchFamily="34" charset="0"/>
                <a:buChar char="○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542925" indent="-276225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09625" indent="-2667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076325" indent="-2667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Font typeface="Arial" panose="020B0604020202020204" pitchFamily="34" charset="0"/>
                <a:buChar char="•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343025" indent="-2667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Font typeface="Arial" panose="020B0604020202020204" pitchFamily="34" charset="0"/>
                <a:buChar char="•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ockwell" panose="02060603020205020403" pitchFamily="18" charset="77"/>
                </a:rPr>
                <a:t>48 projects</a:t>
              </a:r>
            </a:p>
            <a:p>
              <a:pPr marL="0" indent="0">
                <a:buNone/>
              </a:pPr>
              <a:endPara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ckwell" panose="02060603020205020403" pitchFamily="18" charset="77"/>
              </a:endParaRPr>
            </a:p>
          </p:txBody>
        </p:sp>
        <p:sp>
          <p:nvSpPr>
            <p:cNvPr id="32" name="Text Placeholder 80">
              <a:extLst>
                <a:ext uri="{FF2B5EF4-FFF2-40B4-BE49-F238E27FC236}">
                  <a16:creationId xmlns:a16="http://schemas.microsoft.com/office/drawing/2014/main" id="{0B279B53-D71C-446F-B333-BCD7F76432F4}"/>
                </a:ext>
              </a:extLst>
            </p:cNvPr>
            <p:cNvSpPr txBox="1">
              <a:spLocks/>
            </p:cNvSpPr>
            <p:nvPr/>
          </p:nvSpPr>
          <p:spPr>
            <a:xfrm>
              <a:off x="1373648" y="2216291"/>
              <a:ext cx="2391394" cy="716655"/>
            </a:xfrm>
            <a:prstGeom prst="rect">
              <a:avLst/>
            </a:prstGeom>
          </p:spPr>
          <p:txBody>
            <a:bodyPr lIns="0" tIns="0" rIns="0" bIns="0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500"/>
                </a:spcAft>
                <a:buClr>
                  <a:schemeClr val="accent1"/>
                </a:buClr>
                <a:buFont typeface="Arial" panose="020B0604020202020204" pitchFamily="34" charset="0"/>
                <a:buChar char="○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542925" indent="-276225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09625" indent="-2667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076325" indent="-2667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Font typeface="Arial" panose="020B0604020202020204" pitchFamily="34" charset="0"/>
                <a:buChar char="•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343025" indent="-2667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Font typeface="Arial" panose="020B0604020202020204" pitchFamily="34" charset="0"/>
                <a:buChar char="•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$ 275.8 M</a:t>
              </a:r>
            </a:p>
          </p:txBody>
        </p:sp>
      </p:grpSp>
      <p:grpSp>
        <p:nvGrpSpPr>
          <p:cNvPr id="20" name="Group 19" title="Fund Category (Grouped)">
            <a:extLst>
              <a:ext uri="{FF2B5EF4-FFF2-40B4-BE49-F238E27FC236}">
                <a16:creationId xmlns:a16="http://schemas.microsoft.com/office/drawing/2014/main" id="{9E1D0716-8092-4CF7-A12E-F1BCC99E89C3}"/>
              </a:ext>
            </a:extLst>
          </p:cNvPr>
          <p:cNvGrpSpPr/>
          <p:nvPr/>
        </p:nvGrpSpPr>
        <p:grpSpPr>
          <a:xfrm>
            <a:off x="1479700" y="4883394"/>
            <a:ext cx="2438352" cy="914051"/>
            <a:chOff x="924932" y="4320217"/>
            <a:chExt cx="2438352" cy="914051"/>
          </a:xfrm>
        </p:grpSpPr>
        <p:sp>
          <p:nvSpPr>
            <p:cNvPr id="22" name="Text Placeholder 80">
              <a:extLst>
                <a:ext uri="{FF2B5EF4-FFF2-40B4-BE49-F238E27FC236}">
                  <a16:creationId xmlns:a16="http://schemas.microsoft.com/office/drawing/2014/main" id="{84749242-C662-4254-B6A3-246DC1FF6808}"/>
                </a:ext>
              </a:extLst>
            </p:cNvPr>
            <p:cNvSpPr txBox="1">
              <a:spLocks/>
            </p:cNvSpPr>
            <p:nvPr/>
          </p:nvSpPr>
          <p:spPr>
            <a:xfrm>
              <a:off x="971890" y="4492558"/>
              <a:ext cx="2391394" cy="272762"/>
            </a:xfrm>
            <a:prstGeom prst="rect">
              <a:avLst/>
            </a:prstGeom>
          </p:spPr>
          <p:txBody>
            <a:bodyPr lIns="0" tIns="0" rIns="0" bIns="0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500"/>
                </a:spcAft>
                <a:buClr>
                  <a:schemeClr val="accent1"/>
                </a:buClr>
                <a:buFont typeface="Arial" panose="020B0604020202020204" pitchFamily="34" charset="0"/>
                <a:buChar char="○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542925" indent="-276225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09625" indent="-2667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076325" indent="-2667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Font typeface="Arial" panose="020B0604020202020204" pitchFamily="34" charset="0"/>
                <a:buChar char="•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343025" indent="-2667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Font typeface="Arial" panose="020B0604020202020204" pitchFamily="34" charset="0"/>
                <a:buChar char="•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buNone/>
              </a:pPr>
              <a:r>
                <a:rPr lang="en-US" sz="1200" b="1" dirty="0">
                  <a:solidFill>
                    <a:schemeClr val="accent3"/>
                  </a:solidFill>
                  <a:latin typeface="+mj-lt"/>
                </a:rPr>
                <a:t>Latin America &amp; Caribbean</a:t>
              </a:r>
            </a:p>
          </p:txBody>
        </p:sp>
        <p:sp>
          <p:nvSpPr>
            <p:cNvPr id="21" name="Text Placeholder 80">
              <a:extLst>
                <a:ext uri="{FF2B5EF4-FFF2-40B4-BE49-F238E27FC236}">
                  <a16:creationId xmlns:a16="http://schemas.microsoft.com/office/drawing/2014/main" id="{C3483C53-05C7-41D1-985C-79B44C4DB3B7}"/>
                </a:ext>
              </a:extLst>
            </p:cNvPr>
            <p:cNvSpPr txBox="1">
              <a:spLocks/>
            </p:cNvSpPr>
            <p:nvPr/>
          </p:nvSpPr>
          <p:spPr>
            <a:xfrm>
              <a:off x="924932" y="4320217"/>
              <a:ext cx="2391394" cy="716655"/>
            </a:xfrm>
            <a:prstGeom prst="rect">
              <a:avLst/>
            </a:prstGeom>
          </p:spPr>
          <p:txBody>
            <a:bodyPr lIns="0" tIns="0" rIns="0" bIns="0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500"/>
                </a:spcAft>
                <a:buClr>
                  <a:schemeClr val="accent1"/>
                </a:buClr>
                <a:buFont typeface="Arial" panose="020B0604020202020204" pitchFamily="34" charset="0"/>
                <a:buChar char="○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542925" indent="-276225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09625" indent="-2667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076325" indent="-2667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Font typeface="Arial" panose="020B0604020202020204" pitchFamily="34" charset="0"/>
                <a:buChar char="•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343025" indent="-2667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Font typeface="Arial" panose="020B0604020202020204" pitchFamily="34" charset="0"/>
                <a:buChar char="•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buNone/>
              </a:pPr>
              <a:endPara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marL="0" indent="0" algn="r">
                <a:buNone/>
              </a:pPr>
              <a:r>
                <a: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32 projects</a:t>
              </a:r>
            </a:p>
          </p:txBody>
        </p:sp>
        <p:sp>
          <p:nvSpPr>
            <p:cNvPr id="36" name="Text Placeholder 80">
              <a:extLst>
                <a:ext uri="{FF2B5EF4-FFF2-40B4-BE49-F238E27FC236}">
                  <a16:creationId xmlns:a16="http://schemas.microsoft.com/office/drawing/2014/main" id="{340BD2AE-0C85-4DE1-A38F-A579E8475059}"/>
                </a:ext>
              </a:extLst>
            </p:cNvPr>
            <p:cNvSpPr txBox="1">
              <a:spLocks/>
            </p:cNvSpPr>
            <p:nvPr/>
          </p:nvSpPr>
          <p:spPr>
            <a:xfrm>
              <a:off x="937393" y="4517613"/>
              <a:ext cx="2391394" cy="716655"/>
            </a:xfrm>
            <a:prstGeom prst="rect">
              <a:avLst/>
            </a:prstGeom>
          </p:spPr>
          <p:txBody>
            <a:bodyPr lIns="0" tIns="0" rIns="0" bIns="0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500"/>
                </a:spcAft>
                <a:buClr>
                  <a:schemeClr val="accent1"/>
                </a:buClr>
                <a:buFont typeface="Arial" panose="020B0604020202020204" pitchFamily="34" charset="0"/>
                <a:buChar char="○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542925" indent="-276225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09625" indent="-2667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076325" indent="-2667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Font typeface="Arial" panose="020B0604020202020204" pitchFamily="34" charset="0"/>
                <a:buChar char="•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343025" indent="-2667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Font typeface="Arial" panose="020B0604020202020204" pitchFamily="34" charset="0"/>
                <a:buChar char="•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buNone/>
              </a:pPr>
              <a:endPara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marL="0" indent="0" algn="r">
                <a:buNone/>
              </a:pPr>
              <a:r>
                <a: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$ 271.1 M</a:t>
              </a:r>
            </a:p>
          </p:txBody>
        </p:sp>
      </p:grpSp>
      <p:grpSp>
        <p:nvGrpSpPr>
          <p:cNvPr id="25" name="Group 24" title="Fund Category (Grouped)">
            <a:extLst>
              <a:ext uri="{FF2B5EF4-FFF2-40B4-BE49-F238E27FC236}">
                <a16:creationId xmlns:a16="http://schemas.microsoft.com/office/drawing/2014/main" id="{C08AEB7B-A2ED-4C07-8C5A-156DA6D715BE}"/>
              </a:ext>
            </a:extLst>
          </p:cNvPr>
          <p:cNvGrpSpPr/>
          <p:nvPr/>
        </p:nvGrpSpPr>
        <p:grpSpPr>
          <a:xfrm>
            <a:off x="7127514" y="1768556"/>
            <a:ext cx="2402239" cy="1239149"/>
            <a:chOff x="8230596" y="2715374"/>
            <a:chExt cx="2402239" cy="1239149"/>
          </a:xfrm>
        </p:grpSpPr>
        <p:sp>
          <p:nvSpPr>
            <p:cNvPr id="27" name="Text Placeholder 80">
              <a:extLst>
                <a:ext uri="{FF2B5EF4-FFF2-40B4-BE49-F238E27FC236}">
                  <a16:creationId xmlns:a16="http://schemas.microsoft.com/office/drawing/2014/main" id="{E691EA48-9FD0-4A91-A269-A8156DBAA8A1}"/>
                </a:ext>
              </a:extLst>
            </p:cNvPr>
            <p:cNvSpPr txBox="1">
              <a:spLocks/>
            </p:cNvSpPr>
            <p:nvPr/>
          </p:nvSpPr>
          <p:spPr>
            <a:xfrm>
              <a:off x="8241442" y="2715374"/>
              <a:ext cx="2391393" cy="272762"/>
            </a:xfrm>
            <a:prstGeom prst="rect">
              <a:avLst/>
            </a:prstGeom>
          </p:spPr>
          <p:txBody>
            <a:bodyPr lIns="0" tIns="0" rIns="0" bIns="0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500"/>
                </a:spcAft>
                <a:buClr>
                  <a:schemeClr val="accent1"/>
                </a:buClr>
                <a:buFont typeface="Arial" panose="020B0604020202020204" pitchFamily="34" charset="0"/>
                <a:buChar char="○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542925" indent="-276225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09625" indent="-2667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076325" indent="-2667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Font typeface="Arial" panose="020B0604020202020204" pitchFamily="34" charset="0"/>
                <a:buChar char="•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343025" indent="-2667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Font typeface="Arial" panose="020B0604020202020204" pitchFamily="34" charset="0"/>
                <a:buChar char="•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200" b="1" dirty="0">
                  <a:solidFill>
                    <a:schemeClr val="accent3"/>
                  </a:solidFill>
                  <a:latin typeface="+mj-lt"/>
                </a:rPr>
                <a:t>Eastern Europe</a:t>
              </a:r>
            </a:p>
          </p:txBody>
        </p:sp>
        <p:sp>
          <p:nvSpPr>
            <p:cNvPr id="26" name="Text Placeholder 80">
              <a:extLst>
                <a:ext uri="{FF2B5EF4-FFF2-40B4-BE49-F238E27FC236}">
                  <a16:creationId xmlns:a16="http://schemas.microsoft.com/office/drawing/2014/main" id="{CF9BA5D5-8439-442E-A476-F8D139086D8D}"/>
                </a:ext>
              </a:extLst>
            </p:cNvPr>
            <p:cNvSpPr txBox="1">
              <a:spLocks/>
            </p:cNvSpPr>
            <p:nvPr/>
          </p:nvSpPr>
          <p:spPr>
            <a:xfrm>
              <a:off x="8230596" y="2873078"/>
              <a:ext cx="2391394" cy="904590"/>
            </a:xfrm>
            <a:prstGeom prst="rect">
              <a:avLst/>
            </a:prstGeom>
          </p:spPr>
          <p:txBody>
            <a:bodyPr lIns="0" tIns="0" rIns="0" bIns="0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500"/>
                </a:spcAft>
                <a:buClr>
                  <a:schemeClr val="accent1"/>
                </a:buClr>
                <a:buFont typeface="Arial" panose="020B0604020202020204" pitchFamily="34" charset="0"/>
                <a:buChar char="○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542925" indent="-276225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09625" indent="-2667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076325" indent="-2667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Font typeface="Arial" panose="020B0604020202020204" pitchFamily="34" charset="0"/>
                <a:buChar char="•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343025" indent="-2667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Font typeface="Arial" panose="020B0604020202020204" pitchFamily="34" charset="0"/>
                <a:buChar char="•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ockwell" panose="02060603020205020403" pitchFamily="18" charset="77"/>
                </a:rPr>
                <a:t>6 projects</a:t>
              </a:r>
            </a:p>
            <a:p>
              <a:pPr marL="0" indent="0">
                <a:buNone/>
              </a:pPr>
              <a:endPara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ckwell" panose="02060603020205020403" pitchFamily="18" charset="77"/>
              </a:endParaRPr>
            </a:p>
          </p:txBody>
        </p:sp>
        <p:sp>
          <p:nvSpPr>
            <p:cNvPr id="30" name="Text Placeholder 80">
              <a:extLst>
                <a:ext uri="{FF2B5EF4-FFF2-40B4-BE49-F238E27FC236}">
                  <a16:creationId xmlns:a16="http://schemas.microsoft.com/office/drawing/2014/main" id="{7B6E2D0E-CA6B-4292-97C1-8146A91EF299}"/>
                </a:ext>
              </a:extLst>
            </p:cNvPr>
            <p:cNvSpPr txBox="1">
              <a:spLocks/>
            </p:cNvSpPr>
            <p:nvPr/>
          </p:nvSpPr>
          <p:spPr>
            <a:xfrm>
              <a:off x="8241441" y="3049933"/>
              <a:ext cx="2391394" cy="904590"/>
            </a:xfrm>
            <a:prstGeom prst="rect">
              <a:avLst/>
            </a:prstGeom>
          </p:spPr>
          <p:txBody>
            <a:bodyPr lIns="0" tIns="0" rIns="0" bIns="0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500"/>
                </a:spcAft>
                <a:buClr>
                  <a:schemeClr val="accent1"/>
                </a:buClr>
                <a:buFont typeface="Arial" panose="020B0604020202020204" pitchFamily="34" charset="0"/>
                <a:buChar char="○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542925" indent="-276225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09625" indent="-2667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076325" indent="-2667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Font typeface="Arial" panose="020B0604020202020204" pitchFamily="34" charset="0"/>
                <a:buChar char="•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343025" indent="-2667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Font typeface="Arial" panose="020B0604020202020204" pitchFamily="34" charset="0"/>
                <a:buChar char="•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ockwell" panose="02060603020205020403" pitchFamily="18" charset="77"/>
                </a:rPr>
                <a:t>$ 29.8 M</a:t>
              </a:r>
            </a:p>
            <a:p>
              <a:pPr marL="0" indent="0">
                <a:buNone/>
              </a:pPr>
              <a:endPara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ckwell" panose="02060603020205020403" pitchFamily="18" charset="77"/>
              </a:endParaRPr>
            </a:p>
          </p:txBody>
        </p:sp>
      </p:grpSp>
      <p:grpSp>
        <p:nvGrpSpPr>
          <p:cNvPr id="5" name="Group 4" title="Fund Category (Grouped)">
            <a:extLst>
              <a:ext uri="{FF2B5EF4-FFF2-40B4-BE49-F238E27FC236}">
                <a16:creationId xmlns:a16="http://schemas.microsoft.com/office/drawing/2014/main" id="{9D2FFF25-64F0-47A5-BE16-964530465F5E}"/>
              </a:ext>
            </a:extLst>
          </p:cNvPr>
          <p:cNvGrpSpPr/>
          <p:nvPr/>
        </p:nvGrpSpPr>
        <p:grpSpPr>
          <a:xfrm>
            <a:off x="6172856" y="4667910"/>
            <a:ext cx="2410597" cy="1321174"/>
            <a:chOff x="6384580" y="5571969"/>
            <a:chExt cx="2410597" cy="1321174"/>
          </a:xfrm>
        </p:grpSpPr>
        <p:sp>
          <p:nvSpPr>
            <p:cNvPr id="7" name="Text Placeholder 80">
              <a:extLst>
                <a:ext uri="{FF2B5EF4-FFF2-40B4-BE49-F238E27FC236}">
                  <a16:creationId xmlns:a16="http://schemas.microsoft.com/office/drawing/2014/main" id="{2ABA949D-514D-46F1-9EA0-0044B954A1B5}"/>
                </a:ext>
              </a:extLst>
            </p:cNvPr>
            <p:cNvSpPr txBox="1">
              <a:spLocks/>
            </p:cNvSpPr>
            <p:nvPr/>
          </p:nvSpPr>
          <p:spPr>
            <a:xfrm>
              <a:off x="6403784" y="5571969"/>
              <a:ext cx="2391393" cy="272762"/>
            </a:xfrm>
            <a:prstGeom prst="rect">
              <a:avLst/>
            </a:prstGeom>
          </p:spPr>
          <p:txBody>
            <a:bodyPr lIns="0" tIns="0" rIns="0" bIns="0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500"/>
                </a:spcAft>
                <a:buClr>
                  <a:schemeClr val="accent1"/>
                </a:buClr>
                <a:buFont typeface="Arial" panose="020B0604020202020204" pitchFamily="34" charset="0"/>
                <a:buChar char="○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542925" indent="-276225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09625" indent="-2667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076325" indent="-2667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Font typeface="Arial" panose="020B0604020202020204" pitchFamily="34" charset="0"/>
                <a:buChar char="•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343025" indent="-2667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Font typeface="Arial" panose="020B0604020202020204" pitchFamily="34" charset="0"/>
                <a:buChar char="•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200" b="1" dirty="0">
                  <a:solidFill>
                    <a:schemeClr val="accent3"/>
                  </a:solidFill>
                  <a:latin typeface="+mj-lt"/>
                </a:rPr>
                <a:t>Africa</a:t>
              </a:r>
            </a:p>
          </p:txBody>
        </p:sp>
        <p:sp>
          <p:nvSpPr>
            <p:cNvPr id="6" name="Text Placeholder 80">
              <a:extLst>
                <a:ext uri="{FF2B5EF4-FFF2-40B4-BE49-F238E27FC236}">
                  <a16:creationId xmlns:a16="http://schemas.microsoft.com/office/drawing/2014/main" id="{A0FE60BC-B552-4E0C-A2F3-D99FDA7DA656}"/>
                </a:ext>
              </a:extLst>
            </p:cNvPr>
            <p:cNvSpPr txBox="1">
              <a:spLocks/>
            </p:cNvSpPr>
            <p:nvPr/>
          </p:nvSpPr>
          <p:spPr>
            <a:xfrm>
              <a:off x="6384580" y="5778062"/>
              <a:ext cx="2391394" cy="904590"/>
            </a:xfrm>
            <a:prstGeom prst="rect">
              <a:avLst/>
            </a:prstGeom>
          </p:spPr>
          <p:txBody>
            <a:bodyPr lIns="0" tIns="0" rIns="0" bIns="0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500"/>
                </a:spcAft>
                <a:buClr>
                  <a:schemeClr val="accent1"/>
                </a:buClr>
                <a:buFont typeface="Arial" panose="020B0604020202020204" pitchFamily="34" charset="0"/>
                <a:buChar char="○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542925" indent="-276225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09625" indent="-2667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076325" indent="-2667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Font typeface="Arial" panose="020B0604020202020204" pitchFamily="34" charset="0"/>
                <a:buChar char="•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343025" indent="-2667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Font typeface="Arial" panose="020B0604020202020204" pitchFamily="34" charset="0"/>
                <a:buChar char="•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51 projects</a:t>
              </a:r>
            </a:p>
          </p:txBody>
        </p:sp>
        <p:sp>
          <p:nvSpPr>
            <p:cNvPr id="35" name="Text Placeholder 80">
              <a:extLst>
                <a:ext uri="{FF2B5EF4-FFF2-40B4-BE49-F238E27FC236}">
                  <a16:creationId xmlns:a16="http://schemas.microsoft.com/office/drawing/2014/main" id="{ADF0A899-6273-4294-BABB-455C23B8FC69}"/>
                </a:ext>
              </a:extLst>
            </p:cNvPr>
            <p:cNvSpPr txBox="1">
              <a:spLocks/>
            </p:cNvSpPr>
            <p:nvPr/>
          </p:nvSpPr>
          <p:spPr>
            <a:xfrm>
              <a:off x="6403783" y="5988553"/>
              <a:ext cx="2391394" cy="904590"/>
            </a:xfrm>
            <a:prstGeom prst="rect">
              <a:avLst/>
            </a:prstGeom>
          </p:spPr>
          <p:txBody>
            <a:bodyPr lIns="0" tIns="0" rIns="0" bIns="0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500"/>
                </a:spcAft>
                <a:buClr>
                  <a:schemeClr val="accent1"/>
                </a:buClr>
                <a:buFont typeface="Arial" panose="020B0604020202020204" pitchFamily="34" charset="0"/>
                <a:buChar char="○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542925" indent="-276225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09625" indent="-2667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076325" indent="-2667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Font typeface="Arial" panose="020B0604020202020204" pitchFamily="34" charset="0"/>
                <a:buChar char="•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343025" indent="-2667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Font typeface="Arial" panose="020B0604020202020204" pitchFamily="34" charset="0"/>
                <a:buChar char="•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$ 401.5 M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08DE63-22D3-42B8-803D-E9D8BE04D5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23" name="Picture 22" descr="A group of people walking down a dirt road&#10;&#10;Description automatically generated">
            <a:extLst>
              <a:ext uri="{FF2B5EF4-FFF2-40B4-BE49-F238E27FC236}">
                <a16:creationId xmlns:a16="http://schemas.microsoft.com/office/drawing/2014/main" id="{09578996-5706-7D48-AF09-2BFF9B28A1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7258" y="4213655"/>
            <a:ext cx="832104" cy="832104"/>
          </a:xfrm>
          <a:prstGeom prst="rect">
            <a:avLst/>
          </a:prstGeom>
        </p:spPr>
      </p:pic>
      <p:pic>
        <p:nvPicPr>
          <p:cNvPr id="31" name="Picture 30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263013D7-B1E3-6741-8FCB-EA5F0F8830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3050" y="2381694"/>
            <a:ext cx="832104" cy="832104"/>
          </a:xfrm>
          <a:prstGeom prst="rect">
            <a:avLst/>
          </a:prstGeom>
        </p:spPr>
      </p:pic>
      <p:pic>
        <p:nvPicPr>
          <p:cNvPr id="38" name="Picture 37" descr="A person standing next to a person&#10;&#10;Description automatically generated">
            <a:extLst>
              <a:ext uri="{FF2B5EF4-FFF2-40B4-BE49-F238E27FC236}">
                <a16:creationId xmlns:a16="http://schemas.microsoft.com/office/drawing/2014/main" id="{0ACD1449-C8DC-954D-86D7-EAC7967724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2204" y="4062161"/>
            <a:ext cx="832104" cy="832104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C608EF58-5359-5048-B682-6525CBF78AF9}"/>
              </a:ext>
            </a:extLst>
          </p:cNvPr>
          <p:cNvSpPr/>
          <p:nvPr/>
        </p:nvSpPr>
        <p:spPr>
          <a:xfrm>
            <a:off x="7566539" y="2961923"/>
            <a:ext cx="934153" cy="934153"/>
          </a:xfrm>
          <a:prstGeom prst="ellipse">
            <a:avLst/>
          </a:prstGeom>
          <a:solidFill>
            <a:schemeClr val="tx2">
              <a:lumMod val="20000"/>
              <a:lumOff val="80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erson standing next to a tree&#10;&#10;Description automatically generated">
            <a:extLst>
              <a:ext uri="{FF2B5EF4-FFF2-40B4-BE49-F238E27FC236}">
                <a16:creationId xmlns:a16="http://schemas.microsoft.com/office/drawing/2014/main" id="{E519E2C8-AE0F-5545-9C0E-05447494C0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3989" y="1414972"/>
            <a:ext cx="832104" cy="832104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7F27CFE9-9E3F-3440-BFB3-8A34D96DC109}"/>
              </a:ext>
            </a:extLst>
          </p:cNvPr>
          <p:cNvSpPr/>
          <p:nvPr/>
        </p:nvSpPr>
        <p:spPr>
          <a:xfrm>
            <a:off x="6760396" y="2315556"/>
            <a:ext cx="320857" cy="356026"/>
          </a:xfrm>
          <a:prstGeom prst="ellipse">
            <a:avLst/>
          </a:prstGeom>
          <a:solidFill>
            <a:schemeClr val="tx2">
              <a:lumMod val="20000"/>
              <a:lumOff val="80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3A846F5-0A66-8147-99BC-B512386993E5}"/>
              </a:ext>
            </a:extLst>
          </p:cNvPr>
          <p:cNvSpPr/>
          <p:nvPr/>
        </p:nvSpPr>
        <p:spPr>
          <a:xfrm>
            <a:off x="5277160" y="2809895"/>
            <a:ext cx="1605726" cy="1605726"/>
          </a:xfrm>
          <a:prstGeom prst="ellipse">
            <a:avLst/>
          </a:prstGeom>
          <a:solidFill>
            <a:schemeClr val="tx2">
              <a:lumMod val="20000"/>
              <a:lumOff val="80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8F6A6F2-65CA-3446-91DB-AD6B088C355A}"/>
              </a:ext>
            </a:extLst>
          </p:cNvPr>
          <p:cNvSpPr/>
          <p:nvPr/>
        </p:nvSpPr>
        <p:spPr>
          <a:xfrm>
            <a:off x="3395858" y="3239307"/>
            <a:ext cx="1236567" cy="1236567"/>
          </a:xfrm>
          <a:prstGeom prst="ellipse">
            <a:avLst/>
          </a:prstGeom>
          <a:solidFill>
            <a:schemeClr val="tx2">
              <a:lumMod val="20000"/>
              <a:lumOff val="80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3A94B693-F18B-441B-BE57-02E12254E482}"/>
              </a:ext>
            </a:extLst>
          </p:cNvPr>
          <p:cNvSpPr txBox="1">
            <a:spLocks/>
          </p:cNvSpPr>
          <p:nvPr/>
        </p:nvSpPr>
        <p:spPr>
          <a:xfrm>
            <a:off x="359468" y="168703"/>
            <a:ext cx="8408193" cy="744836"/>
          </a:xfrm>
          <a:prstGeom prst="rect">
            <a:avLst/>
          </a:prstGeom>
        </p:spPr>
        <p:txBody>
          <a:bodyPr vert="horz" lIns="0" tIns="0" rIns="0" bIns="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tx1"/>
                </a:solidFill>
              </a:rPr>
              <a:t>AF portfolio – Regional distribution to date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C3CA6D2-57A1-4C19-AAF5-02F3628B0C06}"/>
              </a:ext>
            </a:extLst>
          </p:cNvPr>
          <p:cNvSpPr/>
          <p:nvPr/>
        </p:nvSpPr>
        <p:spPr>
          <a:xfrm>
            <a:off x="892124" y="2888194"/>
            <a:ext cx="137249" cy="158414"/>
          </a:xfrm>
          <a:prstGeom prst="ellipse">
            <a:avLst/>
          </a:prstGeom>
          <a:solidFill>
            <a:schemeClr val="tx2">
              <a:lumMod val="20000"/>
              <a:lumOff val="80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 title="Fund Category (Grouped)">
            <a:extLst>
              <a:ext uri="{FF2B5EF4-FFF2-40B4-BE49-F238E27FC236}">
                <a16:creationId xmlns:a16="http://schemas.microsoft.com/office/drawing/2014/main" id="{808FE087-395C-48C1-AAA2-C6A41099BF7D}"/>
              </a:ext>
            </a:extLst>
          </p:cNvPr>
          <p:cNvGrpSpPr/>
          <p:nvPr/>
        </p:nvGrpSpPr>
        <p:grpSpPr>
          <a:xfrm>
            <a:off x="836906" y="3159786"/>
            <a:ext cx="2402680" cy="1277180"/>
            <a:chOff x="6392497" y="5610777"/>
            <a:chExt cx="2402680" cy="1277180"/>
          </a:xfrm>
        </p:grpSpPr>
        <p:sp>
          <p:nvSpPr>
            <p:cNvPr id="41" name="Text Placeholder 80">
              <a:extLst>
                <a:ext uri="{FF2B5EF4-FFF2-40B4-BE49-F238E27FC236}">
                  <a16:creationId xmlns:a16="http://schemas.microsoft.com/office/drawing/2014/main" id="{DFFF4FA3-7856-4CF1-A3EC-30EEBD4C935F}"/>
                </a:ext>
              </a:extLst>
            </p:cNvPr>
            <p:cNvSpPr txBox="1">
              <a:spLocks/>
            </p:cNvSpPr>
            <p:nvPr/>
          </p:nvSpPr>
          <p:spPr>
            <a:xfrm>
              <a:off x="6399861" y="5610777"/>
              <a:ext cx="2391393" cy="272762"/>
            </a:xfrm>
            <a:prstGeom prst="rect">
              <a:avLst/>
            </a:prstGeom>
          </p:spPr>
          <p:txBody>
            <a:bodyPr lIns="0" tIns="0" rIns="0" bIns="0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500"/>
                </a:spcAft>
                <a:buClr>
                  <a:schemeClr val="accent1"/>
                </a:buClr>
                <a:buFont typeface="Arial" panose="020B0604020202020204" pitchFamily="34" charset="0"/>
                <a:buChar char="○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542925" indent="-276225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09625" indent="-2667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076325" indent="-2667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Font typeface="Arial" panose="020B0604020202020204" pitchFamily="34" charset="0"/>
                <a:buChar char="•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343025" indent="-2667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Font typeface="Arial" panose="020B0604020202020204" pitchFamily="34" charset="0"/>
                <a:buChar char="•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200" b="1" dirty="0">
                  <a:solidFill>
                    <a:schemeClr val="accent3"/>
                  </a:solidFill>
                  <a:latin typeface="+mj-lt"/>
                </a:rPr>
                <a:t>Multi</a:t>
              </a:r>
            </a:p>
          </p:txBody>
        </p:sp>
        <p:sp>
          <p:nvSpPr>
            <p:cNvPr id="42" name="Text Placeholder 80">
              <a:extLst>
                <a:ext uri="{FF2B5EF4-FFF2-40B4-BE49-F238E27FC236}">
                  <a16:creationId xmlns:a16="http://schemas.microsoft.com/office/drawing/2014/main" id="{CFC712D2-BF37-4E5F-B023-4CDD01B317DB}"/>
                </a:ext>
              </a:extLst>
            </p:cNvPr>
            <p:cNvSpPr txBox="1">
              <a:spLocks/>
            </p:cNvSpPr>
            <p:nvPr/>
          </p:nvSpPr>
          <p:spPr>
            <a:xfrm>
              <a:off x="6403783" y="5805034"/>
              <a:ext cx="2391394" cy="904590"/>
            </a:xfrm>
            <a:prstGeom prst="rect">
              <a:avLst/>
            </a:prstGeom>
          </p:spPr>
          <p:txBody>
            <a:bodyPr lIns="0" tIns="0" rIns="0" bIns="0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500"/>
                </a:spcAft>
                <a:buClr>
                  <a:schemeClr val="accent1"/>
                </a:buClr>
                <a:buFont typeface="Arial" panose="020B0604020202020204" pitchFamily="34" charset="0"/>
                <a:buChar char="○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542925" indent="-276225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09625" indent="-2667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076325" indent="-2667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Font typeface="Arial" panose="020B0604020202020204" pitchFamily="34" charset="0"/>
                <a:buChar char="•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343025" indent="-2667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Font typeface="Arial" panose="020B0604020202020204" pitchFamily="34" charset="0"/>
                <a:buChar char="•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2 projects</a:t>
              </a:r>
            </a:p>
          </p:txBody>
        </p:sp>
        <p:sp>
          <p:nvSpPr>
            <p:cNvPr id="43" name="Text Placeholder 80">
              <a:extLst>
                <a:ext uri="{FF2B5EF4-FFF2-40B4-BE49-F238E27FC236}">
                  <a16:creationId xmlns:a16="http://schemas.microsoft.com/office/drawing/2014/main" id="{37FD3D73-79F4-422C-AC94-A6B71B6AD320}"/>
                </a:ext>
              </a:extLst>
            </p:cNvPr>
            <p:cNvSpPr txBox="1">
              <a:spLocks/>
            </p:cNvSpPr>
            <p:nvPr/>
          </p:nvSpPr>
          <p:spPr>
            <a:xfrm>
              <a:off x="6392497" y="5983367"/>
              <a:ext cx="2391394" cy="904590"/>
            </a:xfrm>
            <a:prstGeom prst="rect">
              <a:avLst/>
            </a:prstGeom>
          </p:spPr>
          <p:txBody>
            <a:bodyPr lIns="0" tIns="0" rIns="0" bIns="0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500"/>
                </a:spcAft>
                <a:buClr>
                  <a:schemeClr val="accent1"/>
                </a:buClr>
                <a:buFont typeface="Arial" panose="020B0604020202020204" pitchFamily="34" charset="0"/>
                <a:buChar char="○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542925" indent="-276225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09625" indent="-2667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076325" indent="-2667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Font typeface="Arial" panose="020B0604020202020204" pitchFamily="34" charset="0"/>
                <a:buChar char="•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343025" indent="-2667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Font typeface="Arial" panose="020B0604020202020204" pitchFamily="34" charset="0"/>
                <a:buChar char="•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$ 10 M</a:t>
              </a:r>
            </a:p>
          </p:txBody>
        </p:sp>
      </p:grpSp>
      <p:grpSp>
        <p:nvGrpSpPr>
          <p:cNvPr id="44" name="Group 43" title="Fund Category (Grouped)">
            <a:extLst>
              <a:ext uri="{FF2B5EF4-FFF2-40B4-BE49-F238E27FC236}">
                <a16:creationId xmlns:a16="http://schemas.microsoft.com/office/drawing/2014/main" id="{BC448826-32D4-4268-AB82-0D9F9913B1B4}"/>
              </a:ext>
            </a:extLst>
          </p:cNvPr>
          <p:cNvGrpSpPr/>
          <p:nvPr/>
        </p:nvGrpSpPr>
        <p:grpSpPr>
          <a:xfrm>
            <a:off x="9983588" y="4218834"/>
            <a:ext cx="1650476" cy="1318372"/>
            <a:chOff x="6400767" y="5650631"/>
            <a:chExt cx="2394482" cy="1213342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45" name="Text Placeholder 80">
              <a:extLst>
                <a:ext uri="{FF2B5EF4-FFF2-40B4-BE49-F238E27FC236}">
                  <a16:creationId xmlns:a16="http://schemas.microsoft.com/office/drawing/2014/main" id="{AD603A76-0F65-467E-936B-54E208CA83B9}"/>
                </a:ext>
              </a:extLst>
            </p:cNvPr>
            <p:cNvSpPr txBox="1">
              <a:spLocks/>
            </p:cNvSpPr>
            <p:nvPr/>
          </p:nvSpPr>
          <p:spPr>
            <a:xfrm>
              <a:off x="6400767" y="5650631"/>
              <a:ext cx="2391393" cy="272762"/>
            </a:xfrm>
            <a:prstGeom prst="rect">
              <a:avLst/>
            </a:prstGeom>
            <a:grpFill/>
          </p:spPr>
          <p:txBody>
            <a:bodyPr lIns="0" tIns="0" rIns="0" bIns="0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500"/>
                </a:spcAft>
                <a:buClr>
                  <a:schemeClr val="accent1"/>
                </a:buClr>
                <a:buFont typeface="Arial" panose="020B0604020202020204" pitchFamily="34" charset="0"/>
                <a:buChar char="○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542925" indent="-276225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09625" indent="-2667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076325" indent="-2667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Font typeface="Arial" panose="020B0604020202020204" pitchFamily="34" charset="0"/>
                <a:buChar char="•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343025" indent="-2667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Font typeface="Arial" panose="020B0604020202020204" pitchFamily="34" charset="0"/>
                <a:buChar char="•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200" b="1" dirty="0">
                  <a:solidFill>
                    <a:schemeClr val="accent3"/>
                  </a:solidFill>
                  <a:latin typeface="+mj-lt"/>
                </a:rPr>
                <a:t>TOTAL PORTFOLIO</a:t>
              </a:r>
            </a:p>
          </p:txBody>
        </p:sp>
        <p:sp>
          <p:nvSpPr>
            <p:cNvPr id="46" name="Text Placeholder 80">
              <a:extLst>
                <a:ext uri="{FF2B5EF4-FFF2-40B4-BE49-F238E27FC236}">
                  <a16:creationId xmlns:a16="http://schemas.microsoft.com/office/drawing/2014/main" id="{FE649930-78E1-4B1C-A09F-360B80E2BE84}"/>
                </a:ext>
              </a:extLst>
            </p:cNvPr>
            <p:cNvSpPr txBox="1">
              <a:spLocks/>
            </p:cNvSpPr>
            <p:nvPr/>
          </p:nvSpPr>
          <p:spPr>
            <a:xfrm>
              <a:off x="6403783" y="5805034"/>
              <a:ext cx="2391394" cy="904590"/>
            </a:xfrm>
            <a:prstGeom prst="rect">
              <a:avLst/>
            </a:prstGeom>
            <a:grpFill/>
          </p:spPr>
          <p:txBody>
            <a:bodyPr lIns="0" tIns="0" rIns="0" bIns="0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500"/>
                </a:spcAft>
                <a:buClr>
                  <a:schemeClr val="accent1"/>
                </a:buClr>
                <a:buFont typeface="Arial" panose="020B0604020202020204" pitchFamily="34" charset="0"/>
                <a:buChar char="○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542925" indent="-276225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09625" indent="-2667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076325" indent="-2667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Font typeface="Arial" panose="020B0604020202020204" pitchFamily="34" charset="0"/>
                <a:buChar char="•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343025" indent="-2667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Font typeface="Arial" panose="020B0604020202020204" pitchFamily="34" charset="0"/>
                <a:buChar char="•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139 projects</a:t>
              </a:r>
            </a:p>
          </p:txBody>
        </p:sp>
        <p:sp>
          <p:nvSpPr>
            <p:cNvPr id="47" name="Text Placeholder 80">
              <a:extLst>
                <a:ext uri="{FF2B5EF4-FFF2-40B4-BE49-F238E27FC236}">
                  <a16:creationId xmlns:a16="http://schemas.microsoft.com/office/drawing/2014/main" id="{FC46634B-A2DB-47DF-98F2-0ABC05A08156}"/>
                </a:ext>
              </a:extLst>
            </p:cNvPr>
            <p:cNvSpPr txBox="1">
              <a:spLocks/>
            </p:cNvSpPr>
            <p:nvPr/>
          </p:nvSpPr>
          <p:spPr>
            <a:xfrm>
              <a:off x="6403855" y="5959383"/>
              <a:ext cx="2391394" cy="904590"/>
            </a:xfrm>
            <a:prstGeom prst="rect">
              <a:avLst/>
            </a:prstGeom>
            <a:grpFill/>
          </p:spPr>
          <p:txBody>
            <a:bodyPr lIns="0" tIns="0" rIns="0" bIns="0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500"/>
                </a:spcAft>
                <a:buClr>
                  <a:schemeClr val="accent1"/>
                </a:buClr>
                <a:buFont typeface="Arial" panose="020B0604020202020204" pitchFamily="34" charset="0"/>
                <a:buChar char="○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542925" indent="-276225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09625" indent="-2667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076325" indent="-2667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Font typeface="Arial" panose="020B0604020202020204" pitchFamily="34" charset="0"/>
                <a:buChar char="•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343025" indent="-2667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Font typeface="Arial" panose="020B0604020202020204" pitchFamily="34" charset="0"/>
                <a:buChar char="•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$988.2 M</a:t>
              </a:r>
            </a:p>
            <a:p>
              <a:pPr marL="0" indent="0">
                <a:buNone/>
              </a:pPr>
              <a:r>
                <a: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42 projects DA </a:t>
              </a:r>
            </a:p>
            <a:p>
              <a:pPr marL="0" indent="0">
                <a:buNone/>
              </a:pPr>
              <a:r>
                <a: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5 projects EDA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653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1D87D-E475-451A-B36C-E4A4F6360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anchor="ctr">
            <a:normAutofit/>
          </a:bodyPr>
          <a:lstStyle/>
          <a:p>
            <a:r>
              <a:rPr lang="en-US" sz="3000" b="1" dirty="0"/>
              <a:t>Medium-Term Strategy (2023-2027)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45A1B7-8B88-4D90-983D-BAA2E9AAFF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9758" y="1512000"/>
            <a:ext cx="5472000" cy="500319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endParaRPr lang="es-ES" sz="1600" b="1"/>
          </a:p>
          <a:p>
            <a:pPr marL="0" indent="0">
              <a:buNone/>
            </a:pPr>
            <a:endParaRPr lang="es-ES" sz="16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AF16E1-87DB-4920-A90B-23E1C72DDC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96369" y="6155190"/>
            <a:ext cx="432000" cy="432000"/>
          </a:xfrm>
        </p:spPr>
        <p:txBody>
          <a:bodyPr anchor="ctr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n-US" b="1" i="1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b="1" i="1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99D15F22-E86B-3958-AB4C-EF567DDB97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67370" y="866195"/>
            <a:ext cx="5483998" cy="354868"/>
          </a:xfrm>
        </p:spPr>
        <p:txBody>
          <a:bodyPr/>
          <a:lstStyle/>
          <a:p>
            <a:pPr algn="ctr"/>
            <a:r>
              <a:rPr lang="en-US" sz="2800">
                <a:solidFill>
                  <a:schemeClr val="accent3"/>
                </a:solidFill>
              </a:rPr>
              <a:t>Adaptation in action</a:t>
            </a:r>
            <a:endParaRPr lang="es-ES" sz="2800">
              <a:solidFill>
                <a:schemeClr val="accent3"/>
              </a:solidFill>
            </a:endParaRPr>
          </a:p>
          <a:p>
            <a:pPr algn="ctr"/>
            <a:endParaRPr lang="en-US" sz="2800" dirty="0">
              <a:solidFill>
                <a:schemeClr val="accent3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330E09-BD32-1E2D-1A15-62D21148EE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96" y="1402269"/>
            <a:ext cx="5268335" cy="4053461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C7D1523-72EC-2BA0-23CF-C0AC65F346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5472000" cy="49059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The new MTS was approved in 2022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Further builds on the </a:t>
            </a:r>
            <a:r>
              <a:rPr lang="en-US" dirty="0"/>
              <a:t>Fund’s strategic pillars of Action, Innovation and Learning &amp;Sharing.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Increased focus on </a:t>
            </a:r>
            <a:r>
              <a:rPr lang="en-US" dirty="0"/>
              <a:t>strengthening synergies between pillars and adding other cross-cutting features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Foster </a:t>
            </a:r>
            <a:r>
              <a:rPr lang="en-US" dirty="0"/>
              <a:t>locally led adaptation </a:t>
            </a:r>
            <a:r>
              <a:rPr lang="en-US" b="0" dirty="0"/>
              <a:t>and </a:t>
            </a:r>
            <a:r>
              <a:rPr lang="en-US" dirty="0"/>
              <a:t>scaling up Fund’s actions and results</a:t>
            </a:r>
          </a:p>
          <a:p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2456450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91BD0-7E5F-4064-BA9F-FDD9A1A6D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999" y="163145"/>
            <a:ext cx="11340000" cy="432000"/>
          </a:xfrm>
        </p:spPr>
        <p:txBody>
          <a:bodyPr/>
          <a:lstStyle/>
          <a:p>
            <a:r>
              <a:rPr lang="es-ES" sz="2400" b="1" dirty="0"/>
              <a:t>AF funding opportunities (to be </a:t>
            </a:r>
            <a:r>
              <a:rPr lang="es-ES" sz="2400" b="1" dirty="0" err="1"/>
              <a:t>expanded</a:t>
            </a:r>
            <a:r>
              <a:rPr lang="es-ES" sz="2400" b="1" dirty="0"/>
              <a:t> with the new MTS 2023-2027)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624B8B-111F-40C3-914B-794C56777A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5</a:t>
            </a:fld>
            <a:endParaRPr lang="en-US" noProof="0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5A96E5E-D4EB-44BE-9F26-245254BDE3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4170707"/>
              </p:ext>
            </p:extLst>
          </p:nvPr>
        </p:nvGraphicFramePr>
        <p:xfrm>
          <a:off x="565421" y="679822"/>
          <a:ext cx="10765848" cy="560013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3574182">
                  <a:extLst>
                    <a:ext uri="{9D8B030D-6E8A-4147-A177-3AD203B41FA5}">
                      <a16:colId xmlns:a16="http://schemas.microsoft.com/office/drawing/2014/main" val="432473681"/>
                    </a:ext>
                  </a:extLst>
                </a:gridCol>
                <a:gridCol w="3595833">
                  <a:extLst>
                    <a:ext uri="{9D8B030D-6E8A-4147-A177-3AD203B41FA5}">
                      <a16:colId xmlns:a16="http://schemas.microsoft.com/office/drawing/2014/main" val="2634295365"/>
                    </a:ext>
                  </a:extLst>
                </a:gridCol>
                <a:gridCol w="3595833">
                  <a:extLst>
                    <a:ext uri="{9D8B030D-6E8A-4147-A177-3AD203B41FA5}">
                      <a16:colId xmlns:a16="http://schemas.microsoft.com/office/drawing/2014/main" val="908554055"/>
                    </a:ext>
                  </a:extLst>
                </a:gridCol>
              </a:tblGrid>
              <a:tr h="721288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noProof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Action</a:t>
                      </a:r>
                      <a:endParaRPr lang="en-US" sz="2800" b="1" noProof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Innovation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noProof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Learning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noProof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&amp; Sharing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56287587"/>
                  </a:ext>
                </a:extLst>
              </a:tr>
              <a:tr h="1114870">
                <a:tc>
                  <a:txBody>
                    <a:bodyPr/>
                    <a:lstStyle/>
                    <a:p>
                      <a:pPr algn="ctr"/>
                      <a:r>
                        <a:rPr lang="es-ES" sz="2000" b="1" noProof="0" dirty="0"/>
                        <a:t>Single </a:t>
                      </a:r>
                      <a:r>
                        <a:rPr lang="en-US" sz="2000" b="1" noProof="0" dirty="0"/>
                        <a:t>country projects ($ 20 M per country) (NIE, RIE, MIE) + Project formulation grants (NIE only)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noProof="0" dirty="0"/>
                        <a:t>Small grants (&lt;US$250 k) to foster innovation practices in CCA (NIE)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noProof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noProof="0" dirty="0"/>
                        <a:t>Learning</a:t>
                      </a:r>
                      <a:r>
                        <a:rPr lang="es-ES" sz="2000" b="1" dirty="0"/>
                        <a:t> </a:t>
                      </a:r>
                      <a:r>
                        <a:rPr lang="en-US" sz="2000" b="1" noProof="0" dirty="0"/>
                        <a:t>grants</a:t>
                      </a:r>
                      <a:r>
                        <a:rPr lang="es-ES" sz="2000" b="1" dirty="0"/>
                        <a:t> (&lt;US$150 K) to share </a:t>
                      </a:r>
                      <a:r>
                        <a:rPr lang="en-US" sz="2000" b="1" noProof="0" dirty="0"/>
                        <a:t>best practices and lessons learned (NIE)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21901220"/>
                  </a:ext>
                </a:extLst>
              </a:tr>
              <a:tr h="111487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accent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Regional projects (2 + countries) $ 14 M (RIE, MIE) + PFG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noProof="0" dirty="0"/>
                        <a:t>Small grants (&lt;$ 250k) in innovation for non accredited entities - AFCIA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45611482"/>
                  </a:ext>
                </a:extLst>
              </a:tr>
              <a:tr h="14527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s-ES" sz="20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</a:rPr>
                        <a:t>Enhanced Direct Access (EDA):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s-ES" sz="20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</a:rPr>
                        <a:t>US$ 5 M per country (NIE)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noProof="0" dirty="0"/>
                        <a:t>Large grants (&lt;US$5 M) to roll out innovative adaptation practices in CCA. Single country (NIE, RIE, MIE) or regional (RIE, MIE)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66307678"/>
                  </a:ext>
                </a:extLst>
              </a:tr>
              <a:tr h="777031">
                <a:tc>
                  <a:txBody>
                    <a:bodyPr/>
                    <a:lstStyle/>
                    <a:p>
                      <a:pPr algn="ctr"/>
                      <a:r>
                        <a:rPr kumimoji="0" lang="en-US" sz="20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</a:rPr>
                        <a:t>Project scale-up grants: &lt; US$ 100 k per project (NIE)</a:t>
                      </a:r>
                      <a:endParaRPr lang="en-US" sz="2000" b="1" noProof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26142989"/>
                  </a:ext>
                </a:extLst>
              </a:tr>
            </a:tbl>
          </a:graphicData>
        </a:graphic>
      </p:graphicFrame>
      <p:pic>
        <p:nvPicPr>
          <p:cNvPr id="10" name="Graphic 9" descr="Lights On with solid fill">
            <a:extLst>
              <a:ext uri="{FF2B5EF4-FFF2-40B4-BE49-F238E27FC236}">
                <a16:creationId xmlns:a16="http://schemas.microsoft.com/office/drawing/2014/main" id="{08AC25F9-3728-7A51-CAEA-5B9A8DAE05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30148" y="679822"/>
            <a:ext cx="914400" cy="914400"/>
          </a:xfrm>
          <a:prstGeom prst="rect">
            <a:avLst/>
          </a:prstGeom>
        </p:spPr>
      </p:pic>
      <p:pic>
        <p:nvPicPr>
          <p:cNvPr id="12" name="Graphic 11" descr="Network outline">
            <a:extLst>
              <a:ext uri="{FF2B5EF4-FFF2-40B4-BE49-F238E27FC236}">
                <a16:creationId xmlns:a16="http://schemas.microsoft.com/office/drawing/2014/main" id="{F43E1B3C-B038-DD0D-2654-B78DDB2F5C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95648" y="643590"/>
            <a:ext cx="914400" cy="914400"/>
          </a:xfrm>
          <a:prstGeom prst="rect">
            <a:avLst/>
          </a:prstGeom>
        </p:spPr>
      </p:pic>
      <p:pic>
        <p:nvPicPr>
          <p:cNvPr id="6" name="Graphic 5" descr="Group outline">
            <a:extLst>
              <a:ext uri="{FF2B5EF4-FFF2-40B4-BE49-F238E27FC236}">
                <a16:creationId xmlns:a16="http://schemas.microsoft.com/office/drawing/2014/main" id="{124011F6-B2F8-09EA-C474-7D78111247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88448" y="63137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8277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B8E53-3073-4BA9-9443-5214F817E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-28575"/>
            <a:ext cx="10515600" cy="1325563"/>
          </a:xfrm>
        </p:spPr>
        <p:txBody>
          <a:bodyPr>
            <a:normAutofit/>
          </a:bodyPr>
          <a:lstStyle/>
          <a:p>
            <a:r>
              <a:rPr lang="en-US" sz="3000" b="1" dirty="0"/>
              <a:t>AF Regional Window – ACCESS MODALITY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9619A6-08B7-4F9B-8269-BF0BFC60E9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6</a:t>
            </a:fld>
            <a:endParaRPr lang="en-US" noProof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61A5F4-0F97-40C6-AB6E-74FA47BFC313}"/>
              </a:ext>
            </a:extLst>
          </p:cNvPr>
          <p:cNvSpPr txBox="1"/>
          <p:nvPr/>
        </p:nvSpPr>
        <p:spPr>
          <a:xfrm>
            <a:off x="432000" y="1104901"/>
            <a:ext cx="11610975" cy="584775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200" dirty="0"/>
              <a:t>Pilot programme introduced in 2015 with at cap</a:t>
            </a:r>
            <a:r>
              <a:rPr lang="en-US" sz="2200" b="1" dirty="0"/>
              <a:t> of $30 million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200" b="1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200" b="1" dirty="0"/>
              <a:t> Up to $14 million and $100k PFG (project formulation grant) for regional project (2+ countries)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200" b="1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200" b="1" dirty="0"/>
              <a:t>Implemented by MIE or RIE </a:t>
            </a:r>
            <a:r>
              <a:rPr lang="en-US" sz="2200" dirty="0"/>
              <a:t>and endorsement by each DA of participating countries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200" b="1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200" b="1" dirty="0"/>
              <a:t>Concrete adaptation actions</a:t>
            </a:r>
            <a:r>
              <a:rPr lang="en-US" sz="2200" dirty="0"/>
              <a:t> in multiple sectors including </a:t>
            </a:r>
            <a:r>
              <a:rPr lang="en-US" sz="2200" dirty="0" err="1"/>
              <a:t>including</a:t>
            </a:r>
            <a:r>
              <a:rPr lang="en-US" sz="2200" dirty="0"/>
              <a:t> Transboundary Water Management, Enabling Environment, water security, Nature-Based Solutions, EBA, etc.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2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200" b="1" dirty="0"/>
              <a:t>Total of US$219M under the regional window</a:t>
            </a:r>
            <a:r>
              <a:rPr lang="en-US" sz="2200" dirty="0"/>
              <a:t>, or </a:t>
            </a:r>
            <a:r>
              <a:rPr lang="en-US" sz="2200" b="1" dirty="0"/>
              <a:t>20% total portfolio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2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200" dirty="0"/>
              <a:t>Funding on basis of the </a:t>
            </a:r>
            <a:r>
              <a:rPr lang="en-US" sz="2200" b="1" dirty="0"/>
              <a:t>full cost of adaptation </a:t>
            </a:r>
            <a:r>
              <a:rPr lang="en-US" sz="2200" dirty="0"/>
              <a:t>(No co-financing required, addressing adaptation needs and co-benefits if any, no BAU)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2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200" dirty="0"/>
              <a:t> </a:t>
            </a:r>
            <a:r>
              <a:rPr lang="en-US" sz="2200" b="1" dirty="0"/>
              <a:t>Environmental, socio-economic benefits </a:t>
            </a:r>
            <a:r>
              <a:rPr lang="en-US" sz="2200" dirty="0"/>
              <a:t>especially for the most vulnerable and gender considerations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215258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4D3A83D7-5353-66FC-C63C-4E8A61579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382819"/>
            <a:ext cx="11340000" cy="432000"/>
          </a:xfrm>
        </p:spPr>
        <p:txBody>
          <a:bodyPr/>
          <a:lstStyle/>
          <a:p>
            <a:pPr algn="ctr"/>
            <a:br>
              <a:rPr lang="en-US" dirty="0"/>
            </a:br>
            <a:r>
              <a:rPr lang="en-US" sz="2400" dirty="0"/>
              <a:t>Adapting to Climate Change in Lake Victoria Basin (Burundi, Kenya, Rwanda, Tanzania, Uganda) - </a:t>
            </a:r>
            <a:r>
              <a:rPr lang="fr-FR" sz="2400" dirty="0"/>
              <a:t>UN Environment Programme (US$ 5,000,000)</a:t>
            </a:r>
            <a:br>
              <a:rPr lang="en-US" sz="2400" dirty="0"/>
            </a:br>
            <a:r>
              <a:rPr lang="en-US" sz="2400" i="1" dirty="0">
                <a:solidFill>
                  <a:schemeClr val="accent3"/>
                </a:solidFill>
              </a:rPr>
              <a:t>Case Study</a:t>
            </a:r>
            <a:br>
              <a:rPr lang="en-US" dirty="0"/>
            </a:br>
            <a:endParaRPr lang="en-US" i="1" dirty="0">
              <a:solidFill>
                <a:schemeClr val="accent3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88D89A-7BCD-D219-0D19-A23B182669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19B51A1E-902D-48AF-9020-955120F399B6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37D0FB8-3299-4BC9-DABB-5CA09F9968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42946" y="1097500"/>
            <a:ext cx="3966559" cy="5760500"/>
          </a:xfrm>
        </p:spPr>
        <p:txBody>
          <a:bodyPr vert="horz" lIns="0" tIns="0" rIns="0" bIns="0" rtlCol="0">
            <a:no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chemeClr val="accent3"/>
                </a:solidFill>
              </a:rPr>
              <a:t>Results:</a:t>
            </a:r>
          </a:p>
          <a:p>
            <a:r>
              <a:rPr lang="en-US" dirty="0"/>
              <a:t>Training provided on downscaling regional climate information to national, subnational and local levels and on delivery of climate information to local communities at selected project sites. </a:t>
            </a:r>
          </a:p>
          <a:p>
            <a:r>
              <a:rPr lang="en-US" dirty="0"/>
              <a:t>43 small-scale community-based projects that promote innovative approaches to climate change sites funded. </a:t>
            </a:r>
          </a:p>
          <a:p>
            <a:r>
              <a:rPr lang="en-US" dirty="0"/>
              <a:t>240 hectares of agricultural land rehabilitated through climate smart agriculture and agroforestry practices. </a:t>
            </a:r>
          </a:p>
          <a:p>
            <a:r>
              <a:rPr lang="en-US" dirty="0"/>
              <a:t>460 households in Burundi and Rwanda benefiting from climate smart water conservation practices. </a:t>
            </a:r>
          </a:p>
          <a:p>
            <a:r>
              <a:rPr lang="en-US" dirty="0"/>
              <a:t>1,644 households trained on climate change adaptation technologies.</a:t>
            </a:r>
          </a:p>
          <a:p>
            <a:pPr marL="0" indent="0"/>
            <a:endParaRPr lang="en-US" b="1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7871DDC-C822-1655-D9B8-0BD36D174B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61810" y="1152525"/>
            <a:ext cx="3966559" cy="5038725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>
                <a:solidFill>
                  <a:schemeClr val="accent3"/>
                </a:solidFill>
              </a:rPr>
              <a:t>Lessons Learned: </a:t>
            </a:r>
          </a:p>
          <a:p>
            <a:r>
              <a:rPr lang="en-US" dirty="0"/>
              <a:t>Seek consensus between authorities and other key stakeholders across partner countries.</a:t>
            </a:r>
          </a:p>
          <a:p>
            <a:r>
              <a:rPr lang="en-US" dirty="0"/>
              <a:t>Ensure project is based on high quality regional-level baseline information.</a:t>
            </a:r>
          </a:p>
          <a:p>
            <a:r>
              <a:rPr lang="en-US" dirty="0"/>
              <a:t>Incorporate a sustainability and transfer of knowledge plan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03E2CA-ECF4-9EDF-50BB-D70049D13BA9}"/>
              </a:ext>
            </a:extLst>
          </p:cNvPr>
          <p:cNvSpPr txBox="1"/>
          <p:nvPr/>
        </p:nvSpPr>
        <p:spPr>
          <a:xfrm>
            <a:off x="4056750" y="909637"/>
            <a:ext cx="3600450" cy="50387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b="1" u="sng" dirty="0">
              <a:solidFill>
                <a:schemeClr val="accent3"/>
              </a:solidFill>
            </a:endParaRP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B729F72E-7790-C0A0-44B1-FF4FB21AE3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D502C2-98C9-4209-5385-7B97A7993C76}"/>
              </a:ext>
            </a:extLst>
          </p:cNvPr>
          <p:cNvSpPr txBox="1"/>
          <p:nvPr/>
        </p:nvSpPr>
        <p:spPr>
          <a:xfrm>
            <a:off x="272706" y="1288000"/>
            <a:ext cx="3660669" cy="604688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000" b="1" dirty="0">
                <a:solidFill>
                  <a:schemeClr val="accent3"/>
                </a:solidFill>
              </a:rPr>
              <a:t>Project Components: 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2000" b="1" dirty="0">
              <a:solidFill>
                <a:schemeClr val="accent3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Improving regional management of a transboundary water catchment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Climate information dissemination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Regional approach to climate change adaptation in vulnerable communities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Community-based approaches to climate change adaptation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Knowledge management and learning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D501B5-A617-F6F0-F781-B128B31A48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1778" y="3577090"/>
            <a:ext cx="3690222" cy="257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0417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3A61121E-4D4A-4A71-B6C8-69F7203A3A6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t="8279" b="8279"/>
          <a:stretch>
            <a:fillRect/>
          </a:stretch>
        </p:blipFill>
        <p:spPr>
          <a:xfrm>
            <a:off x="0" y="0"/>
            <a:ext cx="12261195" cy="6819516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BDC24D3-EEF0-4B69-A174-E4DFF78848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87103" y="1531649"/>
            <a:ext cx="7202786" cy="1449788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cxnSp>
        <p:nvCxnSpPr>
          <p:cNvPr id="5" name="Straight Connector 4" descr="Divider line">
            <a:extLst>
              <a:ext uri="{FF2B5EF4-FFF2-40B4-BE49-F238E27FC236}">
                <a16:creationId xmlns:a16="http://schemas.microsoft.com/office/drawing/2014/main" id="{FE07C9EC-5158-440C-995A-EAC50D3E0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369609" y="1706448"/>
            <a:ext cx="0" cy="1100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ubtitle 6">
            <a:extLst>
              <a:ext uri="{FF2B5EF4-FFF2-40B4-BE49-F238E27FC236}">
                <a16:creationId xmlns:a16="http://schemas.microsoft.com/office/drawing/2014/main" id="{ACCCCDAD-0E0B-437F-8CAA-0536470B2E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87103" y="2981437"/>
            <a:ext cx="7202786" cy="3063763"/>
          </a:xfrm>
        </p:spPr>
        <p:txBody>
          <a:bodyPr/>
          <a:lstStyle/>
          <a:p>
            <a:pPr algn="ctr"/>
            <a:r>
              <a:rPr lang="en-US" dirty="0"/>
              <a:t>Kalterine Shabani Vrenezi</a:t>
            </a:r>
          </a:p>
          <a:p>
            <a:pPr algn="ctr"/>
            <a:r>
              <a:rPr lang="en-US" dirty="0"/>
              <a:t>kvrenezi@adaptation-fund.org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AF Website: </a:t>
            </a:r>
          </a:p>
          <a:p>
            <a:pPr algn="ctr"/>
            <a:r>
              <a:rPr lang="en-US" b="0" i="0" dirty="0">
                <a:solidFill>
                  <a:srgbClr val="1D9BF0"/>
                </a:solidFill>
                <a:effectLst/>
                <a:latin typeface="TwitterChirp"/>
                <a:hlinkClick r:id="rId4"/>
              </a:rPr>
              <a:t>adaptation-fund.org</a:t>
            </a:r>
            <a:endParaRPr lang="en-US" b="0" i="0" dirty="0">
              <a:solidFill>
                <a:srgbClr val="1D9BF0"/>
              </a:solidFill>
              <a:effectLst/>
              <a:latin typeface="TwitterChirp"/>
            </a:endParaRPr>
          </a:p>
          <a:p>
            <a:pPr algn="ctr"/>
            <a:r>
              <a:rPr lang="en-US" dirty="0"/>
              <a:t>AF on Twitter: </a:t>
            </a:r>
          </a:p>
          <a:p>
            <a:pPr algn="ctr"/>
            <a:r>
              <a:rPr lang="en-US" dirty="0">
                <a:hlinkClick r:id="rId5"/>
              </a:rPr>
              <a:t>https://twitter.com/adaptationfund</a:t>
            </a:r>
            <a:endParaRPr lang="en-US" dirty="0"/>
          </a:p>
          <a:p>
            <a:pPr algn="ctr"/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DCA9AF4-807A-4D51-B618-C5BF6937D1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676" y="1735973"/>
            <a:ext cx="1540146" cy="1041139"/>
          </a:xfrm>
          <a:prstGeom prst="rect">
            <a:avLst/>
          </a:prstGeom>
        </p:spPr>
      </p:pic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AE822266-8114-9245-BDE2-2903A902F53C}"/>
              </a:ext>
            </a:extLst>
          </p:cNvPr>
          <p:cNvSpPr txBox="1">
            <a:spLocks/>
          </p:cNvSpPr>
          <p:nvPr/>
        </p:nvSpPr>
        <p:spPr>
          <a:xfrm>
            <a:off x="2259496" y="4548721"/>
            <a:ext cx="4508500" cy="27734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67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429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096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763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2C007A5C-E014-254C-A0C5-41E7AFBE650E}"/>
              </a:ext>
            </a:extLst>
          </p:cNvPr>
          <p:cNvSpPr txBox="1">
            <a:spLocks/>
          </p:cNvSpPr>
          <p:nvPr/>
        </p:nvSpPr>
        <p:spPr>
          <a:xfrm>
            <a:off x="2231134" y="4846066"/>
            <a:ext cx="4508500" cy="27734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67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429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096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763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1A218B6C-E317-5A48-B412-191006981962}"/>
              </a:ext>
            </a:extLst>
          </p:cNvPr>
          <p:cNvSpPr txBox="1">
            <a:spLocks/>
          </p:cNvSpPr>
          <p:nvPr/>
        </p:nvSpPr>
        <p:spPr>
          <a:xfrm>
            <a:off x="2259496" y="4239859"/>
            <a:ext cx="4508500" cy="27734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67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429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096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763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B360CE9C-F893-2C42-92E9-831ED7AFDFD7}"/>
              </a:ext>
            </a:extLst>
          </p:cNvPr>
          <p:cNvSpPr txBox="1">
            <a:spLocks/>
          </p:cNvSpPr>
          <p:nvPr/>
        </p:nvSpPr>
        <p:spPr>
          <a:xfrm>
            <a:off x="2231134" y="3950483"/>
            <a:ext cx="4508500" cy="27734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67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429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096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763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F759A146-71BA-2C48-88BB-6BB76543014A}"/>
              </a:ext>
            </a:extLst>
          </p:cNvPr>
          <p:cNvSpPr txBox="1">
            <a:spLocks/>
          </p:cNvSpPr>
          <p:nvPr/>
        </p:nvSpPr>
        <p:spPr>
          <a:xfrm>
            <a:off x="2231134" y="3641621"/>
            <a:ext cx="4508500" cy="27734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67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429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096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763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14296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reat Pitch Decks - Environment">
      <a:dk1>
        <a:sysClr val="windowText" lastClr="000000"/>
      </a:dk1>
      <a:lt1>
        <a:sysClr val="window" lastClr="FFFFFF"/>
      </a:lt1>
      <a:dk2>
        <a:srgbClr val="375C1E"/>
      </a:dk2>
      <a:lt2>
        <a:srgbClr val="E2DFCC"/>
      </a:lt2>
      <a:accent1>
        <a:srgbClr val="9ACB39"/>
      </a:accent1>
      <a:accent2>
        <a:srgbClr val="64C24A"/>
      </a:accent2>
      <a:accent3>
        <a:srgbClr val="297D53"/>
      </a:accent3>
      <a:accent4>
        <a:srgbClr val="FECF3F"/>
      </a:accent4>
      <a:accent5>
        <a:srgbClr val="F99D40"/>
      </a:accent5>
      <a:accent6>
        <a:srgbClr val="715C21"/>
      </a:accent6>
      <a:hlink>
        <a:srgbClr val="63A537"/>
      </a:hlink>
      <a:folHlink>
        <a:srgbClr val="63A537"/>
      </a:folHlink>
    </a:clrScheme>
    <a:fontScheme name="Custom 143">
      <a:majorFont>
        <a:latin typeface="Rockwel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F_template2.potx" id="{FB9BC85B-5171-46B6-8E36-15A261FE3705}" vid="{0A909B1D-D8E9-4AE6-984D-E448F6289C4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289C6F8B23A9E4B9F71C162C7DDB3A7" ma:contentTypeVersion="13" ma:contentTypeDescription="Create a new document." ma:contentTypeScope="" ma:versionID="bc517e6edf6c0b57803d69b8b5b132ac">
  <xsd:schema xmlns:xsd="http://www.w3.org/2001/XMLSchema" xmlns:xs="http://www.w3.org/2001/XMLSchema" xmlns:p="http://schemas.microsoft.com/office/2006/metadata/properties" xmlns:ns3="1298a85d-3645-4f2a-a59e-cae00c840891" xmlns:ns4="42fc994b-4140-434f-add6-397ca11ecdc2" targetNamespace="http://schemas.microsoft.com/office/2006/metadata/properties" ma:root="true" ma:fieldsID="b36bce69aec94aeea31a7c1ae2ce4240" ns3:_="" ns4:_="">
    <xsd:import namespace="1298a85d-3645-4f2a-a59e-cae00c840891"/>
    <xsd:import namespace="42fc994b-4140-434f-add6-397ca11ecdc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98a85d-3645-4f2a-a59e-cae00c8408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fc994b-4140-434f-add6-397ca11ecdc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1298a85d-3645-4f2a-a59e-cae00c840891" xsi:nil="true"/>
  </documentManagement>
</p:properties>
</file>

<file path=customXml/itemProps1.xml><?xml version="1.0" encoding="utf-8"?>
<ds:datastoreItem xmlns:ds="http://schemas.openxmlformats.org/officeDocument/2006/customXml" ds:itemID="{45380D9A-C4C9-4D2D-A991-3B702BBDCF8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298a85d-3645-4f2a-a59e-cae00c840891"/>
    <ds:schemaRef ds:uri="42fc994b-4140-434f-add6-397ca11ecdc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9BF51BA-BD97-4518-9266-AD3D6154983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F490261-1200-4EC7-95B0-2241EE54AA34}">
  <ds:schemaRefs>
    <ds:schemaRef ds:uri="http://schemas.microsoft.com/office/2006/documentManagement/types"/>
    <ds:schemaRef ds:uri="1298a85d-3645-4f2a-a59e-cae00c840891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www.w3.org/XML/1998/namespace"/>
    <ds:schemaRef ds:uri="42fc994b-4140-434f-add6-397ca11ecdc2"/>
    <ds:schemaRef ds:uri="http://schemas.openxmlformats.org/package/2006/metadata/core-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AF_template2</Template>
  <TotalTime>0</TotalTime>
  <Words>713</Words>
  <Application>Microsoft Office PowerPoint</Application>
  <PresentationFormat>Widescreen</PresentationFormat>
  <Paragraphs>110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Arial</vt:lpstr>
      <vt:lpstr>Calibri</vt:lpstr>
      <vt:lpstr>Calibri Light</vt:lpstr>
      <vt:lpstr>PT Sans</vt:lpstr>
      <vt:lpstr>Rockwell</vt:lpstr>
      <vt:lpstr>Times New Roman</vt:lpstr>
      <vt:lpstr>TwitterChirp</vt:lpstr>
      <vt:lpstr>Wingdings</vt:lpstr>
      <vt:lpstr>Office Theme</vt:lpstr>
      <vt:lpstr>Adaptation Fund</vt:lpstr>
      <vt:lpstr>Adaptation Fund </vt:lpstr>
      <vt:lpstr>PowerPoint Presentation</vt:lpstr>
      <vt:lpstr>Medium-Term Strategy (2023-2027)</vt:lpstr>
      <vt:lpstr>AF funding opportunities (to be expanded with the new MTS 2023-2027)</vt:lpstr>
      <vt:lpstr>AF Regional Window – ACCESS MODALITY</vt:lpstr>
      <vt:lpstr> Adapting to Climate Change in Lake Victoria Basin (Burundi, Kenya, Rwanda, Tanzania, Uganda) - UN Environment Programme (US$ 5,000,000) Case Study 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 Title</dc:title>
  <dc:creator/>
  <cp:lastModifiedBy/>
  <cp:revision>2</cp:revision>
  <dcterms:created xsi:type="dcterms:W3CDTF">2020-02-11T14:02:39Z</dcterms:created>
  <dcterms:modified xsi:type="dcterms:W3CDTF">2023-05-30T14:50:12Z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0x010100D289C6F8B23A9E4B9F71C162C7DDB3A7</vt:lpwstr>
  </property>
</Properties>
</file>