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69" r:id="rId5"/>
    <p:sldMasterId id="2147483674" r:id="rId6"/>
    <p:sldMasterId id="2147483707" r:id="rId7"/>
    <p:sldMasterId id="2147483715" r:id="rId8"/>
    <p:sldMasterId id="2147483717" r:id="rId9"/>
    <p:sldMasterId id="2147483720" r:id="rId10"/>
    <p:sldMasterId id="2147483722" r:id="rId11"/>
    <p:sldMasterId id="2147483727" r:id="rId12"/>
    <p:sldMasterId id="2147483729" r:id="rId13"/>
    <p:sldMasterId id="2147483730" r:id="rId14"/>
    <p:sldMasterId id="2147483694" r:id="rId15"/>
    <p:sldMasterId id="2147483747" r:id="rId16"/>
  </p:sldMasterIdLst>
  <p:notesMasterIdLst>
    <p:notesMasterId r:id="rId40"/>
  </p:notesMasterIdLst>
  <p:sldIdLst>
    <p:sldId id="354" r:id="rId17"/>
    <p:sldId id="391" r:id="rId18"/>
    <p:sldId id="381" r:id="rId19"/>
    <p:sldId id="385" r:id="rId20"/>
    <p:sldId id="383" r:id="rId21"/>
    <p:sldId id="392" r:id="rId22"/>
    <p:sldId id="390" r:id="rId23"/>
    <p:sldId id="382" r:id="rId24"/>
    <p:sldId id="386" r:id="rId25"/>
    <p:sldId id="387" r:id="rId26"/>
    <p:sldId id="384" r:id="rId27"/>
    <p:sldId id="393" r:id="rId28"/>
    <p:sldId id="401" r:id="rId29"/>
    <p:sldId id="395" r:id="rId30"/>
    <p:sldId id="394" r:id="rId31"/>
    <p:sldId id="372" r:id="rId32"/>
    <p:sldId id="396" r:id="rId33"/>
    <p:sldId id="397" r:id="rId34"/>
    <p:sldId id="399" r:id="rId35"/>
    <p:sldId id="398" r:id="rId36"/>
    <p:sldId id="400" r:id="rId37"/>
    <p:sldId id="389" r:id="rId38"/>
    <p:sldId id="373" r:id="rId3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AE5A3-7144-49AE-99C8-EB8B02806DCD}">
          <p14:sldIdLst>
            <p14:sldId id="354"/>
            <p14:sldId id="391"/>
            <p14:sldId id="381"/>
            <p14:sldId id="385"/>
            <p14:sldId id="383"/>
            <p14:sldId id="392"/>
            <p14:sldId id="390"/>
            <p14:sldId id="382"/>
            <p14:sldId id="386"/>
            <p14:sldId id="387"/>
            <p14:sldId id="384"/>
            <p14:sldId id="393"/>
            <p14:sldId id="401"/>
            <p14:sldId id="395"/>
            <p14:sldId id="394"/>
            <p14:sldId id="372"/>
            <p14:sldId id="396"/>
            <p14:sldId id="397"/>
            <p14:sldId id="399"/>
            <p14:sldId id="398"/>
            <p14:sldId id="400"/>
            <p14:sldId id="389"/>
            <p14:sldId id="3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Godfrey Ruiz" initials="CGR" lastIdx="21" clrIdx="0">
    <p:extLst>
      <p:ext uri="{19B8F6BF-5375-455C-9EA6-DF929625EA0E}">
        <p15:presenceInfo xmlns:p15="http://schemas.microsoft.com/office/powerpoint/2012/main" userId="6ce88ffeba520203" providerId="Windows Live"/>
      </p:ext>
    </p:extLst>
  </p:cmAuthor>
  <p:cmAuthor id="2" name="Cuenta Microsoft" initials="CM" lastIdx="1" clrIdx="1">
    <p:extLst>
      <p:ext uri="{19B8F6BF-5375-455C-9EA6-DF929625EA0E}">
        <p15:presenceInfo xmlns:p15="http://schemas.microsoft.com/office/powerpoint/2012/main" userId="a9c36d4a2391acc0" providerId="Windows Live"/>
      </p:ext>
    </p:extLst>
  </p:cmAuthor>
  <p:cmAuthor id="3" name="Leena" initials="L" lastIdx="1" clrIdx="2">
    <p:extLst>
      <p:ext uri="{19B8F6BF-5375-455C-9EA6-DF929625EA0E}">
        <p15:presenceInfo xmlns:p15="http://schemas.microsoft.com/office/powerpoint/2012/main" userId="756d8a507e57c4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FF6600"/>
    <a:srgbClr val="FBE5D6"/>
    <a:srgbClr val="D9D9D9"/>
    <a:srgbClr val="F2F2F2"/>
    <a:srgbClr val="422100"/>
    <a:srgbClr val="663300"/>
    <a:srgbClr val="003300"/>
    <a:srgbClr val="00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20" autoAdjust="0"/>
    <p:restoredTop sz="89899" autoAdjust="0"/>
  </p:normalViewPr>
  <p:slideViewPr>
    <p:cSldViewPr snapToGrid="0" snapToObjects="1">
      <p:cViewPr varScale="1">
        <p:scale>
          <a:sx n="55" d="100"/>
          <a:sy n="55" d="100"/>
        </p:scale>
        <p:origin x="1404" y="40"/>
      </p:cViewPr>
      <p:guideLst/>
    </p:cSldViewPr>
  </p:slideViewPr>
  <p:notesTextViewPr>
    <p:cViewPr>
      <p:scale>
        <a:sx n="1" d="1"/>
        <a:sy n="1" d="1"/>
      </p:scale>
      <p:origin x="0" y="0"/>
    </p:cViewPr>
  </p:notesTextViewPr>
  <p:sorterViewPr>
    <p:cViewPr>
      <p:scale>
        <a:sx n="200" d="100"/>
        <a:sy n="200" d="100"/>
      </p:scale>
      <p:origin x="0" y="-249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47" Type="http://schemas.openxmlformats.org/officeDocument/2006/relationships/customXml" Target="../customXml/item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customXml" Target="../customXml/item4.xml"/><Relationship Id="rId20" Type="http://schemas.openxmlformats.org/officeDocument/2006/relationships/slide" Target="slides/slide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FDBDC-95CD-4AC2-BED0-43DFB1DD03F4}"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DB564-A715-479E-A50C-DDB0D994E7A8}" type="slidenum">
              <a:rPr lang="en-US" smtClean="0"/>
              <a:t>‹#›</a:t>
            </a:fld>
            <a:endParaRPr lang="en-US"/>
          </a:p>
        </p:txBody>
      </p:sp>
    </p:spTree>
    <p:extLst>
      <p:ext uri="{BB962C8B-B14F-4D97-AF65-F5344CB8AC3E}">
        <p14:creationId xmlns:p14="http://schemas.microsoft.com/office/powerpoint/2010/main" val="415329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https://drive.google.com/file/d/1SUcnkG94vGkFC7PkTSxofMLVSruXzAbc/view?usp=drive_link</a:t>
            </a:r>
          </a:p>
        </p:txBody>
      </p:sp>
      <p:sp>
        <p:nvSpPr>
          <p:cNvPr id="4" name="Slide Number Placeholder 3"/>
          <p:cNvSpPr>
            <a:spLocks noGrp="1"/>
          </p:cNvSpPr>
          <p:nvPr>
            <p:ph type="sldNum" sz="quarter" idx="5"/>
          </p:nvPr>
        </p:nvSpPr>
        <p:spPr/>
        <p:txBody>
          <a:bodyPr/>
          <a:lstStyle/>
          <a:p>
            <a:fld id="{AA8DB564-A715-479E-A50C-DDB0D994E7A8}" type="slidenum">
              <a:rPr lang="en-US" smtClean="0"/>
              <a:t>2</a:t>
            </a:fld>
            <a:endParaRPr lang="en-US"/>
          </a:p>
        </p:txBody>
      </p:sp>
    </p:spTree>
    <p:extLst>
      <p:ext uri="{BB962C8B-B14F-4D97-AF65-F5344CB8AC3E}">
        <p14:creationId xmlns:p14="http://schemas.microsoft.com/office/powerpoint/2010/main" val="134767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Agregar</a:t>
            </a:r>
            <a:r>
              <a:rPr lang="en-US" dirty="0"/>
              <a:t> </a:t>
            </a:r>
            <a:r>
              <a:rPr lang="en-US" dirty="0" err="1"/>
              <a:t>apoyo</a:t>
            </a:r>
            <a:r>
              <a:rPr lang="en-US" dirty="0"/>
              <a:t> </a:t>
            </a:r>
            <a:r>
              <a:rPr lang="en-US" dirty="0" err="1"/>
              <a:t>financiado</a:t>
            </a:r>
            <a:r>
              <a:rPr lang="en-US" dirty="0"/>
              <a:t> </a:t>
            </a:r>
            <a:r>
              <a:rPr lang="en-US" dirty="0" err="1"/>
              <a:t>por</a:t>
            </a:r>
            <a:r>
              <a:rPr lang="en-US" dirty="0"/>
              <a:t> </a:t>
            </a:r>
            <a:r>
              <a:rPr lang="en-US" dirty="0" err="1"/>
              <a:t>el</a:t>
            </a:r>
            <a:r>
              <a:rPr lang="en-US" dirty="0"/>
              <a:t> AF</a:t>
            </a:r>
          </a:p>
        </p:txBody>
      </p:sp>
      <p:sp>
        <p:nvSpPr>
          <p:cNvPr id="4" name="Slide Number Placeholder 3"/>
          <p:cNvSpPr>
            <a:spLocks noGrp="1"/>
          </p:cNvSpPr>
          <p:nvPr>
            <p:ph type="sldNum" sz="quarter" idx="5"/>
          </p:nvPr>
        </p:nvSpPr>
        <p:spPr/>
        <p:txBody>
          <a:bodyPr/>
          <a:lstStyle/>
          <a:p>
            <a:fld id="{AA8DB564-A715-479E-A50C-DDB0D994E7A8}" type="slidenum">
              <a:rPr lang="en-US" smtClean="0"/>
              <a:t>22</a:t>
            </a:fld>
            <a:endParaRPr lang="en-US"/>
          </a:p>
        </p:txBody>
      </p:sp>
    </p:spTree>
    <p:extLst>
      <p:ext uri="{BB962C8B-B14F-4D97-AF65-F5344CB8AC3E}">
        <p14:creationId xmlns:p14="http://schemas.microsoft.com/office/powerpoint/2010/main" val="334850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Malgun Gothic" panose="020B0503020000020004" pitchFamily="34" charset="-127"/>
                <a:cs typeface="Arial" panose="020B0604020202020204" pitchFamily="34" charset="0"/>
              </a:rPr>
              <a:t>The AF and the  GCF have been promoting </a:t>
            </a:r>
            <a:r>
              <a:rPr lang="en-GB" sz="1200" b="1" dirty="0">
                <a:effectLst/>
                <a:ea typeface="Malgun Gothic" panose="020B0503020000020004" pitchFamily="34" charset="-127"/>
                <a:cs typeface="Arial" panose="020B0604020202020204" pitchFamily="34" charset="0"/>
              </a:rPr>
              <a:t>Direct Access Modality </a:t>
            </a:r>
            <a:r>
              <a:rPr lang="en-GB" sz="1200" dirty="0">
                <a:effectLst/>
                <a:ea typeface="Malgun Gothic" panose="020B0503020000020004" pitchFamily="34" charset="-127"/>
                <a:cs typeface="Arial" panose="020B0604020202020204" pitchFamily="34" charset="0"/>
              </a:rPr>
              <a:t>as a </a:t>
            </a:r>
            <a:r>
              <a:rPr lang="en-GB" sz="1200" b="1" dirty="0">
                <a:effectLst/>
                <a:ea typeface="Malgun Gothic" panose="020B0503020000020004" pitchFamily="34" charset="-127"/>
                <a:cs typeface="Arial" panose="020B0604020202020204" pitchFamily="34" charset="0"/>
              </a:rPr>
              <a:t>best practice approach to enhance country ownership </a:t>
            </a:r>
            <a:r>
              <a:rPr lang="en-GB" sz="1200" dirty="0">
                <a:effectLst/>
                <a:ea typeface="Malgun Gothic" panose="020B0503020000020004" pitchFamily="34" charset="-127"/>
                <a:cs typeface="Arial" panose="020B0604020202020204" pitchFamily="34" charset="0"/>
              </a:rPr>
              <a:t>of climate projects. In that regard, the AF’s National Implementing Entities (NIEs) and the GCF’s Direct Access Entities (DAEs) are important to understand national priorities and contributions towards low-emission and climate-resilient development pathways (GCF/B.20/17)</a:t>
            </a:r>
            <a:endParaRPr lang="en-GB" sz="1600" dirty="0"/>
          </a:p>
        </p:txBody>
      </p:sp>
      <p:sp>
        <p:nvSpPr>
          <p:cNvPr id="4" name="Slide Number Placeholder 3"/>
          <p:cNvSpPr>
            <a:spLocks noGrp="1"/>
          </p:cNvSpPr>
          <p:nvPr>
            <p:ph type="sldNum" sz="quarter" idx="5"/>
          </p:nvPr>
        </p:nvSpPr>
        <p:spPr/>
        <p:txBody>
          <a:bodyPr/>
          <a:lstStyle/>
          <a:p>
            <a:fld id="{AA8DB564-A715-479E-A50C-DDB0D994E7A8}" type="slidenum">
              <a:rPr lang="en-US" smtClean="0"/>
              <a:t>3</a:t>
            </a:fld>
            <a:endParaRPr lang="en-US"/>
          </a:p>
        </p:txBody>
      </p:sp>
    </p:spTree>
    <p:extLst>
      <p:ext uri="{BB962C8B-B14F-4D97-AF65-F5344CB8AC3E}">
        <p14:creationId xmlns:p14="http://schemas.microsoft.com/office/powerpoint/2010/main" val="177149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DB564-A715-479E-A50C-DDB0D994E7A8}" type="slidenum">
              <a:rPr lang="en-US" smtClean="0"/>
              <a:t>4</a:t>
            </a:fld>
            <a:endParaRPr lang="en-US"/>
          </a:p>
        </p:txBody>
      </p:sp>
    </p:spTree>
    <p:extLst>
      <p:ext uri="{BB962C8B-B14F-4D97-AF65-F5344CB8AC3E}">
        <p14:creationId xmlns:p14="http://schemas.microsoft.com/office/powerpoint/2010/main" val="363582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A8DB564-A715-479E-A50C-DDB0D994E7A8}" type="slidenum">
              <a:rPr lang="en-US" smtClean="0"/>
              <a:t>5</a:t>
            </a:fld>
            <a:endParaRPr lang="en-US"/>
          </a:p>
        </p:txBody>
      </p:sp>
    </p:spTree>
    <p:extLst>
      <p:ext uri="{BB962C8B-B14F-4D97-AF65-F5344CB8AC3E}">
        <p14:creationId xmlns:p14="http://schemas.microsoft.com/office/powerpoint/2010/main" val="186559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A8DB564-A715-479E-A50C-DDB0D994E7A8}" type="slidenum">
              <a:rPr lang="en-US" smtClean="0"/>
              <a:t>6</a:t>
            </a:fld>
            <a:endParaRPr lang="en-US"/>
          </a:p>
        </p:txBody>
      </p:sp>
    </p:spTree>
    <p:extLst>
      <p:ext uri="{BB962C8B-B14F-4D97-AF65-F5344CB8AC3E}">
        <p14:creationId xmlns:p14="http://schemas.microsoft.com/office/powerpoint/2010/main" val="429303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meeting in Durban, 2019</a:t>
            </a:r>
            <a:r>
              <a:rPr lang="en-GB" sz="1200" dirty="0">
                <a:cs typeface="Arial" panose="020B0604020202020204" pitchFamily="34" charset="0"/>
              </a:rPr>
              <a:t> resulted in 3 successful outcomes containing a </a:t>
            </a:r>
            <a:r>
              <a:rPr lang="en-GB" sz="1200" b="1" dirty="0">
                <a:cs typeface="Arial" panose="020B0604020202020204" pitchFamily="34" charset="0"/>
              </a:rPr>
              <a:t>Charter</a:t>
            </a:r>
            <a:r>
              <a:rPr lang="en-GB" sz="1200" dirty="0">
                <a:cs typeface="Arial" panose="020B0604020202020204" pitchFamily="34" charset="0"/>
              </a:rPr>
              <a:t> of </a:t>
            </a:r>
            <a:r>
              <a:rPr lang="en-GB" sz="1200" b="1" dirty="0">
                <a:cs typeface="Arial" panose="020B0604020202020204" pitchFamily="34" charset="0"/>
              </a:rPr>
              <a:t>Governance</a:t>
            </a:r>
            <a:r>
              <a:rPr lang="en-GB" sz="1200" dirty="0">
                <a:cs typeface="Arial" panose="020B0604020202020204" pitchFamily="34" charset="0"/>
              </a:rPr>
              <a:t>, </a:t>
            </a:r>
            <a:r>
              <a:rPr lang="en-GB" sz="1200" b="1" dirty="0">
                <a:cs typeface="Arial" panose="020B0604020202020204" pitchFamily="34" charset="0"/>
              </a:rPr>
              <a:t>Action Plan</a:t>
            </a:r>
            <a:r>
              <a:rPr lang="en-GB" sz="1200" dirty="0">
                <a:cs typeface="Arial" panose="020B0604020202020204" pitchFamily="34" charset="0"/>
              </a:rPr>
              <a:t>, and the </a:t>
            </a:r>
            <a:r>
              <a:rPr lang="en-GB" sz="1200" b="1" dirty="0">
                <a:cs typeface="Arial" panose="020B0604020202020204" pitchFamily="34" charset="0"/>
              </a:rPr>
              <a:t>1st elected committee</a:t>
            </a:r>
            <a:r>
              <a:rPr lang="en-GB" sz="1200" dirty="0">
                <a:cs typeface="Arial" panose="020B0604020202020204" pitchFamily="34" charset="0"/>
              </a:rPr>
              <a:t> of the community</a:t>
            </a:r>
            <a:r>
              <a:rPr lang="en-GB" sz="1200" dirty="0">
                <a:solidFill>
                  <a:srgbClr val="000000"/>
                </a:solidFill>
                <a:effectLst/>
                <a:ea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Arial" panose="020B0604020202020204" pitchFamily="34" charset="0"/>
              </a:rPr>
              <a:t>- Side events aimed to </a:t>
            </a:r>
            <a:r>
              <a:rPr lang="en-GB" sz="1200" dirty="0">
                <a:solidFill>
                  <a:srgbClr val="000000"/>
                </a:solidFill>
                <a:ea typeface="Arial" panose="020B0604020202020204" pitchFamily="34" charset="0"/>
              </a:rPr>
              <a:t>present the community and enhance its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Arial" panose="020B0604020202020204" pitchFamily="34" charset="0"/>
              </a:rPr>
              <a:t>- M</a:t>
            </a:r>
            <a:r>
              <a:rPr lang="en-GB" sz="1200" dirty="0"/>
              <a:t>ost recently at the GCF Regional Dialogue with Latin America and Workshop for Direct Access Entities in Latin America and the Caribbean in Uruguay, July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Support from the AF also includes:</a:t>
            </a:r>
            <a:endParaRPr lang="en-GB" dirty="0">
              <a:effectLst/>
              <a:ea typeface="Malgun Gothic" panose="020B0503020000020004" pitchFamily="34" charset="-127"/>
              <a:cs typeface="Arial" panose="020B0604020202020204" pitchFamily="34" charset="0"/>
            </a:endParaRPr>
          </a:p>
          <a:p>
            <a:pPr marL="342900" lvl="0" indent="-342900" algn="just">
              <a:lnSpc>
                <a:spcPct val="115000"/>
              </a:lnSpc>
              <a:spcAft>
                <a:spcPts val="800"/>
              </a:spcAft>
              <a:buFont typeface="Symbol" panose="05050102010706020507" pitchFamily="18" charset="2"/>
              <a:buChar char="·"/>
            </a:pPr>
            <a:r>
              <a:rPr lang="en-GB" b="1" dirty="0">
                <a:ea typeface="Arial" panose="020B0604020202020204" pitchFamily="34" charset="0"/>
                <a:cs typeface="Arial" panose="020B0604020202020204" pitchFamily="34" charset="0"/>
              </a:rPr>
              <a:t>P</a:t>
            </a:r>
            <a:r>
              <a:rPr lang="en-GB" b="1" dirty="0">
                <a:effectLst/>
                <a:ea typeface="Arial" panose="020B0604020202020204" pitchFamily="34" charset="0"/>
                <a:cs typeface="Arial" panose="020B0604020202020204" pitchFamily="34" charset="0"/>
              </a:rPr>
              <a:t>art-time personnel </a:t>
            </a:r>
            <a:r>
              <a:rPr lang="en-GB" dirty="0">
                <a:effectLst/>
                <a:ea typeface="Arial" panose="020B0604020202020204" pitchFamily="34" charset="0"/>
                <a:cs typeface="Arial" panose="020B0604020202020204" pitchFamily="34" charset="0"/>
              </a:rPr>
              <a:t>to support the operations of the CPDAE.</a:t>
            </a:r>
          </a:p>
          <a:p>
            <a:pPr marL="342900" lvl="0" indent="-342900" algn="just">
              <a:lnSpc>
                <a:spcPct val="115000"/>
              </a:lnSpc>
              <a:spcAft>
                <a:spcPts val="800"/>
              </a:spcAft>
              <a:buFont typeface="Symbol" panose="05050102010706020507" pitchFamily="18" charset="2"/>
              <a:buChar char="·"/>
            </a:pPr>
            <a:r>
              <a:rPr lang="en-GB" b="1" dirty="0">
                <a:ea typeface="Arial" panose="020B0604020202020204" pitchFamily="34" charset="0"/>
                <a:cs typeface="Arial" panose="020B0604020202020204" pitchFamily="34" charset="0"/>
              </a:rPr>
              <a:t>C</a:t>
            </a:r>
            <a:r>
              <a:rPr lang="en-GB" b="1" dirty="0">
                <a:effectLst/>
                <a:ea typeface="Arial" panose="020B0604020202020204" pitchFamily="34" charset="0"/>
              </a:rPr>
              <a:t>ommunication consultant </a:t>
            </a:r>
            <a:r>
              <a:rPr lang="en-GB" dirty="0">
                <a:effectLst/>
                <a:ea typeface="Arial" panose="020B0604020202020204" pitchFamily="34" charset="0"/>
              </a:rPr>
              <a:t>to implement the CPDAE communications strategy.</a:t>
            </a:r>
          </a:p>
          <a:p>
            <a:pPr marL="342900" indent="-342900" algn="just">
              <a:lnSpc>
                <a:spcPct val="115000"/>
              </a:lnSpc>
              <a:spcAft>
                <a:spcPts val="800"/>
              </a:spcAft>
              <a:buFont typeface="Symbol" panose="05050102010706020507" pitchFamily="18" charset="2"/>
              <a:buChar char="·"/>
            </a:pPr>
            <a:r>
              <a:rPr lang="en-GB" b="1" i="1" dirty="0">
                <a:ea typeface="Arial" panose="020B0604020202020204" pitchFamily="34" charset="0"/>
              </a:rPr>
              <a:t>2023 CPDAE Annual Meeting </a:t>
            </a:r>
            <a:r>
              <a:rPr lang="en-GB" i="1" dirty="0">
                <a:ea typeface="Arial" panose="020B0604020202020204" pitchFamily="34" charset="0"/>
              </a:rPr>
              <a:t>in Yerevan, Armenia, where among other, the </a:t>
            </a:r>
            <a:r>
              <a:rPr lang="en-GB" b="1" i="1" dirty="0">
                <a:ea typeface="Arial" panose="020B0604020202020204" pitchFamily="34" charset="0"/>
              </a:rPr>
              <a:t>New Committee </a:t>
            </a:r>
            <a:r>
              <a:rPr lang="en-GB" i="1" dirty="0">
                <a:ea typeface="Arial" panose="020B0604020202020204" pitchFamily="34" charset="0"/>
              </a:rPr>
              <a:t>will be elected. This activity is part of the Readiness Project</a:t>
            </a:r>
            <a:r>
              <a:rPr lang="en-GB" dirty="0"/>
              <a:t>.</a:t>
            </a:r>
            <a:r>
              <a:rPr lang="en-GB" sz="1200" dirty="0"/>
              <a:t> </a:t>
            </a:r>
            <a:endParaRPr lang="en-GB" sz="1200" dirty="0">
              <a:solidFill>
                <a:srgbClr val="000000"/>
              </a:solidFill>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A8DB564-A715-479E-A50C-DDB0D994E7A8}" type="slidenum">
              <a:rPr lang="en-US" smtClean="0"/>
              <a:t>7</a:t>
            </a:fld>
            <a:endParaRPr lang="en-US"/>
          </a:p>
        </p:txBody>
      </p:sp>
    </p:spTree>
    <p:extLst>
      <p:ext uri="{BB962C8B-B14F-4D97-AF65-F5344CB8AC3E}">
        <p14:creationId xmlns:p14="http://schemas.microsoft.com/office/powerpoint/2010/main" val="302843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DB564-A715-479E-A50C-DDB0D994E7A8}" type="slidenum">
              <a:rPr lang="en-US" smtClean="0"/>
              <a:t>8</a:t>
            </a:fld>
            <a:endParaRPr lang="en-US"/>
          </a:p>
        </p:txBody>
      </p:sp>
    </p:spTree>
    <p:extLst>
      <p:ext uri="{BB962C8B-B14F-4D97-AF65-F5344CB8AC3E}">
        <p14:creationId xmlns:p14="http://schemas.microsoft.com/office/powerpoint/2010/main" val="17132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DB564-A715-479E-A50C-DDB0D994E7A8}" type="slidenum">
              <a:rPr lang="en-US" smtClean="0"/>
              <a:t>9</a:t>
            </a:fld>
            <a:endParaRPr lang="en-US"/>
          </a:p>
        </p:txBody>
      </p:sp>
    </p:spTree>
    <p:extLst>
      <p:ext uri="{BB962C8B-B14F-4D97-AF65-F5344CB8AC3E}">
        <p14:creationId xmlns:p14="http://schemas.microsoft.com/office/powerpoint/2010/main" val="193460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DB564-A715-479E-A50C-DDB0D994E7A8}" type="slidenum">
              <a:rPr lang="en-US" smtClean="0"/>
              <a:t>11</a:t>
            </a:fld>
            <a:endParaRPr lang="en-US"/>
          </a:p>
        </p:txBody>
      </p:sp>
    </p:spTree>
    <p:extLst>
      <p:ext uri="{BB962C8B-B14F-4D97-AF65-F5344CB8AC3E}">
        <p14:creationId xmlns:p14="http://schemas.microsoft.com/office/powerpoint/2010/main" val="59924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C8CF-DA9B-00FF-19FB-82A6C780D988}"/>
              </a:ext>
            </a:extLst>
          </p:cNvPr>
          <p:cNvSpPr>
            <a:spLocks noGrp="1"/>
          </p:cNvSpPr>
          <p:nvPr>
            <p:ph type="ctrTitle"/>
          </p:nvPr>
        </p:nvSpPr>
        <p:spPr>
          <a:xfrm>
            <a:off x="1524000" y="4960208"/>
            <a:ext cx="9144000" cy="1328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210768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CCEE98-8872-5502-8CAE-F879A523E88F}"/>
              </a:ext>
            </a:extLst>
          </p:cNvPr>
          <p:cNvSpPr>
            <a:spLocks noGrp="1"/>
          </p:cNvSpPr>
          <p:nvPr>
            <p:ph type="subTitle" idx="1"/>
          </p:nvPr>
        </p:nvSpPr>
        <p:spPr>
          <a:xfrm>
            <a:off x="6948256" y="2376920"/>
            <a:ext cx="4956699" cy="1655762"/>
          </a:xfrm>
          <a:prstGeom prst="rect">
            <a:avLst/>
          </a:prstGeom>
          <a:ln>
            <a:noFill/>
          </a:ln>
        </p:spPr>
        <p:txBody>
          <a:bodyPr anchor="ctr"/>
          <a:lstStyle>
            <a:lvl1pPr marL="0" indent="0" algn="ctr">
              <a:buNone/>
              <a:defRPr sz="5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270282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C18716-0E83-5D19-9E22-69E22EA8170F}"/>
              </a:ext>
            </a:extLst>
          </p:cNvPr>
          <p:cNvSpPr>
            <a:spLocks noGrp="1"/>
          </p:cNvSpPr>
          <p:nvPr>
            <p:ph type="subTitle" idx="1"/>
          </p:nvPr>
        </p:nvSpPr>
        <p:spPr>
          <a:xfrm>
            <a:off x="6948256" y="2376920"/>
            <a:ext cx="4956699" cy="1655762"/>
          </a:xfrm>
          <a:prstGeom prst="rect">
            <a:avLst/>
          </a:prstGeom>
          <a:ln>
            <a:noFill/>
          </a:ln>
        </p:spPr>
        <p:txBody>
          <a:bodyPr anchor="ctr"/>
          <a:lstStyle>
            <a:lvl1pPr marL="0" indent="0" algn="ctr">
              <a:buNone/>
              <a:defRPr sz="5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331781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3BA1D0D-4A63-446F-53F6-F778B4D197B8}"/>
              </a:ext>
            </a:extLst>
          </p:cNvPr>
          <p:cNvSpPr>
            <a:spLocks noGrp="1"/>
          </p:cNvSpPr>
          <p:nvPr>
            <p:ph type="subTitle" idx="1"/>
          </p:nvPr>
        </p:nvSpPr>
        <p:spPr>
          <a:xfrm>
            <a:off x="6948256" y="2376920"/>
            <a:ext cx="4956699" cy="1655762"/>
          </a:xfrm>
          <a:prstGeom prst="rect">
            <a:avLst/>
          </a:prstGeom>
          <a:ln>
            <a:noFill/>
          </a:ln>
        </p:spPr>
        <p:txBody>
          <a:bodyPr anchor="ctr"/>
          <a:lstStyle>
            <a:lvl1pPr marL="0" indent="0" algn="ctr">
              <a:buNone/>
              <a:defRPr sz="5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132471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9CD9-121D-8536-9769-9754E3CAD4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EB0284-CCDF-F516-7E84-9E7DD4368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877A0-A162-39CB-CA09-437FCB8FAC22}"/>
              </a:ext>
            </a:extLst>
          </p:cNvPr>
          <p:cNvSpPr>
            <a:spLocks noGrp="1"/>
          </p:cNvSpPr>
          <p:nvPr>
            <p:ph type="dt" sz="half" idx="10"/>
          </p:nvPr>
        </p:nvSpPr>
        <p:spPr/>
        <p:txBody>
          <a:bodyPr/>
          <a:lstStyle/>
          <a:p>
            <a:fld id="{EF1B8927-796C-4C30-AC72-E9D644BF0B3F}" type="datetimeFigureOut">
              <a:rPr lang="en-US" smtClean="0"/>
              <a:t>9/14/2023</a:t>
            </a:fld>
            <a:endParaRPr lang="en-US"/>
          </a:p>
        </p:txBody>
      </p:sp>
      <p:sp>
        <p:nvSpPr>
          <p:cNvPr id="5" name="Footer Placeholder 4">
            <a:extLst>
              <a:ext uri="{FF2B5EF4-FFF2-40B4-BE49-F238E27FC236}">
                <a16:creationId xmlns:a16="http://schemas.microsoft.com/office/drawing/2014/main" id="{DF10B7CF-7A5B-A5A6-1824-6FC5C5C7F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26D44-981F-0A3F-FEDD-B5F6151147A2}"/>
              </a:ext>
            </a:extLst>
          </p:cNvPr>
          <p:cNvSpPr>
            <a:spLocks noGrp="1"/>
          </p:cNvSpPr>
          <p:nvPr>
            <p:ph type="sldNum" sz="quarter" idx="12"/>
          </p:nvPr>
        </p:nvSpPr>
        <p:spPr/>
        <p:txBody>
          <a:bodyPr/>
          <a:lstStyle/>
          <a:p>
            <a:fld id="{F99CD6E1-341F-49B9-8775-D1B116BD13AE}" type="slidenum">
              <a:rPr lang="en-US" smtClean="0"/>
              <a:t>‹#›</a:t>
            </a:fld>
            <a:endParaRPr lang="en-US"/>
          </a:p>
        </p:txBody>
      </p:sp>
    </p:spTree>
    <p:extLst>
      <p:ext uri="{BB962C8B-B14F-4D97-AF65-F5344CB8AC3E}">
        <p14:creationId xmlns:p14="http://schemas.microsoft.com/office/powerpoint/2010/main" val="404236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A5F1-0C10-1EBD-00B2-005930033A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DB5AA-3CEE-5923-66F6-008DB1ABBA07}"/>
              </a:ext>
            </a:extLst>
          </p:cNvPr>
          <p:cNvSpPr>
            <a:spLocks noGrp="1"/>
          </p:cNvSpPr>
          <p:nvPr>
            <p:ph type="dt" sz="half" idx="10"/>
          </p:nvPr>
        </p:nvSpPr>
        <p:spPr/>
        <p:txBody>
          <a:bodyPr/>
          <a:lstStyle/>
          <a:p>
            <a:fld id="{EF1B8927-796C-4C30-AC72-E9D644BF0B3F}" type="datetimeFigureOut">
              <a:rPr lang="en-US" smtClean="0"/>
              <a:t>9/14/2023</a:t>
            </a:fld>
            <a:endParaRPr lang="en-US"/>
          </a:p>
        </p:txBody>
      </p:sp>
      <p:sp>
        <p:nvSpPr>
          <p:cNvPr id="4" name="Footer Placeholder 3">
            <a:extLst>
              <a:ext uri="{FF2B5EF4-FFF2-40B4-BE49-F238E27FC236}">
                <a16:creationId xmlns:a16="http://schemas.microsoft.com/office/drawing/2014/main" id="{F630D8E5-EC70-197E-9439-A884D02ACA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F570E-1BCA-D65E-119D-0F3585C70DF3}"/>
              </a:ext>
            </a:extLst>
          </p:cNvPr>
          <p:cNvSpPr>
            <a:spLocks noGrp="1"/>
          </p:cNvSpPr>
          <p:nvPr>
            <p:ph type="sldNum" sz="quarter" idx="12"/>
          </p:nvPr>
        </p:nvSpPr>
        <p:spPr/>
        <p:txBody>
          <a:bodyPr/>
          <a:lstStyle/>
          <a:p>
            <a:fld id="{F99CD6E1-341F-49B9-8775-D1B116BD13AE}" type="slidenum">
              <a:rPr lang="en-US" smtClean="0"/>
              <a:t>‹#›</a:t>
            </a:fld>
            <a:endParaRPr lang="en-US"/>
          </a:p>
        </p:txBody>
      </p:sp>
    </p:spTree>
    <p:extLst>
      <p:ext uri="{BB962C8B-B14F-4D97-AF65-F5344CB8AC3E}">
        <p14:creationId xmlns:p14="http://schemas.microsoft.com/office/powerpoint/2010/main" val="77214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57291-D1F1-F734-5E2D-9E2851502D3F}"/>
              </a:ext>
            </a:extLst>
          </p:cNvPr>
          <p:cNvSpPr>
            <a:spLocks noGrp="1"/>
          </p:cNvSpPr>
          <p:nvPr>
            <p:ph type="dt" sz="half" idx="10"/>
          </p:nvPr>
        </p:nvSpPr>
        <p:spPr/>
        <p:txBody>
          <a:bodyPr/>
          <a:lstStyle/>
          <a:p>
            <a:fld id="{EF1B8927-796C-4C30-AC72-E9D644BF0B3F}" type="datetimeFigureOut">
              <a:rPr lang="en-US" smtClean="0"/>
              <a:t>9/14/2023</a:t>
            </a:fld>
            <a:endParaRPr lang="en-US"/>
          </a:p>
        </p:txBody>
      </p:sp>
      <p:sp>
        <p:nvSpPr>
          <p:cNvPr id="3" name="Footer Placeholder 2">
            <a:extLst>
              <a:ext uri="{FF2B5EF4-FFF2-40B4-BE49-F238E27FC236}">
                <a16:creationId xmlns:a16="http://schemas.microsoft.com/office/drawing/2014/main" id="{3F9E09B2-10DC-A3ED-9A27-269DA9249E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24707E-387A-1629-B512-6FD4FFB202E6}"/>
              </a:ext>
            </a:extLst>
          </p:cNvPr>
          <p:cNvSpPr>
            <a:spLocks noGrp="1"/>
          </p:cNvSpPr>
          <p:nvPr>
            <p:ph type="sldNum" sz="quarter" idx="12"/>
          </p:nvPr>
        </p:nvSpPr>
        <p:spPr/>
        <p:txBody>
          <a:bodyPr/>
          <a:lstStyle/>
          <a:p>
            <a:fld id="{F99CD6E1-341F-49B9-8775-D1B116BD13AE}" type="slidenum">
              <a:rPr lang="en-US" smtClean="0"/>
              <a:t>‹#›</a:t>
            </a:fld>
            <a:endParaRPr lang="en-US"/>
          </a:p>
        </p:txBody>
      </p:sp>
    </p:spTree>
    <p:extLst>
      <p:ext uri="{BB962C8B-B14F-4D97-AF65-F5344CB8AC3E}">
        <p14:creationId xmlns:p14="http://schemas.microsoft.com/office/powerpoint/2010/main" val="3877606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E77705-5346-6504-3EA1-5C181A604301}"/>
              </a:ext>
            </a:extLst>
          </p:cNvPr>
          <p:cNvSpPr>
            <a:spLocks noGrp="1"/>
          </p:cNvSpPr>
          <p:nvPr>
            <p:ph type="title" hasCustomPrompt="1"/>
          </p:nvPr>
        </p:nvSpPr>
        <p:spPr>
          <a:xfrm>
            <a:off x="1156746" y="580046"/>
            <a:ext cx="10584149" cy="1325563"/>
          </a:xfrm>
          <a:prstGeom prst="rect">
            <a:avLst/>
          </a:prstGeom>
        </p:spPr>
        <p:txBody>
          <a:bodyPr rtlCol="0" anchor="ctr">
            <a:noAutofit/>
          </a:bodyPr>
          <a:lstStyle>
            <a:lvl1pPr>
              <a:defRPr sz="4000"/>
            </a:lvl1pPr>
          </a:lstStyle>
          <a:p>
            <a:r>
              <a:rPr lang="es-MX" dirty="0"/>
              <a:t>Haz clic para modificar el estilo de título del patrón</a:t>
            </a:r>
          </a:p>
        </p:txBody>
      </p:sp>
    </p:spTree>
    <p:extLst>
      <p:ext uri="{BB962C8B-B14F-4D97-AF65-F5344CB8AC3E}">
        <p14:creationId xmlns:p14="http://schemas.microsoft.com/office/powerpoint/2010/main" val="146153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991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E77705-5346-6504-3EA1-5C181A604301}"/>
              </a:ext>
            </a:extLst>
          </p:cNvPr>
          <p:cNvSpPr>
            <a:spLocks noGrp="1"/>
          </p:cNvSpPr>
          <p:nvPr>
            <p:ph type="title" hasCustomPrompt="1"/>
          </p:nvPr>
        </p:nvSpPr>
        <p:spPr>
          <a:xfrm>
            <a:off x="1156746" y="580046"/>
            <a:ext cx="10584149" cy="1325563"/>
          </a:xfrm>
          <a:prstGeom prst="rect">
            <a:avLst/>
          </a:prstGeom>
        </p:spPr>
        <p:txBody>
          <a:bodyPr rtlCol="0" anchor="ctr">
            <a:noAutofit/>
          </a:bodyPr>
          <a:lstStyle>
            <a:lvl1pPr>
              <a:defRPr sz="4000"/>
            </a:lvl1pPr>
          </a:lstStyle>
          <a:p>
            <a:r>
              <a:rPr lang="es-MX" dirty="0"/>
              <a:t>Haz clic para modificar el estilo de título del patrón</a:t>
            </a:r>
          </a:p>
        </p:txBody>
      </p:sp>
    </p:spTree>
    <p:extLst>
      <p:ext uri="{BB962C8B-B14F-4D97-AF65-F5344CB8AC3E}">
        <p14:creationId xmlns:p14="http://schemas.microsoft.com/office/powerpoint/2010/main" val="420089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04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5F0D-9CAB-C0A0-2409-5D9E52472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4041CD-5410-EDB7-E72D-20CD82C4C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4DF83-AD55-DA01-5A0B-41E04B1CF508}"/>
              </a:ext>
            </a:extLst>
          </p:cNvPr>
          <p:cNvSpPr>
            <a:spLocks noGrp="1"/>
          </p:cNvSpPr>
          <p:nvPr>
            <p:ph type="dt" sz="half" idx="10"/>
          </p:nvPr>
        </p:nvSpPr>
        <p:spPr/>
        <p:txBody>
          <a:bodyPr/>
          <a:lstStyle/>
          <a:p>
            <a:fld id="{5B9E37EA-C092-4730-8610-57CC2E238C38}" type="datetimeFigureOut">
              <a:rPr lang="en-US" smtClean="0"/>
              <a:t>9/14/2023</a:t>
            </a:fld>
            <a:endParaRPr lang="en-US"/>
          </a:p>
        </p:txBody>
      </p:sp>
      <p:sp>
        <p:nvSpPr>
          <p:cNvPr id="5" name="Footer Placeholder 4">
            <a:extLst>
              <a:ext uri="{FF2B5EF4-FFF2-40B4-BE49-F238E27FC236}">
                <a16:creationId xmlns:a16="http://schemas.microsoft.com/office/drawing/2014/main" id="{2B149695-D1EF-6B9E-C0BC-088CF2718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3EC63-24A4-B0F3-D551-62F20B4578F5}"/>
              </a:ext>
            </a:extLst>
          </p:cNvPr>
          <p:cNvSpPr>
            <a:spLocks noGrp="1"/>
          </p:cNvSpPr>
          <p:nvPr>
            <p:ph type="sldNum" sz="quarter" idx="12"/>
          </p:nvPr>
        </p:nvSpPr>
        <p:spPr/>
        <p:txBody>
          <a:bodyPr/>
          <a:lstStyle/>
          <a:p>
            <a:fld id="{19A34574-316D-4980-83E2-3AC7A3CC6905}" type="slidenum">
              <a:rPr lang="en-US" smtClean="0"/>
              <a:t>‹#›</a:t>
            </a:fld>
            <a:endParaRPr lang="en-US"/>
          </a:p>
        </p:txBody>
      </p:sp>
    </p:spTree>
    <p:extLst>
      <p:ext uri="{BB962C8B-B14F-4D97-AF65-F5344CB8AC3E}">
        <p14:creationId xmlns:p14="http://schemas.microsoft.com/office/powerpoint/2010/main" val="43067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5BE2-1A4F-8695-96BE-2B398B315146}"/>
              </a:ext>
            </a:extLst>
          </p:cNvPr>
          <p:cNvSpPr>
            <a:spLocks noGrp="1"/>
          </p:cNvSpPr>
          <p:nvPr>
            <p:ph type="title"/>
          </p:nvPr>
        </p:nvSpPr>
        <p:spPr>
          <a:xfrm>
            <a:off x="2095130" y="365125"/>
            <a:ext cx="9258670" cy="1325563"/>
          </a:xfrm>
        </p:spPr>
        <p:txBody>
          <a:bodyPr/>
          <a:lstStyle/>
          <a:p>
            <a:r>
              <a:rPr lang="en-US" dirty="0"/>
              <a:t>Click to edit Master title style</a:t>
            </a:r>
          </a:p>
        </p:txBody>
      </p:sp>
    </p:spTree>
    <p:extLst>
      <p:ext uri="{BB962C8B-B14F-4D97-AF65-F5344CB8AC3E}">
        <p14:creationId xmlns:p14="http://schemas.microsoft.com/office/powerpoint/2010/main" val="65385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5F8C-92F0-CE46-9347-D96C11DB6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7BF6D-40B5-2F45-A2BA-C998A4484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FE41E-8E2F-EF4D-8C6B-F270946557F1}"/>
              </a:ext>
            </a:extLst>
          </p:cNvPr>
          <p:cNvSpPr>
            <a:spLocks noGrp="1"/>
          </p:cNvSpPr>
          <p:nvPr>
            <p:ph type="dt" sz="half" idx="10"/>
          </p:nvPr>
        </p:nvSpPr>
        <p:spPr/>
        <p:txBody>
          <a:bodyPr/>
          <a:lstStyle/>
          <a:p>
            <a:fld id="{3B1A9755-1F2B-C447-9D4C-163DF69F6C49}" type="datetimeFigureOut">
              <a:rPr lang="en-US" smtClean="0"/>
              <a:t>9/14/2023</a:t>
            </a:fld>
            <a:endParaRPr lang="en-US"/>
          </a:p>
        </p:txBody>
      </p:sp>
      <p:sp>
        <p:nvSpPr>
          <p:cNvPr id="5" name="Footer Placeholder 4">
            <a:extLst>
              <a:ext uri="{FF2B5EF4-FFF2-40B4-BE49-F238E27FC236}">
                <a16:creationId xmlns:a16="http://schemas.microsoft.com/office/drawing/2014/main" id="{35AEC59D-C4FC-7D40-8477-2D9F7FCD4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512B3-70FB-7948-B801-6768B3F8D482}"/>
              </a:ext>
            </a:extLst>
          </p:cNvPr>
          <p:cNvSpPr>
            <a:spLocks noGrp="1"/>
          </p:cNvSpPr>
          <p:nvPr>
            <p:ph type="sldNum" sz="quarter" idx="12"/>
          </p:nvPr>
        </p:nvSpPr>
        <p:spPr/>
        <p:txBody>
          <a:bodyPr/>
          <a:lstStyle/>
          <a:p>
            <a:fld id="{8F2851D5-0FDB-4241-97E9-4A929E27E028}" type="slidenum">
              <a:rPr lang="en-US" smtClean="0"/>
              <a:t>‹#›</a:t>
            </a:fld>
            <a:endParaRPr lang="en-US"/>
          </a:p>
        </p:txBody>
      </p:sp>
    </p:spTree>
    <p:extLst>
      <p:ext uri="{BB962C8B-B14F-4D97-AF65-F5344CB8AC3E}">
        <p14:creationId xmlns:p14="http://schemas.microsoft.com/office/powerpoint/2010/main" val="24423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CDD6FE-E6B3-2E72-B235-D2ED7C57E495}"/>
              </a:ext>
            </a:extLst>
          </p:cNvPr>
          <p:cNvSpPr>
            <a:spLocks noGrp="1"/>
          </p:cNvSpPr>
          <p:nvPr>
            <p:ph type="dt" sz="half" idx="10"/>
          </p:nvPr>
        </p:nvSpPr>
        <p:spPr>
          <a:xfrm>
            <a:off x="838200" y="6356350"/>
            <a:ext cx="2743200" cy="365125"/>
          </a:xfrm>
          <a:prstGeom prst="rect">
            <a:avLst/>
          </a:prstGeom>
        </p:spPr>
        <p:txBody>
          <a:bodyPr/>
          <a:lstStyle/>
          <a:p>
            <a:fld id="{D6DFEA77-D8A8-4353-83A4-32BC146475FE}" type="datetimeFigureOut">
              <a:rPr lang="en-US" smtClean="0"/>
              <a:t>9/14/2023</a:t>
            </a:fld>
            <a:endParaRPr lang="en-US"/>
          </a:p>
        </p:txBody>
      </p:sp>
      <p:sp>
        <p:nvSpPr>
          <p:cNvPr id="5" name="Footer Placeholder 4">
            <a:extLst>
              <a:ext uri="{FF2B5EF4-FFF2-40B4-BE49-F238E27FC236}">
                <a16:creationId xmlns:a16="http://schemas.microsoft.com/office/drawing/2014/main" id="{C7AC7451-0A66-AB21-C471-A2B573F76D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AFDA5E-2238-4FF0-3AB9-85842F3FF82E}"/>
              </a:ext>
            </a:extLst>
          </p:cNvPr>
          <p:cNvSpPr>
            <a:spLocks noGrp="1"/>
          </p:cNvSpPr>
          <p:nvPr>
            <p:ph type="sldNum" sz="quarter" idx="12"/>
          </p:nvPr>
        </p:nvSpPr>
        <p:spPr>
          <a:xfrm>
            <a:off x="8610600" y="6356350"/>
            <a:ext cx="2743200" cy="365125"/>
          </a:xfrm>
          <a:prstGeom prst="rect">
            <a:avLst/>
          </a:prstGeom>
        </p:spPr>
        <p:txBody>
          <a:bodyPr/>
          <a:lstStyle/>
          <a:p>
            <a:fld id="{46FE8AAD-FCF8-4EFE-8BCA-C86E0D3F2F8F}" type="slidenum">
              <a:rPr lang="en-US" smtClean="0"/>
              <a:t>‹#›</a:t>
            </a:fld>
            <a:endParaRPr lang="en-US"/>
          </a:p>
        </p:txBody>
      </p:sp>
    </p:spTree>
    <p:extLst>
      <p:ext uri="{BB962C8B-B14F-4D97-AF65-F5344CB8AC3E}">
        <p14:creationId xmlns:p14="http://schemas.microsoft.com/office/powerpoint/2010/main" val="100998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6950-CBCA-5296-0D7B-441388EDE40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B4BFE-2CEF-78D8-28D4-9DA6CF508B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F3B828-82EC-4B32-5219-1A92616048B5}"/>
              </a:ext>
            </a:extLst>
          </p:cNvPr>
          <p:cNvSpPr>
            <a:spLocks noGrp="1"/>
          </p:cNvSpPr>
          <p:nvPr>
            <p:ph type="dt" sz="half" idx="10"/>
          </p:nvPr>
        </p:nvSpPr>
        <p:spPr>
          <a:xfrm>
            <a:off x="838200" y="6356350"/>
            <a:ext cx="2743200" cy="365125"/>
          </a:xfrm>
          <a:prstGeom prst="rect">
            <a:avLst/>
          </a:prstGeom>
        </p:spPr>
        <p:txBody>
          <a:bodyPr/>
          <a:lstStyle/>
          <a:p>
            <a:fld id="{91E92DE3-F2D4-4ED2-908F-3D2FDF30F471}" type="datetimeFigureOut">
              <a:rPr lang="en-US" smtClean="0"/>
              <a:t>9/14/2023</a:t>
            </a:fld>
            <a:endParaRPr lang="en-US"/>
          </a:p>
        </p:txBody>
      </p:sp>
      <p:sp>
        <p:nvSpPr>
          <p:cNvPr id="5" name="Footer Placeholder 4">
            <a:extLst>
              <a:ext uri="{FF2B5EF4-FFF2-40B4-BE49-F238E27FC236}">
                <a16:creationId xmlns:a16="http://schemas.microsoft.com/office/drawing/2014/main" id="{F1A5CDB5-F9A4-F2DC-00A7-B7338CD241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C68666-B88D-B4F2-9E47-2349BD2EE16A}"/>
              </a:ext>
            </a:extLst>
          </p:cNvPr>
          <p:cNvSpPr>
            <a:spLocks noGrp="1"/>
          </p:cNvSpPr>
          <p:nvPr>
            <p:ph type="sldNum" sz="quarter" idx="12"/>
          </p:nvPr>
        </p:nvSpPr>
        <p:spPr>
          <a:xfrm>
            <a:off x="8610600" y="6356350"/>
            <a:ext cx="2743200" cy="365125"/>
          </a:xfrm>
          <a:prstGeom prst="rect">
            <a:avLst/>
          </a:prstGeom>
        </p:spPr>
        <p:txBody>
          <a:bodyPr/>
          <a:lstStyle/>
          <a:p>
            <a:fld id="{BE03DB31-1C40-4987-97E2-6DE5E4FF6743}" type="slidenum">
              <a:rPr lang="en-US" smtClean="0"/>
              <a:t>‹#›</a:t>
            </a:fld>
            <a:endParaRPr lang="en-US"/>
          </a:p>
        </p:txBody>
      </p:sp>
    </p:spTree>
    <p:extLst>
      <p:ext uri="{BB962C8B-B14F-4D97-AF65-F5344CB8AC3E}">
        <p14:creationId xmlns:p14="http://schemas.microsoft.com/office/powerpoint/2010/main" val="35404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217E-B4B0-714F-69E8-57C95517B72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814DB-3F86-FC77-B9C5-49608A9B700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8B5BD8-4D71-15A1-D038-A55656123D76}"/>
              </a:ext>
            </a:extLst>
          </p:cNvPr>
          <p:cNvSpPr>
            <a:spLocks noGrp="1"/>
          </p:cNvSpPr>
          <p:nvPr>
            <p:ph type="dt" sz="half" idx="10"/>
          </p:nvPr>
        </p:nvSpPr>
        <p:spPr>
          <a:xfrm>
            <a:off x="838200" y="6356350"/>
            <a:ext cx="2743200" cy="365125"/>
          </a:xfrm>
          <a:prstGeom prst="rect">
            <a:avLst/>
          </a:prstGeom>
        </p:spPr>
        <p:txBody>
          <a:bodyPr/>
          <a:lstStyle/>
          <a:p>
            <a:fld id="{B42356F4-7F0A-4070-B17B-C59EA7AA0A25}" type="datetimeFigureOut">
              <a:rPr lang="en-US" smtClean="0"/>
              <a:t>9/14/2023</a:t>
            </a:fld>
            <a:endParaRPr lang="en-US"/>
          </a:p>
        </p:txBody>
      </p:sp>
      <p:sp>
        <p:nvSpPr>
          <p:cNvPr id="5" name="Footer Placeholder 4">
            <a:extLst>
              <a:ext uri="{FF2B5EF4-FFF2-40B4-BE49-F238E27FC236}">
                <a16:creationId xmlns:a16="http://schemas.microsoft.com/office/drawing/2014/main" id="{5480BC5E-3FEC-9E5C-0829-EE9DD8536A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B33E40-FC71-4D0B-61CE-B9EAFE8E0A57}"/>
              </a:ext>
            </a:extLst>
          </p:cNvPr>
          <p:cNvSpPr>
            <a:spLocks noGrp="1"/>
          </p:cNvSpPr>
          <p:nvPr>
            <p:ph type="sldNum" sz="quarter" idx="12"/>
          </p:nvPr>
        </p:nvSpPr>
        <p:spPr>
          <a:xfrm>
            <a:off x="8610600" y="6356350"/>
            <a:ext cx="2743200" cy="365125"/>
          </a:xfrm>
          <a:prstGeom prst="rect">
            <a:avLst/>
          </a:prstGeom>
        </p:spPr>
        <p:txBody>
          <a:bodyPr/>
          <a:lstStyle/>
          <a:p>
            <a:fld id="{72545EA9-0CAA-4BF1-B9AC-0F22960E41C1}" type="slidenum">
              <a:rPr lang="en-US" smtClean="0"/>
              <a:t>‹#›</a:t>
            </a:fld>
            <a:endParaRPr lang="en-US"/>
          </a:p>
        </p:txBody>
      </p:sp>
    </p:spTree>
    <p:extLst>
      <p:ext uri="{BB962C8B-B14F-4D97-AF65-F5344CB8AC3E}">
        <p14:creationId xmlns:p14="http://schemas.microsoft.com/office/powerpoint/2010/main" val="380956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25A5-65DD-AE0D-B751-E8EEAC4C9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1F4E8-A390-6085-9325-3D74C0E4B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0E98-E5BE-56BB-BA07-B5001F48A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B48D39-F640-4890-4683-8FCA3D3981F1}"/>
              </a:ext>
            </a:extLst>
          </p:cNvPr>
          <p:cNvSpPr>
            <a:spLocks noGrp="1"/>
          </p:cNvSpPr>
          <p:nvPr>
            <p:ph type="dt" sz="half" idx="10"/>
          </p:nvPr>
        </p:nvSpPr>
        <p:spPr>
          <a:xfrm>
            <a:off x="838200" y="6356350"/>
            <a:ext cx="2743200" cy="365125"/>
          </a:xfrm>
          <a:prstGeom prst="rect">
            <a:avLst/>
          </a:prstGeom>
        </p:spPr>
        <p:txBody>
          <a:bodyPr/>
          <a:lstStyle/>
          <a:p>
            <a:fld id="{E0C0EABB-8357-408C-B320-1A971AB10055}" type="datetimeFigureOut">
              <a:rPr lang="en-US" smtClean="0"/>
              <a:t>9/14/2023</a:t>
            </a:fld>
            <a:endParaRPr lang="en-US"/>
          </a:p>
        </p:txBody>
      </p:sp>
      <p:sp>
        <p:nvSpPr>
          <p:cNvPr id="6" name="Footer Placeholder 5">
            <a:extLst>
              <a:ext uri="{FF2B5EF4-FFF2-40B4-BE49-F238E27FC236}">
                <a16:creationId xmlns:a16="http://schemas.microsoft.com/office/drawing/2014/main" id="{68940DAF-7822-48DB-E7E0-EEF73F0E7B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9E00F-05BD-DFB4-8F68-3C631DC8BE35}"/>
              </a:ext>
            </a:extLst>
          </p:cNvPr>
          <p:cNvSpPr>
            <a:spLocks noGrp="1"/>
          </p:cNvSpPr>
          <p:nvPr>
            <p:ph type="sldNum" sz="quarter" idx="12"/>
          </p:nvPr>
        </p:nvSpPr>
        <p:spPr>
          <a:xfrm>
            <a:off x="8610600" y="6356350"/>
            <a:ext cx="2743200" cy="365125"/>
          </a:xfrm>
          <a:prstGeom prst="rect">
            <a:avLst/>
          </a:prstGeom>
        </p:spPr>
        <p:txBody>
          <a:bodyPr/>
          <a:lstStyle/>
          <a:p>
            <a:fld id="{03D27C48-4BC9-417D-A63F-2D4226177F54}" type="slidenum">
              <a:rPr lang="en-US" smtClean="0"/>
              <a:t>‹#›</a:t>
            </a:fld>
            <a:endParaRPr lang="en-US"/>
          </a:p>
        </p:txBody>
      </p:sp>
    </p:spTree>
    <p:extLst>
      <p:ext uri="{BB962C8B-B14F-4D97-AF65-F5344CB8AC3E}">
        <p14:creationId xmlns:p14="http://schemas.microsoft.com/office/powerpoint/2010/main" val="4001441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1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xml"/><Relationship Id="rId4" Type="http://schemas.microsoft.com/office/2007/relationships/hdphoto" Target="../media/hdphoto1.wdp"/></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 Id="rId4" Type="http://schemas.microsoft.com/office/2007/relationships/hdphoto" Target="../media/hdphoto1.wdp"/></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7D2B6-0667-22AB-2503-815C2FE0B340}"/>
              </a:ext>
            </a:extLst>
          </p:cNvPr>
          <p:cNvSpPr>
            <a:spLocks noGrp="1"/>
          </p:cNvSpPr>
          <p:nvPr>
            <p:ph type="title"/>
          </p:nvPr>
        </p:nvSpPr>
        <p:spPr>
          <a:xfrm>
            <a:off x="838200" y="5274012"/>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Imagen 4">
            <a:extLst>
              <a:ext uri="{FF2B5EF4-FFF2-40B4-BE49-F238E27FC236}">
                <a16:creationId xmlns:a16="http://schemas.microsoft.com/office/drawing/2014/main" id="{23CE6CA8-3940-C404-0BC8-D95CBE553F55}"/>
              </a:ext>
            </a:extLst>
          </p:cNvPr>
          <p:cNvPicPr>
            <a:picLocks noChangeAspect="1"/>
          </p:cNvPicPr>
          <p:nvPr userDrawn="1"/>
        </p:nvPicPr>
        <p:blipFill rotWithShape="1">
          <a:blip r:embed="rId3"/>
          <a:srcRect l="20922" t="15491" r="14987" b="18535"/>
          <a:stretch/>
        </p:blipFill>
        <p:spPr>
          <a:xfrm>
            <a:off x="4161372" y="689450"/>
            <a:ext cx="3869255" cy="3982820"/>
          </a:xfrm>
          <a:prstGeom prst="rect">
            <a:avLst/>
          </a:prstGeom>
        </p:spPr>
      </p:pic>
    </p:spTree>
    <p:extLst>
      <p:ext uri="{BB962C8B-B14F-4D97-AF65-F5344CB8AC3E}">
        <p14:creationId xmlns:p14="http://schemas.microsoft.com/office/powerpoint/2010/main" val="1363720638"/>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C1BDDA-8958-CEA8-C5F3-19C3DAABD626}"/>
              </a:ext>
            </a:extLst>
          </p:cNvPr>
          <p:cNvPicPr>
            <a:picLocks noChangeAspect="1"/>
          </p:cNvPicPr>
          <p:nvPr userDrawn="1"/>
        </p:nvPicPr>
        <p:blipFill rotWithShape="1">
          <a:blip r:embed="rId3"/>
          <a:srcRect l="27344" r="14172" b="34922"/>
          <a:stretch/>
        </p:blipFill>
        <p:spPr>
          <a:xfrm>
            <a:off x="552523" y="0"/>
            <a:ext cx="6694615" cy="6044380"/>
          </a:xfrm>
          <a:prstGeom prst="rect">
            <a:avLst/>
          </a:prstGeom>
        </p:spPr>
      </p:pic>
      <p:pic>
        <p:nvPicPr>
          <p:cNvPr id="8" name="Picture 7">
            <a:extLst>
              <a:ext uri="{FF2B5EF4-FFF2-40B4-BE49-F238E27FC236}">
                <a16:creationId xmlns:a16="http://schemas.microsoft.com/office/drawing/2014/main" id="{CCE024EB-7C1E-1EC8-7448-D27E9181CD18}"/>
              </a:ext>
            </a:extLst>
          </p:cNvPr>
          <p:cNvPicPr>
            <a:picLocks noChangeAspect="1"/>
          </p:cNvPicPr>
          <p:nvPr userDrawn="1"/>
        </p:nvPicPr>
        <p:blipFill rotWithShape="1">
          <a:blip r:embed="rId4"/>
          <a:srcRect l="19663" t="31523"/>
          <a:stretch/>
        </p:blipFill>
        <p:spPr>
          <a:xfrm>
            <a:off x="1455519" y="4261438"/>
            <a:ext cx="3168693" cy="2596562"/>
          </a:xfrm>
          <a:prstGeom prst="rect">
            <a:avLst/>
          </a:prstGeom>
        </p:spPr>
      </p:pic>
      <p:pic>
        <p:nvPicPr>
          <p:cNvPr id="10" name="Picture 9">
            <a:extLst>
              <a:ext uri="{FF2B5EF4-FFF2-40B4-BE49-F238E27FC236}">
                <a16:creationId xmlns:a16="http://schemas.microsoft.com/office/drawing/2014/main" id="{1F962D0B-CCC5-7451-6CC6-C83563708889}"/>
              </a:ext>
            </a:extLst>
          </p:cNvPr>
          <p:cNvPicPr>
            <a:picLocks noChangeAspect="1"/>
          </p:cNvPicPr>
          <p:nvPr userDrawn="1"/>
        </p:nvPicPr>
        <p:blipFill rotWithShape="1">
          <a:blip r:embed="rId5"/>
          <a:srcRect l="18786" t="15836" r="14671" b="14438"/>
          <a:stretch/>
        </p:blipFill>
        <p:spPr>
          <a:xfrm>
            <a:off x="731137" y="1633490"/>
            <a:ext cx="3168693" cy="3320249"/>
          </a:xfrm>
          <a:prstGeom prst="rect">
            <a:avLst/>
          </a:prstGeom>
        </p:spPr>
      </p:pic>
    </p:spTree>
    <p:extLst>
      <p:ext uri="{BB962C8B-B14F-4D97-AF65-F5344CB8AC3E}">
        <p14:creationId xmlns:p14="http://schemas.microsoft.com/office/powerpoint/2010/main" val="1590764221"/>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917395-2099-CF57-8062-490811D73592}"/>
              </a:ext>
            </a:extLst>
          </p:cNvPr>
          <p:cNvPicPr>
            <a:picLocks noChangeAspect="1"/>
          </p:cNvPicPr>
          <p:nvPr userDrawn="1"/>
        </p:nvPicPr>
        <p:blipFill rotWithShape="1">
          <a:blip r:embed="rId3"/>
          <a:srcRect l="27344" r="14172" b="34922"/>
          <a:stretch/>
        </p:blipFill>
        <p:spPr>
          <a:xfrm>
            <a:off x="552523" y="0"/>
            <a:ext cx="6694615" cy="6044380"/>
          </a:xfrm>
          <a:prstGeom prst="rect">
            <a:avLst/>
          </a:prstGeom>
        </p:spPr>
      </p:pic>
      <p:pic>
        <p:nvPicPr>
          <p:cNvPr id="8" name="Picture 7">
            <a:extLst>
              <a:ext uri="{FF2B5EF4-FFF2-40B4-BE49-F238E27FC236}">
                <a16:creationId xmlns:a16="http://schemas.microsoft.com/office/drawing/2014/main" id="{86B23FCA-0874-0128-2496-9B43A181EEBF}"/>
              </a:ext>
            </a:extLst>
          </p:cNvPr>
          <p:cNvPicPr>
            <a:picLocks noChangeAspect="1"/>
          </p:cNvPicPr>
          <p:nvPr userDrawn="1"/>
        </p:nvPicPr>
        <p:blipFill rotWithShape="1">
          <a:blip r:embed="rId4"/>
          <a:srcRect l="19663" t="31523"/>
          <a:stretch/>
        </p:blipFill>
        <p:spPr>
          <a:xfrm>
            <a:off x="1455519" y="4261438"/>
            <a:ext cx="3168693" cy="2596562"/>
          </a:xfrm>
          <a:prstGeom prst="rect">
            <a:avLst/>
          </a:prstGeom>
        </p:spPr>
      </p:pic>
    </p:spTree>
    <p:extLst>
      <p:ext uri="{BB962C8B-B14F-4D97-AF65-F5344CB8AC3E}">
        <p14:creationId xmlns:p14="http://schemas.microsoft.com/office/powerpoint/2010/main" val="3891245570"/>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94B17-5E0A-119C-DC8E-600A7901A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70F4DC-FAAC-011B-B8B1-0F0819E40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956B5-6361-AE00-4BEE-502FE8FAB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B8927-796C-4C30-AC72-E9D644BF0B3F}" type="datetimeFigureOut">
              <a:rPr lang="en-US" smtClean="0"/>
              <a:t>9/14/2023</a:t>
            </a:fld>
            <a:endParaRPr lang="en-US"/>
          </a:p>
        </p:txBody>
      </p:sp>
      <p:sp>
        <p:nvSpPr>
          <p:cNvPr id="5" name="Footer Placeholder 4">
            <a:extLst>
              <a:ext uri="{FF2B5EF4-FFF2-40B4-BE49-F238E27FC236}">
                <a16:creationId xmlns:a16="http://schemas.microsoft.com/office/drawing/2014/main" id="{0F8AD8CB-35A9-C95D-EE90-15763CF71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4F0E12-00B7-43D2-6812-16E4259A8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CD6E1-341F-49B9-8775-D1B116BD13AE}" type="slidenum">
              <a:rPr lang="en-US" smtClean="0"/>
              <a:t>‹#›</a:t>
            </a:fld>
            <a:endParaRPr lang="en-US"/>
          </a:p>
        </p:txBody>
      </p:sp>
    </p:spTree>
    <p:extLst>
      <p:ext uri="{BB962C8B-B14F-4D97-AF65-F5344CB8AC3E}">
        <p14:creationId xmlns:p14="http://schemas.microsoft.com/office/powerpoint/2010/main" val="2221087587"/>
      </p:ext>
    </p:extLst>
  </p:cSld>
  <p:clrMap bg1="lt1" tx1="dk1" bg2="lt2" tx2="dk2" accent1="accent1" accent2="accent2" accent3="accent3" accent4="accent4" accent5="accent5" accent6="accent6" hlink="hlink" folHlink="folHlink"/>
  <p:sldLayoutIdLst>
    <p:sldLayoutId id="2147483695" r:id="rId1"/>
    <p:sldLayoutId id="2147483700" r:id="rId2"/>
    <p:sldLayoutId id="2147483701" r:id="rId3"/>
    <p:sldLayoutId id="2147483732" r:id="rId4"/>
    <p:sldLayoutId id="214748375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6FB99A3-BBDB-45C7-C295-EFA3C18A9761}"/>
              </a:ext>
            </a:extLst>
          </p:cNvPr>
          <p:cNvSpPr/>
          <p:nvPr userDrawn="1"/>
        </p:nvSpPr>
        <p:spPr>
          <a:xfrm>
            <a:off x="-13287" y="1908656"/>
            <a:ext cx="3013938" cy="2601232"/>
          </a:xfrm>
          <a:custGeom>
            <a:avLst/>
            <a:gdLst>
              <a:gd name="connsiteX0" fmla="*/ 0 w 2743200"/>
              <a:gd name="connsiteY0" fmla="*/ 1225119 h 2450237"/>
              <a:gd name="connsiteX1" fmla="*/ 1371600 w 2743200"/>
              <a:gd name="connsiteY1" fmla="*/ 0 h 2450237"/>
              <a:gd name="connsiteX2" fmla="*/ 2743200 w 2743200"/>
              <a:gd name="connsiteY2" fmla="*/ 1225119 h 2450237"/>
              <a:gd name="connsiteX3" fmla="*/ 1371600 w 2743200"/>
              <a:gd name="connsiteY3" fmla="*/ 2450238 h 2450237"/>
              <a:gd name="connsiteX4" fmla="*/ 0 w 2743200"/>
              <a:gd name="connsiteY4" fmla="*/ 1225119 h 2450237"/>
              <a:gd name="connsiteX0" fmla="*/ 13215 w 1557930"/>
              <a:gd name="connsiteY0" fmla="*/ 1269580 h 2450389"/>
              <a:gd name="connsiteX1" fmla="*/ 186330 w 1557930"/>
              <a:gd name="connsiteY1" fmla="*/ 72 h 2450389"/>
              <a:gd name="connsiteX2" fmla="*/ 1557930 w 1557930"/>
              <a:gd name="connsiteY2" fmla="*/ 1225191 h 2450389"/>
              <a:gd name="connsiteX3" fmla="*/ 186330 w 1557930"/>
              <a:gd name="connsiteY3" fmla="*/ 2450310 h 2450389"/>
              <a:gd name="connsiteX4" fmla="*/ 13215 w 1557930"/>
              <a:gd name="connsiteY4" fmla="*/ 1269580 h 2450389"/>
              <a:gd name="connsiteX0" fmla="*/ 8266 w 1571418"/>
              <a:gd name="connsiteY0" fmla="*/ 1260677 h 2450335"/>
              <a:gd name="connsiteX1" fmla="*/ 199818 w 1571418"/>
              <a:gd name="connsiteY1" fmla="*/ 47 h 2450335"/>
              <a:gd name="connsiteX2" fmla="*/ 1571418 w 1571418"/>
              <a:gd name="connsiteY2" fmla="*/ 1225166 h 2450335"/>
              <a:gd name="connsiteX3" fmla="*/ 199818 w 1571418"/>
              <a:gd name="connsiteY3" fmla="*/ 2450285 h 2450335"/>
              <a:gd name="connsiteX4" fmla="*/ 8266 w 1571418"/>
              <a:gd name="connsiteY4" fmla="*/ 1260677 h 2450335"/>
              <a:gd name="connsiteX0" fmla="*/ 9630 w 1572782"/>
              <a:gd name="connsiteY0" fmla="*/ 1331692 h 2521333"/>
              <a:gd name="connsiteX1" fmla="*/ 219619 w 1572782"/>
              <a:gd name="connsiteY1" fmla="*/ 41 h 2521333"/>
              <a:gd name="connsiteX2" fmla="*/ 1572782 w 1572782"/>
              <a:gd name="connsiteY2" fmla="*/ 1296181 h 2521333"/>
              <a:gd name="connsiteX3" fmla="*/ 201182 w 1572782"/>
              <a:gd name="connsiteY3" fmla="*/ 2521300 h 2521333"/>
              <a:gd name="connsiteX4" fmla="*/ 9630 w 1572782"/>
              <a:gd name="connsiteY4" fmla="*/ 1331692 h 2521333"/>
              <a:gd name="connsiteX0" fmla="*/ 6631 w 1569783"/>
              <a:gd name="connsiteY0" fmla="*/ 1331692 h 2618985"/>
              <a:gd name="connsiteX1" fmla="*/ 216620 w 1569783"/>
              <a:gd name="connsiteY1" fmla="*/ 41 h 2618985"/>
              <a:gd name="connsiteX2" fmla="*/ 1569783 w 1569783"/>
              <a:gd name="connsiteY2" fmla="*/ 1296181 h 2618985"/>
              <a:gd name="connsiteX3" fmla="*/ 253495 w 1569783"/>
              <a:gd name="connsiteY3" fmla="*/ 2618955 h 2618985"/>
              <a:gd name="connsiteX4" fmla="*/ 6631 w 1569783"/>
              <a:gd name="connsiteY4" fmla="*/ 1331692 h 2618985"/>
              <a:gd name="connsiteX0" fmla="*/ 1676 w 1564828"/>
              <a:gd name="connsiteY0" fmla="*/ 1313939 h 2601232"/>
              <a:gd name="connsiteX1" fmla="*/ 234711 w 1564828"/>
              <a:gd name="connsiteY1" fmla="*/ 43 h 2601232"/>
              <a:gd name="connsiteX2" fmla="*/ 1564828 w 1564828"/>
              <a:gd name="connsiteY2" fmla="*/ 1278428 h 2601232"/>
              <a:gd name="connsiteX3" fmla="*/ 248540 w 1564828"/>
              <a:gd name="connsiteY3" fmla="*/ 2601202 h 2601232"/>
              <a:gd name="connsiteX4" fmla="*/ 1676 w 1564828"/>
              <a:gd name="connsiteY4" fmla="*/ 1313939 h 260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828" h="2601232">
                <a:moveTo>
                  <a:pt x="1676" y="1313939"/>
                </a:moveTo>
                <a:cubicBezTo>
                  <a:pt x="-629" y="880413"/>
                  <a:pt x="-25814" y="5961"/>
                  <a:pt x="234711" y="43"/>
                </a:cubicBezTo>
                <a:cubicBezTo>
                  <a:pt x="495236" y="-5875"/>
                  <a:pt x="1564828" y="601813"/>
                  <a:pt x="1564828" y="1278428"/>
                </a:cubicBezTo>
                <a:cubicBezTo>
                  <a:pt x="1564828" y="1955043"/>
                  <a:pt x="509065" y="2595284"/>
                  <a:pt x="248540" y="2601202"/>
                </a:cubicBezTo>
                <a:cubicBezTo>
                  <a:pt x="-11985" y="2607120"/>
                  <a:pt x="3981" y="1747466"/>
                  <a:pt x="1676" y="131393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9D9B1A-0864-63B8-9884-C79A079A7B96}"/>
              </a:ext>
            </a:extLst>
          </p:cNvPr>
          <p:cNvPicPr>
            <a:picLocks noChangeAspect="1"/>
          </p:cNvPicPr>
          <p:nvPr userDrawn="1"/>
        </p:nvPicPr>
        <p:blipFill rotWithShape="1">
          <a:blip r:embed="rId3"/>
          <a:srcRect b="51723"/>
          <a:stretch/>
        </p:blipFill>
        <p:spPr>
          <a:xfrm>
            <a:off x="618868" y="4556375"/>
            <a:ext cx="3273836" cy="2301625"/>
          </a:xfrm>
          <a:prstGeom prst="rect">
            <a:avLst/>
          </a:prstGeom>
        </p:spPr>
      </p:pic>
      <p:pic>
        <p:nvPicPr>
          <p:cNvPr id="18" name="Picture 17">
            <a:extLst>
              <a:ext uri="{FF2B5EF4-FFF2-40B4-BE49-F238E27FC236}">
                <a16:creationId xmlns:a16="http://schemas.microsoft.com/office/drawing/2014/main" id="{F92341D4-F8B8-7F32-0B79-D90F5EBA744F}"/>
              </a:ext>
            </a:extLst>
          </p:cNvPr>
          <p:cNvPicPr>
            <a:picLocks noChangeAspect="1"/>
          </p:cNvPicPr>
          <p:nvPr userDrawn="1"/>
        </p:nvPicPr>
        <p:blipFill rotWithShape="1">
          <a:blip r:embed="rId4"/>
          <a:srcRect l="56381"/>
          <a:stretch/>
        </p:blipFill>
        <p:spPr>
          <a:xfrm>
            <a:off x="0" y="2979659"/>
            <a:ext cx="2021024" cy="3060457"/>
          </a:xfrm>
          <a:prstGeom prst="rect">
            <a:avLst/>
          </a:prstGeom>
        </p:spPr>
      </p:pic>
      <p:sp>
        <p:nvSpPr>
          <p:cNvPr id="3" name="Rectangle 2">
            <a:extLst>
              <a:ext uri="{FF2B5EF4-FFF2-40B4-BE49-F238E27FC236}">
                <a16:creationId xmlns:a16="http://schemas.microsoft.com/office/drawing/2014/main" id="{7FCEA427-68FA-A267-F967-B1E468E63216}"/>
              </a:ext>
            </a:extLst>
          </p:cNvPr>
          <p:cNvSpPr/>
          <p:nvPr userDrawn="1"/>
        </p:nvSpPr>
        <p:spPr>
          <a:xfrm>
            <a:off x="3511" y="1401098"/>
            <a:ext cx="12192000" cy="5456902"/>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20569"/>
      </p:ext>
    </p:extLst>
  </p:cSld>
  <p:clrMap bg1="lt1" tx1="dk1" bg2="lt2" tx2="dk2" accent1="accent1" accent2="accent2" accent3="accent3" accent4="accent4" accent5="accent5" accent6="accent6" hlink="hlink" folHlink="folHlink"/>
  <p:sldLayoutIdLst>
    <p:sldLayoutId id="2147483748" r:id="rId1"/>
  </p:sldLayoutIdLst>
  <p:hf sldNum="0" hdr="0" ftr="0" dt="0"/>
  <p:txStyles>
    <p:title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6FB99A3-BBDB-45C7-C295-EFA3C18A9761}"/>
              </a:ext>
            </a:extLst>
          </p:cNvPr>
          <p:cNvSpPr/>
          <p:nvPr userDrawn="1"/>
        </p:nvSpPr>
        <p:spPr>
          <a:xfrm>
            <a:off x="-13287" y="1908656"/>
            <a:ext cx="3013938" cy="2601232"/>
          </a:xfrm>
          <a:custGeom>
            <a:avLst/>
            <a:gdLst>
              <a:gd name="connsiteX0" fmla="*/ 0 w 2743200"/>
              <a:gd name="connsiteY0" fmla="*/ 1225119 h 2450237"/>
              <a:gd name="connsiteX1" fmla="*/ 1371600 w 2743200"/>
              <a:gd name="connsiteY1" fmla="*/ 0 h 2450237"/>
              <a:gd name="connsiteX2" fmla="*/ 2743200 w 2743200"/>
              <a:gd name="connsiteY2" fmla="*/ 1225119 h 2450237"/>
              <a:gd name="connsiteX3" fmla="*/ 1371600 w 2743200"/>
              <a:gd name="connsiteY3" fmla="*/ 2450238 h 2450237"/>
              <a:gd name="connsiteX4" fmla="*/ 0 w 2743200"/>
              <a:gd name="connsiteY4" fmla="*/ 1225119 h 2450237"/>
              <a:gd name="connsiteX0" fmla="*/ 13215 w 1557930"/>
              <a:gd name="connsiteY0" fmla="*/ 1269580 h 2450389"/>
              <a:gd name="connsiteX1" fmla="*/ 186330 w 1557930"/>
              <a:gd name="connsiteY1" fmla="*/ 72 h 2450389"/>
              <a:gd name="connsiteX2" fmla="*/ 1557930 w 1557930"/>
              <a:gd name="connsiteY2" fmla="*/ 1225191 h 2450389"/>
              <a:gd name="connsiteX3" fmla="*/ 186330 w 1557930"/>
              <a:gd name="connsiteY3" fmla="*/ 2450310 h 2450389"/>
              <a:gd name="connsiteX4" fmla="*/ 13215 w 1557930"/>
              <a:gd name="connsiteY4" fmla="*/ 1269580 h 2450389"/>
              <a:gd name="connsiteX0" fmla="*/ 8266 w 1571418"/>
              <a:gd name="connsiteY0" fmla="*/ 1260677 h 2450335"/>
              <a:gd name="connsiteX1" fmla="*/ 199818 w 1571418"/>
              <a:gd name="connsiteY1" fmla="*/ 47 h 2450335"/>
              <a:gd name="connsiteX2" fmla="*/ 1571418 w 1571418"/>
              <a:gd name="connsiteY2" fmla="*/ 1225166 h 2450335"/>
              <a:gd name="connsiteX3" fmla="*/ 199818 w 1571418"/>
              <a:gd name="connsiteY3" fmla="*/ 2450285 h 2450335"/>
              <a:gd name="connsiteX4" fmla="*/ 8266 w 1571418"/>
              <a:gd name="connsiteY4" fmla="*/ 1260677 h 2450335"/>
              <a:gd name="connsiteX0" fmla="*/ 9630 w 1572782"/>
              <a:gd name="connsiteY0" fmla="*/ 1331692 h 2521333"/>
              <a:gd name="connsiteX1" fmla="*/ 219619 w 1572782"/>
              <a:gd name="connsiteY1" fmla="*/ 41 h 2521333"/>
              <a:gd name="connsiteX2" fmla="*/ 1572782 w 1572782"/>
              <a:gd name="connsiteY2" fmla="*/ 1296181 h 2521333"/>
              <a:gd name="connsiteX3" fmla="*/ 201182 w 1572782"/>
              <a:gd name="connsiteY3" fmla="*/ 2521300 h 2521333"/>
              <a:gd name="connsiteX4" fmla="*/ 9630 w 1572782"/>
              <a:gd name="connsiteY4" fmla="*/ 1331692 h 2521333"/>
              <a:gd name="connsiteX0" fmla="*/ 6631 w 1569783"/>
              <a:gd name="connsiteY0" fmla="*/ 1331692 h 2618985"/>
              <a:gd name="connsiteX1" fmla="*/ 216620 w 1569783"/>
              <a:gd name="connsiteY1" fmla="*/ 41 h 2618985"/>
              <a:gd name="connsiteX2" fmla="*/ 1569783 w 1569783"/>
              <a:gd name="connsiteY2" fmla="*/ 1296181 h 2618985"/>
              <a:gd name="connsiteX3" fmla="*/ 253495 w 1569783"/>
              <a:gd name="connsiteY3" fmla="*/ 2618955 h 2618985"/>
              <a:gd name="connsiteX4" fmla="*/ 6631 w 1569783"/>
              <a:gd name="connsiteY4" fmla="*/ 1331692 h 2618985"/>
              <a:gd name="connsiteX0" fmla="*/ 1676 w 1564828"/>
              <a:gd name="connsiteY0" fmla="*/ 1313939 h 2601232"/>
              <a:gd name="connsiteX1" fmla="*/ 234711 w 1564828"/>
              <a:gd name="connsiteY1" fmla="*/ 43 h 2601232"/>
              <a:gd name="connsiteX2" fmla="*/ 1564828 w 1564828"/>
              <a:gd name="connsiteY2" fmla="*/ 1278428 h 2601232"/>
              <a:gd name="connsiteX3" fmla="*/ 248540 w 1564828"/>
              <a:gd name="connsiteY3" fmla="*/ 2601202 h 2601232"/>
              <a:gd name="connsiteX4" fmla="*/ 1676 w 1564828"/>
              <a:gd name="connsiteY4" fmla="*/ 1313939 h 260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828" h="2601232">
                <a:moveTo>
                  <a:pt x="1676" y="1313939"/>
                </a:moveTo>
                <a:cubicBezTo>
                  <a:pt x="-629" y="880413"/>
                  <a:pt x="-25814" y="5961"/>
                  <a:pt x="234711" y="43"/>
                </a:cubicBezTo>
                <a:cubicBezTo>
                  <a:pt x="495236" y="-5875"/>
                  <a:pt x="1564828" y="601813"/>
                  <a:pt x="1564828" y="1278428"/>
                </a:cubicBezTo>
                <a:cubicBezTo>
                  <a:pt x="1564828" y="1955043"/>
                  <a:pt x="509065" y="2595284"/>
                  <a:pt x="248540" y="2601202"/>
                </a:cubicBezTo>
                <a:cubicBezTo>
                  <a:pt x="-11985" y="2607120"/>
                  <a:pt x="3981" y="1747466"/>
                  <a:pt x="1676" y="131393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9D9B1A-0864-63B8-9884-C79A079A7B96}"/>
              </a:ext>
            </a:extLst>
          </p:cNvPr>
          <p:cNvPicPr>
            <a:picLocks noChangeAspect="1"/>
          </p:cNvPicPr>
          <p:nvPr userDrawn="1"/>
        </p:nvPicPr>
        <p:blipFill rotWithShape="1">
          <a:blip r:embed="rId3"/>
          <a:srcRect b="51723"/>
          <a:stretch/>
        </p:blipFill>
        <p:spPr>
          <a:xfrm>
            <a:off x="618868" y="4556375"/>
            <a:ext cx="3273836" cy="2301625"/>
          </a:xfrm>
          <a:prstGeom prst="rect">
            <a:avLst/>
          </a:prstGeom>
        </p:spPr>
      </p:pic>
      <p:pic>
        <p:nvPicPr>
          <p:cNvPr id="18" name="Picture 17">
            <a:extLst>
              <a:ext uri="{FF2B5EF4-FFF2-40B4-BE49-F238E27FC236}">
                <a16:creationId xmlns:a16="http://schemas.microsoft.com/office/drawing/2014/main" id="{F92341D4-F8B8-7F32-0B79-D90F5EBA744F}"/>
              </a:ext>
            </a:extLst>
          </p:cNvPr>
          <p:cNvPicPr>
            <a:picLocks noChangeAspect="1"/>
          </p:cNvPicPr>
          <p:nvPr userDrawn="1"/>
        </p:nvPicPr>
        <p:blipFill rotWithShape="1">
          <a:blip r:embed="rId4"/>
          <a:srcRect l="56381"/>
          <a:stretch/>
        </p:blipFill>
        <p:spPr>
          <a:xfrm>
            <a:off x="0" y="2979659"/>
            <a:ext cx="2021024" cy="3060457"/>
          </a:xfrm>
          <a:prstGeom prst="rect">
            <a:avLst/>
          </a:prstGeom>
        </p:spPr>
      </p:pic>
      <p:sp>
        <p:nvSpPr>
          <p:cNvPr id="3" name="Rectangle 2">
            <a:extLst>
              <a:ext uri="{FF2B5EF4-FFF2-40B4-BE49-F238E27FC236}">
                <a16:creationId xmlns:a16="http://schemas.microsoft.com/office/drawing/2014/main" id="{7FCEA427-68FA-A267-F967-B1E468E63216}"/>
              </a:ext>
            </a:extLst>
          </p:cNvPr>
          <p:cNvSpPr/>
          <p:nvPr userDrawn="1"/>
        </p:nvSpPr>
        <p:spPr>
          <a:xfrm>
            <a:off x="3511" y="1401098"/>
            <a:ext cx="12192000" cy="5456902"/>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701470"/>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357DA-C6F8-76AB-B301-5F51FBF2D41F}"/>
              </a:ext>
            </a:extLst>
          </p:cNvPr>
          <p:cNvSpPr>
            <a:spLocks noGrp="1"/>
          </p:cNvSpPr>
          <p:nvPr>
            <p:ph type="title"/>
          </p:nvPr>
        </p:nvSpPr>
        <p:spPr>
          <a:xfrm>
            <a:off x="838200" y="365125"/>
            <a:ext cx="977246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D809A8-76A5-9290-98F3-C7005AD71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B40A3-547E-ED2C-4C20-815DCB7DD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37EA-C092-4730-8610-57CC2E238C38}" type="datetimeFigureOut">
              <a:rPr lang="en-US" smtClean="0"/>
              <a:t>9/14/2023</a:t>
            </a:fld>
            <a:endParaRPr lang="en-US"/>
          </a:p>
        </p:txBody>
      </p:sp>
      <p:sp>
        <p:nvSpPr>
          <p:cNvPr id="5" name="Footer Placeholder 4">
            <a:extLst>
              <a:ext uri="{FF2B5EF4-FFF2-40B4-BE49-F238E27FC236}">
                <a16:creationId xmlns:a16="http://schemas.microsoft.com/office/drawing/2014/main" id="{3FA93C5F-D01F-F49A-A1E5-B06279F08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8A2472-911F-C1B2-AE6B-A09A55652A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34574-316D-4980-83E2-3AC7A3CC6905}"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51CD93C1-9BCC-2E7E-CF0F-A3529111C6F0}"/>
              </a:ext>
            </a:extLst>
          </p:cNvPr>
          <p:cNvPicPr>
            <a:picLocks noChangeAspect="1"/>
          </p:cNvPicPr>
          <p:nvPr userDrawn="1"/>
        </p:nvPicPr>
        <p:blipFill rotWithShape="1">
          <a:blip r:embed="rId3"/>
          <a:srcRect l="22939" t="17262" r="19073" b="15159"/>
          <a:stretch/>
        </p:blipFill>
        <p:spPr>
          <a:xfrm>
            <a:off x="10864157" y="136525"/>
            <a:ext cx="1241081" cy="1446331"/>
          </a:xfrm>
          <a:prstGeom prst="rect">
            <a:avLst/>
          </a:prstGeom>
        </p:spPr>
      </p:pic>
    </p:spTree>
    <p:extLst>
      <p:ext uri="{BB962C8B-B14F-4D97-AF65-F5344CB8AC3E}">
        <p14:creationId xmlns:p14="http://schemas.microsoft.com/office/powerpoint/2010/main" val="385861503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0E9E-6F49-72EA-B0EE-3062FAD423E6}"/>
              </a:ext>
            </a:extLst>
          </p:cNvPr>
          <p:cNvSpPr>
            <a:spLocks noGrp="1"/>
          </p:cNvSpPr>
          <p:nvPr>
            <p:ph type="title"/>
          </p:nvPr>
        </p:nvSpPr>
        <p:spPr>
          <a:xfrm>
            <a:off x="2112884" y="365125"/>
            <a:ext cx="924091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18328-7DA3-6204-E57A-D3CFF1B5C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8EC4AAA3-FB91-8BAE-23F2-66A887D7CC62}"/>
              </a:ext>
            </a:extLst>
          </p:cNvPr>
          <p:cNvPicPr>
            <a:picLocks noChangeAspect="1"/>
          </p:cNvPicPr>
          <p:nvPr userDrawn="1"/>
        </p:nvPicPr>
        <p:blipFill rotWithShape="1">
          <a:blip r:embed="rId4"/>
          <a:srcRect l="22111" t="17832" r="25049" b="71069"/>
          <a:stretch/>
        </p:blipFill>
        <p:spPr>
          <a:xfrm>
            <a:off x="9276730" y="6154837"/>
            <a:ext cx="3304429" cy="694104"/>
          </a:xfrm>
          <a:prstGeom prst="rect">
            <a:avLst/>
          </a:prstGeom>
        </p:spPr>
      </p:pic>
      <p:pic>
        <p:nvPicPr>
          <p:cNvPr id="8" name="Picture 7" descr="Logo&#10;&#10;Description automatically generated">
            <a:extLst>
              <a:ext uri="{FF2B5EF4-FFF2-40B4-BE49-F238E27FC236}">
                <a16:creationId xmlns:a16="http://schemas.microsoft.com/office/drawing/2014/main" id="{F93B850F-5F13-62FC-3252-2465854D9356}"/>
              </a:ext>
            </a:extLst>
          </p:cNvPr>
          <p:cNvPicPr>
            <a:picLocks noChangeAspect="1"/>
          </p:cNvPicPr>
          <p:nvPr userDrawn="1"/>
        </p:nvPicPr>
        <p:blipFill rotWithShape="1">
          <a:blip r:embed="rId4"/>
          <a:srcRect l="40284" t="49886" r="17735" b="27704"/>
          <a:stretch/>
        </p:blipFill>
        <p:spPr>
          <a:xfrm>
            <a:off x="0" y="0"/>
            <a:ext cx="2625299" cy="1401447"/>
          </a:xfrm>
          <a:prstGeom prst="rect">
            <a:avLst/>
          </a:prstGeom>
        </p:spPr>
      </p:pic>
    </p:spTree>
    <p:extLst>
      <p:ext uri="{BB962C8B-B14F-4D97-AF65-F5344CB8AC3E}">
        <p14:creationId xmlns:p14="http://schemas.microsoft.com/office/powerpoint/2010/main" val="1033442782"/>
      </p:ext>
    </p:extLst>
  </p:cSld>
  <p:clrMap bg1="lt1" tx1="dk1" bg2="lt2" tx2="dk2" accent1="accent1" accent2="accent2" accent3="accent3" accent4="accent4" accent5="accent5" accent6="accent6" hlink="hlink" folHlink="folHlink"/>
  <p:sldLayoutIdLst>
    <p:sldLayoutId id="2147483709" r:id="rId1"/>
    <p:sldLayoutId id="21474837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D0FB4613-80C1-0050-C95B-B08DD1E52BA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r="38061"/>
          <a:stretch/>
        </p:blipFill>
        <p:spPr>
          <a:xfrm>
            <a:off x="2726524" y="372716"/>
            <a:ext cx="6738952" cy="6112569"/>
          </a:xfrm>
          <a:prstGeom prst="rect">
            <a:avLst/>
          </a:prstGeom>
        </p:spPr>
      </p:pic>
    </p:spTree>
    <p:extLst>
      <p:ext uri="{BB962C8B-B14F-4D97-AF65-F5344CB8AC3E}">
        <p14:creationId xmlns:p14="http://schemas.microsoft.com/office/powerpoint/2010/main" val="1775190290"/>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7632592C-1D7F-7EDC-BF44-204CFF271F8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r="79235"/>
          <a:stretch/>
        </p:blipFill>
        <p:spPr>
          <a:xfrm>
            <a:off x="9932737" y="203893"/>
            <a:ext cx="2259263" cy="6112569"/>
          </a:xfrm>
          <a:prstGeom prst="rect">
            <a:avLst/>
          </a:prstGeom>
        </p:spPr>
      </p:pic>
      <p:pic>
        <p:nvPicPr>
          <p:cNvPr id="8" name="Imagen 4">
            <a:extLst>
              <a:ext uri="{FF2B5EF4-FFF2-40B4-BE49-F238E27FC236}">
                <a16:creationId xmlns:a16="http://schemas.microsoft.com/office/drawing/2014/main" id="{9AF1F6CD-B569-4CBE-DEB9-937120A8F9B0}"/>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40592" r="38061"/>
          <a:stretch/>
        </p:blipFill>
        <p:spPr>
          <a:xfrm>
            <a:off x="0" y="203893"/>
            <a:ext cx="2322416" cy="6112569"/>
          </a:xfrm>
          <a:prstGeom prst="rect">
            <a:avLst/>
          </a:prstGeom>
        </p:spPr>
      </p:pic>
    </p:spTree>
    <p:extLst>
      <p:ext uri="{BB962C8B-B14F-4D97-AF65-F5344CB8AC3E}">
        <p14:creationId xmlns:p14="http://schemas.microsoft.com/office/powerpoint/2010/main" val="859972718"/>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D8B4193-062C-D465-AEB4-56900917A5C3}"/>
              </a:ext>
            </a:extLst>
          </p:cNvPr>
          <p:cNvPicPr>
            <a:picLocks noChangeAspect="1"/>
          </p:cNvPicPr>
          <p:nvPr userDrawn="1"/>
        </p:nvPicPr>
        <p:blipFill rotWithShape="1">
          <a:blip r:embed="rId3"/>
          <a:srcRect l="27344" r="14172" b="34922"/>
          <a:stretch/>
        </p:blipFill>
        <p:spPr>
          <a:xfrm>
            <a:off x="5497385" y="0"/>
            <a:ext cx="6694615" cy="6044380"/>
          </a:xfrm>
          <a:prstGeom prst="rect">
            <a:avLst/>
          </a:prstGeom>
        </p:spPr>
      </p:pic>
      <p:pic>
        <p:nvPicPr>
          <p:cNvPr id="16" name="Picture 15">
            <a:extLst>
              <a:ext uri="{FF2B5EF4-FFF2-40B4-BE49-F238E27FC236}">
                <a16:creationId xmlns:a16="http://schemas.microsoft.com/office/drawing/2014/main" id="{01BC910F-9BF7-CED0-8175-F7F7CA30538E}"/>
              </a:ext>
            </a:extLst>
          </p:cNvPr>
          <p:cNvPicPr>
            <a:picLocks noChangeAspect="1"/>
          </p:cNvPicPr>
          <p:nvPr userDrawn="1"/>
        </p:nvPicPr>
        <p:blipFill rotWithShape="1">
          <a:blip r:embed="rId4"/>
          <a:srcRect r="22852" b="31726"/>
          <a:stretch/>
        </p:blipFill>
        <p:spPr>
          <a:xfrm>
            <a:off x="10686" y="-279"/>
            <a:ext cx="2393347" cy="1934779"/>
          </a:xfrm>
          <a:prstGeom prst="rect">
            <a:avLst/>
          </a:prstGeom>
        </p:spPr>
      </p:pic>
      <p:pic>
        <p:nvPicPr>
          <p:cNvPr id="27" name="Picture 26">
            <a:extLst>
              <a:ext uri="{FF2B5EF4-FFF2-40B4-BE49-F238E27FC236}">
                <a16:creationId xmlns:a16="http://schemas.microsoft.com/office/drawing/2014/main" id="{B4AA759B-2B72-3CFD-9156-38A418E6FD5E}"/>
              </a:ext>
            </a:extLst>
          </p:cNvPr>
          <p:cNvPicPr>
            <a:picLocks noChangeAspect="1"/>
          </p:cNvPicPr>
          <p:nvPr userDrawn="1"/>
        </p:nvPicPr>
        <p:blipFill rotWithShape="1">
          <a:blip r:embed="rId5"/>
          <a:srcRect l="19663" t="31523"/>
          <a:stretch/>
        </p:blipFill>
        <p:spPr>
          <a:xfrm>
            <a:off x="6276093" y="4261438"/>
            <a:ext cx="3168693" cy="2596562"/>
          </a:xfrm>
          <a:prstGeom prst="rect">
            <a:avLst/>
          </a:prstGeom>
        </p:spPr>
      </p:pic>
      <p:pic>
        <p:nvPicPr>
          <p:cNvPr id="28" name="Picture 27">
            <a:extLst>
              <a:ext uri="{FF2B5EF4-FFF2-40B4-BE49-F238E27FC236}">
                <a16:creationId xmlns:a16="http://schemas.microsoft.com/office/drawing/2014/main" id="{869D0857-53C1-23C5-5D48-F87F9AF8D408}"/>
              </a:ext>
            </a:extLst>
          </p:cNvPr>
          <p:cNvPicPr>
            <a:picLocks noChangeAspect="1"/>
          </p:cNvPicPr>
          <p:nvPr userDrawn="1"/>
        </p:nvPicPr>
        <p:blipFill rotWithShape="1">
          <a:blip r:embed="rId6"/>
          <a:srcRect l="17085" t="18546" r="21061"/>
          <a:stretch/>
        </p:blipFill>
        <p:spPr>
          <a:xfrm>
            <a:off x="-8878" y="3464512"/>
            <a:ext cx="3834544" cy="3395328"/>
          </a:xfrm>
          <a:prstGeom prst="rect">
            <a:avLst/>
          </a:prstGeom>
        </p:spPr>
      </p:pic>
    </p:spTree>
    <p:extLst>
      <p:ext uri="{BB962C8B-B14F-4D97-AF65-F5344CB8AC3E}">
        <p14:creationId xmlns:p14="http://schemas.microsoft.com/office/powerpoint/2010/main" val="725501738"/>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447249-76FE-D444-A670-166919962F60}"/>
              </a:ext>
            </a:extLst>
          </p:cNvPr>
          <p:cNvPicPr>
            <a:picLocks noChangeAspect="1"/>
          </p:cNvPicPr>
          <p:nvPr userDrawn="1"/>
        </p:nvPicPr>
        <p:blipFill rotWithShape="1">
          <a:blip r:embed="rId3"/>
          <a:srcRect l="27344" r="14172" b="34922"/>
          <a:stretch/>
        </p:blipFill>
        <p:spPr>
          <a:xfrm>
            <a:off x="10805590" y="0"/>
            <a:ext cx="1386410" cy="1251751"/>
          </a:xfrm>
          <a:prstGeom prst="rect">
            <a:avLst/>
          </a:prstGeom>
        </p:spPr>
      </p:pic>
      <p:pic>
        <p:nvPicPr>
          <p:cNvPr id="7" name="Picture 6">
            <a:extLst>
              <a:ext uri="{FF2B5EF4-FFF2-40B4-BE49-F238E27FC236}">
                <a16:creationId xmlns:a16="http://schemas.microsoft.com/office/drawing/2014/main" id="{BC3FB22A-E213-E29F-F3CA-169CC8BC5AC3}"/>
              </a:ext>
            </a:extLst>
          </p:cNvPr>
          <p:cNvPicPr>
            <a:picLocks noChangeAspect="1"/>
          </p:cNvPicPr>
          <p:nvPr userDrawn="1"/>
        </p:nvPicPr>
        <p:blipFill rotWithShape="1">
          <a:blip r:embed="rId4"/>
          <a:srcRect l="19663" t="31523"/>
          <a:stretch/>
        </p:blipFill>
        <p:spPr>
          <a:xfrm>
            <a:off x="10521148" y="5493380"/>
            <a:ext cx="1665303" cy="1364620"/>
          </a:xfrm>
          <a:prstGeom prst="rect">
            <a:avLst/>
          </a:prstGeom>
        </p:spPr>
      </p:pic>
      <p:pic>
        <p:nvPicPr>
          <p:cNvPr id="8" name="Picture 7">
            <a:extLst>
              <a:ext uri="{FF2B5EF4-FFF2-40B4-BE49-F238E27FC236}">
                <a16:creationId xmlns:a16="http://schemas.microsoft.com/office/drawing/2014/main" id="{4D89369A-07E2-74A4-A069-C24219534B4C}"/>
              </a:ext>
            </a:extLst>
          </p:cNvPr>
          <p:cNvPicPr>
            <a:picLocks noChangeAspect="1"/>
          </p:cNvPicPr>
          <p:nvPr userDrawn="1"/>
        </p:nvPicPr>
        <p:blipFill rotWithShape="1">
          <a:blip r:embed="rId5"/>
          <a:srcRect l="17085" t="18546" r="21061"/>
          <a:stretch/>
        </p:blipFill>
        <p:spPr>
          <a:xfrm>
            <a:off x="-8878" y="5493380"/>
            <a:ext cx="1543224" cy="1366460"/>
          </a:xfrm>
          <a:prstGeom prst="rect">
            <a:avLst/>
          </a:prstGeom>
        </p:spPr>
      </p:pic>
      <p:pic>
        <p:nvPicPr>
          <p:cNvPr id="10" name="Picture 9">
            <a:extLst>
              <a:ext uri="{FF2B5EF4-FFF2-40B4-BE49-F238E27FC236}">
                <a16:creationId xmlns:a16="http://schemas.microsoft.com/office/drawing/2014/main" id="{F7922E58-C4F9-AADD-A597-B495CF98BDCC}"/>
              </a:ext>
            </a:extLst>
          </p:cNvPr>
          <p:cNvPicPr>
            <a:picLocks noChangeAspect="1"/>
          </p:cNvPicPr>
          <p:nvPr userDrawn="1"/>
        </p:nvPicPr>
        <p:blipFill rotWithShape="1">
          <a:blip r:embed="rId6"/>
          <a:srcRect r="22852" b="31726"/>
          <a:stretch/>
        </p:blipFill>
        <p:spPr>
          <a:xfrm>
            <a:off x="10686" y="-279"/>
            <a:ext cx="1258821" cy="1017629"/>
          </a:xfrm>
          <a:prstGeom prst="rect">
            <a:avLst/>
          </a:prstGeom>
        </p:spPr>
      </p:pic>
      <p:sp>
        <p:nvSpPr>
          <p:cNvPr id="3" name="Text Placeholder 2">
            <a:extLst>
              <a:ext uri="{FF2B5EF4-FFF2-40B4-BE49-F238E27FC236}">
                <a16:creationId xmlns:a16="http://schemas.microsoft.com/office/drawing/2014/main" id="{94847921-B56D-F948-7311-C43E200A5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585B4DAD-C53B-8530-0555-49C3A6E85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33530928"/>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B0EAE0-D9E5-DC75-1385-6F86204807FC}"/>
              </a:ext>
            </a:extLst>
          </p:cNvPr>
          <p:cNvPicPr>
            <a:picLocks noChangeAspect="1"/>
          </p:cNvPicPr>
          <p:nvPr userDrawn="1"/>
        </p:nvPicPr>
        <p:blipFill rotWithShape="1">
          <a:blip r:embed="rId3">
            <a:clrChange>
              <a:clrFrom>
                <a:srgbClr val="FFFFFF"/>
              </a:clrFrom>
              <a:clrTo>
                <a:srgbClr val="FFFFFF">
                  <a:alpha val="0"/>
                </a:srgbClr>
              </a:clrTo>
            </a:clrChange>
          </a:blip>
          <a:srcRect r="22852" b="31726"/>
          <a:stretch/>
        </p:blipFill>
        <p:spPr>
          <a:xfrm rot="2816991">
            <a:off x="835566" y="-499689"/>
            <a:ext cx="9117623" cy="7370676"/>
          </a:xfrm>
          <a:prstGeom prst="rect">
            <a:avLst/>
          </a:prstGeom>
        </p:spPr>
      </p:pic>
    </p:spTree>
    <p:extLst>
      <p:ext uri="{BB962C8B-B14F-4D97-AF65-F5344CB8AC3E}">
        <p14:creationId xmlns:p14="http://schemas.microsoft.com/office/powerpoint/2010/main" val="961131431"/>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lisa.scholz@giz.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daptation-fund.org/readiness/community-of-practice/"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drive.google.com/file/d/1SUcnkG94vGkFC7PkTSxofMLVSruXzAbc/view?usp=drive_link"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4.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14.png"/><Relationship Id="rId10" Type="http://schemas.openxmlformats.org/officeDocument/2006/relationships/image" Target="../media/image40.png"/><Relationship Id="rId4" Type="http://schemas.openxmlformats.org/officeDocument/2006/relationships/image" Target="../media/image35.svg"/><Relationship Id="rId9" Type="http://schemas.openxmlformats.org/officeDocument/2006/relationships/image" Target="../media/image3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AE534FB-FB03-4917-A507-FBBD843BF6A9}"/>
              </a:ext>
            </a:extLst>
          </p:cNvPr>
          <p:cNvPicPr>
            <a:picLocks noChangeAspect="1"/>
          </p:cNvPicPr>
          <p:nvPr/>
        </p:nvPicPr>
        <p:blipFill rotWithShape="1">
          <a:blip r:embed="rId2"/>
          <a:srcRect l="22111" t="17831" r="17735" b="15549"/>
          <a:stretch/>
        </p:blipFill>
        <p:spPr>
          <a:xfrm>
            <a:off x="4663751" y="476112"/>
            <a:ext cx="2864498" cy="3172409"/>
          </a:xfrm>
          <a:prstGeom prst="rect">
            <a:avLst/>
          </a:prstGeom>
        </p:spPr>
      </p:pic>
      <p:sp>
        <p:nvSpPr>
          <p:cNvPr id="4" name="TextBox 3">
            <a:extLst>
              <a:ext uri="{FF2B5EF4-FFF2-40B4-BE49-F238E27FC236}">
                <a16:creationId xmlns:a16="http://schemas.microsoft.com/office/drawing/2014/main" id="{FBAE7CC4-C907-046A-0376-C3E3001FA972}"/>
              </a:ext>
            </a:extLst>
          </p:cNvPr>
          <p:cNvSpPr txBox="1"/>
          <p:nvPr/>
        </p:nvSpPr>
        <p:spPr>
          <a:xfrm>
            <a:off x="1038098" y="3737012"/>
            <a:ext cx="10115804" cy="1323439"/>
          </a:xfrm>
          <a:prstGeom prst="rect">
            <a:avLst/>
          </a:prstGeom>
          <a:noFill/>
          <a:ln>
            <a:noFill/>
            <a:prstDash val="dash"/>
          </a:ln>
        </p:spPr>
        <p:txBody>
          <a:bodyPr wrap="square" rtlCol="0">
            <a:spAutoFit/>
          </a:bodyPr>
          <a:lstStyle/>
          <a:p>
            <a:pPr algn="ctr"/>
            <a:r>
              <a:rPr lang="en-US" sz="4000" dirty="0"/>
              <a:t>Community of Practice of Direct Access Entities: Action Plan Implementation</a:t>
            </a:r>
          </a:p>
        </p:txBody>
      </p:sp>
      <p:sp>
        <p:nvSpPr>
          <p:cNvPr id="8" name="TextBox 7">
            <a:extLst>
              <a:ext uri="{FF2B5EF4-FFF2-40B4-BE49-F238E27FC236}">
                <a16:creationId xmlns:a16="http://schemas.microsoft.com/office/drawing/2014/main" id="{4A19FA9A-EE10-ABB9-C543-5C0929B533B7}"/>
              </a:ext>
            </a:extLst>
          </p:cNvPr>
          <p:cNvSpPr txBox="1"/>
          <p:nvPr/>
        </p:nvSpPr>
        <p:spPr>
          <a:xfrm>
            <a:off x="217117" y="5150145"/>
            <a:ext cx="11757766" cy="1015663"/>
          </a:xfrm>
          <a:prstGeom prst="rect">
            <a:avLst/>
          </a:prstGeom>
          <a:noFill/>
        </p:spPr>
        <p:txBody>
          <a:bodyPr wrap="square">
            <a:spAutoFit/>
          </a:bodyPr>
          <a:lstStyle/>
          <a:p>
            <a:pPr algn="ctr"/>
            <a:r>
              <a:rPr lang="en-GB" sz="2000" b="0" i="0" dirty="0">
                <a:effectLst/>
                <a:latin typeface="museo-slab"/>
              </a:rPr>
              <a:t>Adaptation Fund Annual </a:t>
            </a:r>
            <a:r>
              <a:rPr lang="en-GB" sz="2000" b="0" i="0" dirty="0" err="1">
                <a:effectLst/>
                <a:latin typeface="museo-slab"/>
              </a:rPr>
              <a:t>NIE</a:t>
            </a:r>
            <a:r>
              <a:rPr lang="en-GB" sz="2000" b="0" i="0" dirty="0">
                <a:effectLst/>
                <a:latin typeface="museo-slab"/>
              </a:rPr>
              <a:t> Seminar </a:t>
            </a:r>
          </a:p>
          <a:p>
            <a:pPr algn="ctr"/>
            <a:r>
              <a:rPr lang="en-GB" sz="2000" b="0" i="0" dirty="0">
                <a:effectLst/>
                <a:latin typeface="museo-slab"/>
              </a:rPr>
              <a:t>Dominican Republic</a:t>
            </a:r>
          </a:p>
          <a:p>
            <a:pPr algn="ctr"/>
            <a:r>
              <a:rPr lang="en-GB" sz="2000" b="0" i="0" dirty="0">
                <a:effectLst/>
                <a:latin typeface="museo-slab"/>
              </a:rPr>
              <a:t>September 2023</a:t>
            </a:r>
          </a:p>
        </p:txBody>
      </p:sp>
      <p:pic>
        <p:nvPicPr>
          <p:cNvPr id="3" name="Picture 2">
            <a:extLst>
              <a:ext uri="{FF2B5EF4-FFF2-40B4-BE49-F238E27FC236}">
                <a16:creationId xmlns:a16="http://schemas.microsoft.com/office/drawing/2014/main" id="{D0808C43-B791-4B33-0C80-8D21A3CADF7B}"/>
              </a:ext>
            </a:extLst>
          </p:cNvPr>
          <p:cNvPicPr>
            <a:picLocks noChangeAspect="1"/>
          </p:cNvPicPr>
          <p:nvPr/>
        </p:nvPicPr>
        <p:blipFill rotWithShape="1">
          <a:blip r:embed="rId3"/>
          <a:srcRect l="49304"/>
          <a:stretch/>
        </p:blipFill>
        <p:spPr>
          <a:xfrm>
            <a:off x="9340645" y="5881906"/>
            <a:ext cx="2330245" cy="867264"/>
          </a:xfrm>
          <a:prstGeom prst="rect">
            <a:avLst/>
          </a:prstGeom>
        </p:spPr>
      </p:pic>
      <p:pic>
        <p:nvPicPr>
          <p:cNvPr id="6" name="Picture 5">
            <a:extLst>
              <a:ext uri="{FF2B5EF4-FFF2-40B4-BE49-F238E27FC236}">
                <a16:creationId xmlns:a16="http://schemas.microsoft.com/office/drawing/2014/main" id="{A38B033F-C4E6-38E2-226A-758D2B8810D7}"/>
              </a:ext>
            </a:extLst>
          </p:cNvPr>
          <p:cNvPicPr>
            <a:picLocks noChangeAspect="1"/>
          </p:cNvPicPr>
          <p:nvPr/>
        </p:nvPicPr>
        <p:blipFill rotWithShape="1">
          <a:blip r:embed="rId3"/>
          <a:srcRect r="73263"/>
          <a:stretch/>
        </p:blipFill>
        <p:spPr>
          <a:xfrm>
            <a:off x="8013374" y="5881906"/>
            <a:ext cx="1228949" cy="867264"/>
          </a:xfrm>
          <a:prstGeom prst="rect">
            <a:avLst/>
          </a:prstGeom>
        </p:spPr>
      </p:pic>
    </p:spTree>
    <p:extLst>
      <p:ext uri="{BB962C8B-B14F-4D97-AF65-F5344CB8AC3E}">
        <p14:creationId xmlns:p14="http://schemas.microsoft.com/office/powerpoint/2010/main" val="76271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DBAE6E86-C2BB-5A3C-DAF0-99469057E532}"/>
              </a:ext>
            </a:extLst>
          </p:cNvPr>
          <p:cNvGraphicFramePr>
            <a:graphicFrameLocks noChangeAspect="1"/>
          </p:cNvGraphicFramePr>
          <p:nvPr>
            <p:extLst>
              <p:ext uri="{D42A27DB-BD31-4B8C-83A1-F6EECF244321}">
                <p14:modId xmlns:p14="http://schemas.microsoft.com/office/powerpoint/2010/main" val="3890871116"/>
              </p:ext>
            </p:extLst>
          </p:nvPr>
        </p:nvGraphicFramePr>
        <p:xfrm>
          <a:off x="5801360" y="761425"/>
          <a:ext cx="5384800" cy="6026554"/>
        </p:xfrm>
        <a:graphic>
          <a:graphicData uri="http://schemas.openxmlformats.org/presentationml/2006/ole">
            <mc:AlternateContent xmlns:mc="http://schemas.openxmlformats.org/markup-compatibility/2006">
              <mc:Choice xmlns:v="urn:schemas-microsoft-com:vml" Requires="v">
                <p:oleObj name="Worksheet" r:id="rId2" imgW="5181458" imgH="5798899" progId="Excel.Sheet.12">
                  <p:embed/>
                </p:oleObj>
              </mc:Choice>
              <mc:Fallback>
                <p:oleObj name="Worksheet" r:id="rId2" imgW="5181458" imgH="5798899" progId="Excel.Sheet.12">
                  <p:embed/>
                  <p:pic>
                    <p:nvPicPr>
                      <p:cNvPr id="5" name="Object 4">
                        <a:extLst>
                          <a:ext uri="{FF2B5EF4-FFF2-40B4-BE49-F238E27FC236}">
                            <a16:creationId xmlns:a16="http://schemas.microsoft.com/office/drawing/2014/main" id="{DBAE6E86-C2BB-5A3C-DAF0-99469057E532}"/>
                          </a:ext>
                        </a:extLst>
                      </p:cNvPr>
                      <p:cNvPicPr/>
                      <p:nvPr/>
                    </p:nvPicPr>
                    <p:blipFill>
                      <a:blip r:embed="rId3"/>
                      <a:stretch>
                        <a:fillRect/>
                      </a:stretch>
                    </p:blipFill>
                    <p:spPr>
                      <a:xfrm>
                        <a:off x="5801360" y="761425"/>
                        <a:ext cx="5384800" cy="602655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7C9D78F-8A8E-3D50-F1AB-CC48B706FC50}"/>
              </a:ext>
            </a:extLst>
          </p:cNvPr>
          <p:cNvSpPr txBox="1"/>
          <p:nvPr/>
        </p:nvSpPr>
        <p:spPr>
          <a:xfrm>
            <a:off x="393290" y="214998"/>
            <a:ext cx="10540181" cy="461665"/>
          </a:xfrm>
          <a:prstGeom prst="rect">
            <a:avLst/>
          </a:prstGeom>
          <a:noFill/>
        </p:spPr>
        <p:txBody>
          <a:bodyPr wrap="square">
            <a:spAutoFit/>
          </a:bodyPr>
          <a:lstStyle/>
          <a:p>
            <a:pPr algn="ctr"/>
            <a:r>
              <a:rPr lang="en-US" sz="2400" dirty="0"/>
              <a:t>Readiness </a:t>
            </a:r>
            <a:r>
              <a:rPr lang="en-US" sz="2400" b="1" dirty="0"/>
              <a:t>Direct Beneficiaries</a:t>
            </a:r>
            <a:r>
              <a:rPr lang="en-US" sz="2400" dirty="0"/>
              <a:t>: countries (and entities) with Endorsement Letter </a:t>
            </a:r>
          </a:p>
        </p:txBody>
      </p:sp>
      <p:sp>
        <p:nvSpPr>
          <p:cNvPr id="8" name="Right Brace 7">
            <a:extLst>
              <a:ext uri="{FF2B5EF4-FFF2-40B4-BE49-F238E27FC236}">
                <a16:creationId xmlns:a16="http://schemas.microsoft.com/office/drawing/2014/main" id="{95541327-A242-726B-27F4-3E3D3D04E114}"/>
              </a:ext>
            </a:extLst>
          </p:cNvPr>
          <p:cNvSpPr/>
          <p:nvPr/>
        </p:nvSpPr>
        <p:spPr>
          <a:xfrm flipH="1">
            <a:off x="4587240" y="1216055"/>
            <a:ext cx="1005840" cy="3596640"/>
          </a:xfrm>
          <a:custGeom>
            <a:avLst/>
            <a:gdLst>
              <a:gd name="connsiteX0" fmla="*/ 0 w 1005840"/>
              <a:gd name="connsiteY0" fmla="*/ 0 h 3596640"/>
              <a:gd name="connsiteX1" fmla="*/ 502920 w 1005840"/>
              <a:gd name="connsiteY1" fmla="*/ 83817 h 3596640"/>
              <a:gd name="connsiteX2" fmla="*/ 502920 w 1005840"/>
              <a:gd name="connsiteY2" fmla="*/ 578458 h 3596640"/>
              <a:gd name="connsiteX3" fmla="*/ 502920 w 1005840"/>
              <a:gd name="connsiteY3" fmla="*/ 1073100 h 3596640"/>
              <a:gd name="connsiteX4" fmla="*/ 502920 w 1005840"/>
              <a:gd name="connsiteY4" fmla="*/ 1714503 h 3596640"/>
              <a:gd name="connsiteX5" fmla="*/ 1005840 w 1005840"/>
              <a:gd name="connsiteY5" fmla="*/ 1798320 h 3596640"/>
              <a:gd name="connsiteX6" fmla="*/ 502920 w 1005840"/>
              <a:gd name="connsiteY6" fmla="*/ 1882137 h 3596640"/>
              <a:gd name="connsiteX7" fmla="*/ 502920 w 1005840"/>
              <a:gd name="connsiteY7" fmla="*/ 2442006 h 3596640"/>
              <a:gd name="connsiteX8" fmla="*/ 502920 w 1005840"/>
              <a:gd name="connsiteY8" fmla="*/ 2952954 h 3596640"/>
              <a:gd name="connsiteX9" fmla="*/ 502920 w 1005840"/>
              <a:gd name="connsiteY9" fmla="*/ 3512823 h 3596640"/>
              <a:gd name="connsiteX10" fmla="*/ 0 w 1005840"/>
              <a:gd name="connsiteY10" fmla="*/ 3596640 h 3596640"/>
              <a:gd name="connsiteX11" fmla="*/ 0 w 1005840"/>
              <a:gd name="connsiteY11" fmla="*/ 3105099 h 3596640"/>
              <a:gd name="connsiteX12" fmla="*/ 0 w 1005840"/>
              <a:gd name="connsiteY12" fmla="*/ 2433726 h 3596640"/>
              <a:gd name="connsiteX13" fmla="*/ 0 w 1005840"/>
              <a:gd name="connsiteY13" fmla="*/ 1942186 h 3596640"/>
              <a:gd name="connsiteX14" fmla="*/ 0 w 1005840"/>
              <a:gd name="connsiteY14" fmla="*/ 1450645 h 3596640"/>
              <a:gd name="connsiteX15" fmla="*/ 0 w 1005840"/>
              <a:gd name="connsiteY15" fmla="*/ 779272 h 3596640"/>
              <a:gd name="connsiteX16" fmla="*/ 0 w 1005840"/>
              <a:gd name="connsiteY16" fmla="*/ 0 h 3596640"/>
              <a:gd name="connsiteX0" fmla="*/ 0 w 1005840"/>
              <a:gd name="connsiteY0" fmla="*/ 0 h 3596640"/>
              <a:gd name="connsiteX1" fmla="*/ 502920 w 1005840"/>
              <a:gd name="connsiteY1" fmla="*/ 83817 h 3596640"/>
              <a:gd name="connsiteX2" fmla="*/ 502920 w 1005840"/>
              <a:gd name="connsiteY2" fmla="*/ 578458 h 3596640"/>
              <a:gd name="connsiteX3" fmla="*/ 502920 w 1005840"/>
              <a:gd name="connsiteY3" fmla="*/ 1122020 h 3596640"/>
              <a:gd name="connsiteX4" fmla="*/ 502920 w 1005840"/>
              <a:gd name="connsiteY4" fmla="*/ 1714503 h 3596640"/>
              <a:gd name="connsiteX5" fmla="*/ 1005840 w 1005840"/>
              <a:gd name="connsiteY5" fmla="*/ 1798320 h 3596640"/>
              <a:gd name="connsiteX6" fmla="*/ 502920 w 1005840"/>
              <a:gd name="connsiteY6" fmla="*/ 1882137 h 3596640"/>
              <a:gd name="connsiteX7" fmla="*/ 502920 w 1005840"/>
              <a:gd name="connsiteY7" fmla="*/ 2409392 h 3596640"/>
              <a:gd name="connsiteX8" fmla="*/ 502920 w 1005840"/>
              <a:gd name="connsiteY8" fmla="*/ 2969261 h 3596640"/>
              <a:gd name="connsiteX9" fmla="*/ 502920 w 1005840"/>
              <a:gd name="connsiteY9" fmla="*/ 3512823 h 3596640"/>
              <a:gd name="connsiteX10" fmla="*/ 0 w 1005840"/>
              <a:gd name="connsiteY10" fmla="*/ 3596640 h 35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5840" h="3596640" stroke="0" extrusionOk="0">
                <a:moveTo>
                  <a:pt x="0" y="0"/>
                </a:moveTo>
                <a:cubicBezTo>
                  <a:pt x="282972" y="-4566"/>
                  <a:pt x="492877" y="34987"/>
                  <a:pt x="502920" y="83817"/>
                </a:cubicBezTo>
                <a:cubicBezTo>
                  <a:pt x="480104" y="235245"/>
                  <a:pt x="498059" y="463883"/>
                  <a:pt x="502920" y="578458"/>
                </a:cubicBezTo>
                <a:cubicBezTo>
                  <a:pt x="507781" y="693033"/>
                  <a:pt x="520056" y="965076"/>
                  <a:pt x="502920" y="1073100"/>
                </a:cubicBezTo>
                <a:cubicBezTo>
                  <a:pt x="485784" y="1181124"/>
                  <a:pt x="522020" y="1525727"/>
                  <a:pt x="502920" y="1714503"/>
                </a:cubicBezTo>
                <a:cubicBezTo>
                  <a:pt x="510606" y="1809207"/>
                  <a:pt x="725238" y="1781805"/>
                  <a:pt x="1005840" y="1798320"/>
                </a:cubicBezTo>
                <a:cubicBezTo>
                  <a:pt x="727255" y="1797379"/>
                  <a:pt x="501028" y="1838381"/>
                  <a:pt x="502920" y="1882137"/>
                </a:cubicBezTo>
                <a:cubicBezTo>
                  <a:pt x="481621" y="1998687"/>
                  <a:pt x="500525" y="2230495"/>
                  <a:pt x="502920" y="2442006"/>
                </a:cubicBezTo>
                <a:cubicBezTo>
                  <a:pt x="505315" y="2653517"/>
                  <a:pt x="527012" y="2762913"/>
                  <a:pt x="502920" y="2952954"/>
                </a:cubicBezTo>
                <a:cubicBezTo>
                  <a:pt x="478828" y="3142995"/>
                  <a:pt x="522052" y="3365783"/>
                  <a:pt x="502920" y="3512823"/>
                </a:cubicBezTo>
                <a:cubicBezTo>
                  <a:pt x="482489" y="3600222"/>
                  <a:pt x="289826" y="3617509"/>
                  <a:pt x="0" y="3596640"/>
                </a:cubicBezTo>
                <a:cubicBezTo>
                  <a:pt x="6906" y="3455455"/>
                  <a:pt x="23760" y="3223233"/>
                  <a:pt x="0" y="3105099"/>
                </a:cubicBezTo>
                <a:cubicBezTo>
                  <a:pt x="-23760" y="2986965"/>
                  <a:pt x="12860" y="2625431"/>
                  <a:pt x="0" y="2433726"/>
                </a:cubicBezTo>
                <a:cubicBezTo>
                  <a:pt x="-12860" y="2242021"/>
                  <a:pt x="2029" y="2162387"/>
                  <a:pt x="0" y="1942186"/>
                </a:cubicBezTo>
                <a:cubicBezTo>
                  <a:pt x="-2029" y="1721985"/>
                  <a:pt x="4739" y="1665017"/>
                  <a:pt x="0" y="1450645"/>
                </a:cubicBezTo>
                <a:cubicBezTo>
                  <a:pt x="-4739" y="1236273"/>
                  <a:pt x="17983" y="926424"/>
                  <a:pt x="0" y="779272"/>
                </a:cubicBezTo>
                <a:cubicBezTo>
                  <a:pt x="-17983" y="632120"/>
                  <a:pt x="-27833" y="247556"/>
                  <a:pt x="0" y="0"/>
                </a:cubicBezTo>
                <a:close/>
              </a:path>
              <a:path w="1005840" h="3596640" fill="none" extrusionOk="0">
                <a:moveTo>
                  <a:pt x="0" y="0"/>
                </a:moveTo>
                <a:cubicBezTo>
                  <a:pt x="275579" y="677"/>
                  <a:pt x="498758" y="39093"/>
                  <a:pt x="502920" y="83817"/>
                </a:cubicBezTo>
                <a:cubicBezTo>
                  <a:pt x="491571" y="292623"/>
                  <a:pt x="483955" y="479439"/>
                  <a:pt x="502920" y="578458"/>
                </a:cubicBezTo>
                <a:cubicBezTo>
                  <a:pt x="521885" y="677477"/>
                  <a:pt x="529484" y="922770"/>
                  <a:pt x="502920" y="1122020"/>
                </a:cubicBezTo>
                <a:cubicBezTo>
                  <a:pt x="476356" y="1321270"/>
                  <a:pt x="492243" y="1565212"/>
                  <a:pt x="502920" y="1714503"/>
                </a:cubicBezTo>
                <a:cubicBezTo>
                  <a:pt x="506068" y="1768984"/>
                  <a:pt x="774039" y="1775646"/>
                  <a:pt x="1005840" y="1798320"/>
                </a:cubicBezTo>
                <a:cubicBezTo>
                  <a:pt x="734006" y="1791990"/>
                  <a:pt x="506006" y="1827816"/>
                  <a:pt x="502920" y="1882137"/>
                </a:cubicBezTo>
                <a:cubicBezTo>
                  <a:pt x="488151" y="2079311"/>
                  <a:pt x="486038" y="2224733"/>
                  <a:pt x="502920" y="2409392"/>
                </a:cubicBezTo>
                <a:cubicBezTo>
                  <a:pt x="519802" y="2594052"/>
                  <a:pt x="524063" y="2740198"/>
                  <a:pt x="502920" y="2969261"/>
                </a:cubicBezTo>
                <a:cubicBezTo>
                  <a:pt x="481777" y="3198324"/>
                  <a:pt x="480862" y="3241964"/>
                  <a:pt x="502920" y="3512823"/>
                </a:cubicBezTo>
                <a:cubicBezTo>
                  <a:pt x="510866" y="3544500"/>
                  <a:pt x="313764" y="3595395"/>
                  <a:pt x="0" y="3596640"/>
                </a:cubicBezTo>
              </a:path>
              <a:path w="1005840" h="3596640" fill="none" stroke="0" extrusionOk="0">
                <a:moveTo>
                  <a:pt x="0" y="0"/>
                </a:moveTo>
                <a:cubicBezTo>
                  <a:pt x="272175" y="138"/>
                  <a:pt x="503549" y="26939"/>
                  <a:pt x="502920" y="83817"/>
                </a:cubicBezTo>
                <a:cubicBezTo>
                  <a:pt x="497180" y="205890"/>
                  <a:pt x="485178" y="458539"/>
                  <a:pt x="502920" y="611072"/>
                </a:cubicBezTo>
                <a:cubicBezTo>
                  <a:pt x="520662" y="763606"/>
                  <a:pt x="489864" y="1000249"/>
                  <a:pt x="502920" y="1187248"/>
                </a:cubicBezTo>
                <a:cubicBezTo>
                  <a:pt x="515976" y="1374247"/>
                  <a:pt x="529106" y="1497094"/>
                  <a:pt x="502920" y="1714503"/>
                </a:cubicBezTo>
                <a:cubicBezTo>
                  <a:pt x="516155" y="1777887"/>
                  <a:pt x="768302" y="1787385"/>
                  <a:pt x="1005840" y="1798320"/>
                </a:cubicBezTo>
                <a:cubicBezTo>
                  <a:pt x="727768" y="1801242"/>
                  <a:pt x="506326" y="1831998"/>
                  <a:pt x="502920" y="1882137"/>
                </a:cubicBezTo>
                <a:cubicBezTo>
                  <a:pt x="491008" y="2041843"/>
                  <a:pt x="497182" y="2203001"/>
                  <a:pt x="502920" y="2393085"/>
                </a:cubicBezTo>
                <a:cubicBezTo>
                  <a:pt x="508658" y="2583169"/>
                  <a:pt x="493228" y="2743613"/>
                  <a:pt x="502920" y="2969261"/>
                </a:cubicBezTo>
                <a:cubicBezTo>
                  <a:pt x="512612" y="3194909"/>
                  <a:pt x="518864" y="3250190"/>
                  <a:pt x="502920" y="3512823"/>
                </a:cubicBezTo>
                <a:cubicBezTo>
                  <a:pt x="528768" y="3580511"/>
                  <a:pt x="302101" y="3545511"/>
                  <a:pt x="0" y="3596640"/>
                </a:cubicBezTo>
              </a:path>
            </a:pathLst>
          </a:custGeom>
          <a:ln w="19050">
            <a:solidFill>
              <a:srgbClr val="70AD47"/>
            </a:solidFill>
            <a:extLst>
              <a:ext uri="{C807C97D-BFC1-408E-A445-0C87EB9F89A2}">
                <ask:lineSketchStyleProps xmlns:ask="http://schemas.microsoft.com/office/drawing/2018/sketchyshapes" sd="1825056982">
                  <a:prstGeom prst="righ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B35C2DB-AF26-0371-7EBA-10EC609CD3BB}"/>
              </a:ext>
            </a:extLst>
          </p:cNvPr>
          <p:cNvSpPr txBox="1"/>
          <p:nvPr/>
        </p:nvSpPr>
        <p:spPr>
          <a:xfrm>
            <a:off x="1716253" y="2719789"/>
            <a:ext cx="2870987" cy="400110"/>
          </a:xfrm>
          <a:prstGeom prst="rect">
            <a:avLst/>
          </a:prstGeom>
          <a:noFill/>
        </p:spPr>
        <p:txBody>
          <a:bodyPr wrap="square" rtlCol="0">
            <a:spAutoFit/>
          </a:bodyPr>
          <a:lstStyle/>
          <a:p>
            <a:r>
              <a:rPr lang="es-ES" sz="2000" dirty="0" err="1"/>
              <a:t>NDAs</a:t>
            </a:r>
            <a:r>
              <a:rPr lang="es-ES" sz="2000" dirty="0"/>
              <a:t> </a:t>
            </a:r>
            <a:r>
              <a:rPr lang="es-ES" sz="2000" dirty="0" err="1"/>
              <a:t>that</a:t>
            </a:r>
            <a:r>
              <a:rPr lang="es-ES" sz="2000" dirty="0"/>
              <a:t> </a:t>
            </a:r>
            <a:r>
              <a:rPr lang="es-ES" sz="2000" dirty="0" err="1"/>
              <a:t>allocated</a:t>
            </a:r>
            <a:r>
              <a:rPr lang="es-ES" sz="2000" dirty="0"/>
              <a:t> </a:t>
            </a:r>
            <a:r>
              <a:rPr lang="es-ES" sz="2000" dirty="0" err="1"/>
              <a:t>funds</a:t>
            </a:r>
            <a:endParaRPr lang="en-US" sz="2000" dirty="0"/>
          </a:p>
        </p:txBody>
      </p:sp>
      <p:pic>
        <p:nvPicPr>
          <p:cNvPr id="2" name="Picture 1">
            <a:extLst>
              <a:ext uri="{FF2B5EF4-FFF2-40B4-BE49-F238E27FC236}">
                <a16:creationId xmlns:a16="http://schemas.microsoft.com/office/drawing/2014/main" id="{AA38A721-9D24-A09B-1C0A-9F06DDE13E03}"/>
              </a:ext>
            </a:extLst>
          </p:cNvPr>
          <p:cNvPicPr>
            <a:picLocks noChangeAspect="1"/>
          </p:cNvPicPr>
          <p:nvPr/>
        </p:nvPicPr>
        <p:blipFill rotWithShape="1">
          <a:blip r:embed="rId4"/>
          <a:srcRect b="23083"/>
          <a:stretch/>
        </p:blipFill>
        <p:spPr>
          <a:xfrm>
            <a:off x="11283343" y="29201"/>
            <a:ext cx="744105" cy="720974"/>
          </a:xfrm>
          <a:prstGeom prst="rect">
            <a:avLst/>
          </a:prstGeom>
        </p:spPr>
      </p:pic>
      <p:pic>
        <p:nvPicPr>
          <p:cNvPr id="4" name="Picture 3" descr="A cover of a proposal template&#10;&#10;Description automatically generated">
            <a:extLst>
              <a:ext uri="{FF2B5EF4-FFF2-40B4-BE49-F238E27FC236}">
                <a16:creationId xmlns:a16="http://schemas.microsoft.com/office/drawing/2014/main" id="{05791320-0BE4-EB82-08C3-106CEC8C8B4D}"/>
              </a:ext>
            </a:extLst>
          </p:cNvPr>
          <p:cNvPicPr>
            <a:picLocks noChangeAspect="1"/>
          </p:cNvPicPr>
          <p:nvPr/>
        </p:nvPicPr>
        <p:blipFill>
          <a:blip r:embed="rId5"/>
          <a:stretch>
            <a:fillRect/>
          </a:stretch>
        </p:blipFill>
        <p:spPr>
          <a:xfrm>
            <a:off x="859652" y="3429000"/>
            <a:ext cx="2870987" cy="3174527"/>
          </a:xfrm>
          <a:prstGeom prst="rect">
            <a:avLst/>
          </a:prstGeom>
        </p:spPr>
      </p:pic>
    </p:spTree>
    <p:extLst>
      <p:ext uri="{BB962C8B-B14F-4D97-AF65-F5344CB8AC3E}">
        <p14:creationId xmlns:p14="http://schemas.microsoft.com/office/powerpoint/2010/main" val="2559645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41CA-EAFB-78EC-18B3-0C377FFADF25}"/>
              </a:ext>
            </a:extLst>
          </p:cNvPr>
          <p:cNvSpPr>
            <a:spLocks noGrp="1"/>
          </p:cNvSpPr>
          <p:nvPr>
            <p:ph type="title" idx="4294967295"/>
          </p:nvPr>
        </p:nvSpPr>
        <p:spPr>
          <a:xfrm>
            <a:off x="394257" y="194955"/>
            <a:ext cx="11158887" cy="1236925"/>
          </a:xfrm>
          <a:prstGeom prst="rect">
            <a:avLst/>
          </a:prstGeom>
        </p:spPr>
        <p:txBody>
          <a:bodyPr/>
          <a:lstStyle/>
          <a:p>
            <a:r>
              <a:rPr lang="en-GB" sz="4400" b="1" dirty="0"/>
              <a:t>CPDAE trainings on AF and GCF project development and implementation</a:t>
            </a:r>
            <a:endParaRPr lang="en-US" sz="4400" b="1" dirty="0"/>
          </a:p>
        </p:txBody>
      </p:sp>
      <p:sp>
        <p:nvSpPr>
          <p:cNvPr id="12" name="TextBox 11">
            <a:extLst>
              <a:ext uri="{FF2B5EF4-FFF2-40B4-BE49-F238E27FC236}">
                <a16:creationId xmlns:a16="http://schemas.microsoft.com/office/drawing/2014/main" id="{7AF3D7E5-02F9-C59B-1572-535EC8FD99C5}"/>
              </a:ext>
            </a:extLst>
          </p:cNvPr>
          <p:cNvSpPr txBox="1"/>
          <p:nvPr/>
        </p:nvSpPr>
        <p:spPr>
          <a:xfrm>
            <a:off x="109503" y="1529717"/>
            <a:ext cx="3733248" cy="3200876"/>
          </a:xfrm>
          <a:prstGeom prst="roundRect">
            <a:avLst/>
          </a:prstGeom>
          <a:solidFill>
            <a:srgbClr val="FAF7FB"/>
          </a:solidFill>
        </p:spPr>
        <p:txBody>
          <a:bodyPr wrap="square">
            <a:spAutoFit/>
          </a:bodyPr>
          <a:lstStyle/>
          <a:p>
            <a:pPr>
              <a:spcBef>
                <a:spcPts val="600"/>
              </a:spcBef>
              <a:spcAft>
                <a:spcPts val="600"/>
              </a:spcAft>
            </a:pPr>
            <a:r>
              <a:rPr lang="en-GB" sz="2400" b="1" dirty="0">
                <a:solidFill>
                  <a:srgbClr val="2F5597"/>
                </a:solidFill>
                <a:effectLst/>
                <a:ea typeface="Calibri" panose="020F0502020204030204" pitchFamily="34" charset="0"/>
              </a:rPr>
              <a:t>When are the trainings?</a:t>
            </a:r>
            <a:endParaRPr lang="en-GB" sz="2400" dirty="0">
              <a:effectLst/>
              <a:ea typeface="Calibri" panose="020F0502020204030204" pitchFamily="34" charset="0"/>
            </a:endParaRPr>
          </a:p>
          <a:p>
            <a:pPr lvl="0">
              <a:spcBef>
                <a:spcPts val="600"/>
              </a:spcBef>
              <a:spcAft>
                <a:spcPts val="600"/>
              </a:spcAft>
              <a:tabLst>
                <a:tab pos="457200" algn="l"/>
              </a:tabLst>
            </a:pPr>
            <a:r>
              <a:rPr lang="en-GB" b="1" dirty="0">
                <a:effectLst/>
                <a:ea typeface="Times New Roman" panose="02020603050405020304" pitchFamily="18" charset="0"/>
              </a:rPr>
              <a:t>Date</a:t>
            </a:r>
            <a:r>
              <a:rPr lang="en-GB" dirty="0">
                <a:effectLst/>
                <a:ea typeface="Times New Roman" panose="02020603050405020304" pitchFamily="18" charset="0"/>
              </a:rPr>
              <a:t>: 09–17 Oct 2023</a:t>
            </a:r>
            <a:endParaRPr lang="en-GB" dirty="0">
              <a:ea typeface="Times New Roman" panose="02020603050405020304" pitchFamily="18" charset="0"/>
            </a:endParaRPr>
          </a:p>
          <a:p>
            <a:pPr lvl="0">
              <a:spcBef>
                <a:spcPts val="600"/>
              </a:spcBef>
              <a:spcAft>
                <a:spcPts val="600"/>
              </a:spcAft>
              <a:tabLst>
                <a:tab pos="457200" algn="l"/>
              </a:tabLst>
            </a:pPr>
            <a:r>
              <a:rPr lang="en-GB" b="1" dirty="0">
                <a:effectLst/>
                <a:ea typeface="Times New Roman" panose="02020603050405020304" pitchFamily="18" charset="0"/>
              </a:rPr>
              <a:t>Time</a:t>
            </a:r>
            <a:r>
              <a:rPr lang="en-GB" dirty="0">
                <a:effectLst/>
                <a:ea typeface="Times New Roman" panose="02020603050405020304" pitchFamily="18" charset="0"/>
              </a:rPr>
              <a:t>: 11:00 – 14:30 CEST </a:t>
            </a:r>
          </a:p>
          <a:p>
            <a:pPr lvl="0">
              <a:spcBef>
                <a:spcPts val="600"/>
              </a:spcBef>
              <a:spcAft>
                <a:spcPts val="600"/>
              </a:spcAft>
              <a:tabLst>
                <a:tab pos="457200" algn="l"/>
              </a:tabLst>
            </a:pPr>
            <a:r>
              <a:rPr lang="en-GB" b="1" dirty="0">
                <a:ea typeface="Times New Roman" panose="02020603050405020304" pitchFamily="18" charset="0"/>
              </a:rPr>
              <a:t>Language</a:t>
            </a:r>
            <a:r>
              <a:rPr lang="en-GB" dirty="0">
                <a:ea typeface="Times New Roman" panose="02020603050405020304" pitchFamily="18" charset="0"/>
              </a:rPr>
              <a:t>: </a:t>
            </a:r>
            <a:r>
              <a:rPr lang="en-GB" dirty="0">
                <a:effectLst/>
                <a:ea typeface="Times New Roman" panose="02020603050405020304" pitchFamily="18" charset="0"/>
              </a:rPr>
              <a:t>English with simultaneous translation to French*</a:t>
            </a:r>
          </a:p>
          <a:p>
            <a:pPr lvl="0">
              <a:spcBef>
                <a:spcPts val="600"/>
              </a:spcBef>
              <a:spcAft>
                <a:spcPts val="600"/>
              </a:spcAft>
              <a:tabLst>
                <a:tab pos="457200" algn="l"/>
              </a:tabLst>
            </a:pPr>
            <a:r>
              <a:rPr lang="en-GB" sz="1400" i="1" dirty="0">
                <a:ea typeface="Calibri" panose="020F0502020204030204" pitchFamily="34" charset="0"/>
              </a:rPr>
              <a:t>*</a:t>
            </a:r>
            <a:r>
              <a:rPr lang="en-GB" sz="1400" i="1" dirty="0">
                <a:effectLst/>
                <a:ea typeface="Times New Roman" panose="02020603050405020304" pitchFamily="18" charset="0"/>
              </a:rPr>
              <a:t> English with simultaneous translation to Spanish took place in August. </a:t>
            </a:r>
            <a:endParaRPr lang="en-GB" sz="1400" i="1" dirty="0">
              <a:effectLst/>
              <a:ea typeface="Calibri" panose="020F0502020204030204" pitchFamily="34" charset="0"/>
            </a:endParaRPr>
          </a:p>
        </p:txBody>
      </p:sp>
      <p:pic>
        <p:nvPicPr>
          <p:cNvPr id="14" name="Picture 13">
            <a:extLst>
              <a:ext uri="{FF2B5EF4-FFF2-40B4-BE49-F238E27FC236}">
                <a16:creationId xmlns:a16="http://schemas.microsoft.com/office/drawing/2014/main" id="{F6080346-D1D6-20DC-E2B9-2020BC1AD258}"/>
              </a:ext>
            </a:extLst>
          </p:cNvPr>
          <p:cNvPicPr>
            <a:picLocks noChangeAspect="1"/>
          </p:cNvPicPr>
          <p:nvPr/>
        </p:nvPicPr>
        <p:blipFill>
          <a:blip r:embed="rId3"/>
          <a:stretch>
            <a:fillRect/>
          </a:stretch>
        </p:blipFill>
        <p:spPr>
          <a:xfrm>
            <a:off x="3952254" y="1537735"/>
            <a:ext cx="8239746" cy="3229007"/>
          </a:xfrm>
          <a:prstGeom prst="rect">
            <a:avLst/>
          </a:prstGeom>
        </p:spPr>
      </p:pic>
      <p:sp>
        <p:nvSpPr>
          <p:cNvPr id="15" name="TextBox 14">
            <a:extLst>
              <a:ext uri="{FF2B5EF4-FFF2-40B4-BE49-F238E27FC236}">
                <a16:creationId xmlns:a16="http://schemas.microsoft.com/office/drawing/2014/main" id="{AC531EE2-0BDA-57AA-190E-41EA2166A24B}"/>
              </a:ext>
            </a:extLst>
          </p:cNvPr>
          <p:cNvSpPr txBox="1"/>
          <p:nvPr/>
        </p:nvSpPr>
        <p:spPr>
          <a:xfrm>
            <a:off x="184264" y="4828430"/>
            <a:ext cx="11823472" cy="851297"/>
          </a:xfrm>
          <a:prstGeom prst="roundRect">
            <a:avLst/>
          </a:prstGeom>
          <a:solidFill>
            <a:schemeClr val="accent3">
              <a:lumMod val="20000"/>
              <a:lumOff val="80000"/>
            </a:schemeClr>
          </a:solidFill>
        </p:spPr>
        <p:txBody>
          <a:bodyPr wrap="square">
            <a:spAutoFit/>
          </a:bodyPr>
          <a:lstStyle/>
          <a:p>
            <a:pPr algn="just"/>
            <a:r>
              <a:rPr lang="en-GB" sz="1600" b="1" dirty="0">
                <a:solidFill>
                  <a:srgbClr val="2F5597"/>
                </a:solidFill>
                <a:effectLst/>
                <a:latin typeface="Arial" panose="020B0604020202020204" pitchFamily="34" charset="0"/>
                <a:ea typeface="Calibri" panose="020F0502020204030204" pitchFamily="34" charset="0"/>
              </a:rPr>
              <a:t>How to register?</a:t>
            </a:r>
            <a:endParaRPr lang="en-GB" sz="1600" dirty="0">
              <a:effectLst/>
              <a:latin typeface="Calibri" panose="020F0502020204030204" pitchFamily="34" charset="0"/>
              <a:ea typeface="Calibri" panose="020F0502020204030204" pitchFamily="34" charset="0"/>
            </a:endParaRPr>
          </a:p>
          <a:p>
            <a:pPr algn="just"/>
            <a:r>
              <a:rPr lang="en-GB" sz="1400" dirty="0">
                <a:effectLst/>
                <a:latin typeface="Arial" panose="020B0604020202020204" pitchFamily="34" charset="0"/>
                <a:ea typeface="Calibri" panose="020F0502020204030204" pitchFamily="34" charset="0"/>
              </a:rPr>
              <a:t>Please sen</a:t>
            </a:r>
            <a:r>
              <a:rPr lang="en-GB" sz="1400" dirty="0">
                <a:latin typeface="Arial" panose="020B0604020202020204" pitchFamily="34" charset="0"/>
                <a:ea typeface="Calibri" panose="020F0502020204030204" pitchFamily="34" charset="0"/>
              </a:rPr>
              <a:t>d an email to Ms. Lisa Scholz (</a:t>
            </a:r>
            <a:r>
              <a:rPr lang="en-GB" sz="1400" dirty="0">
                <a:effectLst/>
                <a:latin typeface="Arial" panose="020B0604020202020204" pitchFamily="34" charset="0"/>
                <a:ea typeface="Calibri" panose="020F0502020204030204" pitchFamily="34" charset="0"/>
                <a:hlinkClick r:id="rId4"/>
              </a:rPr>
              <a:t>lisa.scholz@giz.de</a:t>
            </a:r>
            <a:r>
              <a:rPr lang="en-GB" sz="1400" dirty="0">
                <a:effectLst/>
                <a:latin typeface="Arial" panose="020B0604020202020204" pitchFamily="34" charset="0"/>
                <a:ea typeface="Calibri" panose="020F0502020204030204" pitchFamily="34" charset="0"/>
              </a:rPr>
              <a:t>) </a:t>
            </a:r>
            <a:r>
              <a:rPr lang="en-GB" sz="1400" b="1" dirty="0">
                <a:effectLst/>
                <a:latin typeface="Arial" panose="020B0604020202020204" pitchFamily="34" charset="0"/>
                <a:ea typeface="Calibri" panose="020F0502020204030204" pitchFamily="34" charset="0"/>
              </a:rPr>
              <a:t>with the list of participants</a:t>
            </a:r>
            <a:r>
              <a:rPr lang="en-GB" sz="1400" dirty="0">
                <a:effectLst/>
                <a:latin typeface="Arial" panose="020B0604020202020204" pitchFamily="34" charset="0"/>
                <a:ea typeface="Calibri" panose="020F0502020204030204" pitchFamily="34" charset="0"/>
              </a:rPr>
              <a:t> </a:t>
            </a:r>
            <a:r>
              <a:rPr lang="en-GB" sz="1400" b="1" dirty="0">
                <a:effectLst/>
                <a:latin typeface="Arial" panose="020B0604020202020204" pitchFamily="34" charset="0"/>
                <a:ea typeface="Calibri" panose="020F0502020204030204" pitchFamily="34" charset="0"/>
              </a:rPr>
              <a:t>asap</a:t>
            </a:r>
            <a:r>
              <a:rPr lang="en-GB" sz="1400" dirty="0">
                <a:effectLst/>
                <a:latin typeface="Arial" panose="020B0604020202020204" pitchFamily="34" charset="0"/>
                <a:ea typeface="Calibri" panose="020F0502020204030204" pitchFamily="34" charset="0"/>
              </a:rPr>
              <a:t>. Registered persons will receive the meeting link in due time. </a:t>
            </a:r>
            <a:endParaRPr lang="en-GB" sz="1400" dirty="0">
              <a:effectLst/>
              <a:latin typeface="Calibri" panose="020F0502020204030204" pitchFamily="34" charset="0"/>
              <a:ea typeface="Calibri" panose="020F0502020204030204" pitchFamily="34" charset="0"/>
            </a:endParaRPr>
          </a:p>
        </p:txBody>
      </p:sp>
      <p:sp>
        <p:nvSpPr>
          <p:cNvPr id="29" name="TextBox 28">
            <a:extLst>
              <a:ext uri="{FF2B5EF4-FFF2-40B4-BE49-F238E27FC236}">
                <a16:creationId xmlns:a16="http://schemas.microsoft.com/office/drawing/2014/main" id="{1F5E25FA-2A2B-D714-40D4-08010B94B242}"/>
              </a:ext>
            </a:extLst>
          </p:cNvPr>
          <p:cNvSpPr txBox="1"/>
          <p:nvPr/>
        </p:nvSpPr>
        <p:spPr>
          <a:xfrm>
            <a:off x="184264" y="5743512"/>
            <a:ext cx="11823472" cy="851297"/>
          </a:xfrm>
          <a:prstGeom prst="roundRect">
            <a:avLst/>
          </a:prstGeom>
          <a:solidFill>
            <a:schemeClr val="accent6">
              <a:lumMod val="20000"/>
              <a:lumOff val="80000"/>
            </a:schemeClr>
          </a:solidFill>
        </p:spPr>
        <p:txBody>
          <a:bodyPr wrap="square">
            <a:spAutoFit/>
          </a:bodyPr>
          <a:lstStyle/>
          <a:p>
            <a:pPr algn="just"/>
            <a:r>
              <a:rPr lang="en-GB" sz="1600" b="1" dirty="0">
                <a:solidFill>
                  <a:srgbClr val="2F5597"/>
                </a:solidFill>
                <a:effectLst/>
                <a:latin typeface="Arial" panose="020B0604020202020204" pitchFamily="34" charset="0"/>
                <a:ea typeface="Calibri" panose="020F0502020204030204" pitchFamily="34" charset="0"/>
              </a:rPr>
              <a:t>Who should join?</a:t>
            </a:r>
            <a:endParaRPr lang="en-GB" sz="1600" dirty="0">
              <a:effectLst/>
              <a:latin typeface="Calibri" panose="020F0502020204030204" pitchFamily="34" charset="0"/>
              <a:ea typeface="Calibri" panose="020F0502020204030204" pitchFamily="34" charset="0"/>
            </a:endParaRPr>
          </a:p>
          <a:p>
            <a:pPr algn="just"/>
            <a:r>
              <a:rPr lang="en-GB" sz="1400" dirty="0">
                <a:effectLst/>
                <a:latin typeface="Arial" panose="020B0604020202020204" pitchFamily="34" charset="0"/>
                <a:ea typeface="Calibri" panose="020F0502020204030204" pitchFamily="34" charset="0"/>
              </a:rPr>
              <a:t>Ideally </a:t>
            </a:r>
            <a:r>
              <a:rPr lang="en-GB" sz="1400" b="1" dirty="0">
                <a:effectLst/>
                <a:latin typeface="Arial" panose="020B0604020202020204" pitchFamily="34" charset="0"/>
                <a:ea typeface="Calibri" panose="020F0502020204030204" pitchFamily="34" charset="0"/>
              </a:rPr>
              <a:t>technical experts of your entity</a:t>
            </a:r>
            <a:r>
              <a:rPr lang="en-GB" sz="1400" dirty="0">
                <a:effectLst/>
                <a:latin typeface="Arial" panose="020B0604020202020204" pitchFamily="34" charset="0"/>
                <a:ea typeface="Calibri" panose="020F0502020204030204" pitchFamily="34" charset="0"/>
              </a:rPr>
              <a:t> who are involved or will be involved in AF/GCF concept note/proposal preparation and implementation. You may nominate </a:t>
            </a:r>
            <a:r>
              <a:rPr lang="en-GB" sz="1400" b="1" dirty="0">
                <a:effectLst/>
                <a:latin typeface="Arial" panose="020B0604020202020204" pitchFamily="34" charset="0"/>
                <a:ea typeface="Calibri" panose="020F0502020204030204" pitchFamily="34" charset="0"/>
              </a:rPr>
              <a:t>up to 2 representatives</a:t>
            </a:r>
            <a:r>
              <a:rPr lang="en-GB" sz="1400" dirty="0">
                <a:effectLst/>
                <a:latin typeface="Arial" panose="020B0604020202020204" pitchFamily="34" charset="0"/>
                <a:ea typeface="Calibri" panose="020F0502020204030204" pitchFamily="34" charset="0"/>
              </a:rPr>
              <a:t> from your organization</a:t>
            </a:r>
            <a:endParaRPr lang="en-US" sz="1400" dirty="0"/>
          </a:p>
        </p:txBody>
      </p:sp>
      <p:pic>
        <p:nvPicPr>
          <p:cNvPr id="3" name="Picture 2">
            <a:extLst>
              <a:ext uri="{FF2B5EF4-FFF2-40B4-BE49-F238E27FC236}">
                <a16:creationId xmlns:a16="http://schemas.microsoft.com/office/drawing/2014/main" id="{71A30FB8-D878-44C4-ADE9-2452423D73E5}"/>
              </a:ext>
            </a:extLst>
          </p:cNvPr>
          <p:cNvPicPr>
            <a:picLocks noChangeAspect="1"/>
          </p:cNvPicPr>
          <p:nvPr/>
        </p:nvPicPr>
        <p:blipFill rotWithShape="1">
          <a:blip r:embed="rId5"/>
          <a:srcRect b="23083"/>
          <a:stretch/>
        </p:blipFill>
        <p:spPr>
          <a:xfrm>
            <a:off x="11283343" y="29201"/>
            <a:ext cx="744105" cy="720974"/>
          </a:xfrm>
          <a:prstGeom prst="rect">
            <a:avLst/>
          </a:prstGeom>
        </p:spPr>
      </p:pic>
    </p:spTree>
    <p:extLst>
      <p:ext uri="{BB962C8B-B14F-4D97-AF65-F5344CB8AC3E}">
        <p14:creationId xmlns:p14="http://schemas.microsoft.com/office/powerpoint/2010/main" val="3846974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559085" y="264093"/>
            <a:ext cx="9353843" cy="619485"/>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b="1" dirty="0"/>
              <a:t>How to </a:t>
            </a:r>
            <a:r>
              <a:rPr lang="en-US" b="1" dirty="0">
                <a:solidFill>
                  <a:schemeClr val="accent5">
                    <a:lumMod val="75000"/>
                  </a:schemeClr>
                </a:solidFill>
              </a:rPr>
              <a:t>become a member</a:t>
            </a:r>
            <a:endParaRPr lang="en-US" b="1" dirty="0"/>
          </a:p>
        </p:txBody>
      </p:sp>
      <p:sp>
        <p:nvSpPr>
          <p:cNvPr id="7" name="Freeform: Shape 6">
            <a:extLst>
              <a:ext uri="{FF2B5EF4-FFF2-40B4-BE49-F238E27FC236}">
                <a16:creationId xmlns:a16="http://schemas.microsoft.com/office/drawing/2014/main" id="{7ECE5771-3EE4-41B0-A786-5D3E0E8AFA9C}"/>
              </a:ext>
            </a:extLst>
          </p:cNvPr>
          <p:cNvSpPr/>
          <p:nvPr/>
        </p:nvSpPr>
        <p:spPr>
          <a:xfrm>
            <a:off x="2691829" y="883578"/>
            <a:ext cx="4262431" cy="352940"/>
          </a:xfrm>
          <a:custGeom>
            <a:avLst/>
            <a:gdLst>
              <a:gd name="connsiteX0" fmla="*/ 0 w 4262431"/>
              <a:gd name="connsiteY0" fmla="*/ 108595 h 352940"/>
              <a:gd name="connsiteX1" fmla="*/ 380088 w 4262431"/>
              <a:gd name="connsiteY1" fmla="*/ 190044 h 352940"/>
              <a:gd name="connsiteX2" fmla="*/ 542984 w 4262431"/>
              <a:gd name="connsiteY2" fmla="*/ 81446 h 352940"/>
              <a:gd name="connsiteX3" fmla="*/ 624433 w 4262431"/>
              <a:gd name="connsiteY3" fmla="*/ 54297 h 352940"/>
              <a:gd name="connsiteX4" fmla="*/ 814477 w 4262431"/>
              <a:gd name="connsiteY4" fmla="*/ 0 h 352940"/>
              <a:gd name="connsiteX5" fmla="*/ 1085968 w 4262431"/>
              <a:gd name="connsiteY5" fmla="*/ 108595 h 352940"/>
              <a:gd name="connsiteX6" fmla="*/ 1248864 w 4262431"/>
              <a:gd name="connsiteY6" fmla="*/ 244342 h 352940"/>
              <a:gd name="connsiteX7" fmla="*/ 1601804 w 4262431"/>
              <a:gd name="connsiteY7" fmla="*/ 352940 h 352940"/>
              <a:gd name="connsiteX8" fmla="*/ 1927595 w 4262431"/>
              <a:gd name="connsiteY8" fmla="*/ 135746 h 352940"/>
              <a:gd name="connsiteX9" fmla="*/ 2361984 w 4262431"/>
              <a:gd name="connsiteY9" fmla="*/ 27148 h 352940"/>
              <a:gd name="connsiteX10" fmla="*/ 2606326 w 4262431"/>
              <a:gd name="connsiteY10" fmla="*/ 54297 h 352940"/>
              <a:gd name="connsiteX11" fmla="*/ 2932117 w 4262431"/>
              <a:gd name="connsiteY11" fmla="*/ 298642 h 352940"/>
              <a:gd name="connsiteX12" fmla="*/ 3095013 w 4262431"/>
              <a:gd name="connsiteY12" fmla="*/ 325791 h 352940"/>
              <a:gd name="connsiteX13" fmla="*/ 3447953 w 4262431"/>
              <a:gd name="connsiteY13" fmla="*/ 190044 h 352940"/>
              <a:gd name="connsiteX14" fmla="*/ 3909491 w 4262431"/>
              <a:gd name="connsiteY14" fmla="*/ 108595 h 352940"/>
              <a:gd name="connsiteX15" fmla="*/ 4262431 w 4262431"/>
              <a:gd name="connsiteY15" fmla="*/ 135746 h 35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2431" h="352940" fill="none" extrusionOk="0">
                <a:moveTo>
                  <a:pt x="0" y="108595"/>
                </a:moveTo>
                <a:cubicBezTo>
                  <a:pt x="110528" y="133374"/>
                  <a:pt x="256141" y="178975"/>
                  <a:pt x="380088" y="190044"/>
                </a:cubicBezTo>
                <a:cubicBezTo>
                  <a:pt x="441825" y="169934"/>
                  <a:pt x="482512" y="96659"/>
                  <a:pt x="542984" y="81446"/>
                </a:cubicBezTo>
                <a:cubicBezTo>
                  <a:pt x="569617" y="60055"/>
                  <a:pt x="598145" y="59133"/>
                  <a:pt x="624433" y="54297"/>
                </a:cubicBezTo>
                <a:cubicBezTo>
                  <a:pt x="683359" y="36367"/>
                  <a:pt x="747941" y="18631"/>
                  <a:pt x="814477" y="0"/>
                </a:cubicBezTo>
                <a:cubicBezTo>
                  <a:pt x="903078" y="51263"/>
                  <a:pt x="1021060" y="54234"/>
                  <a:pt x="1085968" y="108595"/>
                </a:cubicBezTo>
                <a:cubicBezTo>
                  <a:pt x="1152545" y="152603"/>
                  <a:pt x="1185006" y="226938"/>
                  <a:pt x="1248864" y="244342"/>
                </a:cubicBezTo>
                <a:cubicBezTo>
                  <a:pt x="1289292" y="259011"/>
                  <a:pt x="1574598" y="342974"/>
                  <a:pt x="1601804" y="352940"/>
                </a:cubicBezTo>
                <a:cubicBezTo>
                  <a:pt x="1896775" y="59529"/>
                  <a:pt x="1318025" y="441836"/>
                  <a:pt x="1927595" y="135746"/>
                </a:cubicBezTo>
                <a:cubicBezTo>
                  <a:pt x="1974917" y="106841"/>
                  <a:pt x="2331356" y="31706"/>
                  <a:pt x="2361984" y="27148"/>
                </a:cubicBezTo>
                <a:cubicBezTo>
                  <a:pt x="2452063" y="48555"/>
                  <a:pt x="2509741" y="25125"/>
                  <a:pt x="2606326" y="54297"/>
                </a:cubicBezTo>
                <a:cubicBezTo>
                  <a:pt x="2927701" y="230039"/>
                  <a:pt x="2590076" y="32175"/>
                  <a:pt x="2932117" y="298642"/>
                </a:cubicBezTo>
                <a:cubicBezTo>
                  <a:pt x="2976276" y="318221"/>
                  <a:pt x="3033912" y="319967"/>
                  <a:pt x="3095013" y="325791"/>
                </a:cubicBezTo>
                <a:cubicBezTo>
                  <a:pt x="3435925" y="281686"/>
                  <a:pt x="3074374" y="318018"/>
                  <a:pt x="3447953" y="190044"/>
                </a:cubicBezTo>
                <a:cubicBezTo>
                  <a:pt x="3625265" y="128237"/>
                  <a:pt x="3756479" y="98401"/>
                  <a:pt x="3909491" y="108595"/>
                </a:cubicBezTo>
                <a:cubicBezTo>
                  <a:pt x="3997962" y="76861"/>
                  <a:pt x="4098506" y="142805"/>
                  <a:pt x="4262431" y="135746"/>
                </a:cubicBezTo>
              </a:path>
              <a:path w="4262431" h="352940" stroke="0" extrusionOk="0">
                <a:moveTo>
                  <a:pt x="0" y="108595"/>
                </a:moveTo>
                <a:cubicBezTo>
                  <a:pt x="115362" y="123503"/>
                  <a:pt x="271739" y="199721"/>
                  <a:pt x="380088" y="190044"/>
                </a:cubicBezTo>
                <a:cubicBezTo>
                  <a:pt x="437456" y="186539"/>
                  <a:pt x="477482" y="118523"/>
                  <a:pt x="542984" y="81446"/>
                </a:cubicBezTo>
                <a:cubicBezTo>
                  <a:pt x="571641" y="75088"/>
                  <a:pt x="594047" y="60377"/>
                  <a:pt x="624433" y="54297"/>
                </a:cubicBezTo>
                <a:cubicBezTo>
                  <a:pt x="695867" y="20052"/>
                  <a:pt x="746724" y="11306"/>
                  <a:pt x="814477" y="0"/>
                </a:cubicBezTo>
                <a:cubicBezTo>
                  <a:pt x="890661" y="19404"/>
                  <a:pt x="1008283" y="51727"/>
                  <a:pt x="1085968" y="108595"/>
                </a:cubicBezTo>
                <a:cubicBezTo>
                  <a:pt x="1152583" y="127680"/>
                  <a:pt x="1170319" y="212311"/>
                  <a:pt x="1248864" y="244342"/>
                </a:cubicBezTo>
                <a:cubicBezTo>
                  <a:pt x="1282618" y="263112"/>
                  <a:pt x="1576147" y="344831"/>
                  <a:pt x="1601804" y="352940"/>
                </a:cubicBezTo>
                <a:cubicBezTo>
                  <a:pt x="2029570" y="120383"/>
                  <a:pt x="1318935" y="521718"/>
                  <a:pt x="1927595" y="135746"/>
                </a:cubicBezTo>
                <a:cubicBezTo>
                  <a:pt x="1973235" y="108413"/>
                  <a:pt x="2333202" y="32342"/>
                  <a:pt x="2361984" y="27148"/>
                </a:cubicBezTo>
                <a:cubicBezTo>
                  <a:pt x="2443844" y="12237"/>
                  <a:pt x="2529853" y="34844"/>
                  <a:pt x="2606326" y="54297"/>
                </a:cubicBezTo>
                <a:cubicBezTo>
                  <a:pt x="2951925" y="236220"/>
                  <a:pt x="2684352" y="149514"/>
                  <a:pt x="2932117" y="298642"/>
                </a:cubicBezTo>
                <a:cubicBezTo>
                  <a:pt x="2982844" y="323778"/>
                  <a:pt x="3035979" y="318466"/>
                  <a:pt x="3095013" y="325791"/>
                </a:cubicBezTo>
                <a:cubicBezTo>
                  <a:pt x="3459372" y="358843"/>
                  <a:pt x="3068782" y="381992"/>
                  <a:pt x="3447953" y="190044"/>
                </a:cubicBezTo>
                <a:cubicBezTo>
                  <a:pt x="3623930" y="114735"/>
                  <a:pt x="3706893" y="148712"/>
                  <a:pt x="3909491" y="108595"/>
                </a:cubicBezTo>
                <a:cubicBezTo>
                  <a:pt x="4014879" y="108180"/>
                  <a:pt x="4110862" y="140166"/>
                  <a:pt x="4262431" y="135746"/>
                </a:cubicBezTo>
              </a:path>
            </a:pathLst>
          </a:custGeom>
          <a:solidFill>
            <a:schemeClr val="accent2"/>
          </a:solidFill>
          <a:ln w="19050">
            <a:solidFill>
              <a:schemeClr val="accent4">
                <a:lumMod val="75000"/>
              </a:schemeClr>
            </a:solidFill>
            <a:extLst>
              <a:ext uri="{C807C97D-BFC1-408E-A445-0C87EB9F89A2}">
                <ask:lineSketchStyleProps xmlns:ask="http://schemas.microsoft.com/office/drawing/2018/sketchyshapes" sd="4198304402">
                  <a:custGeom>
                    <a:avLst/>
                    <a:gdLst>
                      <a:gd name="connsiteX0" fmla="*/ 0 w 1613043"/>
                      <a:gd name="connsiteY0" fmla="*/ 41096 h 133564"/>
                      <a:gd name="connsiteX1" fmla="*/ 143838 w 1613043"/>
                      <a:gd name="connsiteY1" fmla="*/ 71919 h 133564"/>
                      <a:gd name="connsiteX2" fmla="*/ 205483 w 1613043"/>
                      <a:gd name="connsiteY2" fmla="*/ 30822 h 133564"/>
                      <a:gd name="connsiteX3" fmla="*/ 236306 w 1613043"/>
                      <a:gd name="connsiteY3" fmla="*/ 20548 h 133564"/>
                      <a:gd name="connsiteX4" fmla="*/ 308225 w 1613043"/>
                      <a:gd name="connsiteY4" fmla="*/ 0 h 133564"/>
                      <a:gd name="connsiteX5" fmla="*/ 410966 w 1613043"/>
                      <a:gd name="connsiteY5" fmla="*/ 41096 h 133564"/>
                      <a:gd name="connsiteX6" fmla="*/ 472611 w 1613043"/>
                      <a:gd name="connsiteY6" fmla="*/ 92467 h 133564"/>
                      <a:gd name="connsiteX7" fmla="*/ 606175 w 1613043"/>
                      <a:gd name="connsiteY7" fmla="*/ 133564 h 133564"/>
                      <a:gd name="connsiteX8" fmla="*/ 729465 w 1613043"/>
                      <a:gd name="connsiteY8" fmla="*/ 51371 h 133564"/>
                      <a:gd name="connsiteX9" fmla="*/ 893852 w 1613043"/>
                      <a:gd name="connsiteY9" fmla="*/ 10274 h 133564"/>
                      <a:gd name="connsiteX10" fmla="*/ 986319 w 1613043"/>
                      <a:gd name="connsiteY10" fmla="*/ 20548 h 133564"/>
                      <a:gd name="connsiteX11" fmla="*/ 1109609 w 1613043"/>
                      <a:gd name="connsiteY11" fmla="*/ 113016 h 133564"/>
                      <a:gd name="connsiteX12" fmla="*/ 1171254 w 1613043"/>
                      <a:gd name="connsiteY12" fmla="*/ 123290 h 133564"/>
                      <a:gd name="connsiteX13" fmla="*/ 1304818 w 1613043"/>
                      <a:gd name="connsiteY13" fmla="*/ 71919 h 133564"/>
                      <a:gd name="connsiteX14" fmla="*/ 1479479 w 1613043"/>
                      <a:gd name="connsiteY14" fmla="*/ 41096 h 133564"/>
                      <a:gd name="connsiteX15" fmla="*/ 1613043 w 1613043"/>
                      <a:gd name="connsiteY15" fmla="*/ 51371 h 13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3043" h="133564">
                        <a:moveTo>
                          <a:pt x="0" y="41096"/>
                        </a:moveTo>
                        <a:cubicBezTo>
                          <a:pt x="47946" y="51370"/>
                          <a:pt x="94865" y="74368"/>
                          <a:pt x="143838" y="71919"/>
                        </a:cubicBezTo>
                        <a:cubicBezTo>
                          <a:pt x="168503" y="70686"/>
                          <a:pt x="183895" y="42815"/>
                          <a:pt x="205483" y="30822"/>
                        </a:cubicBezTo>
                        <a:cubicBezTo>
                          <a:pt x="214950" y="25562"/>
                          <a:pt x="225933" y="23660"/>
                          <a:pt x="236306" y="20548"/>
                        </a:cubicBezTo>
                        <a:cubicBezTo>
                          <a:pt x="260187" y="13384"/>
                          <a:pt x="284252" y="6849"/>
                          <a:pt x="308225" y="0"/>
                        </a:cubicBezTo>
                        <a:cubicBezTo>
                          <a:pt x="342472" y="13699"/>
                          <a:pt x="378818" y="23013"/>
                          <a:pt x="410966" y="41096"/>
                        </a:cubicBezTo>
                        <a:cubicBezTo>
                          <a:pt x="434279" y="54209"/>
                          <a:pt x="449507" y="78989"/>
                          <a:pt x="472611" y="92467"/>
                        </a:cubicBezTo>
                        <a:cubicBezTo>
                          <a:pt x="486262" y="100430"/>
                          <a:pt x="595900" y="130628"/>
                          <a:pt x="606175" y="133564"/>
                        </a:cubicBezTo>
                        <a:cubicBezTo>
                          <a:pt x="770500" y="67835"/>
                          <a:pt x="500354" y="182293"/>
                          <a:pt x="729465" y="51371"/>
                        </a:cubicBezTo>
                        <a:cubicBezTo>
                          <a:pt x="748065" y="40742"/>
                          <a:pt x="883017" y="12682"/>
                          <a:pt x="893852" y="10274"/>
                        </a:cubicBezTo>
                        <a:cubicBezTo>
                          <a:pt x="924674" y="13699"/>
                          <a:pt x="956719" y="11298"/>
                          <a:pt x="986319" y="20548"/>
                        </a:cubicBezTo>
                        <a:cubicBezTo>
                          <a:pt x="1133677" y="66598"/>
                          <a:pt x="990990" y="48315"/>
                          <a:pt x="1109609" y="113016"/>
                        </a:cubicBezTo>
                        <a:cubicBezTo>
                          <a:pt x="1127897" y="122991"/>
                          <a:pt x="1150706" y="119865"/>
                          <a:pt x="1171254" y="123290"/>
                        </a:cubicBezTo>
                        <a:cubicBezTo>
                          <a:pt x="1297175" y="102303"/>
                          <a:pt x="1165717" y="131534"/>
                          <a:pt x="1304818" y="71919"/>
                        </a:cubicBezTo>
                        <a:cubicBezTo>
                          <a:pt x="1364171" y="46482"/>
                          <a:pt x="1414961" y="47548"/>
                          <a:pt x="1479479" y="41096"/>
                        </a:cubicBezTo>
                        <a:lnTo>
                          <a:pt x="1613043" y="51371"/>
                        </a:ln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4E4C9C-47DE-CE1F-588E-7B848A0BFC97}"/>
              </a:ext>
            </a:extLst>
          </p:cNvPr>
          <p:cNvSpPr txBox="1"/>
          <p:nvPr/>
        </p:nvSpPr>
        <p:spPr>
          <a:xfrm>
            <a:off x="103909" y="1693397"/>
            <a:ext cx="8530935" cy="4329342"/>
          </a:xfrm>
          <a:prstGeom prst="roundRect">
            <a:avLst/>
          </a:prstGeom>
          <a:solidFill>
            <a:schemeClr val="bg1">
              <a:lumMod val="95000"/>
              <a:alpha val="58824"/>
            </a:schemeClr>
          </a:solidFill>
        </p:spPr>
        <p:txBody>
          <a:bodyPr wrap="square">
            <a:spAutoFit/>
          </a:bodyPr>
          <a:lstStyle/>
          <a:p>
            <a:pPr marL="285750" indent="-285750" algn="just">
              <a:lnSpc>
                <a:spcPct val="150000"/>
              </a:lnSpc>
              <a:buFont typeface="Arial" panose="020B0604020202020204" pitchFamily="34" charset="0"/>
              <a:buChar char="•"/>
            </a:pPr>
            <a:r>
              <a:rPr lang="en-GB" sz="2400" dirty="0"/>
              <a:t>All National Implementing Entities of the Adaptation Fund and Direct Access Entities of the GCF are invited to become members.</a:t>
            </a:r>
          </a:p>
          <a:p>
            <a:pPr marL="285750" indent="-285750" algn="just">
              <a:lnSpc>
                <a:spcPct val="150000"/>
              </a:lnSpc>
              <a:buFont typeface="Arial" panose="020B0604020202020204" pitchFamily="34" charset="0"/>
              <a:buChar char="•"/>
            </a:pPr>
            <a:r>
              <a:rPr lang="en-GB" sz="2400" dirty="0"/>
              <a:t>The entity representative must send a letter to the CPDAE Chair and copy the Vice-Chair </a:t>
            </a:r>
          </a:p>
          <a:p>
            <a:pPr marL="285750" indent="-285750" algn="just">
              <a:lnSpc>
                <a:spcPct val="150000"/>
              </a:lnSpc>
              <a:buFont typeface="Arial" panose="020B0604020202020204" pitchFamily="34" charset="0"/>
              <a:buChar char="•"/>
            </a:pPr>
            <a:r>
              <a:rPr lang="en-US" sz="2400" dirty="0"/>
              <a:t>The template can be found in the following link: </a:t>
            </a:r>
            <a:r>
              <a:rPr lang="en-GB" sz="2400" dirty="0">
                <a:hlinkClick r:id="rId2"/>
              </a:rPr>
              <a:t>Community of Practice - Adaptation Fund (adaptation-fund.org)</a:t>
            </a:r>
            <a:r>
              <a:rPr lang="en-GB" sz="2400" dirty="0"/>
              <a:t> </a:t>
            </a:r>
            <a:endParaRPr lang="en-US" sz="2400" dirty="0"/>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3"/>
          <a:srcRect b="23083"/>
          <a:stretch/>
        </p:blipFill>
        <p:spPr>
          <a:xfrm>
            <a:off x="11283343" y="29201"/>
            <a:ext cx="744105" cy="720974"/>
          </a:xfrm>
          <a:prstGeom prst="rect">
            <a:avLst/>
          </a:prstGeom>
        </p:spPr>
      </p:pic>
      <p:sp>
        <p:nvSpPr>
          <p:cNvPr id="12" name="Cloud 11">
            <a:extLst>
              <a:ext uri="{FF2B5EF4-FFF2-40B4-BE49-F238E27FC236}">
                <a16:creationId xmlns:a16="http://schemas.microsoft.com/office/drawing/2014/main" id="{E0B376C2-0E2F-D68D-FB48-467077E4DC76}"/>
              </a:ext>
            </a:extLst>
          </p:cNvPr>
          <p:cNvSpPr/>
          <p:nvPr/>
        </p:nvSpPr>
        <p:spPr>
          <a:xfrm rot="820848">
            <a:off x="8723587" y="1191540"/>
            <a:ext cx="3169900" cy="1130690"/>
          </a:xfrm>
          <a:prstGeom prst="cloud">
            <a:avLst/>
          </a:prstGeom>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Join the community!</a:t>
            </a:r>
          </a:p>
        </p:txBody>
      </p:sp>
      <p:grpSp>
        <p:nvGrpSpPr>
          <p:cNvPr id="17" name="Group 16">
            <a:extLst>
              <a:ext uri="{FF2B5EF4-FFF2-40B4-BE49-F238E27FC236}">
                <a16:creationId xmlns:a16="http://schemas.microsoft.com/office/drawing/2014/main" id="{074ADC37-9A5F-D0DA-EB06-A4B92425DD53}"/>
              </a:ext>
            </a:extLst>
          </p:cNvPr>
          <p:cNvGrpSpPr/>
          <p:nvPr/>
        </p:nvGrpSpPr>
        <p:grpSpPr>
          <a:xfrm>
            <a:off x="9061799" y="3085961"/>
            <a:ext cx="2796766" cy="3660302"/>
            <a:chOff x="8675134" y="1413978"/>
            <a:chExt cx="2796766" cy="3660302"/>
          </a:xfrm>
        </p:grpSpPr>
        <p:pic>
          <p:nvPicPr>
            <p:cNvPr id="8" name="Picture 7">
              <a:extLst>
                <a:ext uri="{FF2B5EF4-FFF2-40B4-BE49-F238E27FC236}">
                  <a16:creationId xmlns:a16="http://schemas.microsoft.com/office/drawing/2014/main" id="{A127B1E8-1BEB-47A6-C2B6-B7EF294A4BE6}"/>
                </a:ext>
              </a:extLst>
            </p:cNvPr>
            <p:cNvPicPr>
              <a:picLocks noChangeAspect="1"/>
            </p:cNvPicPr>
            <p:nvPr/>
          </p:nvPicPr>
          <p:blipFill>
            <a:blip r:embed="rId4"/>
            <a:stretch>
              <a:fillRect/>
            </a:stretch>
          </p:blipFill>
          <p:spPr>
            <a:xfrm>
              <a:off x="8675134" y="1738908"/>
              <a:ext cx="2796766" cy="3335372"/>
            </a:xfrm>
            <a:prstGeom prst="rect">
              <a:avLst/>
            </a:prstGeom>
            <a:ln>
              <a:solidFill>
                <a:schemeClr val="accent3"/>
              </a:solidFill>
            </a:ln>
          </p:spPr>
        </p:pic>
        <p:sp>
          <p:nvSpPr>
            <p:cNvPr id="13" name="TextBox 12">
              <a:extLst>
                <a:ext uri="{FF2B5EF4-FFF2-40B4-BE49-F238E27FC236}">
                  <a16:creationId xmlns:a16="http://schemas.microsoft.com/office/drawing/2014/main" id="{6F87DB08-4CBC-B6D6-CD9D-0A9E2F52400B}"/>
                </a:ext>
              </a:extLst>
            </p:cNvPr>
            <p:cNvSpPr txBox="1"/>
            <p:nvPr/>
          </p:nvSpPr>
          <p:spPr>
            <a:xfrm>
              <a:off x="8737816" y="1413978"/>
              <a:ext cx="2671402" cy="307777"/>
            </a:xfrm>
            <a:prstGeom prst="rect">
              <a:avLst/>
            </a:prstGeom>
            <a:noFill/>
          </p:spPr>
          <p:txBody>
            <a:bodyPr wrap="square" rtlCol="0">
              <a:spAutoFit/>
            </a:bodyPr>
            <a:lstStyle/>
            <a:p>
              <a:pPr algn="ctr"/>
              <a:r>
                <a:rPr lang="en-US" sz="1400" u="sng" dirty="0"/>
                <a:t>Template for membership letter:</a:t>
              </a:r>
            </a:p>
          </p:txBody>
        </p:sp>
      </p:grpSp>
    </p:spTree>
    <p:extLst>
      <p:ext uri="{BB962C8B-B14F-4D97-AF65-F5344CB8AC3E}">
        <p14:creationId xmlns:p14="http://schemas.microsoft.com/office/powerpoint/2010/main" val="892852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2090530" y="2304940"/>
            <a:ext cx="9192813" cy="1138681"/>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sz="6000" b="1" dirty="0"/>
              <a:t>Quick </a:t>
            </a:r>
            <a:r>
              <a:rPr lang="en-US" sz="6000" b="1" dirty="0">
                <a:solidFill>
                  <a:srgbClr val="0070C0"/>
                </a:solidFill>
              </a:rPr>
              <a:t>Quiz</a:t>
            </a:r>
            <a:r>
              <a:rPr lang="en-US" sz="6000" b="1" dirty="0"/>
              <a:t> … are you ready? </a:t>
            </a:r>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pic>
        <p:nvPicPr>
          <p:cNvPr id="4" name="Graphic 3" descr="Questions outline">
            <a:extLst>
              <a:ext uri="{FF2B5EF4-FFF2-40B4-BE49-F238E27FC236}">
                <a16:creationId xmlns:a16="http://schemas.microsoft.com/office/drawing/2014/main" id="{F0196A47-D1C6-A749-B49C-89B1E1570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2126" y="3574473"/>
            <a:ext cx="2518064" cy="2518064"/>
          </a:xfrm>
          <a:prstGeom prst="rect">
            <a:avLst/>
          </a:prstGeom>
        </p:spPr>
      </p:pic>
    </p:spTree>
    <p:extLst>
      <p:ext uri="{BB962C8B-B14F-4D97-AF65-F5344CB8AC3E}">
        <p14:creationId xmlns:p14="http://schemas.microsoft.com/office/powerpoint/2010/main" val="3282761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3" name="TextBox 2">
            <a:extLst>
              <a:ext uri="{FF2B5EF4-FFF2-40B4-BE49-F238E27FC236}">
                <a16:creationId xmlns:a16="http://schemas.microsoft.com/office/drawing/2014/main" id="{A611E6D9-D0CD-D477-17C2-4BA40B7388C0}"/>
              </a:ext>
            </a:extLst>
          </p:cNvPr>
          <p:cNvSpPr txBox="1"/>
          <p:nvPr/>
        </p:nvSpPr>
        <p:spPr>
          <a:xfrm>
            <a:off x="3119005" y="2688006"/>
            <a:ext cx="5953990" cy="851297"/>
          </a:xfrm>
          <a:prstGeom prst="roundRect">
            <a:avLst/>
          </a:prstGeom>
          <a:solidFill>
            <a:srgbClr val="0070C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a:solidFill>
                  <a:schemeClr val="bg1"/>
                </a:solidFill>
              </a:rPr>
              <a:t>What is the CPDAE?</a:t>
            </a:r>
          </a:p>
        </p:txBody>
      </p:sp>
    </p:spTree>
    <p:extLst>
      <p:ext uri="{BB962C8B-B14F-4D97-AF65-F5344CB8AC3E}">
        <p14:creationId xmlns:p14="http://schemas.microsoft.com/office/powerpoint/2010/main" val="1218271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3104859" y="911132"/>
            <a:ext cx="5093570" cy="619485"/>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b="1" dirty="0"/>
              <a:t>And the </a:t>
            </a:r>
            <a:r>
              <a:rPr lang="en-US" b="1" dirty="0">
                <a:solidFill>
                  <a:srgbClr val="008F00"/>
                </a:solidFill>
              </a:rPr>
              <a:t>Answer</a:t>
            </a:r>
            <a:r>
              <a:rPr lang="en-US" b="1" dirty="0"/>
              <a:t> is…</a:t>
            </a:r>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3" name="TextBox 2">
            <a:extLst>
              <a:ext uri="{FF2B5EF4-FFF2-40B4-BE49-F238E27FC236}">
                <a16:creationId xmlns:a16="http://schemas.microsoft.com/office/drawing/2014/main" id="{A611E6D9-D0CD-D477-17C2-4BA40B7388C0}"/>
              </a:ext>
            </a:extLst>
          </p:cNvPr>
          <p:cNvSpPr txBox="1"/>
          <p:nvPr/>
        </p:nvSpPr>
        <p:spPr>
          <a:xfrm>
            <a:off x="531061" y="1968453"/>
            <a:ext cx="11124334" cy="2553891"/>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GB" sz="3600" dirty="0">
                <a:solidFill>
                  <a:schemeClr val="tx1"/>
                </a:solidFill>
              </a:rPr>
              <a:t>A </a:t>
            </a:r>
            <a:r>
              <a:rPr lang="en-GB" sz="3600" b="1" dirty="0">
                <a:solidFill>
                  <a:schemeClr val="tx1"/>
                </a:solidFill>
              </a:rPr>
              <a:t>global network </a:t>
            </a:r>
            <a:r>
              <a:rPr lang="en-GB" sz="3600" dirty="0">
                <a:solidFill>
                  <a:schemeClr val="tx1"/>
                </a:solidFill>
              </a:rPr>
              <a:t>integrated by NIEs of the AF and DAEs of the GCF involved in the programming of climate change adaptation and mitigation finance through the </a:t>
            </a:r>
            <a:r>
              <a:rPr lang="en-GB" sz="3600" b="1" dirty="0">
                <a:solidFill>
                  <a:schemeClr val="tx1"/>
                </a:solidFill>
              </a:rPr>
              <a:t>Direct Access Modality</a:t>
            </a:r>
            <a:endParaRPr lang="en-US" sz="3600" dirty="0">
              <a:solidFill>
                <a:schemeClr val="tx1"/>
              </a:solidFill>
            </a:endParaRPr>
          </a:p>
        </p:txBody>
      </p:sp>
    </p:spTree>
    <p:extLst>
      <p:ext uri="{BB962C8B-B14F-4D97-AF65-F5344CB8AC3E}">
        <p14:creationId xmlns:p14="http://schemas.microsoft.com/office/powerpoint/2010/main" val="505957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4" name="TextBox 3">
            <a:extLst>
              <a:ext uri="{FF2B5EF4-FFF2-40B4-BE49-F238E27FC236}">
                <a16:creationId xmlns:a16="http://schemas.microsoft.com/office/drawing/2014/main" id="{5DF84EFA-4673-973B-192A-527D08BD4ACA}"/>
              </a:ext>
            </a:extLst>
          </p:cNvPr>
          <p:cNvSpPr txBox="1"/>
          <p:nvPr/>
        </p:nvSpPr>
        <p:spPr>
          <a:xfrm>
            <a:off x="2448790" y="2239706"/>
            <a:ext cx="8056419" cy="1600438"/>
          </a:xfrm>
          <a:prstGeom prst="round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4400" dirty="0">
                <a:solidFill>
                  <a:schemeClr val="tx1"/>
                </a:solidFill>
              </a:rPr>
              <a:t>What are the OBJECTIVES of the CPDAE?</a:t>
            </a:r>
          </a:p>
        </p:txBody>
      </p:sp>
    </p:spTree>
    <p:extLst>
      <p:ext uri="{BB962C8B-B14F-4D97-AF65-F5344CB8AC3E}">
        <p14:creationId xmlns:p14="http://schemas.microsoft.com/office/powerpoint/2010/main" val="1235934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559085" y="264093"/>
            <a:ext cx="9353843" cy="619485"/>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b="1" dirty="0"/>
              <a:t>And the </a:t>
            </a:r>
            <a:r>
              <a:rPr lang="en-US" b="1" dirty="0">
                <a:solidFill>
                  <a:srgbClr val="008F00"/>
                </a:solidFill>
              </a:rPr>
              <a:t>Answer</a:t>
            </a:r>
            <a:r>
              <a:rPr lang="en-US" b="1" dirty="0"/>
              <a:t> is…</a:t>
            </a:r>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4" name="TextBox 3">
            <a:extLst>
              <a:ext uri="{FF2B5EF4-FFF2-40B4-BE49-F238E27FC236}">
                <a16:creationId xmlns:a16="http://schemas.microsoft.com/office/drawing/2014/main" id="{5DF84EFA-4673-973B-192A-527D08BD4ACA}"/>
              </a:ext>
            </a:extLst>
          </p:cNvPr>
          <p:cNvSpPr txBox="1"/>
          <p:nvPr/>
        </p:nvSpPr>
        <p:spPr>
          <a:xfrm>
            <a:off x="284898" y="1334765"/>
            <a:ext cx="11622203" cy="5050886"/>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182563" lvl="0" indent="-182563" algn="just">
              <a:lnSpc>
                <a:spcPct val="110000"/>
              </a:lnSpc>
              <a:spcBef>
                <a:spcPts val="600"/>
              </a:spcBef>
              <a:buClr>
                <a:srgbClr val="E48312"/>
              </a:buClr>
              <a:buSzPct val="100000"/>
              <a:buFont typeface="Arial" panose="020B0604020202020204" pitchFamily="34" charset="0"/>
              <a:buChar char="•"/>
              <a:defRPr/>
            </a:pPr>
            <a:r>
              <a:rPr lang="en-GB" sz="2800" b="1" dirty="0">
                <a:solidFill>
                  <a:srgbClr val="000000">
                    <a:lumMod val="75000"/>
                    <a:lumOff val="25000"/>
                  </a:srgbClr>
                </a:solidFill>
              </a:rPr>
              <a:t>Building in-house Capacity </a:t>
            </a:r>
            <a:r>
              <a:rPr lang="en-GB" sz="2800" dirty="0">
                <a:solidFill>
                  <a:srgbClr val="000000">
                    <a:lumMod val="75000"/>
                    <a:lumOff val="25000"/>
                  </a:srgbClr>
                </a:solidFill>
              </a:rPr>
              <a:t>to enable successful re-accreditation/accreditation upgrade and submission of transformational projects.</a:t>
            </a:r>
          </a:p>
          <a:p>
            <a:pPr marL="182563" lvl="0" indent="-182563" algn="just">
              <a:lnSpc>
                <a:spcPct val="110000"/>
              </a:lnSpc>
              <a:spcBef>
                <a:spcPts val="600"/>
              </a:spcBef>
              <a:buClr>
                <a:srgbClr val="E48312"/>
              </a:buClr>
              <a:buSzPct val="100000"/>
              <a:buFont typeface="Arial" panose="020B0604020202020204" pitchFamily="34" charset="0"/>
              <a:buChar char="•"/>
              <a:defRPr/>
            </a:pPr>
            <a:r>
              <a:rPr lang="en-GB" sz="2800" dirty="0">
                <a:solidFill>
                  <a:srgbClr val="000000">
                    <a:lumMod val="75000"/>
                    <a:lumOff val="25000"/>
                  </a:srgbClr>
                </a:solidFill>
              </a:rPr>
              <a:t>Strengthen the community through </a:t>
            </a:r>
            <a:r>
              <a:rPr lang="en-GB" sz="2800" b="1" dirty="0">
                <a:solidFill>
                  <a:srgbClr val="000000">
                    <a:lumMod val="75000"/>
                    <a:lumOff val="25000"/>
                  </a:srgbClr>
                </a:solidFill>
              </a:rPr>
              <a:t>communication</a:t>
            </a:r>
            <a:r>
              <a:rPr lang="en-GB" sz="2800" dirty="0">
                <a:solidFill>
                  <a:srgbClr val="000000">
                    <a:lumMod val="75000"/>
                    <a:lumOff val="25000"/>
                  </a:srgbClr>
                </a:solidFill>
              </a:rPr>
              <a:t> and </a:t>
            </a:r>
            <a:r>
              <a:rPr lang="en-GB" sz="2800" b="1" dirty="0">
                <a:solidFill>
                  <a:srgbClr val="000000">
                    <a:lumMod val="75000"/>
                    <a:lumOff val="25000"/>
                  </a:srgbClr>
                </a:solidFill>
              </a:rPr>
              <a:t>experience exchange mechanisms </a:t>
            </a:r>
            <a:r>
              <a:rPr lang="en-GB" sz="2800" dirty="0">
                <a:solidFill>
                  <a:srgbClr val="000000">
                    <a:lumMod val="75000"/>
                    <a:lumOff val="25000"/>
                  </a:srgbClr>
                </a:solidFill>
              </a:rPr>
              <a:t>between the members of the CPDAE.</a:t>
            </a:r>
          </a:p>
          <a:p>
            <a:pPr marL="182563" lvl="0" indent="-182563" algn="just">
              <a:lnSpc>
                <a:spcPct val="110000"/>
              </a:lnSpc>
              <a:spcBef>
                <a:spcPts val="600"/>
              </a:spcBef>
              <a:buClr>
                <a:srgbClr val="E48312"/>
              </a:buClr>
              <a:buSzPct val="100000"/>
              <a:buFont typeface="Arial" panose="020B0604020202020204" pitchFamily="34" charset="0"/>
              <a:buChar char="•"/>
              <a:defRPr/>
            </a:pPr>
            <a:r>
              <a:rPr lang="en-GB" sz="2800" dirty="0">
                <a:solidFill>
                  <a:srgbClr val="000000">
                    <a:lumMod val="75000"/>
                    <a:lumOff val="25000"/>
                  </a:srgbClr>
                </a:solidFill>
              </a:rPr>
              <a:t>Support </a:t>
            </a:r>
            <a:r>
              <a:rPr lang="en-GB" sz="2800" b="1" dirty="0">
                <a:solidFill>
                  <a:srgbClr val="000000">
                    <a:lumMod val="75000"/>
                    <a:lumOff val="25000"/>
                  </a:srgbClr>
                </a:solidFill>
              </a:rPr>
              <a:t>South-South cooperation </a:t>
            </a:r>
            <a:r>
              <a:rPr lang="en-GB" sz="2800" dirty="0">
                <a:solidFill>
                  <a:srgbClr val="000000">
                    <a:lumMod val="75000"/>
                    <a:lumOff val="25000"/>
                  </a:srgbClr>
                </a:solidFill>
              </a:rPr>
              <a:t>between the members and their in-country partners for implementing climate finance projects.</a:t>
            </a:r>
          </a:p>
          <a:p>
            <a:pPr marL="182563" lvl="0" indent="-182563" algn="just">
              <a:lnSpc>
                <a:spcPct val="110000"/>
              </a:lnSpc>
              <a:spcBef>
                <a:spcPts val="600"/>
              </a:spcBef>
              <a:buClr>
                <a:srgbClr val="E48312"/>
              </a:buClr>
              <a:buSzPct val="100000"/>
              <a:buFont typeface="Arial" panose="020B0604020202020204" pitchFamily="34" charset="0"/>
              <a:buChar char="•"/>
              <a:defRPr/>
            </a:pPr>
            <a:r>
              <a:rPr lang="en-GB" sz="2800" dirty="0">
                <a:solidFill>
                  <a:srgbClr val="000000">
                    <a:lumMod val="75000"/>
                    <a:lumOff val="25000"/>
                  </a:srgbClr>
                </a:solidFill>
              </a:rPr>
              <a:t>Engage in a </a:t>
            </a:r>
            <a:r>
              <a:rPr lang="en-GB" sz="2800" b="1" dirty="0">
                <a:solidFill>
                  <a:srgbClr val="000000">
                    <a:lumMod val="75000"/>
                    <a:lumOff val="25000"/>
                  </a:srgbClr>
                </a:solidFill>
              </a:rPr>
              <a:t>continuous dialogue with GCF and AF </a:t>
            </a:r>
            <a:r>
              <a:rPr lang="en-GB" sz="2800" dirty="0">
                <a:solidFill>
                  <a:srgbClr val="000000">
                    <a:lumMod val="75000"/>
                    <a:lumOff val="25000"/>
                  </a:srgbClr>
                </a:solidFill>
              </a:rPr>
              <a:t>to improve efficiency of direct access to climate finance through DAEs and NIEs.</a:t>
            </a:r>
          </a:p>
        </p:txBody>
      </p:sp>
    </p:spTree>
    <p:extLst>
      <p:ext uri="{BB962C8B-B14F-4D97-AF65-F5344CB8AC3E}">
        <p14:creationId xmlns:p14="http://schemas.microsoft.com/office/powerpoint/2010/main" val="346884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5" name="TextBox 4">
            <a:extLst>
              <a:ext uri="{FF2B5EF4-FFF2-40B4-BE49-F238E27FC236}">
                <a16:creationId xmlns:a16="http://schemas.microsoft.com/office/drawing/2014/main" id="{3A537F8C-F0BE-8AFE-40AF-D6348D324421}"/>
              </a:ext>
            </a:extLst>
          </p:cNvPr>
          <p:cNvSpPr txBox="1"/>
          <p:nvPr/>
        </p:nvSpPr>
        <p:spPr>
          <a:xfrm>
            <a:off x="2452255" y="2162473"/>
            <a:ext cx="8136081" cy="160043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4400" dirty="0">
                <a:solidFill>
                  <a:schemeClr val="tx1"/>
                </a:solidFill>
              </a:rPr>
              <a:t>How many members does the committee has?</a:t>
            </a:r>
            <a:endParaRPr lang="en-US" sz="4400" dirty="0">
              <a:solidFill>
                <a:schemeClr val="tx1"/>
              </a:solidFill>
            </a:endParaRPr>
          </a:p>
        </p:txBody>
      </p:sp>
    </p:spTree>
    <p:extLst>
      <p:ext uri="{BB962C8B-B14F-4D97-AF65-F5344CB8AC3E}">
        <p14:creationId xmlns:p14="http://schemas.microsoft.com/office/powerpoint/2010/main" val="3676949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559085" y="264093"/>
            <a:ext cx="9353843" cy="619485"/>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b="1" dirty="0"/>
              <a:t>And the </a:t>
            </a:r>
            <a:r>
              <a:rPr lang="en-US" b="1" dirty="0">
                <a:solidFill>
                  <a:srgbClr val="008F00"/>
                </a:solidFill>
              </a:rPr>
              <a:t>Answer</a:t>
            </a:r>
            <a:r>
              <a:rPr lang="en-US" b="1" dirty="0"/>
              <a:t> is…</a:t>
            </a:r>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5" name="TextBox 4">
            <a:extLst>
              <a:ext uri="{FF2B5EF4-FFF2-40B4-BE49-F238E27FC236}">
                <a16:creationId xmlns:a16="http://schemas.microsoft.com/office/drawing/2014/main" id="{3A537F8C-F0BE-8AFE-40AF-D6348D324421}"/>
              </a:ext>
            </a:extLst>
          </p:cNvPr>
          <p:cNvSpPr txBox="1"/>
          <p:nvPr/>
        </p:nvSpPr>
        <p:spPr>
          <a:xfrm>
            <a:off x="3276240" y="2399715"/>
            <a:ext cx="5985163" cy="146423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4000" dirty="0"/>
              <a:t>Six members representing the 3 Language Groups</a:t>
            </a:r>
          </a:p>
        </p:txBody>
      </p:sp>
    </p:spTree>
    <p:extLst>
      <p:ext uri="{BB962C8B-B14F-4D97-AF65-F5344CB8AC3E}">
        <p14:creationId xmlns:p14="http://schemas.microsoft.com/office/powerpoint/2010/main" val="1490636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07DD80-854D-7EB1-D833-8107910EC21F}"/>
              </a:ext>
            </a:extLst>
          </p:cNvPr>
          <p:cNvSpPr txBox="1">
            <a:spLocks/>
          </p:cNvSpPr>
          <p:nvPr/>
        </p:nvSpPr>
        <p:spPr>
          <a:xfrm>
            <a:off x="604526" y="274439"/>
            <a:ext cx="9520158" cy="668674"/>
          </a:xfrm>
          <a:prstGeom prst="rect">
            <a:avLst/>
          </a:prstGeom>
        </p:spPr>
        <p:txBody>
          <a:bodyPr/>
          <a:lstStyle>
            <a:lvl1pPr fontAlgn="base">
              <a:lnSpc>
                <a:spcPct val="90000"/>
              </a:lnSpc>
              <a:spcBef>
                <a:spcPct val="0"/>
              </a:spcBef>
              <a:spcAft>
                <a:spcPct val="0"/>
              </a:spcAft>
              <a:defRPr sz="4800" b="1">
                <a:latin typeface="+mj-lt"/>
                <a:ea typeface="+mj-ea"/>
                <a:cs typeface="+mj-cs"/>
              </a:defRPr>
            </a:lvl1pPr>
            <a:lvl2pPr algn="ctr" fontAlgn="base">
              <a:lnSpc>
                <a:spcPct val="90000"/>
              </a:lnSpc>
              <a:spcBef>
                <a:spcPct val="0"/>
              </a:spcBef>
              <a:spcAft>
                <a:spcPct val="0"/>
              </a:spcAft>
              <a:defRPr sz="4800">
                <a:latin typeface="Calibri Light" panose="020F0302020204030204" pitchFamily="34" charset="0"/>
              </a:defRPr>
            </a:lvl2pPr>
            <a:lvl3pPr algn="ctr" fontAlgn="base">
              <a:lnSpc>
                <a:spcPct val="90000"/>
              </a:lnSpc>
              <a:spcBef>
                <a:spcPct val="0"/>
              </a:spcBef>
              <a:spcAft>
                <a:spcPct val="0"/>
              </a:spcAft>
              <a:defRPr sz="4800">
                <a:latin typeface="Calibri Light" panose="020F0302020204030204" pitchFamily="34" charset="0"/>
              </a:defRPr>
            </a:lvl3pPr>
            <a:lvl4pPr algn="ctr" fontAlgn="base">
              <a:lnSpc>
                <a:spcPct val="90000"/>
              </a:lnSpc>
              <a:spcBef>
                <a:spcPct val="0"/>
              </a:spcBef>
              <a:spcAft>
                <a:spcPct val="0"/>
              </a:spcAft>
              <a:defRPr sz="4800">
                <a:latin typeface="Calibri Light" panose="020F0302020204030204" pitchFamily="34" charset="0"/>
              </a:defRPr>
            </a:lvl4pPr>
            <a:lvl5pPr algn="ctr" fontAlgn="base">
              <a:lnSpc>
                <a:spcPct val="90000"/>
              </a:lnSpc>
              <a:spcBef>
                <a:spcPct val="0"/>
              </a:spcBef>
              <a:spcAft>
                <a:spcPct val="0"/>
              </a:spcAft>
              <a:defRPr sz="4800">
                <a:latin typeface="Calibri Light" panose="020F0302020204030204" pitchFamily="34" charset="0"/>
              </a:defRPr>
            </a:lvl5pPr>
            <a:lvl6pPr marL="457200" algn="ctr" fontAlgn="base">
              <a:lnSpc>
                <a:spcPct val="90000"/>
              </a:lnSpc>
              <a:spcBef>
                <a:spcPct val="0"/>
              </a:spcBef>
              <a:spcAft>
                <a:spcPct val="0"/>
              </a:spcAft>
              <a:defRPr sz="4800">
                <a:latin typeface="Calibri Light" panose="020F0302020204030204" pitchFamily="34" charset="0"/>
              </a:defRPr>
            </a:lvl6pPr>
            <a:lvl7pPr marL="914400" algn="ctr" fontAlgn="base">
              <a:lnSpc>
                <a:spcPct val="90000"/>
              </a:lnSpc>
              <a:spcBef>
                <a:spcPct val="0"/>
              </a:spcBef>
              <a:spcAft>
                <a:spcPct val="0"/>
              </a:spcAft>
              <a:defRPr sz="4800">
                <a:latin typeface="Calibri Light" panose="020F0302020204030204" pitchFamily="34" charset="0"/>
              </a:defRPr>
            </a:lvl7pPr>
            <a:lvl8pPr marL="1371600" algn="ctr" fontAlgn="base">
              <a:lnSpc>
                <a:spcPct val="90000"/>
              </a:lnSpc>
              <a:spcBef>
                <a:spcPct val="0"/>
              </a:spcBef>
              <a:spcAft>
                <a:spcPct val="0"/>
              </a:spcAft>
              <a:defRPr sz="4800">
                <a:latin typeface="Calibri Light" panose="020F0302020204030204" pitchFamily="34" charset="0"/>
              </a:defRPr>
            </a:lvl8pPr>
            <a:lvl9pPr marL="1828800" algn="ctr" fontAlgn="base">
              <a:lnSpc>
                <a:spcPct val="90000"/>
              </a:lnSpc>
              <a:spcBef>
                <a:spcPct val="0"/>
              </a:spcBef>
              <a:spcAft>
                <a:spcPct val="0"/>
              </a:spcAft>
              <a:defRPr sz="4800">
                <a:latin typeface="Calibri Light" panose="020F0302020204030204" pitchFamily="34" charset="0"/>
              </a:defRPr>
            </a:lvl9pPr>
          </a:lstStyle>
          <a:p>
            <a:r>
              <a:rPr lang="en-US" dirty="0"/>
              <a:t>What is a </a:t>
            </a:r>
            <a:r>
              <a:rPr lang="en-US" dirty="0">
                <a:solidFill>
                  <a:srgbClr val="008F00"/>
                </a:solidFill>
              </a:rPr>
              <a:t>Community of Practice</a:t>
            </a:r>
          </a:p>
        </p:txBody>
      </p:sp>
      <p:pic>
        <p:nvPicPr>
          <p:cNvPr id="11" name="Imagen 1">
            <a:extLst>
              <a:ext uri="{FF2B5EF4-FFF2-40B4-BE49-F238E27FC236}">
                <a16:creationId xmlns:a16="http://schemas.microsoft.com/office/drawing/2014/main" id="{D5BD22C5-81FF-A5D0-2D0E-396A2E2BA95A}"/>
              </a:ext>
            </a:extLst>
          </p:cNvPr>
          <p:cNvPicPr>
            <a:picLocks noChangeAspect="1"/>
          </p:cNvPicPr>
          <p:nvPr/>
        </p:nvPicPr>
        <p:blipFill>
          <a:blip r:embed="rId3"/>
          <a:stretch>
            <a:fillRect/>
          </a:stretch>
        </p:blipFill>
        <p:spPr>
          <a:xfrm>
            <a:off x="1795874" y="1013263"/>
            <a:ext cx="6624989" cy="5164700"/>
          </a:xfrm>
          <a:prstGeom prst="ellipse">
            <a:avLst/>
          </a:prstGeom>
        </p:spPr>
      </p:pic>
      <p:sp>
        <p:nvSpPr>
          <p:cNvPr id="13" name="Elipse 16">
            <a:extLst>
              <a:ext uri="{FF2B5EF4-FFF2-40B4-BE49-F238E27FC236}">
                <a16:creationId xmlns:a16="http://schemas.microsoft.com/office/drawing/2014/main" id="{1D373C24-D8CA-D1D2-C639-193129B3A330}"/>
              </a:ext>
            </a:extLst>
          </p:cNvPr>
          <p:cNvSpPr/>
          <p:nvPr/>
        </p:nvSpPr>
        <p:spPr>
          <a:xfrm>
            <a:off x="4862365" y="1034565"/>
            <a:ext cx="2125603" cy="91969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Spontaneously come together under a</a:t>
            </a:r>
            <a:endParaRPr lang="en-US" sz="1400" dirty="0"/>
          </a:p>
        </p:txBody>
      </p:sp>
      <p:sp>
        <p:nvSpPr>
          <p:cNvPr id="14" name="Elipse 17">
            <a:extLst>
              <a:ext uri="{FF2B5EF4-FFF2-40B4-BE49-F238E27FC236}">
                <a16:creationId xmlns:a16="http://schemas.microsoft.com/office/drawing/2014/main" id="{DE621E28-B220-8615-767F-6A68DA5F16F5}"/>
              </a:ext>
            </a:extLst>
          </p:cNvPr>
          <p:cNvSpPr/>
          <p:nvPr/>
        </p:nvSpPr>
        <p:spPr>
          <a:xfrm>
            <a:off x="6458206" y="2119041"/>
            <a:ext cx="1400176" cy="919692"/>
          </a:xfrm>
          <a:prstGeom prst="ellipse">
            <a:avLst/>
          </a:prstGeom>
          <a:solidFill>
            <a:srgbClr val="FFFF8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Common Purpose</a:t>
            </a:r>
            <a:endParaRPr lang="en-US" sz="1400" dirty="0"/>
          </a:p>
        </p:txBody>
      </p:sp>
      <p:sp>
        <p:nvSpPr>
          <p:cNvPr id="15" name="Elipse 18">
            <a:extLst>
              <a:ext uri="{FF2B5EF4-FFF2-40B4-BE49-F238E27FC236}">
                <a16:creationId xmlns:a16="http://schemas.microsoft.com/office/drawing/2014/main" id="{F9E40639-01DC-29B5-4690-CE60D3EBBEDE}"/>
              </a:ext>
            </a:extLst>
          </p:cNvPr>
          <p:cNvSpPr/>
          <p:nvPr/>
        </p:nvSpPr>
        <p:spPr>
          <a:xfrm>
            <a:off x="7718790" y="3147190"/>
            <a:ext cx="1445639" cy="63688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They build</a:t>
            </a:r>
            <a:endParaRPr lang="en-US" sz="1400" dirty="0"/>
          </a:p>
        </p:txBody>
      </p:sp>
      <p:sp>
        <p:nvSpPr>
          <p:cNvPr id="16" name="Elipse 19">
            <a:extLst>
              <a:ext uri="{FF2B5EF4-FFF2-40B4-BE49-F238E27FC236}">
                <a16:creationId xmlns:a16="http://schemas.microsoft.com/office/drawing/2014/main" id="{D42F1D57-685E-B8A0-FA29-507632C6E9F4}"/>
              </a:ext>
            </a:extLst>
          </p:cNvPr>
          <p:cNvSpPr/>
          <p:nvPr/>
        </p:nvSpPr>
        <p:spPr>
          <a:xfrm>
            <a:off x="6987968" y="3892534"/>
            <a:ext cx="1500187" cy="919692"/>
          </a:xfrm>
          <a:prstGeom prst="ellipse">
            <a:avLst/>
          </a:prstGeom>
          <a:solidFill>
            <a:srgbClr val="FFFF8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Trust and Confidence</a:t>
            </a:r>
            <a:endParaRPr lang="en-US" sz="1400" dirty="0"/>
          </a:p>
        </p:txBody>
      </p:sp>
      <p:sp>
        <p:nvSpPr>
          <p:cNvPr id="17" name="Elipse 20">
            <a:extLst>
              <a:ext uri="{FF2B5EF4-FFF2-40B4-BE49-F238E27FC236}">
                <a16:creationId xmlns:a16="http://schemas.microsoft.com/office/drawing/2014/main" id="{7BF65D41-468F-56B1-614E-01DFCDA8AC7E}"/>
              </a:ext>
            </a:extLst>
          </p:cNvPr>
          <p:cNvSpPr/>
          <p:nvPr/>
        </p:nvSpPr>
        <p:spPr>
          <a:xfrm>
            <a:off x="7302972" y="4985183"/>
            <a:ext cx="1457328" cy="59123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In order to</a:t>
            </a:r>
            <a:endParaRPr lang="en-US" sz="1400" dirty="0"/>
          </a:p>
        </p:txBody>
      </p:sp>
      <p:sp>
        <p:nvSpPr>
          <p:cNvPr id="19" name="Elipse 21">
            <a:extLst>
              <a:ext uri="{FF2B5EF4-FFF2-40B4-BE49-F238E27FC236}">
                <a16:creationId xmlns:a16="http://schemas.microsoft.com/office/drawing/2014/main" id="{E36D6A5A-3C98-E950-1A39-292651878A0C}"/>
              </a:ext>
            </a:extLst>
          </p:cNvPr>
          <p:cNvSpPr/>
          <p:nvPr/>
        </p:nvSpPr>
        <p:spPr>
          <a:xfrm>
            <a:off x="5817073" y="5141495"/>
            <a:ext cx="1485899" cy="919692"/>
          </a:xfrm>
          <a:prstGeom prst="ellipse">
            <a:avLst/>
          </a:prstGeom>
          <a:solidFill>
            <a:srgbClr val="FFFF8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Share Knowledge</a:t>
            </a:r>
            <a:endParaRPr lang="en-US" sz="1400" dirty="0"/>
          </a:p>
        </p:txBody>
      </p:sp>
      <p:sp>
        <p:nvSpPr>
          <p:cNvPr id="20" name="Elipse 22">
            <a:extLst>
              <a:ext uri="{FF2B5EF4-FFF2-40B4-BE49-F238E27FC236}">
                <a16:creationId xmlns:a16="http://schemas.microsoft.com/office/drawing/2014/main" id="{575736DD-C228-7E61-32F7-93A12E36AB1D}"/>
              </a:ext>
            </a:extLst>
          </p:cNvPr>
          <p:cNvSpPr/>
          <p:nvPr/>
        </p:nvSpPr>
        <p:spPr>
          <a:xfrm>
            <a:off x="4859085" y="6061871"/>
            <a:ext cx="1509714" cy="7561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Thereby developing</a:t>
            </a:r>
            <a:endParaRPr lang="en-US" sz="1400" dirty="0"/>
          </a:p>
        </p:txBody>
      </p:sp>
      <p:sp>
        <p:nvSpPr>
          <p:cNvPr id="21" name="Elipse 23">
            <a:extLst>
              <a:ext uri="{FF2B5EF4-FFF2-40B4-BE49-F238E27FC236}">
                <a16:creationId xmlns:a16="http://schemas.microsoft.com/office/drawing/2014/main" id="{CF1F36EE-5F07-D320-C394-C6EE3D975CA3}"/>
              </a:ext>
            </a:extLst>
          </p:cNvPr>
          <p:cNvSpPr/>
          <p:nvPr/>
        </p:nvSpPr>
        <p:spPr>
          <a:xfrm>
            <a:off x="3472141" y="5513292"/>
            <a:ext cx="1485899" cy="919692"/>
          </a:xfrm>
          <a:prstGeom prst="ellipse">
            <a:avLst/>
          </a:prstGeom>
          <a:solidFill>
            <a:srgbClr val="FFFF8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Share Practice</a:t>
            </a:r>
            <a:endParaRPr lang="en-US" sz="1400" dirty="0"/>
          </a:p>
        </p:txBody>
      </p:sp>
      <p:sp>
        <p:nvSpPr>
          <p:cNvPr id="22" name="Elipse 26">
            <a:extLst>
              <a:ext uri="{FF2B5EF4-FFF2-40B4-BE49-F238E27FC236}">
                <a16:creationId xmlns:a16="http://schemas.microsoft.com/office/drawing/2014/main" id="{47AE84C7-F00F-5C07-010F-A779ADE9B03D}"/>
              </a:ext>
            </a:extLst>
          </p:cNvPr>
          <p:cNvSpPr/>
          <p:nvPr/>
        </p:nvSpPr>
        <p:spPr>
          <a:xfrm>
            <a:off x="1540580" y="5310735"/>
            <a:ext cx="1781173" cy="5313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Which creates</a:t>
            </a:r>
            <a:endParaRPr lang="en-US" sz="1400" dirty="0"/>
          </a:p>
        </p:txBody>
      </p:sp>
      <p:sp>
        <p:nvSpPr>
          <p:cNvPr id="23" name="Elipse 38">
            <a:extLst>
              <a:ext uri="{FF2B5EF4-FFF2-40B4-BE49-F238E27FC236}">
                <a16:creationId xmlns:a16="http://schemas.microsoft.com/office/drawing/2014/main" id="{D929224D-C606-68E5-22AE-202C59E6EA8E}"/>
              </a:ext>
            </a:extLst>
          </p:cNvPr>
          <p:cNvSpPr/>
          <p:nvPr/>
        </p:nvSpPr>
        <p:spPr>
          <a:xfrm>
            <a:off x="1846294" y="4314708"/>
            <a:ext cx="1485899" cy="919692"/>
          </a:xfrm>
          <a:prstGeom prst="ellipse">
            <a:avLst/>
          </a:prstGeom>
          <a:solidFill>
            <a:srgbClr val="FFFF8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Collective Intelligence</a:t>
            </a:r>
            <a:endParaRPr lang="en-US" sz="1400" dirty="0"/>
          </a:p>
        </p:txBody>
      </p:sp>
      <p:sp>
        <p:nvSpPr>
          <p:cNvPr id="24" name="Elipse 39">
            <a:extLst>
              <a:ext uri="{FF2B5EF4-FFF2-40B4-BE49-F238E27FC236}">
                <a16:creationId xmlns:a16="http://schemas.microsoft.com/office/drawing/2014/main" id="{3DABF581-99C1-13BE-4A11-9C3CA0829FAD}"/>
              </a:ext>
            </a:extLst>
          </p:cNvPr>
          <p:cNvSpPr/>
          <p:nvPr/>
        </p:nvSpPr>
        <p:spPr>
          <a:xfrm>
            <a:off x="170645" y="3605254"/>
            <a:ext cx="2019297" cy="5745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Which becomes</a:t>
            </a:r>
            <a:endParaRPr lang="en-US" sz="1400" dirty="0"/>
          </a:p>
        </p:txBody>
      </p:sp>
      <p:sp>
        <p:nvSpPr>
          <p:cNvPr id="25" name="Elipse 40">
            <a:extLst>
              <a:ext uri="{FF2B5EF4-FFF2-40B4-BE49-F238E27FC236}">
                <a16:creationId xmlns:a16="http://schemas.microsoft.com/office/drawing/2014/main" id="{86A1ABD6-AF4A-8AA2-9C7B-E86431879CD5}"/>
              </a:ext>
            </a:extLst>
          </p:cNvPr>
          <p:cNvSpPr/>
          <p:nvPr/>
        </p:nvSpPr>
        <p:spPr>
          <a:xfrm>
            <a:off x="1731034" y="2710596"/>
            <a:ext cx="1590719" cy="964103"/>
          </a:xfrm>
          <a:prstGeom prst="ellipse">
            <a:avLst/>
          </a:prstGeom>
          <a:solidFill>
            <a:srgbClr val="FFFF8B"/>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Implicitly held Knowledge</a:t>
            </a:r>
            <a:endParaRPr lang="en-US" sz="1400" dirty="0"/>
          </a:p>
        </p:txBody>
      </p:sp>
      <p:sp>
        <p:nvSpPr>
          <p:cNvPr id="26" name="Elipse 41">
            <a:extLst>
              <a:ext uri="{FF2B5EF4-FFF2-40B4-BE49-F238E27FC236}">
                <a16:creationId xmlns:a16="http://schemas.microsoft.com/office/drawing/2014/main" id="{B2837A62-818F-6AD0-FB60-4D04DF665AA8}"/>
              </a:ext>
            </a:extLst>
          </p:cNvPr>
          <p:cNvSpPr/>
          <p:nvPr/>
        </p:nvSpPr>
        <p:spPr>
          <a:xfrm>
            <a:off x="2494491" y="1402084"/>
            <a:ext cx="1219201" cy="9196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Within each</a:t>
            </a:r>
            <a:endParaRPr lang="en-US" sz="1400" dirty="0"/>
          </a:p>
        </p:txBody>
      </p:sp>
      <p:pic>
        <p:nvPicPr>
          <p:cNvPr id="3" name="Picture 2">
            <a:extLst>
              <a:ext uri="{FF2B5EF4-FFF2-40B4-BE49-F238E27FC236}">
                <a16:creationId xmlns:a16="http://schemas.microsoft.com/office/drawing/2014/main" id="{515D7177-D44D-902B-0408-16D8F974AFF0}"/>
              </a:ext>
            </a:extLst>
          </p:cNvPr>
          <p:cNvPicPr>
            <a:picLocks noChangeAspect="1"/>
          </p:cNvPicPr>
          <p:nvPr/>
        </p:nvPicPr>
        <p:blipFill>
          <a:blip r:embed="rId4">
            <a:alphaModFix amt="35000"/>
          </a:blip>
          <a:stretch>
            <a:fillRect/>
          </a:stretch>
        </p:blipFill>
        <p:spPr>
          <a:xfrm>
            <a:off x="10084839" y="5140272"/>
            <a:ext cx="1988992" cy="1623201"/>
          </a:xfrm>
          <a:prstGeom prst="rect">
            <a:avLst/>
          </a:prstGeom>
        </p:spPr>
      </p:pic>
      <p:pic>
        <p:nvPicPr>
          <p:cNvPr id="28" name="Picture 27">
            <a:extLst>
              <a:ext uri="{FF2B5EF4-FFF2-40B4-BE49-F238E27FC236}">
                <a16:creationId xmlns:a16="http://schemas.microsoft.com/office/drawing/2014/main" id="{A7DCF31E-1ADB-009C-94C2-2E8082A4CB20}"/>
              </a:ext>
            </a:extLst>
          </p:cNvPr>
          <p:cNvPicPr>
            <a:picLocks noChangeAspect="1"/>
          </p:cNvPicPr>
          <p:nvPr/>
        </p:nvPicPr>
        <p:blipFill rotWithShape="1">
          <a:blip r:embed="rId5"/>
          <a:srcRect b="23083"/>
          <a:stretch/>
        </p:blipFill>
        <p:spPr>
          <a:xfrm>
            <a:off x="11283343" y="29201"/>
            <a:ext cx="744105" cy="720974"/>
          </a:xfrm>
          <a:prstGeom prst="rect">
            <a:avLst/>
          </a:prstGeom>
        </p:spPr>
      </p:pic>
      <p:sp>
        <p:nvSpPr>
          <p:cNvPr id="7" name="TextBox 6">
            <a:extLst>
              <a:ext uri="{FF2B5EF4-FFF2-40B4-BE49-F238E27FC236}">
                <a16:creationId xmlns:a16="http://schemas.microsoft.com/office/drawing/2014/main" id="{1B9978E4-B17D-FF07-7144-99B9235565F0}"/>
              </a:ext>
            </a:extLst>
          </p:cNvPr>
          <p:cNvSpPr txBox="1"/>
          <p:nvPr/>
        </p:nvSpPr>
        <p:spPr>
          <a:xfrm>
            <a:off x="10558115" y="5575494"/>
            <a:ext cx="1117600" cy="987504"/>
          </a:xfrm>
          <a:prstGeom prst="roundRect">
            <a:avLst/>
          </a:prstGeom>
          <a:solidFill>
            <a:srgbClr val="FFCCFF">
              <a:alpha val="63137"/>
            </a:srgbClr>
          </a:solidFill>
        </p:spPr>
        <p:txBody>
          <a:bodyPr wrap="square">
            <a:spAutoFit/>
          </a:bodyPr>
          <a:lstStyle/>
          <a:p>
            <a:pPr algn="ctr"/>
            <a:r>
              <a:rPr lang="en-US" sz="2400" dirty="0">
                <a:hlinkClick r:id="rId6"/>
              </a:rPr>
              <a:t>Play video</a:t>
            </a:r>
            <a:r>
              <a:rPr lang="en-US" sz="2800" dirty="0"/>
              <a:t> </a:t>
            </a:r>
          </a:p>
        </p:txBody>
      </p:sp>
    </p:spTree>
    <p:extLst>
      <p:ext uri="{BB962C8B-B14F-4D97-AF65-F5344CB8AC3E}">
        <p14:creationId xmlns:p14="http://schemas.microsoft.com/office/powerpoint/2010/main" val="2332938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8" presetClass="emph" presetSubtype="0" fill="hold" nodeType="afterEffect">
                                  <p:stCondLst>
                                    <p:cond delay="0"/>
                                  </p:stCondLst>
                                  <p:childTnLst>
                                    <p:animRot by="21600000">
                                      <p:cBhvr>
                                        <p:cTn id="71"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2096939" y="1542175"/>
            <a:ext cx="9353843" cy="619485"/>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b="1" dirty="0">
                <a:solidFill>
                  <a:schemeClr val="bg2">
                    <a:lumMod val="50000"/>
                  </a:schemeClr>
                </a:solidFill>
              </a:rPr>
              <a:t>Last</a:t>
            </a:r>
            <a:r>
              <a:rPr lang="en-US" b="1" dirty="0"/>
              <a:t> </a:t>
            </a:r>
            <a:r>
              <a:rPr lang="en-US" b="1" dirty="0">
                <a:solidFill>
                  <a:schemeClr val="bg2">
                    <a:lumMod val="50000"/>
                  </a:schemeClr>
                </a:solidFill>
              </a:rPr>
              <a:t>question</a:t>
            </a:r>
            <a:r>
              <a:rPr lang="en-US" b="1" dirty="0"/>
              <a:t>… are you ready? </a:t>
            </a:r>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9" name="TextBox 8">
            <a:extLst>
              <a:ext uri="{FF2B5EF4-FFF2-40B4-BE49-F238E27FC236}">
                <a16:creationId xmlns:a16="http://schemas.microsoft.com/office/drawing/2014/main" id="{BA048ED7-953F-07EB-DAA3-CB055F1FD4E2}"/>
              </a:ext>
            </a:extLst>
          </p:cNvPr>
          <p:cNvSpPr txBox="1"/>
          <p:nvPr/>
        </p:nvSpPr>
        <p:spPr>
          <a:xfrm>
            <a:off x="3127663" y="2953660"/>
            <a:ext cx="6681354" cy="1600438"/>
          </a:xfrm>
          <a:prstGeom prst="round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GB" sz="4400" dirty="0">
                <a:solidFill>
                  <a:schemeClr val="tx1"/>
                </a:solidFill>
              </a:rPr>
              <a:t>Who can be a member of the CPDAE?</a:t>
            </a:r>
            <a:endParaRPr lang="en-US" sz="4400" dirty="0">
              <a:solidFill>
                <a:schemeClr val="tx1"/>
              </a:solidFill>
            </a:endParaRPr>
          </a:p>
        </p:txBody>
      </p:sp>
    </p:spTree>
    <p:extLst>
      <p:ext uri="{BB962C8B-B14F-4D97-AF65-F5344CB8AC3E}">
        <p14:creationId xmlns:p14="http://schemas.microsoft.com/office/powerpoint/2010/main" val="2749727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ECB3E2-A81C-424D-2617-87AF252B9F0A}"/>
              </a:ext>
            </a:extLst>
          </p:cNvPr>
          <p:cNvSpPr txBox="1">
            <a:spLocks/>
          </p:cNvSpPr>
          <p:nvPr/>
        </p:nvSpPr>
        <p:spPr>
          <a:xfrm>
            <a:off x="559085" y="264093"/>
            <a:ext cx="9353843" cy="619485"/>
          </a:xfrm>
        </p:spPr>
        <p:txBody>
          <a:bodyPr/>
          <a:lstStyle>
            <a:lvl1pPr algn="ctr" rtl="0" fontAlgn="base">
              <a:lnSpc>
                <a:spcPct val="90000"/>
              </a:lnSpc>
              <a:spcBef>
                <a:spcPct val="0"/>
              </a:spcBef>
              <a:spcAft>
                <a:spcPct val="0"/>
              </a:spcAft>
              <a:defRPr sz="4800" kern="1200">
                <a:solidFill>
                  <a:schemeClr val="tx1"/>
                </a:solidFill>
                <a:latin typeface="+mj-lt"/>
                <a:ea typeface="+mj-ea"/>
                <a:cs typeface="+mj-cs"/>
              </a:defRPr>
            </a:lvl1pPr>
            <a:lvl2pPr algn="ctr" rtl="0" fontAlgn="base">
              <a:lnSpc>
                <a:spcPct val="90000"/>
              </a:lnSpc>
              <a:spcBef>
                <a:spcPct val="0"/>
              </a:spcBef>
              <a:spcAft>
                <a:spcPct val="0"/>
              </a:spcAft>
              <a:defRPr sz="4800">
                <a:solidFill>
                  <a:schemeClr val="tx1"/>
                </a:solidFill>
                <a:latin typeface="Calibri Light" panose="020F0302020204030204" pitchFamily="34" charset="0"/>
              </a:defRPr>
            </a:lvl2pPr>
            <a:lvl3pPr algn="ctr" rtl="0" fontAlgn="base">
              <a:lnSpc>
                <a:spcPct val="90000"/>
              </a:lnSpc>
              <a:spcBef>
                <a:spcPct val="0"/>
              </a:spcBef>
              <a:spcAft>
                <a:spcPct val="0"/>
              </a:spcAft>
              <a:defRPr sz="4800">
                <a:solidFill>
                  <a:schemeClr val="tx1"/>
                </a:solidFill>
                <a:latin typeface="Calibri Light" panose="020F0302020204030204" pitchFamily="34" charset="0"/>
              </a:defRPr>
            </a:lvl3pPr>
            <a:lvl4pPr algn="ctr" rtl="0" fontAlgn="base">
              <a:lnSpc>
                <a:spcPct val="90000"/>
              </a:lnSpc>
              <a:spcBef>
                <a:spcPct val="0"/>
              </a:spcBef>
              <a:spcAft>
                <a:spcPct val="0"/>
              </a:spcAft>
              <a:defRPr sz="4800">
                <a:solidFill>
                  <a:schemeClr val="tx1"/>
                </a:solidFill>
                <a:latin typeface="Calibri Light" panose="020F0302020204030204" pitchFamily="34" charset="0"/>
              </a:defRPr>
            </a:lvl4pPr>
            <a:lvl5pPr algn="ctr" rtl="0" fontAlgn="base">
              <a:lnSpc>
                <a:spcPct val="90000"/>
              </a:lnSpc>
              <a:spcBef>
                <a:spcPct val="0"/>
              </a:spcBef>
              <a:spcAft>
                <a:spcPct val="0"/>
              </a:spcAft>
              <a:defRPr sz="48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800">
                <a:solidFill>
                  <a:schemeClr val="tx1"/>
                </a:solidFill>
                <a:latin typeface="Calibri Light" panose="020F0302020204030204" pitchFamily="34" charset="0"/>
              </a:defRPr>
            </a:lvl9pPr>
          </a:lstStyle>
          <a:p>
            <a:pPr algn="l"/>
            <a:r>
              <a:rPr lang="en-US" b="1" dirty="0"/>
              <a:t>And the </a:t>
            </a:r>
            <a:r>
              <a:rPr lang="en-US" b="1" dirty="0">
                <a:solidFill>
                  <a:srgbClr val="008F00"/>
                </a:solidFill>
              </a:rPr>
              <a:t>Answer</a:t>
            </a:r>
            <a:r>
              <a:rPr lang="en-US" b="1" dirty="0"/>
              <a:t> is…</a:t>
            </a:r>
          </a:p>
        </p:txBody>
      </p:sp>
      <p:pic>
        <p:nvPicPr>
          <p:cNvPr id="11" name="Picture 10">
            <a:extLst>
              <a:ext uri="{FF2B5EF4-FFF2-40B4-BE49-F238E27FC236}">
                <a16:creationId xmlns:a16="http://schemas.microsoft.com/office/drawing/2014/main" id="{16E3427F-01BF-BB4F-4655-007EC26986D3}"/>
              </a:ext>
            </a:extLst>
          </p:cNvPr>
          <p:cNvPicPr>
            <a:picLocks noChangeAspect="1"/>
          </p:cNvPicPr>
          <p:nvPr/>
        </p:nvPicPr>
        <p:blipFill rotWithShape="1">
          <a:blip r:embed="rId2"/>
          <a:srcRect b="23083"/>
          <a:stretch/>
        </p:blipFill>
        <p:spPr>
          <a:xfrm>
            <a:off x="11283343" y="29201"/>
            <a:ext cx="744105" cy="720974"/>
          </a:xfrm>
          <a:prstGeom prst="rect">
            <a:avLst/>
          </a:prstGeom>
        </p:spPr>
      </p:pic>
      <p:sp>
        <p:nvSpPr>
          <p:cNvPr id="9" name="TextBox 8">
            <a:extLst>
              <a:ext uri="{FF2B5EF4-FFF2-40B4-BE49-F238E27FC236}">
                <a16:creationId xmlns:a16="http://schemas.microsoft.com/office/drawing/2014/main" id="{BA048ED7-953F-07EB-DAA3-CB055F1FD4E2}"/>
              </a:ext>
            </a:extLst>
          </p:cNvPr>
          <p:cNvSpPr txBox="1"/>
          <p:nvPr/>
        </p:nvSpPr>
        <p:spPr>
          <a:xfrm>
            <a:off x="3595255" y="2513686"/>
            <a:ext cx="5721207" cy="1464231"/>
          </a:xfrm>
          <a:prstGeom prst="round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GB" sz="4000" dirty="0"/>
              <a:t>All NIEs of the AF and DAEs of the GCF </a:t>
            </a:r>
            <a:endParaRPr lang="en-US" sz="4000" dirty="0">
              <a:solidFill>
                <a:schemeClr val="tx1"/>
              </a:solidFill>
            </a:endParaRPr>
          </a:p>
        </p:txBody>
      </p:sp>
    </p:spTree>
    <p:extLst>
      <p:ext uri="{BB962C8B-B14F-4D97-AF65-F5344CB8AC3E}">
        <p14:creationId xmlns:p14="http://schemas.microsoft.com/office/powerpoint/2010/main" val="1020778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41CA-EAFB-78EC-18B3-0C377FFADF25}"/>
              </a:ext>
            </a:extLst>
          </p:cNvPr>
          <p:cNvSpPr>
            <a:spLocks noGrp="1"/>
          </p:cNvSpPr>
          <p:nvPr>
            <p:ph type="title" idx="4294967295"/>
          </p:nvPr>
        </p:nvSpPr>
        <p:spPr>
          <a:xfrm>
            <a:off x="516556" y="304744"/>
            <a:ext cx="11158887" cy="1504392"/>
          </a:xfrm>
          <a:prstGeom prst="rect">
            <a:avLst/>
          </a:prstGeom>
        </p:spPr>
        <p:txBody>
          <a:bodyPr/>
          <a:lstStyle/>
          <a:p>
            <a:pPr algn="l"/>
            <a:r>
              <a:rPr lang="en-GB" b="1" dirty="0"/>
              <a:t>Open moment to discuss and get to know each other</a:t>
            </a:r>
          </a:p>
        </p:txBody>
      </p:sp>
      <p:grpSp>
        <p:nvGrpSpPr>
          <p:cNvPr id="17" name="Group 16">
            <a:extLst>
              <a:ext uri="{FF2B5EF4-FFF2-40B4-BE49-F238E27FC236}">
                <a16:creationId xmlns:a16="http://schemas.microsoft.com/office/drawing/2014/main" id="{2CE3B97F-22A8-6D23-9613-F6ED5D06D901}"/>
              </a:ext>
            </a:extLst>
          </p:cNvPr>
          <p:cNvGrpSpPr/>
          <p:nvPr/>
        </p:nvGrpSpPr>
        <p:grpSpPr>
          <a:xfrm>
            <a:off x="282033" y="1903441"/>
            <a:ext cx="3668277" cy="4294445"/>
            <a:chOff x="282033" y="1903441"/>
            <a:chExt cx="3668277" cy="4294445"/>
          </a:xfrm>
        </p:grpSpPr>
        <p:pic>
          <p:nvPicPr>
            <p:cNvPr id="14" name="Graphic 13" descr="Woman holding sign">
              <a:extLst>
                <a:ext uri="{FF2B5EF4-FFF2-40B4-BE49-F238E27FC236}">
                  <a16:creationId xmlns:a16="http://schemas.microsoft.com/office/drawing/2014/main" id="{99C5FF6E-5A27-80B5-488C-64732FB27E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879" y="1903441"/>
              <a:ext cx="2428826" cy="4294445"/>
            </a:xfrm>
            <a:prstGeom prst="rect">
              <a:avLst/>
            </a:prstGeom>
          </p:spPr>
        </p:pic>
        <p:sp>
          <p:nvSpPr>
            <p:cNvPr id="4" name="TextBox 3">
              <a:extLst>
                <a:ext uri="{FF2B5EF4-FFF2-40B4-BE49-F238E27FC236}">
                  <a16:creationId xmlns:a16="http://schemas.microsoft.com/office/drawing/2014/main" id="{2BFEF31F-07C8-9580-E57A-3409E721DB2B}"/>
                </a:ext>
              </a:extLst>
            </p:cNvPr>
            <p:cNvSpPr txBox="1"/>
            <p:nvPr/>
          </p:nvSpPr>
          <p:spPr>
            <a:xfrm rot="21386185">
              <a:off x="282033" y="2706028"/>
              <a:ext cx="3668277" cy="1546086"/>
            </a:xfrm>
            <a:prstGeom prst="cloud">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t>Is your entity developing a project?</a:t>
              </a:r>
            </a:p>
          </p:txBody>
        </p:sp>
      </p:grpSp>
      <p:pic>
        <p:nvPicPr>
          <p:cNvPr id="3" name="Picture 2">
            <a:extLst>
              <a:ext uri="{FF2B5EF4-FFF2-40B4-BE49-F238E27FC236}">
                <a16:creationId xmlns:a16="http://schemas.microsoft.com/office/drawing/2014/main" id="{D0F56980-EDF8-91A7-B392-446C46194C21}"/>
              </a:ext>
            </a:extLst>
          </p:cNvPr>
          <p:cNvPicPr>
            <a:picLocks noChangeAspect="1"/>
          </p:cNvPicPr>
          <p:nvPr/>
        </p:nvPicPr>
        <p:blipFill rotWithShape="1">
          <a:blip r:embed="rId5"/>
          <a:srcRect b="23083"/>
          <a:stretch/>
        </p:blipFill>
        <p:spPr>
          <a:xfrm>
            <a:off x="11283343" y="29201"/>
            <a:ext cx="744105" cy="720974"/>
          </a:xfrm>
          <a:prstGeom prst="rect">
            <a:avLst/>
          </a:prstGeom>
        </p:spPr>
      </p:pic>
      <p:grpSp>
        <p:nvGrpSpPr>
          <p:cNvPr id="18" name="Group 17">
            <a:extLst>
              <a:ext uri="{FF2B5EF4-FFF2-40B4-BE49-F238E27FC236}">
                <a16:creationId xmlns:a16="http://schemas.microsoft.com/office/drawing/2014/main" id="{5D0181E5-CCF0-1AA0-2A1C-57D7A1B8BA39}"/>
              </a:ext>
            </a:extLst>
          </p:cNvPr>
          <p:cNvGrpSpPr/>
          <p:nvPr/>
        </p:nvGrpSpPr>
        <p:grpSpPr>
          <a:xfrm>
            <a:off x="3984483" y="1173960"/>
            <a:ext cx="7000756" cy="4223308"/>
            <a:chOff x="3984483" y="1173960"/>
            <a:chExt cx="7000756" cy="4223308"/>
          </a:xfrm>
        </p:grpSpPr>
        <p:pic>
          <p:nvPicPr>
            <p:cNvPr id="10" name="Graphic 9" descr="Man wearing shirt with pattern">
              <a:extLst>
                <a:ext uri="{FF2B5EF4-FFF2-40B4-BE49-F238E27FC236}">
                  <a16:creationId xmlns:a16="http://schemas.microsoft.com/office/drawing/2014/main" id="{470135F7-787A-A0B6-F454-C2AF97C734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9983" y="1228519"/>
              <a:ext cx="1214205" cy="2954979"/>
            </a:xfrm>
            <a:prstGeom prst="rect">
              <a:avLst/>
            </a:prstGeom>
          </p:spPr>
        </p:pic>
        <p:sp>
          <p:nvSpPr>
            <p:cNvPr id="5" name="TextBox 4">
              <a:extLst>
                <a:ext uri="{FF2B5EF4-FFF2-40B4-BE49-F238E27FC236}">
                  <a16:creationId xmlns:a16="http://schemas.microsoft.com/office/drawing/2014/main" id="{555018BC-091E-AFD1-ADC4-73FE2E795173}"/>
                </a:ext>
              </a:extLst>
            </p:cNvPr>
            <p:cNvSpPr txBox="1"/>
            <p:nvPr/>
          </p:nvSpPr>
          <p:spPr>
            <a:xfrm rot="437500">
              <a:off x="5995003" y="1173960"/>
              <a:ext cx="4990236" cy="1077575"/>
            </a:xfrm>
            <a:prstGeom prst="cloud">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What would you like the CPDAE do for you/your entity</a:t>
              </a:r>
            </a:p>
          </p:txBody>
        </p:sp>
        <p:pic>
          <p:nvPicPr>
            <p:cNvPr id="8" name="Graphic 7" descr="Man with mohawk">
              <a:extLst>
                <a:ext uri="{FF2B5EF4-FFF2-40B4-BE49-F238E27FC236}">
                  <a16:creationId xmlns:a16="http://schemas.microsoft.com/office/drawing/2014/main" id="{28AB9E07-2107-91BE-25AD-7625285ACA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84483" y="1648701"/>
              <a:ext cx="1173957" cy="3748567"/>
            </a:xfrm>
            <a:prstGeom prst="rect">
              <a:avLst/>
            </a:prstGeom>
          </p:spPr>
        </p:pic>
      </p:grpSp>
      <p:grpSp>
        <p:nvGrpSpPr>
          <p:cNvPr id="19" name="Group 18">
            <a:extLst>
              <a:ext uri="{FF2B5EF4-FFF2-40B4-BE49-F238E27FC236}">
                <a16:creationId xmlns:a16="http://schemas.microsoft.com/office/drawing/2014/main" id="{2F196B32-7ADC-9F93-03ED-15D565894E42}"/>
              </a:ext>
            </a:extLst>
          </p:cNvPr>
          <p:cNvGrpSpPr/>
          <p:nvPr/>
        </p:nvGrpSpPr>
        <p:grpSpPr>
          <a:xfrm>
            <a:off x="5931635" y="2504578"/>
            <a:ext cx="5469767" cy="4106462"/>
            <a:chOff x="5931635" y="2504578"/>
            <a:chExt cx="5469767" cy="4106462"/>
          </a:xfrm>
        </p:grpSpPr>
        <p:pic>
          <p:nvPicPr>
            <p:cNvPr id="12" name="Graphic 11" descr="A waving man">
              <a:extLst>
                <a:ext uri="{FF2B5EF4-FFF2-40B4-BE49-F238E27FC236}">
                  <a16:creationId xmlns:a16="http://schemas.microsoft.com/office/drawing/2014/main" id="{7002AC8C-F849-EACD-6B4C-8BE98328785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84016" y="3014396"/>
              <a:ext cx="1173957" cy="3596644"/>
            </a:xfrm>
            <a:prstGeom prst="rect">
              <a:avLst/>
            </a:prstGeom>
          </p:spPr>
        </p:pic>
        <p:sp>
          <p:nvSpPr>
            <p:cNvPr id="6" name="TextBox 5">
              <a:extLst>
                <a:ext uri="{FF2B5EF4-FFF2-40B4-BE49-F238E27FC236}">
                  <a16:creationId xmlns:a16="http://schemas.microsoft.com/office/drawing/2014/main" id="{9109A916-3825-5F0C-569E-4B4BB7825D85}"/>
                </a:ext>
              </a:extLst>
            </p:cNvPr>
            <p:cNvSpPr txBox="1"/>
            <p:nvPr/>
          </p:nvSpPr>
          <p:spPr>
            <a:xfrm>
              <a:off x="7882686" y="2504578"/>
              <a:ext cx="3518716" cy="1546086"/>
            </a:xfrm>
            <a:prstGeom prst="cloud">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a:t>Ideas or feedback you would like to share?</a:t>
              </a:r>
            </a:p>
          </p:txBody>
        </p:sp>
        <p:pic>
          <p:nvPicPr>
            <p:cNvPr id="16" name="Graphic 15" descr="Woman wearing blazer">
              <a:extLst>
                <a:ext uri="{FF2B5EF4-FFF2-40B4-BE49-F238E27FC236}">
                  <a16:creationId xmlns:a16="http://schemas.microsoft.com/office/drawing/2014/main" id="{D237E3F7-D7AA-F560-FECC-9D5D5C4AA1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31635" y="3127212"/>
              <a:ext cx="1336469" cy="3483828"/>
            </a:xfrm>
            <a:prstGeom prst="rect">
              <a:avLst/>
            </a:prstGeom>
          </p:spPr>
        </p:pic>
      </p:grpSp>
    </p:spTree>
    <p:extLst>
      <p:ext uri="{BB962C8B-B14F-4D97-AF65-F5344CB8AC3E}">
        <p14:creationId xmlns:p14="http://schemas.microsoft.com/office/powerpoint/2010/main" val="37407037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364F-CA9C-DFDD-6310-074481265184}"/>
              </a:ext>
            </a:extLst>
          </p:cNvPr>
          <p:cNvSpPr>
            <a:spLocks noGrp="1"/>
          </p:cNvSpPr>
          <p:nvPr>
            <p:ph type="ctrTitle"/>
          </p:nvPr>
        </p:nvSpPr>
        <p:spPr>
          <a:xfrm>
            <a:off x="4337673" y="5054545"/>
            <a:ext cx="3516655" cy="1035365"/>
          </a:xfrm>
        </p:spPr>
        <p:txBody>
          <a:bodyPr>
            <a:normAutofit/>
          </a:bodyPr>
          <a:lstStyle/>
          <a:p>
            <a:r>
              <a:rPr lang="en-US" b="1" dirty="0"/>
              <a:t>Thank you.</a:t>
            </a:r>
          </a:p>
        </p:txBody>
      </p:sp>
    </p:spTree>
    <p:extLst>
      <p:ext uri="{BB962C8B-B14F-4D97-AF65-F5344CB8AC3E}">
        <p14:creationId xmlns:p14="http://schemas.microsoft.com/office/powerpoint/2010/main" val="22334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07DD80-854D-7EB1-D833-8107910EC21F}"/>
              </a:ext>
            </a:extLst>
          </p:cNvPr>
          <p:cNvSpPr txBox="1">
            <a:spLocks/>
          </p:cNvSpPr>
          <p:nvPr/>
        </p:nvSpPr>
        <p:spPr>
          <a:xfrm>
            <a:off x="604526" y="426839"/>
            <a:ext cx="9520158" cy="668674"/>
          </a:xfrm>
          <a:prstGeom prst="rect">
            <a:avLst/>
          </a:prstGeom>
        </p:spPr>
        <p:txBody>
          <a:bodyPr/>
          <a:lstStyle>
            <a:lvl1pPr fontAlgn="base">
              <a:lnSpc>
                <a:spcPct val="90000"/>
              </a:lnSpc>
              <a:spcBef>
                <a:spcPct val="0"/>
              </a:spcBef>
              <a:spcAft>
                <a:spcPct val="0"/>
              </a:spcAft>
              <a:defRPr sz="4800" b="1">
                <a:latin typeface="+mj-lt"/>
                <a:ea typeface="+mj-ea"/>
                <a:cs typeface="+mj-cs"/>
              </a:defRPr>
            </a:lvl1pPr>
            <a:lvl2pPr algn="ctr" fontAlgn="base">
              <a:lnSpc>
                <a:spcPct val="90000"/>
              </a:lnSpc>
              <a:spcBef>
                <a:spcPct val="0"/>
              </a:spcBef>
              <a:spcAft>
                <a:spcPct val="0"/>
              </a:spcAft>
              <a:defRPr sz="4800">
                <a:latin typeface="Calibri Light" panose="020F0302020204030204" pitchFamily="34" charset="0"/>
              </a:defRPr>
            </a:lvl2pPr>
            <a:lvl3pPr algn="ctr" fontAlgn="base">
              <a:lnSpc>
                <a:spcPct val="90000"/>
              </a:lnSpc>
              <a:spcBef>
                <a:spcPct val="0"/>
              </a:spcBef>
              <a:spcAft>
                <a:spcPct val="0"/>
              </a:spcAft>
              <a:defRPr sz="4800">
                <a:latin typeface="Calibri Light" panose="020F0302020204030204" pitchFamily="34" charset="0"/>
              </a:defRPr>
            </a:lvl3pPr>
            <a:lvl4pPr algn="ctr" fontAlgn="base">
              <a:lnSpc>
                <a:spcPct val="90000"/>
              </a:lnSpc>
              <a:spcBef>
                <a:spcPct val="0"/>
              </a:spcBef>
              <a:spcAft>
                <a:spcPct val="0"/>
              </a:spcAft>
              <a:defRPr sz="4800">
                <a:latin typeface="Calibri Light" panose="020F0302020204030204" pitchFamily="34" charset="0"/>
              </a:defRPr>
            </a:lvl4pPr>
            <a:lvl5pPr algn="ctr" fontAlgn="base">
              <a:lnSpc>
                <a:spcPct val="90000"/>
              </a:lnSpc>
              <a:spcBef>
                <a:spcPct val="0"/>
              </a:spcBef>
              <a:spcAft>
                <a:spcPct val="0"/>
              </a:spcAft>
              <a:defRPr sz="4800">
                <a:latin typeface="Calibri Light" panose="020F0302020204030204" pitchFamily="34" charset="0"/>
              </a:defRPr>
            </a:lvl5pPr>
            <a:lvl6pPr marL="457200" algn="ctr" fontAlgn="base">
              <a:lnSpc>
                <a:spcPct val="90000"/>
              </a:lnSpc>
              <a:spcBef>
                <a:spcPct val="0"/>
              </a:spcBef>
              <a:spcAft>
                <a:spcPct val="0"/>
              </a:spcAft>
              <a:defRPr sz="4800">
                <a:latin typeface="Calibri Light" panose="020F0302020204030204" pitchFamily="34" charset="0"/>
              </a:defRPr>
            </a:lvl6pPr>
            <a:lvl7pPr marL="914400" algn="ctr" fontAlgn="base">
              <a:lnSpc>
                <a:spcPct val="90000"/>
              </a:lnSpc>
              <a:spcBef>
                <a:spcPct val="0"/>
              </a:spcBef>
              <a:spcAft>
                <a:spcPct val="0"/>
              </a:spcAft>
              <a:defRPr sz="4800">
                <a:latin typeface="Calibri Light" panose="020F0302020204030204" pitchFamily="34" charset="0"/>
              </a:defRPr>
            </a:lvl7pPr>
            <a:lvl8pPr marL="1371600" algn="ctr" fontAlgn="base">
              <a:lnSpc>
                <a:spcPct val="90000"/>
              </a:lnSpc>
              <a:spcBef>
                <a:spcPct val="0"/>
              </a:spcBef>
              <a:spcAft>
                <a:spcPct val="0"/>
              </a:spcAft>
              <a:defRPr sz="4800">
                <a:latin typeface="Calibri Light" panose="020F0302020204030204" pitchFamily="34" charset="0"/>
              </a:defRPr>
            </a:lvl8pPr>
            <a:lvl9pPr marL="1828800" algn="ctr" fontAlgn="base">
              <a:lnSpc>
                <a:spcPct val="90000"/>
              </a:lnSpc>
              <a:spcBef>
                <a:spcPct val="0"/>
              </a:spcBef>
              <a:spcAft>
                <a:spcPct val="0"/>
              </a:spcAft>
              <a:defRPr sz="4800">
                <a:latin typeface="Calibri Light" panose="020F0302020204030204" pitchFamily="34" charset="0"/>
              </a:defRPr>
            </a:lvl9pPr>
          </a:lstStyle>
          <a:p>
            <a:r>
              <a:rPr lang="en-US" dirty="0"/>
              <a:t>What is the </a:t>
            </a:r>
            <a:r>
              <a:rPr lang="en-US" dirty="0">
                <a:solidFill>
                  <a:schemeClr val="accent1">
                    <a:lumMod val="50000"/>
                  </a:schemeClr>
                </a:solidFill>
              </a:rPr>
              <a:t>CPDAE</a:t>
            </a:r>
            <a:r>
              <a:rPr lang="en-US" dirty="0"/>
              <a:t>?</a:t>
            </a:r>
          </a:p>
        </p:txBody>
      </p:sp>
      <p:sp>
        <p:nvSpPr>
          <p:cNvPr id="5" name="Content Placeholder 2">
            <a:extLst>
              <a:ext uri="{FF2B5EF4-FFF2-40B4-BE49-F238E27FC236}">
                <a16:creationId xmlns:a16="http://schemas.microsoft.com/office/drawing/2014/main" id="{5E9729F0-2902-BC1C-EFB8-787786BE0BAB}"/>
              </a:ext>
            </a:extLst>
          </p:cNvPr>
          <p:cNvSpPr txBox="1">
            <a:spLocks/>
          </p:cNvSpPr>
          <p:nvPr/>
        </p:nvSpPr>
        <p:spPr>
          <a:xfrm>
            <a:off x="186813" y="1450246"/>
            <a:ext cx="11906864" cy="1537501"/>
          </a:xfrm>
          <a:prstGeom prst="rect">
            <a:avLst/>
          </a:prstGeom>
        </p:spPr>
        <p:txBody>
          <a:bodyPr>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GB" sz="2300" dirty="0"/>
              <a:t>A </a:t>
            </a:r>
            <a:r>
              <a:rPr lang="en-GB" sz="2300" b="1" dirty="0"/>
              <a:t>global network </a:t>
            </a:r>
            <a:r>
              <a:rPr lang="en-GB" sz="2300" dirty="0"/>
              <a:t>integrated by </a:t>
            </a:r>
            <a:r>
              <a:rPr lang="en-GB" sz="2300" u="sng" dirty="0"/>
              <a:t>National Implementing Entities</a:t>
            </a:r>
            <a:r>
              <a:rPr lang="en-GB" sz="2300" dirty="0"/>
              <a:t> (NIEs) of the </a:t>
            </a:r>
            <a:r>
              <a:rPr lang="en-GB" sz="2300" u="sng" dirty="0"/>
              <a:t>Adaptation Fund</a:t>
            </a:r>
            <a:r>
              <a:rPr lang="en-GB" sz="2300" dirty="0"/>
              <a:t> (AF) and </a:t>
            </a:r>
            <a:r>
              <a:rPr lang="en-GB" sz="2300" u="sng" dirty="0"/>
              <a:t>Direct Access Entities</a:t>
            </a:r>
            <a:r>
              <a:rPr lang="en-GB" sz="2300" dirty="0"/>
              <a:t> (DAEs) of the </a:t>
            </a:r>
            <a:r>
              <a:rPr lang="en-GB" sz="2300" u="sng" dirty="0"/>
              <a:t>Green Climate Fund</a:t>
            </a:r>
            <a:r>
              <a:rPr lang="en-GB" sz="2300" dirty="0"/>
              <a:t> (GCF), involved in the programming of climate change adaptation and mitigation finance through the </a:t>
            </a:r>
            <a:r>
              <a:rPr lang="en-GB" sz="2300" b="1" dirty="0">
                <a:solidFill>
                  <a:srgbClr val="C00000"/>
                </a:solidFill>
              </a:rPr>
              <a:t>Direct Access Modality</a:t>
            </a:r>
            <a:r>
              <a:rPr lang="en-GB" sz="2300" dirty="0"/>
              <a:t>.</a:t>
            </a:r>
          </a:p>
        </p:txBody>
      </p:sp>
      <p:sp>
        <p:nvSpPr>
          <p:cNvPr id="6" name="TextBox 5">
            <a:extLst>
              <a:ext uri="{FF2B5EF4-FFF2-40B4-BE49-F238E27FC236}">
                <a16:creationId xmlns:a16="http://schemas.microsoft.com/office/drawing/2014/main" id="{F1121967-6B0F-8EF2-E6A2-1CF899810A10}"/>
              </a:ext>
            </a:extLst>
          </p:cNvPr>
          <p:cNvSpPr txBox="1"/>
          <p:nvPr/>
        </p:nvSpPr>
        <p:spPr>
          <a:xfrm>
            <a:off x="7637593" y="4990795"/>
            <a:ext cx="3243897" cy="1123712"/>
          </a:xfrm>
          <a:prstGeom prst="roundRect">
            <a:avLst/>
          </a:prstGeom>
          <a:solidFill>
            <a:srgbClr val="FAF3E2">
              <a:alpha val="56863"/>
            </a:srgbClr>
          </a:solidFill>
        </p:spPr>
        <p:txBody>
          <a:bodyPr wrap="square" rtlCol="0">
            <a:spAutoFit/>
          </a:bodyPr>
          <a:lstStyle/>
          <a:p>
            <a:pPr algn="ctr"/>
            <a:r>
              <a:rPr lang="en-GB" sz="2000" dirty="0"/>
              <a:t>Best practice approach to </a:t>
            </a:r>
            <a:r>
              <a:rPr lang="en-GB" sz="2000" b="1" dirty="0">
                <a:solidFill>
                  <a:srgbClr val="C00000"/>
                </a:solidFill>
              </a:rPr>
              <a:t>enhance country ownership </a:t>
            </a:r>
            <a:r>
              <a:rPr lang="en-GB" sz="2000" dirty="0"/>
              <a:t>of climate projects</a:t>
            </a:r>
            <a:endParaRPr lang="en-US" sz="2000" dirty="0"/>
          </a:p>
        </p:txBody>
      </p:sp>
      <p:sp>
        <p:nvSpPr>
          <p:cNvPr id="9" name="Right Brace 8">
            <a:extLst>
              <a:ext uri="{FF2B5EF4-FFF2-40B4-BE49-F238E27FC236}">
                <a16:creationId xmlns:a16="http://schemas.microsoft.com/office/drawing/2014/main" id="{0D3840B9-F8B0-F62E-B881-6895106407FB}"/>
              </a:ext>
            </a:extLst>
          </p:cNvPr>
          <p:cNvSpPr/>
          <p:nvPr/>
        </p:nvSpPr>
        <p:spPr>
          <a:xfrm rot="5400000">
            <a:off x="8725752" y="2291333"/>
            <a:ext cx="646330" cy="2097624"/>
          </a:xfrm>
          <a:custGeom>
            <a:avLst/>
            <a:gdLst>
              <a:gd name="connsiteX0" fmla="*/ 0 w 646330"/>
              <a:gd name="connsiteY0" fmla="*/ 0 h 2097624"/>
              <a:gd name="connsiteX1" fmla="*/ 323165 w 646330"/>
              <a:gd name="connsiteY1" fmla="*/ 116152 h 2097624"/>
              <a:gd name="connsiteX2" fmla="*/ 323165 w 646330"/>
              <a:gd name="connsiteY2" fmla="*/ 932660 h 2097624"/>
              <a:gd name="connsiteX3" fmla="*/ 646330 w 646330"/>
              <a:gd name="connsiteY3" fmla="*/ 1048812 h 2097624"/>
              <a:gd name="connsiteX4" fmla="*/ 323165 w 646330"/>
              <a:gd name="connsiteY4" fmla="*/ 1164964 h 2097624"/>
              <a:gd name="connsiteX5" fmla="*/ 323165 w 646330"/>
              <a:gd name="connsiteY5" fmla="*/ 1981472 h 2097624"/>
              <a:gd name="connsiteX6" fmla="*/ 0 w 646330"/>
              <a:gd name="connsiteY6" fmla="*/ 2097624 h 2097624"/>
              <a:gd name="connsiteX7" fmla="*/ 0 w 646330"/>
              <a:gd name="connsiteY7" fmla="*/ 0 h 2097624"/>
              <a:gd name="connsiteX0" fmla="*/ 0 w 646330"/>
              <a:gd name="connsiteY0" fmla="*/ 0 h 2097624"/>
              <a:gd name="connsiteX1" fmla="*/ 323165 w 646330"/>
              <a:gd name="connsiteY1" fmla="*/ 116152 h 2097624"/>
              <a:gd name="connsiteX2" fmla="*/ 323165 w 646330"/>
              <a:gd name="connsiteY2" fmla="*/ 932660 h 2097624"/>
              <a:gd name="connsiteX3" fmla="*/ 646330 w 646330"/>
              <a:gd name="connsiteY3" fmla="*/ 1048812 h 2097624"/>
              <a:gd name="connsiteX4" fmla="*/ 323165 w 646330"/>
              <a:gd name="connsiteY4" fmla="*/ 1164964 h 2097624"/>
              <a:gd name="connsiteX5" fmla="*/ 323165 w 646330"/>
              <a:gd name="connsiteY5" fmla="*/ 1981472 h 2097624"/>
              <a:gd name="connsiteX6" fmla="*/ 0 w 646330"/>
              <a:gd name="connsiteY6" fmla="*/ 2097624 h 209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30" h="2097624" stroke="0" extrusionOk="0">
                <a:moveTo>
                  <a:pt x="0" y="0"/>
                </a:moveTo>
                <a:cubicBezTo>
                  <a:pt x="172846" y="1061"/>
                  <a:pt x="329188" y="60426"/>
                  <a:pt x="323165" y="116152"/>
                </a:cubicBezTo>
                <a:cubicBezTo>
                  <a:pt x="358252" y="250358"/>
                  <a:pt x="361820" y="718100"/>
                  <a:pt x="323165" y="932660"/>
                </a:cubicBezTo>
                <a:cubicBezTo>
                  <a:pt x="325430" y="980416"/>
                  <a:pt x="466771" y="1028141"/>
                  <a:pt x="646330" y="1048812"/>
                </a:cubicBezTo>
                <a:cubicBezTo>
                  <a:pt x="458222" y="1046718"/>
                  <a:pt x="329363" y="1109128"/>
                  <a:pt x="323165" y="1164964"/>
                </a:cubicBezTo>
                <a:cubicBezTo>
                  <a:pt x="356356" y="1315936"/>
                  <a:pt x="258678" y="1895913"/>
                  <a:pt x="323165" y="1981472"/>
                </a:cubicBezTo>
                <a:cubicBezTo>
                  <a:pt x="320878" y="2043518"/>
                  <a:pt x="181161" y="2100648"/>
                  <a:pt x="0" y="2097624"/>
                </a:cubicBezTo>
                <a:cubicBezTo>
                  <a:pt x="-52344" y="1366574"/>
                  <a:pt x="93583" y="980509"/>
                  <a:pt x="0" y="0"/>
                </a:cubicBezTo>
                <a:close/>
              </a:path>
              <a:path w="646330" h="2097624" fill="none" extrusionOk="0">
                <a:moveTo>
                  <a:pt x="0" y="0"/>
                </a:moveTo>
                <a:cubicBezTo>
                  <a:pt x="181782" y="-6744"/>
                  <a:pt x="332868" y="55706"/>
                  <a:pt x="323165" y="116152"/>
                </a:cubicBezTo>
                <a:cubicBezTo>
                  <a:pt x="321334" y="398070"/>
                  <a:pt x="255328" y="610006"/>
                  <a:pt x="323165" y="932660"/>
                </a:cubicBezTo>
                <a:cubicBezTo>
                  <a:pt x="320732" y="1025231"/>
                  <a:pt x="456043" y="1037139"/>
                  <a:pt x="646330" y="1048812"/>
                </a:cubicBezTo>
                <a:cubicBezTo>
                  <a:pt x="478337" y="1043707"/>
                  <a:pt x="320487" y="1098876"/>
                  <a:pt x="323165" y="1164964"/>
                </a:cubicBezTo>
                <a:cubicBezTo>
                  <a:pt x="373696" y="1250731"/>
                  <a:pt x="251669" y="1637596"/>
                  <a:pt x="323165" y="1981472"/>
                </a:cubicBezTo>
                <a:cubicBezTo>
                  <a:pt x="334641" y="2050117"/>
                  <a:pt x="162626" y="2083775"/>
                  <a:pt x="0" y="2097624"/>
                </a:cubicBezTo>
              </a:path>
              <a:path w="646330" h="2097624" fill="none" stroke="0" extrusionOk="0">
                <a:moveTo>
                  <a:pt x="0" y="0"/>
                </a:moveTo>
                <a:cubicBezTo>
                  <a:pt x="179459" y="-1316"/>
                  <a:pt x="334049" y="48119"/>
                  <a:pt x="323165" y="116152"/>
                </a:cubicBezTo>
                <a:cubicBezTo>
                  <a:pt x="379154" y="325708"/>
                  <a:pt x="296975" y="679427"/>
                  <a:pt x="323165" y="932660"/>
                </a:cubicBezTo>
                <a:cubicBezTo>
                  <a:pt x="336362" y="1000655"/>
                  <a:pt x="472259" y="1033950"/>
                  <a:pt x="646330" y="1048812"/>
                </a:cubicBezTo>
                <a:cubicBezTo>
                  <a:pt x="468381" y="1054713"/>
                  <a:pt x="325125" y="1095176"/>
                  <a:pt x="323165" y="1164964"/>
                </a:cubicBezTo>
                <a:cubicBezTo>
                  <a:pt x="304100" y="1429900"/>
                  <a:pt x="292802" y="1814798"/>
                  <a:pt x="323165" y="1981472"/>
                </a:cubicBezTo>
                <a:cubicBezTo>
                  <a:pt x="331499" y="2060042"/>
                  <a:pt x="180465" y="2113377"/>
                  <a:pt x="0" y="2097624"/>
                </a:cubicBezTo>
              </a:path>
            </a:pathLst>
          </a:custGeom>
          <a:ln w="12700">
            <a:solidFill>
              <a:schemeClr val="accent1">
                <a:lumMod val="75000"/>
              </a:schemeClr>
            </a:solidFill>
            <a:prstDash val="sysDash"/>
            <a:extLst>
              <a:ext uri="{C807C97D-BFC1-408E-A445-0C87EB9F89A2}">
                <ask:lineSketchStyleProps xmlns:ask="http://schemas.microsoft.com/office/drawing/2018/sketchyshapes" sd="850316310">
                  <a:prstGeom prst="rightBrace">
                    <a:avLst>
                      <a:gd name="adj1" fmla="val 17971"/>
                      <a:gd name="adj2" fmla="val 50000"/>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0C3B4126-62C7-D94F-3FDE-E1B8F02EE287}"/>
              </a:ext>
            </a:extLst>
          </p:cNvPr>
          <p:cNvPicPr>
            <a:picLocks noChangeAspect="1"/>
          </p:cNvPicPr>
          <p:nvPr/>
        </p:nvPicPr>
        <p:blipFill rotWithShape="1">
          <a:blip r:embed="rId3"/>
          <a:srcRect l="6620"/>
          <a:stretch/>
        </p:blipFill>
        <p:spPr>
          <a:xfrm>
            <a:off x="90495" y="3191032"/>
            <a:ext cx="7199717" cy="2826309"/>
          </a:xfrm>
          <a:prstGeom prst="rect">
            <a:avLst/>
          </a:prstGeom>
        </p:spPr>
      </p:pic>
      <p:sp>
        <p:nvSpPr>
          <p:cNvPr id="10" name="TextBox 9">
            <a:extLst>
              <a:ext uri="{FF2B5EF4-FFF2-40B4-BE49-F238E27FC236}">
                <a16:creationId xmlns:a16="http://schemas.microsoft.com/office/drawing/2014/main" id="{371A0E6D-1E90-B012-81A2-68B9532BED6B}"/>
              </a:ext>
            </a:extLst>
          </p:cNvPr>
          <p:cNvSpPr txBox="1"/>
          <p:nvPr/>
        </p:nvSpPr>
        <p:spPr>
          <a:xfrm>
            <a:off x="5732910" y="3250214"/>
            <a:ext cx="1446963" cy="408623"/>
          </a:xfrm>
          <a:prstGeom prst="roundRect">
            <a:avLst/>
          </a:prstGeom>
          <a:solidFill>
            <a:srgbClr val="F2E7F5"/>
          </a:solidFill>
        </p:spPr>
        <p:txBody>
          <a:bodyPr wrap="square" rtlCol="0" anchor="ctr">
            <a:spAutoFit/>
          </a:bodyPr>
          <a:lstStyle/>
          <a:p>
            <a:r>
              <a:rPr lang="en-US" dirty="0"/>
              <a:t>34 members</a:t>
            </a:r>
          </a:p>
        </p:txBody>
      </p:sp>
      <p:pic>
        <p:nvPicPr>
          <p:cNvPr id="3" name="Picture 2">
            <a:extLst>
              <a:ext uri="{FF2B5EF4-FFF2-40B4-BE49-F238E27FC236}">
                <a16:creationId xmlns:a16="http://schemas.microsoft.com/office/drawing/2014/main" id="{2E9172A9-99CC-7DBC-DB5C-35C5F5BB7D11}"/>
              </a:ext>
            </a:extLst>
          </p:cNvPr>
          <p:cNvPicPr>
            <a:picLocks noChangeAspect="1"/>
          </p:cNvPicPr>
          <p:nvPr/>
        </p:nvPicPr>
        <p:blipFill>
          <a:blip r:embed="rId4"/>
          <a:stretch>
            <a:fillRect/>
          </a:stretch>
        </p:blipFill>
        <p:spPr>
          <a:xfrm>
            <a:off x="9124127" y="3729813"/>
            <a:ext cx="1485334" cy="913462"/>
          </a:xfrm>
          <a:prstGeom prst="rect">
            <a:avLst/>
          </a:prstGeom>
        </p:spPr>
      </p:pic>
      <p:pic>
        <p:nvPicPr>
          <p:cNvPr id="18" name="Picture 17">
            <a:extLst>
              <a:ext uri="{FF2B5EF4-FFF2-40B4-BE49-F238E27FC236}">
                <a16:creationId xmlns:a16="http://schemas.microsoft.com/office/drawing/2014/main" id="{00D59E0B-E93E-1A7D-77D0-FF96B2A6A976}"/>
              </a:ext>
            </a:extLst>
          </p:cNvPr>
          <p:cNvPicPr>
            <a:picLocks noChangeAspect="1"/>
          </p:cNvPicPr>
          <p:nvPr/>
        </p:nvPicPr>
        <p:blipFill>
          <a:blip r:embed="rId5"/>
          <a:stretch>
            <a:fillRect/>
          </a:stretch>
        </p:blipFill>
        <p:spPr>
          <a:xfrm>
            <a:off x="7637593" y="3661346"/>
            <a:ext cx="1627595" cy="1050397"/>
          </a:xfrm>
          <a:prstGeom prst="rect">
            <a:avLst/>
          </a:prstGeom>
        </p:spPr>
      </p:pic>
      <p:pic>
        <p:nvPicPr>
          <p:cNvPr id="2" name="Picture 1">
            <a:extLst>
              <a:ext uri="{FF2B5EF4-FFF2-40B4-BE49-F238E27FC236}">
                <a16:creationId xmlns:a16="http://schemas.microsoft.com/office/drawing/2014/main" id="{2A60A8EF-AF8B-EF59-1A6A-1EAEF2242CF4}"/>
              </a:ext>
            </a:extLst>
          </p:cNvPr>
          <p:cNvPicPr>
            <a:picLocks noChangeAspect="1"/>
          </p:cNvPicPr>
          <p:nvPr/>
        </p:nvPicPr>
        <p:blipFill rotWithShape="1">
          <a:blip r:embed="rId6"/>
          <a:srcRect b="23083"/>
          <a:stretch/>
        </p:blipFill>
        <p:spPr>
          <a:xfrm>
            <a:off x="11283343" y="29201"/>
            <a:ext cx="744105" cy="720974"/>
          </a:xfrm>
          <a:prstGeom prst="rect">
            <a:avLst/>
          </a:prstGeom>
        </p:spPr>
      </p:pic>
    </p:spTree>
    <p:extLst>
      <p:ext uri="{BB962C8B-B14F-4D97-AF65-F5344CB8AC3E}">
        <p14:creationId xmlns:p14="http://schemas.microsoft.com/office/powerpoint/2010/main" val="3328787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07DD80-854D-7EB1-D833-8107910EC21F}"/>
              </a:ext>
            </a:extLst>
          </p:cNvPr>
          <p:cNvSpPr txBox="1">
            <a:spLocks/>
          </p:cNvSpPr>
          <p:nvPr/>
        </p:nvSpPr>
        <p:spPr>
          <a:xfrm>
            <a:off x="555366" y="397343"/>
            <a:ext cx="4078684" cy="668674"/>
          </a:xfrm>
          <a:prstGeom prst="rect">
            <a:avLst/>
          </a:prstGeom>
        </p:spPr>
        <p:txBody>
          <a:bodyPr anchor="ctr"/>
          <a:lstStyle>
            <a:lvl1pPr fontAlgn="base">
              <a:lnSpc>
                <a:spcPct val="90000"/>
              </a:lnSpc>
              <a:spcBef>
                <a:spcPct val="0"/>
              </a:spcBef>
              <a:spcAft>
                <a:spcPct val="0"/>
              </a:spcAft>
              <a:defRPr sz="4800" b="1">
                <a:latin typeface="+mj-lt"/>
                <a:ea typeface="+mj-ea"/>
                <a:cs typeface="+mj-cs"/>
              </a:defRPr>
            </a:lvl1pPr>
            <a:lvl2pPr algn="ctr" fontAlgn="base">
              <a:lnSpc>
                <a:spcPct val="90000"/>
              </a:lnSpc>
              <a:spcBef>
                <a:spcPct val="0"/>
              </a:spcBef>
              <a:spcAft>
                <a:spcPct val="0"/>
              </a:spcAft>
              <a:defRPr sz="4800">
                <a:latin typeface="Calibri Light" panose="020F0302020204030204" pitchFamily="34" charset="0"/>
              </a:defRPr>
            </a:lvl2pPr>
            <a:lvl3pPr algn="ctr" fontAlgn="base">
              <a:lnSpc>
                <a:spcPct val="90000"/>
              </a:lnSpc>
              <a:spcBef>
                <a:spcPct val="0"/>
              </a:spcBef>
              <a:spcAft>
                <a:spcPct val="0"/>
              </a:spcAft>
              <a:defRPr sz="4800">
                <a:latin typeface="Calibri Light" panose="020F0302020204030204" pitchFamily="34" charset="0"/>
              </a:defRPr>
            </a:lvl3pPr>
            <a:lvl4pPr algn="ctr" fontAlgn="base">
              <a:lnSpc>
                <a:spcPct val="90000"/>
              </a:lnSpc>
              <a:spcBef>
                <a:spcPct val="0"/>
              </a:spcBef>
              <a:spcAft>
                <a:spcPct val="0"/>
              </a:spcAft>
              <a:defRPr sz="4800">
                <a:latin typeface="Calibri Light" panose="020F0302020204030204" pitchFamily="34" charset="0"/>
              </a:defRPr>
            </a:lvl4pPr>
            <a:lvl5pPr algn="ctr" fontAlgn="base">
              <a:lnSpc>
                <a:spcPct val="90000"/>
              </a:lnSpc>
              <a:spcBef>
                <a:spcPct val="0"/>
              </a:spcBef>
              <a:spcAft>
                <a:spcPct val="0"/>
              </a:spcAft>
              <a:defRPr sz="4800">
                <a:latin typeface="Calibri Light" panose="020F0302020204030204" pitchFamily="34" charset="0"/>
              </a:defRPr>
            </a:lvl5pPr>
            <a:lvl6pPr marL="457200" algn="ctr" fontAlgn="base">
              <a:lnSpc>
                <a:spcPct val="90000"/>
              </a:lnSpc>
              <a:spcBef>
                <a:spcPct val="0"/>
              </a:spcBef>
              <a:spcAft>
                <a:spcPct val="0"/>
              </a:spcAft>
              <a:defRPr sz="4800">
                <a:latin typeface="Calibri Light" panose="020F0302020204030204" pitchFamily="34" charset="0"/>
              </a:defRPr>
            </a:lvl6pPr>
            <a:lvl7pPr marL="914400" algn="ctr" fontAlgn="base">
              <a:lnSpc>
                <a:spcPct val="90000"/>
              </a:lnSpc>
              <a:spcBef>
                <a:spcPct val="0"/>
              </a:spcBef>
              <a:spcAft>
                <a:spcPct val="0"/>
              </a:spcAft>
              <a:defRPr sz="4800">
                <a:latin typeface="Calibri Light" panose="020F0302020204030204" pitchFamily="34" charset="0"/>
              </a:defRPr>
            </a:lvl7pPr>
            <a:lvl8pPr marL="1371600" algn="ctr" fontAlgn="base">
              <a:lnSpc>
                <a:spcPct val="90000"/>
              </a:lnSpc>
              <a:spcBef>
                <a:spcPct val="0"/>
              </a:spcBef>
              <a:spcAft>
                <a:spcPct val="0"/>
              </a:spcAft>
              <a:defRPr sz="4800">
                <a:latin typeface="Calibri Light" panose="020F0302020204030204" pitchFamily="34" charset="0"/>
              </a:defRPr>
            </a:lvl8pPr>
            <a:lvl9pPr marL="1828800" algn="ctr" fontAlgn="base">
              <a:lnSpc>
                <a:spcPct val="90000"/>
              </a:lnSpc>
              <a:spcBef>
                <a:spcPct val="0"/>
              </a:spcBef>
              <a:spcAft>
                <a:spcPct val="0"/>
              </a:spcAft>
              <a:defRPr sz="4800">
                <a:latin typeface="Calibri Light" panose="020F0302020204030204" pitchFamily="34" charset="0"/>
              </a:defRPr>
            </a:lvl9pPr>
          </a:lstStyle>
          <a:p>
            <a:r>
              <a:rPr lang="en-US" dirty="0"/>
              <a:t>The </a:t>
            </a:r>
            <a:r>
              <a:rPr lang="en-US" dirty="0">
                <a:solidFill>
                  <a:srgbClr val="7030A0"/>
                </a:solidFill>
              </a:rPr>
              <a:t>Committee</a:t>
            </a:r>
            <a:r>
              <a:rPr lang="en-US" dirty="0"/>
              <a:t>:</a:t>
            </a:r>
          </a:p>
        </p:txBody>
      </p:sp>
      <p:sp>
        <p:nvSpPr>
          <p:cNvPr id="2" name="CuadroTexto 2">
            <a:extLst>
              <a:ext uri="{FF2B5EF4-FFF2-40B4-BE49-F238E27FC236}">
                <a16:creationId xmlns:a16="http://schemas.microsoft.com/office/drawing/2014/main" id="{F8CABB1B-027C-445A-5BDF-C28B70FD482E}"/>
              </a:ext>
            </a:extLst>
          </p:cNvPr>
          <p:cNvSpPr txBox="1"/>
          <p:nvPr/>
        </p:nvSpPr>
        <p:spPr>
          <a:xfrm>
            <a:off x="1226706" y="1677969"/>
            <a:ext cx="1463040" cy="461665"/>
          </a:xfrm>
          <a:prstGeom prst="rect">
            <a:avLst/>
          </a:prstGeom>
          <a:noFill/>
        </p:spPr>
        <p:txBody>
          <a:bodyPr wrap="square" rtlCol="0">
            <a:spAutoFit/>
          </a:bodyPr>
          <a:lstStyle/>
          <a:p>
            <a:r>
              <a:rPr lang="es-PE" sz="2400" b="1" dirty="0">
                <a:solidFill>
                  <a:schemeClr val="accent1">
                    <a:lumMod val="75000"/>
                  </a:schemeClr>
                </a:solidFill>
              </a:rPr>
              <a:t>French</a:t>
            </a:r>
            <a:endParaRPr lang="en-US" sz="2400" b="1" dirty="0">
              <a:solidFill>
                <a:schemeClr val="accent1">
                  <a:lumMod val="75000"/>
                </a:schemeClr>
              </a:solidFill>
            </a:endParaRPr>
          </a:p>
        </p:txBody>
      </p:sp>
      <p:sp>
        <p:nvSpPr>
          <p:cNvPr id="3" name="CuadroTexto 5">
            <a:extLst>
              <a:ext uri="{FF2B5EF4-FFF2-40B4-BE49-F238E27FC236}">
                <a16:creationId xmlns:a16="http://schemas.microsoft.com/office/drawing/2014/main" id="{8A51756B-E2F6-B12A-05B8-B4E9743A3291}"/>
              </a:ext>
            </a:extLst>
          </p:cNvPr>
          <p:cNvSpPr txBox="1"/>
          <p:nvPr/>
        </p:nvSpPr>
        <p:spPr>
          <a:xfrm>
            <a:off x="5250066" y="1677969"/>
            <a:ext cx="1463040" cy="461665"/>
          </a:xfrm>
          <a:prstGeom prst="rect">
            <a:avLst/>
          </a:prstGeom>
          <a:noFill/>
        </p:spPr>
        <p:txBody>
          <a:bodyPr wrap="square" rtlCol="0">
            <a:spAutoFit/>
          </a:bodyPr>
          <a:lstStyle/>
          <a:p>
            <a:r>
              <a:rPr lang="es-PE" sz="2400" b="1" dirty="0">
                <a:solidFill>
                  <a:srgbClr val="C00000"/>
                </a:solidFill>
              </a:rPr>
              <a:t>English</a:t>
            </a:r>
            <a:endParaRPr lang="en-US" sz="2400" b="1" dirty="0">
              <a:solidFill>
                <a:srgbClr val="C00000"/>
              </a:solidFill>
            </a:endParaRPr>
          </a:p>
        </p:txBody>
      </p:sp>
      <p:sp>
        <p:nvSpPr>
          <p:cNvPr id="11" name="CuadroTexto 6">
            <a:extLst>
              <a:ext uri="{FF2B5EF4-FFF2-40B4-BE49-F238E27FC236}">
                <a16:creationId xmlns:a16="http://schemas.microsoft.com/office/drawing/2014/main" id="{957EEF82-47CC-51D2-2995-5A1CC2DF837F}"/>
              </a:ext>
            </a:extLst>
          </p:cNvPr>
          <p:cNvSpPr txBox="1"/>
          <p:nvPr/>
        </p:nvSpPr>
        <p:spPr>
          <a:xfrm>
            <a:off x="9273426" y="1677969"/>
            <a:ext cx="1463040" cy="461665"/>
          </a:xfrm>
          <a:prstGeom prst="rect">
            <a:avLst/>
          </a:prstGeom>
          <a:noFill/>
        </p:spPr>
        <p:txBody>
          <a:bodyPr wrap="square" rtlCol="0">
            <a:spAutoFit/>
          </a:bodyPr>
          <a:lstStyle/>
          <a:p>
            <a:r>
              <a:rPr lang="en-US" sz="2400" b="1" dirty="0">
                <a:solidFill>
                  <a:srgbClr val="00A249"/>
                </a:solidFill>
              </a:rPr>
              <a:t>Spanish</a:t>
            </a:r>
          </a:p>
        </p:txBody>
      </p:sp>
      <p:sp>
        <p:nvSpPr>
          <p:cNvPr id="12" name="CuadroTexto 7">
            <a:extLst>
              <a:ext uri="{FF2B5EF4-FFF2-40B4-BE49-F238E27FC236}">
                <a16:creationId xmlns:a16="http://schemas.microsoft.com/office/drawing/2014/main" id="{1F5F4D7D-2BEA-61F2-160D-F641D62C18FC}"/>
              </a:ext>
            </a:extLst>
          </p:cNvPr>
          <p:cNvSpPr txBox="1"/>
          <p:nvPr/>
        </p:nvSpPr>
        <p:spPr>
          <a:xfrm>
            <a:off x="928935" y="2139634"/>
            <a:ext cx="2987040" cy="646331"/>
          </a:xfrm>
          <a:prstGeom prst="rect">
            <a:avLst/>
          </a:prstGeom>
          <a:noFill/>
        </p:spPr>
        <p:txBody>
          <a:bodyPr wrap="square" rtlCol="0">
            <a:spAutoFit/>
          </a:bodyPr>
          <a:lstStyle/>
          <a:p>
            <a:pPr marL="285750" lvl="0" indent="-285750">
              <a:buFont typeface="Arial" panose="020B0604020202020204" pitchFamily="34" charset="0"/>
              <a:buChar char="•"/>
            </a:pPr>
            <a:r>
              <a:rPr lang="fr-FR" dirty="0"/>
              <a:t>Ms. </a:t>
            </a:r>
            <a:r>
              <a:rPr lang="fr-FR" dirty="0" err="1"/>
              <a:t>Aissata</a:t>
            </a:r>
            <a:r>
              <a:rPr lang="fr-FR" dirty="0"/>
              <a:t> </a:t>
            </a:r>
            <a:r>
              <a:rPr lang="fr-FR" dirty="0" err="1"/>
              <a:t>Sall</a:t>
            </a:r>
            <a:r>
              <a:rPr lang="fr-FR" dirty="0"/>
              <a:t> (</a:t>
            </a:r>
            <a:r>
              <a:rPr lang="fr-FR" b="1" dirty="0"/>
              <a:t>Vice-Chair</a:t>
            </a:r>
            <a:r>
              <a:rPr lang="fr-FR" dirty="0"/>
              <a:t>) (</a:t>
            </a:r>
            <a:r>
              <a:rPr lang="fr-FR" dirty="0" err="1"/>
              <a:t>CSE</a:t>
            </a:r>
            <a:r>
              <a:rPr lang="fr-FR" dirty="0"/>
              <a:t>), </a:t>
            </a:r>
            <a:r>
              <a:rPr lang="fr-FR" dirty="0" err="1"/>
              <a:t>Senegal</a:t>
            </a:r>
            <a:endParaRPr lang="fr-FR" dirty="0"/>
          </a:p>
        </p:txBody>
      </p:sp>
      <p:pic>
        <p:nvPicPr>
          <p:cNvPr id="13" name="Picture 12" descr="Resultado de imagen para AGENCY FOR AGRICULTURAL DEVELOPMENT OF MOROCCO">
            <a:extLst>
              <a:ext uri="{FF2B5EF4-FFF2-40B4-BE49-F238E27FC236}">
                <a16:creationId xmlns:a16="http://schemas.microsoft.com/office/drawing/2014/main" id="{5213093F-77C6-E03F-9DDF-68949BAED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49" y="5358511"/>
            <a:ext cx="2198135" cy="956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Resultado de imagen para centre de suivi Ã©cologique">
            <a:extLst>
              <a:ext uri="{FF2B5EF4-FFF2-40B4-BE49-F238E27FC236}">
                <a16:creationId xmlns:a16="http://schemas.microsoft.com/office/drawing/2014/main" id="{B575D857-B0F2-DE7C-E51B-DEB4D5395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90" y="3166823"/>
            <a:ext cx="2001902" cy="76656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2">
            <a:extLst>
              <a:ext uri="{FF2B5EF4-FFF2-40B4-BE49-F238E27FC236}">
                <a16:creationId xmlns:a16="http://schemas.microsoft.com/office/drawing/2014/main" id="{D813CF5E-4739-6328-0C4D-2A4809840C91}"/>
              </a:ext>
            </a:extLst>
          </p:cNvPr>
          <p:cNvSpPr txBox="1"/>
          <p:nvPr/>
        </p:nvSpPr>
        <p:spPr>
          <a:xfrm>
            <a:off x="4667723" y="2139634"/>
            <a:ext cx="2987040" cy="590931"/>
          </a:xfrm>
          <a:prstGeom prst="rect">
            <a:avLst/>
          </a:prstGeom>
          <a:noFill/>
        </p:spPr>
        <p:txBody>
          <a:bodyPr wrap="square" rtlCol="0">
            <a:spAutoFit/>
          </a:bodyPr>
          <a:lstStyle/>
          <a:p>
            <a:pPr marL="285750" lvl="0" indent="-285750" defTabSz="2786063">
              <a:lnSpc>
                <a:spcPct val="90000"/>
              </a:lnSpc>
              <a:spcBef>
                <a:spcPct val="0"/>
              </a:spcBef>
              <a:spcAft>
                <a:spcPct val="15000"/>
              </a:spcAft>
              <a:buFont typeface="Arial" panose="020B0604020202020204" pitchFamily="34" charset="0"/>
              <a:buChar char="•"/>
            </a:pPr>
            <a:r>
              <a:rPr lang="en-US" dirty="0"/>
              <a:t>Ms. Shelia McDonald- Miller (</a:t>
            </a:r>
            <a:r>
              <a:rPr lang="en-US" dirty="0" err="1"/>
              <a:t>PIOJ</a:t>
            </a:r>
            <a:r>
              <a:rPr lang="en-US" dirty="0"/>
              <a:t>), Jamaica</a:t>
            </a:r>
          </a:p>
        </p:txBody>
      </p:sp>
      <p:sp>
        <p:nvSpPr>
          <p:cNvPr id="17" name="CuadroTexto 13">
            <a:extLst>
              <a:ext uri="{FF2B5EF4-FFF2-40B4-BE49-F238E27FC236}">
                <a16:creationId xmlns:a16="http://schemas.microsoft.com/office/drawing/2014/main" id="{12FF7781-FCEE-B2EB-E946-81094B43D5AD}"/>
              </a:ext>
            </a:extLst>
          </p:cNvPr>
          <p:cNvSpPr txBox="1"/>
          <p:nvPr/>
        </p:nvSpPr>
        <p:spPr>
          <a:xfrm>
            <a:off x="4650093" y="4416281"/>
            <a:ext cx="2987040" cy="840230"/>
          </a:xfrm>
          <a:prstGeom prst="rect">
            <a:avLst/>
          </a:prstGeom>
          <a:noFill/>
        </p:spPr>
        <p:txBody>
          <a:bodyPr wrap="square" rtlCol="0">
            <a:spAutoFit/>
          </a:bodyPr>
          <a:lstStyle/>
          <a:p>
            <a:pPr marL="285750" lvl="0" indent="-285750" defTabSz="2786063">
              <a:lnSpc>
                <a:spcPct val="90000"/>
              </a:lnSpc>
              <a:spcBef>
                <a:spcPct val="0"/>
              </a:spcBef>
              <a:spcAft>
                <a:spcPct val="15000"/>
              </a:spcAft>
              <a:buFont typeface="Arial" panose="020B0604020202020204" pitchFamily="34" charset="0"/>
              <a:buChar char="•"/>
            </a:pPr>
            <a:r>
              <a:rPr lang="en-US" dirty="0"/>
              <a:t>Ms. Lisa Andon</a:t>
            </a:r>
            <a:br>
              <a:rPr lang="en-US" dirty="0"/>
            </a:br>
            <a:r>
              <a:rPr lang="en-US" dirty="0"/>
              <a:t>(</a:t>
            </a:r>
            <a:r>
              <a:rPr lang="en-US" dirty="0" err="1"/>
              <a:t>MCT</a:t>
            </a:r>
            <a:r>
              <a:rPr lang="en-US" dirty="0"/>
              <a:t>), Federated States of Micronesia</a:t>
            </a:r>
          </a:p>
        </p:txBody>
      </p:sp>
      <p:sp>
        <p:nvSpPr>
          <p:cNvPr id="18" name="CuadroTexto 14">
            <a:extLst>
              <a:ext uri="{FF2B5EF4-FFF2-40B4-BE49-F238E27FC236}">
                <a16:creationId xmlns:a16="http://schemas.microsoft.com/office/drawing/2014/main" id="{34D060EF-696C-5F10-BC7E-84C7533A7CAC}"/>
              </a:ext>
            </a:extLst>
          </p:cNvPr>
          <p:cNvSpPr txBox="1"/>
          <p:nvPr/>
        </p:nvSpPr>
        <p:spPr>
          <a:xfrm>
            <a:off x="8501174" y="2139634"/>
            <a:ext cx="2987040" cy="646331"/>
          </a:xfrm>
          <a:prstGeom prst="rect">
            <a:avLst/>
          </a:prstGeom>
          <a:noFill/>
        </p:spPr>
        <p:txBody>
          <a:bodyPr wrap="square" rtlCol="0">
            <a:spAutoFit/>
          </a:bodyPr>
          <a:lstStyle/>
          <a:p>
            <a:pPr marL="285750" lvl="0" indent="-285750">
              <a:buFont typeface="Arial" panose="020B0604020202020204" pitchFamily="34" charset="0"/>
              <a:buChar char="•"/>
            </a:pPr>
            <a:r>
              <a:rPr lang="en-US" dirty="0"/>
              <a:t>Claudia Godfrey (</a:t>
            </a:r>
            <a:r>
              <a:rPr lang="en-US" b="1" dirty="0"/>
              <a:t>Chair</a:t>
            </a:r>
            <a:r>
              <a:rPr lang="en-US" dirty="0"/>
              <a:t>) (</a:t>
            </a:r>
            <a:r>
              <a:rPr lang="en-US" dirty="0" err="1"/>
              <a:t>Profonanpe</a:t>
            </a:r>
            <a:r>
              <a:rPr lang="en-US" dirty="0"/>
              <a:t>), Peru</a:t>
            </a:r>
          </a:p>
        </p:txBody>
      </p:sp>
      <p:sp>
        <p:nvSpPr>
          <p:cNvPr id="19" name="Rectángulo 16">
            <a:extLst>
              <a:ext uri="{FF2B5EF4-FFF2-40B4-BE49-F238E27FC236}">
                <a16:creationId xmlns:a16="http://schemas.microsoft.com/office/drawing/2014/main" id="{18AE0060-0B18-EFFE-8A44-77E867655DE0}"/>
              </a:ext>
            </a:extLst>
          </p:cNvPr>
          <p:cNvSpPr/>
          <p:nvPr/>
        </p:nvSpPr>
        <p:spPr>
          <a:xfrm>
            <a:off x="8465913" y="4416281"/>
            <a:ext cx="3103035" cy="646331"/>
          </a:xfrm>
          <a:prstGeom prst="rect">
            <a:avLst/>
          </a:prstGeom>
        </p:spPr>
        <p:txBody>
          <a:bodyPr wrap="square">
            <a:spAutoFit/>
          </a:bodyPr>
          <a:lstStyle/>
          <a:p>
            <a:pPr marL="285750" lvl="0" indent="-285750">
              <a:buFont typeface="Arial" panose="020B0604020202020204" pitchFamily="34" charset="0"/>
              <a:buChar char="•"/>
            </a:pPr>
            <a:r>
              <a:rPr lang="en-US" dirty="0"/>
              <a:t>Rosa </a:t>
            </a:r>
            <a:r>
              <a:rPr lang="en-US" dirty="0" err="1"/>
              <a:t>Montañez</a:t>
            </a:r>
            <a:r>
              <a:rPr lang="en-US" dirty="0"/>
              <a:t> (</a:t>
            </a:r>
            <a:r>
              <a:rPr lang="en-US" dirty="0" err="1"/>
              <a:t>Fundación</a:t>
            </a:r>
            <a:r>
              <a:rPr lang="en-US" dirty="0"/>
              <a:t> </a:t>
            </a:r>
            <a:r>
              <a:rPr lang="en-US" dirty="0" err="1"/>
              <a:t>Natura</a:t>
            </a:r>
            <a:r>
              <a:rPr lang="en-US" dirty="0"/>
              <a:t>), Panama</a:t>
            </a:r>
          </a:p>
        </p:txBody>
      </p:sp>
      <p:pic>
        <p:nvPicPr>
          <p:cNvPr id="20" name="Picture 16" descr="Resultado de imagen para pioj jamaica">
            <a:extLst>
              <a:ext uri="{FF2B5EF4-FFF2-40B4-BE49-F238E27FC236}">
                <a16:creationId xmlns:a16="http://schemas.microsoft.com/office/drawing/2014/main" id="{087F7AAC-AB8A-78B3-6419-71B61B4185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523" y="3103458"/>
            <a:ext cx="2606179" cy="58752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2">
            <a:extLst>
              <a:ext uri="{FF2B5EF4-FFF2-40B4-BE49-F238E27FC236}">
                <a16:creationId xmlns:a16="http://schemas.microsoft.com/office/drawing/2014/main" id="{DE70563E-04D5-2805-E8CB-7DEEE71013C9}"/>
              </a:ext>
            </a:extLst>
          </p:cNvPr>
          <p:cNvPicPr>
            <a:picLocks noChangeAspect="1"/>
          </p:cNvPicPr>
          <p:nvPr/>
        </p:nvPicPr>
        <p:blipFill rotWithShape="1">
          <a:blip r:embed="rId6"/>
          <a:srcRect b="16514"/>
          <a:stretch/>
        </p:blipFill>
        <p:spPr>
          <a:xfrm>
            <a:off x="5302293" y="5177409"/>
            <a:ext cx="1798634" cy="1319039"/>
          </a:xfrm>
          <a:prstGeom prst="rect">
            <a:avLst/>
          </a:prstGeom>
        </p:spPr>
      </p:pic>
      <p:pic>
        <p:nvPicPr>
          <p:cNvPr id="23" name="Imagen 23">
            <a:extLst>
              <a:ext uri="{FF2B5EF4-FFF2-40B4-BE49-F238E27FC236}">
                <a16:creationId xmlns:a16="http://schemas.microsoft.com/office/drawing/2014/main" id="{A80033CF-830D-E4D3-4160-51A948D098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32" b="7049"/>
          <a:stretch/>
        </p:blipFill>
        <p:spPr>
          <a:xfrm>
            <a:off x="9187060" y="2872369"/>
            <a:ext cx="1660740" cy="1355476"/>
          </a:xfrm>
          <a:prstGeom prst="rect">
            <a:avLst/>
          </a:prstGeom>
        </p:spPr>
      </p:pic>
      <p:pic>
        <p:nvPicPr>
          <p:cNvPr id="25" name="Picture 24">
            <a:extLst>
              <a:ext uri="{FF2B5EF4-FFF2-40B4-BE49-F238E27FC236}">
                <a16:creationId xmlns:a16="http://schemas.microsoft.com/office/drawing/2014/main" id="{3F6A961A-7973-A024-44E3-AF9176D046A3}"/>
              </a:ext>
            </a:extLst>
          </p:cNvPr>
          <p:cNvPicPr>
            <a:picLocks noChangeAspect="1"/>
          </p:cNvPicPr>
          <p:nvPr/>
        </p:nvPicPr>
        <p:blipFill>
          <a:blip r:embed="rId8"/>
          <a:stretch>
            <a:fillRect/>
          </a:stretch>
        </p:blipFill>
        <p:spPr>
          <a:xfrm>
            <a:off x="9555015" y="5169630"/>
            <a:ext cx="1014659" cy="1334597"/>
          </a:xfrm>
          <a:prstGeom prst="rect">
            <a:avLst/>
          </a:prstGeom>
        </p:spPr>
      </p:pic>
      <p:sp>
        <p:nvSpPr>
          <p:cNvPr id="6" name="TextBox 5">
            <a:extLst>
              <a:ext uri="{FF2B5EF4-FFF2-40B4-BE49-F238E27FC236}">
                <a16:creationId xmlns:a16="http://schemas.microsoft.com/office/drawing/2014/main" id="{A5B4410D-1B80-A3E2-A4CF-A3C062E43917}"/>
              </a:ext>
            </a:extLst>
          </p:cNvPr>
          <p:cNvSpPr txBox="1"/>
          <p:nvPr/>
        </p:nvSpPr>
        <p:spPr>
          <a:xfrm>
            <a:off x="2689746" y="1047731"/>
            <a:ext cx="7292480" cy="523220"/>
          </a:xfrm>
          <a:prstGeom prst="rect">
            <a:avLst/>
          </a:prstGeom>
          <a:noFill/>
        </p:spPr>
        <p:txBody>
          <a:bodyPr wrap="square">
            <a:spAutoFit/>
          </a:bodyPr>
          <a:lstStyle/>
          <a:p>
            <a:r>
              <a:rPr lang="en-US" sz="2800" dirty="0"/>
              <a:t>6 members representing the 3 Language Groups</a:t>
            </a:r>
          </a:p>
        </p:txBody>
      </p:sp>
      <p:sp>
        <p:nvSpPr>
          <p:cNvPr id="7" name="Rectangle 6">
            <a:extLst>
              <a:ext uri="{FF2B5EF4-FFF2-40B4-BE49-F238E27FC236}">
                <a16:creationId xmlns:a16="http://schemas.microsoft.com/office/drawing/2014/main" id="{0E7EBAAF-5AE6-12BA-4EA5-CCDD2929B70B}"/>
              </a:ext>
            </a:extLst>
          </p:cNvPr>
          <p:cNvSpPr/>
          <p:nvPr/>
        </p:nvSpPr>
        <p:spPr>
          <a:xfrm>
            <a:off x="0" y="3088559"/>
            <a:ext cx="4010851" cy="3776136"/>
          </a:xfrm>
          <a:prstGeom prst="rect">
            <a:avLst/>
          </a:prstGeom>
          <a:solidFill>
            <a:srgbClr val="FFFFFF">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1">
            <a:extLst>
              <a:ext uri="{FF2B5EF4-FFF2-40B4-BE49-F238E27FC236}">
                <a16:creationId xmlns:a16="http://schemas.microsoft.com/office/drawing/2014/main" id="{671C1EE2-3120-076A-8047-8D97976D4644}"/>
              </a:ext>
            </a:extLst>
          </p:cNvPr>
          <p:cNvSpPr txBox="1"/>
          <p:nvPr/>
        </p:nvSpPr>
        <p:spPr>
          <a:xfrm>
            <a:off x="928935" y="4303062"/>
            <a:ext cx="2987040" cy="646331"/>
          </a:xfrm>
          <a:prstGeom prst="rect">
            <a:avLst/>
          </a:prstGeom>
          <a:noFill/>
        </p:spPr>
        <p:txBody>
          <a:bodyPr wrap="square" rtlCol="0">
            <a:spAutoFit/>
          </a:bodyPr>
          <a:lstStyle/>
          <a:p>
            <a:pPr marL="285750" indent="-285750">
              <a:buFont typeface="Arial" panose="020B0604020202020204" pitchFamily="34" charset="0"/>
              <a:buChar char="•"/>
            </a:pPr>
            <a:r>
              <a:rPr lang="fr-FR" dirty="0"/>
              <a:t>Ms. Meryem </a:t>
            </a:r>
            <a:r>
              <a:rPr lang="fr-FR" dirty="0" err="1"/>
              <a:t>Andaloussi</a:t>
            </a:r>
            <a:r>
              <a:rPr lang="fr-FR" dirty="0"/>
              <a:t> (ADA), </a:t>
            </a:r>
            <a:r>
              <a:rPr lang="fr-FR" dirty="0" err="1"/>
              <a:t>Morocco</a:t>
            </a:r>
            <a:endParaRPr lang="en-US" dirty="0"/>
          </a:p>
        </p:txBody>
      </p:sp>
      <p:pic>
        <p:nvPicPr>
          <p:cNvPr id="5" name="Picture 4">
            <a:extLst>
              <a:ext uri="{FF2B5EF4-FFF2-40B4-BE49-F238E27FC236}">
                <a16:creationId xmlns:a16="http://schemas.microsoft.com/office/drawing/2014/main" id="{BE5A8735-78F9-158D-6EBF-B9F93DC8E101}"/>
              </a:ext>
            </a:extLst>
          </p:cNvPr>
          <p:cNvPicPr>
            <a:picLocks noChangeAspect="1"/>
          </p:cNvPicPr>
          <p:nvPr/>
        </p:nvPicPr>
        <p:blipFill rotWithShape="1">
          <a:blip r:embed="rId9"/>
          <a:srcRect b="23083"/>
          <a:stretch/>
        </p:blipFill>
        <p:spPr>
          <a:xfrm>
            <a:off x="11283343" y="29201"/>
            <a:ext cx="744105" cy="720974"/>
          </a:xfrm>
          <a:prstGeom prst="rect">
            <a:avLst/>
          </a:prstGeom>
        </p:spPr>
      </p:pic>
    </p:spTree>
    <p:extLst>
      <p:ext uri="{BB962C8B-B14F-4D97-AF65-F5344CB8AC3E}">
        <p14:creationId xmlns:p14="http://schemas.microsoft.com/office/powerpoint/2010/main" val="1041817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11" grpId="0"/>
      <p:bldP spid="12" grpId="0"/>
      <p:bldP spid="16" grpId="0"/>
      <p:bldP spid="17" grpId="0"/>
      <p:bldP spid="18" grpId="0"/>
      <p:bldP spid="19"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07DD80-854D-7EB1-D833-8107910EC21F}"/>
              </a:ext>
            </a:extLst>
          </p:cNvPr>
          <p:cNvSpPr txBox="1">
            <a:spLocks/>
          </p:cNvSpPr>
          <p:nvPr/>
        </p:nvSpPr>
        <p:spPr>
          <a:xfrm>
            <a:off x="90066" y="127473"/>
            <a:ext cx="10747651" cy="1401961"/>
          </a:xfrm>
          <a:prstGeom prst="rect">
            <a:avLst/>
          </a:prstGeom>
        </p:spPr>
        <p:txBody>
          <a:bodyPr/>
          <a:lstStyle>
            <a:lvl1pPr fontAlgn="base">
              <a:lnSpc>
                <a:spcPct val="90000"/>
              </a:lnSpc>
              <a:spcBef>
                <a:spcPct val="0"/>
              </a:spcBef>
              <a:spcAft>
                <a:spcPct val="0"/>
              </a:spcAft>
              <a:defRPr sz="4800" b="1">
                <a:latin typeface="+mj-lt"/>
                <a:ea typeface="+mj-ea"/>
                <a:cs typeface="+mj-cs"/>
              </a:defRPr>
            </a:lvl1pPr>
            <a:lvl2pPr algn="ctr" fontAlgn="base">
              <a:lnSpc>
                <a:spcPct val="90000"/>
              </a:lnSpc>
              <a:spcBef>
                <a:spcPct val="0"/>
              </a:spcBef>
              <a:spcAft>
                <a:spcPct val="0"/>
              </a:spcAft>
              <a:defRPr sz="4800">
                <a:latin typeface="Calibri Light" panose="020F0302020204030204" pitchFamily="34" charset="0"/>
              </a:defRPr>
            </a:lvl2pPr>
            <a:lvl3pPr algn="ctr" fontAlgn="base">
              <a:lnSpc>
                <a:spcPct val="90000"/>
              </a:lnSpc>
              <a:spcBef>
                <a:spcPct val="0"/>
              </a:spcBef>
              <a:spcAft>
                <a:spcPct val="0"/>
              </a:spcAft>
              <a:defRPr sz="4800">
                <a:latin typeface="Calibri Light" panose="020F0302020204030204" pitchFamily="34" charset="0"/>
              </a:defRPr>
            </a:lvl3pPr>
            <a:lvl4pPr algn="ctr" fontAlgn="base">
              <a:lnSpc>
                <a:spcPct val="90000"/>
              </a:lnSpc>
              <a:spcBef>
                <a:spcPct val="0"/>
              </a:spcBef>
              <a:spcAft>
                <a:spcPct val="0"/>
              </a:spcAft>
              <a:defRPr sz="4800">
                <a:latin typeface="Calibri Light" panose="020F0302020204030204" pitchFamily="34" charset="0"/>
              </a:defRPr>
            </a:lvl4pPr>
            <a:lvl5pPr algn="ctr" fontAlgn="base">
              <a:lnSpc>
                <a:spcPct val="90000"/>
              </a:lnSpc>
              <a:spcBef>
                <a:spcPct val="0"/>
              </a:spcBef>
              <a:spcAft>
                <a:spcPct val="0"/>
              </a:spcAft>
              <a:defRPr sz="4800">
                <a:latin typeface="Calibri Light" panose="020F0302020204030204" pitchFamily="34" charset="0"/>
              </a:defRPr>
            </a:lvl5pPr>
            <a:lvl6pPr marL="457200" algn="ctr" fontAlgn="base">
              <a:lnSpc>
                <a:spcPct val="90000"/>
              </a:lnSpc>
              <a:spcBef>
                <a:spcPct val="0"/>
              </a:spcBef>
              <a:spcAft>
                <a:spcPct val="0"/>
              </a:spcAft>
              <a:defRPr sz="4800">
                <a:latin typeface="Calibri Light" panose="020F0302020204030204" pitchFamily="34" charset="0"/>
              </a:defRPr>
            </a:lvl6pPr>
            <a:lvl7pPr marL="914400" algn="ctr" fontAlgn="base">
              <a:lnSpc>
                <a:spcPct val="90000"/>
              </a:lnSpc>
              <a:spcBef>
                <a:spcPct val="0"/>
              </a:spcBef>
              <a:spcAft>
                <a:spcPct val="0"/>
              </a:spcAft>
              <a:defRPr sz="4800">
                <a:latin typeface="Calibri Light" panose="020F0302020204030204" pitchFamily="34" charset="0"/>
              </a:defRPr>
            </a:lvl7pPr>
            <a:lvl8pPr marL="1371600" algn="ctr" fontAlgn="base">
              <a:lnSpc>
                <a:spcPct val="90000"/>
              </a:lnSpc>
              <a:spcBef>
                <a:spcPct val="0"/>
              </a:spcBef>
              <a:spcAft>
                <a:spcPct val="0"/>
              </a:spcAft>
              <a:defRPr sz="4800">
                <a:latin typeface="Calibri Light" panose="020F0302020204030204" pitchFamily="34" charset="0"/>
              </a:defRPr>
            </a:lvl8pPr>
            <a:lvl9pPr marL="1828800" algn="ctr" fontAlgn="base">
              <a:lnSpc>
                <a:spcPct val="90000"/>
              </a:lnSpc>
              <a:spcBef>
                <a:spcPct val="0"/>
              </a:spcBef>
              <a:spcAft>
                <a:spcPct val="0"/>
              </a:spcAft>
              <a:defRPr sz="4800">
                <a:latin typeface="Calibri Light" panose="020F0302020204030204" pitchFamily="34" charset="0"/>
              </a:defRPr>
            </a:lvl9pPr>
          </a:lstStyle>
          <a:p>
            <a:r>
              <a:rPr lang="en-GB" dirty="0"/>
              <a:t>Our expectations and Objectives: </a:t>
            </a:r>
            <a:r>
              <a:rPr lang="en-GB" dirty="0">
                <a:solidFill>
                  <a:srgbClr val="009051"/>
                </a:solidFill>
              </a:rPr>
              <a:t>what do we want</a:t>
            </a:r>
            <a:endParaRPr lang="en-US" dirty="0">
              <a:solidFill>
                <a:srgbClr val="009051"/>
              </a:solidFill>
            </a:endParaRPr>
          </a:p>
        </p:txBody>
      </p:sp>
      <p:pic>
        <p:nvPicPr>
          <p:cNvPr id="10" name="Graphic 9" descr="Bullseye outline">
            <a:extLst>
              <a:ext uri="{FF2B5EF4-FFF2-40B4-BE49-F238E27FC236}">
                <a16:creationId xmlns:a16="http://schemas.microsoft.com/office/drawing/2014/main" id="{A4B33330-0A35-0EA7-E379-574A0220D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1291" y="700191"/>
            <a:ext cx="884593" cy="884593"/>
          </a:xfrm>
          <a:prstGeom prst="rect">
            <a:avLst/>
          </a:prstGeom>
        </p:spPr>
      </p:pic>
      <p:pic>
        <p:nvPicPr>
          <p:cNvPr id="2" name="Picture 1">
            <a:extLst>
              <a:ext uri="{FF2B5EF4-FFF2-40B4-BE49-F238E27FC236}">
                <a16:creationId xmlns:a16="http://schemas.microsoft.com/office/drawing/2014/main" id="{FE0CA01A-DDAB-96EB-7573-85B6B5CEEFC6}"/>
              </a:ext>
            </a:extLst>
          </p:cNvPr>
          <p:cNvPicPr>
            <a:picLocks noChangeAspect="1"/>
          </p:cNvPicPr>
          <p:nvPr/>
        </p:nvPicPr>
        <p:blipFill rotWithShape="1">
          <a:blip r:embed="rId5"/>
          <a:srcRect b="23083"/>
          <a:stretch/>
        </p:blipFill>
        <p:spPr>
          <a:xfrm>
            <a:off x="11283343" y="29201"/>
            <a:ext cx="744105" cy="720974"/>
          </a:xfrm>
          <a:prstGeom prst="rect">
            <a:avLst/>
          </a:prstGeom>
        </p:spPr>
      </p:pic>
      <p:sp>
        <p:nvSpPr>
          <p:cNvPr id="6" name="TextBox 5">
            <a:extLst>
              <a:ext uri="{FF2B5EF4-FFF2-40B4-BE49-F238E27FC236}">
                <a16:creationId xmlns:a16="http://schemas.microsoft.com/office/drawing/2014/main" id="{C75865DE-F58A-C38E-2793-A60AAE1B09C7}"/>
              </a:ext>
            </a:extLst>
          </p:cNvPr>
          <p:cNvSpPr txBox="1"/>
          <p:nvPr/>
        </p:nvSpPr>
        <p:spPr>
          <a:xfrm>
            <a:off x="211495" y="1731889"/>
            <a:ext cx="5783397" cy="4514055"/>
          </a:xfrm>
          <a:prstGeom prst="roundRect">
            <a:avLst>
              <a:gd name="adj" fmla="val 6660"/>
            </a:avLst>
          </a:prstGeom>
          <a:solidFill>
            <a:srgbClr val="FBE5D6">
              <a:alpha val="52941"/>
            </a:srgbClr>
          </a:solidFill>
        </p:spPr>
        <p:txBody>
          <a:bodyPr wrap="square">
            <a:spAutoFit/>
          </a:bodyPr>
          <a:lstStyle/>
          <a:p>
            <a:pPr marR="0" lvl="0" algn="ctr" defTabSz="914400" rtl="0" eaLnBrk="1" fontAlgn="auto" latinLnBrk="0" hangingPunct="1">
              <a:lnSpc>
                <a:spcPct val="110000"/>
              </a:lnSpc>
              <a:spcBef>
                <a:spcPts val="600"/>
              </a:spcBef>
              <a:buClr>
                <a:srgbClr val="E48312"/>
              </a:buClr>
              <a:buSzPct val="100000"/>
              <a:tabLst/>
              <a:defRPr/>
            </a:pP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Expectations</a:t>
            </a:r>
          </a:p>
          <a:p>
            <a:pPr marL="182563" marR="0" lvl="0" indent="-182563" algn="just" defTabSz="914400" rtl="0" eaLnBrk="1" fontAlgn="auto" latinLnBrk="0" hangingPunct="1">
              <a:lnSpc>
                <a:spcPct val="110000"/>
              </a:lnSpc>
              <a:spcBef>
                <a:spcPts val="600"/>
              </a:spcBef>
              <a:buClr>
                <a:srgbClr val="E4831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Develop a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sustainable network</a:t>
            </a:r>
            <a:r>
              <a:rPr lang="en-US" dirty="0">
                <a:solidFill>
                  <a:srgbClr val="000000">
                    <a:lumMod val="75000"/>
                    <a:lumOff val="25000"/>
                  </a:srgbClr>
                </a:solidFill>
                <a:latin typeface="Calibri" panose="020F0502020204030204"/>
              </a:rPr>
              <a:t> </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strengthened with the constant support and interest of all – leading to an active community of practice and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joint growth.</a:t>
            </a:r>
          </a:p>
          <a:p>
            <a:pPr marL="182563" lvl="0" indent="-182563" algn="just">
              <a:lnSpc>
                <a:spcPct val="110000"/>
              </a:lnSpc>
              <a:spcBef>
                <a:spcPts val="600"/>
              </a:spcBef>
              <a:buClr>
                <a:srgbClr val="E48312"/>
              </a:buClr>
              <a:buFont typeface="Arial" panose="020B0604020202020204" pitchFamily="34" charset="0"/>
              <a:buChar cha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Enhance and develop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in-house capacities of CPDAE members</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leading to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increase</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the number of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high-quality projects</a:t>
            </a:r>
            <a:r>
              <a:rPr lang="en-US" b="1" dirty="0">
                <a:solidFill>
                  <a:srgbClr val="000000">
                    <a:lumMod val="75000"/>
                    <a:lumOff val="25000"/>
                  </a:srgbClr>
                </a:solidFill>
              </a:rPr>
              <a:t>.</a:t>
            </a:r>
            <a:endPar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182563" lvl="0" indent="-182563" algn="just">
              <a:lnSpc>
                <a:spcPct val="110000"/>
              </a:lnSpc>
              <a:spcBef>
                <a:spcPts val="600"/>
              </a:spcBef>
              <a:buClr>
                <a:srgbClr val="E48312"/>
              </a:buClr>
              <a:buFont typeface="Arial" panose="020B0604020202020204" pitchFamily="34" charset="0"/>
              <a:buChar char="•"/>
              <a:defRPr/>
            </a:pPr>
            <a:r>
              <a:rPr kumimoji="0" lang="en-US"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Strong </a:t>
            </a:r>
            <a:r>
              <a:rPr lang="en-US" dirty="0">
                <a:solidFill>
                  <a:srgbClr val="000000">
                    <a:lumMod val="75000"/>
                    <a:lumOff val="25000"/>
                  </a:srgbClr>
                </a:solidFill>
              </a:rPr>
              <a:t>DAs </a:t>
            </a:r>
            <a:r>
              <a:rPr kumimoji="0" lang="en-US"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and </a:t>
            </a:r>
            <a:r>
              <a:rPr lang="en-US" dirty="0">
                <a:solidFill>
                  <a:srgbClr val="000000">
                    <a:lumMod val="75000"/>
                    <a:lumOff val="25000"/>
                  </a:srgbClr>
                </a:solidFill>
              </a:rPr>
              <a:t>NDAs </a:t>
            </a:r>
            <a:r>
              <a:rPr kumimoji="0" lang="en-US"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that work closely with their </a:t>
            </a:r>
            <a:r>
              <a:rPr lang="en-US" dirty="0">
                <a:solidFill>
                  <a:srgbClr val="000000">
                    <a:lumMod val="75000"/>
                    <a:lumOff val="25000"/>
                  </a:srgbClr>
                </a:solidFill>
              </a:rPr>
              <a:t>NIEs/DAEs </a:t>
            </a:r>
            <a:r>
              <a:rPr lang="en-US" b="1" dirty="0">
                <a:solidFill>
                  <a:srgbClr val="000000">
                    <a:lumMod val="75000"/>
                    <a:lumOff val="25000"/>
                  </a:srgbClr>
                </a:solidFill>
              </a:rPr>
              <a:t>boosting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country ownership </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of climate change adaptation and mitigation.</a:t>
            </a:r>
          </a:p>
          <a:p>
            <a:pPr marL="182563" lvl="0" indent="-182563" algn="just">
              <a:lnSpc>
                <a:spcPct val="110000"/>
              </a:lnSpc>
              <a:spcBef>
                <a:spcPts val="600"/>
              </a:spcBef>
              <a:buClr>
                <a:srgbClr val="E48312"/>
              </a:buClr>
              <a:buFont typeface="Arial" panose="020B0604020202020204" pitchFamily="34" charset="0"/>
              <a:buChar char="•"/>
              <a:defRPr/>
            </a:pPr>
            <a:r>
              <a:rPr kumimoji="0" lang="en-US"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Support </a:t>
            </a:r>
            <a:r>
              <a:rPr lang="en-US" dirty="0">
                <a:solidFill>
                  <a:srgbClr val="000000">
                    <a:lumMod val="75000"/>
                    <a:lumOff val="25000"/>
                  </a:srgbClr>
                </a:solidFill>
              </a:rPr>
              <a:t>NIEs and DAEs </a:t>
            </a:r>
            <a:r>
              <a:rPr kumimoji="0" lang="en-US"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to address country’s climate priorities </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and achieve long-term goals framed under the </a:t>
            </a:r>
            <a:r>
              <a:rPr kumimoji="0" lang="en-US"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Nationally Determined Contributions</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NDCs</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AFA645BD-051D-FD69-D68F-863D801A9ACC}"/>
              </a:ext>
            </a:extLst>
          </p:cNvPr>
          <p:cNvSpPr txBox="1"/>
          <p:nvPr/>
        </p:nvSpPr>
        <p:spPr>
          <a:xfrm>
            <a:off x="6197109" y="1689859"/>
            <a:ext cx="5629823" cy="4556085"/>
          </a:xfrm>
          <a:prstGeom prst="roundRect">
            <a:avLst>
              <a:gd name="adj" fmla="val 8023"/>
            </a:avLst>
          </a:prstGeom>
          <a:solidFill>
            <a:schemeClr val="accent1">
              <a:lumMod val="20000"/>
              <a:lumOff val="80000"/>
              <a:alpha val="52941"/>
            </a:schemeClr>
          </a:solidFill>
        </p:spPr>
        <p:txBody>
          <a:bodyPr wrap="square">
            <a:spAutoFit/>
          </a:bodyPr>
          <a:lstStyle/>
          <a:p>
            <a:pPr lvl="0" algn="ctr">
              <a:lnSpc>
                <a:spcPct val="110000"/>
              </a:lnSpc>
              <a:spcBef>
                <a:spcPts val="600"/>
              </a:spcBef>
              <a:buClr>
                <a:srgbClr val="E48312"/>
              </a:buClr>
              <a:buSzPct val="100000"/>
              <a:defRPr/>
            </a:pP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Objectives</a:t>
            </a:r>
          </a:p>
          <a:p>
            <a:pPr marL="182563" lvl="0" indent="-182563" algn="just">
              <a:lnSpc>
                <a:spcPct val="110000"/>
              </a:lnSpc>
              <a:spcBef>
                <a:spcPts val="600"/>
              </a:spcBef>
              <a:buClr>
                <a:srgbClr val="E48312"/>
              </a:buClr>
              <a:buSzPct val="100000"/>
              <a:buFont typeface="Arial" panose="020B0604020202020204" pitchFamily="34" charset="0"/>
              <a:buChar char="•"/>
              <a:defRPr/>
            </a:pP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Building </a:t>
            </a:r>
            <a:r>
              <a:rPr lang="en-GB" b="1" dirty="0">
                <a:solidFill>
                  <a:srgbClr val="000000">
                    <a:lumMod val="75000"/>
                    <a:lumOff val="25000"/>
                  </a:srgbClr>
                </a:solidFill>
              </a:rPr>
              <a:t>in-house </a:t>
            </a: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Capacity </a:t>
            </a: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to enable successful re-accreditation/accreditation upgrade and submission of transformational projects.</a:t>
            </a:r>
          </a:p>
          <a:p>
            <a:pPr marL="182563" marR="0" lvl="0" indent="-182563" algn="just" defTabSz="914400" rtl="0" eaLnBrk="1" fontAlgn="auto" latinLnBrk="0" hangingPunct="1">
              <a:lnSpc>
                <a:spcPct val="110000"/>
              </a:lnSpc>
              <a:spcBef>
                <a:spcPts val="600"/>
              </a:spcBef>
              <a:buClr>
                <a:srgbClr val="E48312"/>
              </a:buClr>
              <a:buSzPct val="100000"/>
              <a:buFont typeface="Arial" panose="020B0604020202020204" pitchFamily="34" charset="0"/>
              <a:buChar char="•"/>
              <a:tabLst/>
              <a:defRPr/>
            </a:pP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Strengthen the community through </a:t>
            </a: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communication</a:t>
            </a: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and </a:t>
            </a: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experience exchange mechanisms </a:t>
            </a: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between the members of the CPDAE.</a:t>
            </a:r>
          </a:p>
          <a:p>
            <a:pPr marL="182563" marR="0" lvl="0" indent="-182563" algn="just" defTabSz="914400" rtl="0" eaLnBrk="1" fontAlgn="auto" latinLnBrk="0" hangingPunct="1">
              <a:lnSpc>
                <a:spcPct val="110000"/>
              </a:lnSpc>
              <a:spcBef>
                <a:spcPts val="600"/>
              </a:spcBef>
              <a:buClr>
                <a:srgbClr val="E48312"/>
              </a:buClr>
              <a:buSzPct val="100000"/>
              <a:buFont typeface="Arial" panose="020B0604020202020204" pitchFamily="34" charset="0"/>
              <a:buChar char="•"/>
              <a:tabLst/>
              <a:defRPr/>
            </a:pP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Support </a:t>
            </a: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South-South cooperation </a:t>
            </a: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between the members and their in-country partners for implementing climate finance projects.</a:t>
            </a:r>
          </a:p>
          <a:p>
            <a:pPr marL="182563" marR="0" lvl="0" indent="-182563" algn="just" defTabSz="914400" rtl="0" eaLnBrk="1" fontAlgn="auto" latinLnBrk="0" hangingPunct="1">
              <a:lnSpc>
                <a:spcPct val="110000"/>
              </a:lnSpc>
              <a:spcBef>
                <a:spcPts val="600"/>
              </a:spcBef>
              <a:buClr>
                <a:srgbClr val="E48312"/>
              </a:buClr>
              <a:buSzPct val="100000"/>
              <a:buFont typeface="Arial" panose="020B0604020202020204" pitchFamily="34" charset="0"/>
              <a:buChar char="•"/>
              <a:tabLst/>
              <a:defRPr/>
            </a:pP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Engage in a </a:t>
            </a:r>
            <a:r>
              <a:rPr kumimoji="0" lang="en-GB"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continuous dialogue with GCF and AF </a:t>
            </a:r>
            <a:r>
              <a:rPr kumimoji="0" lang="en-GB"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to improve efficiency of direct access to climate finance through DAEs and NIEs.</a:t>
            </a:r>
          </a:p>
        </p:txBody>
      </p:sp>
    </p:spTree>
    <p:extLst>
      <p:ext uri="{BB962C8B-B14F-4D97-AF65-F5344CB8AC3E}">
        <p14:creationId xmlns:p14="http://schemas.microsoft.com/office/powerpoint/2010/main" val="446169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07DD80-854D-7EB1-D833-8107910EC21F}"/>
              </a:ext>
            </a:extLst>
          </p:cNvPr>
          <p:cNvSpPr txBox="1">
            <a:spLocks/>
          </p:cNvSpPr>
          <p:nvPr/>
        </p:nvSpPr>
        <p:spPr>
          <a:xfrm>
            <a:off x="280062" y="426839"/>
            <a:ext cx="10368274" cy="668674"/>
          </a:xfrm>
          <a:prstGeom prst="rect">
            <a:avLst/>
          </a:prstGeom>
        </p:spPr>
        <p:txBody>
          <a:bodyPr/>
          <a:lstStyle>
            <a:lvl1pPr fontAlgn="base">
              <a:lnSpc>
                <a:spcPct val="90000"/>
              </a:lnSpc>
              <a:spcBef>
                <a:spcPct val="0"/>
              </a:spcBef>
              <a:spcAft>
                <a:spcPct val="0"/>
              </a:spcAft>
              <a:defRPr sz="4800" b="1">
                <a:latin typeface="+mj-lt"/>
                <a:ea typeface="+mj-ea"/>
                <a:cs typeface="+mj-cs"/>
              </a:defRPr>
            </a:lvl1pPr>
            <a:lvl2pPr algn="ctr" fontAlgn="base">
              <a:lnSpc>
                <a:spcPct val="90000"/>
              </a:lnSpc>
              <a:spcBef>
                <a:spcPct val="0"/>
              </a:spcBef>
              <a:spcAft>
                <a:spcPct val="0"/>
              </a:spcAft>
              <a:defRPr sz="4800">
                <a:latin typeface="Calibri Light" panose="020F0302020204030204" pitchFamily="34" charset="0"/>
              </a:defRPr>
            </a:lvl2pPr>
            <a:lvl3pPr algn="ctr" fontAlgn="base">
              <a:lnSpc>
                <a:spcPct val="90000"/>
              </a:lnSpc>
              <a:spcBef>
                <a:spcPct val="0"/>
              </a:spcBef>
              <a:spcAft>
                <a:spcPct val="0"/>
              </a:spcAft>
              <a:defRPr sz="4800">
                <a:latin typeface="Calibri Light" panose="020F0302020204030204" pitchFamily="34" charset="0"/>
              </a:defRPr>
            </a:lvl3pPr>
            <a:lvl4pPr algn="ctr" fontAlgn="base">
              <a:lnSpc>
                <a:spcPct val="90000"/>
              </a:lnSpc>
              <a:spcBef>
                <a:spcPct val="0"/>
              </a:spcBef>
              <a:spcAft>
                <a:spcPct val="0"/>
              </a:spcAft>
              <a:defRPr sz="4800">
                <a:latin typeface="Calibri Light" panose="020F0302020204030204" pitchFamily="34" charset="0"/>
              </a:defRPr>
            </a:lvl4pPr>
            <a:lvl5pPr algn="ctr" fontAlgn="base">
              <a:lnSpc>
                <a:spcPct val="90000"/>
              </a:lnSpc>
              <a:spcBef>
                <a:spcPct val="0"/>
              </a:spcBef>
              <a:spcAft>
                <a:spcPct val="0"/>
              </a:spcAft>
              <a:defRPr sz="4800">
                <a:latin typeface="Calibri Light" panose="020F0302020204030204" pitchFamily="34" charset="0"/>
              </a:defRPr>
            </a:lvl5pPr>
            <a:lvl6pPr marL="457200" algn="ctr" fontAlgn="base">
              <a:lnSpc>
                <a:spcPct val="90000"/>
              </a:lnSpc>
              <a:spcBef>
                <a:spcPct val="0"/>
              </a:spcBef>
              <a:spcAft>
                <a:spcPct val="0"/>
              </a:spcAft>
              <a:defRPr sz="4800">
                <a:latin typeface="Calibri Light" panose="020F0302020204030204" pitchFamily="34" charset="0"/>
              </a:defRPr>
            </a:lvl6pPr>
            <a:lvl7pPr marL="914400" algn="ctr" fontAlgn="base">
              <a:lnSpc>
                <a:spcPct val="90000"/>
              </a:lnSpc>
              <a:spcBef>
                <a:spcPct val="0"/>
              </a:spcBef>
              <a:spcAft>
                <a:spcPct val="0"/>
              </a:spcAft>
              <a:defRPr sz="4800">
                <a:latin typeface="Calibri Light" panose="020F0302020204030204" pitchFamily="34" charset="0"/>
              </a:defRPr>
            </a:lvl7pPr>
            <a:lvl8pPr marL="1371600" algn="ctr" fontAlgn="base">
              <a:lnSpc>
                <a:spcPct val="90000"/>
              </a:lnSpc>
              <a:spcBef>
                <a:spcPct val="0"/>
              </a:spcBef>
              <a:spcAft>
                <a:spcPct val="0"/>
              </a:spcAft>
              <a:defRPr sz="4800">
                <a:latin typeface="Calibri Light" panose="020F0302020204030204" pitchFamily="34" charset="0"/>
              </a:defRPr>
            </a:lvl8pPr>
            <a:lvl9pPr marL="1828800" algn="ctr" fontAlgn="base">
              <a:lnSpc>
                <a:spcPct val="90000"/>
              </a:lnSpc>
              <a:spcBef>
                <a:spcPct val="0"/>
              </a:spcBef>
              <a:spcAft>
                <a:spcPct val="0"/>
              </a:spcAft>
              <a:defRPr sz="4800">
                <a:latin typeface="Calibri Light" panose="020F0302020204030204" pitchFamily="34" charset="0"/>
              </a:defRPr>
            </a:lvl9pPr>
          </a:lstStyle>
          <a:p>
            <a:r>
              <a:rPr lang="en-GB" dirty="0"/>
              <a:t>What the CPDAE is doing </a:t>
            </a:r>
            <a:r>
              <a:rPr lang="en-GB" dirty="0">
                <a:solidFill>
                  <a:schemeClr val="accent5">
                    <a:lumMod val="75000"/>
                  </a:schemeClr>
                </a:solidFill>
              </a:rPr>
              <a:t>for its members</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F2CE0DD8-E9C4-6DA3-9E9A-80CC69A51883}"/>
              </a:ext>
            </a:extLst>
          </p:cNvPr>
          <p:cNvSpPr txBox="1">
            <a:spLocks/>
          </p:cNvSpPr>
          <p:nvPr/>
        </p:nvSpPr>
        <p:spPr>
          <a:xfrm>
            <a:off x="167371" y="1221166"/>
            <a:ext cx="11860077" cy="3600216"/>
          </a:xfrm>
          <a:prstGeom prst="roundRect">
            <a:avLst/>
          </a:prstGeom>
          <a:solidFill>
            <a:srgbClr val="FFFFFF">
              <a:alpha val="38039"/>
            </a:srgb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6213" lvl="0" indent="-176213" algn="just">
              <a:lnSpc>
                <a:spcPct val="150000"/>
              </a:lnSpc>
              <a:spcBef>
                <a:spcPts val="600"/>
              </a:spcBef>
              <a:buClr>
                <a:srgbClr val="E48312"/>
              </a:buClr>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Design specific trainings to strengthen </a:t>
            </a:r>
            <a:r>
              <a:rPr lang="en-US" dirty="0">
                <a:latin typeface="Calibri" panose="020F0502020204030204" pitchFamily="34" charset="0"/>
                <a:ea typeface="Calibri" panose="020F0502020204030204" pitchFamily="34" charset="0"/>
                <a:cs typeface="Times New Roman" panose="02020603050405020304" pitchFamily="18" charset="0"/>
              </a:rPr>
              <a:t>CPDAE members capacity on </a:t>
            </a:r>
            <a:r>
              <a:rPr lang="en-US" dirty="0">
                <a:effectLst/>
                <a:latin typeface="Calibri" panose="020F0502020204030204" pitchFamily="34" charset="0"/>
                <a:ea typeface="Calibri" panose="020F0502020204030204" pitchFamily="34" charset="0"/>
                <a:cs typeface="Times New Roman" panose="02020603050405020304" pitchFamily="18" charset="0"/>
              </a:rPr>
              <a:t>climate projects design and implementation,</a:t>
            </a:r>
          </a:p>
          <a:p>
            <a:pPr marL="176213" lvl="0" indent="-176213" algn="just">
              <a:lnSpc>
                <a:spcPct val="150000"/>
              </a:lnSpc>
              <a:spcBef>
                <a:spcPts val="600"/>
              </a:spcBef>
              <a:buClr>
                <a:srgbClr val="E48312"/>
              </a:buClr>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Develop </a:t>
            </a:r>
            <a:r>
              <a:rPr lang="en-US" dirty="0">
                <a:effectLst/>
                <a:latin typeface="Calibri" panose="020F0502020204030204" pitchFamily="34" charset="0"/>
                <a:ea typeface="Calibri" panose="020F0502020204030204" pitchFamily="34" charset="0"/>
                <a:cs typeface="Times New Roman" panose="02020603050405020304" pitchFamily="18" charset="0"/>
              </a:rPr>
              <a:t>tools (rooster of experts, re-accreditation / accreditation upgrade </a:t>
            </a:r>
            <a:r>
              <a:rPr lang="en-US" dirty="0">
                <a:latin typeface="Calibri" panose="020F0502020204030204" pitchFamily="34" charset="0"/>
                <a:ea typeface="Calibri" panose="020F0502020204030204" pitchFamily="34" charset="0"/>
                <a:cs typeface="Times New Roman" panose="02020603050405020304" pitchFamily="18" charset="0"/>
              </a:rPr>
              <a:t>self-assessment tool adapted to the CPDAE needs and challenges, </a:t>
            </a:r>
            <a:r>
              <a:rPr lang="en-US" dirty="0">
                <a:effectLst/>
                <a:latin typeface="Calibri" panose="020F0502020204030204" pitchFamily="34" charset="0"/>
                <a:ea typeface="Calibri" panose="020F0502020204030204" pitchFamily="34" charset="0"/>
                <a:cs typeface="Times New Roman" panose="02020603050405020304" pitchFamily="18" charset="0"/>
              </a:rPr>
              <a:t>materials focusing on lessons learned and experience sharing, etc.),</a:t>
            </a:r>
          </a:p>
          <a:p>
            <a:pPr marL="176213" marR="0" lvl="0" indent="-176213" algn="just" defTabSz="914400" rtl="0" eaLnBrk="1" fontAlgn="auto" latinLnBrk="0" hangingPunct="1">
              <a:lnSpc>
                <a:spcPct val="150000"/>
              </a:lnSpc>
              <a:spcBef>
                <a:spcPts val="600"/>
              </a:spcBef>
              <a:spcAft>
                <a:spcPts val="200"/>
              </a:spcAft>
              <a:buClr>
                <a:srgbClr val="E48312"/>
              </a:buClr>
              <a:buSzPct val="100000"/>
              <a:buFont typeface="Arial" panose="020B0604020202020204" pitchFamily="34" charset="0"/>
              <a:buChar char="•"/>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Facilitate peer-to-peer exchanges (virtually and during events of the funds),</a:t>
            </a:r>
          </a:p>
          <a:p>
            <a:pPr marL="176213" marR="0" lvl="0" indent="-176213" algn="just" defTabSz="914400" rtl="0" eaLnBrk="1" fontAlgn="auto" latinLnBrk="0" hangingPunct="1">
              <a:lnSpc>
                <a:spcPct val="150000"/>
              </a:lnSpc>
              <a:spcBef>
                <a:spcPts val="600"/>
              </a:spcBef>
              <a:spcAft>
                <a:spcPts val="200"/>
              </a:spcAft>
              <a:buClr>
                <a:srgbClr val="E48312"/>
              </a:buClr>
              <a:buSzPct val="100000"/>
              <a:buFont typeface="Arial" panose="020B0604020202020204" pitchFamily="34" charset="0"/>
              <a:buChar char="•"/>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Many more to come…</a:t>
            </a:r>
          </a:p>
          <a:p>
            <a:pPr marL="176213" marR="0" lvl="0" indent="-176213" algn="just" defTabSz="914400" rtl="0" eaLnBrk="1" fontAlgn="auto" latinLnBrk="0" hangingPunct="1">
              <a:lnSpc>
                <a:spcPct val="150000"/>
              </a:lnSpc>
              <a:spcBef>
                <a:spcPts val="1200"/>
              </a:spcBef>
              <a:spcAft>
                <a:spcPts val="200"/>
              </a:spcAft>
              <a:buClr>
                <a:srgbClr val="E48312"/>
              </a:buClr>
              <a:buSzPct val="100000"/>
              <a:buFont typeface="Arial" panose="020B0604020202020204" pitchFamily="34" charset="0"/>
              <a:buChar char="•"/>
              <a:tabLst/>
              <a:defRPr/>
            </a:pPr>
            <a:endParaRPr kumimoji="0" lang="en-US" b="0" i="0" u="none" strike="noStrike" kern="1200" cap="none" spc="0" normalizeH="0" baseline="0" dirty="0">
              <a:ln>
                <a:noFill/>
              </a:ln>
              <a:solidFill>
                <a:srgbClr val="000000">
                  <a:lumMod val="75000"/>
                  <a:lumOff val="25000"/>
                </a:srgb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E0CA01A-DDAB-96EB-7573-85B6B5CEEFC6}"/>
              </a:ext>
            </a:extLst>
          </p:cNvPr>
          <p:cNvPicPr>
            <a:picLocks noChangeAspect="1"/>
          </p:cNvPicPr>
          <p:nvPr/>
        </p:nvPicPr>
        <p:blipFill rotWithShape="1">
          <a:blip r:embed="rId3"/>
          <a:srcRect b="23083"/>
          <a:stretch/>
        </p:blipFill>
        <p:spPr>
          <a:xfrm>
            <a:off x="11283343" y="29201"/>
            <a:ext cx="744105" cy="720974"/>
          </a:xfrm>
          <a:prstGeom prst="rect">
            <a:avLst/>
          </a:prstGeom>
        </p:spPr>
      </p:pic>
      <p:grpSp>
        <p:nvGrpSpPr>
          <p:cNvPr id="15" name="Group 14">
            <a:extLst>
              <a:ext uri="{FF2B5EF4-FFF2-40B4-BE49-F238E27FC236}">
                <a16:creationId xmlns:a16="http://schemas.microsoft.com/office/drawing/2014/main" id="{56FE1F24-6ADB-9EFF-6054-BA427473712F}"/>
              </a:ext>
            </a:extLst>
          </p:cNvPr>
          <p:cNvGrpSpPr/>
          <p:nvPr/>
        </p:nvGrpSpPr>
        <p:grpSpPr>
          <a:xfrm>
            <a:off x="3100266" y="4323407"/>
            <a:ext cx="4727865" cy="2336300"/>
            <a:chOff x="3002971" y="4262837"/>
            <a:chExt cx="4727865" cy="2336300"/>
          </a:xfrm>
        </p:grpSpPr>
        <p:pic>
          <p:nvPicPr>
            <p:cNvPr id="10" name="Picture 9">
              <a:extLst>
                <a:ext uri="{FF2B5EF4-FFF2-40B4-BE49-F238E27FC236}">
                  <a16:creationId xmlns:a16="http://schemas.microsoft.com/office/drawing/2014/main" id="{EB49D4CF-DC59-12FE-FD22-21F5C2E04029}"/>
                </a:ext>
              </a:extLst>
            </p:cNvPr>
            <p:cNvPicPr>
              <a:picLocks noChangeAspect="1"/>
            </p:cNvPicPr>
            <p:nvPr/>
          </p:nvPicPr>
          <p:blipFill rotWithShape="1">
            <a:blip r:embed="rId4"/>
            <a:srcRect l="3449" r="3870"/>
            <a:stretch/>
          </p:blipFill>
          <p:spPr>
            <a:xfrm>
              <a:off x="3002971" y="4262837"/>
              <a:ext cx="4727865" cy="2234021"/>
            </a:xfrm>
            <a:prstGeom prst="roundRect">
              <a:avLst/>
            </a:prstGeom>
          </p:spPr>
        </p:pic>
        <p:sp>
          <p:nvSpPr>
            <p:cNvPr id="12" name="TextBox 11">
              <a:extLst>
                <a:ext uri="{FF2B5EF4-FFF2-40B4-BE49-F238E27FC236}">
                  <a16:creationId xmlns:a16="http://schemas.microsoft.com/office/drawing/2014/main" id="{2754EDE8-2B23-60AE-1703-2DFC695A85FA}"/>
                </a:ext>
              </a:extLst>
            </p:cNvPr>
            <p:cNvSpPr txBox="1"/>
            <p:nvPr/>
          </p:nvSpPr>
          <p:spPr>
            <a:xfrm>
              <a:off x="3002971" y="5860473"/>
              <a:ext cx="4727865" cy="738664"/>
            </a:xfrm>
            <a:prstGeom prst="rect">
              <a:avLst/>
            </a:prstGeom>
            <a:solidFill>
              <a:schemeClr val="tx2">
                <a:lumMod val="20000"/>
                <a:lumOff val="80000"/>
              </a:schemeClr>
            </a:solidFill>
          </p:spPr>
          <p:txBody>
            <a:bodyPr wrap="square" rtlCol="0">
              <a:spAutoFit/>
            </a:bodyPr>
            <a:lstStyle/>
            <a:p>
              <a:pPr algn="ctr"/>
              <a:r>
                <a:rPr lang="en-US" sz="1400" b="1" dirty="0"/>
                <a:t>Community of Practice of Direct Access Entities</a:t>
              </a:r>
            </a:p>
            <a:p>
              <a:pPr algn="ctr"/>
              <a:r>
                <a:rPr lang="en-GB" sz="1400" dirty="0"/>
                <a:t>Members Meeting 5</a:t>
              </a:r>
              <a:r>
                <a:rPr lang="en-GB" sz="1400" baseline="30000" dirty="0"/>
                <a:t>th</a:t>
              </a:r>
              <a:r>
                <a:rPr lang="en-GB" sz="1400" dirty="0"/>
                <a:t>  - 7</a:t>
              </a:r>
              <a:r>
                <a:rPr lang="en-GB" sz="1400" baseline="30000" dirty="0"/>
                <a:t>th</a:t>
              </a:r>
              <a:r>
                <a:rPr lang="en-GB" sz="1400" dirty="0"/>
                <a:t> June 2019</a:t>
              </a:r>
            </a:p>
            <a:p>
              <a:pPr algn="ctr"/>
              <a:r>
                <a:rPr lang="en-GB" sz="1400" dirty="0"/>
                <a:t>Durban, South Africa</a:t>
              </a:r>
              <a:endParaRPr lang="en-US" sz="1400" dirty="0"/>
            </a:p>
          </p:txBody>
        </p:sp>
      </p:grpSp>
      <p:grpSp>
        <p:nvGrpSpPr>
          <p:cNvPr id="14" name="Group 13">
            <a:extLst>
              <a:ext uri="{FF2B5EF4-FFF2-40B4-BE49-F238E27FC236}">
                <a16:creationId xmlns:a16="http://schemas.microsoft.com/office/drawing/2014/main" id="{900F01FE-31FC-1440-7C02-3AD0B8FEF1B1}"/>
              </a:ext>
            </a:extLst>
          </p:cNvPr>
          <p:cNvGrpSpPr/>
          <p:nvPr/>
        </p:nvGrpSpPr>
        <p:grpSpPr>
          <a:xfrm>
            <a:off x="7934237" y="4262837"/>
            <a:ext cx="4002572" cy="2470647"/>
            <a:chOff x="7934237" y="4262837"/>
            <a:chExt cx="4002572" cy="2470647"/>
          </a:xfrm>
        </p:grpSpPr>
        <p:pic>
          <p:nvPicPr>
            <p:cNvPr id="6" name="Picture 5" descr="A group of people posing for a photo&#10;&#10;Description automatically generated">
              <a:extLst>
                <a:ext uri="{FF2B5EF4-FFF2-40B4-BE49-F238E27FC236}">
                  <a16:creationId xmlns:a16="http://schemas.microsoft.com/office/drawing/2014/main" id="{53A8816C-93E8-8FE5-9E49-710BCC33DD36}"/>
                </a:ext>
              </a:extLst>
            </p:cNvPr>
            <p:cNvPicPr>
              <a:picLocks noChangeAspect="1"/>
            </p:cNvPicPr>
            <p:nvPr/>
          </p:nvPicPr>
          <p:blipFill rotWithShape="1">
            <a:blip r:embed="rId5"/>
            <a:srcRect b="27746"/>
            <a:stretch/>
          </p:blipFill>
          <p:spPr>
            <a:xfrm>
              <a:off x="7934238" y="4262837"/>
              <a:ext cx="4002571" cy="1914548"/>
            </a:xfrm>
            <a:prstGeom prst="roundRect">
              <a:avLst/>
            </a:prstGeom>
          </p:spPr>
        </p:pic>
        <p:sp>
          <p:nvSpPr>
            <p:cNvPr id="13" name="TextBox 12">
              <a:extLst>
                <a:ext uri="{FF2B5EF4-FFF2-40B4-BE49-F238E27FC236}">
                  <a16:creationId xmlns:a16="http://schemas.microsoft.com/office/drawing/2014/main" id="{66205364-DB35-A2FB-9408-2DC6F7FDC9A5}"/>
                </a:ext>
              </a:extLst>
            </p:cNvPr>
            <p:cNvSpPr txBox="1"/>
            <p:nvPr/>
          </p:nvSpPr>
          <p:spPr>
            <a:xfrm>
              <a:off x="7934237" y="5994820"/>
              <a:ext cx="4002571" cy="738664"/>
            </a:xfrm>
            <a:prstGeom prst="rect">
              <a:avLst/>
            </a:prstGeom>
            <a:solidFill>
              <a:schemeClr val="tx2">
                <a:lumMod val="20000"/>
                <a:lumOff val="80000"/>
              </a:schemeClr>
            </a:solidFill>
          </p:spPr>
          <p:txBody>
            <a:bodyPr wrap="square" rtlCol="0">
              <a:spAutoFit/>
            </a:bodyPr>
            <a:lstStyle/>
            <a:p>
              <a:pPr algn="ctr"/>
              <a:r>
                <a:rPr lang="en-US" sz="1400" b="1" dirty="0"/>
                <a:t>Community of Practice of Direct Access Entities</a:t>
              </a:r>
            </a:p>
            <a:p>
              <a:pPr algn="ctr"/>
              <a:r>
                <a:rPr lang="en-GB" sz="1400" dirty="0"/>
                <a:t>Annual Meeting 2</a:t>
              </a:r>
              <a:r>
                <a:rPr lang="en-GB" sz="1400" baseline="30000" dirty="0"/>
                <a:t>nd</a:t>
              </a:r>
              <a:r>
                <a:rPr lang="en-GB" sz="1400" dirty="0"/>
                <a:t>  - 4</a:t>
              </a:r>
              <a:r>
                <a:rPr lang="en-GB" sz="1400" baseline="30000" dirty="0"/>
                <a:t>th</a:t>
              </a:r>
              <a:r>
                <a:rPr lang="en-GB" sz="1400" dirty="0"/>
                <a:t> November 2022</a:t>
              </a:r>
            </a:p>
            <a:p>
              <a:pPr algn="ctr"/>
              <a:r>
                <a:rPr lang="en-GB" sz="1400" dirty="0"/>
                <a:t>Cairo, Egypt</a:t>
              </a:r>
              <a:endParaRPr lang="en-US" sz="1400" dirty="0"/>
            </a:p>
          </p:txBody>
        </p:sp>
      </p:grpSp>
      <p:sp>
        <p:nvSpPr>
          <p:cNvPr id="5" name="Freeform: Shape 4">
            <a:extLst>
              <a:ext uri="{FF2B5EF4-FFF2-40B4-BE49-F238E27FC236}">
                <a16:creationId xmlns:a16="http://schemas.microsoft.com/office/drawing/2014/main" id="{737AC30A-299C-58AE-8ED9-34542108A3E2}"/>
              </a:ext>
            </a:extLst>
          </p:cNvPr>
          <p:cNvSpPr/>
          <p:nvPr/>
        </p:nvSpPr>
        <p:spPr>
          <a:xfrm>
            <a:off x="6183174" y="1095513"/>
            <a:ext cx="4262431" cy="234523"/>
          </a:xfrm>
          <a:custGeom>
            <a:avLst/>
            <a:gdLst>
              <a:gd name="connsiteX0" fmla="*/ 0 w 4262431"/>
              <a:gd name="connsiteY0" fmla="*/ 72159 h 234523"/>
              <a:gd name="connsiteX1" fmla="*/ 380088 w 4262431"/>
              <a:gd name="connsiteY1" fmla="*/ 126281 h 234523"/>
              <a:gd name="connsiteX2" fmla="*/ 542984 w 4262431"/>
              <a:gd name="connsiteY2" fmla="*/ 54119 h 234523"/>
              <a:gd name="connsiteX3" fmla="*/ 624433 w 4262431"/>
              <a:gd name="connsiteY3" fmla="*/ 36079 h 234523"/>
              <a:gd name="connsiteX4" fmla="*/ 814477 w 4262431"/>
              <a:gd name="connsiteY4" fmla="*/ 0 h 234523"/>
              <a:gd name="connsiteX5" fmla="*/ 1085968 w 4262431"/>
              <a:gd name="connsiteY5" fmla="*/ 72159 h 234523"/>
              <a:gd name="connsiteX6" fmla="*/ 1248864 w 4262431"/>
              <a:gd name="connsiteY6" fmla="*/ 162361 h 234523"/>
              <a:gd name="connsiteX7" fmla="*/ 1601804 w 4262431"/>
              <a:gd name="connsiteY7" fmla="*/ 234523 h 234523"/>
              <a:gd name="connsiteX8" fmla="*/ 1927595 w 4262431"/>
              <a:gd name="connsiteY8" fmla="*/ 90201 h 234523"/>
              <a:gd name="connsiteX9" fmla="*/ 2361984 w 4262431"/>
              <a:gd name="connsiteY9" fmla="*/ 18039 h 234523"/>
              <a:gd name="connsiteX10" fmla="*/ 2606326 w 4262431"/>
              <a:gd name="connsiteY10" fmla="*/ 36079 h 234523"/>
              <a:gd name="connsiteX11" fmla="*/ 2932117 w 4262431"/>
              <a:gd name="connsiteY11" fmla="*/ 198443 h 234523"/>
              <a:gd name="connsiteX12" fmla="*/ 3095013 w 4262431"/>
              <a:gd name="connsiteY12" fmla="*/ 216483 h 234523"/>
              <a:gd name="connsiteX13" fmla="*/ 3447953 w 4262431"/>
              <a:gd name="connsiteY13" fmla="*/ 126281 h 234523"/>
              <a:gd name="connsiteX14" fmla="*/ 3909491 w 4262431"/>
              <a:gd name="connsiteY14" fmla="*/ 72159 h 234523"/>
              <a:gd name="connsiteX15" fmla="*/ 4262431 w 4262431"/>
              <a:gd name="connsiteY15" fmla="*/ 90201 h 23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2431" h="234523" fill="none" extrusionOk="0">
                <a:moveTo>
                  <a:pt x="0" y="72159"/>
                </a:moveTo>
                <a:cubicBezTo>
                  <a:pt x="103679" y="86825"/>
                  <a:pt x="253333" y="122058"/>
                  <a:pt x="380088" y="126281"/>
                </a:cubicBezTo>
                <a:cubicBezTo>
                  <a:pt x="441840" y="107341"/>
                  <a:pt x="485304" y="72128"/>
                  <a:pt x="542984" y="54119"/>
                </a:cubicBezTo>
                <a:cubicBezTo>
                  <a:pt x="569349" y="38633"/>
                  <a:pt x="598676" y="36552"/>
                  <a:pt x="624433" y="36079"/>
                </a:cubicBezTo>
                <a:cubicBezTo>
                  <a:pt x="681431" y="24963"/>
                  <a:pt x="732096" y="15211"/>
                  <a:pt x="814477" y="0"/>
                </a:cubicBezTo>
                <a:cubicBezTo>
                  <a:pt x="904580" y="27180"/>
                  <a:pt x="1007155" y="38394"/>
                  <a:pt x="1085968" y="72159"/>
                </a:cubicBezTo>
                <a:cubicBezTo>
                  <a:pt x="1151871" y="103272"/>
                  <a:pt x="1185918" y="150985"/>
                  <a:pt x="1248864" y="162361"/>
                </a:cubicBezTo>
                <a:cubicBezTo>
                  <a:pt x="1285314" y="175790"/>
                  <a:pt x="1574604" y="227385"/>
                  <a:pt x="1601804" y="234523"/>
                </a:cubicBezTo>
                <a:cubicBezTo>
                  <a:pt x="1922561" y="21557"/>
                  <a:pt x="1318579" y="285534"/>
                  <a:pt x="1927595" y="90201"/>
                </a:cubicBezTo>
                <a:cubicBezTo>
                  <a:pt x="1970594" y="68786"/>
                  <a:pt x="2330617" y="19795"/>
                  <a:pt x="2361984" y="18039"/>
                </a:cubicBezTo>
                <a:cubicBezTo>
                  <a:pt x="2445152" y="26518"/>
                  <a:pt x="2505742" y="14079"/>
                  <a:pt x="2606326" y="36079"/>
                </a:cubicBezTo>
                <a:cubicBezTo>
                  <a:pt x="2967870" y="139069"/>
                  <a:pt x="2611363" y="60433"/>
                  <a:pt x="2932117" y="198443"/>
                </a:cubicBezTo>
                <a:cubicBezTo>
                  <a:pt x="2978087" y="212126"/>
                  <a:pt x="3029633" y="215726"/>
                  <a:pt x="3095013" y="216483"/>
                </a:cubicBezTo>
                <a:cubicBezTo>
                  <a:pt x="3452771" y="214400"/>
                  <a:pt x="3061081" y="135988"/>
                  <a:pt x="3447953" y="126281"/>
                </a:cubicBezTo>
                <a:cubicBezTo>
                  <a:pt x="3623082" y="86450"/>
                  <a:pt x="3743413" y="76613"/>
                  <a:pt x="3909491" y="72159"/>
                </a:cubicBezTo>
                <a:cubicBezTo>
                  <a:pt x="4039194" y="72293"/>
                  <a:pt x="4125184" y="124873"/>
                  <a:pt x="4262431" y="90201"/>
                </a:cubicBezTo>
              </a:path>
              <a:path w="4262431" h="234523" stroke="0" extrusionOk="0">
                <a:moveTo>
                  <a:pt x="0" y="72159"/>
                </a:moveTo>
                <a:cubicBezTo>
                  <a:pt x="123524" y="86773"/>
                  <a:pt x="273153" y="134002"/>
                  <a:pt x="380088" y="126281"/>
                </a:cubicBezTo>
                <a:cubicBezTo>
                  <a:pt x="432865" y="123723"/>
                  <a:pt x="472892" y="83488"/>
                  <a:pt x="542984" y="54119"/>
                </a:cubicBezTo>
                <a:cubicBezTo>
                  <a:pt x="570522" y="50107"/>
                  <a:pt x="594226" y="39529"/>
                  <a:pt x="624433" y="36079"/>
                </a:cubicBezTo>
                <a:cubicBezTo>
                  <a:pt x="693391" y="12739"/>
                  <a:pt x="746909" y="5520"/>
                  <a:pt x="814477" y="0"/>
                </a:cubicBezTo>
                <a:cubicBezTo>
                  <a:pt x="898705" y="16697"/>
                  <a:pt x="1004618" y="35906"/>
                  <a:pt x="1085968" y="72159"/>
                </a:cubicBezTo>
                <a:cubicBezTo>
                  <a:pt x="1148376" y="92686"/>
                  <a:pt x="1175951" y="141126"/>
                  <a:pt x="1248864" y="162361"/>
                </a:cubicBezTo>
                <a:cubicBezTo>
                  <a:pt x="1280587" y="172079"/>
                  <a:pt x="1580555" y="227987"/>
                  <a:pt x="1601804" y="234523"/>
                </a:cubicBezTo>
                <a:cubicBezTo>
                  <a:pt x="2021059" y="-17341"/>
                  <a:pt x="1316094" y="395185"/>
                  <a:pt x="1927595" y="90201"/>
                </a:cubicBezTo>
                <a:cubicBezTo>
                  <a:pt x="1970061" y="72974"/>
                  <a:pt x="2333054" y="19959"/>
                  <a:pt x="2361984" y="18039"/>
                </a:cubicBezTo>
                <a:cubicBezTo>
                  <a:pt x="2443547" y="17301"/>
                  <a:pt x="2531089" y="28363"/>
                  <a:pt x="2606326" y="36079"/>
                </a:cubicBezTo>
                <a:cubicBezTo>
                  <a:pt x="2991131" y="123245"/>
                  <a:pt x="2647365" y="94378"/>
                  <a:pt x="2932117" y="198443"/>
                </a:cubicBezTo>
                <a:cubicBezTo>
                  <a:pt x="2988795" y="211702"/>
                  <a:pt x="3035914" y="212218"/>
                  <a:pt x="3095013" y="216483"/>
                </a:cubicBezTo>
                <a:cubicBezTo>
                  <a:pt x="3445443" y="229147"/>
                  <a:pt x="3063938" y="279747"/>
                  <a:pt x="3447953" y="126281"/>
                </a:cubicBezTo>
                <a:cubicBezTo>
                  <a:pt x="3608228" y="80164"/>
                  <a:pt x="3724833" y="93667"/>
                  <a:pt x="3909491" y="72159"/>
                </a:cubicBezTo>
                <a:cubicBezTo>
                  <a:pt x="4082158" y="75655"/>
                  <a:pt x="4145773" y="96304"/>
                  <a:pt x="4262431" y="90201"/>
                </a:cubicBezTo>
              </a:path>
            </a:pathLst>
          </a:custGeom>
          <a:solidFill>
            <a:schemeClr val="accent6">
              <a:lumMod val="60000"/>
              <a:lumOff val="40000"/>
            </a:schemeClr>
          </a:solidFill>
          <a:ln w="19050">
            <a:solidFill>
              <a:schemeClr val="accent6">
                <a:lumMod val="75000"/>
              </a:schemeClr>
            </a:solidFill>
            <a:extLst>
              <a:ext uri="{C807C97D-BFC1-408E-A445-0C87EB9F89A2}">
                <ask:lineSketchStyleProps xmlns:ask="http://schemas.microsoft.com/office/drawing/2018/sketchyshapes" sd="4198304402">
                  <a:custGeom>
                    <a:avLst/>
                    <a:gdLst>
                      <a:gd name="connsiteX0" fmla="*/ 0 w 1613043"/>
                      <a:gd name="connsiteY0" fmla="*/ 41096 h 133564"/>
                      <a:gd name="connsiteX1" fmla="*/ 143838 w 1613043"/>
                      <a:gd name="connsiteY1" fmla="*/ 71919 h 133564"/>
                      <a:gd name="connsiteX2" fmla="*/ 205483 w 1613043"/>
                      <a:gd name="connsiteY2" fmla="*/ 30822 h 133564"/>
                      <a:gd name="connsiteX3" fmla="*/ 236306 w 1613043"/>
                      <a:gd name="connsiteY3" fmla="*/ 20548 h 133564"/>
                      <a:gd name="connsiteX4" fmla="*/ 308225 w 1613043"/>
                      <a:gd name="connsiteY4" fmla="*/ 0 h 133564"/>
                      <a:gd name="connsiteX5" fmla="*/ 410966 w 1613043"/>
                      <a:gd name="connsiteY5" fmla="*/ 41096 h 133564"/>
                      <a:gd name="connsiteX6" fmla="*/ 472611 w 1613043"/>
                      <a:gd name="connsiteY6" fmla="*/ 92467 h 133564"/>
                      <a:gd name="connsiteX7" fmla="*/ 606175 w 1613043"/>
                      <a:gd name="connsiteY7" fmla="*/ 133564 h 133564"/>
                      <a:gd name="connsiteX8" fmla="*/ 729465 w 1613043"/>
                      <a:gd name="connsiteY8" fmla="*/ 51371 h 133564"/>
                      <a:gd name="connsiteX9" fmla="*/ 893852 w 1613043"/>
                      <a:gd name="connsiteY9" fmla="*/ 10274 h 133564"/>
                      <a:gd name="connsiteX10" fmla="*/ 986319 w 1613043"/>
                      <a:gd name="connsiteY10" fmla="*/ 20548 h 133564"/>
                      <a:gd name="connsiteX11" fmla="*/ 1109609 w 1613043"/>
                      <a:gd name="connsiteY11" fmla="*/ 113016 h 133564"/>
                      <a:gd name="connsiteX12" fmla="*/ 1171254 w 1613043"/>
                      <a:gd name="connsiteY12" fmla="*/ 123290 h 133564"/>
                      <a:gd name="connsiteX13" fmla="*/ 1304818 w 1613043"/>
                      <a:gd name="connsiteY13" fmla="*/ 71919 h 133564"/>
                      <a:gd name="connsiteX14" fmla="*/ 1479479 w 1613043"/>
                      <a:gd name="connsiteY14" fmla="*/ 41096 h 133564"/>
                      <a:gd name="connsiteX15" fmla="*/ 1613043 w 1613043"/>
                      <a:gd name="connsiteY15" fmla="*/ 51371 h 13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3043" h="133564">
                        <a:moveTo>
                          <a:pt x="0" y="41096"/>
                        </a:moveTo>
                        <a:cubicBezTo>
                          <a:pt x="47946" y="51370"/>
                          <a:pt x="94865" y="74368"/>
                          <a:pt x="143838" y="71919"/>
                        </a:cubicBezTo>
                        <a:cubicBezTo>
                          <a:pt x="168503" y="70686"/>
                          <a:pt x="183895" y="42815"/>
                          <a:pt x="205483" y="30822"/>
                        </a:cubicBezTo>
                        <a:cubicBezTo>
                          <a:pt x="214950" y="25562"/>
                          <a:pt x="225933" y="23660"/>
                          <a:pt x="236306" y="20548"/>
                        </a:cubicBezTo>
                        <a:cubicBezTo>
                          <a:pt x="260187" y="13384"/>
                          <a:pt x="284252" y="6849"/>
                          <a:pt x="308225" y="0"/>
                        </a:cubicBezTo>
                        <a:cubicBezTo>
                          <a:pt x="342472" y="13699"/>
                          <a:pt x="378818" y="23013"/>
                          <a:pt x="410966" y="41096"/>
                        </a:cubicBezTo>
                        <a:cubicBezTo>
                          <a:pt x="434279" y="54209"/>
                          <a:pt x="449507" y="78989"/>
                          <a:pt x="472611" y="92467"/>
                        </a:cubicBezTo>
                        <a:cubicBezTo>
                          <a:pt x="486262" y="100430"/>
                          <a:pt x="595900" y="130628"/>
                          <a:pt x="606175" y="133564"/>
                        </a:cubicBezTo>
                        <a:cubicBezTo>
                          <a:pt x="770500" y="67835"/>
                          <a:pt x="500354" y="182293"/>
                          <a:pt x="729465" y="51371"/>
                        </a:cubicBezTo>
                        <a:cubicBezTo>
                          <a:pt x="748065" y="40742"/>
                          <a:pt x="883017" y="12682"/>
                          <a:pt x="893852" y="10274"/>
                        </a:cubicBezTo>
                        <a:cubicBezTo>
                          <a:pt x="924674" y="13699"/>
                          <a:pt x="956719" y="11298"/>
                          <a:pt x="986319" y="20548"/>
                        </a:cubicBezTo>
                        <a:cubicBezTo>
                          <a:pt x="1133677" y="66598"/>
                          <a:pt x="990990" y="48315"/>
                          <a:pt x="1109609" y="113016"/>
                        </a:cubicBezTo>
                        <a:cubicBezTo>
                          <a:pt x="1127897" y="122991"/>
                          <a:pt x="1150706" y="119865"/>
                          <a:pt x="1171254" y="123290"/>
                        </a:cubicBezTo>
                        <a:cubicBezTo>
                          <a:pt x="1297175" y="102303"/>
                          <a:pt x="1165717" y="131534"/>
                          <a:pt x="1304818" y="71919"/>
                        </a:cubicBezTo>
                        <a:cubicBezTo>
                          <a:pt x="1364171" y="46482"/>
                          <a:pt x="1414961" y="47548"/>
                          <a:pt x="1479479" y="41096"/>
                        </a:cubicBezTo>
                        <a:lnTo>
                          <a:pt x="1613043" y="51371"/>
                        </a:ln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569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1000"/>
                                        <p:tgtEl>
                                          <p:spTgt spid="3">
                                            <p:bg/>
                                          </p:spTgt>
                                        </p:tgtEl>
                                      </p:cBhvr>
                                    </p:animEffect>
                                    <p:anim calcmode="lin" valueType="num">
                                      <p:cBhvr>
                                        <p:cTn id="17" dur="1000" fill="hold"/>
                                        <p:tgtEl>
                                          <p:spTgt spid="3">
                                            <p:bg/>
                                          </p:spTgt>
                                        </p:tgtEl>
                                        <p:attrNameLst>
                                          <p:attrName>ppt_x</p:attrName>
                                        </p:attrNameLst>
                                      </p:cBhvr>
                                      <p:tavLst>
                                        <p:tav tm="0">
                                          <p:val>
                                            <p:strVal val="#ppt_x"/>
                                          </p:val>
                                        </p:tav>
                                        <p:tav tm="100000">
                                          <p:val>
                                            <p:strVal val="#ppt_x"/>
                                          </p:val>
                                        </p:tav>
                                      </p:tavLst>
                                    </p:anim>
                                    <p:anim calcmode="lin" valueType="num">
                                      <p:cBhvr>
                                        <p:cTn id="18"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1" presetClass="entr" presetSubtype="1"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2000"/>
                                        <p:tgtEl>
                                          <p:spTgt spid="15"/>
                                        </p:tgtEl>
                                      </p:cBhvr>
                                    </p:animEffect>
                                  </p:childTnLst>
                                </p:cTn>
                              </p:par>
                              <p:par>
                                <p:cTn id="47" presetID="21" presetClass="entr" presetSubtype="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07DD80-854D-7EB1-D833-8107910EC21F}"/>
              </a:ext>
            </a:extLst>
          </p:cNvPr>
          <p:cNvSpPr txBox="1">
            <a:spLocks/>
          </p:cNvSpPr>
          <p:nvPr/>
        </p:nvSpPr>
        <p:spPr>
          <a:xfrm>
            <a:off x="186813" y="343729"/>
            <a:ext cx="11154855" cy="753032"/>
          </a:xfrm>
          <a:prstGeom prst="rect">
            <a:avLst/>
          </a:prstGeom>
        </p:spPr>
        <p:txBody>
          <a:bodyPr/>
          <a:lstStyle>
            <a:lvl1pPr fontAlgn="base">
              <a:lnSpc>
                <a:spcPct val="90000"/>
              </a:lnSpc>
              <a:spcBef>
                <a:spcPct val="0"/>
              </a:spcBef>
              <a:spcAft>
                <a:spcPct val="0"/>
              </a:spcAft>
              <a:defRPr sz="4800" b="1">
                <a:latin typeface="+mj-lt"/>
                <a:ea typeface="+mj-ea"/>
                <a:cs typeface="+mj-cs"/>
              </a:defRPr>
            </a:lvl1pPr>
            <a:lvl2pPr algn="ctr" fontAlgn="base">
              <a:lnSpc>
                <a:spcPct val="90000"/>
              </a:lnSpc>
              <a:spcBef>
                <a:spcPct val="0"/>
              </a:spcBef>
              <a:spcAft>
                <a:spcPct val="0"/>
              </a:spcAft>
              <a:defRPr sz="4800">
                <a:latin typeface="Calibri Light" panose="020F0302020204030204" pitchFamily="34" charset="0"/>
              </a:defRPr>
            </a:lvl2pPr>
            <a:lvl3pPr algn="ctr" fontAlgn="base">
              <a:lnSpc>
                <a:spcPct val="90000"/>
              </a:lnSpc>
              <a:spcBef>
                <a:spcPct val="0"/>
              </a:spcBef>
              <a:spcAft>
                <a:spcPct val="0"/>
              </a:spcAft>
              <a:defRPr sz="4800">
                <a:latin typeface="Calibri Light" panose="020F0302020204030204" pitchFamily="34" charset="0"/>
              </a:defRPr>
            </a:lvl3pPr>
            <a:lvl4pPr algn="ctr" fontAlgn="base">
              <a:lnSpc>
                <a:spcPct val="90000"/>
              </a:lnSpc>
              <a:spcBef>
                <a:spcPct val="0"/>
              </a:spcBef>
              <a:spcAft>
                <a:spcPct val="0"/>
              </a:spcAft>
              <a:defRPr sz="4800">
                <a:latin typeface="Calibri Light" panose="020F0302020204030204" pitchFamily="34" charset="0"/>
              </a:defRPr>
            </a:lvl4pPr>
            <a:lvl5pPr algn="ctr" fontAlgn="base">
              <a:lnSpc>
                <a:spcPct val="90000"/>
              </a:lnSpc>
              <a:spcBef>
                <a:spcPct val="0"/>
              </a:spcBef>
              <a:spcAft>
                <a:spcPct val="0"/>
              </a:spcAft>
              <a:defRPr sz="4800">
                <a:latin typeface="Calibri Light" panose="020F0302020204030204" pitchFamily="34" charset="0"/>
              </a:defRPr>
            </a:lvl5pPr>
            <a:lvl6pPr marL="457200" algn="ctr" fontAlgn="base">
              <a:lnSpc>
                <a:spcPct val="90000"/>
              </a:lnSpc>
              <a:spcBef>
                <a:spcPct val="0"/>
              </a:spcBef>
              <a:spcAft>
                <a:spcPct val="0"/>
              </a:spcAft>
              <a:defRPr sz="4800">
                <a:latin typeface="Calibri Light" panose="020F0302020204030204" pitchFamily="34" charset="0"/>
              </a:defRPr>
            </a:lvl6pPr>
            <a:lvl7pPr marL="914400" algn="ctr" fontAlgn="base">
              <a:lnSpc>
                <a:spcPct val="90000"/>
              </a:lnSpc>
              <a:spcBef>
                <a:spcPct val="0"/>
              </a:spcBef>
              <a:spcAft>
                <a:spcPct val="0"/>
              </a:spcAft>
              <a:defRPr sz="4800">
                <a:latin typeface="Calibri Light" panose="020F0302020204030204" pitchFamily="34" charset="0"/>
              </a:defRPr>
            </a:lvl7pPr>
            <a:lvl8pPr marL="1371600" algn="ctr" fontAlgn="base">
              <a:lnSpc>
                <a:spcPct val="90000"/>
              </a:lnSpc>
              <a:spcBef>
                <a:spcPct val="0"/>
              </a:spcBef>
              <a:spcAft>
                <a:spcPct val="0"/>
              </a:spcAft>
              <a:defRPr sz="4800">
                <a:latin typeface="Calibri Light" panose="020F0302020204030204" pitchFamily="34" charset="0"/>
              </a:defRPr>
            </a:lvl8pPr>
            <a:lvl9pPr marL="1828800" algn="ctr" fontAlgn="base">
              <a:lnSpc>
                <a:spcPct val="90000"/>
              </a:lnSpc>
              <a:spcBef>
                <a:spcPct val="0"/>
              </a:spcBef>
              <a:spcAft>
                <a:spcPct val="0"/>
              </a:spcAft>
              <a:defRPr sz="4800">
                <a:latin typeface="Calibri Light" panose="020F0302020204030204" pitchFamily="34" charset="0"/>
              </a:defRPr>
            </a:lvl9pPr>
          </a:lstStyle>
          <a:p>
            <a:r>
              <a:rPr lang="en-US" dirty="0">
                <a:solidFill>
                  <a:schemeClr val="accent4">
                    <a:lumMod val="75000"/>
                  </a:schemeClr>
                </a:solidFill>
              </a:rPr>
              <a:t>Support</a:t>
            </a:r>
            <a:r>
              <a:rPr lang="en-US" dirty="0">
                <a:solidFill>
                  <a:srgbClr val="FFC000"/>
                </a:solidFill>
              </a:rPr>
              <a:t> </a:t>
            </a:r>
            <a:r>
              <a:rPr lang="en-GB" sz="4800" dirty="0">
                <a:solidFill>
                  <a:srgbClr val="000000"/>
                </a:solidFill>
                <a:effectLst/>
                <a:ea typeface="Arial" panose="020B0604020202020204" pitchFamily="34" charset="0"/>
              </a:rPr>
              <a:t>to </a:t>
            </a:r>
            <a:r>
              <a:rPr lang="en-GB" sz="4800" b="1" dirty="0">
                <a:solidFill>
                  <a:srgbClr val="000000"/>
                </a:solidFill>
                <a:effectLst/>
                <a:ea typeface="Arial" panose="020B0604020202020204" pitchFamily="34" charset="0"/>
              </a:rPr>
              <a:t>achieve </a:t>
            </a:r>
            <a:r>
              <a:rPr lang="en-GB" sz="4800" b="1" dirty="0">
                <a:solidFill>
                  <a:schemeClr val="accent4">
                    <a:lumMod val="75000"/>
                  </a:schemeClr>
                </a:solidFill>
                <a:effectLst/>
                <a:ea typeface="Arial" panose="020B0604020202020204" pitchFamily="34" charset="0"/>
              </a:rPr>
              <a:t>key results</a:t>
            </a:r>
            <a:endParaRPr lang="en-US" dirty="0">
              <a:solidFill>
                <a:schemeClr val="accent4">
                  <a:lumMod val="75000"/>
                </a:schemeClr>
              </a:solidFill>
            </a:endParaRPr>
          </a:p>
        </p:txBody>
      </p:sp>
      <p:sp>
        <p:nvSpPr>
          <p:cNvPr id="5" name="Content Placeholder 2">
            <a:extLst>
              <a:ext uri="{FF2B5EF4-FFF2-40B4-BE49-F238E27FC236}">
                <a16:creationId xmlns:a16="http://schemas.microsoft.com/office/drawing/2014/main" id="{5E9729F0-2902-BC1C-EFB8-787786BE0BAB}"/>
              </a:ext>
            </a:extLst>
          </p:cNvPr>
          <p:cNvSpPr txBox="1">
            <a:spLocks/>
          </p:cNvSpPr>
          <p:nvPr/>
        </p:nvSpPr>
        <p:spPr>
          <a:xfrm>
            <a:off x="186813" y="1450246"/>
            <a:ext cx="11906864" cy="2168025"/>
          </a:xfrm>
          <a:prstGeom prst="rect">
            <a:avLst/>
          </a:prstGeom>
        </p:spPr>
        <p:txBody>
          <a:bodyPr>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endParaRPr lang="en-GB" sz="2300" dirty="0"/>
          </a:p>
        </p:txBody>
      </p:sp>
      <p:sp>
        <p:nvSpPr>
          <p:cNvPr id="7" name="TextBox 6">
            <a:extLst>
              <a:ext uri="{FF2B5EF4-FFF2-40B4-BE49-F238E27FC236}">
                <a16:creationId xmlns:a16="http://schemas.microsoft.com/office/drawing/2014/main" id="{5EDAFE4E-52FD-4AC7-FC9C-A80333FC05BD}"/>
              </a:ext>
            </a:extLst>
          </p:cNvPr>
          <p:cNvSpPr txBox="1"/>
          <p:nvPr/>
        </p:nvSpPr>
        <p:spPr>
          <a:xfrm>
            <a:off x="186813" y="1507748"/>
            <a:ext cx="11818373" cy="4101385"/>
          </a:xfrm>
          <a:prstGeom prst="roundRect">
            <a:avLst>
              <a:gd name="adj" fmla="val 10112"/>
            </a:avLst>
          </a:prstGeom>
          <a:solidFill>
            <a:srgbClr val="FFFFFF">
              <a:alpha val="74902"/>
            </a:srgbClr>
          </a:solidFill>
        </p:spPr>
        <p:txBody>
          <a:bodyPr wrap="square">
            <a:spAutoFit/>
          </a:bodyPr>
          <a:lstStyle/>
          <a:p>
            <a:pPr marL="285750" indent="-285750" algn="just">
              <a:lnSpc>
                <a:spcPct val="130000"/>
              </a:lnSpc>
              <a:spcBef>
                <a:spcPts val="600"/>
              </a:spcBef>
              <a:spcAft>
                <a:spcPts val="600"/>
              </a:spcAft>
              <a:buClr>
                <a:schemeClr val="accent2">
                  <a:lumMod val="50000"/>
                </a:schemeClr>
              </a:buClr>
              <a:buFontTx/>
              <a:buChar char="-"/>
            </a:pPr>
            <a:r>
              <a:rPr lang="en-GB" sz="2000" dirty="0">
                <a:solidFill>
                  <a:schemeClr val="tx1">
                    <a:lumMod val="75000"/>
                    <a:lumOff val="25000"/>
                  </a:schemeClr>
                </a:solidFill>
                <a:cs typeface="Arial" panose="020B0604020202020204" pitchFamily="34" charset="0"/>
              </a:rPr>
              <a:t>Put in place “building blocks” for an operational community t</a:t>
            </a:r>
            <a:r>
              <a:rPr lang="en-GB" sz="2000" dirty="0">
                <a:solidFill>
                  <a:schemeClr val="tx1">
                    <a:lumMod val="75000"/>
                    <a:lumOff val="25000"/>
                  </a:schemeClr>
                </a:solidFill>
                <a:effectLst/>
                <a:ea typeface="Arial" panose="020B0604020202020204" pitchFamily="34" charset="0"/>
              </a:rPr>
              <a:t>hanks to the support of the African Development Bank, Adaptation Fund and the Green Climate Fund </a:t>
            </a:r>
            <a:r>
              <a:rPr lang="en-GB" sz="2000" dirty="0">
                <a:solidFill>
                  <a:schemeClr val="tx1">
                    <a:lumMod val="75000"/>
                    <a:lumOff val="25000"/>
                  </a:schemeClr>
                </a:solidFill>
                <a:cs typeface="Arial" panose="020B0604020202020204" pitchFamily="34" charset="0"/>
              </a:rPr>
              <a:t>(Durban, 2019). </a:t>
            </a:r>
          </a:p>
          <a:p>
            <a:pPr marL="285750" indent="-285750" algn="just">
              <a:lnSpc>
                <a:spcPct val="130000"/>
              </a:lnSpc>
              <a:spcBef>
                <a:spcPts val="600"/>
              </a:spcBef>
              <a:spcAft>
                <a:spcPts val="600"/>
              </a:spcAft>
              <a:buClr>
                <a:schemeClr val="accent2">
                  <a:lumMod val="50000"/>
                </a:schemeClr>
              </a:buClr>
              <a:buFontTx/>
              <a:buChar char="-"/>
            </a:pPr>
            <a:r>
              <a:rPr lang="en-GB" sz="2000" dirty="0">
                <a:solidFill>
                  <a:schemeClr val="tx1">
                    <a:lumMod val="75000"/>
                    <a:lumOff val="25000"/>
                  </a:schemeClr>
                </a:solidFill>
                <a:ea typeface="Arial" panose="020B0604020202020204" pitchFamily="34" charset="0"/>
              </a:rPr>
              <a:t>Side events on the margin of COP meetings 25, 26* and 27 thanks to the support of the GCF and the AF.</a:t>
            </a:r>
          </a:p>
          <a:p>
            <a:pPr marL="285750" indent="-285750" algn="just">
              <a:lnSpc>
                <a:spcPct val="130000"/>
              </a:lnSpc>
              <a:spcBef>
                <a:spcPts val="600"/>
              </a:spcBef>
              <a:spcAft>
                <a:spcPts val="600"/>
              </a:spcAft>
              <a:buClr>
                <a:schemeClr val="accent2">
                  <a:lumMod val="50000"/>
                </a:schemeClr>
              </a:buClr>
              <a:buFontTx/>
              <a:buChar char="-"/>
            </a:pPr>
            <a:r>
              <a:rPr lang="en-GB" sz="2000" dirty="0">
                <a:solidFill>
                  <a:schemeClr val="tx1">
                    <a:lumMod val="75000"/>
                    <a:lumOff val="25000"/>
                  </a:schemeClr>
                </a:solidFill>
              </a:rPr>
              <a:t>Facilitation and community building supported by GIZ.</a:t>
            </a:r>
          </a:p>
          <a:p>
            <a:pPr marL="285750" indent="-285750" algn="just">
              <a:lnSpc>
                <a:spcPct val="130000"/>
              </a:lnSpc>
              <a:spcBef>
                <a:spcPts val="600"/>
              </a:spcBef>
              <a:spcAft>
                <a:spcPts val="600"/>
              </a:spcAft>
              <a:buClr>
                <a:schemeClr val="accent2">
                  <a:lumMod val="50000"/>
                </a:schemeClr>
              </a:buClr>
              <a:buFontTx/>
              <a:buChar char="-"/>
            </a:pPr>
            <a:r>
              <a:rPr lang="en-GB" sz="2000" dirty="0">
                <a:solidFill>
                  <a:schemeClr val="tx1">
                    <a:lumMod val="75000"/>
                    <a:lumOff val="25000"/>
                  </a:schemeClr>
                </a:solidFill>
              </a:rPr>
              <a:t>Ongoing support from the GCF e.g., presentations of the CPDAE during key events of the fund, amongst others.</a:t>
            </a:r>
          </a:p>
          <a:p>
            <a:pPr marL="285750" indent="-285750" algn="just">
              <a:lnSpc>
                <a:spcPct val="130000"/>
              </a:lnSpc>
              <a:spcBef>
                <a:spcPts val="600"/>
              </a:spcBef>
              <a:spcAft>
                <a:spcPts val="600"/>
              </a:spcAft>
              <a:buClr>
                <a:schemeClr val="accent2">
                  <a:lumMod val="50000"/>
                </a:schemeClr>
              </a:buClr>
              <a:buFontTx/>
              <a:buChar char="-"/>
            </a:pPr>
            <a:r>
              <a:rPr lang="en-GB" sz="2000" dirty="0">
                <a:solidFill>
                  <a:schemeClr val="tx1">
                    <a:lumMod val="75000"/>
                    <a:lumOff val="25000"/>
                  </a:schemeClr>
                </a:solidFill>
              </a:rPr>
              <a:t>The AF has been providing ongoing support to the creation of the CPDAE since 2016, e.g., providing spaces during its Annual Seminars, hosting the CPDAE webpage on the official AF website, amongst others.</a:t>
            </a:r>
          </a:p>
        </p:txBody>
      </p:sp>
      <p:pic>
        <p:nvPicPr>
          <p:cNvPr id="2" name="Picture 1">
            <a:extLst>
              <a:ext uri="{FF2B5EF4-FFF2-40B4-BE49-F238E27FC236}">
                <a16:creationId xmlns:a16="http://schemas.microsoft.com/office/drawing/2014/main" id="{D8A32B9D-36A4-816C-9CDF-F13285417DD3}"/>
              </a:ext>
            </a:extLst>
          </p:cNvPr>
          <p:cNvPicPr>
            <a:picLocks noChangeAspect="1"/>
          </p:cNvPicPr>
          <p:nvPr/>
        </p:nvPicPr>
        <p:blipFill rotWithShape="1">
          <a:blip r:embed="rId3"/>
          <a:srcRect b="23083"/>
          <a:stretch/>
        </p:blipFill>
        <p:spPr>
          <a:xfrm>
            <a:off x="11283343" y="29201"/>
            <a:ext cx="744105" cy="720974"/>
          </a:xfrm>
          <a:prstGeom prst="rect">
            <a:avLst/>
          </a:prstGeom>
        </p:spPr>
      </p:pic>
      <p:sp>
        <p:nvSpPr>
          <p:cNvPr id="6" name="TextBox 5">
            <a:extLst>
              <a:ext uri="{FF2B5EF4-FFF2-40B4-BE49-F238E27FC236}">
                <a16:creationId xmlns:a16="http://schemas.microsoft.com/office/drawing/2014/main" id="{60199E8C-7E0A-7941-3CC6-F399787E8AC8}"/>
              </a:ext>
            </a:extLst>
          </p:cNvPr>
          <p:cNvSpPr txBox="1"/>
          <p:nvPr/>
        </p:nvSpPr>
        <p:spPr>
          <a:xfrm>
            <a:off x="112324" y="6360382"/>
            <a:ext cx="11543071" cy="307777"/>
          </a:xfrm>
          <a:prstGeom prst="rect">
            <a:avLst/>
          </a:prstGeom>
          <a:noFill/>
        </p:spPr>
        <p:txBody>
          <a:bodyPr wrap="square">
            <a:spAutoFit/>
          </a:bodyPr>
          <a:lstStyle/>
          <a:p>
            <a:pPr algn="just">
              <a:spcBef>
                <a:spcPts val="600"/>
              </a:spcBef>
              <a:spcAft>
                <a:spcPts val="600"/>
              </a:spcAft>
            </a:pPr>
            <a:r>
              <a:rPr lang="en-GB" sz="1400" i="1" dirty="0">
                <a:solidFill>
                  <a:srgbClr val="000000"/>
                </a:solidFill>
                <a:effectLst/>
                <a:ea typeface="Arial" panose="020B0604020202020204" pitchFamily="34" charset="0"/>
              </a:rPr>
              <a:t>*Side Event on the margin of COP26 was also organized thanks to the support </a:t>
            </a:r>
            <a:r>
              <a:rPr lang="en-GB" sz="1400" i="1" dirty="0">
                <a:solidFill>
                  <a:srgbClr val="000000"/>
                </a:solidFill>
                <a:ea typeface="Arial" panose="020B0604020202020204" pitchFamily="34" charset="0"/>
              </a:rPr>
              <a:t>of Panama in the Panama Pavilion.</a:t>
            </a:r>
            <a:endParaRPr lang="en-GB" sz="1400" i="1" dirty="0">
              <a:solidFill>
                <a:srgbClr val="000000"/>
              </a:solidFill>
              <a:effectLst/>
              <a:ea typeface="Arial" panose="020B0604020202020204" pitchFamily="34" charset="0"/>
            </a:endParaRPr>
          </a:p>
        </p:txBody>
      </p:sp>
    </p:spTree>
    <p:extLst>
      <p:ext uri="{BB962C8B-B14F-4D97-AF65-F5344CB8AC3E}">
        <p14:creationId xmlns:p14="http://schemas.microsoft.com/office/powerpoint/2010/main" val="782022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41CA-EAFB-78EC-18B3-0C377FFADF25}"/>
              </a:ext>
            </a:extLst>
          </p:cNvPr>
          <p:cNvSpPr>
            <a:spLocks noGrp="1"/>
          </p:cNvSpPr>
          <p:nvPr>
            <p:ph type="title" idx="4294967295"/>
          </p:nvPr>
        </p:nvSpPr>
        <p:spPr>
          <a:xfrm>
            <a:off x="382152" y="303820"/>
            <a:ext cx="11158887" cy="776806"/>
          </a:xfrm>
          <a:prstGeom prst="rect">
            <a:avLst/>
          </a:prstGeom>
        </p:spPr>
        <p:txBody>
          <a:bodyPr/>
          <a:lstStyle/>
          <a:p>
            <a:pPr algn="l"/>
            <a:r>
              <a:rPr lang="en-GB" b="1" dirty="0"/>
              <a:t>What has been </a:t>
            </a:r>
            <a:r>
              <a:rPr lang="en-GB" b="1" dirty="0">
                <a:solidFill>
                  <a:schemeClr val="accent2">
                    <a:lumMod val="75000"/>
                  </a:schemeClr>
                </a:solidFill>
              </a:rPr>
              <a:t>achieved at this moment</a:t>
            </a:r>
            <a:r>
              <a:rPr lang="en-GB" b="1" dirty="0"/>
              <a:t>?</a:t>
            </a:r>
            <a:endParaRPr lang="en-US" b="1" dirty="0"/>
          </a:p>
        </p:txBody>
      </p:sp>
      <p:grpSp>
        <p:nvGrpSpPr>
          <p:cNvPr id="3" name="Group 2">
            <a:extLst>
              <a:ext uri="{FF2B5EF4-FFF2-40B4-BE49-F238E27FC236}">
                <a16:creationId xmlns:a16="http://schemas.microsoft.com/office/drawing/2014/main" id="{7A996953-5021-C6EF-D53A-48D81216B0B9}"/>
              </a:ext>
            </a:extLst>
          </p:cNvPr>
          <p:cNvGrpSpPr/>
          <p:nvPr/>
        </p:nvGrpSpPr>
        <p:grpSpPr>
          <a:xfrm>
            <a:off x="0" y="4434063"/>
            <a:ext cx="1554203" cy="1954346"/>
            <a:chOff x="0" y="4434063"/>
            <a:chExt cx="1554203" cy="1954346"/>
          </a:xfrm>
        </p:grpSpPr>
        <p:cxnSp>
          <p:nvCxnSpPr>
            <p:cNvPr id="5" name="Straight Connector 4">
              <a:extLst>
                <a:ext uri="{FF2B5EF4-FFF2-40B4-BE49-F238E27FC236}">
                  <a16:creationId xmlns:a16="http://schemas.microsoft.com/office/drawing/2014/main" id="{95540E93-A1FC-C23B-CAFB-97DBFE08334C}"/>
                </a:ext>
              </a:extLst>
            </p:cNvPr>
            <p:cNvCxnSpPr/>
            <p:nvPr/>
          </p:nvCxnSpPr>
          <p:spPr>
            <a:xfrm>
              <a:off x="816774" y="5403073"/>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652FBAF-435F-99AD-599A-492E69532AC6}"/>
                </a:ext>
              </a:extLst>
            </p:cNvPr>
            <p:cNvSpPr txBox="1"/>
            <p:nvPr/>
          </p:nvSpPr>
          <p:spPr>
            <a:xfrm>
              <a:off x="0" y="4434063"/>
              <a:ext cx="1554203" cy="954107"/>
            </a:xfrm>
            <a:prstGeom prst="rect">
              <a:avLst/>
            </a:prstGeom>
            <a:noFill/>
          </p:spPr>
          <p:txBody>
            <a:bodyPr wrap="square" rtlCol="0">
              <a:spAutoFit/>
            </a:bodyPr>
            <a:lstStyle/>
            <a:p>
              <a:pPr algn="ctr"/>
              <a:r>
                <a:rPr lang="en-US" sz="1400" b="0" i="0" dirty="0">
                  <a:solidFill>
                    <a:srgbClr val="7030A0"/>
                  </a:solidFill>
                  <a:effectLst/>
                  <a:latin typeface="PT Sans" panose="020B0604020202020204" pitchFamily="34" charset="0"/>
                </a:rPr>
                <a:t>1st face-to-face meeting in Durban, South Africa</a:t>
              </a:r>
              <a:endParaRPr lang="es-ES" sz="1400" dirty="0">
                <a:solidFill>
                  <a:srgbClr val="7030A0"/>
                </a:solidFill>
              </a:endParaRPr>
            </a:p>
          </p:txBody>
        </p:sp>
        <p:sp>
          <p:nvSpPr>
            <p:cNvPr id="7" name="TextBox 6">
              <a:extLst>
                <a:ext uri="{FF2B5EF4-FFF2-40B4-BE49-F238E27FC236}">
                  <a16:creationId xmlns:a16="http://schemas.microsoft.com/office/drawing/2014/main" id="{D6975ED7-71FA-8EEB-1089-F5AC4E84F84C}"/>
                </a:ext>
              </a:extLst>
            </p:cNvPr>
            <p:cNvSpPr txBox="1"/>
            <p:nvPr/>
          </p:nvSpPr>
          <p:spPr>
            <a:xfrm>
              <a:off x="369742" y="5865189"/>
              <a:ext cx="894063" cy="523220"/>
            </a:xfrm>
            <a:prstGeom prst="rect">
              <a:avLst/>
            </a:prstGeom>
            <a:noFill/>
          </p:spPr>
          <p:txBody>
            <a:bodyPr wrap="square" rtlCol="0">
              <a:spAutoFit/>
            </a:bodyPr>
            <a:lstStyle/>
            <a:p>
              <a:pPr algn="ctr"/>
              <a:r>
                <a:rPr lang="es-ES" sz="1400" b="0" i="0" dirty="0">
                  <a:solidFill>
                    <a:srgbClr val="7030A0"/>
                  </a:solidFill>
                  <a:effectLst/>
                  <a:latin typeface="PT Sans" panose="020B0503020203020204" pitchFamily="34" charset="0"/>
                </a:rPr>
                <a:t>June 2019</a:t>
              </a:r>
              <a:endParaRPr lang="es-ES" sz="1400" dirty="0">
                <a:solidFill>
                  <a:srgbClr val="7030A0"/>
                </a:solidFill>
              </a:endParaRPr>
            </a:p>
          </p:txBody>
        </p:sp>
      </p:grpSp>
      <p:grpSp>
        <p:nvGrpSpPr>
          <p:cNvPr id="8" name="Group 7">
            <a:extLst>
              <a:ext uri="{FF2B5EF4-FFF2-40B4-BE49-F238E27FC236}">
                <a16:creationId xmlns:a16="http://schemas.microsoft.com/office/drawing/2014/main" id="{09CEA6BA-A163-E819-4F6F-7C0CAFC3A87F}"/>
              </a:ext>
            </a:extLst>
          </p:cNvPr>
          <p:cNvGrpSpPr/>
          <p:nvPr/>
        </p:nvGrpSpPr>
        <p:grpSpPr>
          <a:xfrm>
            <a:off x="2600829" y="3953782"/>
            <a:ext cx="1374437" cy="2070063"/>
            <a:chOff x="2790229" y="3914022"/>
            <a:chExt cx="1374437" cy="2070063"/>
          </a:xfrm>
        </p:grpSpPr>
        <p:cxnSp>
          <p:nvCxnSpPr>
            <p:cNvPr id="9" name="Straight Connector 8">
              <a:extLst>
                <a:ext uri="{FF2B5EF4-FFF2-40B4-BE49-F238E27FC236}">
                  <a16:creationId xmlns:a16="http://schemas.microsoft.com/office/drawing/2014/main" id="{17F7DFBF-C2F0-5A37-02E9-4C00FE194A93}"/>
                </a:ext>
              </a:extLst>
            </p:cNvPr>
            <p:cNvCxnSpPr/>
            <p:nvPr/>
          </p:nvCxnSpPr>
          <p:spPr>
            <a:xfrm>
              <a:off x="3490425" y="5052737"/>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B67A49-A738-2D02-B3D2-4E2DE03AABE2}"/>
                </a:ext>
              </a:extLst>
            </p:cNvPr>
            <p:cNvSpPr txBox="1"/>
            <p:nvPr/>
          </p:nvSpPr>
          <p:spPr>
            <a:xfrm>
              <a:off x="2790229" y="3914022"/>
              <a:ext cx="1374437" cy="1169551"/>
            </a:xfrm>
            <a:prstGeom prst="rect">
              <a:avLst/>
            </a:prstGeom>
            <a:noFill/>
          </p:spPr>
          <p:txBody>
            <a:bodyPr wrap="square" rtlCol="0">
              <a:spAutoFit/>
            </a:bodyPr>
            <a:lstStyle/>
            <a:p>
              <a:pPr algn="ctr"/>
              <a:r>
                <a:rPr lang="en-US" sz="1400" dirty="0">
                  <a:solidFill>
                    <a:schemeClr val="accent1">
                      <a:lumMod val="50000"/>
                    </a:schemeClr>
                  </a:solidFill>
                  <a:latin typeface="PT Sans" panose="020B0604020202020204" pitchFamily="34" charset="0"/>
                </a:rPr>
                <a:t>Engagement of GIZ: Delivery Partner – CPDAE Readiness</a:t>
              </a:r>
              <a:endParaRPr lang="es-ES" sz="1400" dirty="0">
                <a:solidFill>
                  <a:schemeClr val="accent1">
                    <a:lumMod val="50000"/>
                  </a:schemeClr>
                </a:solidFill>
              </a:endParaRPr>
            </a:p>
          </p:txBody>
        </p:sp>
        <p:sp>
          <p:nvSpPr>
            <p:cNvPr id="11" name="TextBox 10">
              <a:extLst>
                <a:ext uri="{FF2B5EF4-FFF2-40B4-BE49-F238E27FC236}">
                  <a16:creationId xmlns:a16="http://schemas.microsoft.com/office/drawing/2014/main" id="{0E43A31A-14DB-4E8A-C633-3F925E449BC2}"/>
                </a:ext>
              </a:extLst>
            </p:cNvPr>
            <p:cNvSpPr txBox="1"/>
            <p:nvPr/>
          </p:nvSpPr>
          <p:spPr>
            <a:xfrm>
              <a:off x="2951769" y="5460865"/>
              <a:ext cx="1077311" cy="523220"/>
            </a:xfrm>
            <a:prstGeom prst="rect">
              <a:avLst/>
            </a:prstGeom>
            <a:noFill/>
          </p:spPr>
          <p:txBody>
            <a:bodyPr wrap="square" rtlCol="0">
              <a:spAutoFit/>
            </a:bodyPr>
            <a:lstStyle/>
            <a:p>
              <a:pPr algn="ctr"/>
              <a:r>
                <a:rPr lang="en-US" sz="1400" b="0" i="0" dirty="0">
                  <a:solidFill>
                    <a:schemeClr val="accent1">
                      <a:lumMod val="50000"/>
                    </a:schemeClr>
                  </a:solidFill>
                  <a:effectLst/>
                  <a:latin typeface="PT Sans" panose="020B0503020203020204" pitchFamily="34" charset="0"/>
                </a:rPr>
                <a:t>February 2021</a:t>
              </a:r>
              <a:endParaRPr lang="en-US" sz="1400" dirty="0">
                <a:solidFill>
                  <a:schemeClr val="accent1">
                    <a:lumMod val="50000"/>
                  </a:schemeClr>
                </a:solidFill>
              </a:endParaRPr>
            </a:p>
          </p:txBody>
        </p:sp>
      </p:grpSp>
      <p:grpSp>
        <p:nvGrpSpPr>
          <p:cNvPr id="16" name="Group 15">
            <a:extLst>
              <a:ext uri="{FF2B5EF4-FFF2-40B4-BE49-F238E27FC236}">
                <a16:creationId xmlns:a16="http://schemas.microsoft.com/office/drawing/2014/main" id="{96C463B3-E248-22D0-41BE-EF70D1EFBF0F}"/>
              </a:ext>
            </a:extLst>
          </p:cNvPr>
          <p:cNvGrpSpPr/>
          <p:nvPr/>
        </p:nvGrpSpPr>
        <p:grpSpPr>
          <a:xfrm>
            <a:off x="1410468" y="4305643"/>
            <a:ext cx="1437342" cy="2019176"/>
            <a:chOff x="1410468" y="4295303"/>
            <a:chExt cx="1437342" cy="2019176"/>
          </a:xfrm>
        </p:grpSpPr>
        <p:cxnSp>
          <p:nvCxnSpPr>
            <p:cNvPr id="17" name="Straight Connector 16">
              <a:extLst>
                <a:ext uri="{FF2B5EF4-FFF2-40B4-BE49-F238E27FC236}">
                  <a16:creationId xmlns:a16="http://schemas.microsoft.com/office/drawing/2014/main" id="{97FA6A00-3C10-26C6-77DD-7575DB808570}"/>
                </a:ext>
              </a:extLst>
            </p:cNvPr>
            <p:cNvCxnSpPr/>
            <p:nvPr/>
          </p:nvCxnSpPr>
          <p:spPr>
            <a:xfrm>
              <a:off x="2129139" y="5258963"/>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7C7518-0FB9-CAF6-D5F4-9B0F1AB3EEE3}"/>
                </a:ext>
              </a:extLst>
            </p:cNvPr>
            <p:cNvSpPr txBox="1"/>
            <p:nvPr/>
          </p:nvSpPr>
          <p:spPr>
            <a:xfrm>
              <a:off x="1410468" y="4295303"/>
              <a:ext cx="1437342" cy="1055608"/>
            </a:xfrm>
            <a:prstGeom prst="roundRect">
              <a:avLst/>
            </a:prstGeom>
            <a:noFill/>
          </p:spPr>
          <p:txBody>
            <a:bodyPr wrap="square" rtlCol="0">
              <a:spAutoFit/>
            </a:bodyPr>
            <a:lstStyle/>
            <a:p>
              <a:pPr algn="ctr"/>
              <a:r>
                <a:rPr lang="en-US" sz="1400" dirty="0">
                  <a:solidFill>
                    <a:schemeClr val="accent1">
                      <a:lumMod val="50000"/>
                    </a:schemeClr>
                  </a:solidFill>
                  <a:latin typeface="PT Sans" panose="020B0604020202020204" pitchFamily="34" charset="0"/>
                </a:rPr>
                <a:t>Engagement of Peru: Lead NDA – CPDAE Readiness</a:t>
              </a:r>
              <a:endParaRPr lang="es-ES" sz="1400" dirty="0">
                <a:solidFill>
                  <a:schemeClr val="accent1">
                    <a:lumMod val="50000"/>
                  </a:schemeClr>
                </a:solidFill>
              </a:endParaRPr>
            </a:p>
          </p:txBody>
        </p:sp>
        <p:sp>
          <p:nvSpPr>
            <p:cNvPr id="19" name="TextBox 18">
              <a:extLst>
                <a:ext uri="{FF2B5EF4-FFF2-40B4-BE49-F238E27FC236}">
                  <a16:creationId xmlns:a16="http://schemas.microsoft.com/office/drawing/2014/main" id="{ADF54B07-BF0B-35EB-59DA-C5CD9FDFAFFF}"/>
                </a:ext>
              </a:extLst>
            </p:cNvPr>
            <p:cNvSpPr txBox="1"/>
            <p:nvPr/>
          </p:nvSpPr>
          <p:spPr>
            <a:xfrm>
              <a:off x="1590483" y="5791259"/>
              <a:ext cx="1077311" cy="523220"/>
            </a:xfrm>
            <a:prstGeom prst="rect">
              <a:avLst/>
            </a:prstGeom>
            <a:noFill/>
          </p:spPr>
          <p:txBody>
            <a:bodyPr wrap="square" rtlCol="0">
              <a:spAutoFit/>
            </a:bodyPr>
            <a:lstStyle/>
            <a:p>
              <a:pPr algn="ctr"/>
              <a:r>
                <a:rPr lang="en-US" sz="1400" dirty="0">
                  <a:solidFill>
                    <a:schemeClr val="accent1">
                      <a:lumMod val="50000"/>
                    </a:schemeClr>
                  </a:solidFill>
                  <a:latin typeface="PT Sans" panose="020B0503020203020204" pitchFamily="34" charset="0"/>
                </a:rPr>
                <a:t>November</a:t>
              </a:r>
              <a:r>
                <a:rPr lang="en-US" sz="1400" b="0" i="0" dirty="0">
                  <a:solidFill>
                    <a:schemeClr val="accent1">
                      <a:lumMod val="50000"/>
                    </a:schemeClr>
                  </a:solidFill>
                  <a:effectLst/>
                  <a:latin typeface="PT Sans" panose="020B0503020203020204" pitchFamily="34" charset="0"/>
                </a:rPr>
                <a:t> 2020</a:t>
              </a:r>
              <a:endParaRPr lang="en-US" sz="1400" dirty="0">
                <a:solidFill>
                  <a:schemeClr val="accent1">
                    <a:lumMod val="50000"/>
                  </a:schemeClr>
                </a:solidFill>
              </a:endParaRPr>
            </a:p>
          </p:txBody>
        </p:sp>
      </p:grpSp>
      <p:sp>
        <p:nvSpPr>
          <p:cNvPr id="20" name="Freeform: Shape 19">
            <a:extLst>
              <a:ext uri="{FF2B5EF4-FFF2-40B4-BE49-F238E27FC236}">
                <a16:creationId xmlns:a16="http://schemas.microsoft.com/office/drawing/2014/main" id="{CA40F464-535E-567B-4235-AE11CF544F1E}"/>
              </a:ext>
            </a:extLst>
          </p:cNvPr>
          <p:cNvSpPr/>
          <p:nvPr/>
        </p:nvSpPr>
        <p:spPr>
          <a:xfrm>
            <a:off x="594033" y="2587039"/>
            <a:ext cx="11151705" cy="3120887"/>
          </a:xfrm>
          <a:custGeom>
            <a:avLst/>
            <a:gdLst>
              <a:gd name="connsiteX0" fmla="*/ 0 w 11151705"/>
              <a:gd name="connsiteY0" fmla="*/ 3120887 h 3120887"/>
              <a:gd name="connsiteX1" fmla="*/ 3627783 w 11151705"/>
              <a:gd name="connsiteY1" fmla="*/ 2643809 h 3120887"/>
              <a:gd name="connsiteX2" fmla="*/ 6748670 w 11151705"/>
              <a:gd name="connsiteY2" fmla="*/ 1431235 h 3120887"/>
              <a:gd name="connsiteX3" fmla="*/ 9283148 w 11151705"/>
              <a:gd name="connsiteY3" fmla="*/ 457200 h 3120887"/>
              <a:gd name="connsiteX4" fmla="*/ 11151705 w 11151705"/>
              <a:gd name="connsiteY4" fmla="*/ 0 h 312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1705" h="3120887">
                <a:moveTo>
                  <a:pt x="0" y="3120887"/>
                </a:moveTo>
                <a:cubicBezTo>
                  <a:pt x="1251502" y="3023152"/>
                  <a:pt x="2503005" y="2925418"/>
                  <a:pt x="3627783" y="2643809"/>
                </a:cubicBezTo>
                <a:cubicBezTo>
                  <a:pt x="4752561" y="2362200"/>
                  <a:pt x="6748670" y="1431235"/>
                  <a:pt x="6748670" y="1431235"/>
                </a:cubicBezTo>
                <a:cubicBezTo>
                  <a:pt x="7691231" y="1066800"/>
                  <a:pt x="8549309" y="695739"/>
                  <a:pt x="9283148" y="457200"/>
                </a:cubicBezTo>
                <a:cubicBezTo>
                  <a:pt x="10016987" y="218661"/>
                  <a:pt x="10584346" y="109330"/>
                  <a:pt x="111517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1" name="Group 20">
            <a:extLst>
              <a:ext uri="{FF2B5EF4-FFF2-40B4-BE49-F238E27FC236}">
                <a16:creationId xmlns:a16="http://schemas.microsoft.com/office/drawing/2014/main" id="{2FDEA647-8290-9156-B037-873EA4857558}"/>
              </a:ext>
            </a:extLst>
          </p:cNvPr>
          <p:cNvGrpSpPr/>
          <p:nvPr/>
        </p:nvGrpSpPr>
        <p:grpSpPr>
          <a:xfrm>
            <a:off x="3796145" y="3744979"/>
            <a:ext cx="1789695" cy="1987484"/>
            <a:chOff x="5120587" y="3228156"/>
            <a:chExt cx="1785748" cy="1987484"/>
          </a:xfrm>
        </p:grpSpPr>
        <p:cxnSp>
          <p:nvCxnSpPr>
            <p:cNvPr id="22" name="Straight Connector 21">
              <a:extLst>
                <a:ext uri="{FF2B5EF4-FFF2-40B4-BE49-F238E27FC236}">
                  <a16:creationId xmlns:a16="http://schemas.microsoft.com/office/drawing/2014/main" id="{B007508B-DEF8-30BC-0E28-39BDD8C435EA}"/>
                </a:ext>
              </a:extLst>
            </p:cNvPr>
            <p:cNvCxnSpPr>
              <a:cxnSpLocks/>
            </p:cNvCxnSpPr>
            <p:nvPr/>
          </p:nvCxnSpPr>
          <p:spPr>
            <a:xfrm>
              <a:off x="5991242" y="4263761"/>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AD09785-7B2F-76D1-BF7B-67D75772253F}"/>
                </a:ext>
              </a:extLst>
            </p:cNvPr>
            <p:cNvSpPr txBox="1"/>
            <p:nvPr/>
          </p:nvSpPr>
          <p:spPr>
            <a:xfrm>
              <a:off x="5120587" y="3228156"/>
              <a:ext cx="1785748" cy="954107"/>
            </a:xfrm>
            <a:prstGeom prst="rect">
              <a:avLst/>
            </a:prstGeom>
            <a:noFill/>
          </p:spPr>
          <p:txBody>
            <a:bodyPr wrap="square" rtlCol="0">
              <a:spAutoFit/>
            </a:bodyPr>
            <a:lstStyle/>
            <a:p>
              <a:pPr algn="ctr"/>
              <a:r>
                <a:rPr lang="en-US" sz="1400" dirty="0">
                  <a:solidFill>
                    <a:schemeClr val="accent1">
                      <a:lumMod val="50000"/>
                    </a:schemeClr>
                  </a:solidFill>
                  <a:latin typeface="PT Sans" panose="020B0604020202020204" pitchFamily="34" charset="0"/>
                </a:rPr>
                <a:t>NDA Letters of Support and funds collected – CPDAE Readiness</a:t>
              </a:r>
              <a:endParaRPr lang="es-ES" sz="1400" dirty="0">
                <a:solidFill>
                  <a:schemeClr val="accent1">
                    <a:lumMod val="50000"/>
                  </a:schemeClr>
                </a:solidFill>
              </a:endParaRPr>
            </a:p>
          </p:txBody>
        </p:sp>
        <p:sp>
          <p:nvSpPr>
            <p:cNvPr id="24" name="TextBox 23">
              <a:extLst>
                <a:ext uri="{FF2B5EF4-FFF2-40B4-BE49-F238E27FC236}">
                  <a16:creationId xmlns:a16="http://schemas.microsoft.com/office/drawing/2014/main" id="{B1FBB90A-006D-FBFE-8F72-C7E229A59F28}"/>
                </a:ext>
              </a:extLst>
            </p:cNvPr>
            <p:cNvSpPr txBox="1"/>
            <p:nvPr/>
          </p:nvSpPr>
          <p:spPr>
            <a:xfrm>
              <a:off x="5502952" y="4692420"/>
              <a:ext cx="1077311" cy="523220"/>
            </a:xfrm>
            <a:prstGeom prst="rect">
              <a:avLst/>
            </a:prstGeom>
            <a:noFill/>
          </p:spPr>
          <p:txBody>
            <a:bodyPr wrap="square" rtlCol="0">
              <a:spAutoFit/>
            </a:bodyPr>
            <a:lstStyle/>
            <a:p>
              <a:pPr algn="ctr"/>
              <a:r>
                <a:rPr lang="en-US" sz="1400" b="0" i="0" dirty="0">
                  <a:solidFill>
                    <a:schemeClr val="accent1">
                      <a:lumMod val="50000"/>
                    </a:schemeClr>
                  </a:solidFill>
                  <a:effectLst/>
                  <a:latin typeface="PT Sans" panose="020B0503020203020204" pitchFamily="34" charset="0"/>
                </a:rPr>
                <a:t>October 2021</a:t>
              </a:r>
              <a:endParaRPr lang="en-US" sz="1400" dirty="0">
                <a:solidFill>
                  <a:schemeClr val="accent1">
                    <a:lumMod val="50000"/>
                  </a:schemeClr>
                </a:solidFill>
              </a:endParaRPr>
            </a:p>
          </p:txBody>
        </p:sp>
      </p:grpSp>
      <p:grpSp>
        <p:nvGrpSpPr>
          <p:cNvPr id="25" name="Group 24">
            <a:extLst>
              <a:ext uri="{FF2B5EF4-FFF2-40B4-BE49-F238E27FC236}">
                <a16:creationId xmlns:a16="http://schemas.microsoft.com/office/drawing/2014/main" id="{D8B700A7-54A3-8618-215E-FD700BE9F714}"/>
              </a:ext>
            </a:extLst>
          </p:cNvPr>
          <p:cNvGrpSpPr/>
          <p:nvPr/>
        </p:nvGrpSpPr>
        <p:grpSpPr>
          <a:xfrm>
            <a:off x="6123331" y="2748863"/>
            <a:ext cx="1411084" cy="2182906"/>
            <a:chOff x="6572640" y="2538411"/>
            <a:chExt cx="1411084" cy="2182906"/>
          </a:xfrm>
        </p:grpSpPr>
        <p:cxnSp>
          <p:nvCxnSpPr>
            <p:cNvPr id="26" name="Straight Connector 25">
              <a:extLst>
                <a:ext uri="{FF2B5EF4-FFF2-40B4-BE49-F238E27FC236}">
                  <a16:creationId xmlns:a16="http://schemas.microsoft.com/office/drawing/2014/main" id="{CEE788D9-93FA-1042-58EA-BE98C62705E7}"/>
                </a:ext>
              </a:extLst>
            </p:cNvPr>
            <p:cNvCxnSpPr/>
            <p:nvPr/>
          </p:nvCxnSpPr>
          <p:spPr>
            <a:xfrm>
              <a:off x="7299178" y="3716036"/>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29975D-8404-E7A8-BC56-11B81FFBD489}"/>
                </a:ext>
              </a:extLst>
            </p:cNvPr>
            <p:cNvSpPr txBox="1"/>
            <p:nvPr/>
          </p:nvSpPr>
          <p:spPr>
            <a:xfrm>
              <a:off x="6572640" y="2538411"/>
              <a:ext cx="1399295" cy="1169551"/>
            </a:xfrm>
            <a:prstGeom prst="rect">
              <a:avLst/>
            </a:prstGeom>
            <a:noFill/>
          </p:spPr>
          <p:txBody>
            <a:bodyPr wrap="square" rtlCol="0">
              <a:spAutoFit/>
            </a:bodyPr>
            <a:lstStyle/>
            <a:p>
              <a:pPr algn="ctr"/>
              <a:r>
                <a:rPr lang="en-US" sz="1400" dirty="0">
                  <a:solidFill>
                    <a:schemeClr val="accent1">
                      <a:lumMod val="50000"/>
                    </a:schemeClr>
                  </a:solidFill>
                  <a:latin typeface="PT Sans" panose="020B0604020202020204" pitchFamily="34" charset="0"/>
                </a:rPr>
                <a:t>Approved CPDAE Readiness Proposal by GCF</a:t>
              </a:r>
              <a:endParaRPr lang="es-ES" sz="1400" dirty="0">
                <a:solidFill>
                  <a:schemeClr val="accent1">
                    <a:lumMod val="50000"/>
                  </a:schemeClr>
                </a:solidFill>
              </a:endParaRPr>
            </a:p>
          </p:txBody>
        </p:sp>
        <p:sp>
          <p:nvSpPr>
            <p:cNvPr id="28" name="TextBox 27">
              <a:extLst>
                <a:ext uri="{FF2B5EF4-FFF2-40B4-BE49-F238E27FC236}">
                  <a16:creationId xmlns:a16="http://schemas.microsoft.com/office/drawing/2014/main" id="{16C84123-1AA9-A1D7-0787-977BC1B5A5AB}"/>
                </a:ext>
              </a:extLst>
            </p:cNvPr>
            <p:cNvSpPr txBox="1"/>
            <p:nvPr/>
          </p:nvSpPr>
          <p:spPr>
            <a:xfrm>
              <a:off x="6793693" y="4198097"/>
              <a:ext cx="1190031" cy="523220"/>
            </a:xfrm>
            <a:prstGeom prst="rect">
              <a:avLst/>
            </a:prstGeom>
            <a:noFill/>
          </p:spPr>
          <p:txBody>
            <a:bodyPr wrap="square" rtlCol="0">
              <a:spAutoFit/>
            </a:bodyPr>
            <a:lstStyle/>
            <a:p>
              <a:pPr algn="ctr"/>
              <a:r>
                <a:rPr lang="en-ZA" sz="1400" b="0" i="0" dirty="0">
                  <a:solidFill>
                    <a:schemeClr val="accent1">
                      <a:lumMod val="50000"/>
                    </a:schemeClr>
                  </a:solidFill>
                  <a:effectLst/>
                  <a:latin typeface="PT Sans" panose="020B0503020203020204" pitchFamily="34" charset="0"/>
                </a:rPr>
                <a:t>December 2021</a:t>
              </a:r>
              <a:endParaRPr lang="en-ZA" sz="1400" dirty="0">
                <a:solidFill>
                  <a:schemeClr val="accent1">
                    <a:lumMod val="50000"/>
                  </a:schemeClr>
                </a:solidFill>
              </a:endParaRPr>
            </a:p>
          </p:txBody>
        </p:sp>
      </p:grpSp>
      <p:grpSp>
        <p:nvGrpSpPr>
          <p:cNvPr id="37" name="Group 36">
            <a:extLst>
              <a:ext uri="{FF2B5EF4-FFF2-40B4-BE49-F238E27FC236}">
                <a16:creationId xmlns:a16="http://schemas.microsoft.com/office/drawing/2014/main" id="{20E207DB-FCE5-1288-C29E-D611C2EBDFD4}"/>
              </a:ext>
            </a:extLst>
          </p:cNvPr>
          <p:cNvGrpSpPr/>
          <p:nvPr/>
        </p:nvGrpSpPr>
        <p:grpSpPr>
          <a:xfrm>
            <a:off x="5281941" y="3504672"/>
            <a:ext cx="1247014" cy="1778485"/>
            <a:chOff x="10599699" y="1573405"/>
            <a:chExt cx="1247014" cy="1778485"/>
          </a:xfrm>
        </p:grpSpPr>
        <p:cxnSp>
          <p:nvCxnSpPr>
            <p:cNvPr id="38" name="Straight Connector 37">
              <a:extLst>
                <a:ext uri="{FF2B5EF4-FFF2-40B4-BE49-F238E27FC236}">
                  <a16:creationId xmlns:a16="http://schemas.microsoft.com/office/drawing/2014/main" id="{5831668B-38B2-B8B1-5E58-0DF4668AE072}"/>
                </a:ext>
              </a:extLst>
            </p:cNvPr>
            <p:cNvCxnSpPr>
              <a:cxnSpLocks/>
              <a:stCxn id="39" idx="2"/>
            </p:cNvCxnSpPr>
            <p:nvPr/>
          </p:nvCxnSpPr>
          <p:spPr>
            <a:xfrm>
              <a:off x="11167851" y="2312069"/>
              <a:ext cx="0" cy="415829"/>
            </a:xfrm>
            <a:prstGeom prst="line">
              <a:avLst/>
            </a:prstGeom>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15B37EB-4ECC-13AB-1E7C-DFF1A06B4D68}"/>
                </a:ext>
              </a:extLst>
            </p:cNvPr>
            <p:cNvSpPr txBox="1"/>
            <p:nvPr/>
          </p:nvSpPr>
          <p:spPr>
            <a:xfrm>
              <a:off x="10599699" y="1573405"/>
              <a:ext cx="1136303" cy="738664"/>
            </a:xfrm>
            <a:prstGeom prst="rect">
              <a:avLst/>
            </a:prstGeom>
            <a:noFill/>
          </p:spPr>
          <p:txBody>
            <a:bodyPr wrap="square" rtlCol="0">
              <a:spAutoFit/>
            </a:bodyPr>
            <a:lstStyle/>
            <a:p>
              <a:pPr algn="ctr"/>
              <a:r>
                <a:rPr lang="en-US" sz="1400" dirty="0">
                  <a:solidFill>
                    <a:schemeClr val="tx1">
                      <a:lumMod val="75000"/>
                      <a:lumOff val="25000"/>
                    </a:schemeClr>
                  </a:solidFill>
                  <a:latin typeface="PT Sans" panose="020B0604020202020204" pitchFamily="34" charset="0"/>
                </a:rPr>
                <a:t>CPDAE Side Event COP26</a:t>
              </a:r>
              <a:endParaRPr lang="es-ES" sz="1400" dirty="0">
                <a:solidFill>
                  <a:schemeClr val="tx1">
                    <a:lumMod val="75000"/>
                    <a:lumOff val="25000"/>
                  </a:schemeClr>
                </a:solidFill>
              </a:endParaRPr>
            </a:p>
          </p:txBody>
        </p:sp>
        <p:sp>
          <p:nvSpPr>
            <p:cNvPr id="40" name="TextBox 39">
              <a:extLst>
                <a:ext uri="{FF2B5EF4-FFF2-40B4-BE49-F238E27FC236}">
                  <a16:creationId xmlns:a16="http://schemas.microsoft.com/office/drawing/2014/main" id="{742934FB-F4E7-0BD1-515E-A02036F33C52}"/>
                </a:ext>
              </a:extLst>
            </p:cNvPr>
            <p:cNvSpPr txBox="1"/>
            <p:nvPr/>
          </p:nvSpPr>
          <p:spPr>
            <a:xfrm>
              <a:off x="10646348" y="2828670"/>
              <a:ext cx="1200365" cy="523220"/>
            </a:xfrm>
            <a:prstGeom prst="rect">
              <a:avLst/>
            </a:prstGeom>
            <a:noFill/>
          </p:spPr>
          <p:txBody>
            <a:bodyPr wrap="square" rtlCol="0">
              <a:spAutoFit/>
            </a:bodyPr>
            <a:lstStyle/>
            <a:p>
              <a:pPr algn="ctr"/>
              <a:r>
                <a:rPr lang="en-ZA" sz="1400" b="0" i="0" dirty="0">
                  <a:solidFill>
                    <a:schemeClr val="tx1">
                      <a:lumMod val="75000"/>
                      <a:lumOff val="25000"/>
                    </a:schemeClr>
                  </a:solidFill>
                  <a:effectLst/>
                  <a:latin typeface="PT Sans" panose="020B0503020203020204" pitchFamily="34" charset="0"/>
                </a:rPr>
                <a:t>November 2021</a:t>
              </a:r>
              <a:endParaRPr lang="en-ZA" sz="1400" dirty="0">
                <a:solidFill>
                  <a:schemeClr val="tx1">
                    <a:lumMod val="75000"/>
                    <a:lumOff val="25000"/>
                  </a:schemeClr>
                </a:solidFill>
              </a:endParaRPr>
            </a:p>
          </p:txBody>
        </p:sp>
      </p:grpSp>
      <p:cxnSp>
        <p:nvCxnSpPr>
          <p:cNvPr id="41" name="Straight Arrow Connector 40">
            <a:extLst>
              <a:ext uri="{FF2B5EF4-FFF2-40B4-BE49-F238E27FC236}">
                <a16:creationId xmlns:a16="http://schemas.microsoft.com/office/drawing/2014/main" id="{AC245AF9-A96C-882B-B4DA-07496435F91B}"/>
              </a:ext>
            </a:extLst>
          </p:cNvPr>
          <p:cNvCxnSpPr>
            <a:cxnSpLocks/>
            <a:stCxn id="20" idx="4"/>
          </p:cNvCxnSpPr>
          <p:nvPr/>
        </p:nvCxnSpPr>
        <p:spPr>
          <a:xfrm flipV="1">
            <a:off x="11745738" y="2538411"/>
            <a:ext cx="252000" cy="48628"/>
          </a:xfrm>
          <a:prstGeom prst="straightConnector1">
            <a:avLst/>
          </a:prstGeom>
          <a:ln w="127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1B04C9F-E6C5-FC22-472D-C01546FAB0D5}"/>
              </a:ext>
            </a:extLst>
          </p:cNvPr>
          <p:cNvGrpSpPr/>
          <p:nvPr/>
        </p:nvGrpSpPr>
        <p:grpSpPr>
          <a:xfrm>
            <a:off x="9391228" y="1719737"/>
            <a:ext cx="1773061" cy="1809458"/>
            <a:chOff x="10176640" y="1531872"/>
            <a:chExt cx="1811412" cy="1809458"/>
          </a:xfrm>
        </p:grpSpPr>
        <p:cxnSp>
          <p:nvCxnSpPr>
            <p:cNvPr id="45" name="Straight Connector 44">
              <a:extLst>
                <a:ext uri="{FF2B5EF4-FFF2-40B4-BE49-F238E27FC236}">
                  <a16:creationId xmlns:a16="http://schemas.microsoft.com/office/drawing/2014/main" id="{B8403BAF-BA9E-42D8-C292-FCF8FC74169B}"/>
                </a:ext>
              </a:extLst>
            </p:cNvPr>
            <p:cNvCxnSpPr>
              <a:cxnSpLocks/>
              <a:stCxn id="46" idx="2"/>
            </p:cNvCxnSpPr>
            <p:nvPr/>
          </p:nvCxnSpPr>
          <p:spPr>
            <a:xfrm>
              <a:off x="11082347" y="2270536"/>
              <a:ext cx="0" cy="468000"/>
            </a:xfrm>
            <a:prstGeom prst="line">
              <a:avLst/>
            </a:prstGeom>
            <a:ln>
              <a:prstDash val="dashDot"/>
            </a:ln>
          </p:spPr>
          <p:style>
            <a:lnRef idx="1">
              <a:schemeClr val="accent6"/>
            </a:lnRef>
            <a:fillRef idx="0">
              <a:schemeClr val="accent6"/>
            </a:fillRef>
            <a:effectRef idx="0">
              <a:schemeClr val="accent6"/>
            </a:effectRef>
            <a:fontRef idx="minor">
              <a:schemeClr val="tx1"/>
            </a:fontRef>
          </p:style>
        </p:cxnSp>
        <p:sp>
          <p:nvSpPr>
            <p:cNvPr id="46" name="TextBox 45">
              <a:extLst>
                <a:ext uri="{FF2B5EF4-FFF2-40B4-BE49-F238E27FC236}">
                  <a16:creationId xmlns:a16="http://schemas.microsoft.com/office/drawing/2014/main" id="{C9664743-C26B-C2E6-E028-2D04A2F4D298}"/>
                </a:ext>
              </a:extLst>
            </p:cNvPr>
            <p:cNvSpPr txBox="1"/>
            <p:nvPr/>
          </p:nvSpPr>
          <p:spPr>
            <a:xfrm>
              <a:off x="10176640" y="1531872"/>
              <a:ext cx="1811412" cy="738664"/>
            </a:xfrm>
            <a:prstGeom prst="rect">
              <a:avLst/>
            </a:prstGeom>
            <a:noFill/>
          </p:spPr>
          <p:txBody>
            <a:bodyPr wrap="square" rtlCol="0">
              <a:spAutoFit/>
            </a:bodyPr>
            <a:lstStyle/>
            <a:p>
              <a:pPr algn="ctr"/>
              <a:r>
                <a:rPr lang="en-US" sz="1400" dirty="0">
                  <a:solidFill>
                    <a:srgbClr val="009051"/>
                  </a:solidFill>
                  <a:latin typeface="PT Sans" panose="020B0604020202020204" pitchFamily="34" charset="0"/>
                </a:rPr>
                <a:t>CPDAE Annual Meeting – Election of new Committee</a:t>
              </a:r>
              <a:endParaRPr lang="es-ES" sz="1400" dirty="0">
                <a:solidFill>
                  <a:srgbClr val="009051"/>
                </a:solidFill>
              </a:endParaRPr>
            </a:p>
          </p:txBody>
        </p:sp>
        <p:sp>
          <p:nvSpPr>
            <p:cNvPr id="47" name="TextBox 46">
              <a:extLst>
                <a:ext uri="{FF2B5EF4-FFF2-40B4-BE49-F238E27FC236}">
                  <a16:creationId xmlns:a16="http://schemas.microsoft.com/office/drawing/2014/main" id="{139C63E2-9DEB-0ABF-87F0-4C12573696E0}"/>
                </a:ext>
              </a:extLst>
            </p:cNvPr>
            <p:cNvSpPr txBox="1"/>
            <p:nvPr/>
          </p:nvSpPr>
          <p:spPr>
            <a:xfrm>
              <a:off x="10597779" y="2818110"/>
              <a:ext cx="1200365" cy="523220"/>
            </a:xfrm>
            <a:prstGeom prst="rect">
              <a:avLst/>
            </a:prstGeom>
            <a:noFill/>
          </p:spPr>
          <p:txBody>
            <a:bodyPr wrap="square" rtlCol="0">
              <a:spAutoFit/>
            </a:bodyPr>
            <a:lstStyle/>
            <a:p>
              <a:pPr algn="ctr"/>
              <a:r>
                <a:rPr lang="en-ZA" sz="1400" b="0" i="0" dirty="0">
                  <a:solidFill>
                    <a:srgbClr val="009051"/>
                  </a:solidFill>
                  <a:effectLst/>
                  <a:latin typeface="PT Sans" panose="020B0503020203020204" pitchFamily="34" charset="0"/>
                </a:rPr>
                <a:t>September 2023</a:t>
              </a:r>
              <a:endParaRPr lang="en-ZA" sz="1400" dirty="0">
                <a:solidFill>
                  <a:srgbClr val="009051"/>
                </a:solidFill>
              </a:endParaRPr>
            </a:p>
          </p:txBody>
        </p:sp>
      </p:grpSp>
      <p:grpSp>
        <p:nvGrpSpPr>
          <p:cNvPr id="62" name="Group 61">
            <a:extLst>
              <a:ext uri="{FF2B5EF4-FFF2-40B4-BE49-F238E27FC236}">
                <a16:creationId xmlns:a16="http://schemas.microsoft.com/office/drawing/2014/main" id="{43470752-ACC4-BAD1-BB5F-A422C487FF85}"/>
              </a:ext>
            </a:extLst>
          </p:cNvPr>
          <p:cNvGrpSpPr/>
          <p:nvPr/>
        </p:nvGrpSpPr>
        <p:grpSpPr>
          <a:xfrm>
            <a:off x="7454330" y="2462619"/>
            <a:ext cx="1246364" cy="1854332"/>
            <a:chOff x="7463753" y="2462619"/>
            <a:chExt cx="1246364" cy="1854332"/>
          </a:xfrm>
        </p:grpSpPr>
        <p:cxnSp>
          <p:nvCxnSpPr>
            <p:cNvPr id="49" name="Straight Connector 48">
              <a:extLst>
                <a:ext uri="{FF2B5EF4-FFF2-40B4-BE49-F238E27FC236}">
                  <a16:creationId xmlns:a16="http://schemas.microsoft.com/office/drawing/2014/main" id="{9A4196E5-2FD1-CDF5-2E8E-43B1B03DE29C}"/>
                </a:ext>
              </a:extLst>
            </p:cNvPr>
            <p:cNvCxnSpPr>
              <a:cxnSpLocks/>
            </p:cNvCxnSpPr>
            <p:nvPr/>
          </p:nvCxnSpPr>
          <p:spPr>
            <a:xfrm>
              <a:off x="8077512" y="3415682"/>
              <a:ext cx="0" cy="310022"/>
            </a:xfrm>
            <a:prstGeom prst="line">
              <a:avLst/>
            </a:prstGeo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E11C0DD-793E-403D-8E4B-628AA88B9377}"/>
                </a:ext>
              </a:extLst>
            </p:cNvPr>
            <p:cNvSpPr txBox="1"/>
            <p:nvPr/>
          </p:nvSpPr>
          <p:spPr>
            <a:xfrm>
              <a:off x="7463753" y="2462619"/>
              <a:ext cx="1246364" cy="954107"/>
            </a:xfrm>
            <a:prstGeom prst="rect">
              <a:avLst/>
            </a:prstGeom>
            <a:noFill/>
          </p:spPr>
          <p:txBody>
            <a:bodyPr wrap="square" rtlCol="0">
              <a:spAutoFit/>
            </a:bodyPr>
            <a:lstStyle/>
            <a:p>
              <a:pPr algn="ctr"/>
              <a:r>
                <a:rPr lang="en-US" sz="1400" dirty="0">
                  <a:solidFill>
                    <a:srgbClr val="7030A0"/>
                  </a:solidFill>
                  <a:latin typeface="PT Sans" panose="020B0604020202020204" pitchFamily="34" charset="0"/>
                </a:rPr>
                <a:t>CPDAE Annual Meeting – </a:t>
              </a:r>
              <a:r>
                <a:rPr lang="en-US" sz="1400" b="1" dirty="0">
                  <a:solidFill>
                    <a:srgbClr val="7030A0"/>
                  </a:solidFill>
                  <a:latin typeface="PT Sans" panose="020B0604020202020204" pitchFamily="34" charset="0"/>
                </a:rPr>
                <a:t>CPDAE LOGO</a:t>
              </a:r>
              <a:endParaRPr lang="es-ES" sz="1400" b="1" dirty="0">
                <a:solidFill>
                  <a:srgbClr val="7030A0"/>
                </a:solidFill>
              </a:endParaRPr>
            </a:p>
          </p:txBody>
        </p:sp>
        <p:sp>
          <p:nvSpPr>
            <p:cNvPr id="51" name="TextBox 50">
              <a:extLst>
                <a:ext uri="{FF2B5EF4-FFF2-40B4-BE49-F238E27FC236}">
                  <a16:creationId xmlns:a16="http://schemas.microsoft.com/office/drawing/2014/main" id="{03350DFF-AFD3-E2B7-32D0-57350D0021D8}"/>
                </a:ext>
              </a:extLst>
            </p:cNvPr>
            <p:cNvSpPr txBox="1"/>
            <p:nvPr/>
          </p:nvSpPr>
          <p:spPr>
            <a:xfrm>
              <a:off x="7493251" y="3793731"/>
              <a:ext cx="1200365" cy="523220"/>
            </a:xfrm>
            <a:prstGeom prst="rect">
              <a:avLst/>
            </a:prstGeom>
            <a:noFill/>
          </p:spPr>
          <p:txBody>
            <a:bodyPr wrap="square" rtlCol="0">
              <a:spAutoFit/>
            </a:bodyPr>
            <a:lstStyle/>
            <a:p>
              <a:pPr algn="ctr"/>
              <a:r>
                <a:rPr lang="en-ZA" sz="1400" b="0" i="0" dirty="0">
                  <a:solidFill>
                    <a:srgbClr val="7030A0"/>
                  </a:solidFill>
                  <a:effectLst/>
                  <a:latin typeface="PT Sans" panose="020B0503020203020204" pitchFamily="34" charset="0"/>
                </a:rPr>
                <a:t>November 2022</a:t>
              </a:r>
              <a:endParaRPr lang="en-ZA" sz="1400" dirty="0">
                <a:solidFill>
                  <a:srgbClr val="7030A0"/>
                </a:solidFill>
              </a:endParaRPr>
            </a:p>
          </p:txBody>
        </p:sp>
      </p:grpSp>
      <p:grpSp>
        <p:nvGrpSpPr>
          <p:cNvPr id="54" name="Group 53">
            <a:extLst>
              <a:ext uri="{FF2B5EF4-FFF2-40B4-BE49-F238E27FC236}">
                <a16:creationId xmlns:a16="http://schemas.microsoft.com/office/drawing/2014/main" id="{4EDA2A69-BD60-0E8E-F8E4-EF7571A023A0}"/>
              </a:ext>
            </a:extLst>
          </p:cNvPr>
          <p:cNvGrpSpPr/>
          <p:nvPr/>
        </p:nvGrpSpPr>
        <p:grpSpPr>
          <a:xfrm>
            <a:off x="10784496" y="1521357"/>
            <a:ext cx="1325217" cy="1738059"/>
            <a:chOff x="10472927" y="1603271"/>
            <a:chExt cx="1325217" cy="1738059"/>
          </a:xfrm>
        </p:grpSpPr>
        <p:cxnSp>
          <p:nvCxnSpPr>
            <p:cNvPr id="55" name="Straight Connector 54">
              <a:extLst>
                <a:ext uri="{FF2B5EF4-FFF2-40B4-BE49-F238E27FC236}">
                  <a16:creationId xmlns:a16="http://schemas.microsoft.com/office/drawing/2014/main" id="{D777BA17-9E3F-276A-7103-C924C9A8998D}"/>
                </a:ext>
              </a:extLst>
            </p:cNvPr>
            <p:cNvCxnSpPr>
              <a:cxnSpLocks/>
              <a:stCxn id="56" idx="2"/>
            </p:cNvCxnSpPr>
            <p:nvPr/>
          </p:nvCxnSpPr>
          <p:spPr>
            <a:xfrm>
              <a:off x="11030190" y="2341935"/>
              <a:ext cx="0" cy="387781"/>
            </a:xfrm>
            <a:prstGeom prst="line">
              <a:avLst/>
            </a:prstGeom>
            <a:ln>
              <a:prstDash val="dashDot"/>
            </a:ln>
          </p:spPr>
          <p:style>
            <a:lnRef idx="1">
              <a:schemeClr val="accent6"/>
            </a:lnRef>
            <a:fillRef idx="0">
              <a:schemeClr val="accent6"/>
            </a:fillRef>
            <a:effectRef idx="0">
              <a:schemeClr val="accent6"/>
            </a:effectRef>
            <a:fontRef idx="minor">
              <a:schemeClr val="tx1"/>
            </a:fontRef>
          </p:style>
        </p:cxnSp>
        <p:sp>
          <p:nvSpPr>
            <p:cNvPr id="56" name="TextBox 55">
              <a:extLst>
                <a:ext uri="{FF2B5EF4-FFF2-40B4-BE49-F238E27FC236}">
                  <a16:creationId xmlns:a16="http://schemas.microsoft.com/office/drawing/2014/main" id="{6D62EE27-5BCC-C609-57B6-70DD78AA6B90}"/>
                </a:ext>
              </a:extLst>
            </p:cNvPr>
            <p:cNvSpPr txBox="1"/>
            <p:nvPr/>
          </p:nvSpPr>
          <p:spPr>
            <a:xfrm>
              <a:off x="10472927" y="1603271"/>
              <a:ext cx="1114525" cy="738664"/>
            </a:xfrm>
            <a:prstGeom prst="rect">
              <a:avLst/>
            </a:prstGeom>
            <a:noFill/>
          </p:spPr>
          <p:txBody>
            <a:bodyPr wrap="square" rtlCol="0">
              <a:spAutoFit/>
            </a:bodyPr>
            <a:lstStyle/>
            <a:p>
              <a:pPr algn="ctr"/>
              <a:r>
                <a:rPr lang="en-US" sz="1400" dirty="0">
                  <a:solidFill>
                    <a:srgbClr val="009051"/>
                  </a:solidFill>
                  <a:latin typeface="PT Sans" panose="020B0604020202020204" pitchFamily="34" charset="0"/>
                </a:rPr>
                <a:t>CPDAE Side Event COP28</a:t>
              </a:r>
              <a:endParaRPr lang="es-ES" sz="1400" dirty="0">
                <a:solidFill>
                  <a:srgbClr val="009051"/>
                </a:solidFill>
              </a:endParaRPr>
            </a:p>
          </p:txBody>
        </p:sp>
        <p:sp>
          <p:nvSpPr>
            <p:cNvPr id="57" name="TextBox 56">
              <a:extLst>
                <a:ext uri="{FF2B5EF4-FFF2-40B4-BE49-F238E27FC236}">
                  <a16:creationId xmlns:a16="http://schemas.microsoft.com/office/drawing/2014/main" id="{AE0254C8-7C35-06CC-4BAC-0DC30D718A71}"/>
                </a:ext>
              </a:extLst>
            </p:cNvPr>
            <p:cNvSpPr txBox="1"/>
            <p:nvPr/>
          </p:nvSpPr>
          <p:spPr>
            <a:xfrm>
              <a:off x="10597779" y="2818110"/>
              <a:ext cx="1200365" cy="523220"/>
            </a:xfrm>
            <a:prstGeom prst="rect">
              <a:avLst/>
            </a:prstGeom>
            <a:noFill/>
          </p:spPr>
          <p:txBody>
            <a:bodyPr wrap="square" rtlCol="0">
              <a:spAutoFit/>
            </a:bodyPr>
            <a:lstStyle/>
            <a:p>
              <a:pPr algn="ctr"/>
              <a:r>
                <a:rPr lang="en-ZA" sz="1400" b="0" i="0" dirty="0">
                  <a:solidFill>
                    <a:srgbClr val="009051"/>
                  </a:solidFill>
                  <a:effectLst/>
                  <a:latin typeface="PT Sans" panose="020B0503020203020204" pitchFamily="34" charset="0"/>
                </a:rPr>
                <a:t>November 2023</a:t>
              </a:r>
              <a:endParaRPr lang="en-ZA" sz="1400" dirty="0">
                <a:solidFill>
                  <a:srgbClr val="009051"/>
                </a:solidFill>
              </a:endParaRPr>
            </a:p>
          </p:txBody>
        </p:sp>
      </p:grpSp>
      <p:grpSp>
        <p:nvGrpSpPr>
          <p:cNvPr id="12" name="Group 11">
            <a:extLst>
              <a:ext uri="{FF2B5EF4-FFF2-40B4-BE49-F238E27FC236}">
                <a16:creationId xmlns:a16="http://schemas.microsoft.com/office/drawing/2014/main" id="{53742F3D-5D4F-7FFA-EC16-8A979C2F4293}"/>
              </a:ext>
            </a:extLst>
          </p:cNvPr>
          <p:cNvGrpSpPr/>
          <p:nvPr/>
        </p:nvGrpSpPr>
        <p:grpSpPr>
          <a:xfrm>
            <a:off x="8499589" y="2312573"/>
            <a:ext cx="1275513" cy="1626329"/>
            <a:chOff x="10571200" y="1725561"/>
            <a:chExt cx="1275513" cy="1626329"/>
          </a:xfrm>
        </p:grpSpPr>
        <p:cxnSp>
          <p:nvCxnSpPr>
            <p:cNvPr id="13" name="Straight Connector 12">
              <a:extLst>
                <a:ext uri="{FF2B5EF4-FFF2-40B4-BE49-F238E27FC236}">
                  <a16:creationId xmlns:a16="http://schemas.microsoft.com/office/drawing/2014/main" id="{7CF17773-795C-A0E1-B230-AA944A9CBED1}"/>
                </a:ext>
              </a:extLst>
            </p:cNvPr>
            <p:cNvCxnSpPr>
              <a:cxnSpLocks/>
              <a:stCxn id="14" idx="2"/>
            </p:cNvCxnSpPr>
            <p:nvPr/>
          </p:nvCxnSpPr>
          <p:spPr>
            <a:xfrm>
              <a:off x="11132967" y="2464225"/>
              <a:ext cx="0" cy="288380"/>
            </a:xfrm>
            <a:prstGeom prst="line">
              <a:avLst/>
            </a:prstGeo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309BF9-3595-3C29-BD87-305027564DFD}"/>
                </a:ext>
              </a:extLst>
            </p:cNvPr>
            <p:cNvSpPr txBox="1"/>
            <p:nvPr/>
          </p:nvSpPr>
          <p:spPr>
            <a:xfrm>
              <a:off x="10571200" y="1725561"/>
              <a:ext cx="1123533" cy="738664"/>
            </a:xfrm>
            <a:prstGeom prst="rect">
              <a:avLst/>
            </a:prstGeom>
            <a:noFill/>
          </p:spPr>
          <p:txBody>
            <a:bodyPr wrap="square" rtlCol="0">
              <a:spAutoFit/>
            </a:bodyPr>
            <a:lstStyle/>
            <a:p>
              <a:pPr algn="ctr"/>
              <a:r>
                <a:rPr lang="en-US" sz="1400" dirty="0">
                  <a:solidFill>
                    <a:schemeClr val="tx1">
                      <a:lumMod val="75000"/>
                      <a:lumOff val="25000"/>
                    </a:schemeClr>
                  </a:solidFill>
                  <a:latin typeface="PT Sans" panose="020B0604020202020204" pitchFamily="34" charset="0"/>
                </a:rPr>
                <a:t>CPDAE Side Event COP27</a:t>
              </a:r>
              <a:endParaRPr lang="es-ES" sz="1400" dirty="0">
                <a:solidFill>
                  <a:schemeClr val="tx1">
                    <a:lumMod val="75000"/>
                    <a:lumOff val="25000"/>
                  </a:schemeClr>
                </a:solidFill>
              </a:endParaRPr>
            </a:p>
          </p:txBody>
        </p:sp>
        <p:sp>
          <p:nvSpPr>
            <p:cNvPr id="15" name="TextBox 14">
              <a:extLst>
                <a:ext uri="{FF2B5EF4-FFF2-40B4-BE49-F238E27FC236}">
                  <a16:creationId xmlns:a16="http://schemas.microsoft.com/office/drawing/2014/main" id="{088D1684-DED5-2D8C-F7B9-124AD75F0B3D}"/>
                </a:ext>
              </a:extLst>
            </p:cNvPr>
            <p:cNvSpPr txBox="1"/>
            <p:nvPr/>
          </p:nvSpPr>
          <p:spPr>
            <a:xfrm>
              <a:off x="10646348" y="2828670"/>
              <a:ext cx="1200365" cy="523220"/>
            </a:xfrm>
            <a:prstGeom prst="rect">
              <a:avLst/>
            </a:prstGeom>
            <a:noFill/>
          </p:spPr>
          <p:txBody>
            <a:bodyPr wrap="square" rtlCol="0">
              <a:spAutoFit/>
            </a:bodyPr>
            <a:lstStyle/>
            <a:p>
              <a:pPr algn="ctr"/>
              <a:r>
                <a:rPr lang="en-ZA" sz="1400" b="0" i="0" dirty="0">
                  <a:solidFill>
                    <a:schemeClr val="tx1">
                      <a:lumMod val="75000"/>
                      <a:lumOff val="25000"/>
                    </a:schemeClr>
                  </a:solidFill>
                  <a:effectLst/>
                  <a:latin typeface="PT Sans" panose="020B0503020203020204" pitchFamily="34" charset="0"/>
                </a:rPr>
                <a:t>November 2022</a:t>
              </a:r>
              <a:endParaRPr lang="en-ZA" sz="1400" dirty="0">
                <a:solidFill>
                  <a:schemeClr val="tx1">
                    <a:lumMod val="75000"/>
                    <a:lumOff val="25000"/>
                  </a:schemeClr>
                </a:solidFill>
              </a:endParaRPr>
            </a:p>
          </p:txBody>
        </p:sp>
      </p:grpSp>
      <p:pic>
        <p:nvPicPr>
          <p:cNvPr id="29" name="Picture 28">
            <a:extLst>
              <a:ext uri="{FF2B5EF4-FFF2-40B4-BE49-F238E27FC236}">
                <a16:creationId xmlns:a16="http://schemas.microsoft.com/office/drawing/2014/main" id="{058D65CB-D550-D4E8-0ED8-1F0711386A54}"/>
              </a:ext>
            </a:extLst>
          </p:cNvPr>
          <p:cNvPicPr>
            <a:picLocks noChangeAspect="1"/>
          </p:cNvPicPr>
          <p:nvPr/>
        </p:nvPicPr>
        <p:blipFill rotWithShape="1">
          <a:blip r:embed="rId3"/>
          <a:srcRect b="23083"/>
          <a:stretch/>
        </p:blipFill>
        <p:spPr>
          <a:xfrm>
            <a:off x="11283343" y="29201"/>
            <a:ext cx="744105" cy="720974"/>
          </a:xfrm>
          <a:prstGeom prst="rect">
            <a:avLst/>
          </a:prstGeom>
        </p:spPr>
      </p:pic>
      <p:cxnSp>
        <p:nvCxnSpPr>
          <p:cNvPr id="31" name="Straight Arrow Connector 30">
            <a:extLst>
              <a:ext uri="{FF2B5EF4-FFF2-40B4-BE49-F238E27FC236}">
                <a16:creationId xmlns:a16="http://schemas.microsoft.com/office/drawing/2014/main" id="{D48B7540-3BB3-17DA-DCC1-562612BBB7DE}"/>
              </a:ext>
            </a:extLst>
          </p:cNvPr>
          <p:cNvCxnSpPr>
            <a:cxnSpLocks/>
            <a:stCxn id="20" idx="2"/>
          </p:cNvCxnSpPr>
          <p:nvPr/>
        </p:nvCxnSpPr>
        <p:spPr>
          <a:xfrm>
            <a:off x="7342703" y="4018274"/>
            <a:ext cx="506942" cy="1259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5DCD62-965D-FEB3-3F60-3D4541BBCBC2}"/>
              </a:ext>
            </a:extLst>
          </p:cNvPr>
          <p:cNvSpPr txBox="1"/>
          <p:nvPr/>
        </p:nvSpPr>
        <p:spPr>
          <a:xfrm>
            <a:off x="7017679" y="5277866"/>
            <a:ext cx="2119667" cy="584775"/>
          </a:xfrm>
          <a:prstGeom prst="rect">
            <a:avLst/>
          </a:prstGeom>
          <a:noFill/>
        </p:spPr>
        <p:txBody>
          <a:bodyPr wrap="square" rtlCol="0">
            <a:spAutoFit/>
          </a:bodyPr>
          <a:lstStyle/>
          <a:p>
            <a:pPr algn="ctr"/>
            <a:r>
              <a:rPr lang="en-US" sz="1600" dirty="0">
                <a:solidFill>
                  <a:schemeClr val="tx1">
                    <a:lumMod val="75000"/>
                    <a:lumOff val="25000"/>
                  </a:schemeClr>
                </a:solidFill>
              </a:rPr>
              <a:t>Readiness begins in January 2022</a:t>
            </a:r>
          </a:p>
        </p:txBody>
      </p:sp>
    </p:spTree>
    <p:extLst>
      <p:ext uri="{BB962C8B-B14F-4D97-AF65-F5344CB8AC3E}">
        <p14:creationId xmlns:p14="http://schemas.microsoft.com/office/powerpoint/2010/main" val="583898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600"/>
                                        <p:tgtEl>
                                          <p:spTgt spid="3"/>
                                        </p:tgtEl>
                                      </p:cBhvr>
                                    </p:animEffect>
                                    <p:anim calcmode="lin" valueType="num">
                                      <p:cBhvr>
                                        <p:cTn id="15" dur="1600" fill="hold"/>
                                        <p:tgtEl>
                                          <p:spTgt spid="3"/>
                                        </p:tgtEl>
                                        <p:attrNameLst>
                                          <p:attrName>ppt_x</p:attrName>
                                        </p:attrNameLst>
                                      </p:cBhvr>
                                      <p:tavLst>
                                        <p:tav tm="0">
                                          <p:val>
                                            <p:strVal val="#ppt_x"/>
                                          </p:val>
                                        </p:tav>
                                        <p:tav tm="100000">
                                          <p:val>
                                            <p:strVal val="#ppt_x"/>
                                          </p:val>
                                        </p:tav>
                                      </p:tavLst>
                                    </p:anim>
                                    <p:anim calcmode="lin" valueType="num">
                                      <p:cBhvr>
                                        <p:cTn id="16" dur="16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700" fill="hold"/>
                                        <p:tgtEl>
                                          <p:spTgt spid="16"/>
                                        </p:tgtEl>
                                        <p:attrNameLst>
                                          <p:attrName>ppt_x</p:attrName>
                                        </p:attrNameLst>
                                      </p:cBhvr>
                                      <p:tavLst>
                                        <p:tav tm="0">
                                          <p:val>
                                            <p:strVal val="#ppt_x"/>
                                          </p:val>
                                        </p:tav>
                                        <p:tav tm="100000">
                                          <p:val>
                                            <p:strVal val="#ppt_x"/>
                                          </p:val>
                                        </p:tav>
                                      </p:tavLst>
                                    </p:anim>
                                    <p:anim calcmode="lin" valueType="num">
                                      <p:cBhvr additive="base">
                                        <p:cTn id="22" dur="17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600" fill="hold"/>
                                        <p:tgtEl>
                                          <p:spTgt spid="8"/>
                                        </p:tgtEl>
                                        <p:attrNameLst>
                                          <p:attrName>ppt_x</p:attrName>
                                        </p:attrNameLst>
                                      </p:cBhvr>
                                      <p:tavLst>
                                        <p:tav tm="0">
                                          <p:val>
                                            <p:strVal val="#ppt_x"/>
                                          </p:val>
                                        </p:tav>
                                        <p:tav tm="100000">
                                          <p:val>
                                            <p:strVal val="#ppt_x"/>
                                          </p:val>
                                        </p:tav>
                                      </p:tavLst>
                                    </p:anim>
                                    <p:anim calcmode="lin" valueType="num">
                                      <p:cBhvr additive="base">
                                        <p:cTn id="28" dur="16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41CA-EAFB-78EC-18B3-0C377FFADF25}"/>
              </a:ext>
            </a:extLst>
          </p:cNvPr>
          <p:cNvSpPr>
            <a:spLocks noGrp="1"/>
          </p:cNvSpPr>
          <p:nvPr>
            <p:ph type="title" idx="4294967295"/>
          </p:nvPr>
        </p:nvSpPr>
        <p:spPr>
          <a:xfrm>
            <a:off x="346480" y="369540"/>
            <a:ext cx="11158887" cy="776806"/>
          </a:xfrm>
          <a:prstGeom prst="rect">
            <a:avLst/>
          </a:prstGeom>
        </p:spPr>
        <p:txBody>
          <a:bodyPr/>
          <a:lstStyle/>
          <a:p>
            <a:pPr algn="l"/>
            <a:r>
              <a:rPr lang="es-ES" b="1" dirty="0"/>
              <a:t>The </a:t>
            </a:r>
            <a:r>
              <a:rPr lang="es-ES" b="1" dirty="0">
                <a:solidFill>
                  <a:srgbClr val="009051"/>
                </a:solidFill>
              </a:rPr>
              <a:t>Readiness GCF – AF – GIZ </a:t>
            </a:r>
            <a:endParaRPr lang="en-US" b="1" dirty="0">
              <a:solidFill>
                <a:srgbClr val="009051"/>
              </a:solidFill>
            </a:endParaRPr>
          </a:p>
        </p:txBody>
      </p:sp>
      <p:sp>
        <p:nvSpPr>
          <p:cNvPr id="12" name="TextBox 10">
            <a:extLst>
              <a:ext uri="{FF2B5EF4-FFF2-40B4-BE49-F238E27FC236}">
                <a16:creationId xmlns:a16="http://schemas.microsoft.com/office/drawing/2014/main" id="{6274CCCE-4E09-7A8B-28E4-6DC1AAB3C5A2}"/>
              </a:ext>
            </a:extLst>
          </p:cNvPr>
          <p:cNvSpPr txBox="1"/>
          <p:nvPr/>
        </p:nvSpPr>
        <p:spPr>
          <a:xfrm>
            <a:off x="81280" y="1493451"/>
            <a:ext cx="3738880" cy="2404204"/>
          </a:xfrm>
          <a:prstGeom prst="roundRect">
            <a:avLst/>
          </a:prstGeom>
          <a:solidFill>
            <a:schemeClr val="bg1">
              <a:lumMod val="95000"/>
            </a:schemeClr>
          </a:solidFill>
          <a:ln w="19050">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Bef>
                <a:spcPts val="600"/>
              </a:spcBef>
              <a:spcAft>
                <a:spcPts val="600"/>
              </a:spcAft>
            </a:pPr>
            <a:r>
              <a:rPr lang="en-US" b="1" dirty="0"/>
              <a:t>GCF type of Support</a:t>
            </a:r>
          </a:p>
          <a:p>
            <a:pPr marL="176213" indent="-176213">
              <a:lnSpc>
                <a:spcPct val="150000"/>
              </a:lnSpc>
              <a:spcBef>
                <a:spcPts val="600"/>
              </a:spcBef>
              <a:spcAft>
                <a:spcPts val="600"/>
              </a:spcAft>
              <a:buFont typeface="Wingdings" panose="05000000000000000000" pitchFamily="2" charset="2"/>
              <a:buChar char="ü"/>
            </a:pPr>
            <a:r>
              <a:rPr lang="en-US" dirty="0"/>
              <a:t>Capacity building</a:t>
            </a:r>
          </a:p>
          <a:p>
            <a:pPr marL="176213" indent="-176213">
              <a:lnSpc>
                <a:spcPct val="150000"/>
              </a:lnSpc>
              <a:spcBef>
                <a:spcPts val="600"/>
              </a:spcBef>
              <a:spcAft>
                <a:spcPts val="600"/>
              </a:spcAft>
              <a:buFont typeface="Wingdings" panose="05000000000000000000" pitchFamily="2" charset="2"/>
              <a:buChar char="ü"/>
            </a:pPr>
            <a:r>
              <a:rPr lang="en-US" dirty="0"/>
              <a:t>Pipeline Development</a:t>
            </a:r>
          </a:p>
          <a:p>
            <a:pPr marL="176213" indent="-176213">
              <a:lnSpc>
                <a:spcPct val="150000"/>
              </a:lnSpc>
              <a:spcBef>
                <a:spcPts val="600"/>
              </a:spcBef>
              <a:spcAft>
                <a:spcPts val="600"/>
              </a:spcAft>
              <a:buFont typeface="Wingdings" panose="05000000000000000000" pitchFamily="2" charset="2"/>
              <a:buChar char="ü"/>
            </a:pPr>
            <a:r>
              <a:rPr lang="en-US" dirty="0"/>
              <a:t>Knowledge sharing and learning</a:t>
            </a:r>
          </a:p>
        </p:txBody>
      </p:sp>
      <p:sp>
        <p:nvSpPr>
          <p:cNvPr id="13" name="TextBox 11">
            <a:extLst>
              <a:ext uri="{FF2B5EF4-FFF2-40B4-BE49-F238E27FC236}">
                <a16:creationId xmlns:a16="http://schemas.microsoft.com/office/drawing/2014/main" id="{72A9DAA5-501E-07AE-47D0-AA6EECB96F31}"/>
              </a:ext>
            </a:extLst>
          </p:cNvPr>
          <p:cNvSpPr txBox="1"/>
          <p:nvPr/>
        </p:nvSpPr>
        <p:spPr>
          <a:xfrm>
            <a:off x="3954320" y="1473722"/>
            <a:ext cx="3858720" cy="1838801"/>
          </a:xfrm>
          <a:prstGeom prst="roundRect">
            <a:avLst/>
          </a:prstGeom>
          <a:solidFill>
            <a:schemeClr val="bg1">
              <a:lumMod val="95000"/>
            </a:schemeClr>
          </a:solidFill>
          <a:ln w="19050">
            <a:solidFill>
              <a:schemeClr val="tx2"/>
            </a:solidFill>
          </a:ln>
        </p:spPr>
        <p:txBody>
          <a:bodyPr wrap="square" lIns="91440" tIns="45720" rIns="91440" bIns="45720" anchor="t">
            <a:spAutoFit/>
          </a:bodyPr>
          <a:lstStyle/>
          <a:p>
            <a:pPr>
              <a:spcBef>
                <a:spcPts val="600"/>
              </a:spcBef>
              <a:spcAft>
                <a:spcPts val="600"/>
              </a:spcAft>
            </a:pPr>
            <a:r>
              <a:rPr lang="en-US" b="1" dirty="0"/>
              <a:t>Budget</a:t>
            </a:r>
          </a:p>
          <a:p>
            <a:pPr marL="179388" lvl="1" indent="-171450">
              <a:spcBef>
                <a:spcPts val="600"/>
              </a:spcBef>
              <a:spcAft>
                <a:spcPts val="600"/>
              </a:spcAft>
              <a:buFont typeface="Wingdings" panose="05000000000000000000" pitchFamily="2" charset="2"/>
              <a:buChar char="§"/>
            </a:pPr>
            <a:r>
              <a:rPr lang="en-GB" i="0" u="none" strike="noStrike" dirty="0">
                <a:solidFill>
                  <a:srgbClr val="000000"/>
                </a:solidFill>
                <a:effectLst/>
              </a:rPr>
              <a:t>GCF Funds allocated by NDAs: </a:t>
            </a:r>
          </a:p>
          <a:p>
            <a:pPr marL="171450" indent="-171450">
              <a:spcBef>
                <a:spcPts val="600"/>
              </a:spcBef>
              <a:spcAft>
                <a:spcPts val="600"/>
              </a:spcAft>
              <a:buFont typeface="Wingdings" panose="05000000000000000000" pitchFamily="2" charset="2"/>
              <a:buChar char="§"/>
            </a:pPr>
            <a:r>
              <a:rPr lang="en-GB" b="1" dirty="0">
                <a:solidFill>
                  <a:schemeClr val="accent1">
                    <a:lumMod val="75000"/>
                  </a:schemeClr>
                </a:solidFill>
              </a:rPr>
              <a:t>Total Budget: </a:t>
            </a:r>
            <a:endParaRPr lang="en-GB" b="1" dirty="0">
              <a:solidFill>
                <a:schemeClr val="accent1">
                  <a:lumMod val="75000"/>
                </a:schemeClr>
              </a:solidFill>
              <a:cs typeface="Arial"/>
            </a:endParaRPr>
          </a:p>
          <a:p>
            <a:pPr>
              <a:spcBef>
                <a:spcPts val="600"/>
              </a:spcBef>
              <a:spcAft>
                <a:spcPts val="600"/>
              </a:spcAft>
            </a:pPr>
            <a:r>
              <a:rPr lang="en-GB" dirty="0">
                <a:solidFill>
                  <a:schemeClr val="accent1">
                    <a:lumMod val="75000"/>
                  </a:schemeClr>
                </a:solidFill>
              </a:rPr>
              <a:t>    	  </a:t>
            </a:r>
            <a:r>
              <a:rPr lang="en-GB" b="1" dirty="0">
                <a:solidFill>
                  <a:schemeClr val="accent1">
                    <a:lumMod val="75000"/>
                  </a:schemeClr>
                </a:solidFill>
              </a:rPr>
              <a:t>€ 1,235,950</a:t>
            </a:r>
            <a:endParaRPr lang="en-GB" b="1" i="1" dirty="0">
              <a:solidFill>
                <a:schemeClr val="accent1">
                  <a:lumMod val="75000"/>
                </a:schemeClr>
              </a:solidFill>
              <a:cs typeface="Arial"/>
            </a:endParaRPr>
          </a:p>
        </p:txBody>
      </p:sp>
      <p:sp>
        <p:nvSpPr>
          <p:cNvPr id="14" name="TextBox 12">
            <a:extLst>
              <a:ext uri="{FF2B5EF4-FFF2-40B4-BE49-F238E27FC236}">
                <a16:creationId xmlns:a16="http://schemas.microsoft.com/office/drawing/2014/main" id="{0120BD62-4DB1-6F68-6B2F-F469A5AEE7B7}"/>
              </a:ext>
            </a:extLst>
          </p:cNvPr>
          <p:cNvSpPr txBox="1"/>
          <p:nvPr/>
        </p:nvSpPr>
        <p:spPr>
          <a:xfrm>
            <a:off x="7957715" y="1493451"/>
            <a:ext cx="3766250" cy="408623"/>
          </a:xfrm>
          <a:prstGeom prst="roundRect">
            <a:avLst/>
          </a:prstGeom>
          <a:solidFill>
            <a:schemeClr val="bg1">
              <a:lumMod val="95000"/>
            </a:schemeClr>
          </a:solidFill>
          <a:ln w="19050">
            <a:solidFill>
              <a:schemeClr val="tx2"/>
            </a:solidFill>
          </a:ln>
        </p:spPr>
        <p:txBody>
          <a:bodyPr wrap="square" anchor="ctr">
            <a:spAutoFit/>
          </a:bodyPr>
          <a:lstStyle/>
          <a:p>
            <a:pPr>
              <a:spcBef>
                <a:spcPts val="600"/>
              </a:spcBef>
              <a:spcAft>
                <a:spcPts val="600"/>
              </a:spcAft>
            </a:pPr>
            <a:r>
              <a:rPr lang="en-US" b="1" dirty="0"/>
              <a:t>Duration time: </a:t>
            </a:r>
            <a:r>
              <a:rPr lang="en-US" dirty="0"/>
              <a:t>24 months</a:t>
            </a:r>
            <a:endParaRPr lang="en-US" sz="1600" dirty="0"/>
          </a:p>
        </p:txBody>
      </p:sp>
      <p:sp>
        <p:nvSpPr>
          <p:cNvPr id="15" name="TextBox 13">
            <a:extLst>
              <a:ext uri="{FF2B5EF4-FFF2-40B4-BE49-F238E27FC236}">
                <a16:creationId xmlns:a16="http://schemas.microsoft.com/office/drawing/2014/main" id="{B6A3475D-0253-C797-8BA8-74201AC86665}"/>
              </a:ext>
            </a:extLst>
          </p:cNvPr>
          <p:cNvSpPr txBox="1"/>
          <p:nvPr/>
        </p:nvSpPr>
        <p:spPr>
          <a:xfrm>
            <a:off x="7957715" y="2079416"/>
            <a:ext cx="3766250" cy="408623"/>
          </a:xfrm>
          <a:prstGeom prst="roundRect">
            <a:avLst/>
          </a:prstGeom>
          <a:solidFill>
            <a:schemeClr val="bg1">
              <a:lumMod val="95000"/>
            </a:schemeClr>
          </a:solidFill>
          <a:ln w="19050">
            <a:solidFill>
              <a:schemeClr val="tx2"/>
            </a:solidFill>
          </a:ln>
        </p:spPr>
        <p:txBody>
          <a:bodyPr wrap="square" anchor="ctr">
            <a:spAutoFit/>
          </a:bodyPr>
          <a:lstStyle>
            <a:defPPr>
              <a:defRPr lang="de-DE"/>
            </a:defPPr>
            <a:lvl1pPr>
              <a:lnSpc>
                <a:spcPct val="150000"/>
              </a:lnSpc>
              <a:spcBef>
                <a:spcPts val="600"/>
              </a:spcBef>
              <a:spcAft>
                <a:spcPts val="600"/>
              </a:spcAft>
              <a:defRPr sz="1400" b="1"/>
            </a:lvl1pPr>
          </a:lstStyle>
          <a:p>
            <a:pPr>
              <a:lnSpc>
                <a:spcPct val="100000"/>
              </a:lnSpc>
            </a:pPr>
            <a:r>
              <a:rPr lang="en-US" sz="1800" dirty="0"/>
              <a:t>Delivery Partner: </a:t>
            </a:r>
            <a:r>
              <a:rPr lang="en-US" sz="1800" b="0" dirty="0"/>
              <a:t>GIZ</a:t>
            </a:r>
          </a:p>
        </p:txBody>
      </p:sp>
      <p:sp>
        <p:nvSpPr>
          <p:cNvPr id="29" name="TextBox 14">
            <a:extLst>
              <a:ext uri="{FF2B5EF4-FFF2-40B4-BE49-F238E27FC236}">
                <a16:creationId xmlns:a16="http://schemas.microsoft.com/office/drawing/2014/main" id="{1145324F-BDE6-535E-AA3F-F732C090FBAD}"/>
              </a:ext>
            </a:extLst>
          </p:cNvPr>
          <p:cNvSpPr txBox="1"/>
          <p:nvPr/>
        </p:nvSpPr>
        <p:spPr>
          <a:xfrm>
            <a:off x="7957715" y="3182249"/>
            <a:ext cx="3766251" cy="408623"/>
          </a:xfrm>
          <a:prstGeom prst="roundRect">
            <a:avLst/>
          </a:prstGeom>
          <a:solidFill>
            <a:schemeClr val="bg1">
              <a:lumMod val="95000"/>
            </a:schemeClr>
          </a:solidFill>
          <a:ln w="19050">
            <a:solidFill>
              <a:schemeClr val="tx2"/>
            </a:solidFill>
          </a:ln>
        </p:spPr>
        <p:txBody>
          <a:bodyPr wrap="square" anchor="ctr">
            <a:spAutoFit/>
          </a:bodyPr>
          <a:lstStyle/>
          <a:p>
            <a:pPr>
              <a:spcBef>
                <a:spcPts val="600"/>
              </a:spcBef>
              <a:spcAft>
                <a:spcPts val="600"/>
              </a:spcAft>
            </a:pPr>
            <a:r>
              <a:rPr lang="en-US" b="1" dirty="0"/>
              <a:t>Direct Beneficiaries: </a:t>
            </a:r>
            <a:r>
              <a:rPr lang="en-US" dirty="0"/>
              <a:t>15 countries</a:t>
            </a:r>
          </a:p>
        </p:txBody>
      </p:sp>
      <p:sp>
        <p:nvSpPr>
          <p:cNvPr id="31" name="TextBox 13">
            <a:extLst>
              <a:ext uri="{FF2B5EF4-FFF2-40B4-BE49-F238E27FC236}">
                <a16:creationId xmlns:a16="http://schemas.microsoft.com/office/drawing/2014/main" id="{7CBA02D2-5EC5-9408-66CE-3776EBD05165}"/>
              </a:ext>
            </a:extLst>
          </p:cNvPr>
          <p:cNvSpPr txBox="1"/>
          <p:nvPr/>
        </p:nvSpPr>
        <p:spPr>
          <a:xfrm>
            <a:off x="7957715" y="2631486"/>
            <a:ext cx="3766250" cy="408623"/>
          </a:xfrm>
          <a:prstGeom prst="roundRect">
            <a:avLst/>
          </a:prstGeom>
          <a:solidFill>
            <a:schemeClr val="bg1">
              <a:lumMod val="95000"/>
            </a:schemeClr>
          </a:solidFill>
          <a:ln w="19050">
            <a:solidFill>
              <a:schemeClr val="tx2"/>
            </a:solidFill>
          </a:ln>
        </p:spPr>
        <p:txBody>
          <a:bodyPr wrap="square" anchor="ctr">
            <a:spAutoFit/>
          </a:bodyPr>
          <a:lstStyle>
            <a:defPPr>
              <a:defRPr lang="de-DE"/>
            </a:defPPr>
            <a:lvl1pPr>
              <a:lnSpc>
                <a:spcPct val="150000"/>
              </a:lnSpc>
              <a:spcBef>
                <a:spcPts val="600"/>
              </a:spcBef>
              <a:spcAft>
                <a:spcPts val="600"/>
              </a:spcAft>
              <a:defRPr sz="1400" b="1"/>
            </a:lvl1pPr>
          </a:lstStyle>
          <a:p>
            <a:pPr>
              <a:lnSpc>
                <a:spcPct val="100000"/>
              </a:lnSpc>
            </a:pPr>
            <a:r>
              <a:rPr lang="en-US" sz="1800" dirty="0"/>
              <a:t>Lead NDA: </a:t>
            </a:r>
            <a:r>
              <a:rPr lang="en-US" sz="1800" b="0" dirty="0"/>
              <a:t>MEF (Peru)</a:t>
            </a:r>
          </a:p>
        </p:txBody>
      </p:sp>
      <p:sp>
        <p:nvSpPr>
          <p:cNvPr id="32" name="TextBox 60">
            <a:extLst>
              <a:ext uri="{FF2B5EF4-FFF2-40B4-BE49-F238E27FC236}">
                <a16:creationId xmlns:a16="http://schemas.microsoft.com/office/drawing/2014/main" id="{B3A941CE-2C9B-E700-2478-ED1694AB6E5E}"/>
              </a:ext>
            </a:extLst>
          </p:cNvPr>
          <p:cNvSpPr txBox="1"/>
          <p:nvPr/>
        </p:nvSpPr>
        <p:spPr>
          <a:xfrm>
            <a:off x="81280" y="4285082"/>
            <a:ext cx="11785600" cy="2451735"/>
          </a:xfrm>
          <a:prstGeom prst="roundRect">
            <a:avLst/>
          </a:prstGeom>
          <a:solidFill>
            <a:srgbClr val="FAF7FB"/>
          </a:solid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spcAft>
                <a:spcPts val="600"/>
              </a:spcAft>
            </a:pPr>
            <a:r>
              <a:rPr lang="en-US" dirty="0"/>
              <a:t>Activities under the </a:t>
            </a:r>
            <a:r>
              <a:rPr lang="en-US" b="1" dirty="0"/>
              <a:t>Readiness Project:</a:t>
            </a:r>
            <a:endParaRPr lang="en-US" dirty="0"/>
          </a:p>
          <a:p>
            <a:pPr marL="285750" indent="-285750" algn="just">
              <a:spcBef>
                <a:spcPts val="600"/>
              </a:spcBef>
              <a:spcAft>
                <a:spcPts val="600"/>
              </a:spcAft>
              <a:buFontTx/>
              <a:buChar char="-"/>
            </a:pPr>
            <a:r>
              <a:rPr lang="en-US" dirty="0"/>
              <a:t>Online sessions with members to enhance the CPDAE’s Governance Structure</a:t>
            </a:r>
          </a:p>
          <a:p>
            <a:pPr marL="285750" indent="-285750" algn="just">
              <a:spcBef>
                <a:spcPts val="600"/>
              </a:spcBef>
              <a:spcAft>
                <a:spcPts val="600"/>
              </a:spcAft>
              <a:buFontTx/>
              <a:buChar char="-"/>
            </a:pPr>
            <a:r>
              <a:rPr lang="en-US" dirty="0"/>
              <a:t>Roster of experts, </a:t>
            </a:r>
            <a:r>
              <a:rPr lang="en-GB" dirty="0"/>
              <a:t>re-accreditation / accreditation upgrade self-assessment tool adapted to the CPDAE needs and challenges.</a:t>
            </a:r>
          </a:p>
          <a:p>
            <a:pPr marL="285750" indent="-285750" algn="just">
              <a:spcBef>
                <a:spcPts val="600"/>
              </a:spcBef>
              <a:spcAft>
                <a:spcPts val="600"/>
              </a:spcAft>
              <a:buFontTx/>
              <a:buChar char="-"/>
            </a:pPr>
            <a:r>
              <a:rPr lang="en-US" b="1" dirty="0"/>
              <a:t>Online trainings </a:t>
            </a:r>
            <a:r>
              <a:rPr lang="en-US" dirty="0"/>
              <a:t>on </a:t>
            </a:r>
            <a:r>
              <a:rPr lang="en-GB" dirty="0"/>
              <a:t>Adaptation Fund and Green Climate Fund project development and implementation (</a:t>
            </a:r>
            <a:r>
              <a:rPr lang="en-GB" sz="1600" i="1" dirty="0">
                <a:highlight>
                  <a:srgbClr val="ECDAF0"/>
                </a:highlight>
              </a:rPr>
              <a:t>see subsequent slide for more info on this</a:t>
            </a:r>
            <a:r>
              <a:rPr lang="en-GB" dirty="0"/>
              <a:t>).</a:t>
            </a:r>
            <a:endParaRPr lang="en-US" dirty="0"/>
          </a:p>
        </p:txBody>
      </p:sp>
      <p:sp>
        <p:nvSpPr>
          <p:cNvPr id="3" name="TextBox 2">
            <a:extLst>
              <a:ext uri="{FF2B5EF4-FFF2-40B4-BE49-F238E27FC236}">
                <a16:creationId xmlns:a16="http://schemas.microsoft.com/office/drawing/2014/main" id="{07A5E749-4F6F-6239-69E6-3B846C99DB74}"/>
              </a:ext>
            </a:extLst>
          </p:cNvPr>
          <p:cNvSpPr txBox="1"/>
          <p:nvPr/>
        </p:nvSpPr>
        <p:spPr>
          <a:xfrm>
            <a:off x="8697429" y="3619973"/>
            <a:ext cx="3169451" cy="338554"/>
          </a:xfrm>
          <a:prstGeom prst="rect">
            <a:avLst/>
          </a:prstGeom>
          <a:noFill/>
        </p:spPr>
        <p:txBody>
          <a:bodyPr wrap="square" rtlCol="0">
            <a:spAutoFit/>
          </a:bodyPr>
          <a:lstStyle/>
          <a:p>
            <a:pPr algn="just"/>
            <a:r>
              <a:rPr lang="en-GB" sz="1600" dirty="0"/>
              <a:t>(</a:t>
            </a:r>
            <a:r>
              <a:rPr lang="en-GB" sz="1600" i="1" dirty="0">
                <a:highlight>
                  <a:srgbClr val="ECDAF0"/>
                </a:highlight>
              </a:rPr>
              <a:t>see next slide for more info on this</a:t>
            </a:r>
            <a:r>
              <a:rPr lang="en-GB" sz="1600" dirty="0"/>
              <a:t>)</a:t>
            </a:r>
            <a:endParaRPr lang="en-US" sz="1600" dirty="0"/>
          </a:p>
        </p:txBody>
      </p:sp>
      <p:pic>
        <p:nvPicPr>
          <p:cNvPr id="4" name="Picture 3">
            <a:extLst>
              <a:ext uri="{FF2B5EF4-FFF2-40B4-BE49-F238E27FC236}">
                <a16:creationId xmlns:a16="http://schemas.microsoft.com/office/drawing/2014/main" id="{F32FD73F-84D1-6D72-7C3F-3103EBA4EFFF}"/>
              </a:ext>
            </a:extLst>
          </p:cNvPr>
          <p:cNvPicPr>
            <a:picLocks noChangeAspect="1"/>
          </p:cNvPicPr>
          <p:nvPr/>
        </p:nvPicPr>
        <p:blipFill rotWithShape="1">
          <a:blip r:embed="rId3"/>
          <a:srcRect b="23083"/>
          <a:stretch/>
        </p:blipFill>
        <p:spPr>
          <a:xfrm>
            <a:off x="11283343" y="29201"/>
            <a:ext cx="744105" cy="720974"/>
          </a:xfrm>
          <a:prstGeom prst="rect">
            <a:avLst/>
          </a:prstGeom>
        </p:spPr>
      </p:pic>
    </p:spTree>
    <p:extLst>
      <p:ext uri="{BB962C8B-B14F-4D97-AF65-F5344CB8AC3E}">
        <p14:creationId xmlns:p14="http://schemas.microsoft.com/office/powerpoint/2010/main" val="3032235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par>
                          <p:cTn id="26" fill="hold">
                            <p:stCondLst>
                              <p:cond delay="9000"/>
                            </p:stCondLst>
                            <p:childTnLst>
                              <p:par>
                                <p:cTn id="27" presetID="6"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childTnLst>
                          </p:cTn>
                        </p:par>
                        <p:par>
                          <p:cTn id="30" fill="hold">
                            <p:stCondLst>
                              <p:cond delay="11000"/>
                            </p:stCondLst>
                            <p:childTnLst>
                              <p:par>
                                <p:cTn id="31" presetID="6" presetClass="entr" presetSubtype="16"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childTnLst>
                          </p:cTn>
                        </p:par>
                        <p:par>
                          <p:cTn id="34" fill="hold">
                            <p:stCondLst>
                              <p:cond delay="13000"/>
                            </p:stCondLst>
                            <p:childTnLst>
                              <p:par>
                                <p:cTn id="35" presetID="14" presetClass="entr" presetSubtype="1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par>
                          <p:cTn id="38" fill="hold">
                            <p:stCondLst>
                              <p:cond delay="13500"/>
                            </p:stCondLst>
                            <p:childTnLst>
                              <p:par>
                                <p:cTn id="39" presetID="42" presetClass="entr" presetSubtype="0" fill="hold" grpId="0" nodeType="afterEffect">
                                  <p:stCondLst>
                                    <p:cond delay="0"/>
                                  </p:stCondLst>
                                  <p:childTnLst>
                                    <p:set>
                                      <p:cBhvr>
                                        <p:cTn id="40" dur="1" fill="hold">
                                          <p:stCondLst>
                                            <p:cond delay="0"/>
                                          </p:stCondLst>
                                        </p:cTn>
                                        <p:tgtEl>
                                          <p:spTgt spid="32">
                                            <p:bg/>
                                          </p:spTgt>
                                        </p:tgtEl>
                                        <p:attrNameLst>
                                          <p:attrName>style.visibility</p:attrName>
                                        </p:attrNameLst>
                                      </p:cBhvr>
                                      <p:to>
                                        <p:strVal val="visible"/>
                                      </p:to>
                                    </p:set>
                                    <p:animEffect transition="in" filter="fade">
                                      <p:cBhvr>
                                        <p:cTn id="41" dur="1000"/>
                                        <p:tgtEl>
                                          <p:spTgt spid="32">
                                            <p:bg/>
                                          </p:spTgt>
                                        </p:tgtEl>
                                      </p:cBhvr>
                                    </p:animEffect>
                                    <p:anim calcmode="lin" valueType="num">
                                      <p:cBhvr>
                                        <p:cTn id="42" dur="1000" fill="hold"/>
                                        <p:tgtEl>
                                          <p:spTgt spid="32">
                                            <p:bg/>
                                          </p:spTgt>
                                        </p:tgtEl>
                                        <p:attrNameLst>
                                          <p:attrName>ppt_x</p:attrName>
                                        </p:attrNameLst>
                                      </p:cBhvr>
                                      <p:tavLst>
                                        <p:tav tm="0">
                                          <p:val>
                                            <p:strVal val="#ppt_x"/>
                                          </p:val>
                                        </p:tav>
                                        <p:tav tm="100000">
                                          <p:val>
                                            <p:strVal val="#ppt_x"/>
                                          </p:val>
                                        </p:tav>
                                      </p:tavLst>
                                    </p:anim>
                                    <p:anim calcmode="lin" valueType="num">
                                      <p:cBhvr>
                                        <p:cTn id="43" dur="1000" fill="hold"/>
                                        <p:tgtEl>
                                          <p:spTgt spid="32">
                                            <p:bg/>
                                          </p:spTgt>
                                        </p:tgtEl>
                                        <p:attrNameLst>
                                          <p:attrName>ppt_y</p:attrName>
                                        </p:attrNameLst>
                                      </p:cBhvr>
                                      <p:tavLst>
                                        <p:tav tm="0">
                                          <p:val>
                                            <p:strVal val="#ppt_y+.1"/>
                                          </p:val>
                                        </p:tav>
                                        <p:tav tm="100000">
                                          <p:val>
                                            <p:strVal val="#ppt_y"/>
                                          </p:val>
                                        </p:tav>
                                      </p:tavLst>
                                    </p:anim>
                                  </p:childTnLst>
                                </p:cTn>
                              </p:par>
                            </p:childTnLst>
                          </p:cTn>
                        </p:par>
                        <p:par>
                          <p:cTn id="44" fill="hold">
                            <p:stCondLst>
                              <p:cond delay="14500"/>
                            </p:stCondLst>
                            <p:childTnLst>
                              <p:par>
                                <p:cTn id="45" presetID="42" presetClass="entr" presetSubtype="0" fill="hold" grpId="0" nodeType="after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1000"/>
                                        <p:tgtEl>
                                          <p:spTgt spid="32">
                                            <p:txEl>
                                              <p:pRg st="0" end="0"/>
                                            </p:txEl>
                                          </p:spTgt>
                                        </p:tgtEl>
                                      </p:cBhvr>
                                    </p:animEffect>
                                    <p:anim calcmode="lin" valueType="num">
                                      <p:cBhvr>
                                        <p:cTn id="4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5500"/>
                            </p:stCondLst>
                            <p:childTnLst>
                              <p:par>
                                <p:cTn id="51" presetID="42" presetClass="entr" presetSubtype="0" fill="hold" grpId="0" nodeType="afterEffect">
                                  <p:stCondLst>
                                    <p:cond delay="0"/>
                                  </p:stCondLst>
                                  <p:childTnLst>
                                    <p:set>
                                      <p:cBhvr>
                                        <p:cTn id="52" dur="1" fill="hold">
                                          <p:stCondLst>
                                            <p:cond delay="0"/>
                                          </p:stCondLst>
                                        </p:cTn>
                                        <p:tgtEl>
                                          <p:spTgt spid="32">
                                            <p:txEl>
                                              <p:pRg st="1" end="1"/>
                                            </p:txEl>
                                          </p:spTgt>
                                        </p:tgtEl>
                                        <p:attrNameLst>
                                          <p:attrName>style.visibility</p:attrName>
                                        </p:attrNameLst>
                                      </p:cBhvr>
                                      <p:to>
                                        <p:strVal val="visible"/>
                                      </p:to>
                                    </p:set>
                                    <p:animEffect transition="in" filter="fade">
                                      <p:cBhvr>
                                        <p:cTn id="53" dur="1000"/>
                                        <p:tgtEl>
                                          <p:spTgt spid="32">
                                            <p:txEl>
                                              <p:pRg st="1" end="1"/>
                                            </p:txEl>
                                          </p:spTgt>
                                        </p:tgtEl>
                                      </p:cBhvr>
                                    </p:animEffect>
                                    <p:anim calcmode="lin" valueType="num">
                                      <p:cBhvr>
                                        <p:cTn id="54"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16500"/>
                            </p:stCondLst>
                            <p:childTnLst>
                              <p:par>
                                <p:cTn id="57" presetID="42" presetClass="entr" presetSubtype="0" fill="hold" grpId="0" nodeType="afterEffect">
                                  <p:stCondLst>
                                    <p:cond delay="0"/>
                                  </p:stCondLst>
                                  <p:childTnLst>
                                    <p:set>
                                      <p:cBhvr>
                                        <p:cTn id="58" dur="1" fill="hold">
                                          <p:stCondLst>
                                            <p:cond delay="0"/>
                                          </p:stCondLst>
                                        </p:cTn>
                                        <p:tgtEl>
                                          <p:spTgt spid="32">
                                            <p:txEl>
                                              <p:pRg st="2" end="2"/>
                                            </p:txEl>
                                          </p:spTgt>
                                        </p:tgtEl>
                                        <p:attrNameLst>
                                          <p:attrName>style.visibility</p:attrName>
                                        </p:attrNameLst>
                                      </p:cBhvr>
                                      <p:to>
                                        <p:strVal val="visible"/>
                                      </p:to>
                                    </p:set>
                                    <p:animEffect transition="in" filter="fade">
                                      <p:cBhvr>
                                        <p:cTn id="59" dur="1000"/>
                                        <p:tgtEl>
                                          <p:spTgt spid="32">
                                            <p:txEl>
                                              <p:pRg st="2" end="2"/>
                                            </p:txEl>
                                          </p:spTgt>
                                        </p:tgtEl>
                                      </p:cBhvr>
                                    </p:animEffect>
                                    <p:anim calcmode="lin" valueType="num">
                                      <p:cBhvr>
                                        <p:cTn id="60"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17500"/>
                            </p:stCondLst>
                            <p:childTnLst>
                              <p:par>
                                <p:cTn id="63" presetID="42" presetClass="entr" presetSubtype="0" fill="hold" grpId="0" nodeType="afterEffect">
                                  <p:stCondLst>
                                    <p:cond delay="0"/>
                                  </p:stCondLst>
                                  <p:childTnLst>
                                    <p:set>
                                      <p:cBhvr>
                                        <p:cTn id="64" dur="1" fill="hold">
                                          <p:stCondLst>
                                            <p:cond delay="0"/>
                                          </p:stCondLst>
                                        </p:cTn>
                                        <p:tgtEl>
                                          <p:spTgt spid="32">
                                            <p:txEl>
                                              <p:pRg st="3" end="3"/>
                                            </p:txEl>
                                          </p:spTgt>
                                        </p:tgtEl>
                                        <p:attrNameLst>
                                          <p:attrName>style.visibility</p:attrName>
                                        </p:attrNameLst>
                                      </p:cBhvr>
                                      <p:to>
                                        <p:strVal val="visible"/>
                                      </p:to>
                                    </p:set>
                                    <p:animEffect transition="in" filter="fade">
                                      <p:cBhvr>
                                        <p:cTn id="65" dur="1000"/>
                                        <p:tgtEl>
                                          <p:spTgt spid="32">
                                            <p:txEl>
                                              <p:pRg st="3" end="3"/>
                                            </p:txEl>
                                          </p:spTgt>
                                        </p:tgtEl>
                                      </p:cBhvr>
                                    </p:animEffect>
                                    <p:anim calcmode="lin" valueType="num">
                                      <p:cBhvr>
                                        <p:cTn id="66"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29" grpId="0" animBg="1"/>
      <p:bldP spid="31" grpId="0" animBg="1"/>
      <p:bldP spid="32" grpId="0" build="p" animBg="1"/>
      <p:bldP spid="3"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6" id="{299E49B9-E7D2-3344-9B9B-DEA31A65D96A}" vid="{3150B014-BA8F-9144-88EB-D382A903BF5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6" id="{299E49B9-E7D2-3344-9B9B-DEA31A65D96A}" vid="{3150B014-BA8F-9144-88EB-D382A903BF57}"/>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BDocument" ma:contentTypeID="0x010100F4C63C3BD852AE468EAEFD0E6C57C64F0200F6BB69EE57CB454DB48205F49CB29C50" ma:contentTypeVersion="16" ma:contentTypeDescription="" ma:contentTypeScope="" ma:versionID="513bf6a325c36ed4b9d60f271bcc8249">
  <xsd:schema xmlns:xsd="http://www.w3.org/2001/XMLSchema" xmlns:xs="http://www.w3.org/2001/XMLSchema" xmlns:p="http://schemas.microsoft.com/office/2006/metadata/properties" xmlns:ns3="3e02667f-0271-471b-bd6e-11a2e16def1d" targetNamespace="http://schemas.microsoft.com/office/2006/metadata/properties" ma:root="true" ma:fieldsID="2f3663a29b4827bbb1a78314061ce33b"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52a9afb7-7b6a-44ed-a0ea-db681bed9442}" ma:internalName="TaxCatchAll" ma:showField="CatchAllData"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52a9afb7-7b6a-44ed-a0ea-db681bed9442}" ma:internalName="TaxCatchAllLabel" ma:readOnly="true" ma:showField="CatchAllDataLabel"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GEF - Global Environment Facility|9f323ca6-1e1c-45a7-a1ba-5f59196854eb"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2023-09-26T21:11:46+00:00</WBDocs_Document_Date>
    <TaxCatchAll xmlns="3e02667f-0271-471b-bd6e-11a2e16def1d">
      <Value>-1</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GEF - Global Environment Facility</TermName>
          <TermId xmlns="http://schemas.microsoft.com/office/infopath/2007/PartnerControls">9f323ca6-1e1c-45a7-a1ba-5f59196854eb</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a6c10d7-b926-4fc0-945e-3cbf5049f6bd" ContentTypeId="0x010100F4C63C3BD852AE468EAEFD0E6C57C64F02"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3D4F0ADD-2AD9-4D81-BE24-B24D71CFC2F6}"/>
</file>

<file path=customXml/itemProps2.xml><?xml version="1.0" encoding="utf-8"?>
<ds:datastoreItem xmlns:ds="http://schemas.openxmlformats.org/officeDocument/2006/customXml" ds:itemID="{A20A1150-2E64-4E98-B803-7ED362966F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8D8B16-72EA-43A9-92F7-3E6F05A8BA80}">
  <ds:schemaRefs>
    <ds:schemaRef ds:uri="http://schemas.microsoft.com/sharepoint/v3/contenttype/forms"/>
  </ds:schemaRefs>
</ds:datastoreItem>
</file>

<file path=customXml/itemProps4.xml><?xml version="1.0" encoding="utf-8"?>
<ds:datastoreItem xmlns:ds="http://schemas.openxmlformats.org/officeDocument/2006/customXml" ds:itemID="{17AD14B6-7B6D-4EB0-BB5E-AB62CF741849}"/>
</file>

<file path=customXml/itemProps5.xml><?xml version="1.0" encoding="utf-8"?>
<ds:datastoreItem xmlns:ds="http://schemas.openxmlformats.org/officeDocument/2006/customXml" ds:itemID="{EAC7118C-71A6-46AC-8100-955AD0294A3A}"/>
</file>

<file path=docProps/app.xml><?xml version="1.0" encoding="utf-8"?>
<Properties xmlns="http://schemas.openxmlformats.org/officeDocument/2006/extended-properties" xmlns:vt="http://schemas.openxmlformats.org/officeDocument/2006/docPropsVTypes">
  <TotalTime>1681</TotalTime>
  <Words>1517</Words>
  <Application>Microsoft Office PowerPoint</Application>
  <PresentationFormat>Widescreen</PresentationFormat>
  <Paragraphs>163</Paragraphs>
  <Slides>23</Slides>
  <Notes>10</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23</vt:i4>
      </vt:variant>
    </vt:vector>
  </HeadingPairs>
  <TitlesOfParts>
    <vt:vector size="44" baseType="lpstr">
      <vt:lpstr>Arial</vt:lpstr>
      <vt:lpstr>Calibri</vt:lpstr>
      <vt:lpstr>Calibri Light</vt:lpstr>
      <vt:lpstr>museo-slab</vt:lpstr>
      <vt:lpstr>PT Sans</vt:lpstr>
      <vt:lpstr>Symbol</vt:lpstr>
      <vt:lpstr>Wingdings</vt:lpstr>
      <vt:lpstr>1_Custom Design</vt:lpstr>
      <vt:lpstr>3_Diseño personalizado</vt:lpstr>
      <vt:lpstr>Custom Design</vt:lpstr>
      <vt:lpstr>3_Custom Design</vt:lpstr>
      <vt:lpstr>5_Custom Design</vt:lpstr>
      <vt:lpstr>6_Custom Design</vt:lpstr>
      <vt:lpstr>7_Custom Design</vt:lpstr>
      <vt:lpstr>8_Custom Design</vt:lpstr>
      <vt:lpstr>9_Custom Design</vt:lpstr>
      <vt:lpstr>10_Custom Design</vt:lpstr>
      <vt:lpstr>11_Custom Design</vt:lpstr>
      <vt:lpstr>2_Custom Design</vt:lpstr>
      <vt:lpstr>4_Diseño personalizado</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has been achieved at this moment?</vt:lpstr>
      <vt:lpstr>The Readiness GCF – AF – GIZ </vt:lpstr>
      <vt:lpstr>PowerPoint Presentation</vt:lpstr>
      <vt:lpstr>CPDAE trainings on AF and GCF project development and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moment to discuss and get to know each other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Leena</dc:creator>
  <cp:lastModifiedBy>Sophie Hans-Moevi</cp:lastModifiedBy>
  <cp:revision>35</cp:revision>
  <dcterms:created xsi:type="dcterms:W3CDTF">2023-06-29T20:52:37Z</dcterms:created>
  <dcterms:modified xsi:type="dcterms:W3CDTF">2023-09-14T13:19:52Z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0x010100F4C63C3BD852AE468EAEFD0E6C57C64F0200F6BB69EE57CB454DB48205F49CB29C50</vt:lpwstr>
  </property>
</Properties>
</file>