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6"/>
  </p:sldMasterIdLst>
  <p:notesMasterIdLst>
    <p:notesMasterId r:id="rId27"/>
  </p:notesMasterIdLst>
  <p:handoutMasterIdLst>
    <p:handoutMasterId r:id="rId28"/>
  </p:handoutMasterIdLst>
  <p:sldIdLst>
    <p:sldId id="448" r:id="rId7"/>
    <p:sldId id="491" r:id="rId8"/>
    <p:sldId id="490" r:id="rId9"/>
    <p:sldId id="493" r:id="rId10"/>
    <p:sldId id="474" r:id="rId11"/>
    <p:sldId id="942" r:id="rId12"/>
    <p:sldId id="292" r:id="rId13"/>
    <p:sldId id="492" r:id="rId14"/>
    <p:sldId id="457" r:id="rId15"/>
    <p:sldId id="905" r:id="rId16"/>
    <p:sldId id="907" r:id="rId17"/>
    <p:sldId id="943" r:id="rId18"/>
    <p:sldId id="456" r:id="rId19"/>
    <p:sldId id="946" r:id="rId20"/>
    <p:sldId id="947" r:id="rId21"/>
    <p:sldId id="937" r:id="rId22"/>
    <p:sldId id="446" r:id="rId23"/>
    <p:sldId id="938" r:id="rId24"/>
    <p:sldId id="936" r:id="rId25"/>
    <p:sldId id="93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D34A"/>
    <a:srgbClr val="1E5E3E"/>
    <a:srgbClr val="C3E088"/>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354AFF-4EAC-4C33-9B4D-781BB1D1CD08}" v="19" dt="2023-09-12T12:33:08.379"/>
  </p1510:revLst>
</p1510:revInfo>
</file>

<file path=ppt/tableStyles.xml><?xml version="1.0" encoding="utf-8"?>
<a:tblStyleLst xmlns:a="http://schemas.openxmlformats.org/drawingml/2006/main" def="{69012ECD-51FC-41F1-AA8D-1B2483CD663E}"/>
</file>

<file path=ppt/viewProps.xml><?xml version="1.0" encoding="utf-8"?>
<p:viewPr xmlns:a="http://schemas.openxmlformats.org/drawingml/2006/main" xmlns:r="http://schemas.openxmlformats.org/officeDocument/2006/relationships" xmlns:p="http://schemas.openxmlformats.org/presentationml/2006/main">
  <p:normalViewPr>
    <p:restoredLeft sz="11901" autoAdjust="0"/>
    <p:restoredTop sz="80259" autoAdjust="0"/>
  </p:normalViewPr>
  <p:slideViewPr>
    <p:cSldViewPr snapToGrid="0">
      <p:cViewPr varScale="1">
        <p:scale>
          <a:sx n="29" d="100"/>
          <a:sy n="29" d="100"/>
        </p:scale>
        <p:origin x="1344" y="44"/>
      </p:cViewPr>
      <p:guideLst/>
    </p:cSldViewPr>
  </p:slideViewPr>
  <p:outlineViewPr>
    <p:cViewPr>
      <p:scale>
        <a:sx n="33" d="100"/>
        <a:sy n="33" d="100"/>
      </p:scale>
      <p:origin x="0" y="-17394"/>
    </p:cViewPr>
  </p:outlineViewPr>
  <p:notesTextViewPr>
    <p:cViewPr>
      <p:scale>
        <a:sx n="3" d="2"/>
        <a:sy n="3" d="2"/>
      </p:scale>
      <p:origin x="0" y="0"/>
    </p:cViewPr>
  </p:notesTextViewPr>
  <p:sorterViewPr>
    <p:cViewPr>
      <p:scale>
        <a:sx n="100" d="100"/>
        <a:sy n="100" d="100"/>
      </p:scale>
      <p:origin x="0" y="-3341"/>
    </p:cViewPr>
  </p:sorterViewPr>
  <p:notesViewPr>
    <p:cSldViewPr snapToGrid="0">
      <p:cViewPr>
        <p:scale>
          <a:sx n="50" d="100"/>
          <a:sy n="50" d="100"/>
        </p:scale>
        <p:origin x="2640" y="3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D63AFD-8D21-40F0-AE84-006D676C9D4E}" type="doc">
      <dgm:prSet loTypeId="urn:microsoft.com/office/officeart/2008/layout/VerticalCurvedList" loCatId="list" qsTypeId="urn:microsoft.com/office/officeart/2005/8/quickstyle/simple2" qsCatId="simple" csTypeId="urn:microsoft.com/office/officeart/2005/8/colors/accent3_1" csCatId="accent3" phldr="1"/>
      <dgm:spPr/>
      <dgm:t>
        <a:bodyPr/>
        <a:lstStyle/>
        <a:p>
          <a:endParaRPr lang="en-US"/>
        </a:p>
      </dgm:t>
    </dgm:pt>
    <dgm:pt modelId="{5D0A2B25-2866-4FD4-9C5C-111ED28A63F6}">
      <dgm:prSet phldrT="[Text]" custT="1"/>
      <dgm:spPr/>
      <dgm:t>
        <a:bodyPr/>
        <a:lstStyle/>
        <a:p>
          <a:r>
            <a:rPr lang="en-US" sz="1800" b="0" dirty="0">
              <a:latin typeface="Arial" panose="020B0604020202020204" pitchFamily="34" charset="0"/>
              <a:cs typeface="Arial" panose="020B0604020202020204" pitchFamily="34" charset="0"/>
            </a:rPr>
            <a:t>57</a:t>
          </a:r>
          <a:r>
            <a:rPr lang="en-US" sz="1800" dirty="0">
              <a:latin typeface="Arial" panose="020B0604020202020204" pitchFamily="34" charset="0"/>
              <a:cs typeface="Arial" panose="020B0604020202020204" pitchFamily="34" charset="0"/>
            </a:rPr>
            <a:t> IEs accredited to date</a:t>
          </a:r>
        </a:p>
      </dgm:t>
    </dgm:pt>
    <dgm:pt modelId="{5D692D60-EFCF-4D55-9554-9A5C2AF495C6}" type="parTrans" cxnId="{1E75AEA8-1B93-4C74-9FC4-5E5248C91230}">
      <dgm:prSet/>
      <dgm:spPr/>
      <dgm:t>
        <a:bodyPr/>
        <a:lstStyle/>
        <a:p>
          <a:endParaRPr lang="en-US"/>
        </a:p>
      </dgm:t>
    </dgm:pt>
    <dgm:pt modelId="{C62513D0-42FC-4BAC-87D0-071C5E2AABB8}" type="sibTrans" cxnId="{1E75AEA8-1B93-4C74-9FC4-5E5248C91230}">
      <dgm:prSet/>
      <dgm:spPr/>
      <dgm:t>
        <a:bodyPr/>
        <a:lstStyle/>
        <a:p>
          <a:endParaRPr lang="en-US"/>
        </a:p>
      </dgm:t>
    </dgm:pt>
    <dgm:pt modelId="{94E5C6FA-46F8-42CF-9F5E-CFD887BE9751}">
      <dgm:prSet phldrT="[Text]" custT="1"/>
      <dgm:spPr/>
      <dgm:t>
        <a:bodyPr/>
        <a:lstStyle/>
        <a:p>
          <a:r>
            <a:rPr lang="en-US" sz="1800" b="0" dirty="0">
              <a:latin typeface="Arial" panose="020B0604020202020204" pitchFamily="34" charset="0"/>
              <a:cs typeface="Arial" panose="020B0604020202020204" pitchFamily="34" charset="0"/>
            </a:rPr>
            <a:t>34 NIEs, 9 RIEs, and 14 MIEs</a:t>
          </a:r>
        </a:p>
      </dgm:t>
    </dgm:pt>
    <dgm:pt modelId="{EABCAF80-DFF1-48D0-95A2-221E1498FF72}" type="parTrans" cxnId="{654AF81B-50B6-4F72-BA31-FD5182934A6B}">
      <dgm:prSet/>
      <dgm:spPr/>
      <dgm:t>
        <a:bodyPr/>
        <a:lstStyle/>
        <a:p>
          <a:endParaRPr lang="en-US"/>
        </a:p>
      </dgm:t>
    </dgm:pt>
    <dgm:pt modelId="{468894C7-87CF-48B9-AFD7-FCE5DBCD6FF4}" type="sibTrans" cxnId="{654AF81B-50B6-4F72-BA31-FD5182934A6B}">
      <dgm:prSet/>
      <dgm:spPr/>
      <dgm:t>
        <a:bodyPr/>
        <a:lstStyle/>
        <a:p>
          <a:endParaRPr lang="en-US"/>
        </a:p>
      </dgm:t>
    </dgm:pt>
    <dgm:pt modelId="{B360ECB2-B5D8-47FC-B6C5-543959977590}">
      <dgm:prSet custT="1"/>
      <dgm:spPr/>
      <dgm:t>
        <a:bodyPr/>
        <a:lstStyle/>
        <a:p>
          <a:pPr>
            <a:buFont typeface="Wingdings" panose="05000000000000000000" pitchFamily="2" charset="2"/>
            <a:buChar char="q"/>
          </a:pPr>
          <a:r>
            <a:rPr lang="en-US" sz="1800" b="0" dirty="0">
              <a:latin typeface="Arial" panose="020B0604020202020204" pitchFamily="34" charset="0"/>
              <a:cs typeface="Arial" panose="020B0604020202020204" pitchFamily="34" charset="0"/>
            </a:rPr>
            <a:t>19 out of this are NIEs (about 54%)</a:t>
          </a:r>
        </a:p>
      </dgm:t>
    </dgm:pt>
    <dgm:pt modelId="{8C878C61-F659-41C9-B444-C2D5CB960CEE}" type="parTrans" cxnId="{5CD87E5F-DA80-4F58-8B59-DAA80BDB4AD0}">
      <dgm:prSet/>
      <dgm:spPr/>
      <dgm:t>
        <a:bodyPr/>
        <a:lstStyle/>
        <a:p>
          <a:endParaRPr lang="en-US"/>
        </a:p>
      </dgm:t>
    </dgm:pt>
    <dgm:pt modelId="{306E7022-6FFE-4238-8CF7-2C89EEA28B58}" type="sibTrans" cxnId="{5CD87E5F-DA80-4F58-8B59-DAA80BDB4AD0}">
      <dgm:prSet/>
      <dgm:spPr/>
      <dgm:t>
        <a:bodyPr/>
        <a:lstStyle/>
        <a:p>
          <a:endParaRPr lang="en-US"/>
        </a:p>
      </dgm:t>
    </dgm:pt>
    <dgm:pt modelId="{84078BA9-FA2E-4477-9926-00EE776BEFE6}">
      <dgm:prSet phldrT="[Text]" custT="1"/>
      <dgm:spPr/>
      <dgm:t>
        <a:bodyPr/>
        <a:lstStyle/>
        <a:p>
          <a:pPr>
            <a:buFont typeface="Wingdings" panose="05000000000000000000" pitchFamily="2" charset="2"/>
            <a:buChar char="q"/>
          </a:pPr>
          <a:r>
            <a:rPr lang="en-US" sz="1800" b="0" dirty="0">
              <a:latin typeface="Arial" panose="020B0604020202020204" pitchFamily="34" charset="0"/>
              <a:cs typeface="Arial" panose="020B0604020202020204" pitchFamily="34" charset="0"/>
            </a:rPr>
            <a:t>35 IEs have been re-accredited (61%)</a:t>
          </a:r>
        </a:p>
      </dgm:t>
    </dgm:pt>
    <dgm:pt modelId="{1E59E4E9-F97E-4543-82E0-812F7523823B}" type="sibTrans" cxnId="{53F3D97A-1A01-4252-BEB2-10FA4DC4792A}">
      <dgm:prSet/>
      <dgm:spPr/>
      <dgm:t>
        <a:bodyPr/>
        <a:lstStyle/>
        <a:p>
          <a:endParaRPr lang="en-US"/>
        </a:p>
      </dgm:t>
    </dgm:pt>
    <dgm:pt modelId="{5D62032C-F237-43AD-B3B5-53C231B970B7}" type="parTrans" cxnId="{53F3D97A-1A01-4252-BEB2-10FA4DC4792A}">
      <dgm:prSet/>
      <dgm:spPr/>
      <dgm:t>
        <a:bodyPr/>
        <a:lstStyle/>
        <a:p>
          <a:endParaRPr lang="en-US"/>
        </a:p>
      </dgm:t>
    </dgm:pt>
    <dgm:pt modelId="{2BEA5599-FF53-492E-8DD9-566AF82D6471}">
      <dgm:prSet/>
      <dgm:spPr/>
      <dgm:t>
        <a:bodyPr/>
        <a:lstStyle/>
        <a:p>
          <a:r>
            <a:rPr lang="en-US" b="1"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accredited NIEs from LDCs; </a:t>
          </a:r>
          <a:r>
            <a:rPr lang="en-US" b="1" dirty="0">
              <a:latin typeface="Arial" panose="020B0604020202020204" pitchFamily="34" charset="0"/>
              <a:cs typeface="Arial" panose="020B0604020202020204" pitchFamily="34" charset="0"/>
            </a:rPr>
            <a:t>7</a:t>
          </a:r>
          <a:r>
            <a:rPr lang="en-US" dirty="0">
              <a:latin typeface="Arial" panose="020B0604020202020204" pitchFamily="34" charset="0"/>
              <a:cs typeface="Arial" panose="020B0604020202020204" pitchFamily="34" charset="0"/>
            </a:rPr>
            <a:t> accredited NIEs  from SIDS; and 17 accredited NIEs from other developing countries</a:t>
          </a:r>
        </a:p>
      </dgm:t>
    </dgm:pt>
    <dgm:pt modelId="{13F2B19F-2BA3-4313-85CB-7A9F72F7BAF9}" type="parTrans" cxnId="{F4652B8C-F7EE-4945-9B16-AEAF07638CF6}">
      <dgm:prSet/>
      <dgm:spPr/>
      <dgm:t>
        <a:bodyPr/>
        <a:lstStyle/>
        <a:p>
          <a:endParaRPr lang="en-US"/>
        </a:p>
      </dgm:t>
    </dgm:pt>
    <dgm:pt modelId="{E5C385EC-4486-4ADA-B9CA-89325996B769}" type="sibTrans" cxnId="{F4652B8C-F7EE-4945-9B16-AEAF07638CF6}">
      <dgm:prSet/>
      <dgm:spPr/>
      <dgm:t>
        <a:bodyPr/>
        <a:lstStyle/>
        <a:p>
          <a:endParaRPr lang="en-US"/>
        </a:p>
      </dgm:t>
    </dgm:pt>
    <dgm:pt modelId="{44C8196E-0C34-4E72-951D-69BA36DC4C40}" type="pres">
      <dgm:prSet presAssocID="{71D63AFD-8D21-40F0-AE84-006D676C9D4E}" presName="Name0" presStyleCnt="0">
        <dgm:presLayoutVars>
          <dgm:chMax val="7"/>
          <dgm:chPref val="7"/>
          <dgm:dir/>
        </dgm:presLayoutVars>
      </dgm:prSet>
      <dgm:spPr/>
    </dgm:pt>
    <dgm:pt modelId="{584A9837-31DF-45BC-B485-F9942BA45717}" type="pres">
      <dgm:prSet presAssocID="{71D63AFD-8D21-40F0-AE84-006D676C9D4E}" presName="Name1" presStyleCnt="0"/>
      <dgm:spPr/>
    </dgm:pt>
    <dgm:pt modelId="{FB72C972-F498-4AF2-9819-985EA0A78594}" type="pres">
      <dgm:prSet presAssocID="{71D63AFD-8D21-40F0-AE84-006D676C9D4E}" presName="cycle" presStyleCnt="0"/>
      <dgm:spPr/>
    </dgm:pt>
    <dgm:pt modelId="{B912FF7D-4A71-4A8D-B506-31CAECF907BC}" type="pres">
      <dgm:prSet presAssocID="{71D63AFD-8D21-40F0-AE84-006D676C9D4E}" presName="srcNode" presStyleLbl="node1" presStyleIdx="0" presStyleCnt="5"/>
      <dgm:spPr/>
    </dgm:pt>
    <dgm:pt modelId="{D53D5391-FF11-4D1A-B98F-33E836FE1B94}" type="pres">
      <dgm:prSet presAssocID="{71D63AFD-8D21-40F0-AE84-006D676C9D4E}" presName="conn" presStyleLbl="parChTrans1D2" presStyleIdx="0" presStyleCnt="1" custLinFactNeighborX="-36358"/>
      <dgm:spPr/>
    </dgm:pt>
    <dgm:pt modelId="{77663BD4-051C-4BF2-83BE-55ECDEB0574A}" type="pres">
      <dgm:prSet presAssocID="{71D63AFD-8D21-40F0-AE84-006D676C9D4E}" presName="extraNode" presStyleLbl="node1" presStyleIdx="0" presStyleCnt="5"/>
      <dgm:spPr/>
    </dgm:pt>
    <dgm:pt modelId="{82403F50-DF79-4777-A5AB-AD40F7010A84}" type="pres">
      <dgm:prSet presAssocID="{71D63AFD-8D21-40F0-AE84-006D676C9D4E}" presName="dstNode" presStyleLbl="node1" presStyleIdx="0" presStyleCnt="5"/>
      <dgm:spPr/>
    </dgm:pt>
    <dgm:pt modelId="{A0C946B5-7666-4996-BC8E-F2F2C84CDAD1}" type="pres">
      <dgm:prSet presAssocID="{5D0A2B25-2866-4FD4-9C5C-111ED28A63F6}" presName="text_1" presStyleLbl="node1" presStyleIdx="0" presStyleCnt="5" custScaleX="45167" custLinFactNeighborX="-24664" custLinFactNeighborY="-15046">
        <dgm:presLayoutVars>
          <dgm:bulletEnabled val="1"/>
        </dgm:presLayoutVars>
      </dgm:prSet>
      <dgm:spPr/>
    </dgm:pt>
    <dgm:pt modelId="{E4011348-8A6F-47B5-AE38-9601E55D1816}" type="pres">
      <dgm:prSet presAssocID="{5D0A2B25-2866-4FD4-9C5C-111ED28A63F6}" presName="accent_1" presStyleCnt="0"/>
      <dgm:spPr/>
    </dgm:pt>
    <dgm:pt modelId="{20DC35A5-B4FC-4F78-99DD-CEB63607B3B2}" type="pres">
      <dgm:prSet presAssocID="{5D0A2B25-2866-4FD4-9C5C-111ED28A63F6}" presName="accentRepeatNode" presStyleLbl="solidFgAcc1" presStyleIdx="0" presStyleCnt="5" custLinFactNeighborX="7855" custLinFactNeighborY="-9658"/>
      <dgm:spPr/>
    </dgm:pt>
    <dgm:pt modelId="{661E0708-47FE-4B3C-8ABB-796FDF89DEDC}" type="pres">
      <dgm:prSet presAssocID="{94E5C6FA-46F8-42CF-9F5E-CFD887BE9751}" presName="text_2" presStyleLbl="node1" presStyleIdx="1" presStyleCnt="5" custScaleX="51316" custLinFactNeighborX="-21090" custLinFactNeighborY="-16470">
        <dgm:presLayoutVars>
          <dgm:bulletEnabled val="1"/>
        </dgm:presLayoutVars>
      </dgm:prSet>
      <dgm:spPr/>
    </dgm:pt>
    <dgm:pt modelId="{36917AA5-AA59-417D-AD27-3129AEBF9278}" type="pres">
      <dgm:prSet presAssocID="{94E5C6FA-46F8-42CF-9F5E-CFD887BE9751}" presName="accent_2" presStyleCnt="0"/>
      <dgm:spPr/>
    </dgm:pt>
    <dgm:pt modelId="{4834CDE8-3E0B-4285-A520-2B5B8E543F60}" type="pres">
      <dgm:prSet presAssocID="{94E5C6FA-46F8-42CF-9F5E-CFD887BE9751}" presName="accentRepeatNode" presStyleLbl="solidFgAcc1" presStyleIdx="1" presStyleCnt="5" custLinFactNeighborX="6138" custLinFactNeighborY="-15947"/>
      <dgm:spPr/>
    </dgm:pt>
    <dgm:pt modelId="{2DDF27B8-85E8-4511-BDC0-FB19163D8ED6}" type="pres">
      <dgm:prSet presAssocID="{84078BA9-FA2E-4477-9926-00EE776BEFE6}" presName="text_3" presStyleLbl="node1" presStyleIdx="2" presStyleCnt="5" custScaleX="76414" custLinFactNeighborX="-10254" custLinFactNeighborY="-20862">
        <dgm:presLayoutVars>
          <dgm:bulletEnabled val="1"/>
        </dgm:presLayoutVars>
      </dgm:prSet>
      <dgm:spPr/>
    </dgm:pt>
    <dgm:pt modelId="{07717275-216C-4250-BD86-19E7B6BFC7E8}" type="pres">
      <dgm:prSet presAssocID="{84078BA9-FA2E-4477-9926-00EE776BEFE6}" presName="accent_3" presStyleCnt="0"/>
      <dgm:spPr/>
    </dgm:pt>
    <dgm:pt modelId="{F08F9EFA-6C15-4DB4-922B-6CC7025A69A6}" type="pres">
      <dgm:prSet presAssocID="{84078BA9-FA2E-4477-9926-00EE776BEFE6}" presName="accentRepeatNode" presStyleLbl="solidFgAcc1" presStyleIdx="2" presStyleCnt="5" custLinFactNeighborY="-16682"/>
      <dgm:spPr/>
    </dgm:pt>
    <dgm:pt modelId="{D83DCDED-3692-4391-9CD6-C92A1DA5EC63}" type="pres">
      <dgm:prSet presAssocID="{B360ECB2-B5D8-47FC-B6C5-543959977590}" presName="text_4" presStyleLbl="node1" presStyleIdx="3" presStyleCnt="5" custScaleX="62087" custLinFactNeighborX="-16749" custLinFactNeighborY="-20812">
        <dgm:presLayoutVars>
          <dgm:bulletEnabled val="1"/>
        </dgm:presLayoutVars>
      </dgm:prSet>
      <dgm:spPr/>
    </dgm:pt>
    <dgm:pt modelId="{A6253B2D-EE5D-4CA1-90C6-7BF18478422F}" type="pres">
      <dgm:prSet presAssocID="{B360ECB2-B5D8-47FC-B6C5-543959977590}" presName="accent_4" presStyleCnt="0"/>
      <dgm:spPr/>
    </dgm:pt>
    <dgm:pt modelId="{5CC70632-C1A7-4F38-94D7-0939173D6CE1}" type="pres">
      <dgm:prSet presAssocID="{B360ECB2-B5D8-47FC-B6C5-543959977590}" presName="accentRepeatNode" presStyleLbl="solidFgAcc1" presStyleIdx="3" presStyleCnt="5" custLinFactNeighborX="7570" custLinFactNeighborY="-21196"/>
      <dgm:spPr/>
    </dgm:pt>
    <dgm:pt modelId="{6D00BAC4-0207-4068-8CE4-010A4F1CD60F}" type="pres">
      <dgm:prSet presAssocID="{2BEA5599-FF53-492E-8DD9-566AF82D6471}" presName="text_5" presStyleLbl="node1" presStyleIdx="4" presStyleCnt="5" custLinFactNeighborX="-114" custLinFactNeighborY="-8325">
        <dgm:presLayoutVars>
          <dgm:bulletEnabled val="1"/>
        </dgm:presLayoutVars>
      </dgm:prSet>
      <dgm:spPr/>
    </dgm:pt>
    <dgm:pt modelId="{38652BB9-9268-4FB4-8871-F60C4A23018C}" type="pres">
      <dgm:prSet presAssocID="{2BEA5599-FF53-492E-8DD9-566AF82D6471}" presName="accent_5" presStyleCnt="0"/>
      <dgm:spPr/>
    </dgm:pt>
    <dgm:pt modelId="{7AFAB1D8-FC3B-4698-BCD3-6DDBCE80FB81}" type="pres">
      <dgm:prSet presAssocID="{2BEA5599-FF53-492E-8DD9-566AF82D6471}" presName="accentRepeatNode" presStyleLbl="solidFgAcc1" presStyleIdx="4" presStyleCnt="5"/>
      <dgm:spPr/>
    </dgm:pt>
  </dgm:ptLst>
  <dgm:cxnLst>
    <dgm:cxn modelId="{A96DC210-A951-446C-B2DF-B58CEAC6CDAA}" type="presOf" srcId="{C62513D0-42FC-4BAC-87D0-071C5E2AABB8}" destId="{D53D5391-FF11-4D1A-B98F-33E836FE1B94}" srcOrd="0" destOrd="0" presId="urn:microsoft.com/office/officeart/2008/layout/VerticalCurvedList"/>
    <dgm:cxn modelId="{654AF81B-50B6-4F72-BA31-FD5182934A6B}" srcId="{71D63AFD-8D21-40F0-AE84-006D676C9D4E}" destId="{94E5C6FA-46F8-42CF-9F5E-CFD887BE9751}" srcOrd="1" destOrd="0" parTransId="{EABCAF80-DFF1-48D0-95A2-221E1498FF72}" sibTransId="{468894C7-87CF-48B9-AFD7-FCE5DBCD6FF4}"/>
    <dgm:cxn modelId="{758D2B25-EEBA-45AA-A49D-ECE9A37E7847}" type="presOf" srcId="{B360ECB2-B5D8-47FC-B6C5-543959977590}" destId="{D83DCDED-3692-4391-9CD6-C92A1DA5EC63}" srcOrd="0" destOrd="0" presId="urn:microsoft.com/office/officeart/2008/layout/VerticalCurvedList"/>
    <dgm:cxn modelId="{C2DEB738-81CF-4BE8-8F65-6C71910ABFFC}" type="presOf" srcId="{84078BA9-FA2E-4477-9926-00EE776BEFE6}" destId="{2DDF27B8-85E8-4511-BDC0-FB19163D8ED6}" srcOrd="0" destOrd="0" presId="urn:microsoft.com/office/officeart/2008/layout/VerticalCurvedList"/>
    <dgm:cxn modelId="{476CE45B-9C4A-413D-B40E-8E7CB2B4B452}" type="presOf" srcId="{71D63AFD-8D21-40F0-AE84-006D676C9D4E}" destId="{44C8196E-0C34-4E72-951D-69BA36DC4C40}" srcOrd="0" destOrd="0" presId="urn:microsoft.com/office/officeart/2008/layout/VerticalCurvedList"/>
    <dgm:cxn modelId="{5CD87E5F-DA80-4F58-8B59-DAA80BDB4AD0}" srcId="{71D63AFD-8D21-40F0-AE84-006D676C9D4E}" destId="{B360ECB2-B5D8-47FC-B6C5-543959977590}" srcOrd="3" destOrd="0" parTransId="{8C878C61-F659-41C9-B444-C2D5CB960CEE}" sibTransId="{306E7022-6FFE-4238-8CF7-2C89EEA28B58}"/>
    <dgm:cxn modelId="{0598F871-2D3B-4CE4-B2A2-A5CD970E2C22}" type="presOf" srcId="{2BEA5599-FF53-492E-8DD9-566AF82D6471}" destId="{6D00BAC4-0207-4068-8CE4-010A4F1CD60F}" srcOrd="0" destOrd="0" presId="urn:microsoft.com/office/officeart/2008/layout/VerticalCurvedList"/>
    <dgm:cxn modelId="{64138E57-F9AD-426A-935F-494F1BBB9DBA}" type="presOf" srcId="{5D0A2B25-2866-4FD4-9C5C-111ED28A63F6}" destId="{A0C946B5-7666-4996-BC8E-F2F2C84CDAD1}" srcOrd="0" destOrd="0" presId="urn:microsoft.com/office/officeart/2008/layout/VerticalCurvedList"/>
    <dgm:cxn modelId="{53F3D97A-1A01-4252-BEB2-10FA4DC4792A}" srcId="{71D63AFD-8D21-40F0-AE84-006D676C9D4E}" destId="{84078BA9-FA2E-4477-9926-00EE776BEFE6}" srcOrd="2" destOrd="0" parTransId="{5D62032C-F237-43AD-B3B5-53C231B970B7}" sibTransId="{1E59E4E9-F97E-4543-82E0-812F7523823B}"/>
    <dgm:cxn modelId="{F4652B8C-F7EE-4945-9B16-AEAF07638CF6}" srcId="{71D63AFD-8D21-40F0-AE84-006D676C9D4E}" destId="{2BEA5599-FF53-492E-8DD9-566AF82D6471}" srcOrd="4" destOrd="0" parTransId="{13F2B19F-2BA3-4313-85CB-7A9F72F7BAF9}" sibTransId="{E5C385EC-4486-4ADA-B9CA-89325996B769}"/>
    <dgm:cxn modelId="{1E75AEA8-1B93-4C74-9FC4-5E5248C91230}" srcId="{71D63AFD-8D21-40F0-AE84-006D676C9D4E}" destId="{5D0A2B25-2866-4FD4-9C5C-111ED28A63F6}" srcOrd="0" destOrd="0" parTransId="{5D692D60-EFCF-4D55-9554-9A5C2AF495C6}" sibTransId="{C62513D0-42FC-4BAC-87D0-071C5E2AABB8}"/>
    <dgm:cxn modelId="{42DA54FD-A502-4CFD-B253-E3C02EFEFED7}" type="presOf" srcId="{94E5C6FA-46F8-42CF-9F5E-CFD887BE9751}" destId="{661E0708-47FE-4B3C-8ABB-796FDF89DEDC}" srcOrd="0" destOrd="0" presId="urn:microsoft.com/office/officeart/2008/layout/VerticalCurvedList"/>
    <dgm:cxn modelId="{F093A79E-66C7-4E48-9AD3-7802B98803B9}" type="presParOf" srcId="{44C8196E-0C34-4E72-951D-69BA36DC4C40}" destId="{584A9837-31DF-45BC-B485-F9942BA45717}" srcOrd="0" destOrd="0" presId="urn:microsoft.com/office/officeart/2008/layout/VerticalCurvedList"/>
    <dgm:cxn modelId="{69C94C10-9569-4E1D-B5B3-E78BB02764AF}" type="presParOf" srcId="{584A9837-31DF-45BC-B485-F9942BA45717}" destId="{FB72C972-F498-4AF2-9819-985EA0A78594}" srcOrd="0" destOrd="0" presId="urn:microsoft.com/office/officeart/2008/layout/VerticalCurvedList"/>
    <dgm:cxn modelId="{A055AF16-1DF4-479B-AEB8-CFB56537AF25}" type="presParOf" srcId="{FB72C972-F498-4AF2-9819-985EA0A78594}" destId="{B912FF7D-4A71-4A8D-B506-31CAECF907BC}" srcOrd="0" destOrd="0" presId="urn:microsoft.com/office/officeart/2008/layout/VerticalCurvedList"/>
    <dgm:cxn modelId="{D72309F7-8A3F-4D12-8879-5C7CA58BA723}" type="presParOf" srcId="{FB72C972-F498-4AF2-9819-985EA0A78594}" destId="{D53D5391-FF11-4D1A-B98F-33E836FE1B94}" srcOrd="1" destOrd="0" presId="urn:microsoft.com/office/officeart/2008/layout/VerticalCurvedList"/>
    <dgm:cxn modelId="{A1F8E14A-2AAE-4125-89E4-C0E84EB32EFB}" type="presParOf" srcId="{FB72C972-F498-4AF2-9819-985EA0A78594}" destId="{77663BD4-051C-4BF2-83BE-55ECDEB0574A}" srcOrd="2" destOrd="0" presId="urn:microsoft.com/office/officeart/2008/layout/VerticalCurvedList"/>
    <dgm:cxn modelId="{A29495D4-F7A2-4532-8182-9FA8AE40F7E6}" type="presParOf" srcId="{FB72C972-F498-4AF2-9819-985EA0A78594}" destId="{82403F50-DF79-4777-A5AB-AD40F7010A84}" srcOrd="3" destOrd="0" presId="urn:microsoft.com/office/officeart/2008/layout/VerticalCurvedList"/>
    <dgm:cxn modelId="{9907BD01-FB69-4589-9E5F-B305EF867BB4}" type="presParOf" srcId="{584A9837-31DF-45BC-B485-F9942BA45717}" destId="{A0C946B5-7666-4996-BC8E-F2F2C84CDAD1}" srcOrd="1" destOrd="0" presId="urn:microsoft.com/office/officeart/2008/layout/VerticalCurvedList"/>
    <dgm:cxn modelId="{5537B4DC-81B2-48C1-AA69-3A97BA24C2B5}" type="presParOf" srcId="{584A9837-31DF-45BC-B485-F9942BA45717}" destId="{E4011348-8A6F-47B5-AE38-9601E55D1816}" srcOrd="2" destOrd="0" presId="urn:microsoft.com/office/officeart/2008/layout/VerticalCurvedList"/>
    <dgm:cxn modelId="{90F5472E-68EE-4F1F-BFDA-450806267274}" type="presParOf" srcId="{E4011348-8A6F-47B5-AE38-9601E55D1816}" destId="{20DC35A5-B4FC-4F78-99DD-CEB63607B3B2}" srcOrd="0" destOrd="0" presId="urn:microsoft.com/office/officeart/2008/layout/VerticalCurvedList"/>
    <dgm:cxn modelId="{A7C2F896-8966-4772-8A10-E3A780440B54}" type="presParOf" srcId="{584A9837-31DF-45BC-B485-F9942BA45717}" destId="{661E0708-47FE-4B3C-8ABB-796FDF89DEDC}" srcOrd="3" destOrd="0" presId="urn:microsoft.com/office/officeart/2008/layout/VerticalCurvedList"/>
    <dgm:cxn modelId="{778D07B4-5E39-47B0-8811-C66B7305C584}" type="presParOf" srcId="{584A9837-31DF-45BC-B485-F9942BA45717}" destId="{36917AA5-AA59-417D-AD27-3129AEBF9278}" srcOrd="4" destOrd="0" presId="urn:microsoft.com/office/officeart/2008/layout/VerticalCurvedList"/>
    <dgm:cxn modelId="{F3F8CD1F-08AA-474E-B1E8-6A9077774F75}" type="presParOf" srcId="{36917AA5-AA59-417D-AD27-3129AEBF9278}" destId="{4834CDE8-3E0B-4285-A520-2B5B8E543F60}" srcOrd="0" destOrd="0" presId="urn:microsoft.com/office/officeart/2008/layout/VerticalCurvedList"/>
    <dgm:cxn modelId="{6AF6983B-98A2-4987-B65C-8E799A5B9DFD}" type="presParOf" srcId="{584A9837-31DF-45BC-B485-F9942BA45717}" destId="{2DDF27B8-85E8-4511-BDC0-FB19163D8ED6}" srcOrd="5" destOrd="0" presId="urn:microsoft.com/office/officeart/2008/layout/VerticalCurvedList"/>
    <dgm:cxn modelId="{227C3F89-472E-4DBF-BB1A-F3202BF192A0}" type="presParOf" srcId="{584A9837-31DF-45BC-B485-F9942BA45717}" destId="{07717275-216C-4250-BD86-19E7B6BFC7E8}" srcOrd="6" destOrd="0" presId="urn:microsoft.com/office/officeart/2008/layout/VerticalCurvedList"/>
    <dgm:cxn modelId="{D8E3A5BE-333E-4620-9C91-D5B186530759}" type="presParOf" srcId="{07717275-216C-4250-BD86-19E7B6BFC7E8}" destId="{F08F9EFA-6C15-4DB4-922B-6CC7025A69A6}" srcOrd="0" destOrd="0" presId="urn:microsoft.com/office/officeart/2008/layout/VerticalCurvedList"/>
    <dgm:cxn modelId="{C3BBE80B-85F4-486B-8B18-A3EE9EA9C34E}" type="presParOf" srcId="{584A9837-31DF-45BC-B485-F9942BA45717}" destId="{D83DCDED-3692-4391-9CD6-C92A1DA5EC63}" srcOrd="7" destOrd="0" presId="urn:microsoft.com/office/officeart/2008/layout/VerticalCurvedList"/>
    <dgm:cxn modelId="{0060D567-A550-433A-994F-617D8B916EA9}" type="presParOf" srcId="{584A9837-31DF-45BC-B485-F9942BA45717}" destId="{A6253B2D-EE5D-4CA1-90C6-7BF18478422F}" srcOrd="8" destOrd="0" presId="urn:microsoft.com/office/officeart/2008/layout/VerticalCurvedList"/>
    <dgm:cxn modelId="{8791F20A-D442-4EE9-ADEB-1589D3BE9457}" type="presParOf" srcId="{A6253B2D-EE5D-4CA1-90C6-7BF18478422F}" destId="{5CC70632-C1A7-4F38-94D7-0939173D6CE1}" srcOrd="0" destOrd="0" presId="urn:microsoft.com/office/officeart/2008/layout/VerticalCurvedList"/>
    <dgm:cxn modelId="{07B79EF0-C3EE-4FF2-B524-89FB35BA9583}" type="presParOf" srcId="{584A9837-31DF-45BC-B485-F9942BA45717}" destId="{6D00BAC4-0207-4068-8CE4-010A4F1CD60F}" srcOrd="9" destOrd="0" presId="urn:microsoft.com/office/officeart/2008/layout/VerticalCurvedList"/>
    <dgm:cxn modelId="{344B3872-0A70-404A-B3E5-B822DA87F825}" type="presParOf" srcId="{584A9837-31DF-45BC-B485-F9942BA45717}" destId="{38652BB9-9268-4FB4-8871-F60C4A23018C}" srcOrd="10" destOrd="0" presId="urn:microsoft.com/office/officeart/2008/layout/VerticalCurvedList"/>
    <dgm:cxn modelId="{670E5B92-7415-491E-94A3-9E9C4FB6D3DB}" type="presParOf" srcId="{38652BB9-9268-4FB4-8871-F60C4A23018C}" destId="{7AFAB1D8-FC3B-4698-BCD3-6DDBCE80FB81}" srcOrd="0" destOrd="0" presId="urn:microsoft.com/office/officeart/2008/layout/VerticalCurvedList"/>
  </dgm:cxnLst>
  <dgm:bg>
    <a:solidFill>
      <a:schemeClr val="bg2">
        <a:lumMod val="9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B944FF-0C98-4E37-BDFA-80479C7E0D46}"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09384289-0CB2-4BCF-953E-B66347340F88}">
      <dgm:prSet phldrT="[Text]" custT="1"/>
      <dgm:spPr/>
      <dgm:t>
        <a:bodyPr/>
        <a:lstStyle/>
        <a:p>
          <a:pPr>
            <a:buFont typeface="+mj-lt"/>
            <a:buAutoNum type="romanUcPeriod"/>
          </a:pPr>
          <a:r>
            <a:rPr lang="en-US" sz="1800" b="1" dirty="0">
              <a:latin typeface="+mn-lt"/>
            </a:rPr>
            <a:t>Strategic engagement at Funds’ secretariat and Board levels</a:t>
          </a:r>
        </a:p>
      </dgm:t>
    </dgm:pt>
    <dgm:pt modelId="{F9E88BDA-1FD9-4442-B28A-41867BF9FA1D}" type="parTrans" cxnId="{8828FEC8-A86A-48E4-BD8A-289611B76B55}">
      <dgm:prSet/>
      <dgm:spPr/>
      <dgm:t>
        <a:bodyPr/>
        <a:lstStyle/>
        <a:p>
          <a:endParaRPr lang="en-US" sz="1800">
            <a:latin typeface="+mn-lt"/>
          </a:endParaRPr>
        </a:p>
      </dgm:t>
    </dgm:pt>
    <dgm:pt modelId="{90B8AFEF-E89C-4AEB-AC46-561947EA7C61}" type="sibTrans" cxnId="{8828FEC8-A86A-48E4-BD8A-289611B76B55}">
      <dgm:prSet/>
      <dgm:spPr/>
      <dgm:t>
        <a:bodyPr/>
        <a:lstStyle/>
        <a:p>
          <a:endParaRPr lang="en-US" sz="1800">
            <a:latin typeface="+mn-lt"/>
          </a:endParaRPr>
        </a:p>
      </dgm:t>
    </dgm:pt>
    <dgm:pt modelId="{38248B2E-AF8D-4158-ABB4-3E177957A1D8}">
      <dgm:prSet phldrT="[Text]" custT="1"/>
      <dgm:spPr/>
      <dgm:t>
        <a:bodyPr/>
        <a:lstStyle/>
        <a:p>
          <a:pPr>
            <a:buFont typeface="+mj-lt"/>
            <a:buAutoNum type="romanUcPeriod"/>
          </a:pPr>
          <a:r>
            <a:rPr lang="en-US" sz="1800" b="1" dirty="0">
              <a:latin typeface="+mn-lt"/>
            </a:rPr>
            <a:t>AF/GEF secretariat collaboration on portfolio development matters</a:t>
          </a:r>
        </a:p>
      </dgm:t>
    </dgm:pt>
    <dgm:pt modelId="{BEF988F5-4597-41B3-9A55-9C1C7A4A6522}" type="parTrans" cxnId="{CAB31D00-7B0D-4F5D-97A7-B1FC8F4CC84E}">
      <dgm:prSet/>
      <dgm:spPr/>
      <dgm:t>
        <a:bodyPr/>
        <a:lstStyle/>
        <a:p>
          <a:endParaRPr lang="en-US" sz="1800">
            <a:latin typeface="+mn-lt"/>
          </a:endParaRPr>
        </a:p>
      </dgm:t>
    </dgm:pt>
    <dgm:pt modelId="{A332A5AC-4F0B-4BD2-861D-0F3DAB79E891}" type="sibTrans" cxnId="{CAB31D00-7B0D-4F5D-97A7-B1FC8F4CC84E}">
      <dgm:prSet/>
      <dgm:spPr/>
      <dgm:t>
        <a:bodyPr/>
        <a:lstStyle/>
        <a:p>
          <a:endParaRPr lang="en-US" sz="1800">
            <a:latin typeface="+mn-lt"/>
          </a:endParaRPr>
        </a:p>
      </dgm:t>
    </dgm:pt>
    <dgm:pt modelId="{B0BBD4D2-661A-4069-B0AB-BC8CD101FD2E}">
      <dgm:prSet phldrT="[Text]" custT="1"/>
      <dgm:spPr/>
      <dgm:t>
        <a:bodyPr/>
        <a:lstStyle/>
        <a:p>
          <a:pPr>
            <a:buFont typeface="+mj-lt"/>
            <a:buAutoNum type="romanUcPeriod"/>
          </a:pPr>
          <a:r>
            <a:rPr lang="en-US" sz="1800" b="1" dirty="0">
              <a:latin typeface="+mn-lt"/>
            </a:rPr>
            <a:t>AF/GCF collaboration to enhance climate finance access</a:t>
          </a:r>
        </a:p>
      </dgm:t>
    </dgm:pt>
    <dgm:pt modelId="{DFFAE4F1-6FF8-4007-8D36-7FA738E54CFD}" type="parTrans" cxnId="{BB70D8CE-0F3C-41C5-851B-EFF405DF52F9}">
      <dgm:prSet/>
      <dgm:spPr/>
      <dgm:t>
        <a:bodyPr/>
        <a:lstStyle/>
        <a:p>
          <a:endParaRPr lang="en-US" sz="1800">
            <a:latin typeface="+mn-lt"/>
          </a:endParaRPr>
        </a:p>
      </dgm:t>
    </dgm:pt>
    <dgm:pt modelId="{2C2AB49B-6C72-4500-8F73-87652455BDD1}" type="sibTrans" cxnId="{BB70D8CE-0F3C-41C5-851B-EFF405DF52F9}">
      <dgm:prSet/>
      <dgm:spPr/>
      <dgm:t>
        <a:bodyPr/>
        <a:lstStyle/>
        <a:p>
          <a:endParaRPr lang="en-US" sz="1800">
            <a:latin typeface="+mn-lt"/>
          </a:endParaRPr>
        </a:p>
      </dgm:t>
    </dgm:pt>
    <dgm:pt modelId="{193DD56A-1149-45C6-817A-DB96A62AFEA1}">
      <dgm:prSet phldrT="[Text]" custT="1"/>
      <dgm:spPr/>
      <dgm:t>
        <a:bodyPr/>
        <a:lstStyle/>
        <a:p>
          <a:pPr>
            <a:buFont typeface="Arial" panose="020B0604020202020204" pitchFamily="34" charset="0"/>
            <a:buChar char="•"/>
          </a:pPr>
          <a:r>
            <a:rPr lang="en-US" sz="1800" b="1" kern="1200" dirty="0">
              <a:solidFill>
                <a:schemeClr val="tx1"/>
              </a:solidFill>
              <a:latin typeface="+mn-lt"/>
            </a:rPr>
            <a:t>Direct Access</a:t>
          </a:r>
          <a:r>
            <a:rPr lang="en-US" sz="1800" kern="1200" dirty="0">
              <a:solidFill>
                <a:schemeClr val="tx1"/>
              </a:solidFill>
              <a:latin typeface="+mn-lt"/>
            </a:rPr>
            <a:t>: Joint support to Community of Practice of Direct Access Entities (CPDAE)</a:t>
          </a:r>
        </a:p>
      </dgm:t>
    </dgm:pt>
    <dgm:pt modelId="{1AC55DB1-C3C1-4985-91D0-3514B148D494}" type="parTrans" cxnId="{56F23FB3-A4F9-43BA-AED3-FD62D5D82554}">
      <dgm:prSet/>
      <dgm:spPr/>
      <dgm:t>
        <a:bodyPr/>
        <a:lstStyle/>
        <a:p>
          <a:endParaRPr lang="en-US" sz="1800">
            <a:latin typeface="+mn-lt"/>
          </a:endParaRPr>
        </a:p>
      </dgm:t>
    </dgm:pt>
    <dgm:pt modelId="{0C53A4D1-DE36-4177-A541-0352AEC4F0D8}" type="sibTrans" cxnId="{56F23FB3-A4F9-43BA-AED3-FD62D5D82554}">
      <dgm:prSet/>
      <dgm:spPr/>
      <dgm:t>
        <a:bodyPr/>
        <a:lstStyle/>
        <a:p>
          <a:endParaRPr lang="en-US" sz="1800">
            <a:latin typeface="+mn-lt"/>
          </a:endParaRPr>
        </a:p>
      </dgm:t>
    </dgm:pt>
    <dgm:pt modelId="{ABE8E465-D462-4968-9869-BBD4A7357D5F}">
      <dgm:prSet phldrT="[Text]" custT="1"/>
      <dgm:spPr/>
      <dgm:t>
        <a:bodyPr/>
        <a:lstStyle/>
        <a:p>
          <a:pPr>
            <a:buFont typeface="Arial" panose="020B0604020202020204" pitchFamily="34" charset="0"/>
            <a:buChar char="•"/>
          </a:pPr>
          <a:r>
            <a:rPr lang="en-US" sz="1800" kern="1200" dirty="0">
              <a:solidFill>
                <a:srgbClr val="000000"/>
              </a:solidFill>
              <a:latin typeface="+mn-lt"/>
              <a:ea typeface="+mn-ea"/>
              <a:cs typeface="+mn-cs"/>
            </a:rPr>
            <a:t>Joint Climate Funds Annual Dialogues &amp; Roadmap (between </a:t>
          </a:r>
          <a:r>
            <a:rPr lang="en-US" sz="1800" b="0" kern="1200" dirty="0">
              <a:solidFill>
                <a:srgbClr val="000000"/>
              </a:solidFill>
              <a:latin typeface="+mn-lt"/>
              <a:ea typeface="+mn-ea"/>
              <a:cs typeface="+mn-cs"/>
            </a:rPr>
            <a:t>AF/GCF/GEF/CIF)</a:t>
          </a:r>
        </a:p>
      </dgm:t>
    </dgm:pt>
    <dgm:pt modelId="{06772121-1CAB-42D2-A1C4-52EE2398087A}" type="sibTrans" cxnId="{9D0E328D-6996-495A-BE27-0A59B573041A}">
      <dgm:prSet/>
      <dgm:spPr/>
      <dgm:t>
        <a:bodyPr/>
        <a:lstStyle/>
        <a:p>
          <a:endParaRPr lang="en-US" sz="1800">
            <a:latin typeface="+mn-lt"/>
          </a:endParaRPr>
        </a:p>
      </dgm:t>
    </dgm:pt>
    <dgm:pt modelId="{C29AD6F7-3FA6-4A4A-A299-125483056111}" type="parTrans" cxnId="{9D0E328D-6996-495A-BE27-0A59B573041A}">
      <dgm:prSet/>
      <dgm:spPr/>
      <dgm:t>
        <a:bodyPr/>
        <a:lstStyle/>
        <a:p>
          <a:endParaRPr lang="en-US" sz="1800">
            <a:latin typeface="+mn-lt"/>
          </a:endParaRPr>
        </a:p>
      </dgm:t>
    </dgm:pt>
    <dgm:pt modelId="{B94F43CA-EC54-4197-B5F1-4CF34F25E014}">
      <dgm:prSet phldrT="[Text]" custT="1"/>
      <dgm:spPr/>
      <dgm:t>
        <a:bodyPr/>
        <a:lstStyle/>
        <a:p>
          <a:r>
            <a:rPr lang="en-US" sz="1800" b="0" kern="1200" dirty="0">
              <a:latin typeface="+mn-lt"/>
            </a:rPr>
            <a:t>GEF staff cross-support for AF portfolio quality at entry - </a:t>
          </a:r>
          <a:r>
            <a:rPr lang="en-US" sz="1800" b="0" kern="1200" dirty="0">
              <a:solidFill>
                <a:srgbClr val="000000"/>
              </a:solidFill>
              <a:latin typeface="+mn-lt"/>
              <a:ea typeface="+mn-ea"/>
              <a:cs typeface="+mn-cs"/>
            </a:rPr>
            <a:t>GEF staff co-review of AF projects</a:t>
          </a:r>
        </a:p>
      </dgm:t>
    </dgm:pt>
    <dgm:pt modelId="{77DEFA7A-87C3-4712-8146-8E7515B5D3E8}" type="parTrans" cxnId="{09AC3097-485A-408B-BCFB-41274D2D9677}">
      <dgm:prSet/>
      <dgm:spPr/>
      <dgm:t>
        <a:bodyPr/>
        <a:lstStyle/>
        <a:p>
          <a:endParaRPr lang="en-US" sz="1800">
            <a:latin typeface="+mn-lt"/>
          </a:endParaRPr>
        </a:p>
      </dgm:t>
    </dgm:pt>
    <dgm:pt modelId="{DC5FAE95-08CA-47D8-9693-FD9F3BE75AFA}" type="sibTrans" cxnId="{09AC3097-485A-408B-BCFB-41274D2D9677}">
      <dgm:prSet/>
      <dgm:spPr/>
      <dgm:t>
        <a:bodyPr/>
        <a:lstStyle/>
        <a:p>
          <a:endParaRPr lang="en-US" sz="1800">
            <a:latin typeface="+mn-lt"/>
          </a:endParaRPr>
        </a:p>
      </dgm:t>
    </dgm:pt>
    <dgm:pt modelId="{8CFC7144-F20B-4DBA-904F-9CCED1780110}">
      <dgm:prSet phldrT="[Text]" custT="1"/>
      <dgm:spPr/>
      <dgm:t>
        <a:bodyPr/>
        <a:lstStyle/>
        <a:p>
          <a:pPr>
            <a:buFont typeface="Arial" panose="020B0604020202020204" pitchFamily="34" charset="0"/>
            <a:buChar char="•"/>
          </a:pPr>
          <a:r>
            <a:rPr lang="en-US" sz="1800" kern="1200" dirty="0">
              <a:solidFill>
                <a:srgbClr val="000000"/>
              </a:solidFill>
              <a:latin typeface="+mn-lt"/>
              <a:ea typeface="+mn-ea"/>
              <a:cs typeface="+mn-cs"/>
            </a:rPr>
            <a:t>Continuous engagement among the Funds on operational matters including project portfolio, collaboration platform on results management and reporting frameworks, support for resilient COVID-19 recovery, KM &amp; communications, and scaling up projects </a:t>
          </a:r>
        </a:p>
      </dgm:t>
    </dgm:pt>
    <dgm:pt modelId="{CC3E5CE0-4DE4-4CD1-B0D2-39F2CD99E261}" type="parTrans" cxnId="{E2FB801B-4DEE-4727-98BD-5CFC5F462A72}">
      <dgm:prSet/>
      <dgm:spPr/>
      <dgm:t>
        <a:bodyPr/>
        <a:lstStyle/>
        <a:p>
          <a:endParaRPr lang="en-US" sz="1800">
            <a:latin typeface="+mn-lt"/>
          </a:endParaRPr>
        </a:p>
      </dgm:t>
    </dgm:pt>
    <dgm:pt modelId="{16380400-5D66-4E7F-8DCD-05AD01E3F2BD}" type="sibTrans" cxnId="{E2FB801B-4DEE-4727-98BD-5CFC5F462A72}">
      <dgm:prSet/>
      <dgm:spPr/>
      <dgm:t>
        <a:bodyPr/>
        <a:lstStyle/>
        <a:p>
          <a:endParaRPr lang="en-US" sz="1800">
            <a:latin typeface="+mn-lt"/>
          </a:endParaRPr>
        </a:p>
      </dgm:t>
    </dgm:pt>
    <dgm:pt modelId="{39FF7744-A9C5-490F-B389-0FAF5A7661CB}">
      <dgm:prSet phldrT="[Text]" custT="1"/>
      <dgm:spPr/>
      <dgm:t>
        <a:bodyPr/>
        <a:lstStyle/>
        <a:p>
          <a:pPr>
            <a:buFont typeface="Arial" panose="020B0604020202020204" pitchFamily="34" charset="0"/>
            <a:buChar char="•"/>
          </a:pPr>
          <a:r>
            <a:rPr lang="en-US" sz="1800" b="1" kern="1200" dirty="0">
              <a:solidFill>
                <a:schemeClr val="tx1"/>
              </a:solidFill>
              <a:latin typeface="+mn-lt"/>
            </a:rPr>
            <a:t>Project scale up: </a:t>
          </a:r>
          <a:r>
            <a:rPr lang="en-US" sz="1800" kern="1200" dirty="0">
              <a:solidFill>
                <a:schemeClr val="tx1"/>
              </a:solidFill>
              <a:latin typeface="+mn-lt"/>
            </a:rPr>
            <a:t>Pilot of Scaling-Up Approach between the AF and the GCF (nearly 10 projects so far)</a:t>
          </a:r>
          <a:endParaRPr lang="en-US" sz="1800" kern="1200" dirty="0">
            <a:solidFill>
              <a:schemeClr val="tx1"/>
            </a:solidFill>
            <a:latin typeface="+mn-lt"/>
            <a:ea typeface="+mn-ea"/>
            <a:cs typeface="+mn-cs"/>
          </a:endParaRPr>
        </a:p>
      </dgm:t>
    </dgm:pt>
    <dgm:pt modelId="{3B4CFADC-DB89-4774-A605-FC9A0BCAA185}" type="parTrans" cxnId="{E1E66A38-A74E-4464-B995-86D99AA7B15A}">
      <dgm:prSet/>
      <dgm:spPr/>
      <dgm:t>
        <a:bodyPr/>
        <a:lstStyle/>
        <a:p>
          <a:endParaRPr lang="en-US" sz="1800">
            <a:latin typeface="+mn-lt"/>
          </a:endParaRPr>
        </a:p>
      </dgm:t>
    </dgm:pt>
    <dgm:pt modelId="{59666A06-0E90-4F02-B67B-389A3C992107}" type="sibTrans" cxnId="{E1E66A38-A74E-4464-B995-86D99AA7B15A}">
      <dgm:prSet/>
      <dgm:spPr/>
      <dgm:t>
        <a:bodyPr/>
        <a:lstStyle/>
        <a:p>
          <a:endParaRPr lang="en-US" sz="1800">
            <a:latin typeface="+mn-lt"/>
          </a:endParaRPr>
        </a:p>
      </dgm:t>
    </dgm:pt>
    <dgm:pt modelId="{D417865F-FFAC-4E9C-85F0-8A300574ACF9}">
      <dgm:prSet phldrT="[Text]" custT="1"/>
      <dgm:spPr/>
      <dgm:t>
        <a:bodyPr/>
        <a:lstStyle/>
        <a:p>
          <a:pPr>
            <a:buFont typeface="Arial" panose="020B0604020202020204" pitchFamily="34" charset="0"/>
            <a:buChar char="•"/>
          </a:pPr>
          <a:r>
            <a:rPr lang="en-GB" sz="1800" b="1" kern="1200" dirty="0">
              <a:solidFill>
                <a:schemeClr val="tx1"/>
              </a:solidFill>
              <a:latin typeface="+mn-lt"/>
            </a:rPr>
            <a:t>Accreditation: </a:t>
          </a:r>
          <a:r>
            <a:rPr lang="en-GB" sz="1800" kern="1200" dirty="0">
              <a:solidFill>
                <a:schemeClr val="tx1"/>
              </a:solidFill>
              <a:latin typeface="+mn-lt"/>
            </a:rPr>
            <a:t>AF and GCF fast-track accreditation and Re-accreditation </a:t>
          </a:r>
          <a:endParaRPr lang="en-US" sz="1800" kern="1200" dirty="0">
            <a:solidFill>
              <a:schemeClr val="tx1"/>
            </a:solidFill>
            <a:latin typeface="+mn-lt"/>
          </a:endParaRPr>
        </a:p>
      </dgm:t>
    </dgm:pt>
    <dgm:pt modelId="{25CDDBB5-97BF-4E14-B400-F78AFC089BB2}" type="parTrans" cxnId="{C68B3D96-57DF-4026-BD0D-E0DB7699CD75}">
      <dgm:prSet/>
      <dgm:spPr/>
      <dgm:t>
        <a:bodyPr/>
        <a:lstStyle/>
        <a:p>
          <a:endParaRPr lang="en-US" sz="1800">
            <a:latin typeface="+mn-lt"/>
          </a:endParaRPr>
        </a:p>
      </dgm:t>
    </dgm:pt>
    <dgm:pt modelId="{A8DD6FAA-9CC3-4DA6-A577-19DECA4D38A3}" type="sibTrans" cxnId="{C68B3D96-57DF-4026-BD0D-E0DB7699CD75}">
      <dgm:prSet/>
      <dgm:spPr/>
      <dgm:t>
        <a:bodyPr/>
        <a:lstStyle/>
        <a:p>
          <a:endParaRPr lang="en-US" sz="1800">
            <a:latin typeface="+mn-lt"/>
          </a:endParaRPr>
        </a:p>
      </dgm:t>
    </dgm:pt>
    <dgm:pt modelId="{251B74A1-DB5D-47E8-B732-6B581644DF18}">
      <dgm:prSet phldrT="[Text]" custT="1"/>
      <dgm:spPr/>
      <dgm:t>
        <a:bodyPr/>
        <a:lstStyle/>
        <a:p>
          <a:r>
            <a:rPr lang="en-US" sz="1800" b="0" kern="1200" dirty="0">
              <a:solidFill>
                <a:srgbClr val="000000"/>
              </a:solidFill>
              <a:latin typeface="+mn-lt"/>
              <a:ea typeface="+mn-ea"/>
              <a:cs typeface="+mn-cs"/>
            </a:rPr>
            <a:t>Joint activities and events at COPs to share knowledge on best practices</a:t>
          </a:r>
        </a:p>
      </dgm:t>
    </dgm:pt>
    <dgm:pt modelId="{909C44AA-F174-4307-A44A-74DC04DDA162}" type="parTrans" cxnId="{9096FFD6-11AD-4EB0-B9BA-68B542D63818}">
      <dgm:prSet/>
      <dgm:spPr/>
      <dgm:t>
        <a:bodyPr/>
        <a:lstStyle/>
        <a:p>
          <a:endParaRPr lang="en-US"/>
        </a:p>
      </dgm:t>
    </dgm:pt>
    <dgm:pt modelId="{AFFCE8F4-B417-488B-8F09-36DCDE045246}" type="sibTrans" cxnId="{9096FFD6-11AD-4EB0-B9BA-68B542D63818}">
      <dgm:prSet/>
      <dgm:spPr/>
      <dgm:t>
        <a:bodyPr/>
        <a:lstStyle/>
        <a:p>
          <a:endParaRPr lang="en-US"/>
        </a:p>
      </dgm:t>
    </dgm:pt>
    <dgm:pt modelId="{3078AF7C-0B1D-4982-969A-7DA2018F3811}">
      <dgm:prSet phldrT="[Text]" custT="1"/>
      <dgm:spPr/>
      <dgm:t>
        <a:bodyPr/>
        <a:lstStyle/>
        <a:p>
          <a:r>
            <a:rPr lang="en-US" sz="1800" b="0" kern="1200" dirty="0">
              <a:solidFill>
                <a:srgbClr val="000000"/>
              </a:solidFill>
              <a:latin typeface="+mn-lt"/>
              <a:ea typeface="+mn-ea"/>
              <a:cs typeface="+mn-cs"/>
            </a:rPr>
            <a:t>Synergies in implementing complementary projects (Honduras, Samoa, Tanzania) &amp; projects that build on earlier GEF experiences (Antigua and Barbuda, Turkmenistan)</a:t>
          </a:r>
        </a:p>
      </dgm:t>
    </dgm:pt>
    <dgm:pt modelId="{69EED543-D356-4B6C-B3E5-5B9B66112E9F}" type="parTrans" cxnId="{9201E97B-3AC2-4C22-B30D-CF0577DC2F33}">
      <dgm:prSet/>
      <dgm:spPr/>
      <dgm:t>
        <a:bodyPr/>
        <a:lstStyle/>
        <a:p>
          <a:endParaRPr lang="en-US"/>
        </a:p>
      </dgm:t>
    </dgm:pt>
    <dgm:pt modelId="{22D6C7BF-770E-48A2-A05D-0B0F5170B890}" type="sibTrans" cxnId="{9201E97B-3AC2-4C22-B30D-CF0577DC2F33}">
      <dgm:prSet/>
      <dgm:spPr/>
      <dgm:t>
        <a:bodyPr/>
        <a:lstStyle/>
        <a:p>
          <a:endParaRPr lang="en-US"/>
        </a:p>
      </dgm:t>
    </dgm:pt>
    <dgm:pt modelId="{DF9F36C7-0191-4ED5-8BFD-3E6BAE414643}" type="pres">
      <dgm:prSet presAssocID="{2CB944FF-0C98-4E37-BDFA-80479C7E0D46}" presName="linear" presStyleCnt="0">
        <dgm:presLayoutVars>
          <dgm:dir/>
          <dgm:animLvl val="lvl"/>
          <dgm:resizeHandles val="exact"/>
        </dgm:presLayoutVars>
      </dgm:prSet>
      <dgm:spPr/>
    </dgm:pt>
    <dgm:pt modelId="{405BDFDB-00BA-447A-8255-DD03405D3A13}" type="pres">
      <dgm:prSet presAssocID="{09384289-0CB2-4BCF-953E-B66347340F88}" presName="parentLin" presStyleCnt="0"/>
      <dgm:spPr/>
    </dgm:pt>
    <dgm:pt modelId="{877D42EB-A8B7-4F86-AE01-5E9CCD478FA1}" type="pres">
      <dgm:prSet presAssocID="{09384289-0CB2-4BCF-953E-B66347340F88}" presName="parentLeftMargin" presStyleLbl="node1" presStyleIdx="0" presStyleCnt="3"/>
      <dgm:spPr/>
    </dgm:pt>
    <dgm:pt modelId="{2A34C717-0DBC-4652-AC8F-5C7D0517B25D}" type="pres">
      <dgm:prSet presAssocID="{09384289-0CB2-4BCF-953E-B66347340F88}" presName="parentText" presStyleLbl="node1" presStyleIdx="0" presStyleCnt="3">
        <dgm:presLayoutVars>
          <dgm:chMax val="0"/>
          <dgm:bulletEnabled val="1"/>
        </dgm:presLayoutVars>
      </dgm:prSet>
      <dgm:spPr/>
    </dgm:pt>
    <dgm:pt modelId="{627D5108-48CC-4BF6-BE2A-C194B5D0299E}" type="pres">
      <dgm:prSet presAssocID="{09384289-0CB2-4BCF-953E-B66347340F88}" presName="negativeSpace" presStyleCnt="0"/>
      <dgm:spPr/>
    </dgm:pt>
    <dgm:pt modelId="{2EBB2ADC-5B34-43E7-873D-AE8AC1DC6E3D}" type="pres">
      <dgm:prSet presAssocID="{09384289-0CB2-4BCF-953E-B66347340F88}" presName="childText" presStyleLbl="conFgAcc1" presStyleIdx="0" presStyleCnt="3">
        <dgm:presLayoutVars>
          <dgm:bulletEnabled val="1"/>
        </dgm:presLayoutVars>
      </dgm:prSet>
      <dgm:spPr/>
    </dgm:pt>
    <dgm:pt modelId="{76F10E80-6C57-4FDB-8469-82BCA1CB20E4}" type="pres">
      <dgm:prSet presAssocID="{90B8AFEF-E89C-4AEB-AC46-561947EA7C61}" presName="spaceBetweenRectangles" presStyleCnt="0"/>
      <dgm:spPr/>
    </dgm:pt>
    <dgm:pt modelId="{6D7D8A36-BC31-40F7-897C-14ABA15ECC48}" type="pres">
      <dgm:prSet presAssocID="{38248B2E-AF8D-4158-ABB4-3E177957A1D8}" presName="parentLin" presStyleCnt="0"/>
      <dgm:spPr/>
    </dgm:pt>
    <dgm:pt modelId="{3AAB5628-C7FC-42CD-BB76-55FDA73160E3}" type="pres">
      <dgm:prSet presAssocID="{38248B2E-AF8D-4158-ABB4-3E177957A1D8}" presName="parentLeftMargin" presStyleLbl="node1" presStyleIdx="0" presStyleCnt="3"/>
      <dgm:spPr/>
    </dgm:pt>
    <dgm:pt modelId="{A953A92F-F170-4135-B6F0-6ED449753631}" type="pres">
      <dgm:prSet presAssocID="{38248B2E-AF8D-4158-ABB4-3E177957A1D8}" presName="parentText" presStyleLbl="node1" presStyleIdx="1" presStyleCnt="3">
        <dgm:presLayoutVars>
          <dgm:chMax val="0"/>
          <dgm:bulletEnabled val="1"/>
        </dgm:presLayoutVars>
      </dgm:prSet>
      <dgm:spPr/>
    </dgm:pt>
    <dgm:pt modelId="{95616C13-B710-411A-89DE-2DFF3F6DEA2F}" type="pres">
      <dgm:prSet presAssocID="{38248B2E-AF8D-4158-ABB4-3E177957A1D8}" presName="negativeSpace" presStyleCnt="0"/>
      <dgm:spPr/>
    </dgm:pt>
    <dgm:pt modelId="{ED2DBA60-74D3-464F-AEE0-9DD3BB8D933B}" type="pres">
      <dgm:prSet presAssocID="{38248B2E-AF8D-4158-ABB4-3E177957A1D8}" presName="childText" presStyleLbl="conFgAcc1" presStyleIdx="1" presStyleCnt="3">
        <dgm:presLayoutVars>
          <dgm:bulletEnabled val="1"/>
        </dgm:presLayoutVars>
      </dgm:prSet>
      <dgm:spPr/>
    </dgm:pt>
    <dgm:pt modelId="{2607CDAF-7C23-4BDC-81A7-FA8E8D2F1803}" type="pres">
      <dgm:prSet presAssocID="{A332A5AC-4F0B-4BD2-861D-0F3DAB79E891}" presName="spaceBetweenRectangles" presStyleCnt="0"/>
      <dgm:spPr/>
    </dgm:pt>
    <dgm:pt modelId="{69459DEE-F45D-4814-82AD-85FC5AF82C9D}" type="pres">
      <dgm:prSet presAssocID="{B0BBD4D2-661A-4069-B0AB-BC8CD101FD2E}" presName="parentLin" presStyleCnt="0"/>
      <dgm:spPr/>
    </dgm:pt>
    <dgm:pt modelId="{0D4AFA05-89BB-4502-B38A-BF5BC04CDB8E}" type="pres">
      <dgm:prSet presAssocID="{B0BBD4D2-661A-4069-B0AB-BC8CD101FD2E}" presName="parentLeftMargin" presStyleLbl="node1" presStyleIdx="1" presStyleCnt="3"/>
      <dgm:spPr/>
    </dgm:pt>
    <dgm:pt modelId="{51B948D7-F522-4FAB-8C60-1E62E2077E16}" type="pres">
      <dgm:prSet presAssocID="{B0BBD4D2-661A-4069-B0AB-BC8CD101FD2E}" presName="parentText" presStyleLbl="node1" presStyleIdx="2" presStyleCnt="3">
        <dgm:presLayoutVars>
          <dgm:chMax val="0"/>
          <dgm:bulletEnabled val="1"/>
        </dgm:presLayoutVars>
      </dgm:prSet>
      <dgm:spPr/>
    </dgm:pt>
    <dgm:pt modelId="{AA8EF86D-785C-485E-B942-E12CA132F50D}" type="pres">
      <dgm:prSet presAssocID="{B0BBD4D2-661A-4069-B0AB-BC8CD101FD2E}" presName="negativeSpace" presStyleCnt="0"/>
      <dgm:spPr/>
    </dgm:pt>
    <dgm:pt modelId="{F5822117-903F-41E8-A7D6-A7D31FC69434}" type="pres">
      <dgm:prSet presAssocID="{B0BBD4D2-661A-4069-B0AB-BC8CD101FD2E}" presName="childText" presStyleLbl="conFgAcc1" presStyleIdx="2" presStyleCnt="3">
        <dgm:presLayoutVars>
          <dgm:bulletEnabled val="1"/>
        </dgm:presLayoutVars>
      </dgm:prSet>
      <dgm:spPr/>
    </dgm:pt>
  </dgm:ptLst>
  <dgm:cxnLst>
    <dgm:cxn modelId="{CAB31D00-7B0D-4F5D-97A7-B1FC8F4CC84E}" srcId="{2CB944FF-0C98-4E37-BDFA-80479C7E0D46}" destId="{38248B2E-AF8D-4158-ABB4-3E177957A1D8}" srcOrd="1" destOrd="0" parTransId="{BEF988F5-4597-41B3-9A55-9C1C7A4A6522}" sibTransId="{A332A5AC-4F0B-4BD2-861D-0F3DAB79E891}"/>
    <dgm:cxn modelId="{7503CC18-D5C1-435B-A632-CE7A2FF3C733}" type="presOf" srcId="{251B74A1-DB5D-47E8-B732-6B581644DF18}" destId="{ED2DBA60-74D3-464F-AEE0-9DD3BB8D933B}" srcOrd="0" destOrd="2" presId="urn:microsoft.com/office/officeart/2005/8/layout/list1"/>
    <dgm:cxn modelId="{E2FB801B-4DEE-4727-98BD-5CFC5F462A72}" srcId="{09384289-0CB2-4BCF-953E-B66347340F88}" destId="{8CFC7144-F20B-4DBA-904F-9CCED1780110}" srcOrd="1" destOrd="0" parTransId="{CC3E5CE0-4DE4-4CD1-B0D2-39F2CD99E261}" sibTransId="{16380400-5D66-4E7F-8DCD-05AD01E3F2BD}"/>
    <dgm:cxn modelId="{63F20820-B371-432F-B1E2-B8D170F87D88}" type="presOf" srcId="{38248B2E-AF8D-4158-ABB4-3E177957A1D8}" destId="{3AAB5628-C7FC-42CD-BB76-55FDA73160E3}" srcOrd="0" destOrd="0" presId="urn:microsoft.com/office/officeart/2005/8/layout/list1"/>
    <dgm:cxn modelId="{A8EC5F29-F9DB-4CBC-8A21-549449B83295}" type="presOf" srcId="{ABE8E465-D462-4968-9869-BBD4A7357D5F}" destId="{2EBB2ADC-5B34-43E7-873D-AE8AC1DC6E3D}" srcOrd="0" destOrd="0" presId="urn:microsoft.com/office/officeart/2005/8/layout/list1"/>
    <dgm:cxn modelId="{62C7232C-D020-4293-AE56-89BC06A751DB}" type="presOf" srcId="{2CB944FF-0C98-4E37-BDFA-80479C7E0D46}" destId="{DF9F36C7-0191-4ED5-8BFD-3E6BAE414643}" srcOrd="0" destOrd="0" presId="urn:microsoft.com/office/officeart/2005/8/layout/list1"/>
    <dgm:cxn modelId="{E1E66A38-A74E-4464-B995-86D99AA7B15A}" srcId="{B0BBD4D2-661A-4069-B0AB-BC8CD101FD2E}" destId="{39FF7744-A9C5-490F-B389-0FAF5A7661CB}" srcOrd="2" destOrd="0" parTransId="{3B4CFADC-DB89-4774-A605-FC9A0BCAA185}" sibTransId="{59666A06-0E90-4F02-B67B-389A3C992107}"/>
    <dgm:cxn modelId="{F2F0DA4D-4022-43A2-A136-307E1C7E371C}" type="presOf" srcId="{3078AF7C-0B1D-4982-969A-7DA2018F3811}" destId="{ED2DBA60-74D3-464F-AEE0-9DD3BB8D933B}" srcOrd="0" destOrd="1" presId="urn:microsoft.com/office/officeart/2005/8/layout/list1"/>
    <dgm:cxn modelId="{FDA79B6E-7886-405B-AAFA-DA3468DEBD8C}" type="presOf" srcId="{193DD56A-1149-45C6-817A-DB96A62AFEA1}" destId="{F5822117-903F-41E8-A7D6-A7D31FC69434}" srcOrd="0" destOrd="1" presId="urn:microsoft.com/office/officeart/2005/8/layout/list1"/>
    <dgm:cxn modelId="{9201E97B-3AC2-4C22-B30D-CF0577DC2F33}" srcId="{38248B2E-AF8D-4158-ABB4-3E177957A1D8}" destId="{3078AF7C-0B1D-4982-969A-7DA2018F3811}" srcOrd="1" destOrd="0" parTransId="{69EED543-D356-4B6C-B3E5-5B9B66112E9F}" sibTransId="{22D6C7BF-770E-48A2-A05D-0B0F5170B890}"/>
    <dgm:cxn modelId="{09EAFD86-EE11-4E4F-B4EA-0780A48505A1}" type="presOf" srcId="{8CFC7144-F20B-4DBA-904F-9CCED1780110}" destId="{2EBB2ADC-5B34-43E7-873D-AE8AC1DC6E3D}" srcOrd="0" destOrd="1" presId="urn:microsoft.com/office/officeart/2005/8/layout/list1"/>
    <dgm:cxn modelId="{9D0E328D-6996-495A-BE27-0A59B573041A}" srcId="{09384289-0CB2-4BCF-953E-B66347340F88}" destId="{ABE8E465-D462-4968-9869-BBD4A7357D5F}" srcOrd="0" destOrd="0" parTransId="{C29AD6F7-3FA6-4A4A-A299-125483056111}" sibTransId="{06772121-1CAB-42D2-A1C4-52EE2398087A}"/>
    <dgm:cxn modelId="{65E73490-6005-40B9-A410-90EA2121698E}" type="presOf" srcId="{09384289-0CB2-4BCF-953E-B66347340F88}" destId="{2A34C717-0DBC-4652-AC8F-5C7D0517B25D}" srcOrd="1" destOrd="0" presId="urn:microsoft.com/office/officeart/2005/8/layout/list1"/>
    <dgm:cxn modelId="{D0368C90-9273-48D4-B639-AA237FDACAB0}" type="presOf" srcId="{09384289-0CB2-4BCF-953E-B66347340F88}" destId="{877D42EB-A8B7-4F86-AE01-5E9CCD478FA1}" srcOrd="0" destOrd="0" presId="urn:microsoft.com/office/officeart/2005/8/layout/list1"/>
    <dgm:cxn modelId="{C68B3D96-57DF-4026-BD0D-E0DB7699CD75}" srcId="{B0BBD4D2-661A-4069-B0AB-BC8CD101FD2E}" destId="{D417865F-FFAC-4E9C-85F0-8A300574ACF9}" srcOrd="0" destOrd="0" parTransId="{25CDDBB5-97BF-4E14-B400-F78AFC089BB2}" sibTransId="{A8DD6FAA-9CC3-4DA6-A577-19DECA4D38A3}"/>
    <dgm:cxn modelId="{09AC3097-485A-408B-BCFB-41274D2D9677}" srcId="{38248B2E-AF8D-4158-ABB4-3E177957A1D8}" destId="{B94F43CA-EC54-4197-B5F1-4CF34F25E014}" srcOrd="0" destOrd="0" parTransId="{77DEFA7A-87C3-4712-8146-8E7515B5D3E8}" sibTransId="{DC5FAE95-08CA-47D8-9693-FD9F3BE75AFA}"/>
    <dgm:cxn modelId="{4791FF98-FE55-424D-A5BA-B6827DEB9644}" type="presOf" srcId="{B0BBD4D2-661A-4069-B0AB-BC8CD101FD2E}" destId="{51B948D7-F522-4FAB-8C60-1E62E2077E16}" srcOrd="1" destOrd="0" presId="urn:microsoft.com/office/officeart/2005/8/layout/list1"/>
    <dgm:cxn modelId="{1E7145A0-253C-47AC-8240-CCBB246E97C2}" type="presOf" srcId="{38248B2E-AF8D-4158-ABB4-3E177957A1D8}" destId="{A953A92F-F170-4135-B6F0-6ED449753631}" srcOrd="1" destOrd="0" presId="urn:microsoft.com/office/officeart/2005/8/layout/list1"/>
    <dgm:cxn modelId="{56F23FB3-A4F9-43BA-AED3-FD62D5D82554}" srcId="{B0BBD4D2-661A-4069-B0AB-BC8CD101FD2E}" destId="{193DD56A-1149-45C6-817A-DB96A62AFEA1}" srcOrd="1" destOrd="0" parTransId="{1AC55DB1-C3C1-4985-91D0-3514B148D494}" sibTransId="{0C53A4D1-DE36-4177-A541-0352AEC4F0D8}"/>
    <dgm:cxn modelId="{94487EC2-47A9-486F-86BC-5E58094AA6ED}" type="presOf" srcId="{39FF7744-A9C5-490F-B389-0FAF5A7661CB}" destId="{F5822117-903F-41E8-A7D6-A7D31FC69434}" srcOrd="0" destOrd="2" presId="urn:microsoft.com/office/officeart/2005/8/layout/list1"/>
    <dgm:cxn modelId="{8828FEC8-A86A-48E4-BD8A-289611B76B55}" srcId="{2CB944FF-0C98-4E37-BDFA-80479C7E0D46}" destId="{09384289-0CB2-4BCF-953E-B66347340F88}" srcOrd="0" destOrd="0" parTransId="{F9E88BDA-1FD9-4442-B28A-41867BF9FA1D}" sibTransId="{90B8AFEF-E89C-4AEB-AC46-561947EA7C61}"/>
    <dgm:cxn modelId="{BB70D8CE-0F3C-41C5-851B-EFF405DF52F9}" srcId="{2CB944FF-0C98-4E37-BDFA-80479C7E0D46}" destId="{B0BBD4D2-661A-4069-B0AB-BC8CD101FD2E}" srcOrd="2" destOrd="0" parTransId="{DFFAE4F1-6FF8-4007-8D36-7FA738E54CFD}" sibTransId="{2C2AB49B-6C72-4500-8F73-87652455BDD1}"/>
    <dgm:cxn modelId="{9096FFD6-11AD-4EB0-B9BA-68B542D63818}" srcId="{38248B2E-AF8D-4158-ABB4-3E177957A1D8}" destId="{251B74A1-DB5D-47E8-B732-6B581644DF18}" srcOrd="2" destOrd="0" parTransId="{909C44AA-F174-4307-A44A-74DC04DDA162}" sibTransId="{AFFCE8F4-B417-488B-8F09-36DCDE045246}"/>
    <dgm:cxn modelId="{93C0B7DF-687E-4943-9EFF-019940B7755D}" type="presOf" srcId="{B0BBD4D2-661A-4069-B0AB-BC8CD101FD2E}" destId="{0D4AFA05-89BB-4502-B38A-BF5BC04CDB8E}" srcOrd="0" destOrd="0" presId="urn:microsoft.com/office/officeart/2005/8/layout/list1"/>
    <dgm:cxn modelId="{2EFB12F6-69FE-4439-BFF4-061049ACB8A9}" type="presOf" srcId="{B94F43CA-EC54-4197-B5F1-4CF34F25E014}" destId="{ED2DBA60-74D3-464F-AEE0-9DD3BB8D933B}" srcOrd="0" destOrd="0" presId="urn:microsoft.com/office/officeart/2005/8/layout/list1"/>
    <dgm:cxn modelId="{5EB884FF-DA37-466B-B3F7-76549A2B3086}" type="presOf" srcId="{D417865F-FFAC-4E9C-85F0-8A300574ACF9}" destId="{F5822117-903F-41E8-A7D6-A7D31FC69434}" srcOrd="0" destOrd="0" presId="urn:microsoft.com/office/officeart/2005/8/layout/list1"/>
    <dgm:cxn modelId="{57D73FEA-B095-4719-82D6-6A3883089F50}" type="presParOf" srcId="{DF9F36C7-0191-4ED5-8BFD-3E6BAE414643}" destId="{405BDFDB-00BA-447A-8255-DD03405D3A13}" srcOrd="0" destOrd="0" presId="urn:microsoft.com/office/officeart/2005/8/layout/list1"/>
    <dgm:cxn modelId="{3BEA25E5-E481-4746-9F0E-895495073CBA}" type="presParOf" srcId="{405BDFDB-00BA-447A-8255-DD03405D3A13}" destId="{877D42EB-A8B7-4F86-AE01-5E9CCD478FA1}" srcOrd="0" destOrd="0" presId="urn:microsoft.com/office/officeart/2005/8/layout/list1"/>
    <dgm:cxn modelId="{D64FD84F-7359-45F3-BEB9-935CAD720FE1}" type="presParOf" srcId="{405BDFDB-00BA-447A-8255-DD03405D3A13}" destId="{2A34C717-0DBC-4652-AC8F-5C7D0517B25D}" srcOrd="1" destOrd="0" presId="urn:microsoft.com/office/officeart/2005/8/layout/list1"/>
    <dgm:cxn modelId="{CB352D0E-5FAE-4B0E-94F7-82FCA2EAB793}" type="presParOf" srcId="{DF9F36C7-0191-4ED5-8BFD-3E6BAE414643}" destId="{627D5108-48CC-4BF6-BE2A-C194B5D0299E}" srcOrd="1" destOrd="0" presId="urn:microsoft.com/office/officeart/2005/8/layout/list1"/>
    <dgm:cxn modelId="{EC2B931A-9F73-4BF6-AFCB-465445677B07}" type="presParOf" srcId="{DF9F36C7-0191-4ED5-8BFD-3E6BAE414643}" destId="{2EBB2ADC-5B34-43E7-873D-AE8AC1DC6E3D}" srcOrd="2" destOrd="0" presId="urn:microsoft.com/office/officeart/2005/8/layout/list1"/>
    <dgm:cxn modelId="{DD9C3C2A-52E7-452D-B25C-EE7743142197}" type="presParOf" srcId="{DF9F36C7-0191-4ED5-8BFD-3E6BAE414643}" destId="{76F10E80-6C57-4FDB-8469-82BCA1CB20E4}" srcOrd="3" destOrd="0" presId="urn:microsoft.com/office/officeart/2005/8/layout/list1"/>
    <dgm:cxn modelId="{980EC8F1-D56C-461B-8682-ECA20E72B742}" type="presParOf" srcId="{DF9F36C7-0191-4ED5-8BFD-3E6BAE414643}" destId="{6D7D8A36-BC31-40F7-897C-14ABA15ECC48}" srcOrd="4" destOrd="0" presId="urn:microsoft.com/office/officeart/2005/8/layout/list1"/>
    <dgm:cxn modelId="{C10BE815-8C1E-44DA-B3A7-D898629A4786}" type="presParOf" srcId="{6D7D8A36-BC31-40F7-897C-14ABA15ECC48}" destId="{3AAB5628-C7FC-42CD-BB76-55FDA73160E3}" srcOrd="0" destOrd="0" presId="urn:microsoft.com/office/officeart/2005/8/layout/list1"/>
    <dgm:cxn modelId="{5F721F72-9353-486A-BCC4-26B70C56004F}" type="presParOf" srcId="{6D7D8A36-BC31-40F7-897C-14ABA15ECC48}" destId="{A953A92F-F170-4135-B6F0-6ED449753631}" srcOrd="1" destOrd="0" presId="urn:microsoft.com/office/officeart/2005/8/layout/list1"/>
    <dgm:cxn modelId="{60E55B2E-BAAA-4BA4-9CDB-4030F0A52D2E}" type="presParOf" srcId="{DF9F36C7-0191-4ED5-8BFD-3E6BAE414643}" destId="{95616C13-B710-411A-89DE-2DFF3F6DEA2F}" srcOrd="5" destOrd="0" presId="urn:microsoft.com/office/officeart/2005/8/layout/list1"/>
    <dgm:cxn modelId="{46FA9ADB-2B33-459D-A672-F3AC3B9732FF}" type="presParOf" srcId="{DF9F36C7-0191-4ED5-8BFD-3E6BAE414643}" destId="{ED2DBA60-74D3-464F-AEE0-9DD3BB8D933B}" srcOrd="6" destOrd="0" presId="urn:microsoft.com/office/officeart/2005/8/layout/list1"/>
    <dgm:cxn modelId="{8E791DBD-F9C6-4170-8EFF-5E916429BE2D}" type="presParOf" srcId="{DF9F36C7-0191-4ED5-8BFD-3E6BAE414643}" destId="{2607CDAF-7C23-4BDC-81A7-FA8E8D2F1803}" srcOrd="7" destOrd="0" presId="urn:microsoft.com/office/officeart/2005/8/layout/list1"/>
    <dgm:cxn modelId="{55BF72C6-80CA-4AD5-8EA9-5C224DC87886}" type="presParOf" srcId="{DF9F36C7-0191-4ED5-8BFD-3E6BAE414643}" destId="{69459DEE-F45D-4814-82AD-85FC5AF82C9D}" srcOrd="8" destOrd="0" presId="urn:microsoft.com/office/officeart/2005/8/layout/list1"/>
    <dgm:cxn modelId="{6F322D6A-02AF-46E2-A491-7724C05E99BC}" type="presParOf" srcId="{69459DEE-F45D-4814-82AD-85FC5AF82C9D}" destId="{0D4AFA05-89BB-4502-B38A-BF5BC04CDB8E}" srcOrd="0" destOrd="0" presId="urn:microsoft.com/office/officeart/2005/8/layout/list1"/>
    <dgm:cxn modelId="{E386EB0F-3488-40E3-88F8-064AA5A7520E}" type="presParOf" srcId="{69459DEE-F45D-4814-82AD-85FC5AF82C9D}" destId="{51B948D7-F522-4FAB-8C60-1E62E2077E16}" srcOrd="1" destOrd="0" presId="urn:microsoft.com/office/officeart/2005/8/layout/list1"/>
    <dgm:cxn modelId="{94A0E8BC-C550-4098-ACFB-16AA88C3E933}" type="presParOf" srcId="{DF9F36C7-0191-4ED5-8BFD-3E6BAE414643}" destId="{AA8EF86D-785C-485E-B942-E12CA132F50D}" srcOrd="9" destOrd="0" presId="urn:microsoft.com/office/officeart/2005/8/layout/list1"/>
    <dgm:cxn modelId="{C7C2C895-47AA-41AF-A6BF-D81821528ECF}" type="presParOf" srcId="{DF9F36C7-0191-4ED5-8BFD-3E6BAE414643}" destId="{F5822117-903F-41E8-A7D6-A7D31FC6943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D5391-FF11-4D1A-B98F-33E836FE1B94}">
      <dsp:nvSpPr>
        <dsp:cNvPr id="0" name=""/>
        <dsp:cNvSpPr/>
      </dsp:nvSpPr>
      <dsp:spPr>
        <a:xfrm>
          <a:off x="-5074192" y="-777358"/>
          <a:ext cx="6042850" cy="6042850"/>
        </a:xfrm>
        <a:prstGeom prst="blockArc">
          <a:avLst>
            <a:gd name="adj1" fmla="val 18900000"/>
            <a:gd name="adj2" fmla="val 2700000"/>
            <a:gd name="adj3" fmla="val 357"/>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C946B5-7666-4996-BC8E-F2F2C84CDAD1}">
      <dsp:nvSpPr>
        <dsp:cNvPr id="0" name=""/>
        <dsp:cNvSpPr/>
      </dsp:nvSpPr>
      <dsp:spPr>
        <a:xfrm>
          <a:off x="660739" y="195980"/>
          <a:ext cx="3889185" cy="561196"/>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5449"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Arial" panose="020B0604020202020204" pitchFamily="34" charset="0"/>
              <a:cs typeface="Arial" panose="020B0604020202020204" pitchFamily="34" charset="0"/>
            </a:rPr>
            <a:t>57</a:t>
          </a:r>
          <a:r>
            <a:rPr lang="en-US" sz="1800" kern="1200" dirty="0">
              <a:latin typeface="Arial" panose="020B0604020202020204" pitchFamily="34" charset="0"/>
              <a:cs typeface="Arial" panose="020B0604020202020204" pitchFamily="34" charset="0"/>
            </a:rPr>
            <a:t> IEs accredited to date</a:t>
          </a:r>
        </a:p>
      </dsp:txBody>
      <dsp:txXfrm>
        <a:off x="660739" y="195980"/>
        <a:ext cx="3889185" cy="561196"/>
      </dsp:txXfrm>
    </dsp:sp>
    <dsp:sp modelId="{20DC35A5-B4FC-4F78-99DD-CEB63607B3B2}">
      <dsp:nvSpPr>
        <dsp:cNvPr id="0" name=""/>
        <dsp:cNvSpPr/>
      </dsp:nvSpPr>
      <dsp:spPr>
        <a:xfrm>
          <a:off x="128085" y="142518"/>
          <a:ext cx="701495" cy="70149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1E0708-47FE-4B3C-8ABB-796FDF89DEDC}">
      <dsp:nvSpPr>
        <dsp:cNvPr id="0" name=""/>
        <dsp:cNvSpPr/>
      </dsp:nvSpPr>
      <dsp:spPr>
        <a:xfrm>
          <a:off x="1092809" y="1029514"/>
          <a:ext cx="4212295" cy="561196"/>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5449"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Arial" panose="020B0604020202020204" pitchFamily="34" charset="0"/>
              <a:cs typeface="Arial" panose="020B0604020202020204" pitchFamily="34" charset="0"/>
            </a:rPr>
            <a:t>34 NIEs, 9 RIEs, and 14 MIEs</a:t>
          </a:r>
        </a:p>
      </dsp:txBody>
      <dsp:txXfrm>
        <a:off x="1092809" y="1029514"/>
        <a:ext cx="4212295" cy="561196"/>
      </dsp:txXfrm>
    </dsp:sp>
    <dsp:sp modelId="{4834CDE8-3E0B-4285-A520-2B5B8E543F60}">
      <dsp:nvSpPr>
        <dsp:cNvPr id="0" name=""/>
        <dsp:cNvSpPr/>
      </dsp:nvSpPr>
      <dsp:spPr>
        <a:xfrm>
          <a:off x="518177" y="939926"/>
          <a:ext cx="701495" cy="70149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DF27B8-85E8-4511-BDC0-FB19163D8ED6}">
      <dsp:nvSpPr>
        <dsp:cNvPr id="0" name=""/>
        <dsp:cNvSpPr/>
      </dsp:nvSpPr>
      <dsp:spPr>
        <a:xfrm>
          <a:off x="1073721" y="1846391"/>
          <a:ext cx="6178162" cy="561196"/>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5449" tIns="45720" rIns="45720" bIns="4572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US" sz="1800" b="0" kern="1200" dirty="0">
              <a:latin typeface="Arial" panose="020B0604020202020204" pitchFamily="34" charset="0"/>
              <a:cs typeface="Arial" panose="020B0604020202020204" pitchFamily="34" charset="0"/>
            </a:rPr>
            <a:t>35 IEs have been re-accredited (61%)</a:t>
          </a:r>
        </a:p>
      </dsp:txBody>
      <dsp:txXfrm>
        <a:off x="1073721" y="1846391"/>
        <a:ext cx="6178162" cy="561196"/>
      </dsp:txXfrm>
    </dsp:sp>
    <dsp:sp modelId="{F08F9EFA-6C15-4DB4-922B-6CC7025A69A6}">
      <dsp:nvSpPr>
        <dsp:cNvPr id="0" name=""/>
        <dsp:cNvSpPr/>
      </dsp:nvSpPr>
      <dsp:spPr>
        <a:xfrm>
          <a:off x="598543" y="1776295"/>
          <a:ext cx="701495" cy="70149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3DCDED-3692-4391-9CD6-C92A1DA5EC63}">
      <dsp:nvSpPr>
        <dsp:cNvPr id="0" name=""/>
        <dsp:cNvSpPr/>
      </dsp:nvSpPr>
      <dsp:spPr>
        <a:xfrm>
          <a:off x="1007070" y="2688197"/>
          <a:ext cx="5096437" cy="561196"/>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5449" tIns="45720" rIns="45720" bIns="4572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US" sz="1800" b="0" kern="1200" dirty="0">
              <a:latin typeface="Arial" panose="020B0604020202020204" pitchFamily="34" charset="0"/>
              <a:cs typeface="Arial" panose="020B0604020202020204" pitchFamily="34" charset="0"/>
            </a:rPr>
            <a:t>19 out of this are NIEs (about 54%)</a:t>
          </a:r>
        </a:p>
      </dsp:txBody>
      <dsp:txXfrm>
        <a:off x="1007070" y="2688197"/>
        <a:ext cx="5096437" cy="561196"/>
      </dsp:txXfrm>
    </dsp:sp>
    <dsp:sp modelId="{5CC70632-C1A7-4F38-94D7-0939173D6CE1}">
      <dsp:nvSpPr>
        <dsp:cNvPr id="0" name=""/>
        <dsp:cNvSpPr/>
      </dsp:nvSpPr>
      <dsp:spPr>
        <a:xfrm>
          <a:off x="528222" y="2586154"/>
          <a:ext cx="701495" cy="70149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00BAC4-0207-4068-8CE4-010A4F1CD60F}">
      <dsp:nvSpPr>
        <dsp:cNvPr id="0" name=""/>
        <dsp:cNvSpPr/>
      </dsp:nvSpPr>
      <dsp:spPr>
        <a:xfrm>
          <a:off x="413914" y="3599798"/>
          <a:ext cx="8610679" cy="561196"/>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5449"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Arial" panose="020B0604020202020204" pitchFamily="34" charset="0"/>
              <a:cs typeface="Arial" panose="020B0604020202020204" pitchFamily="34" charset="0"/>
            </a:rPr>
            <a:t>10</a:t>
          </a:r>
          <a:r>
            <a:rPr lang="en-US" sz="1700" kern="1200" dirty="0">
              <a:latin typeface="Arial" panose="020B0604020202020204" pitchFamily="34" charset="0"/>
              <a:cs typeface="Arial" panose="020B0604020202020204" pitchFamily="34" charset="0"/>
            </a:rPr>
            <a:t> accredited NIEs from LDCs; </a:t>
          </a:r>
          <a:r>
            <a:rPr lang="en-US" sz="1700" b="1" kern="1200" dirty="0">
              <a:latin typeface="Arial" panose="020B0604020202020204" pitchFamily="34" charset="0"/>
              <a:cs typeface="Arial" panose="020B0604020202020204" pitchFamily="34" charset="0"/>
            </a:rPr>
            <a:t>7</a:t>
          </a:r>
          <a:r>
            <a:rPr lang="en-US" sz="1700" kern="1200" dirty="0">
              <a:latin typeface="Arial" panose="020B0604020202020204" pitchFamily="34" charset="0"/>
              <a:cs typeface="Arial" panose="020B0604020202020204" pitchFamily="34" charset="0"/>
            </a:rPr>
            <a:t> accredited NIEs  from SIDS; and 17 accredited NIEs from other developing countries</a:t>
          </a:r>
        </a:p>
      </dsp:txBody>
      <dsp:txXfrm>
        <a:off x="413914" y="3599798"/>
        <a:ext cx="8610679" cy="561196"/>
      </dsp:txXfrm>
    </dsp:sp>
    <dsp:sp modelId="{7AFAB1D8-FC3B-4698-BCD3-6DDBCE80FB81}">
      <dsp:nvSpPr>
        <dsp:cNvPr id="0" name=""/>
        <dsp:cNvSpPr/>
      </dsp:nvSpPr>
      <dsp:spPr>
        <a:xfrm>
          <a:off x="72983" y="3576368"/>
          <a:ext cx="701495" cy="70149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B2ADC-5B34-43E7-873D-AE8AC1DC6E3D}">
      <dsp:nvSpPr>
        <dsp:cNvPr id="0" name=""/>
        <dsp:cNvSpPr/>
      </dsp:nvSpPr>
      <dsp:spPr>
        <a:xfrm>
          <a:off x="0" y="311150"/>
          <a:ext cx="11747313" cy="16065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1722" tIns="416560" rIns="911722" bIns="128016"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rgbClr val="000000"/>
              </a:solidFill>
              <a:latin typeface="+mn-lt"/>
              <a:ea typeface="+mn-ea"/>
              <a:cs typeface="+mn-cs"/>
            </a:rPr>
            <a:t>Joint Climate Funds Annual Dialogues &amp; Roadmap (between </a:t>
          </a:r>
          <a:r>
            <a:rPr lang="en-US" sz="1800" b="0" kern="1200" dirty="0">
              <a:solidFill>
                <a:srgbClr val="000000"/>
              </a:solidFill>
              <a:latin typeface="+mn-lt"/>
              <a:ea typeface="+mn-ea"/>
              <a:cs typeface="+mn-cs"/>
            </a:rPr>
            <a:t>AF/GCF/GEF/CIF)</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rgbClr val="000000"/>
              </a:solidFill>
              <a:latin typeface="+mn-lt"/>
              <a:ea typeface="+mn-ea"/>
              <a:cs typeface="+mn-cs"/>
            </a:rPr>
            <a:t>Continuous engagement among the Funds on operational matters including project portfolio, collaboration platform on results management and reporting frameworks, support for resilient COVID-19 recovery, KM &amp; communications, and scaling up projects </a:t>
          </a:r>
        </a:p>
      </dsp:txBody>
      <dsp:txXfrm>
        <a:off x="0" y="311150"/>
        <a:ext cx="11747313" cy="1606500"/>
      </dsp:txXfrm>
    </dsp:sp>
    <dsp:sp modelId="{2A34C717-0DBC-4652-AC8F-5C7D0517B25D}">
      <dsp:nvSpPr>
        <dsp:cNvPr id="0" name=""/>
        <dsp:cNvSpPr/>
      </dsp:nvSpPr>
      <dsp:spPr>
        <a:xfrm>
          <a:off x="587365" y="15950"/>
          <a:ext cx="8223119" cy="5904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0814" tIns="0" rIns="310814" bIns="0" numCol="1" spcCol="1270" anchor="ctr" anchorCtr="0">
          <a:noAutofit/>
        </a:bodyPr>
        <a:lstStyle/>
        <a:p>
          <a:pPr marL="0" lvl="0" indent="0" algn="l" defTabSz="800100">
            <a:lnSpc>
              <a:spcPct val="90000"/>
            </a:lnSpc>
            <a:spcBef>
              <a:spcPct val="0"/>
            </a:spcBef>
            <a:spcAft>
              <a:spcPct val="35000"/>
            </a:spcAft>
            <a:buFont typeface="+mj-lt"/>
            <a:buNone/>
          </a:pPr>
          <a:r>
            <a:rPr lang="en-US" sz="1800" b="1" kern="1200" dirty="0">
              <a:latin typeface="+mn-lt"/>
            </a:rPr>
            <a:t>Strategic engagement at Funds’ secretariat and Board levels</a:t>
          </a:r>
        </a:p>
      </dsp:txBody>
      <dsp:txXfrm>
        <a:off x="616186" y="44771"/>
        <a:ext cx="8165477" cy="532758"/>
      </dsp:txXfrm>
    </dsp:sp>
    <dsp:sp modelId="{ED2DBA60-74D3-464F-AEE0-9DD3BB8D933B}">
      <dsp:nvSpPr>
        <dsp:cNvPr id="0" name=""/>
        <dsp:cNvSpPr/>
      </dsp:nvSpPr>
      <dsp:spPr>
        <a:xfrm>
          <a:off x="0" y="2320850"/>
          <a:ext cx="11747313" cy="163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1722" tIns="416560" rIns="911722"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latin typeface="+mn-lt"/>
            </a:rPr>
            <a:t>GEF staff cross-support for AF portfolio quality at entry - </a:t>
          </a:r>
          <a:r>
            <a:rPr lang="en-US" sz="1800" b="0" kern="1200" dirty="0">
              <a:solidFill>
                <a:srgbClr val="000000"/>
              </a:solidFill>
              <a:latin typeface="+mn-lt"/>
              <a:ea typeface="+mn-ea"/>
              <a:cs typeface="+mn-cs"/>
            </a:rPr>
            <a:t>GEF staff co-review of AF projects</a:t>
          </a:r>
        </a:p>
        <a:p>
          <a:pPr marL="171450" lvl="1" indent="-171450" algn="l" defTabSz="800100">
            <a:lnSpc>
              <a:spcPct val="90000"/>
            </a:lnSpc>
            <a:spcBef>
              <a:spcPct val="0"/>
            </a:spcBef>
            <a:spcAft>
              <a:spcPct val="15000"/>
            </a:spcAft>
            <a:buChar char="•"/>
          </a:pPr>
          <a:r>
            <a:rPr lang="en-US" sz="1800" b="0" kern="1200" dirty="0">
              <a:solidFill>
                <a:srgbClr val="000000"/>
              </a:solidFill>
              <a:latin typeface="+mn-lt"/>
              <a:ea typeface="+mn-ea"/>
              <a:cs typeface="+mn-cs"/>
            </a:rPr>
            <a:t>Synergies in implementing complementary projects (Honduras, Samoa, Tanzania) &amp; projects that build on earlier GEF experiences (Antigua and Barbuda, Turkmenistan)</a:t>
          </a:r>
        </a:p>
        <a:p>
          <a:pPr marL="171450" lvl="1" indent="-171450" algn="l" defTabSz="800100">
            <a:lnSpc>
              <a:spcPct val="90000"/>
            </a:lnSpc>
            <a:spcBef>
              <a:spcPct val="0"/>
            </a:spcBef>
            <a:spcAft>
              <a:spcPct val="15000"/>
            </a:spcAft>
            <a:buChar char="•"/>
          </a:pPr>
          <a:r>
            <a:rPr lang="en-US" sz="1800" b="0" kern="1200" dirty="0">
              <a:solidFill>
                <a:srgbClr val="000000"/>
              </a:solidFill>
              <a:latin typeface="+mn-lt"/>
              <a:ea typeface="+mn-ea"/>
              <a:cs typeface="+mn-cs"/>
            </a:rPr>
            <a:t>Joint activities and events at COPs to share knowledge on best practices</a:t>
          </a:r>
        </a:p>
      </dsp:txBody>
      <dsp:txXfrm>
        <a:off x="0" y="2320850"/>
        <a:ext cx="11747313" cy="1638000"/>
      </dsp:txXfrm>
    </dsp:sp>
    <dsp:sp modelId="{A953A92F-F170-4135-B6F0-6ED449753631}">
      <dsp:nvSpPr>
        <dsp:cNvPr id="0" name=""/>
        <dsp:cNvSpPr/>
      </dsp:nvSpPr>
      <dsp:spPr>
        <a:xfrm>
          <a:off x="587365" y="2025650"/>
          <a:ext cx="8223119" cy="5904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0814" tIns="0" rIns="310814" bIns="0" numCol="1" spcCol="1270" anchor="ctr" anchorCtr="0">
          <a:noAutofit/>
        </a:bodyPr>
        <a:lstStyle/>
        <a:p>
          <a:pPr marL="0" lvl="0" indent="0" algn="l" defTabSz="800100">
            <a:lnSpc>
              <a:spcPct val="90000"/>
            </a:lnSpc>
            <a:spcBef>
              <a:spcPct val="0"/>
            </a:spcBef>
            <a:spcAft>
              <a:spcPct val="35000"/>
            </a:spcAft>
            <a:buFont typeface="+mj-lt"/>
            <a:buNone/>
          </a:pPr>
          <a:r>
            <a:rPr lang="en-US" sz="1800" b="1" kern="1200" dirty="0">
              <a:latin typeface="+mn-lt"/>
            </a:rPr>
            <a:t>AF/GEF secretariat collaboration on portfolio development matters</a:t>
          </a:r>
        </a:p>
      </dsp:txBody>
      <dsp:txXfrm>
        <a:off x="616186" y="2054471"/>
        <a:ext cx="8165477" cy="532758"/>
      </dsp:txXfrm>
    </dsp:sp>
    <dsp:sp modelId="{F5822117-903F-41E8-A7D6-A7D31FC69434}">
      <dsp:nvSpPr>
        <dsp:cNvPr id="0" name=""/>
        <dsp:cNvSpPr/>
      </dsp:nvSpPr>
      <dsp:spPr>
        <a:xfrm>
          <a:off x="0" y="4362051"/>
          <a:ext cx="11747313" cy="138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1722" tIns="416560" rIns="911722" bIns="128016"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b="1" kern="1200" dirty="0">
              <a:solidFill>
                <a:schemeClr val="tx1"/>
              </a:solidFill>
              <a:latin typeface="+mn-lt"/>
            </a:rPr>
            <a:t>Accreditation: </a:t>
          </a:r>
          <a:r>
            <a:rPr lang="en-GB" sz="1800" kern="1200" dirty="0">
              <a:solidFill>
                <a:schemeClr val="tx1"/>
              </a:solidFill>
              <a:latin typeface="+mn-lt"/>
            </a:rPr>
            <a:t>AF and GCF fast-track accreditation and Re-accreditation </a:t>
          </a:r>
          <a:endParaRPr lang="en-US" sz="1800" kern="1200" dirty="0">
            <a:solidFill>
              <a:schemeClr val="tx1"/>
            </a:solidFill>
            <a:latin typeface="+mn-lt"/>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dirty="0">
              <a:solidFill>
                <a:schemeClr val="tx1"/>
              </a:solidFill>
              <a:latin typeface="+mn-lt"/>
            </a:rPr>
            <a:t>Direct Access</a:t>
          </a:r>
          <a:r>
            <a:rPr lang="en-US" sz="1800" kern="1200" dirty="0">
              <a:solidFill>
                <a:schemeClr val="tx1"/>
              </a:solidFill>
              <a:latin typeface="+mn-lt"/>
            </a:rPr>
            <a:t>: Joint support to Community of Practice of Direct Access Entities (CPDAE)</a:t>
          </a:r>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dirty="0">
              <a:solidFill>
                <a:schemeClr val="tx1"/>
              </a:solidFill>
              <a:latin typeface="+mn-lt"/>
            </a:rPr>
            <a:t>Project scale up: </a:t>
          </a:r>
          <a:r>
            <a:rPr lang="en-US" sz="1800" kern="1200" dirty="0">
              <a:solidFill>
                <a:schemeClr val="tx1"/>
              </a:solidFill>
              <a:latin typeface="+mn-lt"/>
            </a:rPr>
            <a:t>Pilot of Scaling-Up Approach between the AF and the GCF (nearly 10 projects so far)</a:t>
          </a:r>
          <a:endParaRPr lang="en-US" sz="1800" kern="1200" dirty="0">
            <a:solidFill>
              <a:schemeClr val="tx1"/>
            </a:solidFill>
            <a:latin typeface="+mn-lt"/>
            <a:ea typeface="+mn-ea"/>
            <a:cs typeface="+mn-cs"/>
          </a:endParaRPr>
        </a:p>
      </dsp:txBody>
      <dsp:txXfrm>
        <a:off x="0" y="4362051"/>
        <a:ext cx="11747313" cy="1386000"/>
      </dsp:txXfrm>
    </dsp:sp>
    <dsp:sp modelId="{51B948D7-F522-4FAB-8C60-1E62E2077E16}">
      <dsp:nvSpPr>
        <dsp:cNvPr id="0" name=""/>
        <dsp:cNvSpPr/>
      </dsp:nvSpPr>
      <dsp:spPr>
        <a:xfrm>
          <a:off x="587365" y="4066851"/>
          <a:ext cx="8223119" cy="5904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0814" tIns="0" rIns="310814" bIns="0" numCol="1" spcCol="1270" anchor="ctr" anchorCtr="0">
          <a:noAutofit/>
        </a:bodyPr>
        <a:lstStyle/>
        <a:p>
          <a:pPr marL="0" lvl="0" indent="0" algn="l" defTabSz="800100">
            <a:lnSpc>
              <a:spcPct val="90000"/>
            </a:lnSpc>
            <a:spcBef>
              <a:spcPct val="0"/>
            </a:spcBef>
            <a:spcAft>
              <a:spcPct val="35000"/>
            </a:spcAft>
            <a:buFont typeface="+mj-lt"/>
            <a:buNone/>
          </a:pPr>
          <a:r>
            <a:rPr lang="en-US" sz="1800" b="1" kern="1200" dirty="0">
              <a:latin typeface="+mn-lt"/>
            </a:rPr>
            <a:t>AF/GCF collaboration to enhance climate finance access</a:t>
          </a:r>
        </a:p>
      </dsp:txBody>
      <dsp:txXfrm>
        <a:off x="616186" y="4095672"/>
        <a:ext cx="8165477" cy="53275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B5D43E-2A56-4004-BDA2-7DB3209156FD}" type="datetime1">
              <a:rPr lang="en-US" smtClean="0"/>
              <a:t>9/12/2023</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F7BAA2-755E-4693-A946-89B5CB5DF15A}" type="datetime1">
              <a:rPr lang="en-US" noProof="0" smtClean="0"/>
              <a:t>9/12/2023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649DAF-093F-4482-AA38-346E9A2DEE94}" type="slidenum">
              <a:rPr lang="en-US" noProof="0" smtClean="0"/>
              <a:t>‹#›</a:t>
            </a:fld>
            <a:endParaRPr lang="en-US" noProof="0" dirty="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1</a:t>
            </a:fld>
            <a:endParaRPr lang="en-US" noProof="0" dirty="0"/>
          </a:p>
        </p:txBody>
      </p:sp>
    </p:spTree>
    <p:extLst>
      <p:ext uri="{BB962C8B-B14F-4D97-AF65-F5344CB8AC3E}">
        <p14:creationId xmlns:p14="http://schemas.microsoft.com/office/powerpoint/2010/main" val="4121393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Non-exhaustive and non-comprehensive overview of proposed funding windows under 3 pillars (for comprehensive list, please refer to the tabular overviews in the draft IP document) – this is to provide a bird’s eye view of how the current landscape of available grants would </a:t>
            </a:r>
            <a:r>
              <a:rPr lang="en-US"/>
              <a:t>evolve under this IP</a:t>
            </a:r>
            <a:endParaRPr lang="en-US"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14</a:t>
            </a:fld>
            <a:endParaRPr lang="en-US" noProof="0" dirty="0"/>
          </a:p>
        </p:txBody>
      </p:sp>
    </p:spTree>
    <p:extLst>
      <p:ext uri="{BB962C8B-B14F-4D97-AF65-F5344CB8AC3E}">
        <p14:creationId xmlns:p14="http://schemas.microsoft.com/office/powerpoint/2010/main" val="1089499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I am ending my presentation, I thank you all for your attention. </a:t>
            </a:r>
          </a:p>
        </p:txBody>
      </p:sp>
      <p:sp>
        <p:nvSpPr>
          <p:cNvPr id="4" name="Slide Number Placeholder 3"/>
          <p:cNvSpPr>
            <a:spLocks noGrp="1"/>
          </p:cNvSpPr>
          <p:nvPr>
            <p:ph type="sldNum" sz="quarter" idx="5"/>
          </p:nvPr>
        </p:nvSpPr>
        <p:spPr/>
        <p:txBody>
          <a:bodyPr/>
          <a:lstStyle/>
          <a:p>
            <a:fld id="{B8649DAF-093F-4482-AA38-346E9A2DEE94}" type="slidenum">
              <a:rPr lang="en-US" noProof="0" smtClean="0"/>
              <a:t>20</a:t>
            </a:fld>
            <a:endParaRPr lang="en-US" noProof="0" dirty="0"/>
          </a:p>
        </p:txBody>
      </p:sp>
    </p:spTree>
    <p:extLst>
      <p:ext uri="{BB962C8B-B14F-4D97-AF65-F5344CB8AC3E}">
        <p14:creationId xmlns:p14="http://schemas.microsoft.com/office/powerpoint/2010/main" val="2688362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7652" name="Slide Number Placeholder 3"/>
          <p:cNvSpPr>
            <a:spLocks noGrp="1"/>
          </p:cNvSpPr>
          <p:nvPr>
            <p:ph type="sldNum" sz="quarter" idx="5"/>
          </p:nvPr>
        </p:nvSpPr>
        <p:spPr bwMode="auto">
          <a:noFill/>
          <a:ln>
            <a:miter lim="800000"/>
            <a:headEnd/>
            <a:tailEnd/>
          </a:ln>
        </p:spPr>
        <p:txBody>
          <a:bodyPr/>
          <a:lstStyle/>
          <a:p>
            <a:fld id="{63A3FAF4-3ECB-475F-8B3A-935AFC619175}" type="slidenum">
              <a:rPr lang="en-US"/>
              <a:pPr/>
              <a:t>2</a:t>
            </a:fld>
            <a:endParaRPr lang="en-US"/>
          </a:p>
        </p:txBody>
      </p:sp>
    </p:spTree>
    <p:extLst>
      <p:ext uri="{BB962C8B-B14F-4D97-AF65-F5344CB8AC3E}">
        <p14:creationId xmlns:p14="http://schemas.microsoft.com/office/powerpoint/2010/main" val="1805881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7652" name="Slide Number Placeholder 3"/>
          <p:cNvSpPr>
            <a:spLocks noGrp="1"/>
          </p:cNvSpPr>
          <p:nvPr>
            <p:ph type="sldNum" sz="quarter" idx="5"/>
          </p:nvPr>
        </p:nvSpPr>
        <p:spPr bwMode="auto">
          <a:noFill/>
          <a:ln>
            <a:miter lim="800000"/>
            <a:headEnd/>
            <a:tailEnd/>
          </a:ln>
        </p:spPr>
        <p:txBody>
          <a:bodyPr/>
          <a:lstStyle/>
          <a:p>
            <a:fld id="{63A3FAF4-3ECB-475F-8B3A-935AFC619175}" type="slidenum">
              <a:rPr lang="en-US"/>
              <a:pPr/>
              <a:t>3</a:t>
            </a:fld>
            <a:endParaRPr lang="en-US"/>
          </a:p>
        </p:txBody>
      </p:sp>
    </p:spTree>
    <p:extLst>
      <p:ext uri="{BB962C8B-B14F-4D97-AF65-F5344CB8AC3E}">
        <p14:creationId xmlns:p14="http://schemas.microsoft.com/office/powerpoint/2010/main" val="1301965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a:p>
        </p:txBody>
      </p:sp>
      <p:sp>
        <p:nvSpPr>
          <p:cNvPr id="27652" name="Slide Number Placeholder 3"/>
          <p:cNvSpPr>
            <a:spLocks noGrp="1"/>
          </p:cNvSpPr>
          <p:nvPr>
            <p:ph type="sldNum" sz="quarter" idx="5"/>
          </p:nvPr>
        </p:nvSpPr>
        <p:spPr bwMode="auto">
          <a:noFill/>
          <a:ln>
            <a:miter lim="800000"/>
            <a:headEnd/>
            <a:tailEnd/>
          </a:ln>
        </p:spPr>
        <p:txBody>
          <a:bodyPr/>
          <a:lstStyle/>
          <a:p>
            <a:fld id="{63A3FAF4-3ECB-475F-8B3A-935AFC619175}" type="slidenum">
              <a:rPr lang="en-US"/>
              <a:pPr/>
              <a:t>4</a:t>
            </a:fld>
            <a:endParaRPr lang="en-US"/>
          </a:p>
        </p:txBody>
      </p:sp>
    </p:spTree>
    <p:extLst>
      <p:ext uri="{BB962C8B-B14F-4D97-AF65-F5344CB8AC3E}">
        <p14:creationId xmlns:p14="http://schemas.microsoft.com/office/powerpoint/2010/main" val="4194289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200" kern="1200" dirty="0">
              <a:solidFill>
                <a:schemeClr val="tx1"/>
              </a:solidFill>
              <a:effectLst/>
              <a:latin typeface="+mn-lt"/>
              <a:ea typeface="+mn-ea"/>
              <a:cs typeface="+mn-cs"/>
            </a:endParaRPr>
          </a:p>
        </p:txBody>
      </p:sp>
      <p:sp>
        <p:nvSpPr>
          <p:cNvPr id="27652" name="Slide Number Placeholder 3"/>
          <p:cNvSpPr>
            <a:spLocks noGrp="1"/>
          </p:cNvSpPr>
          <p:nvPr>
            <p:ph type="sldNum" sz="quarter" idx="5"/>
          </p:nvPr>
        </p:nvSpPr>
        <p:spPr bwMode="auto">
          <a:noFill/>
          <a:ln>
            <a:miter lim="800000"/>
            <a:headEnd/>
            <a:tailEnd/>
          </a:ln>
        </p:spPr>
        <p:txBody>
          <a:bodyPr/>
          <a:lstStyle/>
          <a:p>
            <a:fld id="{63A3FAF4-3ECB-475F-8B3A-935AFC619175}" type="slidenum">
              <a:rPr lang="en-US"/>
              <a:pPr/>
              <a:t>5</a:t>
            </a:fld>
            <a:endParaRPr lang="en-US"/>
          </a:p>
        </p:txBody>
      </p:sp>
    </p:spTree>
    <p:extLst>
      <p:ext uri="{BB962C8B-B14F-4D97-AF65-F5344CB8AC3E}">
        <p14:creationId xmlns:p14="http://schemas.microsoft.com/office/powerpoint/2010/main" val="2552468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88145-A354-4575-85BD-EB34A542FC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872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7</a:t>
            </a:fld>
            <a:endParaRPr lang="en-US" noProof="0" dirty="0"/>
          </a:p>
        </p:txBody>
      </p:sp>
    </p:spTree>
    <p:extLst>
      <p:ext uri="{BB962C8B-B14F-4D97-AF65-F5344CB8AC3E}">
        <p14:creationId xmlns:p14="http://schemas.microsoft.com/office/powerpoint/2010/main" val="2343367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7652" name="Slide Number Placeholder 3"/>
          <p:cNvSpPr>
            <a:spLocks noGrp="1"/>
          </p:cNvSpPr>
          <p:nvPr>
            <p:ph type="sldNum" sz="quarter" idx="5"/>
          </p:nvPr>
        </p:nvSpPr>
        <p:spPr bwMode="auto">
          <a:noFill/>
          <a:ln>
            <a:miter lim="800000"/>
            <a:headEnd/>
            <a:tailEnd/>
          </a:ln>
        </p:spPr>
        <p:txBody>
          <a:bodyPr/>
          <a:lstStyle/>
          <a:p>
            <a:fld id="{63A3FAF4-3ECB-475F-8B3A-935AFC619175}" type="slidenum">
              <a:rPr lang="en-US"/>
              <a:pPr/>
              <a:t>8</a:t>
            </a:fld>
            <a:endParaRPr lang="en-US"/>
          </a:p>
        </p:txBody>
      </p:sp>
    </p:spTree>
    <p:extLst>
      <p:ext uri="{BB962C8B-B14F-4D97-AF65-F5344CB8AC3E}">
        <p14:creationId xmlns:p14="http://schemas.microsoft.com/office/powerpoint/2010/main" val="2296278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illustrative, non comprehensive list of the main modalities that were approved as part of MTS-2. The secretariat used these as the basis for fleshing out proposals for concrete outputs and activities in the IP. Will not read all of them but the main point is that MTS-2 has on a general level already defined areas where the Fund’s ambition and impact can be increased under the three pillars and in line with the 6 crosscutting themes.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r>
              <a:rPr lang="en-US" u="sng" dirty="0"/>
              <a:t>ACTION </a:t>
            </a:r>
          </a:p>
          <a:p>
            <a:pPr marL="171450" indent="-171450">
              <a:buFontTx/>
              <a:buChar char="-"/>
            </a:pPr>
            <a:r>
              <a:rPr lang="en-US" dirty="0"/>
              <a:t>Programming of </a:t>
            </a:r>
            <a:r>
              <a:rPr lang="en-US" b="1" dirty="0"/>
              <a:t>increased number of projects and accreditation applications </a:t>
            </a:r>
            <a:r>
              <a:rPr lang="en-US" dirty="0"/>
              <a:t>that are aligned with countries’ adaptation strategies (in line with increasing demand and Board decisions of increased country cap and up to 2 NIEs per country)</a:t>
            </a:r>
          </a:p>
          <a:p>
            <a:pPr marL="171450" indent="-171450">
              <a:buFontTx/>
              <a:buChar char="-"/>
            </a:pPr>
            <a:r>
              <a:rPr lang="en-US" dirty="0"/>
              <a:t>Enhanced, more comprehensive Readiness Programme  (linked to theme of access to finance &amp; long-term capacities)</a:t>
            </a:r>
          </a:p>
          <a:p>
            <a:pPr marL="171450" indent="-171450">
              <a:buFontTx/>
              <a:buChar char="-"/>
            </a:pPr>
            <a:r>
              <a:rPr lang="en-US" dirty="0"/>
              <a:t>Expand existing modalities for locally led adaptation and consider new ones </a:t>
            </a:r>
          </a:p>
          <a:p>
            <a:pPr marL="171450" indent="-171450">
              <a:buFontTx/>
              <a:buChar char="-"/>
            </a:pPr>
            <a:r>
              <a:rPr lang="en-US" dirty="0"/>
              <a:t>Further engage local and vulnerable groups in project cycle</a:t>
            </a:r>
          </a:p>
          <a:p>
            <a:pPr marL="171450" indent="-171450">
              <a:buFontTx/>
              <a:buChar char="-"/>
            </a:pPr>
            <a:r>
              <a:rPr lang="en-US" dirty="0"/>
              <a:t>Incentivize the scalability of AF projects by other actors in the project cycle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Identify ways to support novel or underrepresented themes, sectors, and target groups with high relevance for effective adaptation – (e.g. health, FCV, biodiversity, Indigenous Peoples’ issues) - the AF portfolio already touches many of those themes , with potential of further exploring these through a more targeted/ structured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INNOATION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Expand innovation facility and related grant modalities, and enhance access, capacities and partnerships for innovation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LEARNING &amp; SHARING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 Expand learning grants and other KM activities to harness the Fund’s potential as a global leader and knowledge broker on effective adaptation</a:t>
            </a: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22669" rtl="0" eaLnBrk="1" fontAlgn="base" latinLnBrk="0" hangingPunct="1">
              <a:lnSpc>
                <a:spcPct val="100000"/>
              </a:lnSpc>
              <a:spcBef>
                <a:spcPct val="0"/>
              </a:spcBef>
              <a:spcAft>
                <a:spcPct val="0"/>
              </a:spcAft>
              <a:buClrTx/>
              <a:buSzTx/>
              <a:buFontTx/>
              <a:buNone/>
              <a:tabLst/>
              <a:defRPr/>
            </a:pPr>
            <a:fld id="{12BE3D54-731B-1B47-B5E8-D6CF9E4FCA81}"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2669"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84715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a:lstStyle>
            <a:lvl1pPr marL="0" indent="0">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anchor="b"/>
          <a:lstStyle>
            <a:lvl1pPr algn="l">
              <a:defRPr sz="4200" spc="-150">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AAF5B5B-E896-400A-9E43-EAF605A0AC8B}"/>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BA2F5A3D-36C4-4B97-A62C-2AEA3B6FC1CF}"/>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BB474E17-6556-4551-AD1B-351EE2DA98E0}"/>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F860E6D1-2C9F-477C-AE22-BFF5ADE85C60}"/>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65EC6C60-C605-4022-9718-ED56F34D6448}"/>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9F47BB28-400F-4C54-ADDA-0055CEB6593B}"/>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7386F148-99E1-4ED6-B4DA-151A6DB27D67}"/>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1A0565DA-6430-4984-ACB6-E7FACACC71AF}"/>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DDE18DFF-F9E6-4839-817B-4DD871CEAE6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0038A3A-7324-4606-9C92-00C9AB1759F4}"/>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5C0291BA-50C5-406F-B24E-14C9CAF652D7}"/>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152EBA81-38BC-4DF6-93C3-4A1A02FD2789}"/>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9AF80622-5597-45AD-92C3-2C4C3797720A}"/>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6833793E-EB91-43B4-8444-36ADD2A48E55}"/>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9337FD81-6DFD-43B7-A7D9-59E45ECDF39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11" name="Slide Number Placeholder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6" name="Content Placeholder 5">
            <a:extLst>
              <a:ext uri="{FF2B5EF4-FFF2-40B4-BE49-F238E27FC236}">
                <a16:creationId xmlns:a16="http://schemas.microsoft.com/office/drawing/2014/main" id="{EA7B8348-A00A-4AAE-B1F6-924515577B23}"/>
              </a:ext>
            </a:extLst>
          </p:cNvPr>
          <p:cNvSpPr>
            <a:spLocks noGrp="1"/>
          </p:cNvSpPr>
          <p:nvPr>
            <p:ph sz="quarter" idx="4"/>
          </p:nvPr>
        </p:nvSpPr>
        <p:spPr>
          <a:xfrm>
            <a:off x="6300000" y="1581663"/>
            <a:ext cx="5472000" cy="460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 Placeholder 4">
            <a:extLst>
              <a:ext uri="{FF2B5EF4-FFF2-40B4-BE49-F238E27FC236}">
                <a16:creationId xmlns:a16="http://schemas.microsoft.com/office/drawing/2014/main" id="{4521CFCD-C079-4019-942D-035558CAFCAC}"/>
              </a:ext>
            </a:extLst>
          </p:cNvPr>
          <p:cNvSpPr>
            <a:spLocks noGrp="1"/>
          </p:cNvSpPr>
          <p:nvPr>
            <p:ph type="body" sz="quarter" idx="3"/>
          </p:nvPr>
        </p:nvSpPr>
        <p:spPr>
          <a:xfrm>
            <a:off x="6288002" y="1151785"/>
            <a:ext cx="5483998" cy="354868"/>
          </a:xfrm>
        </p:spPr>
        <p:txBody>
          <a:bodyPr vert="horz" lIns="0" tIns="0" rIns="0" bIns="0" rtlCol="0" anchor="t">
            <a:noAutofit/>
          </a:bodyPr>
          <a:lstStyle>
            <a:lvl1pPr marL="0" indent="0">
              <a:buNone/>
              <a:defRPr lang="en-US" sz="2400" b="1"/>
            </a:lvl1pPr>
          </a:lstStyle>
          <a:p>
            <a:pPr marL="266700" lvl="0" indent="-266700"/>
            <a:r>
              <a:rPr lang="en-US" noProof="0"/>
              <a:t>Click to edit Master text styles</a:t>
            </a:r>
          </a:p>
        </p:txBody>
      </p:sp>
      <p:cxnSp>
        <p:nvCxnSpPr>
          <p:cNvPr id="28" name="Straight Connector 27" descr="Center divider line">
            <a:extLst>
              <a:ext uri="{FF2B5EF4-FFF2-40B4-BE49-F238E27FC236}">
                <a16:creationId xmlns:a16="http://schemas.microsoft.com/office/drawing/2014/main" id="{AEACA101-2521-41AA-8F51-FF0BF783E493}"/>
              </a:ext>
              <a:ext uri="{C183D7F6-B498-43B3-948B-1728B52AA6E4}">
                <adec:decorative xmlns:adec="http://schemas.microsoft.com/office/drawing/2017/decorative" val="1"/>
              </a:ext>
            </a:extLst>
          </p:cNvPr>
          <p:cNvCxnSpPr>
            <a:cxnSpLocks/>
          </p:cNvCxnSpPr>
          <p:nvPr userDrawn="1"/>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FA2FF4DF-B90F-4136-8AAC-D59E5A0963E4}"/>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2139098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
        <p:nvSpPr>
          <p:cNvPr id="6" name="Text Placeholder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a:r>
              <a:rPr lang="en-US" noProof="0"/>
              <a:t>Section 1 Title</a:t>
            </a:r>
          </a:p>
        </p:txBody>
      </p:sp>
      <p:sp>
        <p:nvSpPr>
          <p:cNvPr id="12" name="Text Placeholder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anchor="t"/>
          <a:lstStyle>
            <a:lvl1pPr marL="0" indent="0" algn="ctr">
              <a:buNone/>
              <a:defRPr>
                <a:latin typeface="+mj-lt"/>
              </a:defRPr>
            </a:lvl1pPr>
          </a:lstStyle>
          <a:p>
            <a:pPr lvl="0"/>
            <a:r>
              <a:rPr lang="en-US" noProof="0"/>
              <a:t>Section 2 Title</a:t>
            </a:r>
          </a:p>
        </p:txBody>
      </p:sp>
      <p:sp>
        <p:nvSpPr>
          <p:cNvPr id="14" name="Text Placeholder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anchor="t"/>
          <a:lstStyle>
            <a:lvl1pPr marL="0" indent="0" algn="ctr">
              <a:buNone/>
              <a:defRPr>
                <a:latin typeface="+mj-lt"/>
              </a:defRPr>
            </a:lvl1pPr>
          </a:lstStyle>
          <a:p>
            <a:pPr lvl="0"/>
            <a:r>
              <a:rPr lang="en-US" noProof="0"/>
              <a:t>Section 3 Title</a:t>
            </a:r>
          </a:p>
        </p:txBody>
      </p:sp>
      <p:pic>
        <p:nvPicPr>
          <p:cNvPr id="13" name="Picture 12">
            <a:extLst>
              <a:ext uri="{FF2B5EF4-FFF2-40B4-BE49-F238E27FC236}">
                <a16:creationId xmlns:a16="http://schemas.microsoft.com/office/drawing/2014/main" id="{1D3C057A-E841-4ADE-AB03-CC4799762BF8}"/>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3755733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cxnSp>
        <p:nvCxnSpPr>
          <p:cNvPr id="15" name="Straight Arrow Connector 14">
            <a:extLst>
              <a:ext uri="{FF2B5EF4-FFF2-40B4-BE49-F238E27FC236}">
                <a16:creationId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7" name="Text Placeholder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8" name="Text Placeholder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8" name="Text Placeholder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9" name="Text Placeholder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1" name="Text Placeholder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2" name="Text Placeholder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3" name="Text Placeholder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4" name="Text Placeholder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5" name="Text Placeholder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6" name="Text Placeholder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7" name="Text Placeholder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8" name="Text Placeholder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9" name="Text Placeholder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anchor="t"/>
          <a:lstStyle>
            <a:lvl1pPr marL="0" indent="0" algn="ctr">
              <a:buNone/>
              <a:defRPr sz="1600" b="1">
                <a:solidFill>
                  <a:schemeClr val="tx1">
                    <a:lumMod val="75000"/>
                    <a:lumOff val="25000"/>
                  </a:schemeClr>
                </a:solidFill>
              </a:defRPr>
            </a:lvl1pPr>
          </a:lstStyle>
          <a:p>
            <a:pPr lvl="0"/>
            <a:r>
              <a:rPr lang="en-US" noProof="0"/>
              <a:t>Item Title</a:t>
            </a:r>
          </a:p>
        </p:txBody>
      </p:sp>
      <p:sp>
        <p:nvSpPr>
          <p:cNvPr id="50" name="Text Placeholder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pPr lvl="0"/>
            <a:r>
              <a:rPr lang="en-US" noProof="0"/>
              <a:t>Month, Year</a:t>
            </a:r>
          </a:p>
        </p:txBody>
      </p:sp>
      <p:pic>
        <p:nvPicPr>
          <p:cNvPr id="51" name="Picture 50">
            <a:extLst>
              <a:ext uri="{FF2B5EF4-FFF2-40B4-BE49-F238E27FC236}">
                <a16:creationId xmlns:a16="http://schemas.microsoft.com/office/drawing/2014/main" id="{125576EE-8865-4310-8353-0719626C4687}"/>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90670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103945" y="3995705"/>
            <a:ext cx="1964171" cy="216000"/>
          </a:xfrm>
        </p:spPr>
        <p:txBody>
          <a:bodyPr/>
          <a:lstStyle>
            <a:lvl1pPr marL="0" indent="0" algn="l">
              <a:buNone/>
              <a:defRPr sz="1600"/>
            </a:lvl1pPr>
          </a:lstStyle>
          <a:p>
            <a:pPr lvl="0"/>
            <a:r>
              <a:rPr lang="en-US"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955887" y="3995705"/>
            <a:ext cx="1964171" cy="216000"/>
          </a:xfrm>
        </p:spPr>
        <p:txBody>
          <a:bodyPr/>
          <a:lstStyle>
            <a:lvl1pPr marL="0" indent="0" algn="l">
              <a:buNone/>
              <a:defRPr sz="1600"/>
            </a:lvl1pPr>
          </a:lstStyle>
          <a:p>
            <a:pPr lvl="0"/>
            <a:r>
              <a:rPr lang="en-US"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9807829" y="3991240"/>
            <a:ext cx="1964171" cy="216000"/>
          </a:xfrm>
        </p:spPr>
        <p:txBody>
          <a:bodyPr/>
          <a:lstStyle>
            <a:lvl1pPr marL="0" indent="0" algn="l">
              <a:buNone/>
              <a:defRPr sz="1600"/>
            </a:lvl1pPr>
          </a:lstStyle>
          <a:p>
            <a:pPr lvl="0"/>
            <a:r>
              <a:rPr lang="en-US" noProof="0"/>
              <a:t>Title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103945" y="3424428"/>
            <a:ext cx="1964170" cy="504000"/>
          </a:xfrm>
        </p:spPr>
        <p:txBody>
          <a:bodyPr/>
          <a:lstStyle>
            <a:lvl1pPr marL="0" indent="0" algn="l">
              <a:buNone/>
              <a:defRPr b="1">
                <a:latin typeface="+mj-lt"/>
              </a:defRPr>
            </a:lvl1pPr>
          </a:lstStyle>
          <a:p>
            <a:pPr lvl="0"/>
            <a:r>
              <a:rPr lang="en-US" noProof="0"/>
              <a:t>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955887" y="3424428"/>
            <a:ext cx="1964171" cy="504000"/>
          </a:xfrm>
        </p:spPr>
        <p:txBody>
          <a:bodyPr/>
          <a:lstStyle>
            <a:lvl1pPr marL="0" indent="0" algn="l">
              <a:buNone/>
              <a:defRPr b="1">
                <a:latin typeface="+mj-lt"/>
              </a:defRPr>
            </a:lvl1pPr>
          </a:lstStyle>
          <a:p>
            <a:pPr lvl="0"/>
            <a:r>
              <a:rPr lang="en-US" noProof="0"/>
              <a:t>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9807830" y="3424428"/>
            <a:ext cx="1964170" cy="504000"/>
          </a:xfrm>
        </p:spPr>
        <p:txBody>
          <a:bodyPr/>
          <a:lstStyle>
            <a:lvl1pPr marL="0" indent="0" algn="l">
              <a:buNone/>
              <a:defRPr b="1">
                <a:latin typeface="+mj-lt"/>
              </a:defRPr>
            </a:lvl1pPr>
          </a:lstStyle>
          <a:p>
            <a:pPr lvl="0"/>
            <a:r>
              <a:rPr lang="en-US" noProof="0"/>
              <a:t>Name</a:t>
            </a:r>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431800"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endParaRPr lang="en-US" noProof="0" dirty="0"/>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4283742"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endParaRPr lang="en-US" noProof="0" dirty="0"/>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8135683"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endParaRPr lang="en-US" noProof="0" dirty="0"/>
          </a:p>
        </p:txBody>
      </p:sp>
      <p:sp>
        <p:nvSpPr>
          <p:cNvPr id="9" name="Text Placeholder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
        <p:nvSpPr>
          <p:cNvPr id="4" name="Text Placeholder 3">
            <a:extLst>
              <a:ext uri="{FF2B5EF4-FFF2-40B4-BE49-F238E27FC236}">
                <a16:creationId xmlns:a16="http://schemas.microsoft.com/office/drawing/2014/main" id="{B47CA876-2153-4136-850D-EE098BDC242E}"/>
              </a:ext>
            </a:extLst>
          </p:cNvPr>
          <p:cNvSpPr>
            <a:spLocks noGrp="1"/>
          </p:cNvSpPr>
          <p:nvPr>
            <p:ph type="body" sz="quarter" idx="27" hasCustomPrompt="1"/>
          </p:nvPr>
        </p:nvSpPr>
        <p:spPr>
          <a:xfrm>
            <a:off x="2103945" y="4311393"/>
            <a:ext cx="1964172" cy="1130300"/>
          </a:xfrm>
        </p:spPr>
        <p:txBody>
          <a:bodyPr/>
          <a:lstStyle>
            <a:lvl1pPr marL="0" indent="0">
              <a:buFont typeface="Arial" panose="020B0604020202020204" pitchFamily="34" charse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Short Bio</a:t>
            </a:r>
          </a:p>
        </p:txBody>
      </p:sp>
      <p:sp>
        <p:nvSpPr>
          <p:cNvPr id="11" name="Text Placeholder 10">
            <a:extLst>
              <a:ext uri="{FF2B5EF4-FFF2-40B4-BE49-F238E27FC236}">
                <a16:creationId xmlns:a16="http://schemas.microsoft.com/office/drawing/2014/main" id="{969B21C2-C689-49C2-B45F-14C5C53A587B}"/>
              </a:ext>
            </a:extLst>
          </p:cNvPr>
          <p:cNvSpPr>
            <a:spLocks noGrp="1"/>
          </p:cNvSpPr>
          <p:nvPr>
            <p:ph type="body" sz="quarter" idx="28" hasCustomPrompt="1"/>
          </p:nvPr>
        </p:nvSpPr>
        <p:spPr>
          <a:xfrm>
            <a:off x="5955887" y="4311393"/>
            <a:ext cx="1963737" cy="1130300"/>
          </a:xfrm>
        </p:spPr>
        <p:txBody>
          <a:bodyPr/>
          <a:lstStyle>
            <a:lvl1pPr marL="0" indent="0">
              <a:buNone/>
              <a:defRPr/>
            </a:lvl1pPr>
          </a:lstStyle>
          <a:p>
            <a:pPr lvl="0"/>
            <a:r>
              <a:rPr lang="en-US" noProof="0"/>
              <a:t>Short Bio</a:t>
            </a:r>
          </a:p>
        </p:txBody>
      </p:sp>
      <p:sp>
        <p:nvSpPr>
          <p:cNvPr id="17" name="Text Placeholder 16">
            <a:extLst>
              <a:ext uri="{FF2B5EF4-FFF2-40B4-BE49-F238E27FC236}">
                <a16:creationId xmlns:a16="http://schemas.microsoft.com/office/drawing/2014/main" id="{E33D8E11-F7FD-4AD9-BEC6-78C6500F8172}"/>
              </a:ext>
            </a:extLst>
          </p:cNvPr>
          <p:cNvSpPr>
            <a:spLocks noGrp="1"/>
          </p:cNvSpPr>
          <p:nvPr>
            <p:ph type="body" sz="quarter" idx="29" hasCustomPrompt="1"/>
          </p:nvPr>
        </p:nvSpPr>
        <p:spPr>
          <a:xfrm>
            <a:off x="9807829" y="4311393"/>
            <a:ext cx="1981200" cy="1138238"/>
          </a:xfrm>
        </p:spPr>
        <p:txBody>
          <a:bodyPr/>
          <a:lstStyle>
            <a:lvl1pPr marL="0" indent="0">
              <a:buNone/>
              <a:defRPr/>
            </a:lvl1pPr>
          </a:lstStyle>
          <a:p>
            <a:pPr lvl="0"/>
            <a:r>
              <a:rPr lang="en-US" noProof="0"/>
              <a:t>Short Bio</a:t>
            </a:r>
          </a:p>
        </p:txBody>
      </p:sp>
      <p:pic>
        <p:nvPicPr>
          <p:cNvPr id="18" name="Picture 17">
            <a:extLst>
              <a:ext uri="{FF2B5EF4-FFF2-40B4-BE49-F238E27FC236}">
                <a16:creationId xmlns:a16="http://schemas.microsoft.com/office/drawing/2014/main" id="{FCACBD98-34C4-46BA-AA3E-9EC129B841A1}"/>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3624119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a:lstStyle>
            <a:lvl1pPr marL="0" indent="0" algn="ctr">
              <a:buNone/>
              <a:defRPr sz="1600"/>
            </a:lvl1pPr>
          </a:lstStyle>
          <a:p>
            <a:pPr lvl="0"/>
            <a:r>
              <a:rPr lang="en-US"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a:lstStyle>
            <a:lvl1pPr marL="0" indent="0" algn="ctr">
              <a:buNone/>
              <a:defRPr sz="1600"/>
            </a:lvl1pPr>
          </a:lstStyle>
          <a:p>
            <a:pPr lvl="0"/>
            <a:r>
              <a:rPr lang="en-US"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a:lstStyle>
            <a:lvl1pPr marL="0" indent="0" algn="ctr">
              <a:buNone/>
              <a:defRPr sz="1600"/>
            </a:lvl1pPr>
          </a:lstStyle>
          <a:p>
            <a:pPr lvl="0"/>
            <a:r>
              <a:rPr lang="en-US" noProof="0"/>
              <a:t>Title</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a:lstStyle>
            <a:lvl1pPr marL="0" indent="0" algn="ctr">
              <a:buNone/>
              <a:defRPr sz="1600"/>
            </a:lvl1pPr>
          </a:lstStyle>
          <a:p>
            <a:pPr lvl="0"/>
            <a:r>
              <a:rPr lang="en-US" noProof="0"/>
              <a:t>Title</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a:lstStyle>
            <a:lvl1pPr marL="0" indent="0" algn="ctr">
              <a:buNone/>
              <a:defRPr b="1">
                <a:latin typeface="+mj-lt"/>
              </a:defRPr>
            </a:lvl1pPr>
          </a:lstStyle>
          <a:p>
            <a:pPr lvl="0"/>
            <a:r>
              <a:rPr lang="en-US" noProof="0"/>
              <a:t>Full Name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a:lstStyle>
            <a:lvl1pPr marL="0" indent="0" algn="ctr">
              <a:buNone/>
              <a:defRPr b="1">
                <a:latin typeface="+mj-lt"/>
              </a:defRPr>
            </a:lvl1pPr>
          </a:lstStyle>
          <a:p>
            <a:pPr lvl="0"/>
            <a:r>
              <a:rPr lang="en-US" noProof="0"/>
              <a:t>Full 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a:lstStyle>
            <a:lvl1pPr marL="0" indent="0" algn="ctr">
              <a:buNone/>
              <a:defRPr b="1">
                <a:latin typeface="+mj-lt"/>
              </a:defRPr>
            </a:lvl1pPr>
          </a:lstStyle>
          <a:p>
            <a:pPr lvl="0"/>
            <a:r>
              <a:rPr lang="en-US" noProof="0"/>
              <a:t>Full 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a:lstStyle>
            <a:lvl1pPr marL="0" indent="0" algn="ctr">
              <a:buNone/>
              <a:defRPr b="1">
                <a:latin typeface="+mj-lt"/>
              </a:defRPr>
            </a:lvl1pPr>
          </a:lstStyle>
          <a:p>
            <a:pPr lvl="0"/>
            <a:r>
              <a:rPr lang="en-US" noProof="0"/>
              <a:t>Full Name</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a:lstStyle>
            <a:lvl1pPr marL="0" indent="0" algn="ctr">
              <a:buNone/>
              <a:defRPr b="1">
                <a:latin typeface="+mj-lt"/>
              </a:defRPr>
            </a:lvl1pPr>
          </a:lstStyle>
          <a:p>
            <a:pPr lvl="0"/>
            <a:r>
              <a:rPr lang="en-US" noProof="0"/>
              <a:t>Full Name</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a:lstStyle>
            <a:lvl1pPr marL="0" indent="0" algn="ctr">
              <a:buNone/>
              <a:defRPr sz="1600"/>
            </a:lvl1pPr>
          </a:lstStyle>
          <a:p>
            <a:pPr lvl="0"/>
            <a:r>
              <a:rPr lang="en-US" noProof="0"/>
              <a:t>Title</a:t>
            </a:r>
          </a:p>
        </p:txBody>
      </p:sp>
      <p:sp>
        <p:nvSpPr>
          <p:cNvPr id="23" name="Picture Placeholder 22">
            <a:extLst>
              <a:ext uri="{FF2B5EF4-FFF2-40B4-BE49-F238E27FC236}">
                <a16:creationId xmlns:a16="http://schemas.microsoft.com/office/drawing/2014/main"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7" name="Picture Placeholder 22">
            <a:extLst>
              <a:ext uri="{FF2B5EF4-FFF2-40B4-BE49-F238E27FC236}">
                <a16:creationId xmlns:a16="http://schemas.microsoft.com/office/drawing/2014/main"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0" name="Picture Placeholder 22">
            <a:extLst>
              <a:ext uri="{FF2B5EF4-FFF2-40B4-BE49-F238E27FC236}">
                <a16:creationId xmlns:a16="http://schemas.microsoft.com/office/drawing/2014/main"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4" name="Text Placeholder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a:r>
              <a:rPr lang="en-US" noProof="0"/>
              <a:t>Full Name</a:t>
            </a:r>
          </a:p>
        </p:txBody>
      </p:sp>
      <p:sp>
        <p:nvSpPr>
          <p:cNvPr id="11" name="Text Placeholder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a:lstStyle>
            <a:lvl1pPr marL="0" indent="0" algn="ctr">
              <a:buNone/>
              <a:defRPr/>
            </a:lvl1pPr>
          </a:lstStyle>
          <a:p>
            <a:pPr lvl="0"/>
            <a:r>
              <a:rPr lang="en-US" noProof="0"/>
              <a:t>Title</a:t>
            </a:r>
          </a:p>
        </p:txBody>
      </p:sp>
      <p:pic>
        <p:nvPicPr>
          <p:cNvPr id="28" name="Picture 27">
            <a:extLst>
              <a:ext uri="{FF2B5EF4-FFF2-40B4-BE49-F238E27FC236}">
                <a16:creationId xmlns:a16="http://schemas.microsoft.com/office/drawing/2014/main" id="{AA30980C-6845-4D21-8188-11E591F14FB7}"/>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1503510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pic>
        <p:nvPicPr>
          <p:cNvPr id="15" name="Picture 14">
            <a:extLst>
              <a:ext uri="{FF2B5EF4-FFF2-40B4-BE49-F238E27FC236}">
                <a16:creationId xmlns:a16="http://schemas.microsoft.com/office/drawing/2014/main" id="{6972CEDB-1A78-4A6D-9780-6FB2E5CF6AF9}"/>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1505855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2" name="Picture 11">
            <a:extLst>
              <a:ext uri="{FF2B5EF4-FFF2-40B4-BE49-F238E27FC236}">
                <a16:creationId xmlns:a16="http://schemas.microsoft.com/office/drawing/2014/main" id="{3FABEF98-7C8C-4405-A192-E6843833C7A2}"/>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1198965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No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pic>
        <p:nvPicPr>
          <p:cNvPr id="5" name="Picture 4">
            <a:extLst>
              <a:ext uri="{FF2B5EF4-FFF2-40B4-BE49-F238E27FC236}">
                <a16:creationId xmlns:a16="http://schemas.microsoft.com/office/drawing/2014/main" id="{10E0969F-F557-494E-894C-19813A2A8F5B}"/>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310335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a:lstStyle>
            <a:lvl1pPr marL="0" indent="0">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94607" y="2237328"/>
            <a:ext cx="7202786" cy="1449788"/>
          </a:xfrm>
          <a:solidFill>
            <a:schemeClr val="tx1">
              <a:alpha val="80000"/>
            </a:schemeClr>
          </a:solidFill>
        </p:spPr>
        <p:txBody>
          <a:bodyPr lIns="288000" rIns="2160000" bIns="144000" anchor="b" anchorCtr="0"/>
          <a:lstStyle>
            <a:lvl1pPr algn="r">
              <a:defRPr sz="6600" spc="-15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1604172"/>
          </a:xfrm>
          <a:solidFill>
            <a:schemeClr val="tx1">
              <a:alpha val="90000"/>
            </a:schemeClr>
          </a:solidFill>
        </p:spPr>
        <p:txBody>
          <a:bodyPr lIns="216000" tIns="144000" rIns="576000"/>
          <a:lstStyle>
            <a:lvl1pPr marL="0" indent="0" algn="r">
              <a:buNone/>
              <a:defRPr sz="21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5" name="Straight Connector 4">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BC122267-81F5-4D7C-8854-830FD491A4E9}"/>
              </a:ext>
            </a:extLst>
          </p:cNvPr>
          <p:cNvSpPr>
            <a:spLocks noGrp="1"/>
          </p:cNvSpPr>
          <p:nvPr>
            <p:ph type="body" sz="quarter" idx="13" hasCustomPrompt="1"/>
          </p:nvPr>
        </p:nvSpPr>
        <p:spPr>
          <a:xfrm>
            <a:off x="2667000" y="4142258"/>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Contact Number</a:t>
            </a:r>
          </a:p>
        </p:txBody>
      </p:sp>
      <p:sp>
        <p:nvSpPr>
          <p:cNvPr id="9" name="Text Placeholder 5">
            <a:extLst>
              <a:ext uri="{FF2B5EF4-FFF2-40B4-BE49-F238E27FC236}">
                <a16:creationId xmlns:a16="http://schemas.microsoft.com/office/drawing/2014/main" id="{D1624B9A-AB57-40B6-89A6-D34ED60BBF00}"/>
              </a:ext>
            </a:extLst>
          </p:cNvPr>
          <p:cNvSpPr>
            <a:spLocks noGrp="1"/>
          </p:cNvSpPr>
          <p:nvPr>
            <p:ph type="body" sz="quarter" idx="14" hasCustomPrompt="1"/>
          </p:nvPr>
        </p:nvSpPr>
        <p:spPr>
          <a:xfrm>
            <a:off x="2667000" y="4448040"/>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Email or Social Media Handle</a:t>
            </a:r>
          </a:p>
        </p:txBody>
      </p:sp>
      <p:sp>
        <p:nvSpPr>
          <p:cNvPr id="8" name="Picture Placeholder 5">
            <a:extLst>
              <a:ext uri="{FF2B5EF4-FFF2-40B4-BE49-F238E27FC236}">
                <a16:creationId xmlns:a16="http://schemas.microsoft.com/office/drawing/2014/main" id="{61EA5FFD-797F-43FF-B13A-5DA8C820EE22}"/>
              </a:ext>
            </a:extLst>
          </p:cNvPr>
          <p:cNvSpPr>
            <a:spLocks noGrp="1"/>
          </p:cNvSpPr>
          <p:nvPr>
            <p:ph type="pic" sz="quarter" idx="15" hasCustomPrompt="1"/>
          </p:nvPr>
        </p:nvSpPr>
        <p:spPr>
          <a:xfrm>
            <a:off x="8065008" y="2587752"/>
            <a:ext cx="1344168" cy="704088"/>
          </a:xfrm>
        </p:spPr>
        <p:txBody>
          <a:bodyPr/>
          <a:lstStyle>
            <a:lvl1pPr marL="0" indent="0">
              <a:buNone/>
              <a:defRPr>
                <a:solidFill>
                  <a:schemeClr val="bg1"/>
                </a:solidFill>
              </a:defRPr>
            </a:lvl1pPr>
          </a:lstStyle>
          <a:p>
            <a:r>
              <a:rPr lang="en-US" noProof="0" dirty="0"/>
              <a:t>Logo</a:t>
            </a:r>
          </a:p>
        </p:txBody>
      </p:sp>
      <p:sp>
        <p:nvSpPr>
          <p:cNvPr id="10" name="Text Placeholder 5">
            <a:extLst>
              <a:ext uri="{FF2B5EF4-FFF2-40B4-BE49-F238E27FC236}">
                <a16:creationId xmlns:a16="http://schemas.microsoft.com/office/drawing/2014/main" id="{7436EF9B-F86C-114A-BB87-C439E5F12997}"/>
              </a:ext>
            </a:extLst>
          </p:cNvPr>
          <p:cNvSpPr>
            <a:spLocks noGrp="1"/>
          </p:cNvSpPr>
          <p:nvPr>
            <p:ph type="body" sz="quarter" idx="16" hasCustomPrompt="1"/>
          </p:nvPr>
        </p:nvSpPr>
        <p:spPr>
          <a:xfrm>
            <a:off x="2667000" y="4753821"/>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Website Address</a:t>
            </a:r>
          </a:p>
        </p:txBody>
      </p:sp>
    </p:spTree>
    <p:extLst>
      <p:ext uri="{BB962C8B-B14F-4D97-AF65-F5344CB8AC3E}">
        <p14:creationId xmlns:p14="http://schemas.microsoft.com/office/powerpoint/2010/main" val="3475950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anchor="b"/>
          <a:lstStyle>
            <a:lvl1pPr algn="l">
              <a:defRPr sz="4200" spc="-150">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Freeform: Shape 4">
            <a:extLst>
              <a:ext uri="{FF2B5EF4-FFF2-40B4-BE49-F238E27FC236}">
                <a16:creationId xmlns:a16="http://schemas.microsoft.com/office/drawing/2014/main" id="{13A733F0-30A3-4125-9B9B-2A07E1461F1B}"/>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reeform: Shape 5">
            <a:extLst>
              <a:ext uri="{FF2B5EF4-FFF2-40B4-BE49-F238E27FC236}">
                <a16:creationId xmlns:a16="http://schemas.microsoft.com/office/drawing/2014/main" id="{9E236A80-227E-4FE4-AA47-7802636969A0}"/>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6">
            <a:extLst>
              <a:ext uri="{FF2B5EF4-FFF2-40B4-BE49-F238E27FC236}">
                <a16:creationId xmlns:a16="http://schemas.microsoft.com/office/drawing/2014/main" id="{AAF58058-47D7-451D-B2D5-713873CFA06B}"/>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E6D9AC51-13A8-43F2-B0AE-A475CD84575E}"/>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CBA8CC4C-FA3C-45FB-A5CE-C0F41063A4AA}"/>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320D0EA4-6C0E-4F3B-B209-84132CF9DCEE}"/>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B2637900-ABE5-44BB-8955-B59B20FACF68}"/>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878CEF9-0D4E-43CF-A1AC-B8A752A7EDD3}"/>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51571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Half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Tree>
    <p:extLst>
      <p:ext uri="{BB962C8B-B14F-4D97-AF65-F5344CB8AC3E}">
        <p14:creationId xmlns:p14="http://schemas.microsoft.com/office/powerpoint/2010/main" val="90474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
        <p:nvSpPr>
          <p:cNvPr id="13" name="Freeform: Shape 12">
            <a:extLst>
              <a:ext uri="{FF2B5EF4-FFF2-40B4-BE49-F238E27FC236}">
                <a16:creationId xmlns:a16="http://schemas.microsoft.com/office/drawing/2014/main" id="{20052C3A-3942-4B16-A466-441F8E3C2260}"/>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0025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Title 1">
            <a:extLst>
              <a:ext uri="{FF2B5EF4-FFF2-40B4-BE49-F238E27FC236}">
                <a16:creationId xmlns:a16="http://schemas.microsoft.com/office/drawing/2014/main" id="{E73E47D5-BDE7-46E7-8C4E-6111A41AF8D9}"/>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6" name="Text Placeholder 3">
            <a:extLst>
              <a:ext uri="{FF2B5EF4-FFF2-40B4-BE49-F238E27FC236}">
                <a16:creationId xmlns:a16="http://schemas.microsoft.com/office/drawing/2014/main" id="{4D90A547-C01D-42BC-98ED-831FDD76F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7" name="Content Placeholder 2">
            <a:extLst>
              <a:ext uri="{FF2B5EF4-FFF2-40B4-BE49-F238E27FC236}">
                <a16:creationId xmlns:a16="http://schemas.microsoft.com/office/drawing/2014/main" id="{AEBF3BE3-47D8-4511-B598-743DF88DF915}"/>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62331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Title 1">
            <a:extLst>
              <a:ext uri="{FF2B5EF4-FFF2-40B4-BE49-F238E27FC236}">
                <a16:creationId xmlns:a16="http://schemas.microsoft.com/office/drawing/2014/main" id="{91434632-BEE5-428E-872A-794325BA8062}"/>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6" name="Text Placeholder 3">
            <a:extLst>
              <a:ext uri="{FF2B5EF4-FFF2-40B4-BE49-F238E27FC236}">
                <a16:creationId xmlns:a16="http://schemas.microsoft.com/office/drawing/2014/main" id="{7CB95FD3-7DAC-4417-8633-7EFA4852E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7" name="Picture Placeholder 2">
            <a:extLst>
              <a:ext uri="{FF2B5EF4-FFF2-40B4-BE49-F238E27FC236}">
                <a16:creationId xmlns:a16="http://schemas.microsoft.com/office/drawing/2014/main" id="{94CDAD6C-9665-443F-B344-147513A6C144}"/>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994763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6487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Imag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16" name="Content Placeholder 2">
            <a:extLst>
              <a:ext uri="{FF2B5EF4-FFF2-40B4-BE49-F238E27FC236}">
                <a16:creationId xmlns:a16="http://schemas.microsoft.com/office/drawing/2014/main" id="{ED5F0C9D-A08F-4539-BA26-61D24BBE6E9A}"/>
              </a:ext>
            </a:extLst>
          </p:cNvPr>
          <p:cNvSpPr>
            <a:spLocks noGrp="1"/>
          </p:cNvSpPr>
          <p:nvPr>
            <p:ph idx="15"/>
          </p:nvPr>
        </p:nvSpPr>
        <p:spPr>
          <a:xfrm>
            <a:off x="6464300" y="1152000"/>
            <a:ext cx="5307700" cy="4680000"/>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9" name="Picture 8">
            <a:extLst>
              <a:ext uri="{FF2B5EF4-FFF2-40B4-BE49-F238E27FC236}">
                <a16:creationId xmlns:a16="http://schemas.microsoft.com/office/drawing/2014/main" id="{C3A750C2-08E1-4CD4-8F1C-D23CAAAF3B31}"/>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60728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11340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0" name="Picture 19">
            <a:extLst>
              <a:ext uri="{FF2B5EF4-FFF2-40B4-BE49-F238E27FC236}">
                <a16:creationId xmlns:a16="http://schemas.microsoft.com/office/drawing/2014/main" id="{2604ED2F-8FB9-43B5-BD8C-40063B6EA680}"/>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173450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E0A84F6-FEAA-4BDD-9282-20006CFE8BD1}"/>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0CD00A51-7C86-40CE-9A85-9305A72856F5}"/>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72581C84-47AA-4227-BB97-9D73745C6350}"/>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A3D0208D-7363-46C1-93C0-34D5C7CC03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9BF00BA4-FF52-480A-802E-02DFDD8C7441}"/>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98FC3C8E-D2F9-46FE-B29F-17C02B89FFCC}"/>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1AC53E23-4CA7-479D-B22A-A5FCB3E5B5F6}"/>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96F0F1DB-0C5F-4895-B71A-86B7D122DD4B}"/>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34BF4B3-A394-4B33-84E8-433CB3F4D710}"/>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B6E11BA4-7EBA-47E5-8E07-57E665A74955}"/>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7A178943-1EAE-4532-95FB-DFD1B8A936ED}"/>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A1603A2C-1F9D-4BAB-BF6C-C411F8898F5A}"/>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019487C-9065-4D0C-8A4F-0BEC960FF5E1}"/>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B2E39A85-934A-4BF2-93E3-761989F1B981}"/>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3" name="Content Placeholder 3">
            <a:extLst>
              <a:ext uri="{FF2B5EF4-FFF2-40B4-BE49-F238E27FC236}">
                <a16:creationId xmlns:a16="http://schemas.microsoft.com/office/drawing/2014/main" id="{94AA1D0D-4A88-48E6-9F92-152A70F621DA}"/>
              </a:ext>
            </a:extLst>
          </p:cNvPr>
          <p:cNvSpPr>
            <a:spLocks noGrp="1"/>
          </p:cNvSpPr>
          <p:nvPr>
            <p:ph sz="half" idx="2"/>
          </p:nvPr>
        </p:nvSpPr>
        <p:spPr>
          <a:xfrm>
            <a:off x="6300384" y="1140847"/>
            <a:ext cx="5471616" cy="50361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24" name="Picture 23">
            <a:extLst>
              <a:ext uri="{FF2B5EF4-FFF2-40B4-BE49-F238E27FC236}">
                <a16:creationId xmlns:a16="http://schemas.microsoft.com/office/drawing/2014/main" id="{91400725-2BA0-4AEC-8878-C9C493FDF55B}"/>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89155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3C9BAF7-A9F4-4666-A96D-E0820914D8A4}"/>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9210B130-61BF-42BB-A9D3-54F0E9975E1E}"/>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ED4637A-B150-47D5-91AA-5443ECDF24E5}"/>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F345A228-3ACD-436B-BAEA-C19CFB995DFF}"/>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4808980A-AE2C-4B9A-923B-70728FF4B383}"/>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E90E16CE-7F71-45E1-88F3-0F2422E4E14F}"/>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5024FFFC-3734-4C7F-8BB4-1D72D8764C19}"/>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5E243F7-C034-42A6-94F7-39C26EF11897}"/>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7F7416F4-3283-4DFF-BF8E-0F1B10C57C7B}"/>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4E43006F-FE7C-4D9C-9803-C7A1705E2E29}"/>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40B601BE-5173-46B7-B727-24C354628A9A}"/>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0840A278-AE7C-4997-AAEA-F758452843B7}"/>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03AE5DE6-4BFB-4DB3-8207-ABE7B804220D}"/>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06BC0376-95EB-4B85-AD13-AB07742066DC}"/>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24" name="Picture 23">
            <a:extLst>
              <a:ext uri="{FF2B5EF4-FFF2-40B4-BE49-F238E27FC236}">
                <a16:creationId xmlns:a16="http://schemas.microsoft.com/office/drawing/2014/main" id="{FFB87B0C-B1E3-469F-B946-994EFEC65219}"/>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2654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0" name="Picture 9">
            <a:extLst>
              <a:ext uri="{FF2B5EF4-FFF2-40B4-BE49-F238E27FC236}">
                <a16:creationId xmlns:a16="http://schemas.microsoft.com/office/drawing/2014/main" id="{CBBAEF92-65E6-4576-BB02-DE52CE560446}"/>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97483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43" name="Group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Rounded Rectangle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45" name="Rounded Rectangle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6" name="Rectangle: Rounded Corners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Rounded Rectangle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8" name="Rounded Rectangle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49" name="Oval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50" name="Oval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51" name="Oval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gr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a:r>
              <a:rPr lang="en-US" noProof="0"/>
              <a:t>Emphasized text can go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Picture Placeholder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and Drop Image Here</a:t>
            </a:r>
          </a:p>
        </p:txBody>
      </p:sp>
      <p:sp>
        <p:nvSpPr>
          <p:cNvPr id="9" name="Text Placeholder 8">
            <a:extLst>
              <a:ext uri="{FF2B5EF4-FFF2-40B4-BE49-F238E27FC236}">
                <a16:creationId xmlns:a16="http://schemas.microsoft.com/office/drawing/2014/main" id="{35FD3B7C-17C6-4327-986C-A8A6D6EC1B52}"/>
              </a:ext>
            </a:extLst>
          </p:cNvPr>
          <p:cNvSpPr>
            <a:spLocks noGrp="1"/>
          </p:cNvSpPr>
          <p:nvPr>
            <p:ph type="body" sz="quarter" idx="13"/>
          </p:nvPr>
        </p:nvSpPr>
        <p:spPr>
          <a:xfrm>
            <a:off x="431800" y="3509766"/>
            <a:ext cx="2951163" cy="232270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38" name="Picture 37">
            <a:extLst>
              <a:ext uri="{FF2B5EF4-FFF2-40B4-BE49-F238E27FC236}">
                <a16:creationId xmlns:a16="http://schemas.microsoft.com/office/drawing/2014/main" id="{D667CF59-2E32-4ADD-8194-928ABECD2374}"/>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3336286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730F7266-25A0-4B3A-A8CE-F083ECC9D4C6}"/>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userDrawn="1">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userDrawn="1">
            <p:ph sz="half" idx="1"/>
          </p:nvPr>
        </p:nvSpPr>
        <p:spPr>
          <a:xfrm>
            <a:off x="906843" y="3429050"/>
            <a:ext cx="4522314" cy="276294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6" name="Text Placeholder 5">
            <a:extLst>
              <a:ext uri="{FF2B5EF4-FFF2-40B4-BE49-F238E27FC236}">
                <a16:creationId xmlns:a16="http://schemas.microsoft.com/office/drawing/2014/main" id="{7867C73D-EE16-41D1-B7CE-A35C765E3B8D}"/>
              </a:ext>
            </a:extLst>
          </p:cNvPr>
          <p:cNvSpPr>
            <a:spLocks noGrp="1"/>
          </p:cNvSpPr>
          <p:nvPr userDrawn="1">
            <p:ph type="body" sz="quarter" idx="12"/>
          </p:nvPr>
        </p:nvSpPr>
        <p:spPr>
          <a:xfrm>
            <a:off x="6774740" y="3429000"/>
            <a:ext cx="4522407" cy="2762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8">
            <a:extLst>
              <a:ext uri="{FF2B5EF4-FFF2-40B4-BE49-F238E27FC236}">
                <a16:creationId xmlns:a16="http://schemas.microsoft.com/office/drawing/2014/main" id="{FEF984BB-176D-4924-ADAD-52FBC95B07B2}"/>
              </a:ext>
            </a:extLst>
          </p:cNvPr>
          <p:cNvSpPr>
            <a:spLocks noGrp="1"/>
          </p:cNvSpPr>
          <p:nvPr>
            <p:ph type="body" sz="quarter" idx="13" hasCustomPrompt="1"/>
          </p:nvPr>
        </p:nvSpPr>
        <p:spPr>
          <a:xfrm>
            <a:off x="906463" y="2278063"/>
            <a:ext cx="4522787" cy="885825"/>
          </a:xfrm>
        </p:spPr>
        <p:txBody>
          <a:bodyPr anchor="ctr"/>
          <a:lstStyle>
            <a:lvl1pPr marL="0" indent="0">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a:r>
              <a:rPr lang="en-US" noProof="0"/>
              <a:t>1</a:t>
            </a:r>
          </a:p>
        </p:txBody>
      </p:sp>
      <p:sp>
        <p:nvSpPr>
          <p:cNvPr id="21" name="Text Placeholder 20">
            <a:extLst>
              <a:ext uri="{FF2B5EF4-FFF2-40B4-BE49-F238E27FC236}">
                <a16:creationId xmlns:a16="http://schemas.microsoft.com/office/drawing/2014/main" id="{C59BE1D7-885A-4749-99BA-6909D64AFA4A}"/>
              </a:ext>
            </a:extLst>
          </p:cNvPr>
          <p:cNvSpPr>
            <a:spLocks noGrp="1"/>
          </p:cNvSpPr>
          <p:nvPr>
            <p:ph type="body" sz="quarter" idx="14" hasCustomPrompt="1"/>
          </p:nvPr>
        </p:nvSpPr>
        <p:spPr>
          <a:xfrm>
            <a:off x="6762750" y="2278063"/>
            <a:ext cx="4522787" cy="885825"/>
          </a:xfrm>
        </p:spPr>
        <p:txBody>
          <a:bodyPr anchor="ctr"/>
          <a:lstStyle>
            <a:lvl1pPr marL="0" indent="0">
              <a:buNone/>
              <a:defRPr sz="8000" b="1" i="0">
                <a:latin typeface="+mj-lt"/>
              </a:defRPr>
            </a:lvl1pPr>
          </a:lstStyle>
          <a:p>
            <a:pPr lvl="0"/>
            <a:r>
              <a:rPr lang="en-US" noProof="0"/>
              <a:t>2</a:t>
            </a:r>
          </a:p>
        </p:txBody>
      </p:sp>
      <p:cxnSp>
        <p:nvCxnSpPr>
          <p:cNvPr id="10" name="Straight Connector 9" descr="Middle divider line">
            <a:extLst>
              <a:ext uri="{FF2B5EF4-FFF2-40B4-BE49-F238E27FC236}">
                <a16:creationId xmlns:a16="http://schemas.microsoft.com/office/drawing/2014/main" id="{2B940646-DE40-4E0F-AE42-6530784C9A7D}"/>
              </a:ext>
              <a:ext uri="{C183D7F6-B498-43B3-948B-1728B52AA6E4}">
                <adec:decorative xmlns:adec="http://schemas.microsoft.com/office/drawing/2017/decorative" val="1"/>
              </a:ext>
            </a:extLst>
          </p:cNvPr>
          <p:cNvCxnSpPr>
            <a:cxnSpLocks/>
          </p:cNvCxnSpPr>
          <p:nvPr userDrawn="1"/>
        </p:nvCxnSpPr>
        <p:spPr>
          <a:xfrm>
            <a:off x="6096000" y="1391763"/>
            <a:ext cx="0" cy="458812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AE10B6D-8AD1-4054-956A-78A599BF550E}"/>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3176449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ctagon 6">
            <a:extLst>
              <a:ext uri="{FF2B5EF4-FFF2-40B4-BE49-F238E27FC236}">
                <a16:creationId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fld id="{19B51A1E-902D-48AF-9020-955120F399B6}" type="slidenum">
              <a:rPr lang="en-US" noProof="0" smtClean="0"/>
              <a:pPr/>
              <a:t>‹#›</a:t>
            </a:fld>
            <a:endParaRPr lang="en-US" noProof="0" dirty="0"/>
          </a:p>
        </p:txBody>
      </p:sp>
      <p:sp>
        <p:nvSpPr>
          <p:cNvPr id="9" name="Oval 8">
            <a:extLst>
              <a:ext uri="{FF2B5EF4-FFF2-40B4-BE49-F238E27FC236}">
                <a16:creationId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10" name="Oval 9">
            <a:extLst>
              <a:ext uri="{FF2B5EF4-FFF2-40B4-BE49-F238E27FC236}">
                <a16:creationId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extBox 10">
            <a:extLst>
              <a:ext uri="{FF2B5EF4-FFF2-40B4-BE49-F238E27FC236}">
                <a16:creationId xmlns:a16="http://schemas.microsoft.com/office/drawing/2014/main" id="{110EE18F-610D-4230-BA82-4E5007401ADD}"/>
              </a:ext>
            </a:extLst>
          </p:cNvPr>
          <p:cNvSpPr txBox="1"/>
          <p:nvPr userDrawn="1"/>
        </p:nvSpPr>
        <p:spPr>
          <a:xfrm>
            <a:off x="8734570" y="6278857"/>
            <a:ext cx="2510557" cy="184666"/>
          </a:xfrm>
          <a:prstGeom prst="rect">
            <a:avLst/>
          </a:prstGeom>
          <a:noFill/>
        </p:spPr>
        <p:txBody>
          <a:bodyPr wrap="square" lIns="0" tIns="0" rIns="0" bIns="0" rtlCol="0">
            <a:noAutofit/>
          </a:bodyPr>
          <a:lstStyle/>
          <a:p>
            <a:pPr algn="r"/>
            <a:r>
              <a:rPr lang="en-US" sz="1200" noProof="0" dirty="0">
                <a:solidFill>
                  <a:schemeClr val="tx2"/>
                </a:solidFill>
                <a:latin typeface="+mj-lt"/>
              </a:rPr>
              <a:t>Your Logo or Name Here</a:t>
            </a:r>
          </a:p>
        </p:txBody>
      </p:sp>
      <p:sp>
        <p:nvSpPr>
          <p:cNvPr id="14" name="Oval 13">
            <a:extLst>
              <a:ext uri="{FF2B5EF4-FFF2-40B4-BE49-F238E27FC236}">
                <a16:creationId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18" name="Rectangle 17">
            <a:extLst>
              <a:ext uri="{FF2B5EF4-FFF2-40B4-BE49-F238E27FC236}">
                <a16:creationId xmlns:a16="http://schemas.microsoft.com/office/drawing/2014/main" id="{7E3C8C5B-6356-4B7C-887C-A436D7DB4059}"/>
              </a:ext>
            </a:extLst>
          </p:cNvPr>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a:extLst>
              <a:ext uri="{FF2B5EF4-FFF2-40B4-BE49-F238E27FC236}">
                <a16:creationId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50" r:id="rId4"/>
    <p:sldLayoutId id="2147483652" r:id="rId5"/>
    <p:sldLayoutId id="2147483656" r:id="rId6"/>
    <p:sldLayoutId id="2147483657" r:id="rId7"/>
    <p:sldLayoutId id="2147483668" r:id="rId8"/>
    <p:sldLayoutId id="2147483670" r:id="rId9"/>
    <p:sldLayoutId id="2147483653" r:id="rId10"/>
    <p:sldLayoutId id="2147483673" r:id="rId11"/>
    <p:sldLayoutId id="2147483674" r:id="rId12"/>
    <p:sldLayoutId id="2147483676" r:id="rId13"/>
    <p:sldLayoutId id="2147483677" r:id="rId14"/>
    <p:sldLayoutId id="2147483654" r:id="rId15"/>
    <p:sldLayoutId id="2147483660" r:id="rId16"/>
    <p:sldLayoutId id="2147483661" r:id="rId17"/>
    <p:sldLayoutId id="2147483678" r:id="rId18"/>
    <p:sldLayoutId id="2147483686" r:id="rId19"/>
    <p:sldLayoutId id="2147483687" r:id="rId20"/>
    <p:sldLayoutId id="2147483689" r:id="rId21"/>
    <p:sldLayoutId id="2147483690" r:id="rId22"/>
    <p:sldLayoutId id="2147483688" r:id="rId23"/>
  </p:sldLayoutIdLst>
  <p:hf sldNum="0"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 Id="rId5" Type="http://schemas.openxmlformats.org/officeDocument/2006/relationships/hyperlink" Target="https://www.adaptation-fund.org/pdfjs/web/viewer.html?file=https://www.adaptation-fund.org/wp-content/uploads/2022/11/AF-Funding-Windows-across-Action-Innovation-and-Learning-Sharing.pdf" TargetMode="External"/><Relationship Id="rId4" Type="http://schemas.openxmlformats.org/officeDocument/2006/relationships/hyperlink" Target="https://www.adaptation-fund.org/document/medium-term-strategy-2023-202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9.jpg"/><Relationship Id="rId7" Type="http://schemas.openxmlformats.org/officeDocument/2006/relationships/image" Target="../media/image33.sv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B63E9131-C258-4C5E-A880-B58DAFF9BC50}"/>
              </a:ext>
            </a:extLst>
          </p:cNvPr>
          <p:cNvPicPr>
            <a:picLocks noGrp="1" noChangeAspect="1"/>
          </p:cNvPicPr>
          <p:nvPr>
            <p:ph type="pic" sz="quarter" idx="12"/>
          </p:nvPr>
        </p:nvPicPr>
        <p:blipFill>
          <a:blip r:embed="rId3">
            <a:alphaModFix amt="85000"/>
          </a:blip>
          <a:srcRect t="8023" b="8023"/>
          <a:stretch/>
        </p:blipFill>
        <p:spPr>
          <a:xfrm>
            <a:off x="-69194" y="0"/>
            <a:ext cx="12261194" cy="6858000"/>
          </a:xfrm>
          <a:solidFill>
            <a:schemeClr val="bg1">
              <a:lumMod val="85000"/>
              <a:alpha val="85000"/>
            </a:schemeClr>
          </a:solidFill>
        </p:spPr>
      </p:pic>
      <p:sp>
        <p:nvSpPr>
          <p:cNvPr id="6" name="Title 5">
            <a:extLst>
              <a:ext uri="{FF2B5EF4-FFF2-40B4-BE49-F238E27FC236}">
                <a16:creationId xmlns:a16="http://schemas.microsoft.com/office/drawing/2014/main" id="{2E3EA56B-BEB0-4656-A20B-D15F03B7ACA1}"/>
              </a:ext>
            </a:extLst>
          </p:cNvPr>
          <p:cNvSpPr>
            <a:spLocks noGrp="1"/>
          </p:cNvSpPr>
          <p:nvPr>
            <p:ph type="ctrTitle"/>
          </p:nvPr>
        </p:nvSpPr>
        <p:spPr>
          <a:xfrm>
            <a:off x="-69195" y="2196937"/>
            <a:ext cx="9482134" cy="2074438"/>
          </a:xfrm>
          <a:solidFill>
            <a:schemeClr val="accent1">
              <a:lumMod val="75000"/>
              <a:alpha val="80000"/>
            </a:schemeClr>
          </a:solidFill>
        </p:spPr>
        <p:txBody>
          <a:bodyPr/>
          <a:lstStyle/>
          <a:p>
            <a:pPr algn="ctr"/>
            <a:r>
              <a:rPr lang="en-US" sz="2800" b="1" dirty="0">
                <a:latin typeface="Arial" panose="020B0604020202020204" pitchFamily="34" charset="0"/>
                <a:cs typeface="Arial" panose="020B0604020202020204" pitchFamily="34" charset="0"/>
              </a:rPr>
              <a:t>ADAPTATION FUND - OVERVIEW</a:t>
            </a:r>
            <a:br>
              <a:rPr lang="en-US" sz="2400" b="1" dirty="0">
                <a:latin typeface="Arial" panose="020B0604020202020204" pitchFamily="34" charset="0"/>
                <a:cs typeface="Arial" panose="020B0604020202020204" pitchFamily="34" charset="0"/>
              </a:rPr>
            </a:br>
            <a:br>
              <a:rPr lang="en-US" sz="2400" dirty="0">
                <a:solidFill>
                  <a:schemeClr val="bg2"/>
                </a:solidFill>
              </a:rPr>
            </a:br>
            <a:endParaRPr lang="en-US" sz="2800" dirty="0">
              <a:solidFill>
                <a:schemeClr val="tx1">
                  <a:lumMod val="85000"/>
                  <a:lumOff val="15000"/>
                </a:schemeClr>
              </a:solidFill>
              <a:latin typeface="+mn-lt"/>
            </a:endParaRPr>
          </a:p>
        </p:txBody>
      </p:sp>
      <p:sp>
        <p:nvSpPr>
          <p:cNvPr id="7" name="Subtitle 6">
            <a:extLst>
              <a:ext uri="{FF2B5EF4-FFF2-40B4-BE49-F238E27FC236}">
                <a16:creationId xmlns:a16="http://schemas.microsoft.com/office/drawing/2014/main" id="{DA0FE6D5-D475-4CBB-A6C2-E3D991A36891}"/>
              </a:ext>
            </a:extLst>
          </p:cNvPr>
          <p:cNvSpPr>
            <a:spLocks noGrp="1"/>
          </p:cNvSpPr>
          <p:nvPr>
            <p:ph type="subTitle" idx="1"/>
          </p:nvPr>
        </p:nvSpPr>
        <p:spPr>
          <a:xfrm>
            <a:off x="-69195" y="4271375"/>
            <a:ext cx="9482135" cy="1026766"/>
          </a:xfrm>
          <a:solidFill>
            <a:schemeClr val="accent1">
              <a:alpha val="80000"/>
            </a:schemeClr>
          </a:solidFill>
        </p:spPr>
        <p:txBody>
          <a:bodyPr/>
          <a:lstStyle/>
          <a:p>
            <a:r>
              <a:rPr lang="en-US" b="1" dirty="0"/>
              <a:t>NIE Seminar 2023</a:t>
            </a:r>
          </a:p>
          <a:p>
            <a:r>
              <a:rPr lang="en-US" b="1" dirty="0"/>
              <a:t>Santo Domingo, Dominican Republic</a:t>
            </a:r>
            <a:br>
              <a:rPr lang="en-US" dirty="0"/>
            </a:br>
            <a:endParaRPr lang="en-US" dirty="0"/>
          </a:p>
        </p:txBody>
      </p:sp>
      <p:pic>
        <p:nvPicPr>
          <p:cNvPr id="10" name="Picture 9">
            <a:extLst>
              <a:ext uri="{FF2B5EF4-FFF2-40B4-BE49-F238E27FC236}">
                <a16:creationId xmlns:a16="http://schemas.microsoft.com/office/drawing/2014/main" id="{D0BE8DF7-B814-4CFF-BC9D-D0EB2E4769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7156" y="0"/>
            <a:ext cx="1664844" cy="1125434"/>
          </a:xfrm>
          <a:prstGeom prst="rect">
            <a:avLst/>
          </a:prstGeom>
        </p:spPr>
      </p:pic>
    </p:spTree>
    <p:extLst>
      <p:ext uri="{BB962C8B-B14F-4D97-AF65-F5344CB8AC3E}">
        <p14:creationId xmlns:p14="http://schemas.microsoft.com/office/powerpoint/2010/main" val="428497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115D1A-8D0D-4870-A2DF-B7328614DA9F}"/>
              </a:ext>
            </a:extLst>
          </p:cNvPr>
          <p:cNvPicPr>
            <a:picLocks noChangeAspect="1"/>
          </p:cNvPicPr>
          <p:nvPr/>
        </p:nvPicPr>
        <p:blipFill>
          <a:blip r:embed="rId2"/>
          <a:stretch>
            <a:fillRect/>
          </a:stretch>
        </p:blipFill>
        <p:spPr>
          <a:xfrm>
            <a:off x="72771" y="0"/>
            <a:ext cx="8545735" cy="6587190"/>
          </a:xfrm>
          <a:prstGeom prst="rect">
            <a:avLst/>
          </a:prstGeom>
        </p:spPr>
      </p:pic>
      <p:sp>
        <p:nvSpPr>
          <p:cNvPr id="2" name="Title 1">
            <a:extLst>
              <a:ext uri="{FF2B5EF4-FFF2-40B4-BE49-F238E27FC236}">
                <a16:creationId xmlns:a16="http://schemas.microsoft.com/office/drawing/2014/main" id="{E4D9050E-FCB9-4E80-9312-F9B8B39392B1}"/>
              </a:ext>
            </a:extLst>
          </p:cNvPr>
          <p:cNvSpPr>
            <a:spLocks noGrp="1"/>
          </p:cNvSpPr>
          <p:nvPr>
            <p:ph type="title"/>
          </p:nvPr>
        </p:nvSpPr>
        <p:spPr>
          <a:xfrm>
            <a:off x="8098734" y="439966"/>
            <a:ext cx="3613635" cy="2071503"/>
          </a:xfrm>
        </p:spPr>
        <p:txBody>
          <a:bodyPr/>
          <a:lstStyle/>
          <a:p>
            <a:pPr algn="ctr"/>
            <a:r>
              <a:rPr lang="en-US" b="1" dirty="0"/>
              <a:t>Medium Term Strategy </a:t>
            </a:r>
            <a:br>
              <a:rPr lang="en-US" b="1" dirty="0"/>
            </a:br>
            <a:r>
              <a:rPr lang="en-US" b="1" dirty="0"/>
              <a:t>2023 to 2027</a:t>
            </a:r>
          </a:p>
        </p:txBody>
      </p:sp>
      <p:sp>
        <p:nvSpPr>
          <p:cNvPr id="3" name="Slide Number Placeholder 2">
            <a:extLst>
              <a:ext uri="{FF2B5EF4-FFF2-40B4-BE49-F238E27FC236}">
                <a16:creationId xmlns:a16="http://schemas.microsoft.com/office/drawing/2014/main" id="{64D703A9-0F64-4E67-BF3A-9A2D9A154620}"/>
              </a:ext>
            </a:extLst>
          </p:cNvPr>
          <p:cNvSpPr>
            <a:spLocks noGrp="1"/>
          </p:cNvSpPr>
          <p:nvPr>
            <p:ph type="sldNum" sz="quarter" idx="11"/>
          </p:nvPr>
        </p:nvSpPr>
        <p:spPr/>
        <p:txBody>
          <a:bodyPr/>
          <a:lstStyle/>
          <a:p>
            <a:fld id="{19B51A1E-902D-48AF-9020-955120F399B6}" type="slidenum">
              <a:rPr lang="en-US" noProof="0" smtClean="0"/>
              <a:pPr/>
              <a:t>10</a:t>
            </a:fld>
            <a:endParaRPr lang="en-US" noProof="0" dirty="0"/>
          </a:p>
        </p:txBody>
      </p:sp>
      <p:sp>
        <p:nvSpPr>
          <p:cNvPr id="5" name="TextBox 4">
            <a:extLst>
              <a:ext uri="{FF2B5EF4-FFF2-40B4-BE49-F238E27FC236}">
                <a16:creationId xmlns:a16="http://schemas.microsoft.com/office/drawing/2014/main" id="{65CC0DDF-F404-4D01-A254-88ED431A56D4}"/>
              </a:ext>
            </a:extLst>
          </p:cNvPr>
          <p:cNvSpPr txBox="1"/>
          <p:nvPr/>
        </p:nvSpPr>
        <p:spPr>
          <a:xfrm>
            <a:off x="8250620" y="2711766"/>
            <a:ext cx="3613635" cy="2783342"/>
          </a:xfrm>
          <a:prstGeom prst="rect">
            <a:avLst/>
          </a:prstGeom>
          <a:noFill/>
        </p:spPr>
        <p:txBody>
          <a:bodyPr wrap="square" lIns="0" tIns="0" rIns="0" bIns="0" rtlCol="0">
            <a:noAutofit/>
          </a:bodyPr>
          <a:lstStyle/>
          <a:p>
            <a:pPr marL="914400" lvl="1" indent="-457200">
              <a:buFont typeface="Arial" panose="020B0604020202020204" pitchFamily="34" charset="0"/>
              <a:buChar char="•"/>
            </a:pPr>
            <a:r>
              <a:rPr lang="en-US" sz="3000" dirty="0">
                <a:solidFill>
                  <a:schemeClr val="tx1">
                    <a:lumMod val="75000"/>
                    <a:lumOff val="25000"/>
                  </a:schemeClr>
                </a:solidFill>
                <a:latin typeface="+mj-lt"/>
              </a:rPr>
              <a:t>3 Strategic Pillars</a:t>
            </a:r>
          </a:p>
          <a:p>
            <a:pPr marL="914400" lvl="1" indent="-457200">
              <a:buFont typeface="Arial" panose="020B0604020202020204" pitchFamily="34" charset="0"/>
              <a:buChar char="•"/>
            </a:pPr>
            <a:endParaRPr lang="en-US" sz="3000" dirty="0">
              <a:solidFill>
                <a:schemeClr val="tx1">
                  <a:lumMod val="75000"/>
                  <a:lumOff val="25000"/>
                </a:schemeClr>
              </a:solidFill>
              <a:latin typeface="+mj-lt"/>
            </a:endParaRPr>
          </a:p>
          <a:p>
            <a:pPr marL="914400" lvl="1" indent="-457200">
              <a:buFont typeface="Arial" panose="020B0604020202020204" pitchFamily="34" charset="0"/>
              <a:buChar char="•"/>
            </a:pPr>
            <a:r>
              <a:rPr lang="en-US" sz="3000" dirty="0">
                <a:solidFill>
                  <a:schemeClr val="tx1">
                    <a:lumMod val="75000"/>
                    <a:lumOff val="25000"/>
                  </a:schemeClr>
                </a:solidFill>
                <a:latin typeface="+mj-lt"/>
              </a:rPr>
              <a:t>6 Crosscutting Themes </a:t>
            </a:r>
          </a:p>
          <a:p>
            <a:pPr algn="ctr"/>
            <a:endParaRPr lang="en-US" sz="3000" dirty="0">
              <a:solidFill>
                <a:schemeClr val="tx1">
                  <a:lumMod val="75000"/>
                  <a:lumOff val="25000"/>
                </a:schemeClr>
              </a:solidFill>
              <a:latin typeface="+mj-lt"/>
            </a:endParaRPr>
          </a:p>
          <a:p>
            <a:pPr algn="ctr"/>
            <a:endParaRPr lang="en-US" sz="3000" dirty="0">
              <a:solidFill>
                <a:schemeClr val="tx1">
                  <a:lumMod val="75000"/>
                  <a:lumOff val="25000"/>
                </a:schemeClr>
              </a:solidFill>
              <a:latin typeface="+mj-lt"/>
            </a:endParaRPr>
          </a:p>
        </p:txBody>
      </p:sp>
    </p:spTree>
    <p:extLst>
      <p:ext uri="{BB962C8B-B14F-4D97-AF65-F5344CB8AC3E}">
        <p14:creationId xmlns:p14="http://schemas.microsoft.com/office/powerpoint/2010/main" val="1578534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7EBD0F-8A7A-46BA-AABB-DD07714E6594}"/>
              </a:ext>
            </a:extLst>
          </p:cNvPr>
          <p:cNvSpPr txBox="1"/>
          <p:nvPr/>
        </p:nvSpPr>
        <p:spPr>
          <a:xfrm>
            <a:off x="8705589" y="5987441"/>
            <a:ext cx="2542784" cy="676634"/>
          </a:xfrm>
          <a:prstGeom prst="rect">
            <a:avLst/>
          </a:prstGeom>
          <a:solidFill>
            <a:schemeClr val="bg1"/>
          </a:solidFill>
        </p:spPr>
        <p:txBody>
          <a:bodyPr wrap="square" lIns="0" tIns="0" rIns="0" bIns="0" rtlCol="0">
            <a:noAutofit/>
          </a:bodyPr>
          <a:lstStyle/>
          <a:p>
            <a:pPr algn="l"/>
            <a:endParaRPr lang="en-US" sz="1200" dirty="0">
              <a:solidFill>
                <a:schemeClr val="tx1">
                  <a:lumMod val="75000"/>
                  <a:lumOff val="25000"/>
                </a:schemeClr>
              </a:solidFill>
              <a:latin typeface="+mn-lt"/>
            </a:endParaRPr>
          </a:p>
        </p:txBody>
      </p:sp>
      <p:sp>
        <p:nvSpPr>
          <p:cNvPr id="3" name="Slide Number Placeholder 2">
            <a:extLst>
              <a:ext uri="{FF2B5EF4-FFF2-40B4-BE49-F238E27FC236}">
                <a16:creationId xmlns:a16="http://schemas.microsoft.com/office/drawing/2014/main" id="{FBAC5570-9673-4ECA-869E-4D59AC2773F3}"/>
              </a:ext>
            </a:extLst>
          </p:cNvPr>
          <p:cNvSpPr>
            <a:spLocks noGrp="1"/>
          </p:cNvSpPr>
          <p:nvPr>
            <p:ph type="sldNum" sz="quarter" idx="11"/>
          </p:nvPr>
        </p:nvSpPr>
        <p:spPr/>
        <p:txBody>
          <a:bodyPr/>
          <a:lstStyle/>
          <a:p>
            <a:fld id="{19B51A1E-902D-48AF-9020-955120F399B6}" type="slidenum">
              <a:rPr lang="en-US" noProof="0" smtClean="0"/>
              <a:pPr/>
              <a:t>11</a:t>
            </a:fld>
            <a:endParaRPr lang="en-US" noProof="0" dirty="0"/>
          </a:p>
        </p:txBody>
      </p:sp>
      <p:pic>
        <p:nvPicPr>
          <p:cNvPr id="4" name="Picture 3">
            <a:extLst>
              <a:ext uri="{FF2B5EF4-FFF2-40B4-BE49-F238E27FC236}">
                <a16:creationId xmlns:a16="http://schemas.microsoft.com/office/drawing/2014/main" id="{772C163B-57EB-4FEB-82BC-46C2C9F3E7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981" y="74928"/>
            <a:ext cx="9144000" cy="6708143"/>
          </a:xfrm>
          <a:prstGeom prst="rect">
            <a:avLst/>
          </a:prstGeom>
          <a:noFill/>
          <a:ln>
            <a:noFill/>
          </a:ln>
        </p:spPr>
      </p:pic>
      <p:pic>
        <p:nvPicPr>
          <p:cNvPr id="6" name="Picture 5">
            <a:extLst>
              <a:ext uri="{FF2B5EF4-FFF2-40B4-BE49-F238E27FC236}">
                <a16:creationId xmlns:a16="http://schemas.microsoft.com/office/drawing/2014/main" id="{D40E6F27-E461-476F-ACEB-421716B026AC}"/>
              </a:ext>
            </a:extLst>
          </p:cNvPr>
          <p:cNvPicPr>
            <a:picLocks noChangeAspect="1"/>
          </p:cNvPicPr>
          <p:nvPr/>
        </p:nvPicPr>
        <p:blipFill>
          <a:blip r:embed="rId3"/>
          <a:stretch>
            <a:fillRect/>
          </a:stretch>
        </p:blipFill>
        <p:spPr>
          <a:xfrm>
            <a:off x="9497074" y="74928"/>
            <a:ext cx="2431295" cy="676634"/>
          </a:xfrm>
          <a:prstGeom prst="rect">
            <a:avLst/>
          </a:prstGeom>
        </p:spPr>
      </p:pic>
    </p:spTree>
    <p:extLst>
      <p:ext uri="{BB962C8B-B14F-4D97-AF65-F5344CB8AC3E}">
        <p14:creationId xmlns:p14="http://schemas.microsoft.com/office/powerpoint/2010/main" val="598975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3B57-F5B2-46C5-8513-A6DCD0CD2D33}"/>
              </a:ext>
            </a:extLst>
          </p:cNvPr>
          <p:cNvSpPr>
            <a:spLocks noGrp="1"/>
          </p:cNvSpPr>
          <p:nvPr>
            <p:ph type="title"/>
          </p:nvPr>
        </p:nvSpPr>
        <p:spPr>
          <a:xfrm>
            <a:off x="425999" y="241306"/>
            <a:ext cx="11417133" cy="540891"/>
          </a:xfrm>
        </p:spPr>
        <p:txBody>
          <a:bodyPr/>
          <a:lstStyle/>
          <a:p>
            <a:r>
              <a:rPr lang="en-US" sz="2800" b="1" dirty="0"/>
              <a:t>Proposed modalities for delivery &amp; implementation in MTS-2</a:t>
            </a:r>
          </a:p>
        </p:txBody>
      </p:sp>
      <p:sp>
        <p:nvSpPr>
          <p:cNvPr id="3" name="Slide Number Placeholder 2">
            <a:extLst>
              <a:ext uri="{FF2B5EF4-FFF2-40B4-BE49-F238E27FC236}">
                <a16:creationId xmlns:a16="http://schemas.microsoft.com/office/drawing/2014/main" id="{79B07CEF-EB1D-4C79-BBFF-4163781DCF1C}"/>
              </a:ext>
            </a:extLst>
          </p:cNvPr>
          <p:cNvSpPr>
            <a:spLocks noGrp="1"/>
          </p:cNvSpPr>
          <p:nvPr>
            <p:ph type="sldNum" sz="quarter" idx="11"/>
          </p:nvPr>
        </p:nvSpPr>
        <p:spPr/>
        <p:txBody>
          <a:bodyPr/>
          <a:lstStyle/>
          <a:p>
            <a:pPr algn="l" fontAlgn="base">
              <a:spcBef>
                <a:spcPct val="0"/>
              </a:spcBef>
              <a:spcAft>
                <a:spcPct val="0"/>
              </a:spcAft>
              <a:defRPr/>
            </a:pPr>
            <a:fld id="{D0C53EF0-E817-4E49-A366-6572B14DF073}" type="slidenum">
              <a:rPr lang="en-US" sz="1600" i="0">
                <a:solidFill>
                  <a:srgbClr val="021F43"/>
                </a:solidFill>
                <a:latin typeface="Trebuchet MS" charset="0"/>
                <a:ea typeface="ＭＳ Ｐゴシック" charset="0"/>
              </a:rPr>
              <a:pPr algn="l" fontAlgn="base">
                <a:spcBef>
                  <a:spcPct val="0"/>
                </a:spcBef>
                <a:spcAft>
                  <a:spcPct val="0"/>
                </a:spcAft>
                <a:defRPr/>
              </a:pPr>
              <a:t>12</a:t>
            </a:fld>
            <a:endParaRPr lang="en-US" sz="1600" i="0" dirty="0">
              <a:solidFill>
                <a:srgbClr val="021F43"/>
              </a:solidFill>
              <a:latin typeface="Trebuchet MS" charset="0"/>
              <a:ea typeface="ＭＳ Ｐゴシック" charset="0"/>
            </a:endParaRPr>
          </a:p>
        </p:txBody>
      </p:sp>
      <p:sp>
        <p:nvSpPr>
          <p:cNvPr id="6" name="TextBox 5">
            <a:extLst>
              <a:ext uri="{FF2B5EF4-FFF2-40B4-BE49-F238E27FC236}">
                <a16:creationId xmlns:a16="http://schemas.microsoft.com/office/drawing/2014/main" id="{87380280-F731-435C-B160-A262D3C55411}"/>
              </a:ext>
            </a:extLst>
          </p:cNvPr>
          <p:cNvSpPr txBox="1"/>
          <p:nvPr/>
        </p:nvSpPr>
        <p:spPr>
          <a:xfrm>
            <a:off x="219562" y="921714"/>
            <a:ext cx="3895127" cy="5755422"/>
          </a:xfrm>
          <a:prstGeom prst="rect">
            <a:avLst/>
          </a:prstGeom>
          <a:ln w="254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defRPr/>
            </a:pPr>
            <a:r>
              <a:rPr lang="en-US" sz="1600" b="1" dirty="0">
                <a:solidFill>
                  <a:schemeClr val="accent3"/>
                </a:solidFill>
                <a:latin typeface="Arial"/>
              </a:rPr>
              <a:t>ACTION</a:t>
            </a:r>
          </a:p>
          <a:p>
            <a:pPr marL="285750" indent="-285750" fontAlgn="base">
              <a:spcBef>
                <a:spcPct val="0"/>
              </a:spcBef>
              <a:spcAft>
                <a:spcPct val="0"/>
              </a:spcAft>
              <a:buFont typeface="Wingdings" panose="05000000000000000000" pitchFamily="2" charset="2"/>
              <a:buChar char="§"/>
              <a:defRPr/>
            </a:pPr>
            <a:r>
              <a:rPr lang="en-US" sz="1600" dirty="0">
                <a:solidFill>
                  <a:srgbClr val="021F43"/>
                </a:solidFill>
                <a:latin typeface="Arial"/>
              </a:rPr>
              <a:t>Support and programme increasing number of concrete projects/ programmes aligned with NAPs, NDCs etc. </a:t>
            </a:r>
          </a:p>
          <a:p>
            <a:pPr marL="285750" indent="-285750" fontAlgn="base">
              <a:spcBef>
                <a:spcPct val="0"/>
              </a:spcBef>
              <a:spcAft>
                <a:spcPct val="0"/>
              </a:spcAft>
              <a:buFont typeface="Wingdings" panose="05000000000000000000" pitchFamily="2" charset="2"/>
              <a:buChar char="§"/>
              <a:defRPr/>
            </a:pPr>
            <a:r>
              <a:rPr lang="en-US" sz="1600" dirty="0">
                <a:solidFill>
                  <a:srgbClr val="021F43"/>
                </a:solidFill>
                <a:latin typeface="Arial"/>
              </a:rPr>
              <a:t>Expand Readiness Programme: more comprehensive and iterative, assessing needs and addressing gaps</a:t>
            </a:r>
          </a:p>
          <a:p>
            <a:pPr marL="285750" indent="-285750" fontAlgn="base">
              <a:spcBef>
                <a:spcPct val="0"/>
              </a:spcBef>
              <a:spcAft>
                <a:spcPct val="0"/>
              </a:spcAft>
              <a:buFont typeface="Wingdings" panose="05000000000000000000" pitchFamily="2" charset="2"/>
              <a:buChar char="§"/>
              <a:defRPr/>
            </a:pPr>
            <a:r>
              <a:rPr lang="en-US" sz="1600" dirty="0">
                <a:solidFill>
                  <a:srgbClr val="021F43"/>
                </a:solidFill>
                <a:latin typeface="Arial"/>
              </a:rPr>
              <a:t>Expand support to locally-based and locally-led adaptation through direct access, EDA, and further modalities</a:t>
            </a:r>
          </a:p>
          <a:p>
            <a:pPr marL="285750" indent="-285750" fontAlgn="base">
              <a:spcBef>
                <a:spcPct val="0"/>
              </a:spcBef>
              <a:spcAft>
                <a:spcPct val="0"/>
              </a:spcAft>
              <a:buFont typeface="Wingdings" panose="05000000000000000000" pitchFamily="2" charset="2"/>
              <a:buChar char="§"/>
              <a:defRPr/>
            </a:pPr>
            <a:r>
              <a:rPr lang="en-US" sz="1600" dirty="0">
                <a:solidFill>
                  <a:srgbClr val="021F43"/>
                </a:solidFill>
                <a:latin typeface="Arial"/>
              </a:rPr>
              <a:t>Expand engagement of local and vulnerable groups, incl. local private sector, in project cycle. </a:t>
            </a:r>
          </a:p>
          <a:p>
            <a:pPr marL="285750" indent="-285750" fontAlgn="base">
              <a:spcBef>
                <a:spcPct val="0"/>
              </a:spcBef>
              <a:spcAft>
                <a:spcPct val="0"/>
              </a:spcAft>
              <a:buFont typeface="Wingdings" panose="05000000000000000000" pitchFamily="2" charset="2"/>
              <a:buChar char="§"/>
              <a:defRPr/>
            </a:pPr>
            <a:r>
              <a:rPr lang="en-GB" sz="1600" dirty="0">
                <a:solidFill>
                  <a:srgbClr val="021F43"/>
                </a:solidFill>
                <a:latin typeface="Arial" panose="020B0604020202020204" pitchFamily="34" charset="0"/>
                <a:ea typeface="Times New Roman" panose="02020603050405020304" pitchFamily="18" charset="0"/>
              </a:rPr>
              <a:t>Incentivize scalability and replicability as part of project design and implementation</a:t>
            </a:r>
          </a:p>
          <a:p>
            <a:pPr marL="285750" indent="-285750" fontAlgn="base">
              <a:spcBef>
                <a:spcPct val="0"/>
              </a:spcBef>
              <a:spcAft>
                <a:spcPct val="0"/>
              </a:spcAft>
              <a:buFont typeface="Wingdings" panose="05000000000000000000" pitchFamily="2" charset="2"/>
              <a:buChar char="§"/>
              <a:defRPr/>
            </a:pPr>
            <a:r>
              <a:rPr lang="en-US" sz="1600" dirty="0">
                <a:solidFill>
                  <a:srgbClr val="021F43"/>
                </a:solidFill>
                <a:latin typeface="Arial" panose="020B0604020202020204" pitchFamily="34" charset="0"/>
                <a:ea typeface="Times New Roman" panose="02020603050405020304" pitchFamily="18" charset="0"/>
              </a:rPr>
              <a:t>Identify ways to support related (novel or underrepresented) themes, sectors, and target groups with high relevance for/ synergies with effective adaptation </a:t>
            </a:r>
            <a:endParaRPr lang="en-GB" sz="1600" dirty="0">
              <a:solidFill>
                <a:srgbClr val="021F43"/>
              </a:solidFill>
              <a:latin typeface="Arial" panose="020B060402020202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7196A02A-6329-4B27-B553-6C672763688E}"/>
              </a:ext>
            </a:extLst>
          </p:cNvPr>
          <p:cNvSpPr txBox="1"/>
          <p:nvPr/>
        </p:nvSpPr>
        <p:spPr>
          <a:xfrm>
            <a:off x="4237638" y="921714"/>
            <a:ext cx="3895127" cy="5755422"/>
          </a:xfrm>
          <a:prstGeom prst="rect">
            <a:avLst/>
          </a:prstGeom>
          <a:ln w="25400"/>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base">
              <a:spcBef>
                <a:spcPct val="0"/>
              </a:spcBef>
              <a:spcAft>
                <a:spcPct val="0"/>
              </a:spcAft>
              <a:defRPr/>
            </a:pPr>
            <a:r>
              <a:rPr lang="en-US" sz="1600" b="1" dirty="0">
                <a:solidFill>
                  <a:srgbClr val="4E8F00"/>
                </a:solidFill>
                <a:latin typeface="Arial"/>
              </a:rPr>
              <a:t>INNOVATION</a:t>
            </a:r>
          </a:p>
          <a:p>
            <a:pPr marL="285750" indent="-285750" fontAlgn="base">
              <a:spcBef>
                <a:spcPct val="0"/>
              </a:spcBef>
              <a:spcAft>
                <a:spcPct val="0"/>
              </a:spcAft>
              <a:buFont typeface="Wingdings" panose="05000000000000000000" pitchFamily="2" charset="2"/>
              <a:buChar char="§"/>
              <a:defRPr/>
            </a:pPr>
            <a:r>
              <a:rPr lang="en-US" sz="1600" dirty="0">
                <a:solidFill>
                  <a:srgbClr val="021F43"/>
                </a:solidFill>
                <a:latin typeface="Arial"/>
              </a:rPr>
              <a:t>Expand innovation facility &amp; access to innovation grants, incl. by non-accredited actors </a:t>
            </a:r>
          </a:p>
          <a:p>
            <a:pPr fontAlgn="base">
              <a:spcBef>
                <a:spcPct val="0"/>
              </a:spcBef>
              <a:spcAft>
                <a:spcPct val="0"/>
              </a:spcAft>
              <a:defRPr/>
            </a:pPr>
            <a:endParaRPr lang="en-US" sz="1600" dirty="0">
              <a:solidFill>
                <a:srgbClr val="021F43"/>
              </a:solidFill>
              <a:latin typeface="Arial"/>
            </a:endParaRPr>
          </a:p>
          <a:p>
            <a:pPr marL="285750" indent="-285750" fontAlgn="base">
              <a:spcBef>
                <a:spcPct val="0"/>
              </a:spcBef>
              <a:spcAft>
                <a:spcPct val="0"/>
              </a:spcAft>
              <a:buFont typeface="Wingdings" panose="05000000000000000000" pitchFamily="2" charset="2"/>
              <a:buChar char="§"/>
              <a:defRPr/>
            </a:pPr>
            <a:r>
              <a:rPr lang="en-US" sz="1600" dirty="0">
                <a:solidFill>
                  <a:srgbClr val="021F43"/>
                </a:solidFill>
                <a:latin typeface="Arial"/>
              </a:rPr>
              <a:t>Enhance learning and sharing on innovation</a:t>
            </a:r>
          </a:p>
          <a:p>
            <a:pPr marL="285750" indent="-285750" fontAlgn="base">
              <a:spcBef>
                <a:spcPct val="0"/>
              </a:spcBef>
              <a:spcAft>
                <a:spcPct val="0"/>
              </a:spcAft>
              <a:buFont typeface="Wingdings" panose="05000000000000000000" pitchFamily="2" charset="2"/>
              <a:buChar char="§"/>
              <a:defRPr/>
            </a:pPr>
            <a:endParaRPr lang="en-US" sz="1600" dirty="0">
              <a:solidFill>
                <a:srgbClr val="021F43"/>
              </a:solidFill>
              <a:latin typeface="Arial"/>
            </a:endParaRPr>
          </a:p>
          <a:p>
            <a:pPr marL="285750" indent="-285750" fontAlgn="base">
              <a:spcBef>
                <a:spcPct val="0"/>
              </a:spcBef>
              <a:spcAft>
                <a:spcPct val="0"/>
              </a:spcAft>
              <a:buFont typeface="Wingdings" panose="05000000000000000000" pitchFamily="2" charset="2"/>
              <a:buChar char="§"/>
              <a:defRPr/>
            </a:pPr>
            <a:r>
              <a:rPr lang="en-US" sz="1600" dirty="0">
                <a:solidFill>
                  <a:srgbClr val="021F43"/>
                </a:solidFill>
                <a:latin typeface="Arial"/>
              </a:rPr>
              <a:t>Readiness &amp; capacity-building for innovation</a:t>
            </a:r>
          </a:p>
          <a:p>
            <a:pPr marL="285750" indent="-285750" fontAlgn="base">
              <a:spcBef>
                <a:spcPct val="0"/>
              </a:spcBef>
              <a:spcAft>
                <a:spcPct val="0"/>
              </a:spcAft>
              <a:buFont typeface="Wingdings" panose="05000000000000000000" pitchFamily="2" charset="2"/>
              <a:buChar char="§"/>
              <a:defRPr/>
            </a:pPr>
            <a:endParaRPr lang="en-US" sz="1600" dirty="0">
              <a:solidFill>
                <a:srgbClr val="021F43"/>
              </a:solidFill>
              <a:latin typeface="Arial"/>
            </a:endParaRPr>
          </a:p>
          <a:p>
            <a:pPr marL="285750" indent="-285750" fontAlgn="base">
              <a:spcBef>
                <a:spcPct val="0"/>
              </a:spcBef>
              <a:spcAft>
                <a:spcPct val="0"/>
              </a:spcAft>
              <a:buFont typeface="Wingdings" panose="05000000000000000000" pitchFamily="2" charset="2"/>
              <a:buChar char="§"/>
              <a:defRPr/>
            </a:pPr>
            <a:r>
              <a:rPr lang="en-US" sz="1600" dirty="0">
                <a:solidFill>
                  <a:srgbClr val="021F43"/>
                </a:solidFill>
                <a:latin typeface="Arial"/>
              </a:rPr>
              <a:t>Modalities that target inclusion of youth, women, civil society, indigenous people, private sector etc.</a:t>
            </a:r>
          </a:p>
          <a:p>
            <a:pPr marL="285750" indent="-285750" fontAlgn="base">
              <a:spcBef>
                <a:spcPct val="0"/>
              </a:spcBef>
              <a:spcAft>
                <a:spcPct val="0"/>
              </a:spcAft>
              <a:buFont typeface="Wingdings" panose="05000000000000000000" pitchFamily="2" charset="2"/>
              <a:buChar char="§"/>
              <a:defRPr/>
            </a:pPr>
            <a:endParaRPr lang="en-US" sz="1600" dirty="0">
              <a:solidFill>
                <a:srgbClr val="021F43"/>
              </a:solidFill>
              <a:latin typeface="Arial"/>
            </a:endParaRPr>
          </a:p>
          <a:p>
            <a:pPr marL="285750" indent="-285750" fontAlgn="base">
              <a:spcBef>
                <a:spcPct val="0"/>
              </a:spcBef>
              <a:spcAft>
                <a:spcPct val="0"/>
              </a:spcAft>
              <a:buFont typeface="Wingdings" panose="05000000000000000000" pitchFamily="2" charset="2"/>
              <a:buChar char="§"/>
              <a:defRPr/>
            </a:pPr>
            <a:r>
              <a:rPr lang="en-US" sz="1600" dirty="0">
                <a:solidFill>
                  <a:srgbClr val="021F43"/>
                </a:solidFill>
                <a:latin typeface="Arial"/>
              </a:rPr>
              <a:t>Modalities that can create space for risk-taking</a:t>
            </a:r>
          </a:p>
          <a:p>
            <a:pPr marL="285750" indent="-285750" fontAlgn="base">
              <a:spcBef>
                <a:spcPct val="0"/>
              </a:spcBef>
              <a:spcAft>
                <a:spcPct val="0"/>
              </a:spcAft>
              <a:buFont typeface="Wingdings" panose="05000000000000000000" pitchFamily="2" charset="2"/>
              <a:buChar char="§"/>
              <a:defRPr/>
            </a:pPr>
            <a:endParaRPr lang="en-US" sz="1600" dirty="0">
              <a:solidFill>
                <a:srgbClr val="021F43"/>
              </a:solidFill>
              <a:latin typeface="Arial"/>
            </a:endParaRPr>
          </a:p>
          <a:p>
            <a:pPr marL="285750" indent="-285750" fontAlgn="base">
              <a:spcBef>
                <a:spcPct val="0"/>
              </a:spcBef>
              <a:spcAft>
                <a:spcPct val="0"/>
              </a:spcAft>
              <a:buFont typeface="Wingdings" panose="05000000000000000000" pitchFamily="2" charset="2"/>
              <a:buChar char="§"/>
              <a:defRPr/>
            </a:pPr>
            <a:r>
              <a:rPr lang="en-US" sz="1600" dirty="0">
                <a:solidFill>
                  <a:srgbClr val="021F43"/>
                </a:solidFill>
                <a:latin typeface="Arial"/>
              </a:rPr>
              <a:t>Partnerships for innovation in adaptation </a:t>
            </a:r>
          </a:p>
          <a:p>
            <a:pPr fontAlgn="base">
              <a:spcBef>
                <a:spcPct val="0"/>
              </a:spcBef>
              <a:spcAft>
                <a:spcPct val="0"/>
              </a:spcAft>
              <a:defRPr/>
            </a:pPr>
            <a:endParaRPr lang="en-US" sz="1600" dirty="0">
              <a:solidFill>
                <a:srgbClr val="021F43"/>
              </a:solidFill>
              <a:latin typeface="Arial"/>
            </a:endParaRPr>
          </a:p>
          <a:p>
            <a:pPr marL="285750" indent="-285750" fontAlgn="base">
              <a:spcBef>
                <a:spcPct val="0"/>
              </a:spcBef>
              <a:spcAft>
                <a:spcPct val="0"/>
              </a:spcAft>
              <a:buFont typeface="Wingdings" panose="05000000000000000000" pitchFamily="2" charset="2"/>
              <a:buChar char="§"/>
              <a:defRPr/>
            </a:pPr>
            <a:r>
              <a:rPr lang="en-GB" sz="1600" dirty="0">
                <a:solidFill>
                  <a:srgbClr val="021F43"/>
                </a:solidFill>
                <a:latin typeface="Arial"/>
                <a:ea typeface="Times New Roman" panose="02020603050405020304" pitchFamily="18" charset="0"/>
              </a:rPr>
              <a:t>Explore alignment and synergies with UNFCCC technology framework </a:t>
            </a:r>
            <a:endParaRPr lang="en-US" sz="1600" dirty="0">
              <a:solidFill>
                <a:srgbClr val="021F43"/>
              </a:solidFill>
              <a:latin typeface="Arial"/>
            </a:endParaRPr>
          </a:p>
        </p:txBody>
      </p:sp>
      <p:sp>
        <p:nvSpPr>
          <p:cNvPr id="8" name="TextBox 7">
            <a:extLst>
              <a:ext uri="{FF2B5EF4-FFF2-40B4-BE49-F238E27FC236}">
                <a16:creationId xmlns:a16="http://schemas.microsoft.com/office/drawing/2014/main" id="{A146630B-8574-4D64-AB69-8CC7EBAABACD}"/>
              </a:ext>
            </a:extLst>
          </p:cNvPr>
          <p:cNvSpPr txBox="1"/>
          <p:nvPr/>
        </p:nvSpPr>
        <p:spPr>
          <a:xfrm>
            <a:off x="8266731" y="921714"/>
            <a:ext cx="3738757" cy="5262979"/>
          </a:xfrm>
          <a:prstGeom prst="rect">
            <a:avLst/>
          </a:prstGeom>
          <a:ln w="25400">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fontAlgn="base">
              <a:spcBef>
                <a:spcPct val="0"/>
              </a:spcBef>
              <a:spcAft>
                <a:spcPct val="0"/>
              </a:spcAft>
              <a:defRPr/>
            </a:pPr>
            <a:r>
              <a:rPr lang="en-US" sz="1600" b="1" dirty="0">
                <a:solidFill>
                  <a:srgbClr val="0070C0"/>
                </a:solidFill>
                <a:latin typeface="Arial"/>
              </a:rPr>
              <a:t>LEARNING &amp; SHARING</a:t>
            </a:r>
          </a:p>
          <a:p>
            <a:pPr algn="ctr" fontAlgn="base">
              <a:spcBef>
                <a:spcPct val="0"/>
              </a:spcBef>
              <a:spcAft>
                <a:spcPct val="0"/>
              </a:spcAft>
              <a:defRPr/>
            </a:pPr>
            <a:endParaRPr lang="en-US" sz="1600" b="1" dirty="0">
              <a:solidFill>
                <a:srgbClr val="0070C0"/>
              </a:solidFill>
              <a:latin typeface="Arial"/>
            </a:endParaRPr>
          </a:p>
          <a:p>
            <a:pPr marL="285750" indent="-285750" fontAlgn="base">
              <a:spcBef>
                <a:spcPct val="0"/>
              </a:spcBef>
              <a:spcAft>
                <a:spcPct val="0"/>
              </a:spcAft>
              <a:buFont typeface="Wingdings" panose="05000000000000000000" pitchFamily="2" charset="2"/>
              <a:buChar char="§"/>
              <a:defRPr/>
            </a:pPr>
            <a:r>
              <a:rPr lang="en-US" sz="1600" dirty="0">
                <a:solidFill>
                  <a:srgbClr val="021F43"/>
                </a:solidFill>
                <a:latin typeface="Arial"/>
              </a:rPr>
              <a:t>Expand learning grants</a:t>
            </a:r>
          </a:p>
          <a:p>
            <a:pPr fontAlgn="base">
              <a:spcBef>
                <a:spcPct val="0"/>
              </a:spcBef>
              <a:spcAft>
                <a:spcPct val="0"/>
              </a:spcAft>
              <a:defRPr/>
            </a:pPr>
            <a:endParaRPr lang="en-US" sz="1600" dirty="0">
              <a:solidFill>
                <a:srgbClr val="021F43"/>
              </a:solidFill>
              <a:latin typeface="Arial"/>
            </a:endParaRPr>
          </a:p>
          <a:p>
            <a:pPr marL="285750" indent="-285750" fontAlgn="base">
              <a:spcBef>
                <a:spcPct val="0"/>
              </a:spcBef>
              <a:spcAft>
                <a:spcPct val="0"/>
              </a:spcAft>
              <a:buFont typeface="Wingdings" panose="05000000000000000000" pitchFamily="2" charset="2"/>
              <a:buChar char="§"/>
              <a:defRPr/>
            </a:pPr>
            <a:r>
              <a:rPr lang="en-US" sz="1600" dirty="0">
                <a:solidFill>
                  <a:srgbClr val="021F43"/>
                </a:solidFill>
                <a:latin typeface="Arial"/>
              </a:rPr>
              <a:t>Capture synergies with action and innovation e.g. capture learning from innovation portfolio </a:t>
            </a:r>
          </a:p>
          <a:p>
            <a:pPr fontAlgn="base">
              <a:spcBef>
                <a:spcPct val="0"/>
              </a:spcBef>
              <a:spcAft>
                <a:spcPct val="0"/>
              </a:spcAft>
              <a:defRPr/>
            </a:pPr>
            <a:endParaRPr lang="en-US" sz="1600" dirty="0">
              <a:solidFill>
                <a:srgbClr val="021F43"/>
              </a:solidFill>
              <a:latin typeface="Arial"/>
            </a:endParaRPr>
          </a:p>
          <a:p>
            <a:pPr marL="285750" indent="-285750" fontAlgn="base">
              <a:spcBef>
                <a:spcPct val="0"/>
              </a:spcBef>
              <a:spcAft>
                <a:spcPct val="0"/>
              </a:spcAft>
              <a:buFont typeface="Wingdings" panose="05000000000000000000" pitchFamily="2" charset="2"/>
              <a:buChar char="§"/>
              <a:defRPr/>
            </a:pPr>
            <a:r>
              <a:rPr lang="en-US" sz="1600" dirty="0">
                <a:solidFill>
                  <a:srgbClr val="021F43"/>
                </a:solidFill>
                <a:latin typeface="Arial"/>
              </a:rPr>
              <a:t>Readiness and capacity-building for capturing learning </a:t>
            </a:r>
          </a:p>
          <a:p>
            <a:pPr marL="285750" indent="-285750" fontAlgn="base">
              <a:spcBef>
                <a:spcPct val="0"/>
              </a:spcBef>
              <a:spcAft>
                <a:spcPct val="0"/>
              </a:spcAft>
              <a:buFont typeface="Wingdings" panose="05000000000000000000" pitchFamily="2" charset="2"/>
              <a:buChar char="§"/>
              <a:defRPr/>
            </a:pPr>
            <a:endParaRPr lang="en-US" sz="1600" dirty="0">
              <a:solidFill>
                <a:srgbClr val="021F43"/>
              </a:solidFill>
              <a:latin typeface="Arial"/>
            </a:endParaRPr>
          </a:p>
          <a:p>
            <a:pPr marL="285750" indent="-285750" fontAlgn="base">
              <a:spcBef>
                <a:spcPct val="0"/>
              </a:spcBef>
              <a:spcAft>
                <a:spcPct val="0"/>
              </a:spcAft>
              <a:buFont typeface="Wingdings" panose="05000000000000000000" pitchFamily="2" charset="2"/>
              <a:buChar char="§"/>
              <a:defRPr/>
            </a:pPr>
            <a:r>
              <a:rPr lang="en-US" sz="1600" dirty="0">
                <a:solidFill>
                  <a:srgbClr val="021F43"/>
                </a:solidFill>
                <a:latin typeface="Arial"/>
              </a:rPr>
              <a:t>Develop new knowledge partnerships e.g. with research institutions</a:t>
            </a:r>
          </a:p>
          <a:p>
            <a:pPr fontAlgn="base">
              <a:spcBef>
                <a:spcPct val="0"/>
              </a:spcBef>
              <a:spcAft>
                <a:spcPct val="0"/>
              </a:spcAft>
              <a:defRPr/>
            </a:pPr>
            <a:endParaRPr lang="en-US" sz="1600" dirty="0">
              <a:solidFill>
                <a:srgbClr val="021F43"/>
              </a:solidFill>
              <a:latin typeface="Arial"/>
            </a:endParaRPr>
          </a:p>
          <a:p>
            <a:pPr marL="285750" indent="-285750" fontAlgn="base">
              <a:spcBef>
                <a:spcPct val="0"/>
              </a:spcBef>
              <a:spcAft>
                <a:spcPct val="0"/>
              </a:spcAft>
              <a:buFont typeface="Wingdings" panose="05000000000000000000" pitchFamily="2" charset="2"/>
              <a:buChar char="§"/>
              <a:defRPr/>
            </a:pPr>
            <a:r>
              <a:rPr lang="en-US" sz="1600" dirty="0">
                <a:solidFill>
                  <a:srgbClr val="021F43"/>
                </a:solidFill>
                <a:latin typeface="Arial"/>
              </a:rPr>
              <a:t>Further increase outreach and visibility of generated learning, incl. local and indigenous knowledge </a:t>
            </a:r>
          </a:p>
          <a:p>
            <a:pPr fontAlgn="base">
              <a:spcBef>
                <a:spcPct val="0"/>
              </a:spcBef>
              <a:spcAft>
                <a:spcPct val="0"/>
              </a:spcAft>
              <a:defRPr/>
            </a:pPr>
            <a:endParaRPr lang="en-US" sz="1600" dirty="0">
              <a:solidFill>
                <a:srgbClr val="021F43"/>
              </a:solidFill>
              <a:latin typeface="Arial"/>
            </a:endParaRPr>
          </a:p>
          <a:p>
            <a:pPr marL="285750" indent="-285750" fontAlgn="base">
              <a:spcBef>
                <a:spcPct val="0"/>
              </a:spcBef>
              <a:spcAft>
                <a:spcPct val="0"/>
              </a:spcAft>
              <a:buFont typeface="Wingdings" panose="05000000000000000000" pitchFamily="2" charset="2"/>
              <a:buChar char="§"/>
              <a:defRPr/>
            </a:pPr>
            <a:r>
              <a:rPr lang="en-US" sz="1600" dirty="0">
                <a:solidFill>
                  <a:srgbClr val="021F43"/>
                </a:solidFill>
                <a:latin typeface="Arial" panose="020B0604020202020204" pitchFamily="34" charset="0"/>
                <a:ea typeface="Times New Roman" panose="02020603050405020304" pitchFamily="18" charset="0"/>
                <a:cs typeface="Arial" panose="020B0604020202020204" pitchFamily="34" charset="0"/>
              </a:rPr>
              <a:t>Support communities of practice and local-level partnerships</a:t>
            </a:r>
          </a:p>
        </p:txBody>
      </p:sp>
    </p:spTree>
    <p:extLst>
      <p:ext uri="{BB962C8B-B14F-4D97-AF65-F5344CB8AC3E}">
        <p14:creationId xmlns:p14="http://schemas.microsoft.com/office/powerpoint/2010/main" val="1438126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5A96E5E-D4EB-44BE-9F26-245254BDE3A0}"/>
              </a:ext>
            </a:extLst>
          </p:cNvPr>
          <p:cNvGraphicFramePr>
            <a:graphicFrameLocks noGrp="1"/>
          </p:cNvGraphicFramePr>
          <p:nvPr/>
        </p:nvGraphicFramePr>
        <p:xfrm>
          <a:off x="650471" y="701966"/>
          <a:ext cx="10550517" cy="6004560"/>
        </p:xfrm>
        <a:graphic>
          <a:graphicData uri="http://schemas.openxmlformats.org/drawingml/2006/table">
            <a:tbl>
              <a:tblPr firstRow="1" bandRow="1">
                <a:tableStyleId>{BC89EF96-8CEA-46FF-86C4-4CE0E7609802}</a:tableStyleId>
              </a:tblPr>
              <a:tblGrid>
                <a:gridCol w="3628017">
                  <a:extLst>
                    <a:ext uri="{9D8B030D-6E8A-4147-A177-3AD203B41FA5}">
                      <a16:colId xmlns:a16="http://schemas.microsoft.com/office/drawing/2014/main" val="432473681"/>
                    </a:ext>
                  </a:extLst>
                </a:gridCol>
                <a:gridCol w="3461250">
                  <a:extLst>
                    <a:ext uri="{9D8B030D-6E8A-4147-A177-3AD203B41FA5}">
                      <a16:colId xmlns:a16="http://schemas.microsoft.com/office/drawing/2014/main" val="2634295365"/>
                    </a:ext>
                  </a:extLst>
                </a:gridCol>
                <a:gridCol w="3461250">
                  <a:extLst>
                    <a:ext uri="{9D8B030D-6E8A-4147-A177-3AD203B41FA5}">
                      <a16:colId xmlns:a16="http://schemas.microsoft.com/office/drawing/2014/main" val="908554055"/>
                    </a:ext>
                  </a:extLst>
                </a:gridCol>
              </a:tblGrid>
              <a:tr h="4313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noProof="0" dirty="0">
                          <a:solidFill>
                            <a:schemeClr val="tx1">
                              <a:lumMod val="85000"/>
                              <a:lumOff val="15000"/>
                            </a:schemeClr>
                          </a:solidFill>
                          <a:latin typeface="+mn-lt"/>
                          <a:cs typeface="Calibri" panose="020F0502020204030204" pitchFamily="34" charset="0"/>
                        </a:rPr>
                        <a:t>ACTION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85000"/>
                              <a:lumOff val="15000"/>
                            </a:schemeClr>
                          </a:solidFill>
                          <a:latin typeface="+mn-lt"/>
                          <a:cs typeface="Calibri" panose="020F0502020204030204" pitchFamily="34" charset="0"/>
                        </a:rPr>
                        <a:t>INNOVATION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noProof="0" dirty="0">
                          <a:solidFill>
                            <a:schemeClr val="tx1">
                              <a:lumMod val="85000"/>
                              <a:lumOff val="15000"/>
                            </a:schemeClr>
                          </a:solidFill>
                          <a:latin typeface="+mn-lt"/>
                          <a:cs typeface="Calibri" panose="020F0502020204030204" pitchFamily="34" charset="0"/>
                        </a:rPr>
                        <a:t>LEARNING &amp; SHARING</a:t>
                      </a:r>
                    </a:p>
                  </a:txBody>
                  <a:tcPr/>
                </a:tc>
                <a:extLst>
                  <a:ext uri="{0D108BD9-81ED-4DB2-BD59-A6C34878D82A}">
                    <a16:rowId xmlns:a16="http://schemas.microsoft.com/office/drawing/2014/main" val="1256287587"/>
                  </a:ext>
                </a:extLst>
              </a:tr>
              <a:tr h="1523928">
                <a:tc>
                  <a:txBody>
                    <a:bodyPr/>
                    <a:lstStyle/>
                    <a:p>
                      <a:pPr algn="ctr"/>
                      <a:r>
                        <a:rPr lang="es-ES" sz="2000" b="1" noProof="0" dirty="0">
                          <a:solidFill>
                            <a:schemeClr val="tx1">
                              <a:lumMod val="85000"/>
                              <a:lumOff val="15000"/>
                            </a:schemeClr>
                          </a:solidFill>
                          <a:latin typeface="+mn-lt"/>
                          <a:cs typeface="Calibri" panose="020F0502020204030204" pitchFamily="34" charset="0"/>
                        </a:rPr>
                        <a:t>Single </a:t>
                      </a:r>
                      <a:r>
                        <a:rPr lang="en-US" sz="2000" b="1" noProof="0" dirty="0">
                          <a:solidFill>
                            <a:schemeClr val="tx1">
                              <a:lumMod val="85000"/>
                              <a:lumOff val="15000"/>
                            </a:schemeClr>
                          </a:solidFill>
                          <a:latin typeface="+mn-lt"/>
                          <a:cs typeface="Calibri" panose="020F0502020204030204" pitchFamily="34" charset="0"/>
                        </a:rPr>
                        <a:t>country projects (&lt;$10M)</a:t>
                      </a:r>
                      <a:r>
                        <a:rPr lang="en-US" sz="2000" b="0" noProof="0" dirty="0">
                          <a:solidFill>
                            <a:schemeClr val="tx1">
                              <a:lumMod val="85000"/>
                              <a:lumOff val="15000"/>
                            </a:schemeClr>
                          </a:solidFill>
                          <a:latin typeface="+mn-lt"/>
                          <a:cs typeface="Calibri" panose="020F0502020204030204" pitchFamily="34" charset="0"/>
                        </a:rPr>
                        <a:t>  within cap of $20M per country </a:t>
                      </a:r>
                    </a:p>
                    <a:p>
                      <a:pPr algn="ctr"/>
                      <a:r>
                        <a:rPr lang="en-US" sz="2000" b="0" i="1" noProof="0" dirty="0">
                          <a:solidFill>
                            <a:schemeClr val="tx1">
                              <a:lumMod val="85000"/>
                              <a:lumOff val="15000"/>
                            </a:schemeClr>
                          </a:solidFill>
                          <a:latin typeface="+mn-lt"/>
                          <a:cs typeface="Calibri" panose="020F0502020204030204" pitchFamily="34" charset="0"/>
                        </a:rPr>
                        <a:t>NIEs, RIEs, MIEs</a:t>
                      </a:r>
                    </a:p>
                    <a:p>
                      <a:pPr algn="ctr"/>
                      <a:r>
                        <a:rPr lang="en-US" sz="2000" b="0" noProof="0" dirty="0">
                          <a:solidFill>
                            <a:schemeClr val="tx1">
                              <a:lumMod val="85000"/>
                              <a:lumOff val="15000"/>
                            </a:schemeClr>
                          </a:solidFill>
                          <a:latin typeface="+mn-lt"/>
                          <a:cs typeface="Calibri" panose="020F0502020204030204" pitchFamily="34" charset="0"/>
                        </a:rPr>
                        <a:t>&amp; </a:t>
                      </a:r>
                      <a:r>
                        <a:rPr lang="en-US" sz="2000" b="1" noProof="0" dirty="0">
                          <a:solidFill>
                            <a:schemeClr val="tx1">
                              <a:lumMod val="85000"/>
                              <a:lumOff val="15000"/>
                            </a:schemeClr>
                          </a:solidFill>
                          <a:latin typeface="+mn-lt"/>
                          <a:cs typeface="Calibri" panose="020F0502020204030204" pitchFamily="34" charset="0"/>
                        </a:rPr>
                        <a:t>Project Formulation Grants: </a:t>
                      </a:r>
                      <a:r>
                        <a:rPr lang="en-US" sz="2000" b="0" noProof="0" dirty="0">
                          <a:solidFill>
                            <a:schemeClr val="tx1">
                              <a:lumMod val="85000"/>
                              <a:lumOff val="15000"/>
                            </a:schemeClr>
                          </a:solidFill>
                          <a:latin typeface="+mn-lt"/>
                          <a:cs typeface="Calibri" panose="020F0502020204030204" pitchFamily="34" charset="0"/>
                        </a:rPr>
                        <a:t>(&lt;$50,000) </a:t>
                      </a:r>
                      <a:r>
                        <a:rPr lang="en-US" sz="2000" b="0" i="1" noProof="0" dirty="0">
                          <a:solidFill>
                            <a:schemeClr val="tx1">
                              <a:lumMod val="85000"/>
                              <a:lumOff val="15000"/>
                            </a:schemeClr>
                          </a:solidFill>
                          <a:latin typeface="+mn-lt"/>
                          <a:cs typeface="Calibri" panose="020F0502020204030204" pitchFamily="34" charset="0"/>
                        </a:rPr>
                        <a:t>for NIE only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chemeClr val="tx1">
                              <a:lumMod val="85000"/>
                              <a:lumOff val="15000"/>
                            </a:schemeClr>
                          </a:solidFill>
                          <a:latin typeface="+mn-lt"/>
                          <a:cs typeface="Calibri" panose="020F0502020204030204" pitchFamily="34" charset="0"/>
                        </a:rPr>
                        <a:t>Small grants (&lt;US$250 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noProof="0" dirty="0">
                          <a:solidFill>
                            <a:schemeClr val="tx1">
                              <a:lumMod val="85000"/>
                              <a:lumOff val="15000"/>
                            </a:schemeClr>
                          </a:solidFill>
                          <a:latin typeface="+mn-lt"/>
                          <a:cs typeface="Calibri" panose="020F0502020204030204" pitchFamily="34" charset="0"/>
                        </a:rPr>
                        <a:t>to foster innovation practices in climate change adaptation </a:t>
                      </a:r>
                      <a:r>
                        <a:rPr lang="en-US" sz="2000" b="0" i="1" noProof="0" dirty="0">
                          <a:solidFill>
                            <a:schemeClr val="tx1">
                              <a:lumMod val="85000"/>
                              <a:lumOff val="15000"/>
                            </a:schemeClr>
                          </a:solidFill>
                          <a:latin typeface="+mn-lt"/>
                          <a:cs typeface="Calibri" panose="020F0502020204030204" pitchFamily="34" charset="0"/>
                        </a:rPr>
                        <a:t>(NIEs)</a:t>
                      </a:r>
                    </a:p>
                    <a:p>
                      <a:pPr algn="ctr"/>
                      <a:endParaRPr lang="en-US" sz="2000" b="0" dirty="0">
                        <a:solidFill>
                          <a:schemeClr val="tx1">
                            <a:lumMod val="85000"/>
                            <a:lumOff val="15000"/>
                          </a:schemeClr>
                        </a:solidFill>
                        <a:latin typeface="+mn-lt"/>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chemeClr val="tx1">
                              <a:lumMod val="85000"/>
                              <a:lumOff val="15000"/>
                            </a:schemeClr>
                          </a:solidFill>
                          <a:latin typeface="+mn-lt"/>
                          <a:cs typeface="Calibri" panose="020F0502020204030204" pitchFamily="34" charset="0"/>
                        </a:rPr>
                        <a:t>Learning</a:t>
                      </a:r>
                      <a:r>
                        <a:rPr lang="es-ES" sz="2000" b="1" dirty="0">
                          <a:solidFill>
                            <a:schemeClr val="tx1">
                              <a:lumMod val="85000"/>
                              <a:lumOff val="15000"/>
                            </a:schemeClr>
                          </a:solidFill>
                          <a:latin typeface="+mn-lt"/>
                          <a:cs typeface="Calibri" panose="020F0502020204030204" pitchFamily="34" charset="0"/>
                        </a:rPr>
                        <a:t> </a:t>
                      </a:r>
                      <a:r>
                        <a:rPr lang="en-US" sz="2000" b="1" noProof="0" dirty="0">
                          <a:solidFill>
                            <a:schemeClr val="tx1">
                              <a:lumMod val="85000"/>
                              <a:lumOff val="15000"/>
                            </a:schemeClr>
                          </a:solidFill>
                          <a:latin typeface="+mn-lt"/>
                          <a:cs typeface="Calibri" panose="020F0502020204030204" pitchFamily="34" charset="0"/>
                        </a:rPr>
                        <a:t>grants</a:t>
                      </a:r>
                      <a:r>
                        <a:rPr lang="es-ES" sz="2000" b="1" dirty="0">
                          <a:solidFill>
                            <a:schemeClr val="tx1">
                              <a:lumMod val="85000"/>
                              <a:lumOff val="15000"/>
                            </a:schemeClr>
                          </a:solidFill>
                          <a:latin typeface="+mn-lt"/>
                          <a:cs typeface="Calibri" panose="020F0502020204030204" pitchFamily="34" charset="0"/>
                        </a:rPr>
                        <a:t> (&lt;US$150 K)</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0" dirty="0">
                          <a:solidFill>
                            <a:schemeClr val="tx1">
                              <a:lumMod val="85000"/>
                              <a:lumOff val="15000"/>
                            </a:schemeClr>
                          </a:solidFill>
                          <a:latin typeface="+mn-lt"/>
                          <a:cs typeface="Calibri" panose="020F0502020204030204" pitchFamily="34" charset="0"/>
                        </a:rPr>
                        <a:t> to share </a:t>
                      </a:r>
                      <a:r>
                        <a:rPr lang="en-US" sz="2000" b="0" noProof="0" dirty="0">
                          <a:solidFill>
                            <a:schemeClr val="tx1">
                              <a:lumMod val="85000"/>
                              <a:lumOff val="15000"/>
                            </a:schemeClr>
                          </a:solidFill>
                          <a:latin typeface="+mn-lt"/>
                          <a:cs typeface="Calibri" panose="020F0502020204030204" pitchFamily="34" charset="0"/>
                        </a:rPr>
                        <a:t>best practices and lessons learned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1" noProof="0" dirty="0">
                          <a:solidFill>
                            <a:schemeClr val="tx1">
                              <a:lumMod val="85000"/>
                              <a:lumOff val="15000"/>
                            </a:schemeClr>
                          </a:solidFill>
                          <a:latin typeface="+mn-lt"/>
                          <a:cs typeface="Calibri" panose="020F0502020204030204" pitchFamily="34" charset="0"/>
                        </a:rPr>
                        <a:t>(NIEs)</a:t>
                      </a:r>
                    </a:p>
                    <a:p>
                      <a:endParaRPr lang="en-US" sz="2000" b="0" dirty="0">
                        <a:solidFill>
                          <a:schemeClr val="tx1">
                            <a:lumMod val="85000"/>
                            <a:lumOff val="15000"/>
                          </a:schemeClr>
                        </a:solidFill>
                        <a:latin typeface="+mn-lt"/>
                        <a:cs typeface="Calibri" panose="020F0502020204030204" pitchFamily="34" charset="0"/>
                      </a:endParaRPr>
                    </a:p>
                  </a:txBody>
                  <a:tcPr/>
                </a:tc>
                <a:extLst>
                  <a:ext uri="{0D108BD9-81ED-4DB2-BD59-A6C34878D82A}">
                    <a16:rowId xmlns:a16="http://schemas.microsoft.com/office/drawing/2014/main" val="521901220"/>
                  </a:ext>
                </a:extLst>
              </a:tr>
              <a:tr h="1160840">
                <a:tc>
                  <a:txBody>
                    <a:bodyPr/>
                    <a:lstStyle/>
                    <a:p>
                      <a:pPr algn="ctr"/>
                      <a:r>
                        <a:rPr lang="en-US" sz="2000" b="1" dirty="0">
                          <a:solidFill>
                            <a:schemeClr val="tx1">
                              <a:lumMod val="85000"/>
                              <a:lumOff val="15000"/>
                            </a:schemeClr>
                          </a:solidFill>
                          <a:latin typeface="+mn-lt"/>
                          <a:cs typeface="Calibri" panose="020F0502020204030204" pitchFamily="34" charset="0"/>
                        </a:rPr>
                        <a:t>Regional projects (multi-country):</a:t>
                      </a:r>
                    </a:p>
                    <a:p>
                      <a:pPr algn="ctr"/>
                      <a:r>
                        <a:rPr lang="en-US" sz="2000" b="1" dirty="0">
                          <a:solidFill>
                            <a:schemeClr val="tx1">
                              <a:lumMod val="85000"/>
                              <a:lumOff val="15000"/>
                            </a:schemeClr>
                          </a:solidFill>
                          <a:latin typeface="+mn-lt"/>
                          <a:cs typeface="Calibri" panose="020F0502020204030204" pitchFamily="34" charset="0"/>
                        </a:rPr>
                        <a:t> &lt;up to $14M </a:t>
                      </a:r>
                      <a:r>
                        <a:rPr lang="en-US" sz="2000" b="0" i="1" dirty="0">
                          <a:solidFill>
                            <a:schemeClr val="tx1">
                              <a:lumMod val="85000"/>
                              <a:lumOff val="15000"/>
                            </a:schemeClr>
                          </a:solidFill>
                          <a:latin typeface="+mn-lt"/>
                          <a:cs typeface="Calibri" panose="020F0502020204030204" pitchFamily="34" charset="0"/>
                        </a:rPr>
                        <a:t>(RIEs, MIEs) </a:t>
                      </a:r>
                      <a:r>
                        <a:rPr lang="en-US" sz="2000" b="0" dirty="0">
                          <a:solidFill>
                            <a:schemeClr val="tx1">
                              <a:lumMod val="85000"/>
                              <a:lumOff val="15000"/>
                            </a:schemeClr>
                          </a:solidFill>
                          <a:latin typeface="+mn-lt"/>
                          <a:cs typeface="Calibri" panose="020F0502020204030204" pitchFamily="34" charset="0"/>
                        </a:rPr>
                        <a:t>&amp;</a:t>
                      </a:r>
                    </a:p>
                    <a:p>
                      <a:pPr algn="ctr"/>
                      <a:endParaRPr lang="en-US" sz="2000" b="0" dirty="0">
                        <a:solidFill>
                          <a:schemeClr val="tx1">
                            <a:lumMod val="85000"/>
                            <a:lumOff val="15000"/>
                          </a:schemeClr>
                        </a:solidFill>
                        <a:latin typeface="+mn-lt"/>
                        <a:cs typeface="Calibri" panose="020F0502020204030204" pitchFamily="34" charset="0"/>
                      </a:endParaRPr>
                    </a:p>
                    <a:p>
                      <a:pPr algn="ctr"/>
                      <a:r>
                        <a:rPr lang="en-US" sz="2000" b="1" dirty="0">
                          <a:solidFill>
                            <a:schemeClr val="tx1">
                              <a:lumMod val="85000"/>
                              <a:lumOff val="15000"/>
                            </a:schemeClr>
                          </a:solidFill>
                          <a:latin typeface="+mn-lt"/>
                          <a:cs typeface="Calibri" panose="020F0502020204030204" pitchFamily="34" charset="0"/>
                        </a:rPr>
                        <a:t>Project Formulation Grants</a:t>
                      </a:r>
                    </a:p>
                    <a:p>
                      <a:pPr algn="ctr"/>
                      <a:endParaRPr lang="en-US" sz="2000" b="1" dirty="0">
                        <a:solidFill>
                          <a:schemeClr val="tx1">
                            <a:lumMod val="85000"/>
                            <a:lumOff val="15000"/>
                          </a:schemeClr>
                        </a:solidFill>
                        <a:latin typeface="+mn-lt"/>
                        <a:cs typeface="Calibri" panose="020F0502020204030204" pitchFamily="34" charset="0"/>
                      </a:endParaRPr>
                    </a:p>
                  </a:txBody>
                  <a:tcPr/>
                </a:tc>
                <a:tc>
                  <a:txBody>
                    <a:bodyPr/>
                    <a:lstStyle/>
                    <a:p>
                      <a:pPr algn="ctr"/>
                      <a:r>
                        <a:rPr lang="en-US" sz="2000" b="1" noProof="0" dirty="0">
                          <a:solidFill>
                            <a:schemeClr val="tx1">
                              <a:lumMod val="85000"/>
                              <a:lumOff val="15000"/>
                            </a:schemeClr>
                          </a:solidFill>
                          <a:latin typeface="+mn-lt"/>
                          <a:cs typeface="Calibri" panose="020F0502020204030204" pitchFamily="34" charset="0"/>
                        </a:rPr>
                        <a:t>Small grants (&lt;$ 250k) </a:t>
                      </a:r>
                      <a:r>
                        <a:rPr lang="en-US" sz="2000" b="0" noProof="0" dirty="0">
                          <a:solidFill>
                            <a:schemeClr val="tx1">
                              <a:lumMod val="85000"/>
                              <a:lumOff val="15000"/>
                            </a:schemeClr>
                          </a:solidFill>
                          <a:latin typeface="+mn-lt"/>
                          <a:cs typeface="Calibri" panose="020F0502020204030204" pitchFamily="34" charset="0"/>
                        </a:rPr>
                        <a:t>in innovation for non-accredited entities </a:t>
                      </a:r>
                    </a:p>
                    <a:p>
                      <a:pPr algn="ctr"/>
                      <a:r>
                        <a:rPr lang="en-US" sz="2000" b="0" i="1" noProof="0" dirty="0">
                          <a:solidFill>
                            <a:schemeClr val="tx1">
                              <a:lumMod val="85000"/>
                              <a:lumOff val="15000"/>
                            </a:schemeClr>
                          </a:solidFill>
                          <a:latin typeface="+mn-lt"/>
                          <a:cs typeface="Calibri" panose="020F0502020204030204" pitchFamily="34" charset="0"/>
                        </a:rPr>
                        <a:t>(AF Climate Innovation Accelerator through MIEs)</a:t>
                      </a:r>
                    </a:p>
                  </a:txBody>
                  <a:tcPr/>
                </a:tc>
                <a:tc>
                  <a:txBody>
                    <a:bodyPr/>
                    <a:lstStyle/>
                    <a:p>
                      <a:endParaRPr lang="en-US" sz="2000" b="1" dirty="0">
                        <a:solidFill>
                          <a:schemeClr val="tx1">
                            <a:lumMod val="85000"/>
                            <a:lumOff val="15000"/>
                          </a:schemeClr>
                        </a:solidFill>
                        <a:latin typeface="+mn-lt"/>
                        <a:cs typeface="Calibri" panose="020F0502020204030204" pitchFamily="34" charset="0"/>
                      </a:endParaRPr>
                    </a:p>
                  </a:txBody>
                  <a:tcPr/>
                </a:tc>
                <a:extLst>
                  <a:ext uri="{0D108BD9-81ED-4DB2-BD59-A6C34878D82A}">
                    <a16:rowId xmlns:a16="http://schemas.microsoft.com/office/drawing/2014/main" val="745611482"/>
                  </a:ext>
                </a:extLst>
              </a:tr>
              <a:tr h="1523928">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1" i="0" u="none" strike="noStrike" kern="1200" cap="none" spc="0" normalizeH="0" baseline="0" noProof="0" dirty="0">
                          <a:ln>
                            <a:noFill/>
                          </a:ln>
                          <a:solidFill>
                            <a:schemeClr val="tx1">
                              <a:lumMod val="85000"/>
                              <a:lumOff val="15000"/>
                            </a:schemeClr>
                          </a:solidFill>
                          <a:effectLst/>
                          <a:uLnTx/>
                          <a:uFillTx/>
                          <a:latin typeface="+mn-lt"/>
                          <a:ea typeface="+mn-ea"/>
                          <a:cs typeface="Calibri" panose="020F0502020204030204" pitchFamily="34" charset="0"/>
                        </a:rPr>
                        <a:t>Enhanced Direct Access (EDA): &lt;US$ 5 M </a:t>
                      </a:r>
                      <a:r>
                        <a:rPr kumimoji="0" lang="es-ES" sz="2000" b="0" i="0" u="none" strike="noStrike" kern="1200" cap="none" spc="0" normalizeH="0" baseline="0" noProof="0" dirty="0">
                          <a:ln>
                            <a:noFill/>
                          </a:ln>
                          <a:solidFill>
                            <a:schemeClr val="tx1">
                              <a:lumMod val="85000"/>
                              <a:lumOff val="15000"/>
                            </a:schemeClr>
                          </a:solidFill>
                          <a:effectLst/>
                          <a:uLnTx/>
                          <a:uFillTx/>
                          <a:latin typeface="+mn-lt"/>
                          <a:ea typeface="+mn-ea"/>
                          <a:cs typeface="Calibri" panose="020F0502020204030204" pitchFamily="34" charset="0"/>
                        </a:rPr>
                        <a:t>per country </a:t>
                      </a:r>
                      <a:r>
                        <a:rPr kumimoji="0" lang="es-ES" sz="2000" b="0" i="1" u="none" strike="noStrike" kern="1200" cap="none" spc="0" normalizeH="0" baseline="0" noProof="0" dirty="0">
                          <a:ln>
                            <a:noFill/>
                          </a:ln>
                          <a:solidFill>
                            <a:schemeClr val="tx1">
                              <a:lumMod val="85000"/>
                              <a:lumOff val="15000"/>
                            </a:schemeClr>
                          </a:solidFill>
                          <a:effectLst/>
                          <a:uLnTx/>
                          <a:uFillTx/>
                          <a:latin typeface="+mn-lt"/>
                          <a:ea typeface="+mn-ea"/>
                          <a:cs typeface="Calibri" panose="020F0502020204030204" pitchFamily="34" charset="0"/>
                        </a:rPr>
                        <a:t>(NIE)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schemeClr val="tx1">
                              <a:lumMod val="85000"/>
                              <a:lumOff val="15000"/>
                            </a:schemeClr>
                          </a:solidFill>
                          <a:latin typeface="+mn-lt"/>
                          <a:cs typeface="Calibri" panose="020F0502020204030204" pitchFamily="34" charset="0"/>
                        </a:rPr>
                        <a:t>Large grants (&lt;US$5 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noProof="0" dirty="0">
                          <a:solidFill>
                            <a:schemeClr val="tx1">
                              <a:lumMod val="85000"/>
                              <a:lumOff val="15000"/>
                            </a:schemeClr>
                          </a:solidFill>
                          <a:latin typeface="+mn-lt"/>
                          <a:cs typeface="Calibri" panose="020F0502020204030204" pitchFamily="34" charset="0"/>
                        </a:rPr>
                        <a:t>to roll out innovative adaptation practices and tools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1" noProof="0" dirty="0">
                          <a:solidFill>
                            <a:schemeClr val="tx1">
                              <a:lumMod val="85000"/>
                              <a:lumOff val="15000"/>
                            </a:schemeClr>
                          </a:solidFill>
                          <a:latin typeface="+mn-lt"/>
                          <a:cs typeface="Calibri" panose="020F0502020204030204" pitchFamily="34" charset="0"/>
                        </a:rPr>
                        <a:t>Single country (NIE, RIE, MIE) or regional (RIE, MIE)</a:t>
                      </a:r>
                    </a:p>
                  </a:txBody>
                  <a:tcPr/>
                </a:tc>
                <a:tc>
                  <a:txBody>
                    <a:bodyPr/>
                    <a:lstStyle/>
                    <a:p>
                      <a:endParaRPr lang="en-US" sz="2000" b="0" dirty="0">
                        <a:solidFill>
                          <a:schemeClr val="tx1">
                            <a:lumMod val="85000"/>
                            <a:lumOff val="15000"/>
                          </a:schemeClr>
                        </a:solidFill>
                        <a:latin typeface="+mn-lt"/>
                        <a:cs typeface="Calibri" panose="020F0502020204030204" pitchFamily="34" charset="0"/>
                      </a:endParaRPr>
                    </a:p>
                  </a:txBody>
                  <a:tcPr/>
                </a:tc>
                <a:extLst>
                  <a:ext uri="{0D108BD9-81ED-4DB2-BD59-A6C34878D82A}">
                    <a16:rowId xmlns:a16="http://schemas.microsoft.com/office/drawing/2014/main" val="1366307678"/>
                  </a:ext>
                </a:extLst>
              </a:tr>
              <a:tr h="661327">
                <a:tc>
                  <a:txBody>
                    <a:bodyPr/>
                    <a:lstStyle/>
                    <a:p>
                      <a:pPr algn="ctr"/>
                      <a:r>
                        <a:rPr kumimoji="0" lang="en-US" sz="2000" b="1" i="0" u="none" strike="noStrike" kern="1200" cap="none" spc="0" normalizeH="0" baseline="0" noProof="0" dirty="0">
                          <a:ln>
                            <a:noFill/>
                          </a:ln>
                          <a:solidFill>
                            <a:schemeClr val="tx1">
                              <a:lumMod val="85000"/>
                              <a:lumOff val="15000"/>
                            </a:schemeClr>
                          </a:solidFill>
                          <a:effectLst/>
                          <a:uLnTx/>
                          <a:uFillTx/>
                          <a:latin typeface="+mn-lt"/>
                          <a:ea typeface="+mn-ea"/>
                          <a:cs typeface="Calibri" panose="020F0502020204030204" pitchFamily="34" charset="0"/>
                        </a:rPr>
                        <a:t>Project scale-up grants </a:t>
                      </a:r>
                    </a:p>
                    <a:p>
                      <a:pPr algn="ctr"/>
                      <a:r>
                        <a:rPr kumimoji="0" lang="en-US" sz="2000" b="1" i="0" u="none" strike="noStrike" kern="1200" cap="none" spc="0" normalizeH="0" baseline="0" noProof="0" dirty="0">
                          <a:ln>
                            <a:noFill/>
                          </a:ln>
                          <a:solidFill>
                            <a:schemeClr val="tx1">
                              <a:lumMod val="85000"/>
                              <a:lumOff val="15000"/>
                            </a:schemeClr>
                          </a:solidFill>
                          <a:effectLst/>
                          <a:uLnTx/>
                          <a:uFillTx/>
                          <a:latin typeface="+mn-lt"/>
                          <a:ea typeface="+mn-ea"/>
                          <a:cs typeface="Calibri" panose="020F0502020204030204" pitchFamily="34" charset="0"/>
                        </a:rPr>
                        <a:t>&lt; US$100 k </a:t>
                      </a:r>
                      <a:r>
                        <a:rPr kumimoji="0" lang="en-US" sz="2000" b="0" i="0" u="none" strike="noStrike" kern="1200" cap="none" spc="0" normalizeH="0" baseline="0" noProof="0" dirty="0">
                          <a:ln>
                            <a:noFill/>
                          </a:ln>
                          <a:solidFill>
                            <a:schemeClr val="tx1">
                              <a:lumMod val="85000"/>
                              <a:lumOff val="15000"/>
                            </a:schemeClr>
                          </a:solidFill>
                          <a:effectLst/>
                          <a:uLnTx/>
                          <a:uFillTx/>
                          <a:latin typeface="+mn-lt"/>
                          <a:ea typeface="+mn-ea"/>
                          <a:cs typeface="Calibri" panose="020F0502020204030204" pitchFamily="34" charset="0"/>
                        </a:rPr>
                        <a:t>per project </a:t>
                      </a:r>
                      <a:r>
                        <a:rPr kumimoji="0" lang="en-US" sz="2000" b="0" i="1" u="none" strike="noStrike" kern="1200" cap="none" spc="0" normalizeH="0" baseline="0" noProof="0" dirty="0">
                          <a:ln>
                            <a:noFill/>
                          </a:ln>
                          <a:solidFill>
                            <a:schemeClr val="tx1">
                              <a:lumMod val="85000"/>
                              <a:lumOff val="15000"/>
                            </a:schemeClr>
                          </a:solidFill>
                          <a:effectLst/>
                          <a:uLnTx/>
                          <a:uFillTx/>
                          <a:latin typeface="+mn-lt"/>
                          <a:ea typeface="+mn-ea"/>
                          <a:cs typeface="Calibri" panose="020F0502020204030204" pitchFamily="34" charset="0"/>
                        </a:rPr>
                        <a:t>(NIE)</a:t>
                      </a:r>
                      <a:endParaRPr lang="en-US" sz="2000" b="0" i="1" noProof="0" dirty="0">
                        <a:solidFill>
                          <a:schemeClr val="tx1">
                            <a:lumMod val="85000"/>
                            <a:lumOff val="15000"/>
                          </a:schemeClr>
                        </a:solidFill>
                        <a:latin typeface="+mn-lt"/>
                        <a:cs typeface="Calibri" panose="020F0502020204030204" pitchFamily="34" charset="0"/>
                      </a:endParaRPr>
                    </a:p>
                  </a:txBody>
                  <a:tcPr/>
                </a:tc>
                <a:tc>
                  <a:txBody>
                    <a:bodyPr/>
                    <a:lstStyle/>
                    <a:p>
                      <a:pPr algn="ctr"/>
                      <a:endParaRPr lang="en-US" sz="2000" b="0" dirty="0">
                        <a:solidFill>
                          <a:schemeClr val="tx1">
                            <a:lumMod val="85000"/>
                            <a:lumOff val="15000"/>
                          </a:schemeClr>
                        </a:solidFill>
                        <a:latin typeface="+mn-lt"/>
                        <a:cs typeface="Calibri" panose="020F0502020204030204" pitchFamily="34" charset="0"/>
                      </a:endParaRPr>
                    </a:p>
                  </a:txBody>
                  <a:tcPr/>
                </a:tc>
                <a:tc>
                  <a:txBody>
                    <a:bodyPr/>
                    <a:lstStyle/>
                    <a:p>
                      <a:endParaRPr lang="en-US" sz="2000" b="0" dirty="0">
                        <a:solidFill>
                          <a:schemeClr val="tx1">
                            <a:lumMod val="85000"/>
                            <a:lumOff val="15000"/>
                          </a:schemeClr>
                        </a:solidFill>
                        <a:latin typeface="+mn-lt"/>
                        <a:cs typeface="Calibri" panose="020F0502020204030204" pitchFamily="34" charset="0"/>
                      </a:endParaRPr>
                    </a:p>
                  </a:txBody>
                  <a:tcPr/>
                </a:tc>
                <a:extLst>
                  <a:ext uri="{0D108BD9-81ED-4DB2-BD59-A6C34878D82A}">
                    <a16:rowId xmlns:a16="http://schemas.microsoft.com/office/drawing/2014/main" val="1326142989"/>
                  </a:ext>
                </a:extLst>
              </a:tr>
            </a:tbl>
          </a:graphicData>
        </a:graphic>
      </p:graphicFrame>
      <p:sp>
        <p:nvSpPr>
          <p:cNvPr id="2" name="Title 1">
            <a:extLst>
              <a:ext uri="{FF2B5EF4-FFF2-40B4-BE49-F238E27FC236}">
                <a16:creationId xmlns:a16="http://schemas.microsoft.com/office/drawing/2014/main" id="{58491BD0-7E5F-4064-BA9F-FDD9A1A6DE28}"/>
              </a:ext>
            </a:extLst>
          </p:cNvPr>
          <p:cNvSpPr>
            <a:spLocks noGrp="1"/>
          </p:cNvSpPr>
          <p:nvPr>
            <p:ph type="title"/>
          </p:nvPr>
        </p:nvSpPr>
        <p:spPr>
          <a:xfrm>
            <a:off x="255730" y="163145"/>
            <a:ext cx="11340000" cy="432000"/>
          </a:xfrm>
        </p:spPr>
        <p:txBody>
          <a:bodyPr/>
          <a:lstStyle/>
          <a:p>
            <a:pPr algn="ctr"/>
            <a:r>
              <a:rPr lang="es-ES" sz="2900" b="1" dirty="0"/>
              <a:t>AF Funding Opportunities under Strategic </a:t>
            </a:r>
            <a:r>
              <a:rPr lang="es-ES" sz="2900" b="1" dirty="0" err="1"/>
              <a:t>Pillars</a:t>
            </a:r>
            <a:endParaRPr lang="es-ES" sz="2900" b="1" dirty="0"/>
          </a:p>
        </p:txBody>
      </p:sp>
      <p:sp>
        <p:nvSpPr>
          <p:cNvPr id="3" name="Slide Number Placeholder 2">
            <a:extLst>
              <a:ext uri="{FF2B5EF4-FFF2-40B4-BE49-F238E27FC236}">
                <a16:creationId xmlns:a16="http://schemas.microsoft.com/office/drawing/2014/main" id="{41624B8B-111F-40C3-914B-794C56777A98}"/>
              </a:ext>
            </a:extLst>
          </p:cNvPr>
          <p:cNvSpPr>
            <a:spLocks noGrp="1"/>
          </p:cNvSpPr>
          <p:nvPr>
            <p:ph type="sldNum" sz="quarter" idx="11"/>
          </p:nvPr>
        </p:nvSpPr>
        <p:spPr/>
        <p:txBody>
          <a:bodyPr/>
          <a:lstStyle/>
          <a:p>
            <a:fld id="{19B51A1E-902D-48AF-9020-955120F399B6}" type="slidenum">
              <a:rPr lang="en-US" noProof="0" smtClean="0"/>
              <a:pPr/>
              <a:t>13</a:t>
            </a:fld>
            <a:endParaRPr lang="en-US" noProof="0" dirty="0"/>
          </a:p>
        </p:txBody>
      </p:sp>
    </p:spTree>
    <p:extLst>
      <p:ext uri="{BB962C8B-B14F-4D97-AF65-F5344CB8AC3E}">
        <p14:creationId xmlns:p14="http://schemas.microsoft.com/office/powerpoint/2010/main" val="1119827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97BA0-69D0-4950-BF92-6E3D6505E251}"/>
              </a:ext>
            </a:extLst>
          </p:cNvPr>
          <p:cNvSpPr>
            <a:spLocks noGrp="1"/>
          </p:cNvSpPr>
          <p:nvPr>
            <p:ph type="title"/>
          </p:nvPr>
        </p:nvSpPr>
        <p:spPr>
          <a:xfrm>
            <a:off x="372369" y="243658"/>
            <a:ext cx="11340000" cy="432000"/>
          </a:xfrm>
        </p:spPr>
        <p:txBody>
          <a:bodyPr/>
          <a:lstStyle/>
          <a:p>
            <a:r>
              <a:rPr lang="en-US" sz="3000" b="1" dirty="0"/>
              <a:t>Proposed MTS-2 IP Delivery Methods &amp; Activities </a:t>
            </a:r>
          </a:p>
        </p:txBody>
      </p:sp>
      <p:sp>
        <p:nvSpPr>
          <p:cNvPr id="3" name="Slide Number Placeholder 2">
            <a:extLst>
              <a:ext uri="{FF2B5EF4-FFF2-40B4-BE49-F238E27FC236}">
                <a16:creationId xmlns:a16="http://schemas.microsoft.com/office/drawing/2014/main" id="{5780BB68-05DF-49E1-A8A2-C77A1FDC6447}"/>
              </a:ext>
            </a:extLst>
          </p:cNvPr>
          <p:cNvSpPr>
            <a:spLocks noGrp="1"/>
          </p:cNvSpPr>
          <p:nvPr>
            <p:ph type="sldNum" sz="quarter" idx="11"/>
          </p:nvPr>
        </p:nvSpPr>
        <p:spPr/>
        <p:txBody>
          <a:bodyPr/>
          <a:lstStyle/>
          <a:p>
            <a:fld id="{19B51A1E-902D-48AF-9020-955120F399B6}" type="slidenum">
              <a:rPr lang="en-US" noProof="0" smtClean="0"/>
              <a:pPr/>
              <a:t>14</a:t>
            </a:fld>
            <a:endParaRPr lang="en-US" noProof="0" dirty="0"/>
          </a:p>
        </p:txBody>
      </p:sp>
      <p:cxnSp>
        <p:nvCxnSpPr>
          <p:cNvPr id="5" name="Straight Connector 4">
            <a:extLst>
              <a:ext uri="{FF2B5EF4-FFF2-40B4-BE49-F238E27FC236}">
                <a16:creationId xmlns:a16="http://schemas.microsoft.com/office/drawing/2014/main" id="{8DF5DB2C-39DF-419D-8539-4799E6C6EDE0}"/>
              </a:ext>
            </a:extLst>
          </p:cNvPr>
          <p:cNvCxnSpPr>
            <a:cxnSpLocks/>
          </p:cNvCxnSpPr>
          <p:nvPr/>
        </p:nvCxnSpPr>
        <p:spPr>
          <a:xfrm>
            <a:off x="1851660" y="1280160"/>
            <a:ext cx="0" cy="435483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0C3C73F-AD01-4B1D-B190-763444422AFE}"/>
              </a:ext>
            </a:extLst>
          </p:cNvPr>
          <p:cNvSpPr txBox="1"/>
          <p:nvPr/>
        </p:nvSpPr>
        <p:spPr>
          <a:xfrm>
            <a:off x="274320" y="1280160"/>
            <a:ext cx="1360170" cy="788670"/>
          </a:xfrm>
          <a:prstGeom prst="rect">
            <a:avLst/>
          </a:prstGeom>
          <a:noFill/>
        </p:spPr>
        <p:txBody>
          <a:bodyPr wrap="square" lIns="0" tIns="0" rIns="0" bIns="0" rtlCol="0">
            <a:noAutofit/>
          </a:bodyPr>
          <a:lstStyle/>
          <a:p>
            <a:pPr algn="l"/>
            <a:r>
              <a:rPr lang="en-US" sz="2800" b="1" dirty="0">
                <a:solidFill>
                  <a:schemeClr val="accent3"/>
                </a:solidFill>
                <a:latin typeface="+mn-lt"/>
              </a:rPr>
              <a:t>ACTION</a:t>
            </a:r>
          </a:p>
        </p:txBody>
      </p:sp>
      <p:sp>
        <p:nvSpPr>
          <p:cNvPr id="7" name="TextBox 6">
            <a:extLst>
              <a:ext uri="{FF2B5EF4-FFF2-40B4-BE49-F238E27FC236}">
                <a16:creationId xmlns:a16="http://schemas.microsoft.com/office/drawing/2014/main" id="{B2868DCA-E055-4AE9-87B9-25187F3F13B6}"/>
              </a:ext>
            </a:extLst>
          </p:cNvPr>
          <p:cNvSpPr txBox="1"/>
          <p:nvPr/>
        </p:nvSpPr>
        <p:spPr>
          <a:xfrm>
            <a:off x="28577" y="3208281"/>
            <a:ext cx="1851655" cy="788670"/>
          </a:xfrm>
          <a:prstGeom prst="rect">
            <a:avLst/>
          </a:prstGeom>
          <a:noFill/>
        </p:spPr>
        <p:txBody>
          <a:bodyPr wrap="square" lIns="0" tIns="0" rIns="0" bIns="0" rtlCol="0">
            <a:noAutofit/>
          </a:bodyPr>
          <a:lstStyle/>
          <a:p>
            <a:pPr algn="l"/>
            <a:r>
              <a:rPr lang="en-US" sz="2800" b="1" dirty="0">
                <a:solidFill>
                  <a:schemeClr val="accent1">
                    <a:lumMod val="75000"/>
                  </a:schemeClr>
                </a:solidFill>
                <a:latin typeface="+mn-lt"/>
              </a:rPr>
              <a:t>INNOVATION</a:t>
            </a:r>
          </a:p>
        </p:txBody>
      </p:sp>
      <p:sp>
        <p:nvSpPr>
          <p:cNvPr id="8" name="TextBox 7">
            <a:extLst>
              <a:ext uri="{FF2B5EF4-FFF2-40B4-BE49-F238E27FC236}">
                <a16:creationId xmlns:a16="http://schemas.microsoft.com/office/drawing/2014/main" id="{E7ED55AE-1D37-493F-8AF0-026A80EB1E8F}"/>
              </a:ext>
            </a:extLst>
          </p:cNvPr>
          <p:cNvSpPr txBox="1"/>
          <p:nvPr/>
        </p:nvSpPr>
        <p:spPr>
          <a:xfrm>
            <a:off x="97165" y="4454100"/>
            <a:ext cx="1577336" cy="1092886"/>
          </a:xfrm>
          <a:prstGeom prst="rect">
            <a:avLst/>
          </a:prstGeom>
          <a:noFill/>
        </p:spPr>
        <p:txBody>
          <a:bodyPr wrap="square" lIns="0" tIns="0" rIns="0" bIns="0" rtlCol="0">
            <a:noAutofit/>
          </a:bodyPr>
          <a:lstStyle/>
          <a:p>
            <a:pPr algn="ctr"/>
            <a:r>
              <a:rPr lang="en-US" sz="2800" b="1" dirty="0">
                <a:solidFill>
                  <a:srgbClr val="00B0F0"/>
                </a:solidFill>
              </a:rPr>
              <a:t>LEARNING &amp; SHARING</a:t>
            </a:r>
            <a:endParaRPr lang="en-US" sz="2800" b="1" dirty="0">
              <a:solidFill>
                <a:srgbClr val="00B0F0"/>
              </a:solidFill>
              <a:latin typeface="+mn-lt"/>
            </a:endParaRPr>
          </a:p>
        </p:txBody>
      </p:sp>
      <p:cxnSp>
        <p:nvCxnSpPr>
          <p:cNvPr id="10" name="Straight Connector 9">
            <a:extLst>
              <a:ext uri="{FF2B5EF4-FFF2-40B4-BE49-F238E27FC236}">
                <a16:creationId xmlns:a16="http://schemas.microsoft.com/office/drawing/2014/main" id="{8CE7BD62-391C-4293-A524-6FA6FDC1286D}"/>
              </a:ext>
            </a:extLst>
          </p:cNvPr>
          <p:cNvCxnSpPr/>
          <p:nvPr/>
        </p:nvCxnSpPr>
        <p:spPr>
          <a:xfrm>
            <a:off x="171450" y="5885268"/>
            <a:ext cx="1115568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911A517-D381-45EE-ABA3-6140DE8A2798}"/>
              </a:ext>
            </a:extLst>
          </p:cNvPr>
          <p:cNvSpPr txBox="1"/>
          <p:nvPr/>
        </p:nvSpPr>
        <p:spPr>
          <a:xfrm>
            <a:off x="274320" y="5998019"/>
            <a:ext cx="8420097" cy="682139"/>
          </a:xfrm>
          <a:prstGeom prst="rect">
            <a:avLst/>
          </a:prstGeom>
          <a:noFill/>
        </p:spPr>
        <p:txBody>
          <a:bodyPr wrap="square" lIns="0" tIns="0" rIns="0" bIns="0" rtlCol="0">
            <a:noAutofit/>
          </a:bodyPr>
          <a:lstStyle/>
          <a:p>
            <a:pPr algn="ctr"/>
            <a:r>
              <a:rPr lang="en-US" sz="2400" b="1" dirty="0">
                <a:solidFill>
                  <a:schemeClr val="accent5">
                    <a:lumMod val="75000"/>
                  </a:schemeClr>
                </a:solidFill>
                <a:latin typeface="+mn-lt"/>
              </a:rPr>
              <a:t>ENHANCED READINESS PROGRAMME</a:t>
            </a:r>
          </a:p>
          <a:p>
            <a:pPr algn="ctr"/>
            <a:r>
              <a:rPr lang="en-US" sz="1600" b="1" dirty="0"/>
              <a:t>Incl. Readiness Package Grants, TA Grants for ESP &amp; GP, Project scale up grants</a:t>
            </a:r>
            <a:endParaRPr lang="en-US" sz="1600" b="1" dirty="0">
              <a:latin typeface="+mn-lt"/>
            </a:endParaRPr>
          </a:p>
        </p:txBody>
      </p:sp>
      <p:sp>
        <p:nvSpPr>
          <p:cNvPr id="13" name="Rectangle: Rounded Corners 12">
            <a:extLst>
              <a:ext uri="{FF2B5EF4-FFF2-40B4-BE49-F238E27FC236}">
                <a16:creationId xmlns:a16="http://schemas.microsoft.com/office/drawing/2014/main" id="{B147693A-7594-4D7D-8CC1-A435BC4204D3}"/>
              </a:ext>
            </a:extLst>
          </p:cNvPr>
          <p:cNvSpPr/>
          <p:nvPr/>
        </p:nvSpPr>
        <p:spPr>
          <a:xfrm>
            <a:off x="2016223" y="917632"/>
            <a:ext cx="2391213" cy="1063728"/>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Single-Country Projects (within country cap) (NIEs/RIEs/MIEs)</a:t>
            </a:r>
          </a:p>
          <a:p>
            <a:pPr algn="ctr"/>
            <a:r>
              <a:rPr lang="en-US" sz="1400" dirty="0">
                <a:solidFill>
                  <a:schemeClr val="tx1"/>
                </a:solidFill>
              </a:rPr>
              <a:t>Increased impact &amp; delivery through direct access</a:t>
            </a:r>
          </a:p>
        </p:txBody>
      </p:sp>
      <p:sp>
        <p:nvSpPr>
          <p:cNvPr id="14" name="Rectangle: Rounded Corners 13">
            <a:extLst>
              <a:ext uri="{FF2B5EF4-FFF2-40B4-BE49-F238E27FC236}">
                <a16:creationId xmlns:a16="http://schemas.microsoft.com/office/drawing/2014/main" id="{FD05F30E-E7A0-4111-B1CA-F9E0B1FDF769}"/>
              </a:ext>
            </a:extLst>
          </p:cNvPr>
          <p:cNvSpPr/>
          <p:nvPr/>
        </p:nvSpPr>
        <p:spPr>
          <a:xfrm>
            <a:off x="4587238" y="917633"/>
            <a:ext cx="2391213" cy="110547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Regional Projects/ Programmes (RIEs/MIEs)</a:t>
            </a:r>
          </a:p>
          <a:p>
            <a:pPr algn="ctr"/>
            <a:r>
              <a:rPr lang="en-US" sz="1400" dirty="0">
                <a:solidFill>
                  <a:schemeClr val="tx1"/>
                </a:solidFill>
              </a:rPr>
              <a:t>Enhanced scope &amp; effectiveness, incl. relevant sectors and themes</a:t>
            </a:r>
          </a:p>
        </p:txBody>
      </p:sp>
      <p:sp>
        <p:nvSpPr>
          <p:cNvPr id="15" name="Rectangle: Rounded Corners 14">
            <a:extLst>
              <a:ext uri="{FF2B5EF4-FFF2-40B4-BE49-F238E27FC236}">
                <a16:creationId xmlns:a16="http://schemas.microsoft.com/office/drawing/2014/main" id="{E9946ECD-CF01-492D-95F4-30EEDD0E8796}"/>
              </a:ext>
            </a:extLst>
          </p:cNvPr>
          <p:cNvSpPr/>
          <p:nvPr/>
        </p:nvSpPr>
        <p:spPr>
          <a:xfrm>
            <a:off x="7158253" y="924382"/>
            <a:ext cx="4812766" cy="55045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Modalities / Facility for </a:t>
            </a:r>
          </a:p>
          <a:p>
            <a:pPr algn="ctr"/>
            <a:r>
              <a:rPr lang="en-US" sz="1500" b="1" dirty="0">
                <a:solidFill>
                  <a:schemeClr val="tx1"/>
                </a:solidFill>
              </a:rPr>
              <a:t>Locally Led Adaptation</a:t>
            </a:r>
          </a:p>
        </p:txBody>
      </p:sp>
      <p:sp>
        <p:nvSpPr>
          <p:cNvPr id="16" name="Rectangle: Rounded Corners 15">
            <a:extLst>
              <a:ext uri="{FF2B5EF4-FFF2-40B4-BE49-F238E27FC236}">
                <a16:creationId xmlns:a16="http://schemas.microsoft.com/office/drawing/2014/main" id="{B9F773A6-3FD5-4450-A08A-89FFB27B2BBA}"/>
              </a:ext>
            </a:extLst>
          </p:cNvPr>
          <p:cNvSpPr/>
          <p:nvPr/>
        </p:nvSpPr>
        <p:spPr>
          <a:xfrm>
            <a:off x="7158254" y="1467512"/>
            <a:ext cx="1520192" cy="59529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Existing EDA (NIEs)</a:t>
            </a:r>
          </a:p>
        </p:txBody>
      </p:sp>
      <p:sp>
        <p:nvSpPr>
          <p:cNvPr id="17" name="Rectangle: Rounded Corners 16">
            <a:extLst>
              <a:ext uri="{FF2B5EF4-FFF2-40B4-BE49-F238E27FC236}">
                <a16:creationId xmlns:a16="http://schemas.microsoft.com/office/drawing/2014/main" id="{44BD7B17-B878-4AB0-B281-C82D2C09F99B}"/>
              </a:ext>
            </a:extLst>
          </p:cNvPr>
          <p:cNvSpPr/>
          <p:nvPr/>
        </p:nvSpPr>
        <p:spPr>
          <a:xfrm>
            <a:off x="8694418" y="1474467"/>
            <a:ext cx="1520192" cy="60703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New EDA type modality  (MIE/RIE)</a:t>
            </a:r>
          </a:p>
        </p:txBody>
      </p:sp>
      <p:sp>
        <p:nvSpPr>
          <p:cNvPr id="18" name="Rectangle: Rounded Corners 17">
            <a:extLst>
              <a:ext uri="{FF2B5EF4-FFF2-40B4-BE49-F238E27FC236}">
                <a16:creationId xmlns:a16="http://schemas.microsoft.com/office/drawing/2014/main" id="{5B7F3358-DA3D-419E-87F7-03A8844DE7F3}"/>
              </a:ext>
            </a:extLst>
          </p:cNvPr>
          <p:cNvSpPr/>
          <p:nvPr/>
        </p:nvSpPr>
        <p:spPr>
          <a:xfrm>
            <a:off x="10230582" y="1474467"/>
            <a:ext cx="1740437" cy="60703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a:p>
            <a:pPr algn="ctr"/>
            <a:r>
              <a:rPr lang="en-US" sz="1500" b="1" dirty="0">
                <a:solidFill>
                  <a:schemeClr val="tx1"/>
                </a:solidFill>
              </a:rPr>
              <a:t>Global  Aggregator</a:t>
            </a:r>
          </a:p>
          <a:p>
            <a:pPr algn="ctr"/>
            <a:r>
              <a:rPr lang="en-US" sz="1200" b="1" dirty="0">
                <a:solidFill>
                  <a:schemeClr val="tx1"/>
                </a:solidFill>
              </a:rPr>
              <a:t>(Non-accredited entities through MIEs) </a:t>
            </a:r>
          </a:p>
          <a:p>
            <a:pPr algn="ctr"/>
            <a:endParaRPr lang="en-US" sz="1500" b="1" dirty="0">
              <a:solidFill>
                <a:schemeClr val="tx1"/>
              </a:solidFill>
            </a:endParaRPr>
          </a:p>
        </p:txBody>
      </p:sp>
      <p:sp>
        <p:nvSpPr>
          <p:cNvPr id="19" name="Rectangle: Rounded Corners 18">
            <a:extLst>
              <a:ext uri="{FF2B5EF4-FFF2-40B4-BE49-F238E27FC236}">
                <a16:creationId xmlns:a16="http://schemas.microsoft.com/office/drawing/2014/main" id="{3E03F3C9-6ADD-4B57-ACF6-37BECBA9EF2D}"/>
              </a:ext>
            </a:extLst>
          </p:cNvPr>
          <p:cNvSpPr/>
          <p:nvPr/>
        </p:nvSpPr>
        <p:spPr>
          <a:xfrm>
            <a:off x="2043366" y="2069853"/>
            <a:ext cx="6612259" cy="40088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Options for caps/ maximum amount per project of various grants</a:t>
            </a:r>
          </a:p>
          <a:p>
            <a:pPr algn="ctr"/>
            <a:r>
              <a:rPr lang="en-US" sz="1500" dirty="0">
                <a:solidFill>
                  <a:schemeClr val="tx1"/>
                </a:solidFill>
              </a:rPr>
              <a:t>Review and revise proposal templates, review criteria, and guidance documents</a:t>
            </a:r>
          </a:p>
        </p:txBody>
      </p:sp>
      <p:sp>
        <p:nvSpPr>
          <p:cNvPr id="20" name="Rectangle: Rounded Corners 19">
            <a:extLst>
              <a:ext uri="{FF2B5EF4-FFF2-40B4-BE49-F238E27FC236}">
                <a16:creationId xmlns:a16="http://schemas.microsoft.com/office/drawing/2014/main" id="{ABB78DC9-D4F0-4AD1-98C9-1BA683879A37}"/>
              </a:ext>
            </a:extLst>
          </p:cNvPr>
          <p:cNvSpPr/>
          <p:nvPr/>
        </p:nvSpPr>
        <p:spPr>
          <a:xfrm>
            <a:off x="8694417" y="2086594"/>
            <a:ext cx="3276599" cy="44978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Develop modalities: funding amount, review criteria, templates etc. </a:t>
            </a:r>
          </a:p>
        </p:txBody>
      </p:sp>
      <p:sp>
        <p:nvSpPr>
          <p:cNvPr id="21" name="Rectangle: Rounded Corners 20">
            <a:extLst>
              <a:ext uri="{FF2B5EF4-FFF2-40B4-BE49-F238E27FC236}">
                <a16:creationId xmlns:a16="http://schemas.microsoft.com/office/drawing/2014/main" id="{6CAA0553-9051-494F-BD79-DBE83A173623}"/>
              </a:ext>
            </a:extLst>
          </p:cNvPr>
          <p:cNvSpPr/>
          <p:nvPr/>
        </p:nvSpPr>
        <p:spPr>
          <a:xfrm>
            <a:off x="2016221" y="2512317"/>
            <a:ext cx="9954795" cy="28340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Develop options for programmatic approaches through various funding windows for NAPs &amp; NDC implementation</a:t>
            </a:r>
          </a:p>
        </p:txBody>
      </p:sp>
      <p:sp>
        <p:nvSpPr>
          <p:cNvPr id="22" name="Rectangle: Rounded Corners 21">
            <a:extLst>
              <a:ext uri="{FF2B5EF4-FFF2-40B4-BE49-F238E27FC236}">
                <a16:creationId xmlns:a16="http://schemas.microsoft.com/office/drawing/2014/main" id="{DA30D1DD-FDA3-491F-9107-4A4D19A9B946}"/>
              </a:ext>
            </a:extLst>
          </p:cNvPr>
          <p:cNvSpPr/>
          <p:nvPr/>
        </p:nvSpPr>
        <p:spPr>
          <a:xfrm>
            <a:off x="4587236" y="2835821"/>
            <a:ext cx="2406451" cy="58095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Large grants for innovation (NIE/RIE/MIE)</a:t>
            </a:r>
            <a:endParaRPr lang="en-US" sz="1500" dirty="0">
              <a:solidFill>
                <a:schemeClr val="tx1"/>
              </a:solidFill>
            </a:endParaRPr>
          </a:p>
        </p:txBody>
      </p:sp>
      <p:sp>
        <p:nvSpPr>
          <p:cNvPr id="23" name="Rectangle: Rounded Corners 22">
            <a:extLst>
              <a:ext uri="{FF2B5EF4-FFF2-40B4-BE49-F238E27FC236}">
                <a16:creationId xmlns:a16="http://schemas.microsoft.com/office/drawing/2014/main" id="{2FC6F319-BFC4-4D77-BC85-5F6330564F96}"/>
              </a:ext>
            </a:extLst>
          </p:cNvPr>
          <p:cNvSpPr/>
          <p:nvPr/>
        </p:nvSpPr>
        <p:spPr>
          <a:xfrm>
            <a:off x="4602407" y="3359849"/>
            <a:ext cx="2391211" cy="51164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Develop options for enhanced risk-taking</a:t>
            </a:r>
          </a:p>
        </p:txBody>
      </p:sp>
      <p:sp>
        <p:nvSpPr>
          <p:cNvPr id="24" name="Rectangle: Rounded Corners 23">
            <a:extLst>
              <a:ext uri="{FF2B5EF4-FFF2-40B4-BE49-F238E27FC236}">
                <a16:creationId xmlns:a16="http://schemas.microsoft.com/office/drawing/2014/main" id="{80F756E0-B882-4CCD-AE1F-E626E4AA9410}"/>
              </a:ext>
            </a:extLst>
          </p:cNvPr>
          <p:cNvSpPr/>
          <p:nvPr/>
        </p:nvSpPr>
        <p:spPr>
          <a:xfrm>
            <a:off x="1926796" y="2847742"/>
            <a:ext cx="2555773" cy="55645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Small grants for innovation (NIEs)</a:t>
            </a:r>
            <a:endParaRPr lang="en-US" sz="1500" dirty="0">
              <a:solidFill>
                <a:schemeClr val="tx1"/>
              </a:solidFill>
            </a:endParaRPr>
          </a:p>
        </p:txBody>
      </p:sp>
      <p:sp>
        <p:nvSpPr>
          <p:cNvPr id="25" name="Rectangle: Rounded Corners 24">
            <a:extLst>
              <a:ext uri="{FF2B5EF4-FFF2-40B4-BE49-F238E27FC236}">
                <a16:creationId xmlns:a16="http://schemas.microsoft.com/office/drawing/2014/main" id="{C1477F7B-4479-430D-B9D5-39BE7D6328EF}"/>
              </a:ext>
            </a:extLst>
          </p:cNvPr>
          <p:cNvSpPr/>
          <p:nvPr/>
        </p:nvSpPr>
        <p:spPr>
          <a:xfrm>
            <a:off x="1933944" y="3359849"/>
            <a:ext cx="2555770" cy="59768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Simplify access &amp; allow for bundling with other small grants </a:t>
            </a:r>
          </a:p>
        </p:txBody>
      </p:sp>
      <p:sp>
        <p:nvSpPr>
          <p:cNvPr id="26" name="Rectangle: Rounded Corners 25">
            <a:extLst>
              <a:ext uri="{FF2B5EF4-FFF2-40B4-BE49-F238E27FC236}">
                <a16:creationId xmlns:a16="http://schemas.microsoft.com/office/drawing/2014/main" id="{30598C3D-DE0A-4B2C-B4E0-756694448121}"/>
              </a:ext>
            </a:extLst>
          </p:cNvPr>
          <p:cNvSpPr/>
          <p:nvPr/>
        </p:nvSpPr>
        <p:spPr>
          <a:xfrm>
            <a:off x="7709432" y="2818058"/>
            <a:ext cx="4261584" cy="60974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AF Climate Innovation Accelerator (AFCIA) </a:t>
            </a:r>
          </a:p>
          <a:p>
            <a:pPr algn="ctr"/>
            <a:r>
              <a:rPr lang="en-US" sz="1500" b="1" dirty="0">
                <a:solidFill>
                  <a:schemeClr val="tx1"/>
                </a:solidFill>
              </a:rPr>
              <a:t>Non-accredited entities through MIEs (LLA type)</a:t>
            </a:r>
            <a:endParaRPr lang="en-US" sz="1500" dirty="0">
              <a:solidFill>
                <a:schemeClr val="tx1"/>
              </a:solidFill>
            </a:endParaRPr>
          </a:p>
        </p:txBody>
      </p:sp>
      <p:sp>
        <p:nvSpPr>
          <p:cNvPr id="27" name="Rectangle: Rounded Corners 26">
            <a:extLst>
              <a:ext uri="{FF2B5EF4-FFF2-40B4-BE49-F238E27FC236}">
                <a16:creationId xmlns:a16="http://schemas.microsoft.com/office/drawing/2014/main" id="{35D7281C-72E7-42D7-8D2C-54881EC58FFE}"/>
              </a:ext>
            </a:extLst>
          </p:cNvPr>
          <p:cNvSpPr/>
          <p:nvPr/>
        </p:nvSpPr>
        <p:spPr>
          <a:xfrm>
            <a:off x="7709432" y="3427197"/>
            <a:ext cx="4261583" cy="51164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Expand through existing &amp; additional delivery partners</a:t>
            </a:r>
          </a:p>
        </p:txBody>
      </p:sp>
      <p:sp>
        <p:nvSpPr>
          <p:cNvPr id="28" name="Rectangle: Rounded Corners 27">
            <a:extLst>
              <a:ext uri="{FF2B5EF4-FFF2-40B4-BE49-F238E27FC236}">
                <a16:creationId xmlns:a16="http://schemas.microsoft.com/office/drawing/2014/main" id="{73B1A98B-B698-4A63-8A59-A63425C15504}"/>
              </a:ext>
            </a:extLst>
          </p:cNvPr>
          <p:cNvSpPr/>
          <p:nvPr/>
        </p:nvSpPr>
        <p:spPr>
          <a:xfrm>
            <a:off x="2016220" y="3981136"/>
            <a:ext cx="9912145" cy="49943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Readiness support for innovation, learning on innovation, partnerships and approach for scaling up innovation, consider co-financing/blended finance, Community of Practice for innovation in adaptation etc. </a:t>
            </a:r>
          </a:p>
        </p:txBody>
      </p:sp>
      <p:sp>
        <p:nvSpPr>
          <p:cNvPr id="29" name="Rectangle: Rounded Corners 28">
            <a:extLst>
              <a:ext uri="{FF2B5EF4-FFF2-40B4-BE49-F238E27FC236}">
                <a16:creationId xmlns:a16="http://schemas.microsoft.com/office/drawing/2014/main" id="{58140320-2F6B-413B-8DC1-6F830211488D}"/>
              </a:ext>
            </a:extLst>
          </p:cNvPr>
          <p:cNvSpPr/>
          <p:nvPr/>
        </p:nvSpPr>
        <p:spPr>
          <a:xfrm>
            <a:off x="2016220" y="4496338"/>
            <a:ext cx="2555773" cy="581279"/>
          </a:xfrm>
          <a:prstGeom prst="roundRect">
            <a:avLst/>
          </a:prstGeom>
          <a:solidFill>
            <a:srgbClr val="65D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Learning grants (NIEs)</a:t>
            </a:r>
            <a:endParaRPr lang="en-US" sz="1500" dirty="0">
              <a:solidFill>
                <a:schemeClr val="tx1"/>
              </a:solidFill>
            </a:endParaRPr>
          </a:p>
        </p:txBody>
      </p:sp>
      <p:sp>
        <p:nvSpPr>
          <p:cNvPr id="30" name="Rectangle: Rounded Corners 29">
            <a:extLst>
              <a:ext uri="{FF2B5EF4-FFF2-40B4-BE49-F238E27FC236}">
                <a16:creationId xmlns:a16="http://schemas.microsoft.com/office/drawing/2014/main" id="{6A2F7F6A-19C1-4707-A8BA-25290E879D68}"/>
              </a:ext>
            </a:extLst>
          </p:cNvPr>
          <p:cNvSpPr/>
          <p:nvPr/>
        </p:nvSpPr>
        <p:spPr>
          <a:xfrm>
            <a:off x="2007435" y="5084705"/>
            <a:ext cx="2555773" cy="687812"/>
          </a:xfrm>
          <a:prstGeom prst="roundRect">
            <a:avLst/>
          </a:prstGeom>
          <a:solidFill>
            <a:srgbClr val="C1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Increase funding amount &amp; scope to include learning within AF NIE portfolio</a:t>
            </a:r>
          </a:p>
        </p:txBody>
      </p:sp>
      <p:sp>
        <p:nvSpPr>
          <p:cNvPr id="31" name="Rectangle: Rounded Corners 30">
            <a:extLst>
              <a:ext uri="{FF2B5EF4-FFF2-40B4-BE49-F238E27FC236}">
                <a16:creationId xmlns:a16="http://schemas.microsoft.com/office/drawing/2014/main" id="{6977AD28-1B12-44A4-AF82-B29E8D8440CE}"/>
              </a:ext>
            </a:extLst>
          </p:cNvPr>
          <p:cNvSpPr/>
          <p:nvPr/>
        </p:nvSpPr>
        <p:spPr>
          <a:xfrm>
            <a:off x="4587236" y="4503426"/>
            <a:ext cx="2555773" cy="581279"/>
          </a:xfrm>
          <a:prstGeom prst="roundRect">
            <a:avLst/>
          </a:prstGeom>
          <a:solidFill>
            <a:srgbClr val="65D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Learning grants for RIEs/MIEs</a:t>
            </a:r>
            <a:endParaRPr lang="en-US" sz="1500" dirty="0">
              <a:solidFill>
                <a:schemeClr val="tx1"/>
              </a:solidFill>
            </a:endParaRPr>
          </a:p>
        </p:txBody>
      </p:sp>
      <p:sp>
        <p:nvSpPr>
          <p:cNvPr id="32" name="Rectangle: Rounded Corners 31">
            <a:extLst>
              <a:ext uri="{FF2B5EF4-FFF2-40B4-BE49-F238E27FC236}">
                <a16:creationId xmlns:a16="http://schemas.microsoft.com/office/drawing/2014/main" id="{0F9A018C-9540-4363-95F4-601E78714824}"/>
              </a:ext>
            </a:extLst>
          </p:cNvPr>
          <p:cNvSpPr/>
          <p:nvPr/>
        </p:nvSpPr>
        <p:spPr>
          <a:xfrm>
            <a:off x="4571993" y="5077617"/>
            <a:ext cx="2555773" cy="687812"/>
          </a:xfrm>
          <a:prstGeom prst="roundRect">
            <a:avLst/>
          </a:prstGeom>
          <a:solidFill>
            <a:srgbClr val="C1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To develop joint studies with AF on best practices etc. </a:t>
            </a:r>
          </a:p>
        </p:txBody>
      </p:sp>
      <p:sp>
        <p:nvSpPr>
          <p:cNvPr id="33" name="Rectangle: Rounded Corners 32">
            <a:extLst>
              <a:ext uri="{FF2B5EF4-FFF2-40B4-BE49-F238E27FC236}">
                <a16:creationId xmlns:a16="http://schemas.microsoft.com/office/drawing/2014/main" id="{C4946687-1F22-462C-9ECF-D7C32138FE91}"/>
              </a:ext>
            </a:extLst>
          </p:cNvPr>
          <p:cNvSpPr/>
          <p:nvPr/>
        </p:nvSpPr>
        <p:spPr>
          <a:xfrm>
            <a:off x="7377738" y="4496337"/>
            <a:ext cx="4550627" cy="1276180"/>
          </a:xfrm>
          <a:prstGeom prst="roundRect">
            <a:avLst/>
          </a:prstGeom>
          <a:solidFill>
            <a:srgbClr val="65D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Increase production, dissemination and visibility of Fund’s KM and learning products on emerging areas in adaptation, incl. innovation, gender, LLA etc. </a:t>
            </a:r>
            <a:endParaRPr lang="en-US" sz="1500" dirty="0">
              <a:solidFill>
                <a:schemeClr val="tx1"/>
              </a:solidFill>
            </a:endParaRPr>
          </a:p>
        </p:txBody>
      </p:sp>
    </p:spTree>
    <p:extLst>
      <p:ext uri="{BB962C8B-B14F-4D97-AF65-F5344CB8AC3E}">
        <p14:creationId xmlns:p14="http://schemas.microsoft.com/office/powerpoint/2010/main" val="1213959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DF14427-77C0-4517-A1D2-64E5F3350A9B}"/>
              </a:ext>
            </a:extLst>
          </p:cNvPr>
          <p:cNvSpPr>
            <a:spLocks noGrp="1"/>
          </p:cNvSpPr>
          <p:nvPr>
            <p:ph idx="1"/>
          </p:nvPr>
        </p:nvSpPr>
        <p:spPr>
          <a:xfrm>
            <a:off x="432000" y="1268730"/>
            <a:ext cx="11340000" cy="4563270"/>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2" name="Title 1">
            <a:extLst>
              <a:ext uri="{FF2B5EF4-FFF2-40B4-BE49-F238E27FC236}">
                <a16:creationId xmlns:a16="http://schemas.microsoft.com/office/drawing/2014/main" id="{33EB0C0A-B161-44CC-803F-5A3DAE1E3DC2}"/>
              </a:ext>
            </a:extLst>
          </p:cNvPr>
          <p:cNvSpPr>
            <a:spLocks noGrp="1"/>
          </p:cNvSpPr>
          <p:nvPr>
            <p:ph type="title"/>
          </p:nvPr>
        </p:nvSpPr>
        <p:spPr>
          <a:xfrm>
            <a:off x="432000" y="203310"/>
            <a:ext cx="11340000" cy="948690"/>
          </a:xfrm>
        </p:spPr>
        <p:txBody>
          <a:bodyPr/>
          <a:lstStyle/>
          <a:p>
            <a:r>
              <a:rPr lang="en-US" sz="3000" b="1" dirty="0"/>
              <a:t>Enhanced Readiness Programme: Proposed modalities for more comprehensive &amp; iterative support </a:t>
            </a:r>
          </a:p>
        </p:txBody>
      </p:sp>
      <p:sp>
        <p:nvSpPr>
          <p:cNvPr id="3" name="Slide Number Placeholder 2">
            <a:extLst>
              <a:ext uri="{FF2B5EF4-FFF2-40B4-BE49-F238E27FC236}">
                <a16:creationId xmlns:a16="http://schemas.microsoft.com/office/drawing/2014/main" id="{6EBC060F-773D-4A2D-95CE-BE26B76A4933}"/>
              </a:ext>
            </a:extLst>
          </p:cNvPr>
          <p:cNvSpPr>
            <a:spLocks noGrp="1"/>
          </p:cNvSpPr>
          <p:nvPr>
            <p:ph type="sldNum" sz="quarter" idx="11"/>
          </p:nvPr>
        </p:nvSpPr>
        <p:spPr/>
        <p:txBody>
          <a:bodyPr/>
          <a:lstStyle/>
          <a:p>
            <a:fld id="{19B51A1E-902D-48AF-9020-955120F399B6}" type="slidenum">
              <a:rPr lang="en-US" noProof="0" smtClean="0"/>
              <a:pPr/>
              <a:t>15</a:t>
            </a:fld>
            <a:endParaRPr lang="en-US" noProof="0" dirty="0"/>
          </a:p>
        </p:txBody>
      </p:sp>
      <p:sp>
        <p:nvSpPr>
          <p:cNvPr id="7" name="Rectangle: Rounded Corners 6">
            <a:extLst>
              <a:ext uri="{FF2B5EF4-FFF2-40B4-BE49-F238E27FC236}">
                <a16:creationId xmlns:a16="http://schemas.microsoft.com/office/drawing/2014/main" id="{0EBC93B2-A28A-46C3-9971-1B2A900435A9}"/>
              </a:ext>
            </a:extLst>
          </p:cNvPr>
          <p:cNvSpPr/>
          <p:nvPr/>
        </p:nvSpPr>
        <p:spPr>
          <a:xfrm>
            <a:off x="476271" y="2625226"/>
            <a:ext cx="2196495" cy="132893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Readiness Package Grants</a:t>
            </a:r>
          </a:p>
          <a:p>
            <a:pPr algn="ctr"/>
            <a:r>
              <a:rPr lang="en-US" sz="1500" dirty="0">
                <a:solidFill>
                  <a:schemeClr val="tx1"/>
                </a:solidFill>
              </a:rPr>
              <a:t>Increase outreach &amp; uptake by increasing number of entities</a:t>
            </a:r>
            <a:endParaRPr lang="en-US" sz="1400" dirty="0">
              <a:solidFill>
                <a:schemeClr val="tx1"/>
              </a:solidFill>
            </a:endParaRPr>
          </a:p>
        </p:txBody>
      </p:sp>
      <p:sp>
        <p:nvSpPr>
          <p:cNvPr id="8" name="Rectangle: Rounded Corners 7">
            <a:extLst>
              <a:ext uri="{FF2B5EF4-FFF2-40B4-BE49-F238E27FC236}">
                <a16:creationId xmlns:a16="http://schemas.microsoft.com/office/drawing/2014/main" id="{1C0EBD69-03B1-4086-ADD2-7D3B9BC77485}"/>
              </a:ext>
            </a:extLst>
          </p:cNvPr>
          <p:cNvSpPr/>
          <p:nvPr/>
        </p:nvSpPr>
        <p:spPr>
          <a:xfrm>
            <a:off x="5054722" y="2619111"/>
            <a:ext cx="2240766" cy="111690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Project Formulation Grants</a:t>
            </a:r>
          </a:p>
          <a:p>
            <a:pPr algn="ctr"/>
            <a:r>
              <a:rPr lang="en-US" sz="1500" dirty="0">
                <a:solidFill>
                  <a:schemeClr val="tx1"/>
                </a:solidFill>
              </a:rPr>
              <a:t>Increase by 50 – 100% for all project types</a:t>
            </a:r>
            <a:endParaRPr lang="en-US" sz="1400" dirty="0">
              <a:solidFill>
                <a:schemeClr val="tx1"/>
              </a:solidFill>
            </a:endParaRPr>
          </a:p>
        </p:txBody>
      </p:sp>
      <p:sp>
        <p:nvSpPr>
          <p:cNvPr id="9" name="Rectangle: Rounded Corners 8">
            <a:extLst>
              <a:ext uri="{FF2B5EF4-FFF2-40B4-BE49-F238E27FC236}">
                <a16:creationId xmlns:a16="http://schemas.microsoft.com/office/drawing/2014/main" id="{6D54AD2F-9985-45F2-8E3E-03F3EE470686}"/>
              </a:ext>
            </a:extLst>
          </p:cNvPr>
          <p:cNvSpPr/>
          <p:nvPr/>
        </p:nvSpPr>
        <p:spPr>
          <a:xfrm>
            <a:off x="2783481" y="2619111"/>
            <a:ext cx="2196495" cy="112914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Technical Assistance Grants for ESP &amp; GP</a:t>
            </a:r>
          </a:p>
          <a:p>
            <a:pPr algn="ctr"/>
            <a:r>
              <a:rPr lang="en-US" sz="1500" dirty="0">
                <a:solidFill>
                  <a:schemeClr val="tx1"/>
                </a:solidFill>
              </a:rPr>
              <a:t>Increase to up to </a:t>
            </a:r>
          </a:p>
          <a:p>
            <a:pPr algn="ctr"/>
            <a:r>
              <a:rPr lang="en-US" sz="1500" dirty="0">
                <a:solidFill>
                  <a:schemeClr val="tx1"/>
                </a:solidFill>
              </a:rPr>
              <a:t>US$ 50,000</a:t>
            </a:r>
            <a:endParaRPr lang="en-US" sz="1400" dirty="0">
              <a:solidFill>
                <a:schemeClr val="tx1"/>
              </a:solidFill>
            </a:endParaRPr>
          </a:p>
        </p:txBody>
      </p:sp>
      <p:sp>
        <p:nvSpPr>
          <p:cNvPr id="10" name="Rectangle: Rounded Corners 9">
            <a:extLst>
              <a:ext uri="{FF2B5EF4-FFF2-40B4-BE49-F238E27FC236}">
                <a16:creationId xmlns:a16="http://schemas.microsoft.com/office/drawing/2014/main" id="{10199C42-8067-43CD-9E61-B6C2DEFD597B}"/>
              </a:ext>
            </a:extLst>
          </p:cNvPr>
          <p:cNvSpPr/>
          <p:nvPr/>
        </p:nvSpPr>
        <p:spPr>
          <a:xfrm>
            <a:off x="7387422" y="2619111"/>
            <a:ext cx="2056899" cy="111690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Project scale up grants</a:t>
            </a:r>
          </a:p>
          <a:p>
            <a:pPr algn="ctr"/>
            <a:r>
              <a:rPr lang="en-US" sz="1500" dirty="0">
                <a:solidFill>
                  <a:schemeClr val="tx1"/>
                </a:solidFill>
              </a:rPr>
              <a:t>Increase to up to</a:t>
            </a:r>
          </a:p>
          <a:p>
            <a:pPr algn="ctr"/>
            <a:r>
              <a:rPr lang="en-US" sz="1500" dirty="0">
                <a:solidFill>
                  <a:schemeClr val="tx1"/>
                </a:solidFill>
              </a:rPr>
              <a:t> US$ 300,000</a:t>
            </a:r>
            <a:endParaRPr lang="en-US" sz="1400" dirty="0">
              <a:solidFill>
                <a:schemeClr val="tx1"/>
              </a:solidFill>
            </a:endParaRPr>
          </a:p>
        </p:txBody>
      </p:sp>
      <p:sp>
        <p:nvSpPr>
          <p:cNvPr id="12" name="TextBox 11">
            <a:extLst>
              <a:ext uri="{FF2B5EF4-FFF2-40B4-BE49-F238E27FC236}">
                <a16:creationId xmlns:a16="http://schemas.microsoft.com/office/drawing/2014/main" id="{9FD77656-7C2C-4981-8812-69FA61464EBD}"/>
              </a:ext>
            </a:extLst>
          </p:cNvPr>
          <p:cNvSpPr txBox="1"/>
          <p:nvPr/>
        </p:nvSpPr>
        <p:spPr>
          <a:xfrm>
            <a:off x="603364" y="1258140"/>
            <a:ext cx="11009516" cy="1200329"/>
          </a:xfrm>
          <a:prstGeom prst="rect">
            <a:avLst/>
          </a:prstGeom>
          <a:noFill/>
        </p:spPr>
        <p:txBody>
          <a:bodyPr wrap="square">
            <a:spAutoFit/>
          </a:bodyPr>
          <a:lstStyle/>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Enhanced support for accreditation of 2 NIEs per country &amp; post-accreditation institutional capacity</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Enhanced support for project development </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Enhanced support to DAs for high-quality proposals/programmes that strengthen linkages with national adaptation processes</a:t>
            </a:r>
          </a:p>
        </p:txBody>
      </p:sp>
      <p:sp>
        <p:nvSpPr>
          <p:cNvPr id="15" name="Rectangle: Rounded Corners 14">
            <a:extLst>
              <a:ext uri="{FF2B5EF4-FFF2-40B4-BE49-F238E27FC236}">
                <a16:creationId xmlns:a16="http://schemas.microsoft.com/office/drawing/2014/main" id="{D9573FD7-606A-431D-8DC4-78E843C74241}"/>
              </a:ext>
            </a:extLst>
          </p:cNvPr>
          <p:cNvSpPr/>
          <p:nvPr/>
        </p:nvSpPr>
        <p:spPr>
          <a:xfrm>
            <a:off x="2594346" y="3814966"/>
            <a:ext cx="2608950" cy="2743852"/>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Broaden scope &amp; eligibility: </a:t>
            </a:r>
          </a:p>
          <a:p>
            <a:pPr marL="285750" indent="-285750">
              <a:buFontTx/>
              <a:buChar char="-"/>
            </a:pPr>
            <a:r>
              <a:rPr lang="en-US" sz="1500" dirty="0">
                <a:solidFill>
                  <a:schemeClr val="tx1"/>
                </a:solidFill>
              </a:rPr>
              <a:t>For NIEs to access more than once depending on needs </a:t>
            </a:r>
          </a:p>
          <a:p>
            <a:pPr marL="285750" indent="-285750">
              <a:buFontTx/>
              <a:buChar char="-"/>
            </a:pPr>
            <a:r>
              <a:rPr lang="en-US" sz="1500" dirty="0">
                <a:solidFill>
                  <a:schemeClr val="tx1"/>
                </a:solidFill>
              </a:rPr>
              <a:t>For additional areas of technical expertise such as innovation, evaluation, EDA/LLA</a:t>
            </a:r>
          </a:p>
          <a:p>
            <a:pPr marL="285750" indent="-285750">
              <a:buFontTx/>
              <a:buChar char="-"/>
            </a:pPr>
            <a:r>
              <a:rPr lang="en-US" sz="1500" dirty="0">
                <a:solidFill>
                  <a:schemeClr val="tx1"/>
                </a:solidFill>
              </a:rPr>
              <a:t>Consider expanding to RIEs</a:t>
            </a:r>
          </a:p>
        </p:txBody>
      </p:sp>
      <p:sp>
        <p:nvSpPr>
          <p:cNvPr id="16" name="Rectangle: Rounded Corners 15">
            <a:extLst>
              <a:ext uri="{FF2B5EF4-FFF2-40B4-BE49-F238E27FC236}">
                <a16:creationId xmlns:a16="http://schemas.microsoft.com/office/drawing/2014/main" id="{8977A966-0C22-41E6-BFAA-7CB5E06DBC62}"/>
              </a:ext>
            </a:extLst>
          </p:cNvPr>
          <p:cNvSpPr/>
          <p:nvPr/>
        </p:nvSpPr>
        <p:spPr>
          <a:xfrm>
            <a:off x="7351620" y="3758841"/>
            <a:ext cx="2148833" cy="1649494"/>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Expand scope and eligibility </a:t>
            </a:r>
            <a:r>
              <a:rPr lang="en-US" dirty="0">
                <a:solidFill>
                  <a:schemeClr val="tx1"/>
                </a:solidFill>
              </a:rPr>
              <a:t>to</a:t>
            </a:r>
          </a:p>
          <a:p>
            <a:pPr algn="ctr"/>
            <a:r>
              <a:rPr lang="en-US" dirty="0">
                <a:solidFill>
                  <a:schemeClr val="tx1"/>
                </a:solidFill>
              </a:rPr>
              <a:t> include all AF projects incl. EDA/LLA &amp; innovation </a:t>
            </a:r>
            <a:endParaRPr lang="en-US" sz="1400" dirty="0">
              <a:solidFill>
                <a:schemeClr val="tx1"/>
              </a:solidFill>
            </a:endParaRPr>
          </a:p>
        </p:txBody>
      </p:sp>
      <p:sp>
        <p:nvSpPr>
          <p:cNvPr id="17" name="Rectangle: Rounded Corners 16">
            <a:extLst>
              <a:ext uri="{FF2B5EF4-FFF2-40B4-BE49-F238E27FC236}">
                <a16:creationId xmlns:a16="http://schemas.microsoft.com/office/drawing/2014/main" id="{BD54E2E3-F8DF-404F-990C-5E0E2D291D40}"/>
              </a:ext>
            </a:extLst>
          </p:cNvPr>
          <p:cNvSpPr/>
          <p:nvPr/>
        </p:nvSpPr>
        <p:spPr>
          <a:xfrm>
            <a:off x="9500453" y="2583568"/>
            <a:ext cx="2112427" cy="157695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Prepare options for supporting DAs through assistance provided regionally or globally </a:t>
            </a:r>
            <a:endParaRPr lang="en-US" sz="1400" dirty="0">
              <a:solidFill>
                <a:schemeClr val="tx1"/>
              </a:solidFill>
            </a:endParaRPr>
          </a:p>
        </p:txBody>
      </p:sp>
      <p:sp>
        <p:nvSpPr>
          <p:cNvPr id="18" name="Rectangle: Rounded Corners 17">
            <a:extLst>
              <a:ext uri="{FF2B5EF4-FFF2-40B4-BE49-F238E27FC236}">
                <a16:creationId xmlns:a16="http://schemas.microsoft.com/office/drawing/2014/main" id="{AA67D06B-E22C-4CF1-8960-0F4217BAF0DD}"/>
              </a:ext>
            </a:extLst>
          </p:cNvPr>
          <p:cNvSpPr/>
          <p:nvPr/>
        </p:nvSpPr>
        <p:spPr>
          <a:xfrm>
            <a:off x="9561811" y="4171110"/>
            <a:ext cx="2051070" cy="627343"/>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e.g. procurement </a:t>
            </a:r>
          </a:p>
        </p:txBody>
      </p:sp>
      <p:sp>
        <p:nvSpPr>
          <p:cNvPr id="19" name="Rectangle: Rounded Corners 18">
            <a:extLst>
              <a:ext uri="{FF2B5EF4-FFF2-40B4-BE49-F238E27FC236}">
                <a16:creationId xmlns:a16="http://schemas.microsoft.com/office/drawing/2014/main" id="{76ED6418-A750-481E-9348-94F895EF1DAC}"/>
              </a:ext>
            </a:extLst>
          </p:cNvPr>
          <p:cNvSpPr/>
          <p:nvPr/>
        </p:nvSpPr>
        <p:spPr>
          <a:xfrm>
            <a:off x="9561811" y="4809043"/>
            <a:ext cx="2051070" cy="146602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Consider options for institutional adjustments to enhance DA capacity (e.g. DA as institution + focal point as individual </a:t>
            </a:r>
          </a:p>
        </p:txBody>
      </p:sp>
    </p:spTree>
    <p:extLst>
      <p:ext uri="{BB962C8B-B14F-4D97-AF65-F5344CB8AC3E}">
        <p14:creationId xmlns:p14="http://schemas.microsoft.com/office/powerpoint/2010/main" val="1438631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27D01-C67E-4F57-900C-AAC8FC48579E}"/>
              </a:ext>
            </a:extLst>
          </p:cNvPr>
          <p:cNvSpPr>
            <a:spLocks noGrp="1"/>
          </p:cNvSpPr>
          <p:nvPr>
            <p:ph type="title"/>
          </p:nvPr>
        </p:nvSpPr>
        <p:spPr/>
        <p:txBody>
          <a:bodyPr/>
          <a:lstStyle/>
          <a:p>
            <a:r>
              <a:rPr lang="en-US" b="1" dirty="0"/>
              <a:t>New strategic emphasis on promoting locally led action </a:t>
            </a:r>
          </a:p>
        </p:txBody>
      </p:sp>
      <p:sp>
        <p:nvSpPr>
          <p:cNvPr id="3" name="Slide Number Placeholder 2">
            <a:extLst>
              <a:ext uri="{FF2B5EF4-FFF2-40B4-BE49-F238E27FC236}">
                <a16:creationId xmlns:a16="http://schemas.microsoft.com/office/drawing/2014/main" id="{8E7916C6-ACC4-4B49-A242-06C62F40E428}"/>
              </a:ext>
            </a:extLst>
          </p:cNvPr>
          <p:cNvSpPr>
            <a:spLocks noGrp="1"/>
          </p:cNvSpPr>
          <p:nvPr>
            <p:ph type="sldNum" sz="quarter" idx="11"/>
          </p:nvPr>
        </p:nvSpPr>
        <p:spPr/>
        <p:txBody>
          <a:bodyPr/>
          <a:lstStyle/>
          <a:p>
            <a:fld id="{19B51A1E-902D-48AF-9020-955120F399B6}" type="slidenum">
              <a:rPr lang="en-US" noProof="0" smtClean="0"/>
              <a:pPr/>
              <a:t>16</a:t>
            </a:fld>
            <a:endParaRPr lang="en-US" noProof="0" dirty="0"/>
          </a:p>
        </p:txBody>
      </p:sp>
      <p:pic>
        <p:nvPicPr>
          <p:cNvPr id="4" name="Picture 3">
            <a:extLst>
              <a:ext uri="{FF2B5EF4-FFF2-40B4-BE49-F238E27FC236}">
                <a16:creationId xmlns:a16="http://schemas.microsoft.com/office/drawing/2014/main" id="{55431362-F73E-48BB-8C12-EE835E990FE3}"/>
              </a:ext>
            </a:extLst>
          </p:cNvPr>
          <p:cNvPicPr>
            <a:picLocks noChangeAspect="1"/>
          </p:cNvPicPr>
          <p:nvPr/>
        </p:nvPicPr>
        <p:blipFill>
          <a:blip r:embed="rId2"/>
          <a:stretch>
            <a:fillRect/>
          </a:stretch>
        </p:blipFill>
        <p:spPr>
          <a:xfrm>
            <a:off x="8309987" y="957725"/>
            <a:ext cx="3109245" cy="2335933"/>
          </a:xfrm>
          <a:prstGeom prst="rect">
            <a:avLst/>
          </a:prstGeom>
        </p:spPr>
      </p:pic>
      <p:sp>
        <p:nvSpPr>
          <p:cNvPr id="6" name="TextBox 5">
            <a:extLst>
              <a:ext uri="{FF2B5EF4-FFF2-40B4-BE49-F238E27FC236}">
                <a16:creationId xmlns:a16="http://schemas.microsoft.com/office/drawing/2014/main" id="{C8FC4748-F2C9-4B94-8A28-59EC935851E2}"/>
              </a:ext>
            </a:extLst>
          </p:cNvPr>
          <p:cNvSpPr txBox="1"/>
          <p:nvPr/>
        </p:nvSpPr>
        <p:spPr>
          <a:xfrm>
            <a:off x="431999" y="1051451"/>
            <a:ext cx="7315280" cy="5447645"/>
          </a:xfrm>
          <a:prstGeom prst="rect">
            <a:avLst/>
          </a:prstGeom>
          <a:noFill/>
        </p:spPr>
        <p:txBody>
          <a:bodyPr wrap="square">
            <a:spAutoFit/>
          </a:bodyPr>
          <a:lstStyle/>
          <a:p>
            <a:endParaRPr lang="en-US" dirty="0"/>
          </a:p>
          <a:p>
            <a:pPr marL="285750" indent="-285750">
              <a:buFont typeface="Wingdings" panose="05000000000000000000" pitchFamily="2" charset="2"/>
              <a:buChar char="Ø"/>
            </a:pPr>
            <a:r>
              <a:rPr lang="en-US" sz="2200" dirty="0"/>
              <a:t>AF was part of process for developing the </a:t>
            </a:r>
            <a:r>
              <a:rPr lang="en-US" sz="2200" b="1" dirty="0"/>
              <a:t>Principles for Locally Led Adaptation Action</a:t>
            </a:r>
            <a:r>
              <a:rPr lang="en-US" sz="2200" dirty="0"/>
              <a:t> &amp; Board endorsed Principles for LLA in 2021</a:t>
            </a:r>
          </a:p>
          <a:p>
            <a:pPr marL="285750" indent="-285750">
              <a:buFont typeface="Wingdings" panose="05000000000000000000" pitchFamily="2" charset="2"/>
              <a:buChar char="Ø"/>
            </a:pPr>
            <a:endParaRPr lang="en-US" sz="2200" dirty="0"/>
          </a:p>
          <a:p>
            <a:pPr marL="285750" indent="-285750">
              <a:buFont typeface="Wingdings" panose="05000000000000000000" pitchFamily="2" charset="2"/>
              <a:buChar char="Ø"/>
            </a:pPr>
            <a:r>
              <a:rPr lang="en-US" sz="2200" dirty="0"/>
              <a:t>Refers to modalities for </a:t>
            </a:r>
            <a:r>
              <a:rPr lang="en-US" sz="2200" b="1" dirty="0"/>
              <a:t>devolving decision making </a:t>
            </a:r>
            <a:r>
              <a:rPr lang="en-US" sz="2200" dirty="0"/>
              <a:t>to the lowest appropriate level: </a:t>
            </a:r>
          </a:p>
          <a:p>
            <a:pPr lvl="2"/>
            <a:r>
              <a:rPr lang="en-US" sz="2200" dirty="0"/>
              <a:t>“Giving local institutions and communities more direct access to finance and decision-making power over how adaptation actions are defined, prioritized, designed, implemented; how progress is monitored; and how success is evaluated.”		</a:t>
            </a:r>
          </a:p>
          <a:p>
            <a:pPr lvl="3"/>
            <a:r>
              <a:rPr lang="en-US" sz="2200" i="1" dirty="0"/>
              <a:t>(Source: Global Commission on Adaptation, 2021)</a:t>
            </a:r>
          </a:p>
          <a:p>
            <a:pPr lvl="1"/>
            <a:endParaRPr lang="en-US" sz="2200" dirty="0"/>
          </a:p>
          <a:p>
            <a:pPr marL="285750" indent="-285750">
              <a:buFont typeface="Wingdings" panose="05000000000000000000" pitchFamily="2" charset="2"/>
              <a:buChar char="Ø"/>
            </a:pPr>
            <a:r>
              <a:rPr lang="en-US" sz="2200" dirty="0"/>
              <a:t>AF Board will consider </a:t>
            </a:r>
            <a:r>
              <a:rPr lang="en-US" sz="2200" b="1" dirty="0"/>
              <a:t>funding modalities &amp; other support </a:t>
            </a:r>
            <a:r>
              <a:rPr lang="en-US" sz="2200" dirty="0"/>
              <a:t>for LLA at upcoming AFB.40 Board meeting in March 2023</a:t>
            </a:r>
          </a:p>
        </p:txBody>
      </p:sp>
      <p:pic>
        <p:nvPicPr>
          <p:cNvPr id="7" name="Picture 6">
            <a:extLst>
              <a:ext uri="{FF2B5EF4-FFF2-40B4-BE49-F238E27FC236}">
                <a16:creationId xmlns:a16="http://schemas.microsoft.com/office/drawing/2014/main" id="{F16A502D-8003-4796-978D-1588E9BCAE21}"/>
              </a:ext>
            </a:extLst>
          </p:cNvPr>
          <p:cNvPicPr>
            <a:picLocks noChangeAspect="1"/>
          </p:cNvPicPr>
          <p:nvPr/>
        </p:nvPicPr>
        <p:blipFill>
          <a:blip r:embed="rId3"/>
          <a:stretch>
            <a:fillRect/>
          </a:stretch>
        </p:blipFill>
        <p:spPr>
          <a:xfrm>
            <a:off x="8309987" y="3564343"/>
            <a:ext cx="3109245" cy="2330130"/>
          </a:xfrm>
          <a:prstGeom prst="rect">
            <a:avLst/>
          </a:prstGeom>
        </p:spPr>
      </p:pic>
    </p:spTree>
    <p:extLst>
      <p:ext uri="{BB962C8B-B14F-4D97-AF65-F5344CB8AC3E}">
        <p14:creationId xmlns:p14="http://schemas.microsoft.com/office/powerpoint/2010/main" val="1687625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276E6-FB9F-4BF0-8C66-578D93E1F77E}"/>
              </a:ext>
            </a:extLst>
          </p:cNvPr>
          <p:cNvSpPr>
            <a:spLocks noGrp="1"/>
          </p:cNvSpPr>
          <p:nvPr>
            <p:ph type="title"/>
          </p:nvPr>
        </p:nvSpPr>
        <p:spPr>
          <a:xfrm>
            <a:off x="181056" y="209006"/>
            <a:ext cx="11747313" cy="665202"/>
          </a:xfrm>
        </p:spPr>
        <p:txBody>
          <a:bodyPr/>
          <a:lstStyle/>
          <a:p>
            <a:r>
              <a:rPr lang="en-US" b="1" dirty="0"/>
              <a:t>Enhanced Complementarity &amp; Coherence with Other Climate Funds  </a:t>
            </a:r>
            <a:r>
              <a:rPr lang="en-US" dirty="0"/>
              <a:t>                                                                                                                                  </a:t>
            </a:r>
          </a:p>
        </p:txBody>
      </p:sp>
      <p:sp>
        <p:nvSpPr>
          <p:cNvPr id="3" name="Slide Number Placeholder 2">
            <a:extLst>
              <a:ext uri="{FF2B5EF4-FFF2-40B4-BE49-F238E27FC236}">
                <a16:creationId xmlns:a16="http://schemas.microsoft.com/office/drawing/2014/main" id="{83336C61-CADA-4AA1-920C-49B04736B72D}"/>
              </a:ext>
            </a:extLst>
          </p:cNvPr>
          <p:cNvSpPr>
            <a:spLocks noGrp="1"/>
          </p:cNvSpPr>
          <p:nvPr>
            <p:ph type="sldNum" sz="quarter" idx="11"/>
          </p:nvPr>
        </p:nvSpPr>
        <p:spPr/>
        <p:txBody>
          <a:bodyPr/>
          <a:lstStyle/>
          <a:p>
            <a:fld id="{19B51A1E-902D-48AF-9020-955120F399B6}" type="slidenum">
              <a:rPr lang="en-US" noProof="0" smtClean="0"/>
              <a:pPr/>
              <a:t>17</a:t>
            </a:fld>
            <a:endParaRPr lang="en-US" noProof="0" dirty="0"/>
          </a:p>
        </p:txBody>
      </p:sp>
      <p:graphicFrame>
        <p:nvGraphicFramePr>
          <p:cNvPr id="7" name="Diagram 6">
            <a:extLst>
              <a:ext uri="{FF2B5EF4-FFF2-40B4-BE49-F238E27FC236}">
                <a16:creationId xmlns:a16="http://schemas.microsoft.com/office/drawing/2014/main" id="{2DC4AAF3-7B90-4B8A-BA5D-2D3870E37C75}"/>
              </a:ext>
            </a:extLst>
          </p:cNvPr>
          <p:cNvGraphicFramePr/>
          <p:nvPr/>
        </p:nvGraphicFramePr>
        <p:xfrm>
          <a:off x="181056" y="990839"/>
          <a:ext cx="11747313" cy="5764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0025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27D01-C67E-4F57-900C-AAC8FC48579E}"/>
              </a:ext>
            </a:extLst>
          </p:cNvPr>
          <p:cNvSpPr>
            <a:spLocks noGrp="1"/>
          </p:cNvSpPr>
          <p:nvPr>
            <p:ph type="title"/>
          </p:nvPr>
        </p:nvSpPr>
        <p:spPr>
          <a:xfrm>
            <a:off x="372369" y="288070"/>
            <a:ext cx="11340000" cy="836140"/>
          </a:xfrm>
        </p:spPr>
        <p:txBody>
          <a:bodyPr/>
          <a:lstStyle/>
          <a:p>
            <a:r>
              <a:rPr lang="en-US" b="1" dirty="0"/>
              <a:t>New emphasis on scaling up of results &amp; strategic partnerships with other adaptation funders</a:t>
            </a:r>
          </a:p>
        </p:txBody>
      </p:sp>
      <p:sp>
        <p:nvSpPr>
          <p:cNvPr id="3" name="Slide Number Placeholder 2">
            <a:extLst>
              <a:ext uri="{FF2B5EF4-FFF2-40B4-BE49-F238E27FC236}">
                <a16:creationId xmlns:a16="http://schemas.microsoft.com/office/drawing/2014/main" id="{8E7916C6-ACC4-4B49-A242-06C62F40E428}"/>
              </a:ext>
            </a:extLst>
          </p:cNvPr>
          <p:cNvSpPr>
            <a:spLocks noGrp="1"/>
          </p:cNvSpPr>
          <p:nvPr>
            <p:ph type="sldNum" sz="quarter" idx="11"/>
          </p:nvPr>
        </p:nvSpPr>
        <p:spPr/>
        <p:txBody>
          <a:bodyPr/>
          <a:lstStyle/>
          <a:p>
            <a:fld id="{19B51A1E-902D-48AF-9020-955120F399B6}" type="slidenum">
              <a:rPr lang="en-US" noProof="0" smtClean="0"/>
              <a:pPr/>
              <a:t>18</a:t>
            </a:fld>
            <a:endParaRPr lang="en-US" noProof="0" dirty="0"/>
          </a:p>
        </p:txBody>
      </p:sp>
      <p:sp>
        <p:nvSpPr>
          <p:cNvPr id="6" name="TextBox 5">
            <a:extLst>
              <a:ext uri="{FF2B5EF4-FFF2-40B4-BE49-F238E27FC236}">
                <a16:creationId xmlns:a16="http://schemas.microsoft.com/office/drawing/2014/main" id="{C8FC4748-F2C9-4B94-8A28-59EC935851E2}"/>
              </a:ext>
            </a:extLst>
          </p:cNvPr>
          <p:cNvSpPr txBox="1"/>
          <p:nvPr/>
        </p:nvSpPr>
        <p:spPr>
          <a:xfrm>
            <a:off x="254494" y="1445792"/>
            <a:ext cx="7684614" cy="4801314"/>
          </a:xfrm>
          <a:prstGeom prst="rect">
            <a:avLst/>
          </a:prstGeom>
          <a:noFill/>
        </p:spPr>
        <p:txBody>
          <a:bodyPr wrap="square">
            <a:spAutoFit/>
          </a:bodyPr>
          <a:lstStyle/>
          <a:p>
            <a:endParaRPr lang="en-US" dirty="0"/>
          </a:p>
          <a:p>
            <a:pPr marL="285750" indent="-285750">
              <a:buFont typeface="Wingdings" panose="05000000000000000000" pitchFamily="2" charset="2"/>
              <a:buChar char="Ø"/>
            </a:pPr>
            <a:r>
              <a:rPr lang="en-US" sz="2400" dirty="0"/>
              <a:t>More support, guidance and partnerships for incentivizing </a:t>
            </a:r>
            <a:r>
              <a:rPr lang="en-US" sz="2400" b="1" dirty="0"/>
              <a:t>scalability and replicability</a:t>
            </a:r>
            <a:r>
              <a:rPr lang="en-US" sz="2400" dirty="0"/>
              <a:t> of results as part of project design and implementation </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b="1" dirty="0"/>
              <a:t>Leverage partnerships and synergies with other adaptation </a:t>
            </a:r>
            <a:r>
              <a:rPr lang="en-US" sz="2400" dirty="0"/>
              <a:t>actors and funders for more structured approaches to scaling up</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b="1" dirty="0"/>
              <a:t>Expand range of stakeholders &amp; partnerships across operations </a:t>
            </a:r>
            <a:r>
              <a:rPr lang="en-US" sz="2400" dirty="0"/>
              <a:t>to maximize support to developing countries (incl. projects, readiness, innovation, knowledge management etc.)</a:t>
            </a:r>
          </a:p>
        </p:txBody>
      </p:sp>
      <p:pic>
        <p:nvPicPr>
          <p:cNvPr id="5" name="Picture 4">
            <a:extLst>
              <a:ext uri="{FF2B5EF4-FFF2-40B4-BE49-F238E27FC236}">
                <a16:creationId xmlns:a16="http://schemas.microsoft.com/office/drawing/2014/main" id="{93365B9D-0E9F-4E60-A68F-84C0B3F92FDC}"/>
              </a:ext>
            </a:extLst>
          </p:cNvPr>
          <p:cNvPicPr>
            <a:picLocks noChangeAspect="1"/>
          </p:cNvPicPr>
          <p:nvPr/>
        </p:nvPicPr>
        <p:blipFill>
          <a:blip r:embed="rId2"/>
          <a:stretch>
            <a:fillRect/>
          </a:stretch>
        </p:blipFill>
        <p:spPr>
          <a:xfrm>
            <a:off x="8252814" y="3738584"/>
            <a:ext cx="3459555" cy="1946273"/>
          </a:xfrm>
          <a:prstGeom prst="rect">
            <a:avLst/>
          </a:prstGeom>
        </p:spPr>
      </p:pic>
      <p:pic>
        <p:nvPicPr>
          <p:cNvPr id="8" name="Picture 7" descr="A picture containing water, sky, outdoor, person&#10;&#10;Description automatically generated">
            <a:extLst>
              <a:ext uri="{FF2B5EF4-FFF2-40B4-BE49-F238E27FC236}">
                <a16:creationId xmlns:a16="http://schemas.microsoft.com/office/drawing/2014/main" id="{AA55210E-4D89-4939-A2A2-900C402B3DCD}"/>
              </a:ext>
            </a:extLst>
          </p:cNvPr>
          <p:cNvPicPr>
            <a:picLocks noChangeAspect="1"/>
          </p:cNvPicPr>
          <p:nvPr/>
        </p:nvPicPr>
        <p:blipFill>
          <a:blip r:embed="rId3"/>
          <a:stretch>
            <a:fillRect/>
          </a:stretch>
        </p:blipFill>
        <p:spPr>
          <a:xfrm>
            <a:off x="8095200" y="1315164"/>
            <a:ext cx="3459555" cy="2303300"/>
          </a:xfrm>
          <a:prstGeom prst="rect">
            <a:avLst/>
          </a:prstGeom>
        </p:spPr>
      </p:pic>
    </p:spTree>
    <p:extLst>
      <p:ext uri="{BB962C8B-B14F-4D97-AF65-F5344CB8AC3E}">
        <p14:creationId xmlns:p14="http://schemas.microsoft.com/office/powerpoint/2010/main" val="2918903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BA912-EACE-4775-9B9A-CD5518A4DD98}"/>
              </a:ext>
            </a:extLst>
          </p:cNvPr>
          <p:cNvSpPr>
            <a:spLocks noGrp="1"/>
          </p:cNvSpPr>
          <p:nvPr>
            <p:ph type="title"/>
          </p:nvPr>
        </p:nvSpPr>
        <p:spPr/>
        <p:txBody>
          <a:bodyPr/>
          <a:lstStyle/>
          <a:p>
            <a:r>
              <a:rPr lang="en-US" b="1" dirty="0"/>
              <a:t>For further information </a:t>
            </a:r>
          </a:p>
        </p:txBody>
      </p:sp>
      <p:sp>
        <p:nvSpPr>
          <p:cNvPr id="3" name="Slide Number Placeholder 2">
            <a:extLst>
              <a:ext uri="{FF2B5EF4-FFF2-40B4-BE49-F238E27FC236}">
                <a16:creationId xmlns:a16="http://schemas.microsoft.com/office/drawing/2014/main" id="{3B256313-34F0-41E6-8F3A-3E16919D3B4E}"/>
              </a:ext>
            </a:extLst>
          </p:cNvPr>
          <p:cNvSpPr>
            <a:spLocks noGrp="1"/>
          </p:cNvSpPr>
          <p:nvPr>
            <p:ph type="sldNum" sz="quarter" idx="11"/>
          </p:nvPr>
        </p:nvSpPr>
        <p:spPr/>
        <p:txBody>
          <a:bodyPr/>
          <a:lstStyle/>
          <a:p>
            <a:fld id="{19B51A1E-902D-48AF-9020-955120F399B6}" type="slidenum">
              <a:rPr lang="en-US" noProof="0" smtClean="0"/>
              <a:pPr/>
              <a:t>19</a:t>
            </a:fld>
            <a:endParaRPr lang="en-US" noProof="0" dirty="0"/>
          </a:p>
        </p:txBody>
      </p:sp>
      <p:pic>
        <p:nvPicPr>
          <p:cNvPr id="4" name="Picture 3">
            <a:extLst>
              <a:ext uri="{FF2B5EF4-FFF2-40B4-BE49-F238E27FC236}">
                <a16:creationId xmlns:a16="http://schemas.microsoft.com/office/drawing/2014/main" id="{825276E6-E74D-40C3-AF60-083F8EA86B96}"/>
              </a:ext>
            </a:extLst>
          </p:cNvPr>
          <p:cNvPicPr>
            <a:picLocks noChangeAspect="1"/>
          </p:cNvPicPr>
          <p:nvPr/>
        </p:nvPicPr>
        <p:blipFill>
          <a:blip r:embed="rId2"/>
          <a:stretch>
            <a:fillRect/>
          </a:stretch>
        </p:blipFill>
        <p:spPr>
          <a:xfrm>
            <a:off x="542794" y="933881"/>
            <a:ext cx="4090771" cy="5060119"/>
          </a:xfrm>
          <a:prstGeom prst="rect">
            <a:avLst/>
          </a:prstGeom>
        </p:spPr>
      </p:pic>
      <p:pic>
        <p:nvPicPr>
          <p:cNvPr id="8" name="Picture 7">
            <a:extLst>
              <a:ext uri="{FF2B5EF4-FFF2-40B4-BE49-F238E27FC236}">
                <a16:creationId xmlns:a16="http://schemas.microsoft.com/office/drawing/2014/main" id="{1ABB473C-19DB-41BA-B7C7-D041094D8CA5}"/>
              </a:ext>
            </a:extLst>
          </p:cNvPr>
          <p:cNvPicPr>
            <a:picLocks noChangeAspect="1"/>
          </p:cNvPicPr>
          <p:nvPr/>
        </p:nvPicPr>
        <p:blipFill>
          <a:blip r:embed="rId3"/>
          <a:stretch>
            <a:fillRect/>
          </a:stretch>
        </p:blipFill>
        <p:spPr>
          <a:xfrm>
            <a:off x="6786108" y="1903661"/>
            <a:ext cx="4985892" cy="3835681"/>
          </a:xfrm>
          <a:prstGeom prst="rect">
            <a:avLst/>
          </a:prstGeom>
        </p:spPr>
      </p:pic>
      <p:sp>
        <p:nvSpPr>
          <p:cNvPr id="10" name="TextBox 9">
            <a:extLst>
              <a:ext uri="{FF2B5EF4-FFF2-40B4-BE49-F238E27FC236}">
                <a16:creationId xmlns:a16="http://schemas.microsoft.com/office/drawing/2014/main" id="{8A99539B-EE54-4C7D-8AA6-AE8DF61C9974}"/>
              </a:ext>
            </a:extLst>
          </p:cNvPr>
          <p:cNvSpPr txBox="1"/>
          <p:nvPr/>
        </p:nvSpPr>
        <p:spPr>
          <a:xfrm>
            <a:off x="4624704" y="2001230"/>
            <a:ext cx="2054532" cy="4062651"/>
          </a:xfrm>
          <a:prstGeom prst="rect">
            <a:avLst/>
          </a:prstGeom>
          <a:noFill/>
        </p:spPr>
        <p:txBody>
          <a:bodyPr wrap="square">
            <a:spAutoFit/>
          </a:bodyPr>
          <a:lstStyle/>
          <a:p>
            <a:r>
              <a:rPr lang="en-US" sz="2400" b="1" dirty="0">
                <a:solidFill>
                  <a:schemeClr val="accent2">
                    <a:lumMod val="75000"/>
                  </a:schemeClr>
                </a:solidFill>
                <a:cs typeface="Arial" panose="020B0604020202020204" pitchFamily="34" charset="0"/>
              </a:rPr>
              <a:t>Medium Term Strategy </a:t>
            </a:r>
          </a:p>
          <a:p>
            <a:r>
              <a:rPr lang="en-US" sz="2400" dirty="0">
                <a:cs typeface="Arial" panose="020B0604020202020204" pitchFamily="34" charset="0"/>
              </a:rPr>
              <a:t>available on AF website:</a:t>
            </a:r>
          </a:p>
          <a:p>
            <a:r>
              <a:rPr lang="en-US" sz="2400" dirty="0">
                <a:solidFill>
                  <a:schemeClr val="accent2">
                    <a:lumMod val="75000"/>
                  </a:schemeClr>
                </a:solidFill>
                <a:hlinkClick r:id="rId4">
                  <a:extLst>
                    <a:ext uri="{A12FA001-AC4F-418D-AE19-62706E023703}">
                      <ahyp:hlinkClr xmlns:ahyp="http://schemas.microsoft.com/office/drawing/2018/hyperlinkcolor" val="tx"/>
                    </a:ext>
                  </a:extLst>
                </a:hlinkClick>
              </a:rPr>
              <a:t>https://www.adaptation-fund.org/document/medium-term-strategy-2023-2027/</a:t>
            </a:r>
            <a:endParaRPr lang="en-US" sz="2400" dirty="0">
              <a:solidFill>
                <a:schemeClr val="accent2">
                  <a:lumMod val="75000"/>
                </a:schemeClr>
              </a:solidFill>
            </a:endParaRPr>
          </a:p>
          <a:p>
            <a:endParaRPr lang="en-US" dirty="0"/>
          </a:p>
        </p:txBody>
      </p:sp>
      <p:sp>
        <p:nvSpPr>
          <p:cNvPr id="11" name="TextBox 10">
            <a:extLst>
              <a:ext uri="{FF2B5EF4-FFF2-40B4-BE49-F238E27FC236}">
                <a16:creationId xmlns:a16="http://schemas.microsoft.com/office/drawing/2014/main" id="{960B1167-36CB-4BCD-8B84-A21DFC715668}"/>
              </a:ext>
            </a:extLst>
          </p:cNvPr>
          <p:cNvSpPr txBox="1"/>
          <p:nvPr/>
        </p:nvSpPr>
        <p:spPr>
          <a:xfrm>
            <a:off x="7181005" y="609343"/>
            <a:ext cx="4747364" cy="1086394"/>
          </a:xfrm>
          <a:prstGeom prst="rect">
            <a:avLst/>
          </a:prstGeom>
          <a:noFill/>
        </p:spPr>
        <p:txBody>
          <a:bodyPr wrap="square" lIns="0" tIns="0" rIns="0" bIns="0" rtlCol="0">
            <a:noAutofit/>
          </a:bodyPr>
          <a:lstStyle/>
          <a:p>
            <a:pPr algn="l"/>
            <a:r>
              <a:rPr lang="en-US" sz="2400" b="1" dirty="0">
                <a:solidFill>
                  <a:schemeClr val="accent2">
                    <a:lumMod val="75000"/>
                  </a:schemeClr>
                </a:solidFill>
                <a:latin typeface="+mn-lt"/>
                <a:hlinkClick r:id="rId5">
                  <a:extLst>
                    <a:ext uri="{A12FA001-AC4F-418D-AE19-62706E023703}">
                      <ahyp:hlinkClr xmlns:ahyp="http://schemas.microsoft.com/office/drawing/2018/hyperlinkcolor" val="tx"/>
                    </a:ext>
                  </a:extLst>
                </a:hlinkClick>
              </a:rPr>
              <a:t>Overview of available funding opportunities </a:t>
            </a:r>
            <a:r>
              <a:rPr lang="en-US" sz="2400" b="1" dirty="0">
                <a:solidFill>
                  <a:schemeClr val="tx1">
                    <a:lumMod val="85000"/>
                    <a:lumOff val="15000"/>
                  </a:schemeClr>
                </a:solidFill>
                <a:latin typeface="+mn-lt"/>
              </a:rPr>
              <a:t>&amp; relevant links on AF website</a:t>
            </a:r>
          </a:p>
          <a:p>
            <a:pPr algn="l"/>
            <a:endParaRPr lang="en-US" sz="2400" b="1" dirty="0">
              <a:solidFill>
                <a:schemeClr val="tx1">
                  <a:lumMod val="75000"/>
                  <a:lumOff val="25000"/>
                </a:schemeClr>
              </a:solidFill>
            </a:endParaRPr>
          </a:p>
        </p:txBody>
      </p:sp>
    </p:spTree>
    <p:extLst>
      <p:ext uri="{BB962C8B-B14F-4D97-AF65-F5344CB8AC3E}">
        <p14:creationId xmlns:p14="http://schemas.microsoft.com/office/powerpoint/2010/main" val="131376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097816" y="4687609"/>
            <a:ext cx="2315818" cy="369332"/>
          </a:xfrm>
          <a:prstGeom prst="rect">
            <a:avLst/>
          </a:prstGeom>
          <a:noFill/>
        </p:spPr>
        <p:txBody>
          <a:bodyPr wrap="square" rtlCol="0">
            <a:spAutoFit/>
          </a:bodyPr>
          <a:lstStyle/>
          <a:p>
            <a:r>
              <a:rPr lang="en-US" dirty="0"/>
              <a:t> </a:t>
            </a:r>
          </a:p>
        </p:txBody>
      </p:sp>
      <p:sp>
        <p:nvSpPr>
          <p:cNvPr id="7" name="Rectangle 6">
            <a:extLst>
              <a:ext uri="{FF2B5EF4-FFF2-40B4-BE49-F238E27FC236}">
                <a16:creationId xmlns:a16="http://schemas.microsoft.com/office/drawing/2014/main" id="{CD7C7CBA-F534-4B7C-B787-49EB9AB7568B}"/>
              </a:ext>
            </a:extLst>
          </p:cNvPr>
          <p:cNvSpPr/>
          <p:nvPr/>
        </p:nvSpPr>
        <p:spPr>
          <a:xfrm>
            <a:off x="410402" y="96896"/>
            <a:ext cx="11616169" cy="630942"/>
          </a:xfrm>
          <a:prstGeom prst="rect">
            <a:avLst/>
          </a:prstGeom>
        </p:spPr>
        <p:txBody>
          <a:bodyPr wrap="square">
            <a:spAutoFit/>
          </a:bodyPr>
          <a:lstStyle/>
          <a:p>
            <a:pPr lvl="1" defTabSz="457200">
              <a:spcBef>
                <a:spcPct val="0"/>
              </a:spcBef>
            </a:pPr>
            <a:r>
              <a:rPr lang="en-US" sz="3500" b="1" dirty="0">
                <a:latin typeface="+mj-lt"/>
                <a:ea typeface="+mj-ea"/>
                <a:cs typeface="+mj-cs"/>
              </a:rPr>
              <a:t>Introduction</a:t>
            </a:r>
          </a:p>
        </p:txBody>
      </p:sp>
      <p:sp>
        <p:nvSpPr>
          <p:cNvPr id="8" name="TextBox 7">
            <a:extLst>
              <a:ext uri="{FF2B5EF4-FFF2-40B4-BE49-F238E27FC236}">
                <a16:creationId xmlns:a16="http://schemas.microsoft.com/office/drawing/2014/main" id="{A5ABBE80-FF54-4D71-BECB-10FCE833183D}"/>
              </a:ext>
            </a:extLst>
          </p:cNvPr>
          <p:cNvSpPr txBox="1"/>
          <p:nvPr/>
        </p:nvSpPr>
        <p:spPr>
          <a:xfrm>
            <a:off x="957470" y="953899"/>
            <a:ext cx="10054728" cy="4708981"/>
          </a:xfrm>
          <a:prstGeom prst="rect">
            <a:avLst/>
          </a:prstGeom>
          <a:noFill/>
        </p:spPr>
        <p:txBody>
          <a:bodyPr wrap="square">
            <a:spAutoFit/>
          </a:bodyPr>
          <a:lstStyle/>
          <a:p>
            <a:pPr marL="342900" indent="-342900" algn="just">
              <a:buFont typeface="Wingdings" panose="05000000000000000000" pitchFamily="2" charset="2"/>
              <a:buChar char="q"/>
            </a:pPr>
            <a:r>
              <a:rPr lang="en-US" sz="2000" dirty="0">
                <a:latin typeface="Arial" panose="020B0604020202020204" pitchFamily="34" charset="0"/>
                <a:ea typeface="MS Mincho" panose="02020609040205080304" pitchFamily="49" charset="-128"/>
              </a:rPr>
              <a:t>Set up under the Kyoto Protocol of the UNFCCC (</a:t>
            </a:r>
            <a:r>
              <a:rPr lang="en-US" sz="2000" b="1" dirty="0">
                <a:latin typeface="Arial" panose="020B0604020202020204" pitchFamily="34" charset="0"/>
                <a:ea typeface="MS Mincho" panose="02020609040205080304" pitchFamily="49" charset="-128"/>
              </a:rPr>
              <a:t>Fully operational in 2010</a:t>
            </a:r>
            <a:r>
              <a:rPr lang="en-US" sz="2000" dirty="0">
                <a:latin typeface="Arial" panose="020B0604020202020204" pitchFamily="34" charset="0"/>
                <a:ea typeface="MS Mincho" panose="02020609040205080304" pitchFamily="49" charset="-128"/>
              </a:rPr>
              <a:t>)</a:t>
            </a:r>
          </a:p>
          <a:p>
            <a:pPr algn="just"/>
            <a:endParaRPr lang="en-US" sz="2000" dirty="0">
              <a:latin typeface="Arial" panose="020B0604020202020204" pitchFamily="34" charset="0"/>
              <a:ea typeface="MS Mincho" panose="02020609040205080304" pitchFamily="49" charset="-128"/>
            </a:endParaRPr>
          </a:p>
          <a:p>
            <a:pPr marL="342900" indent="-342900" algn="just">
              <a:buFont typeface="Wingdings" panose="05000000000000000000" pitchFamily="2" charset="2"/>
              <a:buChar char="q"/>
            </a:pPr>
            <a:r>
              <a:rPr lang="en-US" sz="2000" b="1" dirty="0">
                <a:latin typeface="Arial" panose="020B0604020202020204" pitchFamily="34" charset="0"/>
                <a:ea typeface="MS Mincho" panose="02020609040205080304" pitchFamily="49" charset="-128"/>
              </a:rPr>
              <a:t>Mandate</a:t>
            </a:r>
            <a:r>
              <a:rPr lang="en-US" sz="2000" dirty="0">
                <a:latin typeface="Arial" panose="020B0604020202020204" pitchFamily="34" charset="0"/>
                <a:ea typeface="MS Mincho" panose="02020609040205080304" pitchFamily="49" charset="-128"/>
              </a:rPr>
              <a:t>: To finance concrete adaptation projects and programs in developing country Parties that are particularly vulnerable to the adverse effects of climate change</a:t>
            </a:r>
          </a:p>
          <a:p>
            <a:pPr marL="342900" indent="-342900" algn="just">
              <a:buFont typeface="Wingdings" panose="05000000000000000000" pitchFamily="2" charset="2"/>
              <a:buChar char="q"/>
            </a:pPr>
            <a:endParaRPr lang="en-US" sz="2000" dirty="0">
              <a:latin typeface="Arial" panose="020B0604020202020204" pitchFamily="34" charset="0"/>
              <a:ea typeface="MS Mincho" panose="02020609040205080304" pitchFamily="49" charset="-128"/>
            </a:endParaRPr>
          </a:p>
          <a:p>
            <a:pPr marL="342900" indent="-342900" algn="just">
              <a:buFont typeface="Wingdings" panose="05000000000000000000" pitchFamily="2" charset="2"/>
              <a:buChar char="q"/>
            </a:pPr>
            <a:r>
              <a:rPr lang="en-US" sz="2000" dirty="0">
                <a:latin typeface="Arial" panose="020B0604020202020204" pitchFamily="34" charset="0"/>
                <a:ea typeface="MS Mincho" panose="02020609040205080304" pitchFamily="49" charset="-128"/>
              </a:rPr>
              <a:t>“The Adaptation Fund shall serve the Paris Agreement under the CMA with respect to all Paris Agreement matters, </a:t>
            </a:r>
            <a:r>
              <a:rPr lang="en-US" sz="2000" b="1" dirty="0">
                <a:latin typeface="Arial" panose="020B0604020202020204" pitchFamily="34" charset="0"/>
                <a:ea typeface="MS Mincho" panose="02020609040205080304" pitchFamily="49" charset="-128"/>
              </a:rPr>
              <a:t>effective 1 January 2019</a:t>
            </a:r>
            <a:r>
              <a:rPr lang="en-US" sz="2000" dirty="0">
                <a:latin typeface="Arial" panose="020B0604020202020204" pitchFamily="34" charset="0"/>
                <a:ea typeface="MS Mincho" panose="02020609040205080304" pitchFamily="49" charset="-128"/>
              </a:rPr>
              <a:t>.” – </a:t>
            </a:r>
            <a:r>
              <a:rPr lang="en-US" sz="2000" b="1" u="none" strike="noStrike" baseline="0" dirty="0">
                <a:solidFill>
                  <a:srgbClr val="404040"/>
                </a:solidFill>
                <a:latin typeface="Arial" panose="020B0604020202020204" pitchFamily="34" charset="0"/>
                <a:cs typeface="Arial" panose="020B0604020202020204" pitchFamily="34" charset="0"/>
              </a:rPr>
              <a:t>Decisions </a:t>
            </a:r>
            <a:r>
              <a:rPr lang="en-US" sz="2000" b="1" u="none" strike="noStrike" baseline="0" dirty="0">
                <a:solidFill>
                  <a:srgbClr val="63A637"/>
                </a:solidFill>
                <a:latin typeface="Arial" panose="020B0604020202020204" pitchFamily="34" charset="0"/>
                <a:cs typeface="Arial" panose="020B0604020202020204" pitchFamily="34" charset="0"/>
              </a:rPr>
              <a:t>13/CMA.1 </a:t>
            </a:r>
            <a:r>
              <a:rPr lang="en-US" sz="2000" b="1" u="none" strike="noStrike" baseline="0" dirty="0">
                <a:solidFill>
                  <a:srgbClr val="404040"/>
                </a:solidFill>
                <a:latin typeface="Arial" panose="020B0604020202020204" pitchFamily="34" charset="0"/>
                <a:cs typeface="Arial" panose="020B0604020202020204" pitchFamily="34" charset="0"/>
              </a:rPr>
              <a:t>and </a:t>
            </a:r>
            <a:r>
              <a:rPr lang="en-US" sz="2000" b="1" u="none" strike="noStrike" baseline="0" dirty="0">
                <a:solidFill>
                  <a:srgbClr val="63A637"/>
                </a:solidFill>
                <a:latin typeface="Arial" panose="020B0604020202020204" pitchFamily="34" charset="0"/>
                <a:cs typeface="Arial" panose="020B0604020202020204" pitchFamily="34" charset="0"/>
              </a:rPr>
              <a:t>1/CMP.14</a:t>
            </a:r>
            <a:endParaRPr lang="en-US" sz="2000" b="1" dirty="0">
              <a:latin typeface="Arial" panose="020B0604020202020204" pitchFamily="34" charset="0"/>
              <a:ea typeface="MS Mincho" panose="02020609040205080304" pitchFamily="49" charset="-128"/>
              <a:cs typeface="Arial" panose="020B0604020202020204" pitchFamily="34" charset="0"/>
            </a:endParaRPr>
          </a:p>
          <a:p>
            <a:pPr marL="342900" indent="-342900" algn="just">
              <a:buFont typeface="Wingdings" panose="05000000000000000000" pitchFamily="2" charset="2"/>
              <a:buChar char="q"/>
            </a:pPr>
            <a:endParaRPr lang="en-US" sz="2000" dirty="0">
              <a:latin typeface="Arial" panose="020B0604020202020204" pitchFamily="34" charset="0"/>
              <a:ea typeface="MS Mincho" panose="02020609040205080304" pitchFamily="49" charset="-128"/>
            </a:endParaRPr>
          </a:p>
          <a:p>
            <a:pPr marL="342900" indent="-342900" algn="just">
              <a:buFont typeface="Wingdings" panose="05000000000000000000" pitchFamily="2" charset="2"/>
              <a:buChar char="q"/>
            </a:pPr>
            <a:r>
              <a:rPr lang="en-US" sz="2000" dirty="0">
                <a:latin typeface="Arial" panose="020B0604020202020204" pitchFamily="34" charset="0"/>
                <a:ea typeface="MS Mincho" panose="02020609040205080304" pitchFamily="49" charset="-128"/>
              </a:rPr>
              <a:t>The Adaptation Fund is one of several international funds in the multilateral climate finance landscape.</a:t>
            </a:r>
          </a:p>
          <a:p>
            <a:pPr marL="342900" indent="-342900" algn="just">
              <a:buFont typeface="Wingdings" panose="05000000000000000000" pitchFamily="2" charset="2"/>
              <a:buChar char="q"/>
            </a:pPr>
            <a:endParaRPr lang="en-US" sz="2000" dirty="0">
              <a:latin typeface="Arial" panose="020B0604020202020204" pitchFamily="34" charset="0"/>
              <a:ea typeface="MS Mincho" panose="02020609040205080304" pitchFamily="49" charset="-128"/>
            </a:endParaRPr>
          </a:p>
          <a:p>
            <a:pPr marL="342900" indent="-342900" algn="just">
              <a:buFont typeface="Wingdings" panose="05000000000000000000" pitchFamily="2" charset="2"/>
              <a:buChar char="q"/>
            </a:pPr>
            <a:endParaRPr lang="en-US" sz="2000" dirty="0">
              <a:effectLst/>
              <a:latin typeface="Arial" panose="020B0604020202020204" pitchFamily="34" charset="0"/>
              <a:ea typeface="MS Mincho" panose="02020609040205080304" pitchFamily="49" charset="-128"/>
            </a:endParaRPr>
          </a:p>
          <a:p>
            <a:pPr algn="just"/>
            <a:endParaRPr lang="en-US" sz="2000" dirty="0">
              <a:effectLst/>
              <a:latin typeface="Arial" panose="020B0604020202020204" pitchFamily="34" charset="0"/>
              <a:ea typeface="MS Mincho" panose="02020609040205080304" pitchFamily="49" charset="-128"/>
            </a:endParaRPr>
          </a:p>
        </p:txBody>
      </p:sp>
      <p:grpSp>
        <p:nvGrpSpPr>
          <p:cNvPr id="12" name="Group 11">
            <a:extLst>
              <a:ext uri="{FF2B5EF4-FFF2-40B4-BE49-F238E27FC236}">
                <a16:creationId xmlns:a16="http://schemas.microsoft.com/office/drawing/2014/main" id="{DA8F9AE3-7135-4BA6-ACFD-DD701F5EFE61}"/>
              </a:ext>
            </a:extLst>
          </p:cNvPr>
          <p:cNvGrpSpPr/>
          <p:nvPr/>
        </p:nvGrpSpPr>
        <p:grpSpPr>
          <a:xfrm>
            <a:off x="4954794" y="4353146"/>
            <a:ext cx="3678582" cy="2407958"/>
            <a:chOff x="1984375" y="1381748"/>
            <a:chExt cx="3678582" cy="2407958"/>
          </a:xfrm>
        </p:grpSpPr>
        <p:pic>
          <p:nvPicPr>
            <p:cNvPr id="13" name="Picture 1" descr="http://www.undp-alm.org/sites/default/files/styles/medium/public/short-gef_logo_colored_notag_transparent.png">
              <a:extLst>
                <a:ext uri="{FF2B5EF4-FFF2-40B4-BE49-F238E27FC236}">
                  <a16:creationId xmlns:a16="http://schemas.microsoft.com/office/drawing/2014/main" id="{63A03A5F-5B5C-44D8-ACAD-54281901887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10637" y="1532888"/>
              <a:ext cx="805842" cy="9430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s://encrypted-tbn1.gstatic.com/images?q=tbn:ANd9GcTBmXKH5gvB9Cm6d4cLtWObnisWdBsThsIifF7z2u3WnivfUe08">
              <a:extLst>
                <a:ext uri="{FF2B5EF4-FFF2-40B4-BE49-F238E27FC236}">
                  <a16:creationId xmlns:a16="http://schemas.microsoft.com/office/drawing/2014/main" id="{0E959014-5116-4B82-9CC2-286B999C97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375" y="2679411"/>
              <a:ext cx="1409700" cy="100012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C5BF757E-D81E-4D5A-80BB-7D0AC13145AD}"/>
                </a:ext>
              </a:extLst>
            </p:cNvPr>
            <p:cNvSpPr/>
            <p:nvPr/>
          </p:nvSpPr>
          <p:spPr>
            <a:xfrm>
              <a:off x="3167205" y="1381748"/>
              <a:ext cx="1489277" cy="1075102"/>
            </a:xfrm>
            <a:prstGeom prst="rect">
              <a:avLst/>
            </a:prstGeom>
            <a:blipFill>
              <a:blip r:embed="rId5" cstate="email">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7" name="Picture 2" descr="Image">
              <a:extLst>
                <a:ext uri="{FF2B5EF4-FFF2-40B4-BE49-F238E27FC236}">
                  <a16:creationId xmlns:a16="http://schemas.microsoft.com/office/drawing/2014/main" id="{3EE8E066-A0F5-458E-AC53-88C8951309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4075" y="2527299"/>
              <a:ext cx="1262407" cy="126240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a:extLst>
                <a:ext uri="{FF2B5EF4-FFF2-40B4-BE49-F238E27FC236}">
                  <a16:creationId xmlns:a16="http://schemas.microsoft.com/office/drawing/2014/main" id="{22829F24-DA4B-4873-881C-1E79190807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0550" y="1733550"/>
              <a:ext cx="1262407" cy="12624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18072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3A61121E-4D4A-4A71-B6C8-69F7203A3A69}"/>
              </a:ext>
            </a:extLst>
          </p:cNvPr>
          <p:cNvPicPr>
            <a:picLocks noGrp="1" noChangeAspect="1"/>
          </p:cNvPicPr>
          <p:nvPr>
            <p:ph type="pic" sz="quarter" idx="12"/>
          </p:nvPr>
        </p:nvPicPr>
        <p:blipFill>
          <a:blip r:embed="rId3"/>
          <a:srcRect t="8200" b="8200"/>
          <a:stretch/>
        </p:blipFill>
        <p:spPr>
          <a:xfrm>
            <a:off x="0" y="-69254"/>
            <a:ext cx="12194889" cy="6927254"/>
          </a:xfrm>
        </p:spPr>
      </p:pic>
      <p:sp>
        <p:nvSpPr>
          <p:cNvPr id="3" name="Title 2">
            <a:extLst>
              <a:ext uri="{FF2B5EF4-FFF2-40B4-BE49-F238E27FC236}">
                <a16:creationId xmlns:a16="http://schemas.microsoft.com/office/drawing/2014/main" id="{EBDC24D3-EEF0-4B69-A174-E4DFF7884894}"/>
              </a:ext>
            </a:extLst>
          </p:cNvPr>
          <p:cNvSpPr>
            <a:spLocks noGrp="1"/>
          </p:cNvSpPr>
          <p:nvPr>
            <p:ph type="ctrTitle"/>
          </p:nvPr>
        </p:nvSpPr>
        <p:spPr>
          <a:xfrm>
            <a:off x="6406484" y="2758453"/>
            <a:ext cx="5282504" cy="839671"/>
          </a:xfrm>
          <a:solidFill>
            <a:schemeClr val="accent1">
              <a:lumMod val="75000"/>
              <a:alpha val="80000"/>
            </a:schemeClr>
          </a:solidFill>
        </p:spPr>
        <p:txBody>
          <a:bodyPr/>
          <a:lstStyle/>
          <a:p>
            <a:pPr algn="ctr"/>
            <a:r>
              <a:rPr lang="es-ES" sz="3200" dirty="0"/>
              <a:t>	</a:t>
            </a:r>
            <a:r>
              <a:rPr lang="es-ES" sz="3200" dirty="0" err="1"/>
              <a:t>Thank</a:t>
            </a:r>
            <a:r>
              <a:rPr lang="es-ES" sz="3200" dirty="0"/>
              <a:t> you</a:t>
            </a:r>
            <a:r>
              <a:rPr lang="en-US" sz="3200" dirty="0"/>
              <a:t>!</a:t>
            </a:r>
          </a:p>
        </p:txBody>
      </p:sp>
      <p:sp>
        <p:nvSpPr>
          <p:cNvPr id="7" name="Subtitle 6">
            <a:extLst>
              <a:ext uri="{FF2B5EF4-FFF2-40B4-BE49-F238E27FC236}">
                <a16:creationId xmlns:a16="http://schemas.microsoft.com/office/drawing/2014/main" id="{ACCCCDAD-0E0B-437F-8CAA-0536470B2E2F}"/>
              </a:ext>
            </a:extLst>
          </p:cNvPr>
          <p:cNvSpPr>
            <a:spLocks noGrp="1"/>
          </p:cNvSpPr>
          <p:nvPr>
            <p:ph type="subTitle" idx="1"/>
          </p:nvPr>
        </p:nvSpPr>
        <p:spPr>
          <a:xfrm>
            <a:off x="6406485" y="3598174"/>
            <a:ext cx="5282503" cy="1604172"/>
          </a:xfrm>
          <a:solidFill>
            <a:schemeClr val="accent1">
              <a:lumMod val="75000"/>
              <a:alpha val="90000"/>
            </a:schemeClr>
          </a:solidFill>
        </p:spPr>
        <p:txBody>
          <a:bodyPr/>
          <a:lstStyle/>
          <a:p>
            <a:pPr algn="l"/>
            <a:endParaRPr lang="en-US" dirty="0"/>
          </a:p>
        </p:txBody>
      </p:sp>
      <p:sp>
        <p:nvSpPr>
          <p:cNvPr id="10" name="Text Placeholder 9">
            <a:extLst>
              <a:ext uri="{FF2B5EF4-FFF2-40B4-BE49-F238E27FC236}">
                <a16:creationId xmlns:a16="http://schemas.microsoft.com/office/drawing/2014/main" id="{2EF9E03C-A81E-4083-9F20-EF8FFAF5914D}"/>
              </a:ext>
            </a:extLst>
          </p:cNvPr>
          <p:cNvSpPr>
            <a:spLocks noGrp="1"/>
          </p:cNvSpPr>
          <p:nvPr>
            <p:ph type="body" sz="quarter" idx="14"/>
          </p:nvPr>
        </p:nvSpPr>
        <p:spPr>
          <a:xfrm>
            <a:off x="7073265" y="4103707"/>
            <a:ext cx="4508500" cy="277342"/>
          </a:xfrm>
        </p:spPr>
        <p:txBody>
          <a:bodyPr/>
          <a:lstStyle/>
          <a:p>
            <a:pPr algn="l"/>
            <a:endParaRPr lang="en-US" dirty="0"/>
          </a:p>
        </p:txBody>
      </p:sp>
      <p:pic>
        <p:nvPicPr>
          <p:cNvPr id="14" name="Graphic 13" descr="Email icon">
            <a:extLst>
              <a:ext uri="{FF2B5EF4-FFF2-40B4-BE49-F238E27FC236}">
                <a16:creationId xmlns:a16="http://schemas.microsoft.com/office/drawing/2014/main" id="{4F2D4997-93AD-4A62-8488-4572923DB81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87460" y="4160145"/>
            <a:ext cx="164463" cy="164463"/>
          </a:xfrm>
          <a:prstGeom prst="rect">
            <a:avLst/>
          </a:prstGeom>
        </p:spPr>
      </p:pic>
      <p:sp>
        <p:nvSpPr>
          <p:cNvPr id="26" name="Text Placeholder 25">
            <a:extLst>
              <a:ext uri="{FF2B5EF4-FFF2-40B4-BE49-F238E27FC236}">
                <a16:creationId xmlns:a16="http://schemas.microsoft.com/office/drawing/2014/main" id="{88557579-7DEF-FF4C-AD37-0E81A6BB3B75}"/>
              </a:ext>
            </a:extLst>
          </p:cNvPr>
          <p:cNvSpPr>
            <a:spLocks noGrp="1"/>
          </p:cNvSpPr>
          <p:nvPr>
            <p:ph type="body" sz="quarter" idx="16"/>
          </p:nvPr>
        </p:nvSpPr>
        <p:spPr>
          <a:xfrm>
            <a:off x="7065988" y="4402674"/>
            <a:ext cx="4508500" cy="277342"/>
          </a:xfrm>
        </p:spPr>
        <p:txBody>
          <a:bodyPr/>
          <a:lstStyle/>
          <a:p>
            <a:pPr algn="l"/>
            <a:endParaRPr lang="en-US" dirty="0"/>
          </a:p>
        </p:txBody>
      </p:sp>
      <p:pic>
        <p:nvPicPr>
          <p:cNvPr id="30" name="Graphic 29" descr="World web icon">
            <a:extLst>
              <a:ext uri="{FF2B5EF4-FFF2-40B4-BE49-F238E27FC236}">
                <a16:creationId xmlns:a16="http://schemas.microsoft.com/office/drawing/2014/main" id="{07973E30-0C12-8442-90B5-47D1C45545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0946" y="4419496"/>
            <a:ext cx="170088" cy="170088"/>
          </a:xfrm>
          <a:prstGeom prst="rect">
            <a:avLst/>
          </a:prstGeom>
        </p:spPr>
      </p:pic>
      <p:pic>
        <p:nvPicPr>
          <p:cNvPr id="20" name="Picture 19">
            <a:extLst>
              <a:ext uri="{FF2B5EF4-FFF2-40B4-BE49-F238E27FC236}">
                <a16:creationId xmlns:a16="http://schemas.microsoft.com/office/drawing/2014/main" id="{9DCA9AF4-807A-4D51-B618-C5BF6937D1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40689" y="3605461"/>
            <a:ext cx="1641076" cy="1109368"/>
          </a:xfrm>
          <a:prstGeom prst="rect">
            <a:avLst/>
          </a:prstGeom>
        </p:spPr>
      </p:pic>
    </p:spTree>
    <p:extLst>
      <p:ext uri="{BB962C8B-B14F-4D97-AF65-F5344CB8AC3E}">
        <p14:creationId xmlns:p14="http://schemas.microsoft.com/office/powerpoint/2010/main" val="1991097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097816" y="4687609"/>
            <a:ext cx="2315818" cy="369332"/>
          </a:xfrm>
          <a:prstGeom prst="rect">
            <a:avLst/>
          </a:prstGeom>
          <a:noFill/>
        </p:spPr>
        <p:txBody>
          <a:bodyPr wrap="square" rtlCol="0">
            <a:spAutoFit/>
          </a:bodyPr>
          <a:lstStyle/>
          <a:p>
            <a:r>
              <a:rPr lang="en-US" dirty="0"/>
              <a:t> </a:t>
            </a:r>
          </a:p>
        </p:txBody>
      </p:sp>
      <p:sp>
        <p:nvSpPr>
          <p:cNvPr id="7" name="Rectangle 6">
            <a:extLst>
              <a:ext uri="{FF2B5EF4-FFF2-40B4-BE49-F238E27FC236}">
                <a16:creationId xmlns:a16="http://schemas.microsoft.com/office/drawing/2014/main" id="{CD7C7CBA-F534-4B7C-B787-49EB9AB7568B}"/>
              </a:ext>
            </a:extLst>
          </p:cNvPr>
          <p:cNvSpPr/>
          <p:nvPr/>
        </p:nvSpPr>
        <p:spPr>
          <a:xfrm>
            <a:off x="410402" y="96896"/>
            <a:ext cx="11616169" cy="630942"/>
          </a:xfrm>
          <a:prstGeom prst="rect">
            <a:avLst/>
          </a:prstGeom>
        </p:spPr>
        <p:txBody>
          <a:bodyPr wrap="square">
            <a:spAutoFit/>
          </a:bodyPr>
          <a:lstStyle/>
          <a:p>
            <a:pPr lvl="1" defTabSz="457200">
              <a:spcBef>
                <a:spcPct val="0"/>
              </a:spcBef>
            </a:pPr>
            <a:r>
              <a:rPr lang="en-US" sz="3500" b="1" dirty="0">
                <a:latin typeface="+mj-lt"/>
                <a:ea typeface="+mj-ea"/>
                <a:cs typeface="+mj-cs"/>
              </a:rPr>
              <a:t>Governance &amp; Institutional arrangements</a:t>
            </a:r>
          </a:p>
        </p:txBody>
      </p:sp>
      <p:sp>
        <p:nvSpPr>
          <p:cNvPr id="8" name="TextBox 7">
            <a:extLst>
              <a:ext uri="{FF2B5EF4-FFF2-40B4-BE49-F238E27FC236}">
                <a16:creationId xmlns:a16="http://schemas.microsoft.com/office/drawing/2014/main" id="{A5ABBE80-FF54-4D71-BECB-10FCE833183D}"/>
              </a:ext>
            </a:extLst>
          </p:cNvPr>
          <p:cNvSpPr txBox="1"/>
          <p:nvPr/>
        </p:nvSpPr>
        <p:spPr>
          <a:xfrm>
            <a:off x="935436" y="771906"/>
            <a:ext cx="10054728" cy="4708981"/>
          </a:xfrm>
          <a:prstGeom prst="rect">
            <a:avLst/>
          </a:prstGeom>
          <a:noFill/>
        </p:spPr>
        <p:txBody>
          <a:bodyPr wrap="square">
            <a:spAutoFit/>
          </a:bodyPr>
          <a:lstStyle/>
          <a:p>
            <a:pPr marL="342900" indent="-342900" algn="just">
              <a:buFont typeface="Wingdings" panose="05000000000000000000" pitchFamily="2" charset="2"/>
              <a:buChar char="q"/>
            </a:pPr>
            <a:r>
              <a:rPr lang="en-US" sz="2000" b="1" dirty="0">
                <a:latin typeface="Arial" panose="020B0604020202020204" pitchFamily="34" charset="0"/>
                <a:ea typeface="MS Mincho" panose="02020609040205080304" pitchFamily="49" charset="-128"/>
              </a:rPr>
              <a:t>Governance</a:t>
            </a:r>
            <a:r>
              <a:rPr lang="en-US" sz="2000" dirty="0">
                <a:latin typeface="Arial" panose="020B0604020202020204" pitchFamily="34" charset="0"/>
                <a:ea typeface="MS Mincho" panose="02020609040205080304" pitchFamily="49" charset="-128"/>
              </a:rPr>
              <a:t> </a:t>
            </a:r>
            <a:r>
              <a:rPr lang="en-US" sz="2000" dirty="0">
                <a:latin typeface="Arial" panose="020B0604020202020204" pitchFamily="34" charset="0"/>
                <a:ea typeface="MS Mincho" panose="02020609040205080304" pitchFamily="49" charset="-128"/>
                <a:sym typeface="Wingdings" panose="05000000000000000000" pitchFamily="2" charset="2"/>
              </a:rPr>
              <a:t></a:t>
            </a:r>
            <a:r>
              <a:rPr lang="en-US" sz="2000" dirty="0">
                <a:latin typeface="Arial" panose="020B0604020202020204" pitchFamily="34" charset="0"/>
                <a:ea typeface="MS Mincho" panose="02020609040205080304" pitchFamily="49" charset="-128"/>
              </a:rPr>
              <a:t> Adaptation Fund Board (AFB): </a:t>
            </a:r>
          </a:p>
          <a:p>
            <a:pPr marL="800100" lvl="1" indent="-342900" algn="just">
              <a:buFont typeface="Courier New" panose="02070309020205020404" pitchFamily="49" charset="0"/>
              <a:buChar char="o"/>
            </a:pPr>
            <a:r>
              <a:rPr lang="en-US" sz="2000" dirty="0">
                <a:latin typeface="Arial" panose="020B0604020202020204" pitchFamily="34" charset="0"/>
                <a:ea typeface="MS Mincho" panose="02020609040205080304" pitchFamily="49" charset="-128"/>
              </a:rPr>
              <a:t>Composed of 16 members and 16 alternate members, and meets at least twice a year in Bonn, Germany. </a:t>
            </a:r>
          </a:p>
          <a:p>
            <a:pPr marL="800100" lvl="1" indent="-342900" algn="just">
              <a:buFont typeface="Courier New" panose="02070309020205020404" pitchFamily="49" charset="0"/>
              <a:buChar char="o"/>
            </a:pPr>
            <a:r>
              <a:rPr lang="en-US" sz="2000" dirty="0">
                <a:latin typeface="Arial" panose="020B0604020202020204" pitchFamily="34" charset="0"/>
                <a:ea typeface="MS Mincho" panose="02020609040205080304" pitchFamily="49" charset="-128"/>
              </a:rPr>
              <a:t>Has legal capacity in Germany</a:t>
            </a:r>
          </a:p>
          <a:p>
            <a:pPr marL="800100" lvl="1" indent="-342900" algn="just">
              <a:buFont typeface="Courier New" panose="02070309020205020404" pitchFamily="49" charset="0"/>
              <a:buChar char="o"/>
            </a:pPr>
            <a:endParaRPr lang="en-US" sz="2000" dirty="0">
              <a:latin typeface="Arial" panose="020B0604020202020204" pitchFamily="34" charset="0"/>
              <a:ea typeface="MS Mincho" panose="02020609040205080304" pitchFamily="49" charset="-128"/>
            </a:endParaRPr>
          </a:p>
          <a:p>
            <a:pPr marL="342900" indent="-342900" algn="just">
              <a:buFont typeface="Wingdings" panose="05000000000000000000" pitchFamily="2" charset="2"/>
              <a:buChar char="q"/>
            </a:pPr>
            <a:r>
              <a:rPr lang="en-US" sz="2000" b="1" dirty="0">
                <a:latin typeface="Arial" panose="020B0604020202020204" pitchFamily="34" charset="0"/>
                <a:ea typeface="MS Mincho" panose="02020609040205080304" pitchFamily="49" charset="-128"/>
              </a:rPr>
              <a:t>Institutional arrangements: </a:t>
            </a:r>
            <a:r>
              <a:rPr lang="en-US" sz="2000" dirty="0">
                <a:latin typeface="Arial" panose="020B0604020202020204" pitchFamily="34" charset="0"/>
                <a:ea typeface="MS Mincho" panose="02020609040205080304" pitchFamily="49" charset="-128"/>
              </a:rPr>
              <a:t>The AFB reports to the CMP &amp; CMA and is serviced by AFB Secretariat and the World Bank as a Trustee. Open-ended arrangement since CMP 15 (2019)</a:t>
            </a:r>
          </a:p>
          <a:p>
            <a:pPr marL="342900" indent="-342900" algn="just">
              <a:buFont typeface="Wingdings" panose="05000000000000000000" pitchFamily="2" charset="2"/>
              <a:buChar char="q"/>
            </a:pPr>
            <a:endParaRPr lang="en-US" sz="2000" dirty="0">
              <a:latin typeface="Arial" panose="020B0604020202020204" pitchFamily="34" charset="0"/>
              <a:ea typeface="MS Mincho" panose="02020609040205080304" pitchFamily="49" charset="-128"/>
            </a:endParaRPr>
          </a:p>
          <a:p>
            <a:pPr marL="342900" indent="-342900" algn="just">
              <a:buFont typeface="Wingdings" panose="05000000000000000000" pitchFamily="2" charset="2"/>
              <a:buChar char="q"/>
            </a:pPr>
            <a:r>
              <a:rPr lang="en-US" sz="2000" dirty="0">
                <a:latin typeface="Arial" panose="020B0604020202020204" pitchFamily="34" charset="0"/>
                <a:ea typeface="MS Mincho" panose="02020609040205080304" pitchFamily="49" charset="-128"/>
              </a:rPr>
              <a:t>Functionally independent secretariat: Capacity of 23 Staff &amp; Consultants</a:t>
            </a:r>
          </a:p>
          <a:p>
            <a:pPr marL="342900" indent="-342900" algn="just">
              <a:buFont typeface="Wingdings" panose="05000000000000000000" pitchFamily="2" charset="2"/>
              <a:buChar char="q"/>
            </a:pPr>
            <a:r>
              <a:rPr lang="en-US" sz="2000" dirty="0">
                <a:latin typeface="Arial" panose="020B0604020202020204" pitchFamily="34" charset="0"/>
                <a:ea typeface="MS Mincho" panose="02020609040205080304" pitchFamily="49" charset="-128"/>
              </a:rPr>
              <a:t>Functionally independent evaluation function: AF-TERG</a:t>
            </a:r>
          </a:p>
          <a:p>
            <a:pPr marL="342900" indent="-342900" algn="just">
              <a:buFont typeface="Wingdings" panose="05000000000000000000" pitchFamily="2" charset="2"/>
              <a:buChar char="q"/>
            </a:pPr>
            <a:endParaRPr lang="en-US" sz="2000" dirty="0">
              <a:latin typeface="Arial" panose="020B0604020202020204" pitchFamily="34" charset="0"/>
              <a:ea typeface="MS Mincho" panose="02020609040205080304" pitchFamily="49" charset="-128"/>
            </a:endParaRPr>
          </a:p>
          <a:p>
            <a:pPr marL="342900" indent="-342900" algn="just">
              <a:buFont typeface="Wingdings" panose="05000000000000000000" pitchFamily="2" charset="2"/>
              <a:buChar char="q"/>
            </a:pPr>
            <a:endParaRPr lang="en-US" sz="2000" dirty="0">
              <a:latin typeface="Arial" panose="020B0604020202020204" pitchFamily="34" charset="0"/>
              <a:ea typeface="MS Mincho" panose="02020609040205080304" pitchFamily="49" charset="-128"/>
            </a:endParaRPr>
          </a:p>
          <a:p>
            <a:pPr marL="342900" indent="-342900" algn="just">
              <a:buFont typeface="Wingdings" panose="05000000000000000000" pitchFamily="2" charset="2"/>
              <a:buChar char="q"/>
            </a:pPr>
            <a:endParaRPr lang="en-US" sz="2000" dirty="0">
              <a:effectLst/>
              <a:latin typeface="Arial" panose="020B0604020202020204" pitchFamily="34" charset="0"/>
              <a:ea typeface="MS Mincho" panose="02020609040205080304" pitchFamily="49" charset="-128"/>
            </a:endParaRPr>
          </a:p>
          <a:p>
            <a:pPr algn="just"/>
            <a:endParaRPr lang="en-US" sz="2000" dirty="0">
              <a:effectLst/>
              <a:latin typeface="Arial" panose="020B0604020202020204" pitchFamily="34" charset="0"/>
              <a:ea typeface="MS Mincho" panose="02020609040205080304" pitchFamily="49" charset="-128"/>
            </a:endParaRPr>
          </a:p>
        </p:txBody>
      </p:sp>
      <p:grpSp>
        <p:nvGrpSpPr>
          <p:cNvPr id="32" name="Group 31">
            <a:extLst>
              <a:ext uri="{FF2B5EF4-FFF2-40B4-BE49-F238E27FC236}">
                <a16:creationId xmlns:a16="http://schemas.microsoft.com/office/drawing/2014/main" id="{52B8EA42-AE45-4D0F-89BB-F8D2E44B8355}"/>
              </a:ext>
            </a:extLst>
          </p:cNvPr>
          <p:cNvGrpSpPr/>
          <p:nvPr/>
        </p:nvGrpSpPr>
        <p:grpSpPr>
          <a:xfrm>
            <a:off x="1988263" y="4229596"/>
            <a:ext cx="6400803" cy="2200619"/>
            <a:chOff x="1806763" y="3968826"/>
            <a:chExt cx="6400803" cy="2200619"/>
          </a:xfrm>
        </p:grpSpPr>
        <p:sp>
          <p:nvSpPr>
            <p:cNvPr id="5" name="Flowchart: Alternate Process 4">
              <a:extLst>
                <a:ext uri="{FF2B5EF4-FFF2-40B4-BE49-F238E27FC236}">
                  <a16:creationId xmlns:a16="http://schemas.microsoft.com/office/drawing/2014/main" id="{B487673F-F435-4037-B54A-273070EF07CA}"/>
                </a:ext>
              </a:extLst>
            </p:cNvPr>
            <p:cNvSpPr/>
            <p:nvPr/>
          </p:nvSpPr>
          <p:spPr>
            <a:xfrm>
              <a:off x="1806763" y="3968826"/>
              <a:ext cx="1426966" cy="89199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CMP &amp; CMA</a:t>
              </a:r>
            </a:p>
          </p:txBody>
        </p:sp>
        <p:sp>
          <p:nvSpPr>
            <p:cNvPr id="19" name="Flowchart: Alternate Process 18">
              <a:extLst>
                <a:ext uri="{FF2B5EF4-FFF2-40B4-BE49-F238E27FC236}">
                  <a16:creationId xmlns:a16="http://schemas.microsoft.com/office/drawing/2014/main" id="{F48E1AC4-3A67-4D60-8A0A-0CF64FB919F7}"/>
                </a:ext>
              </a:extLst>
            </p:cNvPr>
            <p:cNvSpPr/>
            <p:nvPr/>
          </p:nvSpPr>
          <p:spPr>
            <a:xfrm>
              <a:off x="1994053" y="5322457"/>
              <a:ext cx="892366" cy="84698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AFB</a:t>
              </a:r>
            </a:p>
          </p:txBody>
        </p:sp>
        <p:cxnSp>
          <p:nvCxnSpPr>
            <p:cNvPr id="23" name="Straight Arrow Connector 22">
              <a:extLst>
                <a:ext uri="{FF2B5EF4-FFF2-40B4-BE49-F238E27FC236}">
                  <a16:creationId xmlns:a16="http://schemas.microsoft.com/office/drawing/2014/main" id="{3190968F-6237-4C20-B502-83BAB290B18B}"/>
                </a:ext>
              </a:extLst>
            </p:cNvPr>
            <p:cNvCxnSpPr>
              <a:cxnSpLocks/>
            </p:cNvCxnSpPr>
            <p:nvPr/>
          </p:nvCxnSpPr>
          <p:spPr>
            <a:xfrm>
              <a:off x="2961700" y="5985759"/>
              <a:ext cx="1486280" cy="0"/>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17E4901-2794-4EB6-8DBF-128740C04FF3}"/>
                </a:ext>
              </a:extLst>
            </p:cNvPr>
            <p:cNvCxnSpPr>
              <a:cxnSpLocks/>
            </p:cNvCxnSpPr>
            <p:nvPr/>
          </p:nvCxnSpPr>
          <p:spPr>
            <a:xfrm>
              <a:off x="2961700" y="5466129"/>
              <a:ext cx="1486280" cy="0"/>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1CB0719-5287-4828-9FDE-9AFE31070069}"/>
                </a:ext>
              </a:extLst>
            </p:cNvPr>
            <p:cNvSpPr/>
            <p:nvPr/>
          </p:nvSpPr>
          <p:spPr>
            <a:xfrm>
              <a:off x="4643074" y="5281464"/>
              <a:ext cx="3564492" cy="33712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Secretariat (hosted by GEF)</a:t>
              </a:r>
            </a:p>
          </p:txBody>
        </p:sp>
        <p:sp>
          <p:nvSpPr>
            <p:cNvPr id="26" name="Rectangle 25">
              <a:extLst>
                <a:ext uri="{FF2B5EF4-FFF2-40B4-BE49-F238E27FC236}">
                  <a16:creationId xmlns:a16="http://schemas.microsoft.com/office/drawing/2014/main" id="{787613BD-D604-4B0F-8171-0B8F42E3B337}"/>
                </a:ext>
              </a:extLst>
            </p:cNvPr>
            <p:cNvSpPr/>
            <p:nvPr/>
          </p:nvSpPr>
          <p:spPr>
            <a:xfrm>
              <a:off x="4643074" y="5800115"/>
              <a:ext cx="3564492" cy="33626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Trustee (World Bank) </a:t>
              </a:r>
            </a:p>
          </p:txBody>
        </p:sp>
        <p:cxnSp>
          <p:nvCxnSpPr>
            <p:cNvPr id="28" name="Straight Arrow Connector 27">
              <a:extLst>
                <a:ext uri="{FF2B5EF4-FFF2-40B4-BE49-F238E27FC236}">
                  <a16:creationId xmlns:a16="http://schemas.microsoft.com/office/drawing/2014/main" id="{98ACB67C-BDBE-4612-89CF-D8CB5EBEE5BC}"/>
                </a:ext>
              </a:extLst>
            </p:cNvPr>
            <p:cNvCxnSpPr>
              <a:cxnSpLocks/>
            </p:cNvCxnSpPr>
            <p:nvPr/>
          </p:nvCxnSpPr>
          <p:spPr>
            <a:xfrm>
              <a:off x="2484304" y="4871838"/>
              <a:ext cx="0" cy="406551"/>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18323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7C7CBA-F534-4B7C-B787-49EB9AB7568B}"/>
              </a:ext>
            </a:extLst>
          </p:cNvPr>
          <p:cNvSpPr/>
          <p:nvPr/>
        </p:nvSpPr>
        <p:spPr>
          <a:xfrm>
            <a:off x="410402" y="96896"/>
            <a:ext cx="11616169" cy="630942"/>
          </a:xfrm>
          <a:prstGeom prst="rect">
            <a:avLst/>
          </a:prstGeom>
        </p:spPr>
        <p:txBody>
          <a:bodyPr wrap="square">
            <a:spAutoFit/>
          </a:bodyPr>
          <a:lstStyle/>
          <a:p>
            <a:pPr lvl="1" defTabSz="457200">
              <a:spcBef>
                <a:spcPct val="0"/>
              </a:spcBef>
            </a:pPr>
            <a:r>
              <a:rPr lang="en-US" sz="3500" b="1" dirty="0">
                <a:latin typeface="+mj-lt"/>
                <a:ea typeface="+mj-ea"/>
                <a:cs typeface="+mj-cs"/>
              </a:rPr>
              <a:t>Funding sources</a:t>
            </a:r>
          </a:p>
        </p:txBody>
      </p:sp>
      <p:sp>
        <p:nvSpPr>
          <p:cNvPr id="8" name="TextBox 7">
            <a:extLst>
              <a:ext uri="{FF2B5EF4-FFF2-40B4-BE49-F238E27FC236}">
                <a16:creationId xmlns:a16="http://schemas.microsoft.com/office/drawing/2014/main" id="{A5ABBE80-FF54-4D71-BECB-10FCE833183D}"/>
              </a:ext>
            </a:extLst>
          </p:cNvPr>
          <p:cNvSpPr txBox="1"/>
          <p:nvPr/>
        </p:nvSpPr>
        <p:spPr>
          <a:xfrm>
            <a:off x="957470" y="917684"/>
            <a:ext cx="10054728" cy="3785652"/>
          </a:xfrm>
          <a:prstGeom prst="rect">
            <a:avLst/>
          </a:prstGeom>
          <a:noFill/>
        </p:spPr>
        <p:txBody>
          <a:bodyPr wrap="square">
            <a:spAutoFit/>
          </a:bodyPr>
          <a:lstStyle/>
          <a:p>
            <a:pPr marL="342900" indent="-342900" algn="just">
              <a:buFont typeface="Wingdings" panose="05000000000000000000" pitchFamily="2" charset="2"/>
              <a:buChar char="q"/>
            </a:pPr>
            <a:r>
              <a:rPr lang="en-US" sz="2000" dirty="0">
                <a:latin typeface="Arial" panose="020B0604020202020204" pitchFamily="34" charset="0"/>
                <a:ea typeface="MS Mincho" panose="02020609040205080304" pitchFamily="49" charset="-128"/>
              </a:rPr>
              <a:t>Financed largely by government and private donors, and also from a </a:t>
            </a:r>
            <a:r>
              <a:rPr lang="en-US" sz="2000" b="1" dirty="0">
                <a:latin typeface="Arial" panose="020B0604020202020204" pitchFamily="34" charset="0"/>
                <a:ea typeface="MS Mincho" panose="02020609040205080304" pitchFamily="49" charset="-128"/>
              </a:rPr>
              <a:t>2% </a:t>
            </a:r>
            <a:r>
              <a:rPr lang="en-US" sz="2000" dirty="0">
                <a:latin typeface="Arial" panose="020B0604020202020204" pitchFamily="34" charset="0"/>
                <a:ea typeface="MS Mincho" panose="02020609040205080304" pitchFamily="49" charset="-128"/>
              </a:rPr>
              <a:t>share of proceeds from the sales of Certified Emission Reductions (CERs) issued under the Protocol’s Clean Development Mechanism project. Decided to benefit from Paris Agreement, Article 6.4. Mechanism. </a:t>
            </a:r>
          </a:p>
          <a:p>
            <a:pPr algn="just"/>
            <a:endParaRPr lang="en-US" sz="2000" dirty="0">
              <a:latin typeface="Arial" panose="020B0604020202020204" pitchFamily="34" charset="0"/>
              <a:ea typeface="MS Mincho" panose="02020609040205080304" pitchFamily="49" charset="-128"/>
            </a:endParaRPr>
          </a:p>
          <a:p>
            <a:pPr marL="342900" indent="-342900" algn="just">
              <a:buFont typeface="Wingdings" panose="05000000000000000000" pitchFamily="2" charset="2"/>
              <a:buChar char="q"/>
            </a:pPr>
            <a:r>
              <a:rPr lang="en-US" sz="2000" dirty="0">
                <a:latin typeface="Arial" panose="020B0604020202020204" pitchFamily="34" charset="0"/>
                <a:ea typeface="MS Mincho" panose="02020609040205080304" pitchFamily="49" charset="-128"/>
              </a:rPr>
              <a:t>Pledges/Number of contributors (2015-2022): </a:t>
            </a:r>
          </a:p>
          <a:p>
            <a:pPr marL="342900" indent="-342900" algn="just">
              <a:buFont typeface="Wingdings" panose="05000000000000000000" pitchFamily="2" charset="2"/>
              <a:buChar char="q"/>
            </a:pPr>
            <a:endParaRPr lang="en-US" sz="2000" dirty="0">
              <a:latin typeface="Arial" panose="020B0604020202020204" pitchFamily="34" charset="0"/>
              <a:ea typeface="MS Mincho" panose="02020609040205080304" pitchFamily="49" charset="-128"/>
            </a:endParaRPr>
          </a:p>
          <a:p>
            <a:pPr marL="342900" indent="-342900" algn="just">
              <a:buFont typeface="Wingdings" panose="05000000000000000000" pitchFamily="2" charset="2"/>
              <a:buChar char="q"/>
            </a:pPr>
            <a:endParaRPr lang="en-US" sz="2000" dirty="0">
              <a:latin typeface="Arial" panose="020B0604020202020204" pitchFamily="34" charset="0"/>
              <a:ea typeface="MS Mincho" panose="02020609040205080304" pitchFamily="49" charset="-128"/>
            </a:endParaRPr>
          </a:p>
          <a:p>
            <a:pPr marL="342900" indent="-342900" algn="just">
              <a:buFont typeface="Wingdings" panose="05000000000000000000" pitchFamily="2" charset="2"/>
              <a:buChar char="q"/>
            </a:pPr>
            <a:endParaRPr lang="en-US" sz="2000" dirty="0">
              <a:latin typeface="Arial" panose="020B0604020202020204" pitchFamily="34" charset="0"/>
              <a:ea typeface="MS Mincho" panose="02020609040205080304" pitchFamily="49" charset="-128"/>
            </a:endParaRPr>
          </a:p>
          <a:p>
            <a:pPr marL="342900" indent="-342900" algn="just">
              <a:buFont typeface="Wingdings" panose="05000000000000000000" pitchFamily="2" charset="2"/>
              <a:buChar char="q"/>
            </a:pPr>
            <a:endParaRPr lang="en-US" sz="2000" dirty="0">
              <a:latin typeface="Arial" panose="020B0604020202020204" pitchFamily="34" charset="0"/>
              <a:ea typeface="MS Mincho" panose="02020609040205080304" pitchFamily="49" charset="-128"/>
            </a:endParaRPr>
          </a:p>
          <a:p>
            <a:pPr marL="342900" indent="-342900" algn="just">
              <a:buFont typeface="Wingdings" panose="05000000000000000000" pitchFamily="2" charset="2"/>
              <a:buChar char="q"/>
            </a:pPr>
            <a:endParaRPr lang="en-US" sz="2000" dirty="0">
              <a:effectLst/>
              <a:latin typeface="Arial" panose="020B0604020202020204" pitchFamily="34" charset="0"/>
              <a:ea typeface="MS Mincho" panose="02020609040205080304" pitchFamily="49" charset="-128"/>
            </a:endParaRPr>
          </a:p>
          <a:p>
            <a:pPr algn="just"/>
            <a:endParaRPr lang="en-US" sz="2000" dirty="0">
              <a:effectLst/>
              <a:latin typeface="Arial" panose="020B0604020202020204" pitchFamily="34" charset="0"/>
              <a:ea typeface="MS Mincho" panose="02020609040205080304" pitchFamily="49" charset="-128"/>
            </a:endParaRPr>
          </a:p>
        </p:txBody>
      </p:sp>
      <p:graphicFrame>
        <p:nvGraphicFramePr>
          <p:cNvPr id="17" name="Table 16">
            <a:extLst>
              <a:ext uri="{FF2B5EF4-FFF2-40B4-BE49-F238E27FC236}">
                <a16:creationId xmlns:a16="http://schemas.microsoft.com/office/drawing/2014/main" id="{E2661243-A39C-457A-A693-12D949615BCB}"/>
              </a:ext>
            </a:extLst>
          </p:cNvPr>
          <p:cNvGraphicFramePr>
            <a:graphicFrameLocks noGrp="1"/>
          </p:cNvGraphicFramePr>
          <p:nvPr>
            <p:extLst>
              <p:ext uri="{D42A27DB-BD31-4B8C-83A1-F6EECF244321}">
                <p14:modId xmlns:p14="http://schemas.microsoft.com/office/powerpoint/2010/main" val="2855871975"/>
              </p:ext>
            </p:extLst>
          </p:nvPr>
        </p:nvGraphicFramePr>
        <p:xfrm>
          <a:off x="1619480" y="2835259"/>
          <a:ext cx="6032540" cy="3390633"/>
        </p:xfrm>
        <a:graphic>
          <a:graphicData uri="http://schemas.openxmlformats.org/drawingml/2006/table">
            <a:tbl>
              <a:tblPr firstRow="1" firstCol="1" bandRow="1">
                <a:tableStyleId>{5C22544A-7EE6-4342-B048-85BDC9FD1C3A}</a:tableStyleId>
              </a:tblPr>
              <a:tblGrid>
                <a:gridCol w="1432193">
                  <a:extLst>
                    <a:ext uri="{9D8B030D-6E8A-4147-A177-3AD203B41FA5}">
                      <a16:colId xmlns:a16="http://schemas.microsoft.com/office/drawing/2014/main" val="2200862626"/>
                    </a:ext>
                  </a:extLst>
                </a:gridCol>
                <a:gridCol w="2236242">
                  <a:extLst>
                    <a:ext uri="{9D8B030D-6E8A-4147-A177-3AD203B41FA5}">
                      <a16:colId xmlns:a16="http://schemas.microsoft.com/office/drawing/2014/main" val="2105202448"/>
                    </a:ext>
                  </a:extLst>
                </a:gridCol>
                <a:gridCol w="2364105">
                  <a:extLst>
                    <a:ext uri="{9D8B030D-6E8A-4147-A177-3AD203B41FA5}">
                      <a16:colId xmlns:a16="http://schemas.microsoft.com/office/drawing/2014/main" val="3002699065"/>
                    </a:ext>
                  </a:extLst>
                </a:gridCol>
              </a:tblGrid>
              <a:tr h="362557">
                <a:tc>
                  <a:txBody>
                    <a:bodyPr/>
                    <a:lstStyle/>
                    <a:p>
                      <a:pPr algn="ctr" rtl="0" fontAlgn="ctr"/>
                      <a:r>
                        <a:rPr lang="en-US" sz="1800" b="1" u="none" strike="noStrike">
                          <a:effectLst/>
                          <a:latin typeface="Arial" panose="020B0604020202020204" pitchFamily="34" charset="0"/>
                          <a:cs typeface="Arial" panose="020B0604020202020204" pitchFamily="34" charset="0"/>
                        </a:rPr>
                        <a:t>Target year</a:t>
                      </a:r>
                      <a:endParaRPr lang="en-US" sz="1800" b="1" i="0" u="none" strike="noStrike">
                        <a:solidFill>
                          <a:srgbClr val="FFFFFF"/>
                        </a:solidFill>
                        <a:effectLst/>
                        <a:latin typeface="Arial" panose="020B0604020202020204" pitchFamily="34" charset="0"/>
                        <a:cs typeface="Arial" panose="020B0604020202020204" pitchFamily="34" charset="0"/>
                      </a:endParaRPr>
                    </a:p>
                  </a:txBody>
                  <a:tcPr marL="4689" marR="4689" marT="4689" marB="0" anchor="ctr"/>
                </a:tc>
                <a:tc>
                  <a:txBody>
                    <a:bodyPr/>
                    <a:lstStyle/>
                    <a:p>
                      <a:pPr algn="ctr" rtl="0" fontAlgn="ctr"/>
                      <a:r>
                        <a:rPr lang="en-US" sz="1800" b="1" u="none" strike="noStrike">
                          <a:effectLst/>
                          <a:latin typeface="Arial" panose="020B0604020202020204" pitchFamily="34" charset="0"/>
                          <a:cs typeface="Arial" panose="020B0604020202020204" pitchFamily="34" charset="0"/>
                        </a:rPr>
                        <a:t>Pledges, total</a:t>
                      </a:r>
                      <a:endParaRPr lang="en-US" sz="1800" b="1" i="0" u="none" strike="noStrike">
                        <a:solidFill>
                          <a:srgbClr val="FFFFFF"/>
                        </a:solidFill>
                        <a:effectLst/>
                        <a:latin typeface="Arial" panose="020B0604020202020204" pitchFamily="34" charset="0"/>
                        <a:cs typeface="Arial" panose="020B0604020202020204" pitchFamily="34" charset="0"/>
                      </a:endParaRPr>
                    </a:p>
                  </a:txBody>
                  <a:tcPr marL="4689" marR="4689" marT="4689" marB="0" anchor="ctr"/>
                </a:tc>
                <a:tc>
                  <a:txBody>
                    <a:bodyPr/>
                    <a:lstStyle/>
                    <a:p>
                      <a:pPr algn="ctr" rtl="0" fontAlgn="ctr"/>
                      <a:r>
                        <a:rPr lang="en-US" sz="1800" b="1" u="none" strike="noStrike" dirty="0">
                          <a:effectLst/>
                          <a:latin typeface="Arial" panose="020B0604020202020204" pitchFamily="34" charset="0"/>
                          <a:cs typeface="Arial" panose="020B0604020202020204" pitchFamily="34" charset="0"/>
                        </a:rPr>
                        <a:t># of Contributors</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4689" marR="4689" marT="4689" marB="0" anchor="ctr"/>
                </a:tc>
                <a:extLst>
                  <a:ext uri="{0D108BD9-81ED-4DB2-BD59-A6C34878D82A}">
                    <a16:rowId xmlns:a16="http://schemas.microsoft.com/office/drawing/2014/main" val="2852888554"/>
                  </a:ext>
                </a:extLst>
              </a:tr>
              <a:tr h="403039">
                <a:tc>
                  <a:txBody>
                    <a:bodyPr/>
                    <a:lstStyle/>
                    <a:p>
                      <a:pPr algn="ctr" rtl="0" fontAlgn="ctr"/>
                      <a:r>
                        <a:rPr lang="en-US" sz="1800" b="1" u="none" strike="noStrike">
                          <a:effectLst/>
                          <a:latin typeface="Arial" panose="020B0604020202020204" pitchFamily="34" charset="0"/>
                          <a:cs typeface="Arial" panose="020B0604020202020204" pitchFamily="34" charset="0"/>
                        </a:rPr>
                        <a:t>2015</a:t>
                      </a:r>
                      <a:endParaRPr lang="en-US" sz="1800" b="1" i="0" u="none" strike="noStrike">
                        <a:solidFill>
                          <a:srgbClr val="FFFFFF"/>
                        </a:solidFill>
                        <a:effectLst/>
                        <a:latin typeface="Arial" panose="020B0604020202020204" pitchFamily="34" charset="0"/>
                        <a:cs typeface="Arial" panose="020B0604020202020204" pitchFamily="34" charset="0"/>
                      </a:endParaRPr>
                    </a:p>
                  </a:txBody>
                  <a:tcPr marL="4689" marR="4689" marT="4689" marB="0" anchor="ctr"/>
                </a:tc>
                <a:tc>
                  <a:txBody>
                    <a:bodyPr/>
                    <a:lstStyle/>
                    <a:p>
                      <a:pPr algn="ctr" rtl="0" fontAlgn="ctr"/>
                      <a:r>
                        <a:rPr lang="en-US" sz="1800" b="1" u="none" strike="noStrike">
                          <a:effectLst/>
                          <a:latin typeface="Arial" panose="020B0604020202020204" pitchFamily="34" charset="0"/>
                          <a:cs typeface="Arial" panose="020B0604020202020204" pitchFamily="34" charset="0"/>
                        </a:rPr>
                        <a:t>US$ 74.1 M</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4689" marR="4689" marT="4689" marB="0" anchor="ctr"/>
                </a:tc>
                <a:tc>
                  <a:txBody>
                    <a:bodyPr/>
                    <a:lstStyle/>
                    <a:p>
                      <a:pPr algn="ctr" rtl="0" fontAlgn="ctr"/>
                      <a:r>
                        <a:rPr lang="en-US" sz="1800" b="1" u="none" strike="noStrike">
                          <a:effectLst/>
                          <a:latin typeface="Arial" panose="020B0604020202020204" pitchFamily="34" charset="0"/>
                          <a:cs typeface="Arial" panose="020B0604020202020204" pitchFamily="34" charset="0"/>
                        </a:rPr>
                        <a:t>4</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4689" marR="4689" marT="4689" marB="0" anchor="ctr"/>
                </a:tc>
                <a:extLst>
                  <a:ext uri="{0D108BD9-81ED-4DB2-BD59-A6C34878D82A}">
                    <a16:rowId xmlns:a16="http://schemas.microsoft.com/office/drawing/2014/main" val="1233413610"/>
                  </a:ext>
                </a:extLst>
              </a:tr>
              <a:tr h="399377">
                <a:tc>
                  <a:txBody>
                    <a:bodyPr/>
                    <a:lstStyle/>
                    <a:p>
                      <a:pPr algn="ctr" rtl="0" fontAlgn="ctr"/>
                      <a:r>
                        <a:rPr lang="en-US" sz="1800" b="1" u="none" strike="noStrike">
                          <a:effectLst/>
                          <a:latin typeface="Arial" panose="020B0604020202020204" pitchFamily="34" charset="0"/>
                          <a:cs typeface="Arial" panose="020B0604020202020204" pitchFamily="34" charset="0"/>
                        </a:rPr>
                        <a:t>2016</a:t>
                      </a:r>
                      <a:endParaRPr lang="en-US" sz="1800" b="1" i="0" u="none" strike="noStrike">
                        <a:solidFill>
                          <a:srgbClr val="FFFFFF"/>
                        </a:solidFill>
                        <a:effectLst/>
                        <a:latin typeface="Arial" panose="020B0604020202020204" pitchFamily="34" charset="0"/>
                        <a:cs typeface="Arial" panose="020B0604020202020204" pitchFamily="34" charset="0"/>
                      </a:endParaRPr>
                    </a:p>
                  </a:txBody>
                  <a:tcPr marL="4689" marR="4689" marT="4689" marB="0" anchor="ctr"/>
                </a:tc>
                <a:tc>
                  <a:txBody>
                    <a:bodyPr/>
                    <a:lstStyle/>
                    <a:p>
                      <a:pPr algn="ctr" rtl="0" fontAlgn="ctr"/>
                      <a:r>
                        <a:rPr lang="en-US" sz="1800" b="1" u="none" strike="noStrike">
                          <a:effectLst/>
                          <a:latin typeface="Arial" panose="020B0604020202020204" pitchFamily="34" charset="0"/>
                          <a:cs typeface="Arial" panose="020B0604020202020204" pitchFamily="34" charset="0"/>
                        </a:rPr>
                        <a:t>US$ 81.4 M</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4689" marR="4689" marT="4689" marB="0" anchor="ctr"/>
                </a:tc>
                <a:tc>
                  <a:txBody>
                    <a:bodyPr/>
                    <a:lstStyle/>
                    <a:p>
                      <a:pPr algn="ctr" rtl="0" fontAlgn="ctr"/>
                      <a:r>
                        <a:rPr lang="en-US" sz="1800" b="1" u="none" strike="noStrike" dirty="0">
                          <a:effectLst/>
                          <a:latin typeface="Arial" panose="020B0604020202020204" pitchFamily="34" charset="0"/>
                          <a:cs typeface="Arial" panose="020B0604020202020204" pitchFamily="34" charset="0"/>
                        </a:rPr>
                        <a:t>7</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4689" marR="4689" marT="4689" marB="0" anchor="ctr"/>
                </a:tc>
                <a:extLst>
                  <a:ext uri="{0D108BD9-81ED-4DB2-BD59-A6C34878D82A}">
                    <a16:rowId xmlns:a16="http://schemas.microsoft.com/office/drawing/2014/main" val="85005087"/>
                  </a:ext>
                </a:extLst>
              </a:tr>
              <a:tr h="399377">
                <a:tc>
                  <a:txBody>
                    <a:bodyPr/>
                    <a:lstStyle/>
                    <a:p>
                      <a:pPr algn="ctr" rtl="0" fontAlgn="ctr"/>
                      <a:r>
                        <a:rPr lang="en-US" sz="1800" b="1" u="none" strike="noStrike">
                          <a:effectLst/>
                          <a:latin typeface="Arial" panose="020B0604020202020204" pitchFamily="34" charset="0"/>
                          <a:cs typeface="Arial" panose="020B0604020202020204" pitchFamily="34" charset="0"/>
                        </a:rPr>
                        <a:t>2017</a:t>
                      </a:r>
                      <a:endParaRPr lang="en-US" sz="1800" b="1" i="0" u="none" strike="noStrike">
                        <a:solidFill>
                          <a:srgbClr val="FFFFFF"/>
                        </a:solidFill>
                        <a:effectLst/>
                        <a:latin typeface="Arial" panose="020B0604020202020204" pitchFamily="34" charset="0"/>
                        <a:cs typeface="Arial" panose="020B0604020202020204" pitchFamily="34" charset="0"/>
                      </a:endParaRPr>
                    </a:p>
                  </a:txBody>
                  <a:tcPr marL="4689" marR="4689" marT="4689" marB="0" anchor="ctr"/>
                </a:tc>
                <a:tc>
                  <a:txBody>
                    <a:bodyPr/>
                    <a:lstStyle/>
                    <a:p>
                      <a:pPr algn="ctr" rtl="0" fontAlgn="ctr"/>
                      <a:r>
                        <a:rPr lang="en-US" sz="1800" b="1" u="none" strike="noStrike" dirty="0">
                          <a:effectLst/>
                          <a:latin typeface="Arial" panose="020B0604020202020204" pitchFamily="34" charset="0"/>
                          <a:cs typeface="Arial" panose="020B0604020202020204" pitchFamily="34" charset="0"/>
                        </a:rPr>
                        <a:t>US$ 95.9 M</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4689" marR="4689" marT="4689" marB="0" anchor="ctr"/>
                </a:tc>
                <a:tc>
                  <a:txBody>
                    <a:bodyPr/>
                    <a:lstStyle/>
                    <a:p>
                      <a:pPr algn="ctr" rtl="0" fontAlgn="ctr"/>
                      <a:r>
                        <a:rPr lang="en-US" sz="1800" b="1" u="none" strike="noStrike" dirty="0">
                          <a:effectLst/>
                          <a:latin typeface="Arial" panose="020B0604020202020204" pitchFamily="34" charset="0"/>
                          <a:cs typeface="Arial" panose="020B0604020202020204" pitchFamily="34" charset="0"/>
                        </a:rPr>
                        <a:t>6</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4689" marR="4689" marT="4689" marB="0" anchor="ctr"/>
                </a:tc>
                <a:extLst>
                  <a:ext uri="{0D108BD9-81ED-4DB2-BD59-A6C34878D82A}">
                    <a16:rowId xmlns:a16="http://schemas.microsoft.com/office/drawing/2014/main" val="1562074980"/>
                  </a:ext>
                </a:extLst>
              </a:tr>
              <a:tr h="399377">
                <a:tc>
                  <a:txBody>
                    <a:bodyPr/>
                    <a:lstStyle/>
                    <a:p>
                      <a:pPr algn="ctr" rtl="0" fontAlgn="ctr"/>
                      <a:r>
                        <a:rPr lang="en-US" sz="1800" b="1" u="none" strike="noStrike">
                          <a:effectLst/>
                          <a:latin typeface="Arial" panose="020B0604020202020204" pitchFamily="34" charset="0"/>
                          <a:cs typeface="Arial" panose="020B0604020202020204" pitchFamily="34" charset="0"/>
                        </a:rPr>
                        <a:t>2018</a:t>
                      </a:r>
                      <a:endParaRPr lang="en-US" sz="1800" b="1" i="0" u="none" strike="noStrike">
                        <a:solidFill>
                          <a:srgbClr val="FFFFFF"/>
                        </a:solidFill>
                        <a:effectLst/>
                        <a:latin typeface="Arial" panose="020B0604020202020204" pitchFamily="34" charset="0"/>
                        <a:cs typeface="Arial" panose="020B0604020202020204" pitchFamily="34" charset="0"/>
                      </a:endParaRPr>
                    </a:p>
                  </a:txBody>
                  <a:tcPr marL="4689" marR="4689" marT="4689" marB="0" anchor="ctr"/>
                </a:tc>
                <a:tc>
                  <a:txBody>
                    <a:bodyPr/>
                    <a:lstStyle/>
                    <a:p>
                      <a:pPr algn="ctr" rtl="0" fontAlgn="ctr"/>
                      <a:r>
                        <a:rPr lang="en-US" sz="1800" b="1" u="none" strike="noStrike">
                          <a:effectLst/>
                          <a:latin typeface="Arial" panose="020B0604020202020204" pitchFamily="34" charset="0"/>
                          <a:cs typeface="Arial" panose="020B0604020202020204" pitchFamily="34" charset="0"/>
                        </a:rPr>
                        <a:t>US$ 129.0 M</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4689" marR="4689" marT="4689" marB="0" anchor="ctr"/>
                </a:tc>
                <a:tc>
                  <a:txBody>
                    <a:bodyPr/>
                    <a:lstStyle/>
                    <a:p>
                      <a:pPr algn="ctr" rtl="0" fontAlgn="ctr"/>
                      <a:r>
                        <a:rPr lang="en-US" sz="1800" b="1" u="none" strike="noStrike" dirty="0">
                          <a:effectLst/>
                          <a:latin typeface="Arial" panose="020B0604020202020204" pitchFamily="34" charset="0"/>
                          <a:cs typeface="Arial" panose="020B0604020202020204" pitchFamily="34" charset="0"/>
                        </a:rPr>
                        <a:t>9</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4689" marR="4689" marT="4689" marB="0" anchor="ctr"/>
                </a:tc>
                <a:extLst>
                  <a:ext uri="{0D108BD9-81ED-4DB2-BD59-A6C34878D82A}">
                    <a16:rowId xmlns:a16="http://schemas.microsoft.com/office/drawing/2014/main" val="1987416535"/>
                  </a:ext>
                </a:extLst>
              </a:tr>
              <a:tr h="399377">
                <a:tc>
                  <a:txBody>
                    <a:bodyPr/>
                    <a:lstStyle/>
                    <a:p>
                      <a:pPr algn="ctr" rtl="0" fontAlgn="ctr"/>
                      <a:r>
                        <a:rPr lang="en-US" sz="1800" b="1" u="none" strike="noStrike">
                          <a:effectLst/>
                          <a:latin typeface="Arial" panose="020B0604020202020204" pitchFamily="34" charset="0"/>
                          <a:cs typeface="Arial" panose="020B0604020202020204" pitchFamily="34" charset="0"/>
                        </a:rPr>
                        <a:t>2019</a:t>
                      </a:r>
                      <a:endParaRPr lang="en-US" sz="1800" b="1" i="0" u="none" strike="noStrike">
                        <a:solidFill>
                          <a:srgbClr val="FFFFFF"/>
                        </a:solidFill>
                        <a:effectLst/>
                        <a:latin typeface="Arial" panose="020B0604020202020204" pitchFamily="34" charset="0"/>
                        <a:cs typeface="Arial" panose="020B0604020202020204" pitchFamily="34" charset="0"/>
                      </a:endParaRPr>
                    </a:p>
                  </a:txBody>
                  <a:tcPr marL="4689" marR="4689" marT="4689" marB="0" anchor="ctr"/>
                </a:tc>
                <a:tc>
                  <a:txBody>
                    <a:bodyPr/>
                    <a:lstStyle/>
                    <a:p>
                      <a:pPr algn="ctr" rtl="0" fontAlgn="ctr"/>
                      <a:r>
                        <a:rPr lang="en-US" sz="1800" b="1" u="none" strike="noStrike">
                          <a:effectLst/>
                          <a:latin typeface="Arial" panose="020B0604020202020204" pitchFamily="34" charset="0"/>
                          <a:cs typeface="Arial" panose="020B0604020202020204" pitchFamily="34" charset="0"/>
                        </a:rPr>
                        <a:t>US$ 90.0 M</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4689" marR="4689" marT="4689" marB="0" anchor="ctr"/>
                </a:tc>
                <a:tc>
                  <a:txBody>
                    <a:bodyPr/>
                    <a:lstStyle/>
                    <a:p>
                      <a:pPr algn="ctr" rtl="0" fontAlgn="ctr"/>
                      <a:r>
                        <a:rPr lang="en-US" sz="1800" b="1" u="none" strike="noStrike">
                          <a:effectLst/>
                          <a:latin typeface="Arial" panose="020B0604020202020204" pitchFamily="34" charset="0"/>
                          <a:cs typeface="Arial" panose="020B0604020202020204" pitchFamily="34" charset="0"/>
                        </a:rPr>
                        <a:t>11</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4689" marR="4689" marT="4689" marB="0" anchor="ctr"/>
                </a:tc>
                <a:extLst>
                  <a:ext uri="{0D108BD9-81ED-4DB2-BD59-A6C34878D82A}">
                    <a16:rowId xmlns:a16="http://schemas.microsoft.com/office/drawing/2014/main" val="2117064219"/>
                  </a:ext>
                </a:extLst>
              </a:tr>
              <a:tr h="399377">
                <a:tc>
                  <a:txBody>
                    <a:bodyPr/>
                    <a:lstStyle/>
                    <a:p>
                      <a:pPr algn="ctr" rtl="0" fontAlgn="ctr"/>
                      <a:r>
                        <a:rPr lang="en-US" sz="1800" b="1" u="none" strike="noStrike">
                          <a:effectLst/>
                          <a:latin typeface="Arial" panose="020B0604020202020204" pitchFamily="34" charset="0"/>
                          <a:cs typeface="Arial" panose="020B0604020202020204" pitchFamily="34" charset="0"/>
                        </a:rPr>
                        <a:t>2020</a:t>
                      </a:r>
                      <a:endParaRPr lang="en-US" sz="1800" b="1" i="0" u="none" strike="noStrike">
                        <a:solidFill>
                          <a:srgbClr val="FFFFFF"/>
                        </a:solidFill>
                        <a:effectLst/>
                        <a:latin typeface="Arial" panose="020B0604020202020204" pitchFamily="34" charset="0"/>
                        <a:cs typeface="Arial" panose="020B0604020202020204" pitchFamily="34" charset="0"/>
                      </a:endParaRPr>
                    </a:p>
                  </a:txBody>
                  <a:tcPr marL="4689" marR="4689" marT="4689" marB="0" anchor="ctr"/>
                </a:tc>
                <a:tc>
                  <a:txBody>
                    <a:bodyPr/>
                    <a:lstStyle/>
                    <a:p>
                      <a:pPr algn="ctr" rtl="0" fontAlgn="ctr"/>
                      <a:r>
                        <a:rPr lang="en-US" sz="1800" b="1" u="none" strike="noStrike">
                          <a:effectLst/>
                          <a:latin typeface="Arial" panose="020B0604020202020204" pitchFamily="34" charset="0"/>
                          <a:cs typeface="Arial" panose="020B0604020202020204" pitchFamily="34" charset="0"/>
                        </a:rPr>
                        <a:t>US$ 116.0 M</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4689" marR="4689" marT="4689" marB="0" anchor="ctr"/>
                </a:tc>
                <a:tc>
                  <a:txBody>
                    <a:bodyPr/>
                    <a:lstStyle/>
                    <a:p>
                      <a:pPr algn="ctr" rtl="0" fontAlgn="ctr"/>
                      <a:r>
                        <a:rPr lang="en-US" sz="1800" b="1" u="none" strike="noStrike" dirty="0">
                          <a:effectLst/>
                          <a:latin typeface="Arial" panose="020B0604020202020204" pitchFamily="34" charset="0"/>
                          <a:cs typeface="Arial" panose="020B0604020202020204" pitchFamily="34" charset="0"/>
                        </a:rPr>
                        <a:t>6</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4689" marR="4689" marT="4689" marB="0" anchor="ctr"/>
                </a:tc>
                <a:extLst>
                  <a:ext uri="{0D108BD9-81ED-4DB2-BD59-A6C34878D82A}">
                    <a16:rowId xmlns:a16="http://schemas.microsoft.com/office/drawing/2014/main" val="359277467"/>
                  </a:ext>
                </a:extLst>
              </a:tr>
              <a:tr h="349143">
                <a:tc>
                  <a:txBody>
                    <a:bodyPr/>
                    <a:lstStyle/>
                    <a:p>
                      <a:pPr algn="ctr" rtl="0" fontAlgn="ctr"/>
                      <a:r>
                        <a:rPr lang="en-US" sz="1800" b="1" u="none" strike="noStrike">
                          <a:effectLst/>
                          <a:latin typeface="Arial" panose="020B0604020202020204" pitchFamily="34" charset="0"/>
                          <a:cs typeface="Arial" panose="020B0604020202020204" pitchFamily="34" charset="0"/>
                        </a:rPr>
                        <a:t>2021</a:t>
                      </a:r>
                      <a:endParaRPr lang="en-US" sz="1800" b="1" i="0" u="none" strike="noStrike">
                        <a:solidFill>
                          <a:srgbClr val="FFFFFF"/>
                        </a:solidFill>
                        <a:effectLst/>
                        <a:latin typeface="Arial" panose="020B0604020202020204" pitchFamily="34" charset="0"/>
                        <a:cs typeface="Arial" panose="020B0604020202020204" pitchFamily="34" charset="0"/>
                      </a:endParaRPr>
                    </a:p>
                  </a:txBody>
                  <a:tcPr marL="4689" marR="4689" marT="4689" marB="0" anchor="ctr"/>
                </a:tc>
                <a:tc>
                  <a:txBody>
                    <a:bodyPr/>
                    <a:lstStyle/>
                    <a:p>
                      <a:pPr algn="ctr" rtl="0" fontAlgn="ctr"/>
                      <a:r>
                        <a:rPr lang="en-US" sz="1800" b="1" u="none" strike="noStrike">
                          <a:effectLst/>
                          <a:latin typeface="Arial" panose="020B0604020202020204" pitchFamily="34" charset="0"/>
                          <a:cs typeface="Arial" panose="020B0604020202020204" pitchFamily="34" charset="0"/>
                        </a:rPr>
                        <a:t>US$ 349.0 M</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4689" marR="4689" marT="4689" marB="0" anchor="ctr"/>
                </a:tc>
                <a:tc>
                  <a:txBody>
                    <a:bodyPr/>
                    <a:lstStyle/>
                    <a:p>
                      <a:pPr algn="ctr" rtl="0" fontAlgn="ctr"/>
                      <a:r>
                        <a:rPr lang="en-US" sz="1800" b="1" u="none" strike="noStrike">
                          <a:effectLst/>
                          <a:latin typeface="Arial" panose="020B0604020202020204" pitchFamily="34" charset="0"/>
                          <a:cs typeface="Arial" panose="020B0604020202020204" pitchFamily="34" charset="0"/>
                        </a:rPr>
                        <a:t>17</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4689" marR="4689" marT="4689" marB="0" anchor="ctr"/>
                </a:tc>
                <a:extLst>
                  <a:ext uri="{0D108BD9-81ED-4DB2-BD59-A6C34878D82A}">
                    <a16:rowId xmlns:a16="http://schemas.microsoft.com/office/drawing/2014/main" val="1261320876"/>
                  </a:ext>
                </a:extLst>
              </a:tr>
              <a:tr h="231976">
                <a:tc>
                  <a:txBody>
                    <a:bodyPr/>
                    <a:lstStyle/>
                    <a:p>
                      <a:pPr algn="ctr" rtl="0" fontAlgn="ctr"/>
                      <a:r>
                        <a:rPr lang="en-US" sz="1800" b="1" u="none" strike="noStrike">
                          <a:effectLst/>
                          <a:latin typeface="Arial" panose="020B0604020202020204" pitchFamily="34" charset="0"/>
                          <a:cs typeface="Arial" panose="020B0604020202020204" pitchFamily="34" charset="0"/>
                        </a:rPr>
                        <a:t>2022</a:t>
                      </a:r>
                      <a:endParaRPr lang="en-US" sz="1800" b="1" i="0" u="none" strike="noStrike">
                        <a:solidFill>
                          <a:srgbClr val="FFFFFF"/>
                        </a:solidFill>
                        <a:effectLst/>
                        <a:latin typeface="Arial" panose="020B0604020202020204" pitchFamily="34" charset="0"/>
                        <a:cs typeface="Arial" panose="020B0604020202020204" pitchFamily="34" charset="0"/>
                      </a:endParaRPr>
                    </a:p>
                  </a:txBody>
                  <a:tcPr marL="4689" marR="4689" marT="4689" marB="0" anchor="ctr"/>
                </a:tc>
                <a:tc>
                  <a:txBody>
                    <a:bodyPr/>
                    <a:lstStyle/>
                    <a:p>
                      <a:pPr algn="ctr" rtl="0" fontAlgn="ctr"/>
                      <a:r>
                        <a:rPr lang="en-US" sz="1800" b="1" u="none" strike="noStrike">
                          <a:effectLst/>
                          <a:latin typeface="Arial" panose="020B0604020202020204" pitchFamily="34" charset="0"/>
                          <a:cs typeface="Arial" panose="020B0604020202020204" pitchFamily="34" charset="0"/>
                        </a:rPr>
                        <a:t>US$ 242 M</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4689" marR="4689" marT="4689" marB="0" anchor="ctr"/>
                </a:tc>
                <a:tc>
                  <a:txBody>
                    <a:bodyPr/>
                    <a:lstStyle/>
                    <a:p>
                      <a:pPr algn="ctr" rtl="0" fontAlgn="ctr"/>
                      <a:r>
                        <a:rPr lang="en-US" sz="1800" b="1" u="none" strike="noStrike" dirty="0">
                          <a:effectLst/>
                          <a:latin typeface="Arial" panose="020B0604020202020204" pitchFamily="34" charset="0"/>
                          <a:cs typeface="Arial" panose="020B0604020202020204" pitchFamily="34" charset="0"/>
                        </a:rPr>
                        <a:t>17</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4689" marR="4689" marT="4689" marB="0" anchor="ctr"/>
                </a:tc>
                <a:extLst>
                  <a:ext uri="{0D108BD9-81ED-4DB2-BD59-A6C34878D82A}">
                    <a16:rowId xmlns:a16="http://schemas.microsoft.com/office/drawing/2014/main" val="2351287360"/>
                  </a:ext>
                </a:extLst>
              </a:tr>
            </a:tbl>
          </a:graphicData>
        </a:graphic>
      </p:graphicFrame>
    </p:spTree>
    <p:extLst>
      <p:ext uri="{BB962C8B-B14F-4D97-AF65-F5344CB8AC3E}">
        <p14:creationId xmlns:p14="http://schemas.microsoft.com/office/powerpoint/2010/main" val="3241822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152400" y="141078"/>
            <a:ext cx="11430000" cy="677725"/>
          </a:xfrm>
        </p:spPr>
        <p:txBody>
          <a:bodyPr vert="horz" lIns="91440" tIns="45720" rIns="91440" bIns="45720" rtlCol="0" anchor="t">
            <a:noAutofit/>
          </a:bodyPr>
          <a:lstStyle/>
          <a:p>
            <a:r>
              <a:rPr lang="en-US" sz="3500" b="1" dirty="0">
                <a:solidFill>
                  <a:schemeClr val="tx1"/>
                </a:solidFill>
              </a:rPr>
              <a:t>Portfolio of implementing partners</a:t>
            </a:r>
          </a:p>
        </p:txBody>
      </p:sp>
      <p:graphicFrame>
        <p:nvGraphicFramePr>
          <p:cNvPr id="6" name="Diagram 5">
            <a:extLst>
              <a:ext uri="{FF2B5EF4-FFF2-40B4-BE49-F238E27FC236}">
                <a16:creationId xmlns:a16="http://schemas.microsoft.com/office/drawing/2014/main" id="{B660E88C-522D-4733-BEA3-81BB1F9506C2}"/>
              </a:ext>
            </a:extLst>
          </p:cNvPr>
          <p:cNvGraphicFramePr/>
          <p:nvPr>
            <p:extLst>
              <p:ext uri="{D42A27DB-BD31-4B8C-83A1-F6EECF244321}">
                <p14:modId xmlns:p14="http://schemas.microsoft.com/office/powerpoint/2010/main" val="847843609"/>
              </p:ext>
            </p:extLst>
          </p:nvPr>
        </p:nvGraphicFramePr>
        <p:xfrm>
          <a:off x="1058240" y="1034001"/>
          <a:ext cx="9096295" cy="4488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A455D081-AA89-4E4D-B080-59D047927881}"/>
              </a:ext>
            </a:extLst>
          </p:cNvPr>
          <p:cNvSpPr/>
          <p:nvPr/>
        </p:nvSpPr>
        <p:spPr>
          <a:xfrm>
            <a:off x="1861043" y="5378138"/>
            <a:ext cx="8754064" cy="1015663"/>
          </a:xfrm>
          <a:prstGeom prst="rect">
            <a:avLst/>
          </a:prstGeom>
        </p:spPr>
        <p:txBody>
          <a:bodyPr wrap="square">
            <a:spAutoFit/>
          </a:bodyPr>
          <a:lstStyle/>
          <a:p>
            <a:pPr lvl="0"/>
            <a:endParaRPr lang="en-US" sz="2000" dirty="0">
              <a:latin typeface="Arial" panose="020B0604020202020204" pitchFamily="34" charset="0"/>
              <a:cs typeface="Arial" panose="020B0604020202020204" pitchFamily="34" charset="0"/>
            </a:endParaRPr>
          </a:p>
          <a:p>
            <a:pPr lvl="0"/>
            <a:r>
              <a:rPr lang="en-US" sz="2000" dirty="0">
                <a:latin typeface="Arial" panose="020B0604020202020204" pitchFamily="34" charset="0"/>
                <a:cs typeface="Arial" panose="020B0604020202020204" pitchFamily="34" charset="0"/>
              </a:rPr>
              <a:t>Reinforces AF’s commitment to Direct access and the importance of country ownership and building national capacity in adaptation</a:t>
            </a:r>
            <a:endParaRPr lang="en-US" sz="2000" b="1" dirty="0">
              <a:solidFill>
                <a:srgbClr val="00B050"/>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3C0A25E0-15FD-4678-A9D9-325E7A848DE0}"/>
              </a:ext>
              <a:ext uri="{C183D7F6-B498-43B3-948B-1728B52AA6E4}">
                <adec:decorative xmlns:adec="http://schemas.microsoft.com/office/drawing/2017/decorative" val="1"/>
              </a:ext>
            </a:extLst>
          </p:cNvPr>
          <p:cNvGrpSpPr/>
          <p:nvPr/>
        </p:nvGrpSpPr>
        <p:grpSpPr>
          <a:xfrm>
            <a:off x="9212168" y="2252308"/>
            <a:ext cx="1850209" cy="1915995"/>
            <a:chOff x="9862160" y="831132"/>
            <a:chExt cx="1850209" cy="1915995"/>
          </a:xfrm>
        </p:grpSpPr>
        <p:sp>
          <p:nvSpPr>
            <p:cNvPr id="10" name="Freeform: Shape 9" title="triangles">
              <a:extLst>
                <a:ext uri="{FF2B5EF4-FFF2-40B4-BE49-F238E27FC236}">
                  <a16:creationId xmlns:a16="http://schemas.microsoft.com/office/drawing/2014/main" id="{D6659BD5-606B-4E3D-95D7-B9D204BEC2CE}"/>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title="triangles">
              <a:extLst>
                <a:ext uri="{FF2B5EF4-FFF2-40B4-BE49-F238E27FC236}">
                  <a16:creationId xmlns:a16="http://schemas.microsoft.com/office/drawing/2014/main" id="{1882ECE9-FCCB-458F-BB18-9898C6B2FFFA}"/>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title="triangles">
              <a:extLst>
                <a:ext uri="{FF2B5EF4-FFF2-40B4-BE49-F238E27FC236}">
                  <a16:creationId xmlns:a16="http://schemas.microsoft.com/office/drawing/2014/main" id="{F5EEE061-1C1B-4A3C-B6C2-21FDF01DBC98}"/>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title="triangles">
              <a:extLst>
                <a:ext uri="{FF2B5EF4-FFF2-40B4-BE49-F238E27FC236}">
                  <a16:creationId xmlns:a16="http://schemas.microsoft.com/office/drawing/2014/main" id="{90136AB0-EB7A-40B4-9DA8-7D8117D06F1C}"/>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title="triangles">
              <a:extLst>
                <a:ext uri="{FF2B5EF4-FFF2-40B4-BE49-F238E27FC236}">
                  <a16:creationId xmlns:a16="http://schemas.microsoft.com/office/drawing/2014/main" id="{26AB81D4-8A4C-4565-9FFF-A1C17DC9B3C5}"/>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title="triangles">
              <a:extLst>
                <a:ext uri="{FF2B5EF4-FFF2-40B4-BE49-F238E27FC236}">
                  <a16:creationId xmlns:a16="http://schemas.microsoft.com/office/drawing/2014/main" id="{76ED74F2-9090-4EFF-B980-36EA99B6C1DD}"/>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title="triangles">
              <a:extLst>
                <a:ext uri="{FF2B5EF4-FFF2-40B4-BE49-F238E27FC236}">
                  <a16:creationId xmlns:a16="http://schemas.microsoft.com/office/drawing/2014/main" id="{D86D0367-AE91-48DD-84DA-640D5FDAEFCC}"/>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title="triangles">
              <a:extLst>
                <a:ext uri="{FF2B5EF4-FFF2-40B4-BE49-F238E27FC236}">
                  <a16:creationId xmlns:a16="http://schemas.microsoft.com/office/drawing/2014/main" id="{18708C53-FFEA-46C6-B1F2-AE940DAFAD33}"/>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title="triangles">
              <a:extLst>
                <a:ext uri="{FF2B5EF4-FFF2-40B4-BE49-F238E27FC236}">
                  <a16:creationId xmlns:a16="http://schemas.microsoft.com/office/drawing/2014/main" id="{FD755FEB-B250-4BB0-B507-5C5CDD2B3AE5}"/>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title="triangles">
              <a:extLst>
                <a:ext uri="{FF2B5EF4-FFF2-40B4-BE49-F238E27FC236}">
                  <a16:creationId xmlns:a16="http://schemas.microsoft.com/office/drawing/2014/main" id="{3CA187C0-7BAD-4AF6-BD71-BF81F0CEAD95}"/>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title="triangles">
              <a:extLst>
                <a:ext uri="{FF2B5EF4-FFF2-40B4-BE49-F238E27FC236}">
                  <a16:creationId xmlns:a16="http://schemas.microsoft.com/office/drawing/2014/main" id="{62FF2C72-D5E2-422F-A59C-21E8D2D06C23}"/>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title="triangles">
              <a:extLst>
                <a:ext uri="{FF2B5EF4-FFF2-40B4-BE49-F238E27FC236}">
                  <a16:creationId xmlns:a16="http://schemas.microsoft.com/office/drawing/2014/main" id="{9301CB6C-7A83-42B1-B9AE-F101AA40068C}"/>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title="triangles">
              <a:extLst>
                <a:ext uri="{FF2B5EF4-FFF2-40B4-BE49-F238E27FC236}">
                  <a16:creationId xmlns:a16="http://schemas.microsoft.com/office/drawing/2014/main" id="{5F3C9D30-7BDA-4388-9CF1-EF6ADED88B70}"/>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title="triangles">
              <a:extLst>
                <a:ext uri="{FF2B5EF4-FFF2-40B4-BE49-F238E27FC236}">
                  <a16:creationId xmlns:a16="http://schemas.microsoft.com/office/drawing/2014/main" id="{58F597C9-5BDE-46B3-9BD8-6CE042824B11}"/>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4" name="Picture Placeholder 72" descr="send">
            <a:extLst>
              <a:ext uri="{FF2B5EF4-FFF2-40B4-BE49-F238E27FC236}">
                <a16:creationId xmlns:a16="http://schemas.microsoft.com/office/drawing/2014/main" id="{37E9378A-0AA7-4C2A-980F-18DFF980A5CE}"/>
              </a:ext>
            </a:extLst>
          </p:cNvPr>
          <p:cNvPicPr>
            <a:picLocks noChangeAspect="1"/>
          </p:cNvPicPr>
          <p:nvPr/>
        </p:nvPicPr>
        <p:blipFill>
          <a:blip r:embed="rId8">
            <a:extLst>
              <a:ext uri="{96DAC541-7B7A-43D3-8B79-37D633B846F1}">
                <asvg:svgBlip xmlns:asvg="http://schemas.microsoft.com/office/drawing/2016/SVG/main" r:embed="rId9"/>
              </a:ext>
            </a:extLst>
          </a:blip>
          <a:srcRect t="115" b="115"/>
          <a:stretch>
            <a:fillRect/>
          </a:stretch>
        </p:blipFill>
        <p:spPr>
          <a:xfrm>
            <a:off x="1269479" y="1298510"/>
            <a:ext cx="471186" cy="471186"/>
          </a:xfrm>
          <a:prstGeom prst="rect">
            <a:avLst/>
          </a:prstGeom>
        </p:spPr>
      </p:pic>
      <p:pic>
        <p:nvPicPr>
          <p:cNvPr id="25" name="Picture Placeholder 72" descr="send">
            <a:extLst>
              <a:ext uri="{FF2B5EF4-FFF2-40B4-BE49-F238E27FC236}">
                <a16:creationId xmlns:a16="http://schemas.microsoft.com/office/drawing/2014/main" id="{56F29C91-3D43-40D3-8C9E-68906BE481E8}"/>
              </a:ext>
            </a:extLst>
          </p:cNvPr>
          <p:cNvPicPr>
            <a:picLocks noChangeAspect="1"/>
          </p:cNvPicPr>
          <p:nvPr/>
        </p:nvPicPr>
        <p:blipFill>
          <a:blip r:embed="rId8">
            <a:extLst>
              <a:ext uri="{96DAC541-7B7A-43D3-8B79-37D633B846F1}">
                <asvg:svgBlip xmlns:asvg="http://schemas.microsoft.com/office/drawing/2016/SVG/main" r:embed="rId9"/>
              </a:ext>
            </a:extLst>
          </a:blip>
          <a:srcRect t="115" b="115"/>
          <a:stretch>
            <a:fillRect/>
          </a:stretch>
        </p:blipFill>
        <p:spPr>
          <a:xfrm>
            <a:off x="1637936" y="2058287"/>
            <a:ext cx="471186" cy="471186"/>
          </a:xfrm>
          <a:prstGeom prst="rect">
            <a:avLst/>
          </a:prstGeom>
        </p:spPr>
      </p:pic>
      <p:pic>
        <p:nvPicPr>
          <p:cNvPr id="26" name="Picture Placeholder 72" descr="send">
            <a:extLst>
              <a:ext uri="{FF2B5EF4-FFF2-40B4-BE49-F238E27FC236}">
                <a16:creationId xmlns:a16="http://schemas.microsoft.com/office/drawing/2014/main" id="{EDD1BF56-F8CB-45D5-8293-9F98DF757B01}"/>
              </a:ext>
            </a:extLst>
          </p:cNvPr>
          <p:cNvPicPr>
            <a:picLocks noChangeAspect="1"/>
          </p:cNvPicPr>
          <p:nvPr/>
        </p:nvPicPr>
        <p:blipFill>
          <a:blip r:embed="rId8">
            <a:extLst>
              <a:ext uri="{96DAC541-7B7A-43D3-8B79-37D633B846F1}">
                <asvg:svgBlip xmlns:asvg="http://schemas.microsoft.com/office/drawing/2016/SVG/main" r:embed="rId9"/>
              </a:ext>
            </a:extLst>
          </a:blip>
          <a:srcRect t="115" b="115"/>
          <a:stretch>
            <a:fillRect/>
          </a:stretch>
        </p:blipFill>
        <p:spPr>
          <a:xfrm>
            <a:off x="1640380" y="3718555"/>
            <a:ext cx="471186" cy="471186"/>
          </a:xfrm>
          <a:prstGeom prst="rect">
            <a:avLst/>
          </a:prstGeom>
        </p:spPr>
      </p:pic>
      <p:pic>
        <p:nvPicPr>
          <p:cNvPr id="27" name="Picture Placeholder 72" descr="send">
            <a:extLst>
              <a:ext uri="{FF2B5EF4-FFF2-40B4-BE49-F238E27FC236}">
                <a16:creationId xmlns:a16="http://schemas.microsoft.com/office/drawing/2014/main" id="{CF199254-65A5-4B3B-867E-6744C23AB118}"/>
              </a:ext>
            </a:extLst>
          </p:cNvPr>
          <p:cNvPicPr>
            <a:picLocks noChangeAspect="1"/>
          </p:cNvPicPr>
          <p:nvPr/>
        </p:nvPicPr>
        <p:blipFill>
          <a:blip r:embed="rId8">
            <a:extLst>
              <a:ext uri="{96DAC541-7B7A-43D3-8B79-37D633B846F1}">
                <asvg:svgBlip xmlns:asvg="http://schemas.microsoft.com/office/drawing/2016/SVG/main" r:embed="rId9"/>
              </a:ext>
            </a:extLst>
          </a:blip>
          <a:srcRect t="115" b="115"/>
          <a:stretch>
            <a:fillRect/>
          </a:stretch>
        </p:blipFill>
        <p:spPr>
          <a:xfrm>
            <a:off x="1197870" y="4730273"/>
            <a:ext cx="471186" cy="471186"/>
          </a:xfrm>
          <a:prstGeom prst="rect">
            <a:avLst/>
          </a:prstGeom>
        </p:spPr>
      </p:pic>
      <p:pic>
        <p:nvPicPr>
          <p:cNvPr id="28" name="Picture Placeholder 72" descr="send">
            <a:extLst>
              <a:ext uri="{FF2B5EF4-FFF2-40B4-BE49-F238E27FC236}">
                <a16:creationId xmlns:a16="http://schemas.microsoft.com/office/drawing/2014/main" id="{01E74400-A666-4FF7-8109-CBE8A61046A7}"/>
              </a:ext>
            </a:extLst>
          </p:cNvPr>
          <p:cNvPicPr>
            <a:picLocks noChangeAspect="1"/>
          </p:cNvPicPr>
          <p:nvPr/>
        </p:nvPicPr>
        <p:blipFill>
          <a:blip r:embed="rId8">
            <a:extLst>
              <a:ext uri="{96DAC541-7B7A-43D3-8B79-37D633B846F1}">
                <asvg:svgBlip xmlns:asvg="http://schemas.microsoft.com/office/drawing/2016/SVG/main" r:embed="rId9"/>
              </a:ext>
            </a:extLst>
          </a:blip>
          <a:srcRect t="115" b="115"/>
          <a:stretch>
            <a:fillRect/>
          </a:stretch>
        </p:blipFill>
        <p:spPr>
          <a:xfrm>
            <a:off x="1697919" y="2935780"/>
            <a:ext cx="471186" cy="471186"/>
          </a:xfrm>
          <a:prstGeom prst="rect">
            <a:avLst/>
          </a:prstGeom>
        </p:spPr>
      </p:pic>
    </p:spTree>
    <p:extLst>
      <p:ext uri="{BB962C8B-B14F-4D97-AF65-F5344CB8AC3E}">
        <p14:creationId xmlns:p14="http://schemas.microsoft.com/office/powerpoint/2010/main" val="229965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0B951-BD42-4F14-B2B2-25E50FB1EB1B}"/>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How to Access</a:t>
            </a:r>
          </a:p>
        </p:txBody>
      </p:sp>
      <p:cxnSp>
        <p:nvCxnSpPr>
          <p:cNvPr id="7" name="Straight Connector 6">
            <a:extLst>
              <a:ext uri="{FF2B5EF4-FFF2-40B4-BE49-F238E27FC236}">
                <a16:creationId xmlns:a16="http://schemas.microsoft.com/office/drawing/2014/main" id="{A2E0A129-63E5-4D3A-9ED5-A21E94C02A82}"/>
              </a:ext>
            </a:extLst>
          </p:cNvPr>
          <p:cNvCxnSpPr>
            <a:cxnSpLocks/>
          </p:cNvCxnSpPr>
          <p:nvPr/>
        </p:nvCxnSpPr>
        <p:spPr>
          <a:xfrm>
            <a:off x="812382" y="804558"/>
            <a:ext cx="7335024" cy="0"/>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pic>
        <p:nvPicPr>
          <p:cNvPr id="5" name="Picture 4" descr="Table&#10;&#10;Description automatically generated">
            <a:extLst>
              <a:ext uri="{FF2B5EF4-FFF2-40B4-BE49-F238E27FC236}">
                <a16:creationId xmlns:a16="http://schemas.microsoft.com/office/drawing/2014/main" id="{D70E52F7-AC61-45BC-AD77-F512EF85EC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6" y="65833"/>
            <a:ext cx="12204076" cy="6683489"/>
          </a:xfrm>
          <a:prstGeom prst="rect">
            <a:avLst/>
          </a:prstGeom>
        </p:spPr>
      </p:pic>
    </p:spTree>
    <p:extLst>
      <p:ext uri="{BB962C8B-B14F-4D97-AF65-F5344CB8AC3E}">
        <p14:creationId xmlns:p14="http://schemas.microsoft.com/office/powerpoint/2010/main" val="1655845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close up of an animal&#10;&#10;Description automatically generated">
            <a:extLst>
              <a:ext uri="{FF2B5EF4-FFF2-40B4-BE49-F238E27FC236}">
                <a16:creationId xmlns:a16="http://schemas.microsoft.com/office/drawing/2014/main" id="{D02E5153-68E3-B34F-9DB7-4795F8B8F20E}"/>
              </a:ext>
            </a:extLst>
          </p:cNvPr>
          <p:cNvPicPr>
            <a:picLocks noChangeAspect="1"/>
          </p:cNvPicPr>
          <p:nvPr/>
        </p:nvPicPr>
        <p:blipFill>
          <a:blip r:embed="rId3"/>
          <a:stretch>
            <a:fillRect/>
          </a:stretch>
        </p:blipFill>
        <p:spPr>
          <a:xfrm>
            <a:off x="1313634" y="139247"/>
            <a:ext cx="9177460" cy="6029636"/>
          </a:xfrm>
          <a:prstGeom prst="rect">
            <a:avLst/>
          </a:prstGeom>
        </p:spPr>
      </p:pic>
      <p:grpSp>
        <p:nvGrpSpPr>
          <p:cNvPr id="10" name="Group 9" title="Fund Category (Grouped)">
            <a:extLst>
              <a:ext uri="{FF2B5EF4-FFF2-40B4-BE49-F238E27FC236}">
                <a16:creationId xmlns:a16="http://schemas.microsoft.com/office/drawing/2014/main" id="{7991DB0A-528C-4F75-B29F-30E8300DA02C}"/>
              </a:ext>
            </a:extLst>
          </p:cNvPr>
          <p:cNvGrpSpPr/>
          <p:nvPr/>
        </p:nvGrpSpPr>
        <p:grpSpPr>
          <a:xfrm>
            <a:off x="9361499" y="2884981"/>
            <a:ext cx="2408895" cy="1024863"/>
            <a:chOff x="1373648" y="1908083"/>
            <a:chExt cx="2408895" cy="1024863"/>
          </a:xfrm>
        </p:grpSpPr>
        <p:sp>
          <p:nvSpPr>
            <p:cNvPr id="12" name="Text Placeholder 80">
              <a:extLst>
                <a:ext uri="{FF2B5EF4-FFF2-40B4-BE49-F238E27FC236}">
                  <a16:creationId xmlns:a16="http://schemas.microsoft.com/office/drawing/2014/main" id="{90281C71-0600-4FA5-BF84-8F72BE03A85D}"/>
                </a:ext>
              </a:extLst>
            </p:cNvPr>
            <p:cNvSpPr txBox="1">
              <a:spLocks/>
            </p:cNvSpPr>
            <p:nvPr/>
          </p:nvSpPr>
          <p:spPr>
            <a:xfrm>
              <a:off x="1391149" y="1908083"/>
              <a:ext cx="2391394" cy="272762"/>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accent3"/>
                  </a:solidFill>
                  <a:latin typeface="+mj-lt"/>
                </a:rPr>
                <a:t>Asia-Pacific</a:t>
              </a:r>
            </a:p>
          </p:txBody>
        </p:sp>
        <p:sp>
          <p:nvSpPr>
            <p:cNvPr id="11" name="Text Placeholder 80">
              <a:extLst>
                <a:ext uri="{FF2B5EF4-FFF2-40B4-BE49-F238E27FC236}">
                  <a16:creationId xmlns:a16="http://schemas.microsoft.com/office/drawing/2014/main" id="{3BF28A40-3F44-4C6A-81B5-2161EEF431B8}"/>
                </a:ext>
              </a:extLst>
            </p:cNvPr>
            <p:cNvSpPr txBox="1">
              <a:spLocks/>
            </p:cNvSpPr>
            <p:nvPr/>
          </p:nvSpPr>
          <p:spPr>
            <a:xfrm>
              <a:off x="1373648" y="2065331"/>
              <a:ext cx="2391394" cy="716655"/>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tx1">
                      <a:lumMod val="75000"/>
                      <a:lumOff val="25000"/>
                    </a:schemeClr>
                  </a:solidFill>
                  <a:latin typeface="Rockwell" panose="02060603020205020403" pitchFamily="18" charset="77"/>
                </a:rPr>
                <a:t>54 projects</a:t>
              </a:r>
            </a:p>
            <a:p>
              <a:pPr marL="0" indent="0">
                <a:buNone/>
              </a:pPr>
              <a:endParaRPr lang="en-US" sz="1200" b="1" dirty="0">
                <a:solidFill>
                  <a:schemeClr val="tx1">
                    <a:lumMod val="75000"/>
                    <a:lumOff val="25000"/>
                  </a:schemeClr>
                </a:solidFill>
                <a:latin typeface="Rockwell" panose="02060603020205020403" pitchFamily="18" charset="77"/>
              </a:endParaRPr>
            </a:p>
          </p:txBody>
        </p:sp>
        <p:sp>
          <p:nvSpPr>
            <p:cNvPr id="32" name="Text Placeholder 80">
              <a:extLst>
                <a:ext uri="{FF2B5EF4-FFF2-40B4-BE49-F238E27FC236}">
                  <a16:creationId xmlns:a16="http://schemas.microsoft.com/office/drawing/2014/main" id="{0B279B53-D71C-446F-B333-BCD7F76432F4}"/>
                </a:ext>
              </a:extLst>
            </p:cNvPr>
            <p:cNvSpPr txBox="1">
              <a:spLocks/>
            </p:cNvSpPr>
            <p:nvPr/>
          </p:nvSpPr>
          <p:spPr>
            <a:xfrm>
              <a:off x="1373648" y="2216291"/>
              <a:ext cx="2391394" cy="716655"/>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tx1">
                      <a:lumMod val="75000"/>
                      <a:lumOff val="25000"/>
                    </a:schemeClr>
                  </a:solidFill>
                  <a:latin typeface="+mj-lt"/>
                </a:rPr>
                <a:t>$322.8 Million</a:t>
              </a:r>
            </a:p>
          </p:txBody>
        </p:sp>
      </p:grpSp>
      <p:grpSp>
        <p:nvGrpSpPr>
          <p:cNvPr id="20" name="Group 19" title="Fund Category (Grouped)">
            <a:extLst>
              <a:ext uri="{FF2B5EF4-FFF2-40B4-BE49-F238E27FC236}">
                <a16:creationId xmlns:a16="http://schemas.microsoft.com/office/drawing/2014/main" id="{9E1D0716-8092-4CF7-A12E-F1BCC99E89C3}"/>
              </a:ext>
            </a:extLst>
          </p:cNvPr>
          <p:cNvGrpSpPr/>
          <p:nvPr/>
        </p:nvGrpSpPr>
        <p:grpSpPr>
          <a:xfrm>
            <a:off x="1419546" y="4883394"/>
            <a:ext cx="2498506" cy="898201"/>
            <a:chOff x="864778" y="4320217"/>
            <a:chExt cx="2498506" cy="898201"/>
          </a:xfrm>
        </p:grpSpPr>
        <p:sp>
          <p:nvSpPr>
            <p:cNvPr id="22" name="Text Placeholder 80">
              <a:extLst>
                <a:ext uri="{FF2B5EF4-FFF2-40B4-BE49-F238E27FC236}">
                  <a16:creationId xmlns:a16="http://schemas.microsoft.com/office/drawing/2014/main" id="{84749242-C662-4254-B6A3-246DC1FF6808}"/>
                </a:ext>
              </a:extLst>
            </p:cNvPr>
            <p:cNvSpPr txBox="1">
              <a:spLocks/>
            </p:cNvSpPr>
            <p:nvPr/>
          </p:nvSpPr>
          <p:spPr>
            <a:xfrm>
              <a:off x="971890" y="4492558"/>
              <a:ext cx="2391394" cy="272762"/>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b="1" dirty="0">
                  <a:solidFill>
                    <a:schemeClr val="accent3"/>
                  </a:solidFill>
                  <a:latin typeface="+mj-lt"/>
                </a:rPr>
                <a:t>Latin America &amp; Caribbean</a:t>
              </a:r>
            </a:p>
          </p:txBody>
        </p:sp>
        <p:sp>
          <p:nvSpPr>
            <p:cNvPr id="21" name="Text Placeholder 80">
              <a:extLst>
                <a:ext uri="{FF2B5EF4-FFF2-40B4-BE49-F238E27FC236}">
                  <a16:creationId xmlns:a16="http://schemas.microsoft.com/office/drawing/2014/main" id="{C3483C53-05C7-41D1-985C-79B44C4DB3B7}"/>
                </a:ext>
              </a:extLst>
            </p:cNvPr>
            <p:cNvSpPr txBox="1">
              <a:spLocks/>
            </p:cNvSpPr>
            <p:nvPr/>
          </p:nvSpPr>
          <p:spPr>
            <a:xfrm>
              <a:off x="924932" y="4320217"/>
              <a:ext cx="2391394" cy="716655"/>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US" sz="1200" dirty="0">
                <a:solidFill>
                  <a:schemeClr val="tx1">
                    <a:lumMod val="75000"/>
                    <a:lumOff val="25000"/>
                  </a:schemeClr>
                </a:solidFill>
              </a:endParaRPr>
            </a:p>
            <a:p>
              <a:pPr marL="0" indent="0" algn="r">
                <a:buNone/>
              </a:pPr>
              <a:r>
                <a:rPr lang="en-US" sz="1200" b="1" dirty="0">
                  <a:solidFill>
                    <a:schemeClr val="tx1">
                      <a:lumMod val="75000"/>
                      <a:lumOff val="25000"/>
                    </a:schemeClr>
                  </a:solidFill>
                  <a:latin typeface="+mj-lt"/>
                </a:rPr>
                <a:t>32 projects</a:t>
              </a:r>
            </a:p>
          </p:txBody>
        </p:sp>
        <p:sp>
          <p:nvSpPr>
            <p:cNvPr id="36" name="Text Placeholder 80">
              <a:extLst>
                <a:ext uri="{FF2B5EF4-FFF2-40B4-BE49-F238E27FC236}">
                  <a16:creationId xmlns:a16="http://schemas.microsoft.com/office/drawing/2014/main" id="{340BD2AE-0C85-4DE1-A38F-A579E8475059}"/>
                </a:ext>
              </a:extLst>
            </p:cNvPr>
            <p:cNvSpPr txBox="1">
              <a:spLocks/>
            </p:cNvSpPr>
            <p:nvPr/>
          </p:nvSpPr>
          <p:spPr>
            <a:xfrm>
              <a:off x="864778" y="4501763"/>
              <a:ext cx="2391394" cy="716655"/>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US" sz="1200" dirty="0">
                <a:solidFill>
                  <a:schemeClr val="tx1">
                    <a:lumMod val="75000"/>
                    <a:lumOff val="25000"/>
                  </a:schemeClr>
                </a:solidFill>
              </a:endParaRPr>
            </a:p>
            <a:p>
              <a:pPr marL="0" indent="0" algn="r">
                <a:buNone/>
              </a:pPr>
              <a:r>
                <a:rPr lang="en-US" sz="1200" b="1" dirty="0">
                  <a:solidFill>
                    <a:schemeClr val="tx1">
                      <a:lumMod val="75000"/>
                      <a:lumOff val="25000"/>
                    </a:schemeClr>
                  </a:solidFill>
                  <a:latin typeface="+mj-lt"/>
                </a:rPr>
                <a:t>$271.1 Million</a:t>
              </a:r>
            </a:p>
          </p:txBody>
        </p:sp>
      </p:grpSp>
      <p:grpSp>
        <p:nvGrpSpPr>
          <p:cNvPr id="25" name="Group 24" title="Fund Category (Grouped)">
            <a:extLst>
              <a:ext uri="{FF2B5EF4-FFF2-40B4-BE49-F238E27FC236}">
                <a16:creationId xmlns:a16="http://schemas.microsoft.com/office/drawing/2014/main" id="{C08AEB7B-A2ED-4C07-8C5A-156DA6D715BE}"/>
              </a:ext>
            </a:extLst>
          </p:cNvPr>
          <p:cNvGrpSpPr/>
          <p:nvPr/>
        </p:nvGrpSpPr>
        <p:grpSpPr>
          <a:xfrm>
            <a:off x="7127514" y="1768556"/>
            <a:ext cx="2402239" cy="1239149"/>
            <a:chOff x="8230596" y="2715374"/>
            <a:chExt cx="2402239" cy="1239149"/>
          </a:xfrm>
        </p:grpSpPr>
        <p:sp>
          <p:nvSpPr>
            <p:cNvPr id="27" name="Text Placeholder 80">
              <a:extLst>
                <a:ext uri="{FF2B5EF4-FFF2-40B4-BE49-F238E27FC236}">
                  <a16:creationId xmlns:a16="http://schemas.microsoft.com/office/drawing/2014/main" id="{E691EA48-9FD0-4A91-A269-A8156DBAA8A1}"/>
                </a:ext>
              </a:extLst>
            </p:cNvPr>
            <p:cNvSpPr txBox="1">
              <a:spLocks/>
            </p:cNvSpPr>
            <p:nvPr/>
          </p:nvSpPr>
          <p:spPr>
            <a:xfrm>
              <a:off x="8241442" y="2715374"/>
              <a:ext cx="2391393" cy="272762"/>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accent3"/>
                  </a:solidFill>
                  <a:latin typeface="+mj-lt"/>
                </a:rPr>
                <a:t>Eastern Europe</a:t>
              </a:r>
            </a:p>
          </p:txBody>
        </p:sp>
        <p:sp>
          <p:nvSpPr>
            <p:cNvPr id="26" name="Text Placeholder 80">
              <a:extLst>
                <a:ext uri="{FF2B5EF4-FFF2-40B4-BE49-F238E27FC236}">
                  <a16:creationId xmlns:a16="http://schemas.microsoft.com/office/drawing/2014/main" id="{CF9BA5D5-8439-442E-A476-F8D139086D8D}"/>
                </a:ext>
              </a:extLst>
            </p:cNvPr>
            <p:cNvSpPr txBox="1">
              <a:spLocks/>
            </p:cNvSpPr>
            <p:nvPr/>
          </p:nvSpPr>
          <p:spPr>
            <a:xfrm>
              <a:off x="8230596" y="2873078"/>
              <a:ext cx="2391394" cy="904590"/>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tx1">
                      <a:lumMod val="75000"/>
                      <a:lumOff val="25000"/>
                    </a:schemeClr>
                  </a:solidFill>
                  <a:latin typeface="Rockwell" panose="02060603020205020403" pitchFamily="18" charset="77"/>
                </a:rPr>
                <a:t>6 projects</a:t>
              </a:r>
            </a:p>
            <a:p>
              <a:pPr marL="0" indent="0">
                <a:buNone/>
              </a:pPr>
              <a:endParaRPr lang="en-US" sz="1200" b="1" dirty="0">
                <a:solidFill>
                  <a:schemeClr val="tx1">
                    <a:lumMod val="75000"/>
                    <a:lumOff val="25000"/>
                  </a:schemeClr>
                </a:solidFill>
                <a:latin typeface="Rockwell" panose="02060603020205020403" pitchFamily="18" charset="77"/>
              </a:endParaRPr>
            </a:p>
          </p:txBody>
        </p:sp>
        <p:sp>
          <p:nvSpPr>
            <p:cNvPr id="30" name="Text Placeholder 80">
              <a:extLst>
                <a:ext uri="{FF2B5EF4-FFF2-40B4-BE49-F238E27FC236}">
                  <a16:creationId xmlns:a16="http://schemas.microsoft.com/office/drawing/2014/main" id="{7B6E2D0E-CA6B-4292-97C1-8146A91EF299}"/>
                </a:ext>
              </a:extLst>
            </p:cNvPr>
            <p:cNvSpPr txBox="1">
              <a:spLocks/>
            </p:cNvSpPr>
            <p:nvPr/>
          </p:nvSpPr>
          <p:spPr>
            <a:xfrm>
              <a:off x="8241441" y="3049933"/>
              <a:ext cx="2391394" cy="904590"/>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tx1">
                      <a:lumMod val="75000"/>
                      <a:lumOff val="25000"/>
                    </a:schemeClr>
                  </a:solidFill>
                  <a:latin typeface="Rockwell" panose="02060603020205020403" pitchFamily="18" charset="77"/>
                </a:rPr>
                <a:t>$ 29.8 Million</a:t>
              </a:r>
            </a:p>
            <a:p>
              <a:pPr marL="0" indent="0">
                <a:buNone/>
              </a:pPr>
              <a:endParaRPr lang="en-US" sz="1200" b="1" dirty="0">
                <a:solidFill>
                  <a:schemeClr val="tx1">
                    <a:lumMod val="75000"/>
                    <a:lumOff val="25000"/>
                  </a:schemeClr>
                </a:solidFill>
                <a:latin typeface="Rockwell" panose="02060603020205020403" pitchFamily="18" charset="77"/>
              </a:endParaRPr>
            </a:p>
          </p:txBody>
        </p:sp>
      </p:grpSp>
      <p:grpSp>
        <p:nvGrpSpPr>
          <p:cNvPr id="5" name="Group 4" title="Fund Category (Grouped)">
            <a:extLst>
              <a:ext uri="{FF2B5EF4-FFF2-40B4-BE49-F238E27FC236}">
                <a16:creationId xmlns:a16="http://schemas.microsoft.com/office/drawing/2014/main" id="{9D2FFF25-64F0-47A5-BE16-964530465F5E}"/>
              </a:ext>
            </a:extLst>
          </p:cNvPr>
          <p:cNvGrpSpPr/>
          <p:nvPr/>
        </p:nvGrpSpPr>
        <p:grpSpPr>
          <a:xfrm>
            <a:off x="6243572" y="4735296"/>
            <a:ext cx="2439748" cy="1212924"/>
            <a:chOff x="6403783" y="5652430"/>
            <a:chExt cx="2439748" cy="1212924"/>
          </a:xfrm>
        </p:grpSpPr>
        <p:sp>
          <p:nvSpPr>
            <p:cNvPr id="7" name="Text Placeholder 80">
              <a:extLst>
                <a:ext uri="{FF2B5EF4-FFF2-40B4-BE49-F238E27FC236}">
                  <a16:creationId xmlns:a16="http://schemas.microsoft.com/office/drawing/2014/main" id="{2ABA949D-514D-46F1-9EA0-0044B954A1B5}"/>
                </a:ext>
              </a:extLst>
            </p:cNvPr>
            <p:cNvSpPr txBox="1">
              <a:spLocks/>
            </p:cNvSpPr>
            <p:nvPr/>
          </p:nvSpPr>
          <p:spPr>
            <a:xfrm>
              <a:off x="6452138" y="5652430"/>
              <a:ext cx="2391393" cy="272762"/>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accent3"/>
                  </a:solidFill>
                  <a:latin typeface="+mj-lt"/>
                </a:rPr>
                <a:t>Africa</a:t>
              </a:r>
            </a:p>
          </p:txBody>
        </p:sp>
        <p:sp>
          <p:nvSpPr>
            <p:cNvPr id="6" name="Text Placeholder 80">
              <a:extLst>
                <a:ext uri="{FF2B5EF4-FFF2-40B4-BE49-F238E27FC236}">
                  <a16:creationId xmlns:a16="http://schemas.microsoft.com/office/drawing/2014/main" id="{A0FE60BC-B552-4E0C-A2F3-D99FDA7DA656}"/>
                </a:ext>
              </a:extLst>
            </p:cNvPr>
            <p:cNvSpPr txBox="1">
              <a:spLocks/>
            </p:cNvSpPr>
            <p:nvPr/>
          </p:nvSpPr>
          <p:spPr>
            <a:xfrm>
              <a:off x="6403783" y="5805034"/>
              <a:ext cx="2391394" cy="904590"/>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tx1">
                      <a:lumMod val="75000"/>
                      <a:lumOff val="25000"/>
                    </a:schemeClr>
                  </a:solidFill>
                  <a:latin typeface="+mj-lt"/>
                </a:rPr>
                <a:t>53 projects</a:t>
              </a:r>
            </a:p>
          </p:txBody>
        </p:sp>
        <p:sp>
          <p:nvSpPr>
            <p:cNvPr id="35" name="Text Placeholder 80">
              <a:extLst>
                <a:ext uri="{FF2B5EF4-FFF2-40B4-BE49-F238E27FC236}">
                  <a16:creationId xmlns:a16="http://schemas.microsoft.com/office/drawing/2014/main" id="{ADF0A899-6273-4294-BABB-455C23B8FC69}"/>
                </a:ext>
              </a:extLst>
            </p:cNvPr>
            <p:cNvSpPr txBox="1">
              <a:spLocks/>
            </p:cNvSpPr>
            <p:nvPr/>
          </p:nvSpPr>
          <p:spPr>
            <a:xfrm>
              <a:off x="6411041" y="5960764"/>
              <a:ext cx="2391394" cy="904590"/>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tx1">
                      <a:lumMod val="75000"/>
                      <a:lumOff val="25000"/>
                    </a:schemeClr>
                  </a:solidFill>
                  <a:latin typeface="+mj-lt"/>
                </a:rPr>
                <a:t>$419.4 Million</a:t>
              </a:r>
            </a:p>
          </p:txBody>
        </p:sp>
      </p:grpSp>
      <p:pic>
        <p:nvPicPr>
          <p:cNvPr id="23" name="Picture 22" descr="A group of people walking down a dirt road&#10;&#10;Description automatically generated">
            <a:extLst>
              <a:ext uri="{FF2B5EF4-FFF2-40B4-BE49-F238E27FC236}">
                <a16:creationId xmlns:a16="http://schemas.microsoft.com/office/drawing/2014/main" id="{09578996-5706-7D48-AF09-2BFF9B28A179}"/>
              </a:ext>
            </a:extLst>
          </p:cNvPr>
          <p:cNvPicPr>
            <a:picLocks noChangeAspect="1"/>
          </p:cNvPicPr>
          <p:nvPr/>
        </p:nvPicPr>
        <p:blipFill>
          <a:blip r:embed="rId4"/>
          <a:stretch>
            <a:fillRect/>
          </a:stretch>
        </p:blipFill>
        <p:spPr>
          <a:xfrm>
            <a:off x="5385298" y="4448752"/>
            <a:ext cx="832104" cy="832104"/>
          </a:xfrm>
          <a:prstGeom prst="rect">
            <a:avLst/>
          </a:prstGeom>
        </p:spPr>
      </p:pic>
      <p:pic>
        <p:nvPicPr>
          <p:cNvPr id="31" name="Picture 30" descr="A group of people posing for the camera&#10;&#10;Description automatically generated">
            <a:extLst>
              <a:ext uri="{FF2B5EF4-FFF2-40B4-BE49-F238E27FC236}">
                <a16:creationId xmlns:a16="http://schemas.microsoft.com/office/drawing/2014/main" id="{263013D7-B1E3-6741-8FCB-EA5F0F8830DB}"/>
              </a:ext>
            </a:extLst>
          </p:cNvPr>
          <p:cNvPicPr>
            <a:picLocks noChangeAspect="1"/>
          </p:cNvPicPr>
          <p:nvPr/>
        </p:nvPicPr>
        <p:blipFill>
          <a:blip r:embed="rId5"/>
          <a:stretch>
            <a:fillRect/>
          </a:stretch>
        </p:blipFill>
        <p:spPr>
          <a:xfrm>
            <a:off x="8502203" y="2509066"/>
            <a:ext cx="832104" cy="832104"/>
          </a:xfrm>
          <a:prstGeom prst="rect">
            <a:avLst/>
          </a:prstGeom>
        </p:spPr>
      </p:pic>
      <p:pic>
        <p:nvPicPr>
          <p:cNvPr id="38" name="Picture 37" descr="A person standing next to a person&#10;&#10;Description automatically generated">
            <a:extLst>
              <a:ext uri="{FF2B5EF4-FFF2-40B4-BE49-F238E27FC236}">
                <a16:creationId xmlns:a16="http://schemas.microsoft.com/office/drawing/2014/main" id="{0ACD1449-C8DC-954D-86D7-EAC79677248B}"/>
              </a:ext>
            </a:extLst>
          </p:cNvPr>
          <p:cNvPicPr>
            <a:picLocks noChangeAspect="1"/>
          </p:cNvPicPr>
          <p:nvPr/>
        </p:nvPicPr>
        <p:blipFill>
          <a:blip r:embed="rId6"/>
          <a:stretch>
            <a:fillRect/>
          </a:stretch>
        </p:blipFill>
        <p:spPr>
          <a:xfrm>
            <a:off x="2774428" y="4205658"/>
            <a:ext cx="832104" cy="832104"/>
          </a:xfrm>
          <a:prstGeom prst="rect">
            <a:avLst/>
          </a:prstGeom>
        </p:spPr>
      </p:pic>
      <p:sp>
        <p:nvSpPr>
          <p:cNvPr id="29" name="Oval 28">
            <a:extLst>
              <a:ext uri="{FF2B5EF4-FFF2-40B4-BE49-F238E27FC236}">
                <a16:creationId xmlns:a16="http://schemas.microsoft.com/office/drawing/2014/main" id="{C608EF58-5359-5048-B682-6525CBF78AF9}"/>
              </a:ext>
            </a:extLst>
          </p:cNvPr>
          <p:cNvSpPr/>
          <p:nvPr/>
        </p:nvSpPr>
        <p:spPr>
          <a:xfrm>
            <a:off x="7566539" y="2961923"/>
            <a:ext cx="934153" cy="934153"/>
          </a:xfrm>
          <a:prstGeom prst="ellipse">
            <a:avLst/>
          </a:prstGeom>
          <a:solidFill>
            <a:schemeClr val="tx2">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erson standing next to a tree&#10;&#10;Description automatically generated">
            <a:extLst>
              <a:ext uri="{FF2B5EF4-FFF2-40B4-BE49-F238E27FC236}">
                <a16:creationId xmlns:a16="http://schemas.microsoft.com/office/drawing/2014/main" id="{E519E2C8-AE0F-5545-9C0E-05447494C0A4}"/>
              </a:ext>
            </a:extLst>
          </p:cNvPr>
          <p:cNvPicPr>
            <a:picLocks noChangeAspect="1"/>
          </p:cNvPicPr>
          <p:nvPr/>
        </p:nvPicPr>
        <p:blipFill>
          <a:blip r:embed="rId7"/>
          <a:stretch>
            <a:fillRect/>
          </a:stretch>
        </p:blipFill>
        <p:spPr>
          <a:xfrm>
            <a:off x="6263989" y="1414972"/>
            <a:ext cx="832104" cy="832104"/>
          </a:xfrm>
          <a:prstGeom prst="rect">
            <a:avLst/>
          </a:prstGeom>
        </p:spPr>
      </p:pic>
      <p:sp>
        <p:nvSpPr>
          <p:cNvPr id="14" name="Oval 13">
            <a:extLst>
              <a:ext uri="{FF2B5EF4-FFF2-40B4-BE49-F238E27FC236}">
                <a16:creationId xmlns:a16="http://schemas.microsoft.com/office/drawing/2014/main" id="{7F27CFE9-9E3F-3440-BFB3-8A34D96DC109}"/>
              </a:ext>
            </a:extLst>
          </p:cNvPr>
          <p:cNvSpPr/>
          <p:nvPr/>
        </p:nvSpPr>
        <p:spPr>
          <a:xfrm>
            <a:off x="6775236" y="2312207"/>
            <a:ext cx="320857" cy="301597"/>
          </a:xfrm>
          <a:prstGeom prst="ellipse">
            <a:avLst/>
          </a:prstGeom>
          <a:solidFill>
            <a:schemeClr val="tx2">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3A846F5-0A66-8147-99BC-B512386993E5}"/>
              </a:ext>
            </a:extLst>
          </p:cNvPr>
          <p:cNvSpPr/>
          <p:nvPr/>
        </p:nvSpPr>
        <p:spPr>
          <a:xfrm>
            <a:off x="5277160" y="2809895"/>
            <a:ext cx="1605726" cy="1605726"/>
          </a:xfrm>
          <a:prstGeom prst="ellipse">
            <a:avLst/>
          </a:prstGeom>
          <a:solidFill>
            <a:schemeClr val="tx2">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8F6A6F2-65CA-3446-91DB-AD6B088C355A}"/>
              </a:ext>
            </a:extLst>
          </p:cNvPr>
          <p:cNvSpPr/>
          <p:nvPr/>
        </p:nvSpPr>
        <p:spPr>
          <a:xfrm>
            <a:off x="3395858" y="3239307"/>
            <a:ext cx="1236567" cy="1236567"/>
          </a:xfrm>
          <a:prstGeom prst="ellipse">
            <a:avLst/>
          </a:prstGeom>
          <a:solidFill>
            <a:schemeClr val="tx2">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a:extLst>
              <a:ext uri="{FF2B5EF4-FFF2-40B4-BE49-F238E27FC236}">
                <a16:creationId xmlns:a16="http://schemas.microsoft.com/office/drawing/2014/main" id="{3A94B693-F18B-441B-BE57-02E12254E482}"/>
              </a:ext>
            </a:extLst>
          </p:cNvPr>
          <p:cNvSpPr txBox="1">
            <a:spLocks/>
          </p:cNvSpPr>
          <p:nvPr/>
        </p:nvSpPr>
        <p:spPr>
          <a:xfrm>
            <a:off x="428328" y="-35478"/>
            <a:ext cx="8408193" cy="744836"/>
          </a:xfrm>
          <a:prstGeom prst="rect">
            <a:avLst/>
          </a:prstGeom>
        </p:spPr>
        <p:txBody>
          <a:bodyPr vert="horz" lIns="0" tIns="0" rIns="0" bIns="0" rtlCol="0" anchor="ctr">
            <a:normAutofit fontScale="97500"/>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r>
              <a:rPr lang="en-US" sz="2800" b="1" dirty="0">
                <a:solidFill>
                  <a:schemeClr val="tx1"/>
                </a:solidFill>
              </a:rPr>
              <a:t>AF portfolio – Regional distribution to date</a:t>
            </a:r>
            <a:endParaRPr lang="en-US" sz="2800" dirty="0">
              <a:solidFill>
                <a:schemeClr val="tx1"/>
              </a:solidFill>
            </a:endParaRPr>
          </a:p>
        </p:txBody>
      </p:sp>
      <p:sp>
        <p:nvSpPr>
          <p:cNvPr id="39" name="Oval 38">
            <a:extLst>
              <a:ext uri="{FF2B5EF4-FFF2-40B4-BE49-F238E27FC236}">
                <a16:creationId xmlns:a16="http://schemas.microsoft.com/office/drawing/2014/main" id="{3C3CA6D2-57A1-4C19-AAF5-02F3628B0C06}"/>
              </a:ext>
            </a:extLst>
          </p:cNvPr>
          <p:cNvSpPr/>
          <p:nvPr/>
        </p:nvSpPr>
        <p:spPr>
          <a:xfrm>
            <a:off x="893671" y="2888968"/>
            <a:ext cx="164490" cy="161267"/>
          </a:xfrm>
          <a:prstGeom prst="ellipse">
            <a:avLst/>
          </a:prstGeom>
          <a:solidFill>
            <a:schemeClr val="tx2">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title="Fund Category (Grouped)">
            <a:extLst>
              <a:ext uri="{FF2B5EF4-FFF2-40B4-BE49-F238E27FC236}">
                <a16:creationId xmlns:a16="http://schemas.microsoft.com/office/drawing/2014/main" id="{808FE087-395C-48C1-AAA2-C6A41099BF7D}"/>
              </a:ext>
            </a:extLst>
          </p:cNvPr>
          <p:cNvGrpSpPr/>
          <p:nvPr/>
        </p:nvGrpSpPr>
        <p:grpSpPr>
          <a:xfrm>
            <a:off x="580784" y="3161640"/>
            <a:ext cx="2439748" cy="1213007"/>
            <a:chOff x="6403783" y="5652430"/>
            <a:chExt cx="2439748" cy="1213007"/>
          </a:xfrm>
        </p:grpSpPr>
        <p:sp>
          <p:nvSpPr>
            <p:cNvPr id="41" name="Text Placeholder 80">
              <a:extLst>
                <a:ext uri="{FF2B5EF4-FFF2-40B4-BE49-F238E27FC236}">
                  <a16:creationId xmlns:a16="http://schemas.microsoft.com/office/drawing/2014/main" id="{DFFF4FA3-7856-4CF1-A3EC-30EEBD4C935F}"/>
                </a:ext>
              </a:extLst>
            </p:cNvPr>
            <p:cNvSpPr txBox="1">
              <a:spLocks/>
            </p:cNvSpPr>
            <p:nvPr/>
          </p:nvSpPr>
          <p:spPr>
            <a:xfrm>
              <a:off x="6452138" y="5652430"/>
              <a:ext cx="2391393" cy="272762"/>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accent3"/>
                  </a:solidFill>
                  <a:latin typeface="+mj-lt"/>
                </a:rPr>
                <a:t>Multi</a:t>
              </a:r>
            </a:p>
          </p:txBody>
        </p:sp>
        <p:sp>
          <p:nvSpPr>
            <p:cNvPr id="42" name="Text Placeholder 80">
              <a:extLst>
                <a:ext uri="{FF2B5EF4-FFF2-40B4-BE49-F238E27FC236}">
                  <a16:creationId xmlns:a16="http://schemas.microsoft.com/office/drawing/2014/main" id="{CFC712D2-BF37-4E5F-B023-4CDD01B317DB}"/>
                </a:ext>
              </a:extLst>
            </p:cNvPr>
            <p:cNvSpPr txBox="1">
              <a:spLocks/>
            </p:cNvSpPr>
            <p:nvPr/>
          </p:nvSpPr>
          <p:spPr>
            <a:xfrm>
              <a:off x="6403783" y="5805034"/>
              <a:ext cx="2391394" cy="904590"/>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tx1">
                      <a:lumMod val="75000"/>
                      <a:lumOff val="25000"/>
                    </a:schemeClr>
                  </a:solidFill>
                  <a:latin typeface="+mj-lt"/>
                </a:rPr>
                <a:t>2 projects</a:t>
              </a:r>
            </a:p>
          </p:txBody>
        </p:sp>
        <p:sp>
          <p:nvSpPr>
            <p:cNvPr id="43" name="Text Placeholder 80">
              <a:extLst>
                <a:ext uri="{FF2B5EF4-FFF2-40B4-BE49-F238E27FC236}">
                  <a16:creationId xmlns:a16="http://schemas.microsoft.com/office/drawing/2014/main" id="{37FD3D73-79F4-422C-AC94-A6B71B6AD320}"/>
                </a:ext>
              </a:extLst>
            </p:cNvPr>
            <p:cNvSpPr txBox="1">
              <a:spLocks/>
            </p:cNvSpPr>
            <p:nvPr/>
          </p:nvSpPr>
          <p:spPr>
            <a:xfrm>
              <a:off x="6408070" y="5960847"/>
              <a:ext cx="2391394" cy="904590"/>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tx1">
                      <a:lumMod val="75000"/>
                      <a:lumOff val="25000"/>
                    </a:schemeClr>
                  </a:solidFill>
                  <a:latin typeface="+mj-lt"/>
                </a:rPr>
                <a:t>$10 Million</a:t>
              </a:r>
            </a:p>
          </p:txBody>
        </p:sp>
      </p:grpSp>
      <p:grpSp>
        <p:nvGrpSpPr>
          <p:cNvPr id="44" name="Group 43" title="Fund Category (Grouped)">
            <a:extLst>
              <a:ext uri="{FF2B5EF4-FFF2-40B4-BE49-F238E27FC236}">
                <a16:creationId xmlns:a16="http://schemas.microsoft.com/office/drawing/2014/main" id="{BC448826-32D4-4268-AB82-0D9F9913B1B4}"/>
              </a:ext>
            </a:extLst>
          </p:cNvPr>
          <p:cNvGrpSpPr/>
          <p:nvPr/>
        </p:nvGrpSpPr>
        <p:grpSpPr>
          <a:xfrm>
            <a:off x="9515892" y="4753812"/>
            <a:ext cx="1650476" cy="1318372"/>
            <a:chOff x="6400767" y="5650631"/>
            <a:chExt cx="2394482" cy="1213342"/>
          </a:xfrm>
          <a:solidFill>
            <a:schemeClr val="accent1">
              <a:lumMod val="20000"/>
              <a:lumOff val="80000"/>
            </a:schemeClr>
          </a:solidFill>
        </p:grpSpPr>
        <p:sp>
          <p:nvSpPr>
            <p:cNvPr id="45" name="Text Placeholder 80">
              <a:extLst>
                <a:ext uri="{FF2B5EF4-FFF2-40B4-BE49-F238E27FC236}">
                  <a16:creationId xmlns:a16="http://schemas.microsoft.com/office/drawing/2014/main" id="{AD603A76-0F65-467E-936B-54E208CA83B9}"/>
                </a:ext>
              </a:extLst>
            </p:cNvPr>
            <p:cNvSpPr txBox="1">
              <a:spLocks/>
            </p:cNvSpPr>
            <p:nvPr/>
          </p:nvSpPr>
          <p:spPr>
            <a:xfrm>
              <a:off x="6400767" y="5650631"/>
              <a:ext cx="2391393" cy="272762"/>
            </a:xfrm>
            <a:prstGeom prst="rect">
              <a:avLst/>
            </a:prstGeom>
            <a:grpFill/>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accent3"/>
                  </a:solidFill>
                  <a:latin typeface="+mj-lt"/>
                </a:rPr>
                <a:t>TOTAL </a:t>
              </a:r>
            </a:p>
          </p:txBody>
        </p:sp>
        <p:sp>
          <p:nvSpPr>
            <p:cNvPr id="46" name="Text Placeholder 80">
              <a:extLst>
                <a:ext uri="{FF2B5EF4-FFF2-40B4-BE49-F238E27FC236}">
                  <a16:creationId xmlns:a16="http://schemas.microsoft.com/office/drawing/2014/main" id="{FE649930-78E1-4B1C-A09F-360B80E2BE84}"/>
                </a:ext>
              </a:extLst>
            </p:cNvPr>
            <p:cNvSpPr txBox="1">
              <a:spLocks/>
            </p:cNvSpPr>
            <p:nvPr/>
          </p:nvSpPr>
          <p:spPr>
            <a:xfrm>
              <a:off x="6403783" y="5805034"/>
              <a:ext cx="2391394" cy="904590"/>
            </a:xfrm>
            <a:prstGeom prst="rect">
              <a:avLst/>
            </a:prstGeom>
            <a:grpFill/>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tx1">
                      <a:lumMod val="75000"/>
                      <a:lumOff val="25000"/>
                    </a:schemeClr>
                  </a:solidFill>
                  <a:latin typeface="+mj-lt"/>
                </a:rPr>
                <a:t>149 projects</a:t>
              </a:r>
            </a:p>
          </p:txBody>
        </p:sp>
        <p:sp>
          <p:nvSpPr>
            <p:cNvPr id="47" name="Text Placeholder 80">
              <a:extLst>
                <a:ext uri="{FF2B5EF4-FFF2-40B4-BE49-F238E27FC236}">
                  <a16:creationId xmlns:a16="http://schemas.microsoft.com/office/drawing/2014/main" id="{FC46634B-A2DB-47DF-98F2-0ABC05A08156}"/>
                </a:ext>
              </a:extLst>
            </p:cNvPr>
            <p:cNvSpPr txBox="1">
              <a:spLocks/>
            </p:cNvSpPr>
            <p:nvPr/>
          </p:nvSpPr>
          <p:spPr>
            <a:xfrm>
              <a:off x="6403855" y="5959383"/>
              <a:ext cx="2391394" cy="904590"/>
            </a:xfrm>
            <a:prstGeom prst="rect">
              <a:avLst/>
            </a:prstGeom>
            <a:grpFill/>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tx1">
                      <a:lumMod val="75000"/>
                      <a:lumOff val="25000"/>
                    </a:schemeClr>
                  </a:solidFill>
                  <a:latin typeface="+mj-lt"/>
                </a:rPr>
                <a:t>$1,053.2 Million</a:t>
              </a:r>
            </a:p>
          </p:txBody>
        </p:sp>
      </p:grpSp>
    </p:spTree>
    <p:extLst>
      <p:ext uri="{BB962C8B-B14F-4D97-AF65-F5344CB8AC3E}">
        <p14:creationId xmlns:p14="http://schemas.microsoft.com/office/powerpoint/2010/main" val="25865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097816" y="4687609"/>
            <a:ext cx="2315818" cy="369332"/>
          </a:xfrm>
          <a:prstGeom prst="rect">
            <a:avLst/>
          </a:prstGeom>
          <a:noFill/>
        </p:spPr>
        <p:txBody>
          <a:bodyPr wrap="square" rtlCol="0">
            <a:spAutoFit/>
          </a:bodyPr>
          <a:lstStyle/>
          <a:p>
            <a:r>
              <a:rPr lang="en-US" dirty="0"/>
              <a:t> </a:t>
            </a:r>
          </a:p>
        </p:txBody>
      </p:sp>
      <p:sp>
        <p:nvSpPr>
          <p:cNvPr id="7" name="Rectangle 6">
            <a:extLst>
              <a:ext uri="{FF2B5EF4-FFF2-40B4-BE49-F238E27FC236}">
                <a16:creationId xmlns:a16="http://schemas.microsoft.com/office/drawing/2014/main" id="{CD7C7CBA-F534-4B7C-B787-49EB9AB7568B}"/>
              </a:ext>
            </a:extLst>
          </p:cNvPr>
          <p:cNvSpPr/>
          <p:nvPr/>
        </p:nvSpPr>
        <p:spPr>
          <a:xfrm>
            <a:off x="410402" y="96896"/>
            <a:ext cx="11616169" cy="630942"/>
          </a:xfrm>
          <a:prstGeom prst="rect">
            <a:avLst/>
          </a:prstGeom>
        </p:spPr>
        <p:txBody>
          <a:bodyPr wrap="square">
            <a:spAutoFit/>
          </a:bodyPr>
          <a:lstStyle/>
          <a:p>
            <a:pPr lvl="1" defTabSz="457200">
              <a:spcBef>
                <a:spcPct val="0"/>
              </a:spcBef>
            </a:pPr>
            <a:r>
              <a:rPr lang="en-US" sz="3500" b="1" dirty="0">
                <a:latin typeface="+mj-lt"/>
                <a:ea typeface="+mj-ea"/>
                <a:cs typeface="+mj-cs"/>
              </a:rPr>
              <a:t>AF portfolio of projects – cont’d</a:t>
            </a:r>
          </a:p>
        </p:txBody>
      </p:sp>
      <p:pic>
        <p:nvPicPr>
          <p:cNvPr id="4" name="Picture 3">
            <a:extLst>
              <a:ext uri="{FF2B5EF4-FFF2-40B4-BE49-F238E27FC236}">
                <a16:creationId xmlns:a16="http://schemas.microsoft.com/office/drawing/2014/main" id="{0DFA4AB8-DBBF-4EAF-9A3D-CAC1FF108760}"/>
              </a:ext>
            </a:extLst>
          </p:cNvPr>
          <p:cNvPicPr>
            <a:picLocks noChangeAspect="1"/>
          </p:cNvPicPr>
          <p:nvPr/>
        </p:nvPicPr>
        <p:blipFill>
          <a:blip r:embed="rId3"/>
          <a:stretch>
            <a:fillRect/>
          </a:stretch>
        </p:blipFill>
        <p:spPr>
          <a:xfrm>
            <a:off x="1042850" y="2469365"/>
            <a:ext cx="8256889" cy="3314212"/>
          </a:xfrm>
          <a:prstGeom prst="rect">
            <a:avLst/>
          </a:prstGeom>
        </p:spPr>
      </p:pic>
      <p:sp>
        <p:nvSpPr>
          <p:cNvPr id="17" name="TextBox 16">
            <a:extLst>
              <a:ext uri="{FF2B5EF4-FFF2-40B4-BE49-F238E27FC236}">
                <a16:creationId xmlns:a16="http://schemas.microsoft.com/office/drawing/2014/main" id="{94E58FDC-A718-49AB-A61C-C18478BD9CA2}"/>
              </a:ext>
            </a:extLst>
          </p:cNvPr>
          <p:cNvSpPr txBox="1"/>
          <p:nvPr/>
        </p:nvSpPr>
        <p:spPr>
          <a:xfrm>
            <a:off x="1042850" y="1224968"/>
            <a:ext cx="7535538" cy="923330"/>
          </a:xfrm>
          <a:prstGeom prst="rect">
            <a:avLst/>
          </a:prstGeom>
          <a:noFill/>
        </p:spPr>
        <p:txBody>
          <a:bodyPr wrap="square">
            <a:spAutoFit/>
          </a:bodyPr>
          <a:lstStyle/>
          <a:p>
            <a:pPr marL="285750" indent="-285750" algn="l">
              <a:buFont typeface="Wingdings" panose="05000000000000000000" pitchFamily="2" charset="2"/>
              <a:buChar char="q"/>
            </a:pPr>
            <a:r>
              <a:rPr lang="en-US" sz="1800" i="0" u="none" strike="noStrike" baseline="0" dirty="0">
                <a:solidFill>
                  <a:srgbClr val="000000"/>
                </a:solidFill>
                <a:latin typeface="Arial" panose="020B0604020202020204" pitchFamily="34" charset="0"/>
                <a:cs typeface="Arial" panose="020B0604020202020204" pitchFamily="34" charset="0"/>
              </a:rPr>
              <a:t>Project portfolio across diversity of sectors</a:t>
            </a:r>
            <a:endParaRPr lang="en-US" dirty="0">
              <a:solidFill>
                <a:srgbClr val="000000"/>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q"/>
            </a:pPr>
            <a:endParaRPr lang="en-US" sz="1800" i="0" u="none" strike="noStrike" baseline="0" dirty="0">
              <a:solidFill>
                <a:srgbClr val="000000"/>
              </a:solidFill>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US" i="0" u="none" strike="noStrike" baseline="0" dirty="0">
                <a:solidFill>
                  <a:srgbClr val="000000"/>
                </a:solidFill>
                <a:latin typeface="Arial" panose="020B0604020202020204" pitchFamily="34" charset="0"/>
                <a:cs typeface="Arial" panose="020B0604020202020204" pitchFamily="34" charset="0"/>
              </a:rPr>
              <a:t>All projects tailored to local adaptation needs and country-driven</a:t>
            </a:r>
            <a:endParaRPr lang="en-US" dirty="0">
              <a:solidFill>
                <a:srgbClr val="000000"/>
              </a:solidFill>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94D7752D-5A17-4F13-A68B-C86597CA22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5862" y="734133"/>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32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ADF98-9A63-4F61-93B0-A0B233BBF392}"/>
              </a:ext>
            </a:extLst>
          </p:cNvPr>
          <p:cNvSpPr>
            <a:spLocks noGrp="1"/>
          </p:cNvSpPr>
          <p:nvPr>
            <p:ph type="title"/>
          </p:nvPr>
        </p:nvSpPr>
        <p:spPr/>
        <p:txBody>
          <a:bodyPr/>
          <a:lstStyle/>
          <a:p>
            <a:r>
              <a:rPr lang="en-US" sz="3200" b="1" dirty="0"/>
              <a:t>Tangible results</a:t>
            </a:r>
            <a:endParaRPr lang="en-US" dirty="0"/>
          </a:p>
        </p:txBody>
      </p:sp>
      <p:sp>
        <p:nvSpPr>
          <p:cNvPr id="4" name="Slide Number Placeholder 3">
            <a:extLst>
              <a:ext uri="{FF2B5EF4-FFF2-40B4-BE49-F238E27FC236}">
                <a16:creationId xmlns:a16="http://schemas.microsoft.com/office/drawing/2014/main" id="{43319971-C133-460D-9D6F-07032D5C335C}"/>
              </a:ext>
            </a:extLst>
          </p:cNvPr>
          <p:cNvSpPr>
            <a:spLocks noGrp="1"/>
          </p:cNvSpPr>
          <p:nvPr>
            <p:ph type="sldNum" sz="quarter" idx="11"/>
          </p:nvPr>
        </p:nvSpPr>
        <p:spPr/>
        <p:txBody>
          <a:bodyPr/>
          <a:lstStyle/>
          <a:p>
            <a:fld id="{19B51A1E-902D-48AF-9020-955120F399B6}" type="slidenum">
              <a:rPr lang="en-US" noProof="0" smtClean="0"/>
              <a:pPr/>
              <a:t>9</a:t>
            </a:fld>
            <a:endParaRPr lang="en-US" noProof="0" dirty="0"/>
          </a:p>
        </p:txBody>
      </p:sp>
      <p:pic>
        <p:nvPicPr>
          <p:cNvPr id="12" name="Picture 11">
            <a:extLst>
              <a:ext uri="{FF2B5EF4-FFF2-40B4-BE49-F238E27FC236}">
                <a16:creationId xmlns:a16="http://schemas.microsoft.com/office/drawing/2014/main" id="{0054D6F3-622E-47DD-B7BD-682C6021590E}"/>
              </a:ext>
            </a:extLst>
          </p:cNvPr>
          <p:cNvPicPr>
            <a:picLocks noChangeAspect="1"/>
          </p:cNvPicPr>
          <p:nvPr/>
        </p:nvPicPr>
        <p:blipFill>
          <a:blip r:embed="rId2"/>
          <a:stretch>
            <a:fillRect/>
          </a:stretch>
        </p:blipFill>
        <p:spPr>
          <a:xfrm>
            <a:off x="551770" y="864000"/>
            <a:ext cx="10648036" cy="5723190"/>
          </a:xfrm>
          <a:prstGeom prst="rect">
            <a:avLst/>
          </a:prstGeom>
        </p:spPr>
      </p:pic>
      <p:sp>
        <p:nvSpPr>
          <p:cNvPr id="3" name="TextBox 2">
            <a:extLst>
              <a:ext uri="{FF2B5EF4-FFF2-40B4-BE49-F238E27FC236}">
                <a16:creationId xmlns:a16="http://schemas.microsoft.com/office/drawing/2014/main" id="{93A99427-5D81-4CC6-B306-72DA620C0667}"/>
              </a:ext>
            </a:extLst>
          </p:cNvPr>
          <p:cNvSpPr txBox="1"/>
          <p:nvPr/>
        </p:nvSpPr>
        <p:spPr>
          <a:xfrm>
            <a:off x="864159" y="2642717"/>
            <a:ext cx="1316334" cy="522514"/>
          </a:xfrm>
          <a:prstGeom prst="rect">
            <a:avLst/>
          </a:prstGeom>
          <a:solidFill>
            <a:schemeClr val="bg1"/>
          </a:solidFill>
        </p:spPr>
        <p:txBody>
          <a:bodyPr wrap="square" lIns="0" tIns="0" rIns="0" bIns="0" rtlCol="0">
            <a:noAutofit/>
          </a:bodyPr>
          <a:lstStyle/>
          <a:p>
            <a:pPr algn="l"/>
            <a:r>
              <a:rPr lang="en-US" sz="4200" dirty="0">
                <a:solidFill>
                  <a:srgbClr val="B2D34A"/>
                </a:solidFill>
                <a:latin typeface="Calibri" panose="020F0502020204030204" pitchFamily="34" charset="0"/>
                <a:cs typeface="Calibri" panose="020F0502020204030204" pitchFamily="34" charset="0"/>
              </a:rPr>
              <a:t>11.59</a:t>
            </a:r>
          </a:p>
        </p:txBody>
      </p:sp>
      <p:sp>
        <p:nvSpPr>
          <p:cNvPr id="6" name="TextBox 5">
            <a:extLst>
              <a:ext uri="{FF2B5EF4-FFF2-40B4-BE49-F238E27FC236}">
                <a16:creationId xmlns:a16="http://schemas.microsoft.com/office/drawing/2014/main" id="{30F3434C-42A1-4813-B439-2A15EF299165}"/>
              </a:ext>
            </a:extLst>
          </p:cNvPr>
          <p:cNvSpPr txBox="1"/>
          <p:nvPr/>
        </p:nvSpPr>
        <p:spPr>
          <a:xfrm>
            <a:off x="1914212" y="5024335"/>
            <a:ext cx="839036" cy="522514"/>
          </a:xfrm>
          <a:prstGeom prst="rect">
            <a:avLst/>
          </a:prstGeom>
          <a:solidFill>
            <a:schemeClr val="bg1"/>
          </a:solidFill>
        </p:spPr>
        <p:txBody>
          <a:bodyPr wrap="square" lIns="0" tIns="0" rIns="0" bIns="0" rtlCol="0">
            <a:noAutofit/>
          </a:bodyPr>
          <a:lstStyle/>
          <a:p>
            <a:pPr algn="l"/>
            <a:r>
              <a:rPr lang="en-US" sz="3600" dirty="0">
                <a:solidFill>
                  <a:srgbClr val="B2D34A"/>
                </a:solidFill>
                <a:latin typeface="Calibri" panose="020F0502020204030204" pitchFamily="34" charset="0"/>
                <a:cs typeface="Calibri" panose="020F0502020204030204" pitchFamily="34" charset="0"/>
              </a:rPr>
              <a:t>526</a:t>
            </a:r>
          </a:p>
        </p:txBody>
      </p:sp>
      <p:sp>
        <p:nvSpPr>
          <p:cNvPr id="5" name="TextBox 4">
            <a:extLst>
              <a:ext uri="{FF2B5EF4-FFF2-40B4-BE49-F238E27FC236}">
                <a16:creationId xmlns:a16="http://schemas.microsoft.com/office/drawing/2014/main" id="{0F92CD82-4EBB-4389-8FE1-2AD10189BD89}"/>
              </a:ext>
            </a:extLst>
          </p:cNvPr>
          <p:cNvSpPr txBox="1"/>
          <p:nvPr/>
        </p:nvSpPr>
        <p:spPr>
          <a:xfrm>
            <a:off x="5376756" y="4531806"/>
            <a:ext cx="989317" cy="663191"/>
          </a:xfrm>
          <a:prstGeom prst="rect">
            <a:avLst/>
          </a:prstGeom>
          <a:solidFill>
            <a:schemeClr val="bg1"/>
          </a:solidFill>
        </p:spPr>
        <p:txBody>
          <a:bodyPr wrap="square" lIns="0" tIns="0" rIns="0" bIns="0" rtlCol="0">
            <a:noAutofit/>
          </a:bodyPr>
          <a:lstStyle/>
          <a:p>
            <a:pPr algn="ctr"/>
            <a:r>
              <a:rPr lang="en-US" sz="4400" dirty="0">
                <a:solidFill>
                  <a:srgbClr val="B2D34A"/>
                </a:solidFill>
                <a:latin typeface="Calibri" panose="020F0502020204030204" pitchFamily="34" charset="0"/>
                <a:cs typeface="Calibri" panose="020F0502020204030204" pitchFamily="34" charset="0"/>
              </a:rPr>
              <a:t>107</a:t>
            </a:r>
          </a:p>
        </p:txBody>
      </p:sp>
      <p:sp>
        <p:nvSpPr>
          <p:cNvPr id="7" name="TextBox 6">
            <a:extLst>
              <a:ext uri="{FF2B5EF4-FFF2-40B4-BE49-F238E27FC236}">
                <a16:creationId xmlns:a16="http://schemas.microsoft.com/office/drawing/2014/main" id="{19DDDFAD-7D11-4479-B422-7F2D9870FF40}"/>
              </a:ext>
            </a:extLst>
          </p:cNvPr>
          <p:cNvSpPr txBox="1"/>
          <p:nvPr/>
        </p:nvSpPr>
        <p:spPr>
          <a:xfrm>
            <a:off x="8275655" y="3326005"/>
            <a:ext cx="1824614" cy="512466"/>
          </a:xfrm>
          <a:prstGeom prst="rect">
            <a:avLst/>
          </a:prstGeom>
          <a:solidFill>
            <a:schemeClr val="bg1"/>
          </a:solidFill>
        </p:spPr>
        <p:txBody>
          <a:bodyPr wrap="square" lIns="0" tIns="0" rIns="0" bIns="0" rtlCol="0">
            <a:noAutofit/>
          </a:bodyPr>
          <a:lstStyle/>
          <a:p>
            <a:pPr algn="l"/>
            <a:r>
              <a:rPr lang="en-US" sz="4000" dirty="0">
                <a:solidFill>
                  <a:srgbClr val="B2D34A"/>
                </a:solidFill>
                <a:latin typeface="Calibri" panose="020F0502020204030204" pitchFamily="34" charset="0"/>
                <a:cs typeface="Calibri" panose="020F0502020204030204" pitchFamily="34" charset="0"/>
              </a:rPr>
              <a:t>635,296</a:t>
            </a:r>
          </a:p>
        </p:txBody>
      </p:sp>
      <p:sp>
        <p:nvSpPr>
          <p:cNvPr id="9" name="TextBox 8">
            <a:extLst>
              <a:ext uri="{FF2B5EF4-FFF2-40B4-BE49-F238E27FC236}">
                <a16:creationId xmlns:a16="http://schemas.microsoft.com/office/drawing/2014/main" id="{04282A5C-5AEE-4627-9D5D-B36110499F3C}"/>
              </a:ext>
            </a:extLst>
          </p:cNvPr>
          <p:cNvSpPr txBox="1"/>
          <p:nvPr/>
        </p:nvSpPr>
        <p:spPr>
          <a:xfrm>
            <a:off x="8321709" y="5546849"/>
            <a:ext cx="1778559" cy="512466"/>
          </a:xfrm>
          <a:prstGeom prst="rect">
            <a:avLst/>
          </a:prstGeom>
          <a:solidFill>
            <a:schemeClr val="bg1"/>
          </a:solidFill>
        </p:spPr>
        <p:txBody>
          <a:bodyPr wrap="square" lIns="0" tIns="0" rIns="0" bIns="0" rtlCol="0">
            <a:noAutofit/>
          </a:bodyPr>
          <a:lstStyle/>
          <a:p>
            <a:pPr algn="l"/>
            <a:r>
              <a:rPr lang="en-US" sz="4000" dirty="0">
                <a:solidFill>
                  <a:srgbClr val="B2D34A"/>
                </a:solidFill>
                <a:latin typeface="Calibri" panose="020F0502020204030204" pitchFamily="34" charset="0"/>
                <a:cs typeface="Calibri" panose="020F0502020204030204" pitchFamily="34" charset="0"/>
              </a:rPr>
              <a:t>163,775</a:t>
            </a:r>
          </a:p>
        </p:txBody>
      </p:sp>
      <p:sp>
        <p:nvSpPr>
          <p:cNvPr id="8" name="TextBox 7">
            <a:extLst>
              <a:ext uri="{FF2B5EF4-FFF2-40B4-BE49-F238E27FC236}">
                <a16:creationId xmlns:a16="http://schemas.microsoft.com/office/drawing/2014/main" id="{83CDE304-E4D8-3A37-E2C8-B4821BA7C28B}"/>
              </a:ext>
            </a:extLst>
          </p:cNvPr>
          <p:cNvSpPr txBox="1"/>
          <p:nvPr/>
        </p:nvSpPr>
        <p:spPr>
          <a:xfrm>
            <a:off x="864159" y="3335974"/>
            <a:ext cx="1316334" cy="522514"/>
          </a:xfrm>
          <a:prstGeom prst="rect">
            <a:avLst/>
          </a:prstGeom>
          <a:solidFill>
            <a:schemeClr val="bg1"/>
          </a:solidFill>
        </p:spPr>
        <p:txBody>
          <a:bodyPr wrap="square" lIns="0" tIns="0" rIns="0" bIns="0" rtlCol="0">
            <a:noAutofit/>
          </a:bodyPr>
          <a:lstStyle/>
          <a:p>
            <a:pPr algn="l"/>
            <a:r>
              <a:rPr lang="en-US" sz="4200" dirty="0">
                <a:solidFill>
                  <a:srgbClr val="B2D34A"/>
                </a:solidFill>
                <a:latin typeface="Calibri" panose="020F0502020204030204" pitchFamily="34" charset="0"/>
                <a:cs typeface="Calibri" panose="020F0502020204030204" pitchFamily="34" charset="0"/>
              </a:rPr>
              <a:t>28.91</a:t>
            </a:r>
          </a:p>
        </p:txBody>
      </p:sp>
    </p:spTree>
    <p:extLst>
      <p:ext uri="{BB962C8B-B14F-4D97-AF65-F5344CB8AC3E}">
        <p14:creationId xmlns:p14="http://schemas.microsoft.com/office/powerpoint/2010/main" val="768294513"/>
      </p:ext>
    </p:extLst>
  </p:cSld>
  <p:clrMapOvr>
    <a:masterClrMapping/>
  </p:clrMapOvr>
</p:sld>
</file>

<file path=ppt/theme/theme1.xml><?xml version="1.0" encoding="utf-8"?>
<a:theme xmlns:a="http://schemas.openxmlformats.org/drawingml/2006/main" name="Office Them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AF_template2.potx" id="{FB9BC85B-5171-46B6-8E36-15A261FE3705}" vid="{0A909B1D-D8E9-4AE6-984D-E448F6289C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WBDocument" ma:contentTypeID="0x010100F4C63C3BD852AE468EAEFD0E6C57C64F0200F6BB69EE57CB454DB48205F49CB29C50" ma:contentTypeVersion="16" ma:contentTypeDescription="" ma:contentTypeScope="" ma:versionID="513bf6a325c36ed4b9d60f271bcc8249">
  <xsd:schema xmlns:xsd="http://www.w3.org/2001/XMLSchema" xmlns:xs="http://www.w3.org/2001/XMLSchema" xmlns:p="http://schemas.microsoft.com/office/2006/metadata/properties" xmlns:ns3="3e02667f-0271-471b-bd6e-11a2e16def1d" targetNamespace="http://schemas.microsoft.com/office/2006/metadata/properties" ma:root="true" ma:fieldsID="2f3663a29b4827bbb1a78314061ce33b" ns3:_="">
    <xsd:import namespace="3e02667f-0271-471b-bd6e-11a2e16def1d"/>
    <xsd:element name="properties">
      <xsd:complexType>
        <xsd:sequence>
          <xsd:element name="documentManagement">
            <xsd:complexType>
              <xsd:all>
                <xsd:element ref="ns3:WBDocs_Document_Date" minOccurs="0"/>
                <xsd:element ref="ns3:WBDocs_Information_Classification"/>
                <xsd:element ref="ns3:TaxCatchAll" minOccurs="0"/>
                <xsd:element ref="ns3:TaxCatchAllLabel" minOccurs="0"/>
                <xsd:element ref="ns3:_dlc_DocId" minOccurs="0"/>
                <xsd:element ref="ns3:_dlc_DocIdUrl" minOccurs="0"/>
                <xsd:element ref="ns3:_dlc_DocIdPersistId" minOccurs="0"/>
                <xsd:element ref="ns3:WBDocs_Access_To_Info_Exception" minOccurs="0"/>
                <xsd:element ref="ns3:o1cb080a3dca4eb8a0fd03c7cc8bf8f7" minOccurs="0"/>
                <xsd:element ref="ns3:i008215bacac45029ee8cafff4c8e93b" minOccurs="0"/>
                <xsd:element ref="ns3:OneCMS_Subcategory" minOccurs="0"/>
                <xsd:element ref="ns3:OneCMS_Category" minOccurs="0"/>
                <xsd:element ref="ns3: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WBDocs_Document_Date" ma:index="3" nillable="true" ma:displayName="Document Date" ma:default="[today]" ma:format="DateTime" ma:internalName="WBDocs_Document_Date" ma:readOnly="false">
      <xsd:simpleType>
        <xsd:restriction base="dms:DateTime"/>
      </xsd:simpleType>
    </xsd:element>
    <xsd:element name="WBDocs_Information_Classification" ma:index="4" ma:displayName="Information Classification" ma:default="Official Use Only" ma:format="Dropdown" ma:internalName="WBDocs_Information_Classification" ma:readOnly="false">
      <xsd:simpleType>
        <xsd:restriction base="dms:Choice">
          <xsd:enumeration value="Public"/>
          <xsd:enumeration value="Official Use Only"/>
          <xsd:enumeration value="Confidential"/>
          <xsd:enumeration value="Strictly Confidential"/>
        </xsd:restriction>
      </xsd:simpleType>
    </xsd:element>
    <xsd:element name="TaxCatchAll" ma:index="6" nillable="true" ma:displayName="Taxonomy Catch All Column" ma:hidden="true" ma:list="{52a9afb7-7b6a-44ed-a0ea-db681bed9442}" ma:internalName="TaxCatchAll" ma:showField="CatchAllData" ma:web="2162f347-cf1b-4bed-ad36-8fa5f60395a9">
      <xsd:complexType>
        <xsd:complexContent>
          <xsd:extension base="dms:MultiChoiceLookup">
            <xsd:sequence>
              <xsd:element name="Value" type="dms:Lookup" maxOccurs="unbounded" minOccurs="0" nillable="true"/>
            </xsd:sequence>
          </xsd:extension>
        </xsd:complexContent>
      </xsd:complexType>
    </xsd:element>
    <xsd:element name="TaxCatchAllLabel" ma:index="7" nillable="true" ma:displayName="Taxonomy Catch All Column1" ma:hidden="true" ma:list="{52a9afb7-7b6a-44ed-a0ea-db681bed9442}" ma:internalName="TaxCatchAllLabel" ma:readOnly="true" ma:showField="CatchAllDataLabel" ma:web="2162f347-cf1b-4bed-ad36-8fa5f60395a9">
      <xsd:complexType>
        <xsd:complexContent>
          <xsd:extension base="dms:MultiChoiceLookup">
            <xsd:sequence>
              <xsd:element name="Value" type="dms:Lookup" maxOccurs="unbounded" minOccurs="0" nillable="true"/>
            </xsd:sequence>
          </xsd:extension>
        </xsd:complexContent>
      </xsd:complex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WBDocs_Access_To_Info_Exception" ma:index="13" nillable="true" ma:displayName="Access to Info Exception" ma:default="12. Not Assessed" ma:format="Dropdown" ma:internalName="WBDocs_Access_To_Info_Exception">
      <xsd:simpleType>
        <xsd:restriction base="dms:Choice">
          <xsd:enumeration value="1. Personal"/>
          <xsd:enumeration value="2. Executive Director's Communications"/>
          <xsd:enumeration value="3. Board Ethics Committee"/>
          <xsd:enumeration value="4. Attorney-Client Privilege"/>
          <xsd:enumeration value="5. Security &amp; Safety"/>
          <xsd:enumeration value="6. Other Disclosure Regimes"/>
          <xsd:enumeration value="7. Client / Third Party Confidence"/>
          <xsd:enumeration value="8. Corporate/Administrative"/>
          <xsd:enumeration value="9. Deliberative"/>
          <xsd:enumeration value="10a-c. Financial - Forecast/Analysis/Transactions"/>
          <xsd:enumeration value="10d. Financial - Banking &amp; Billing"/>
          <xsd:enumeration value="11. Bank's Prerogative to Restrict"/>
          <xsd:enumeration value="12. Not Assessed"/>
          <xsd:enumeration value="13. Not Applicable"/>
          <xsd:enumeration value="Unknown Policy Restriction"/>
        </xsd:restriction>
      </xsd:simpleType>
    </xsd:element>
    <xsd:element name="o1cb080a3dca4eb8a0fd03c7cc8bf8f7" ma:index="15" nillable="true" ma:taxonomy="true" ma:internalName="o1cb080a3dca4eb8a0fd03c7cc8bf8f7" ma:taxonomyFieldName="WBDocs_Local_Document_Type" ma:displayName="Local Document Type" ma:readOnly="false" ma:default="" ma:fieldId="{81cb080a-3dca-4eb8-a0fd-03c7cc8bf8f7}" ma:taxonomyMulti="true" ma:sspId="2a6c10d7-b926-4fc0-945e-3cbf5049f6bd" ma:termSetId="ec380048-e675-43f7-9194-41567bcb0af6" ma:anchorId="00000000-0000-0000-0000-000000000000" ma:open="false" ma:isKeyword="false">
      <xsd:complexType>
        <xsd:sequence>
          <xsd:element ref="pc:Terms" minOccurs="0" maxOccurs="1"/>
        </xsd:sequence>
      </xsd:complexType>
    </xsd:element>
    <xsd:element name="i008215bacac45029ee8cafff4c8e93b" ma:index="17" nillable="true" ma:taxonomy="true" ma:internalName="i008215bacac45029ee8cafff4c8e93b" ma:taxonomyFieldName="WBDocs_Originating_Unit" ma:displayName="Originating unit" ma:readOnly="false" ma:default="-1;#GEF - Global Environment Facility|9f323ca6-1e1c-45a7-a1ba-5f59196854eb" ma:fieldId="{2008215b-acac-4502-9ee8-cafff4c8e93b}" ma:taxonomyMulti="true" ma:sspId="2a6c10d7-b926-4fc0-945e-3cbf5049f6bd" ma:termSetId="806c0147-d557-463e-8bb0-983f4f318bd5" ma:anchorId="00000000-0000-0000-0000-000000000000" ma:open="false" ma:isKeyword="false">
      <xsd:complexType>
        <xsd:sequence>
          <xsd:element ref="pc:Terms" minOccurs="0" maxOccurs="1"/>
        </xsd:sequence>
      </xsd:complexType>
    </xsd:element>
    <xsd:element name="OneCMS_Subcategory" ma:index="21" nillable="true" ma:displayName="Subcategory" ma:hidden="true" ma:internalName="OneCMS_Subcategory" ma:readOnly="false">
      <xsd:simpleType>
        <xsd:restriction base="dms:Text"/>
      </xsd:simpleType>
    </xsd:element>
    <xsd:element name="OneCMS_Category" ma:index="22" nillable="true" ma:displayName="Category" ma:hidden="true" ma:internalName="OneCMS_Category" ma:readOnly="false">
      <xsd:simpleType>
        <xsd:restriction base="dms:Text"/>
      </xsd:simpleType>
    </xsd:element>
    <xsd:element name="Abstract" ma:index="23" nillable="true" ma:displayName="Abstract" ma:hidden="true" ma:internalName="Abstract"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1cb080a3dca4eb8a0fd03c7cc8bf8f7 xmlns="3e02667f-0271-471b-bd6e-11a2e16def1d">
      <Terms xmlns="http://schemas.microsoft.com/office/infopath/2007/PartnerControls"/>
    </o1cb080a3dca4eb8a0fd03c7cc8bf8f7>
    <WBDocs_Access_To_Info_Exception xmlns="3e02667f-0271-471b-bd6e-11a2e16def1d">12. Not Assessed</WBDocs_Access_To_Info_Exception>
    <WBDocs_Document_Date xmlns="3e02667f-0271-471b-bd6e-11a2e16def1d">2020-08-05T18:25:42+00:00</WBDocs_Document_Date>
    <TaxCatchAll xmlns="3e02667f-0271-471b-bd6e-11a2e16def1d">
      <Value>5</Value>
    </TaxCatchAll>
    <i008215bacac45029ee8cafff4c8e93b xmlns="3e02667f-0271-471b-bd6e-11a2e16def1d">
      <Terms xmlns="http://schemas.microsoft.com/office/infopath/2007/PartnerControls">
        <TermInfo xmlns="http://schemas.microsoft.com/office/infopath/2007/PartnerControls">
          <TermName xmlns="http://schemas.microsoft.com/office/infopath/2007/PartnerControls">GEF - Global Environment Facility</TermName>
          <TermId xmlns="http://schemas.microsoft.com/office/infopath/2007/PartnerControls">9f323ca6-1e1c-45a7-a1ba-5f59196854eb</TermId>
        </TermInfo>
      </Terms>
    </i008215bacac45029ee8cafff4c8e93b>
    <WBDocs_Information_Classification xmlns="3e02667f-0271-471b-bd6e-11a2e16def1d">Official Use Only</WBDocs_Information_Classification>
    <Abstract xmlns="3e02667f-0271-471b-bd6e-11a2e16def1d" xsi:nil="true"/>
    <OneCMS_Subcategory xmlns="3e02667f-0271-471b-bd6e-11a2e16def1d" xsi:nil="true"/>
    <OneCMS_Category xmlns="3e02667f-0271-471b-bd6e-11a2e16def1d" xsi:nil="true"/>
  </documentManagement>
</p:properties>
</file>

<file path=customXml/item4.xml><?xml version="1.0" encoding="utf-8"?>
<?mso-contentType ?>
<SharedContentType xmlns="Microsoft.SharePoint.Taxonomy.ContentTypeSync" SourceId="2a6c10d7-b926-4fc0-945e-3cbf5049f6bd" ContentTypeId="0x010100F4C63C3BD852AE468EAEFD0E6C57C64F02"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2ECDE1-C572-4E4F-8D80-82344A3B3DA9}">
  <ds:schemaRefs>
    <ds:schemaRef ds:uri="http://schemas.microsoft.com/sharepoint/events"/>
  </ds:schemaRefs>
</ds:datastoreItem>
</file>

<file path=customXml/itemProps2.xml><?xml version="1.0" encoding="utf-8"?>
<ds:datastoreItem xmlns:ds="http://schemas.openxmlformats.org/officeDocument/2006/customXml" ds:itemID="{1C874736-E4E1-4C2C-8770-CD5D6BF91F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02667f-0271-471b-bd6e-11a2e16def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490261-1200-4EC7-95B0-2241EE54AA34}">
  <ds:schemaRefs>
    <ds:schemaRef ds:uri="http://schemas.microsoft.com/office/infopath/2007/PartnerControls"/>
    <ds:schemaRef ds:uri="http://www.w3.org/XML/1998/namespace"/>
    <ds:schemaRef ds:uri="http://purl.org/dc/dcmitype/"/>
    <ds:schemaRef ds:uri="http://schemas.microsoft.com/office/2006/documentManagement/types"/>
    <ds:schemaRef ds:uri="http://schemas.microsoft.com/office/2006/metadata/properties"/>
    <ds:schemaRef ds:uri="http://schemas.openxmlformats.org/package/2006/metadata/core-properties"/>
    <ds:schemaRef ds:uri="3e02667f-0271-471b-bd6e-11a2e16def1d"/>
    <ds:schemaRef ds:uri="http://purl.org/dc/terms/"/>
    <ds:schemaRef ds:uri="http://purl.org/dc/elements/1.1/"/>
  </ds:schemaRefs>
</ds:datastoreItem>
</file>

<file path=customXml/itemProps4.xml><?xml version="1.0" encoding="utf-8"?>
<ds:datastoreItem xmlns:ds="http://schemas.openxmlformats.org/officeDocument/2006/customXml" ds:itemID="{ED0B334B-CADE-4E04-A6FE-730C46B50D87}">
  <ds:schemaRefs>
    <ds:schemaRef ds:uri="Microsoft.SharePoint.Taxonomy.ContentTypeSync"/>
  </ds:schemaRefs>
</ds:datastoreItem>
</file>

<file path=customXml/itemProps5.xml><?xml version="1.0" encoding="utf-8"?>
<ds:datastoreItem xmlns:ds="http://schemas.openxmlformats.org/officeDocument/2006/customXml" ds:itemID="{19BF51BA-BD97-4518-9266-AD3D615498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AF_template2</Template>
  <TotalTime>0</TotalTime>
  <Words>2177</Words>
  <Application>Microsoft Office PowerPoint</Application>
  <PresentationFormat>Widescreen</PresentationFormat>
  <Paragraphs>301</Paragraphs>
  <Slides>20</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Courier New</vt:lpstr>
      <vt:lpstr>Rockwell</vt:lpstr>
      <vt:lpstr>Times New Roman</vt:lpstr>
      <vt:lpstr>Trebuchet MS</vt:lpstr>
      <vt:lpstr>Wingdings</vt:lpstr>
      <vt:lpstr>Office Theme</vt:lpstr>
      <vt:lpstr>ADAPTATION FUND - OVERVIEW  </vt:lpstr>
      <vt:lpstr>PowerPoint Presentation</vt:lpstr>
      <vt:lpstr>PowerPoint Presentation</vt:lpstr>
      <vt:lpstr>PowerPoint Presentation</vt:lpstr>
      <vt:lpstr>Portfolio of implementing partners</vt:lpstr>
      <vt:lpstr>How to Access</vt:lpstr>
      <vt:lpstr>PowerPoint Presentation</vt:lpstr>
      <vt:lpstr>PowerPoint Presentation</vt:lpstr>
      <vt:lpstr>Tangible results</vt:lpstr>
      <vt:lpstr>Medium Term Strategy  2023 to 2027</vt:lpstr>
      <vt:lpstr>PowerPoint Presentation</vt:lpstr>
      <vt:lpstr>Proposed modalities for delivery &amp; implementation in MTS-2</vt:lpstr>
      <vt:lpstr>AF Funding Opportunities under Strategic Pillars</vt:lpstr>
      <vt:lpstr>Proposed MTS-2 IP Delivery Methods &amp; Activities </vt:lpstr>
      <vt:lpstr>Enhanced Readiness Programme: Proposed modalities for more comprehensive &amp; iterative support </vt:lpstr>
      <vt:lpstr>New strategic emphasis on promoting locally led action </vt:lpstr>
      <vt:lpstr>Enhanced Complementarity &amp; Coherence with Other Climate Funds                                                                                                                                    </vt:lpstr>
      <vt:lpstr>New emphasis on scaling up of results &amp; strategic partnerships with other adaptation funders</vt:lpstr>
      <vt:lpstr>For further information </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
  <cp:lastModifiedBy/>
  <cp:revision>4</cp:revision>
  <dcterms:created xsi:type="dcterms:W3CDTF">2020-02-11T14:02:39Z</dcterms:created>
  <dcterms:modified xsi:type="dcterms:W3CDTF">2023-09-12T12:59:49Z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0x010100F4C63C3BD852AE468EAEFD0E6C57C64F0200F6BB69EE57CB454DB48205F49CB29C50</vt:lpwstr>
  </property>
  <property fmtid="{D5CDD505-2E9C-101B-9397-08002B2CF9AE}" pid="3" name="Order">
    <vt:r8>1600</vt:r8>
  </property>
  <property fmtid="{D5CDD505-2E9C-101B-9397-08002B2CF9AE}" pid="4" name="WBDocs_Originating_Unit">
    <vt:lpwstr>5;#GEF - Global Environment Facility|9f323ca6-1e1c-45a7-a1ba-5f59196854eb</vt:lpwstr>
  </property>
  <property fmtid="{D5CDD505-2E9C-101B-9397-08002B2CF9AE}" pid="5" name="WBDocs_Local_Document_Type">
    <vt:lpwstr/>
  </property>
  <property fmtid="{D5CDD505-2E9C-101B-9397-08002B2CF9AE}" pid="6" name="SharedWithUsers">
    <vt:lpwstr>104;#Claudia Maria Lasprilla Pina;#41;#Martina Dorigo;#40;#Alyssa Maria Gomes</vt:lpwstr>
  </property>
</Properties>
</file>