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3" r:id="rId2"/>
    <p:sldId id="267" r:id="rId3"/>
    <p:sldId id="289" r:id="rId4"/>
    <p:sldId id="412" r:id="rId5"/>
    <p:sldId id="291" r:id="rId6"/>
    <p:sldId id="265" r:id="rId7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519"/>
    <p:restoredTop sz="96327" autoAdjust="0"/>
  </p:normalViewPr>
  <p:slideViewPr>
    <p:cSldViewPr>
      <p:cViewPr varScale="1">
        <p:scale>
          <a:sx n="128" d="100"/>
          <a:sy n="128" d="100"/>
        </p:scale>
        <p:origin x="6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5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102F1453-6541-4848-AECF-FBA284B02AE2}" type="datetimeFigureOut">
              <a:rPr lang="en-US" smtClean="0"/>
              <a:pPr/>
              <a:t>9/28/23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EFEE4FFA-17AA-4635-B1AC-63807C137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00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62794ED9-59CC-4736-9311-49CA8CC608A0}" type="datetimeFigureOut">
              <a:rPr lang="en-US" smtClean="0"/>
              <a:pPr/>
              <a:t>9/28/23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CCCF80C5-2FE0-4BCF-8C7A-8DB882B425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6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Tam and Shirley representing MCT, FSM’s NIE</a:t>
            </a:r>
          </a:p>
          <a:p>
            <a:r>
              <a:rPr lang="en-US" dirty="0"/>
              <a:t>Project title:  </a:t>
            </a:r>
            <a:r>
              <a:rPr lang="en-US" sz="1200" b="1" kern="12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Practical Solutions for Reducing Community Vulnerability to Climate Change in the Federated States of Micronesia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F80C5-2FE0-4BCF-8C7A-8DB882B4256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5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MCT works across the region, this project is for the FSM – here are some specifics about the country. </a:t>
            </a:r>
          </a:p>
          <a:p>
            <a:r>
              <a:rPr lang="en-US" dirty="0"/>
              <a:t>Most important: Climate change is affecting the marine ecosystems that the people of FSM rely on for their protein and economic well being.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F80C5-2FE0-4BCF-8C7A-8DB882B4256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40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to show the effects of climate change on the region and the FSM - in particular the top left, coral bleaching is one constant outcome of the rising temperatures in the region. </a:t>
            </a:r>
          </a:p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F80C5-2FE0-4BCF-8C7A-8DB882B4256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05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We relied heavily on unconventional data gathering and information and this took some time to gather through consultations and research.</a:t>
            </a:r>
          </a:p>
          <a:p>
            <a:endParaRPr lang="en-US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8800" b="1" dirty="0">
                <a:solidFill>
                  <a:srgbClr val="000000"/>
                </a:solidFill>
              </a:rPr>
              <a:t>Access and Trust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8800" dirty="0">
                <a:solidFill>
                  <a:srgbClr val="000000"/>
                </a:solidFill>
              </a:rPr>
              <a:t>Indicative lists vs actual activities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8800" dirty="0">
                <a:solidFill>
                  <a:srgbClr val="000000"/>
                </a:solidFill>
              </a:rPr>
              <a:t>Accreditation, due diligence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8800" dirty="0">
                <a:solidFill>
                  <a:srgbClr val="000000"/>
                </a:solidFill>
              </a:rPr>
              <a:t>Costs of implementation, isolation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8800" b="1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8800" b="1" dirty="0">
                <a:solidFill>
                  <a:srgbClr val="000000"/>
                </a:solidFill>
              </a:rPr>
              <a:t>Donor Priorities (be flexible)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8800" dirty="0">
                <a:solidFill>
                  <a:srgbClr val="000000"/>
                </a:solidFill>
              </a:rPr>
              <a:t>Acknowledge established mechanisms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8800" dirty="0">
                <a:solidFill>
                  <a:srgbClr val="000000"/>
                </a:solidFill>
              </a:rPr>
              <a:t>Tangible activities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8800" dirty="0">
                <a:solidFill>
                  <a:srgbClr val="000000"/>
                </a:solidFill>
              </a:rPr>
              <a:t>Ongoing support allowing projects to build off one another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8800" b="1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8800" b="1" dirty="0">
                <a:solidFill>
                  <a:srgbClr val="000000"/>
                </a:solidFill>
              </a:rPr>
              <a:t>Capacity development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8800" dirty="0">
                <a:solidFill>
                  <a:srgbClr val="000000"/>
                </a:solidFill>
              </a:rPr>
              <a:t>Real transfer of knowledge, technical support mandates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8800" dirty="0">
                <a:solidFill>
                  <a:srgbClr val="000000"/>
                </a:solidFill>
              </a:rPr>
              <a:t>Scholarships, fellowships, shadowing, formal certifications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sz="8800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8800" b="1" dirty="0">
                <a:solidFill>
                  <a:srgbClr val="000000"/>
                </a:solidFill>
              </a:rPr>
              <a:t>No magic bullet (trust and patience)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F80C5-2FE0-4BCF-8C7A-8DB882B4256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59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Justifying the climate adaptation rationale of supporting Marine Protected Areas: very unique </a:t>
            </a:r>
          </a:p>
          <a:p>
            <a:endParaRPr lang="en-US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200" b="1" dirty="0"/>
              <a:t>Project Outcomes Summary:</a:t>
            </a:r>
            <a:endParaRPr lang="en-US" sz="12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200" dirty="0"/>
              <a:t>Resources for the sustainable finance of the marine ecosystem through protected areas networks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200" dirty="0"/>
              <a:t>enforcement and policies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200" dirty="0"/>
              <a:t>funding for small scale eco-system based adaptation projects in communities, positive impacts on health and nutrition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200" dirty="0"/>
              <a:t>local community empowerment to implement projects and in turn experience higher levels of social cohesion and capacity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200" dirty="0"/>
              <a:t>preservation of traditional values and pride in local culture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200" dirty="0"/>
              <a:t>a reduction in the stressors of climate change on the marine ecosystem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200" dirty="0"/>
              <a:t>Knowledge Management component sharing lessons learned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F80C5-2FE0-4BCF-8C7A-8DB882B4256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49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Here’s some history on the AF and MCT and our grant</a:t>
            </a:r>
          </a:p>
          <a:p>
            <a:endParaRPr lang="en-US" dirty="0"/>
          </a:p>
          <a:p>
            <a:r>
              <a:rPr lang="en-US" dirty="0"/>
              <a:t>**took over a year to get the project approved, mostly because of questions about the climate rationale**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F80C5-2FE0-4BCF-8C7A-8DB882B4256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08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CF52D-0447-4664-B975-0383CC2BF5BF}" type="datetimeFigureOut">
              <a:rPr lang="en-US"/>
              <a:pPr>
                <a:defRPr/>
              </a:pPr>
              <a:t>9/28/23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2D252-56E9-40CC-AEEE-6C2450969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D63BA-8B0E-45E3-ACF7-86DA608905C3}" type="datetimeFigureOut">
              <a:rPr lang="en-US"/>
              <a:pPr>
                <a:defRPr/>
              </a:pPr>
              <a:t>9/28/23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B755C-B5C8-4D0B-9854-2896035D2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DA769-D455-4D39-A8E2-5BC2F3315BF6}" type="datetimeFigureOut">
              <a:rPr lang="en-US"/>
              <a:pPr>
                <a:defRPr/>
              </a:pPr>
              <a:t>9/28/23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C5A16-8CCA-4B5E-841F-7A9945B9B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3D9EE-1F15-459A-9A64-AB79D3BDF7CA}" type="datetimeFigureOut">
              <a:rPr lang="en-US"/>
              <a:pPr>
                <a:defRPr/>
              </a:pPr>
              <a:t>9/28/23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70437-B1B3-4297-804A-5A2BA6297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2087C-7933-44A3-B384-C1A17ADBCADE}" type="datetimeFigureOut">
              <a:rPr lang="en-US"/>
              <a:pPr>
                <a:defRPr/>
              </a:pPr>
              <a:t>9/28/23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79227-6DA9-4702-A9DF-1F216D071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284BA-D8F8-45AF-9A81-E42FBA51EC36}" type="datetimeFigureOut">
              <a:rPr lang="en-US"/>
              <a:pPr>
                <a:defRPr/>
              </a:pPr>
              <a:t>9/28/23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BE192-68E5-43CF-A9C1-911C22B74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86B59-86DA-4E90-A950-FAC39F4973E3}" type="datetimeFigureOut">
              <a:rPr lang="en-US"/>
              <a:pPr>
                <a:defRPr/>
              </a:pPr>
              <a:t>9/28/23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B7E1D-6F01-4248-BB72-EE4207247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D4E89-89FE-4D2C-8E74-48CD5EF27E3D}" type="datetimeFigureOut">
              <a:rPr lang="en-US"/>
              <a:pPr>
                <a:defRPr/>
              </a:pPr>
              <a:t>9/28/23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C6C0A-322F-4765-A0C9-5FF09DB61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17233-B011-4D35-A499-B06080BA88AB}" type="datetimeFigureOut">
              <a:rPr lang="en-US"/>
              <a:pPr>
                <a:defRPr/>
              </a:pPr>
              <a:t>9/28/23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30530-8F55-4BEB-90E6-F48D24DF0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19E10-DF8F-4C51-B419-705CE846ECF2}" type="datetimeFigureOut">
              <a:rPr lang="en-US"/>
              <a:pPr>
                <a:defRPr/>
              </a:pPr>
              <a:t>9/28/23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7D6F3-2800-4487-98A1-772F97053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C78DB-3D18-4D7A-91AA-AB190DE66DC0}" type="datetimeFigureOut">
              <a:rPr lang="en-US"/>
              <a:pPr>
                <a:defRPr/>
              </a:pPr>
              <a:t>9/28/23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E4B9D-AE55-4889-96B1-957CA15F8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CE9328-1076-498C-A1A3-676A90B49A66}" type="datetimeFigureOut">
              <a:rPr lang="en-US"/>
              <a:pPr>
                <a:defRPr/>
              </a:pPr>
              <a:t>9/28/23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A048A7-0DBD-41E4-81EF-DD9EE8439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9BD0A92D-399A-41B4-B955-6B72A41B7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6048" y="0"/>
            <a:ext cx="9340048" cy="6850894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D6A49DF9-534D-4905-8F46-02AB63EB6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13"/>
          <a:stretch/>
        </p:blipFill>
        <p:spPr>
          <a:xfrm flipH="1">
            <a:off x="-196051" y="0"/>
            <a:ext cx="9340050" cy="6850894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0428" y="3886200"/>
            <a:ext cx="4459934" cy="122607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685800">
              <a:lnSpc>
                <a:spcPct val="90000"/>
              </a:lnSpc>
              <a:defRPr/>
            </a:pPr>
            <a:r>
              <a:rPr lang="en-US" sz="2600" b="1" kern="12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Practical Solutions for Reducing Community Vulnerability to Climate Change in the Federated States of Micronesia </a:t>
            </a:r>
            <a:br>
              <a:rPr lang="en-US" sz="2600" b="1" kern="12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en-US" sz="2600" b="1" kern="12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600" b="1" kern="12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	</a:t>
            </a:r>
            <a:br>
              <a:rPr lang="en-US" sz="2600" b="1" kern="12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600" b="1" kern="12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en-US" sz="1700" kern="12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en-US" sz="17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br>
              <a:rPr lang="en-US" sz="17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17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sz="14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</a:t>
            </a:r>
            <a:r>
              <a:rPr lang="en-US" sz="1400" kern="12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National Implementing Entity , FSM</a:t>
            </a:r>
            <a:br>
              <a:rPr lang="en-US" sz="1400" kern="12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en-US" sz="2600" b="1" kern="12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600" b="1" kern="12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	</a:t>
            </a:r>
            <a:br>
              <a:rPr lang="en-US" sz="2600" b="1" kern="12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en-US" sz="2600" b="1" kern="12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6" name="Freeform 56">
            <a:extLst>
              <a:ext uri="{FF2B5EF4-FFF2-40B4-BE49-F238E27FC236}">
                <a16:creationId xmlns:a16="http://schemas.microsoft.com/office/drawing/2014/main" id="{9FA51AA9-DFBD-4CB2-9C70-26DAC24A3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213" y="-7107"/>
            <a:ext cx="4301461" cy="3189918"/>
          </a:xfrm>
          <a:custGeom>
            <a:avLst/>
            <a:gdLst>
              <a:gd name="connsiteX0" fmla="*/ 268379 w 4305922"/>
              <a:gd name="connsiteY0" fmla="*/ 0 h 3193227"/>
              <a:gd name="connsiteX1" fmla="*/ 4037544 w 4305922"/>
              <a:gd name="connsiteY1" fmla="*/ 0 h 3193227"/>
              <a:gd name="connsiteX2" fmla="*/ 4046072 w 4305922"/>
              <a:gd name="connsiteY2" fmla="*/ 14037 h 3193227"/>
              <a:gd name="connsiteX3" fmla="*/ 4305922 w 4305922"/>
              <a:gd name="connsiteY3" fmla="*/ 1040266 h 3193227"/>
              <a:gd name="connsiteX4" fmla="*/ 2152962 w 4305922"/>
              <a:gd name="connsiteY4" fmla="*/ 3193227 h 3193227"/>
              <a:gd name="connsiteX5" fmla="*/ 0 w 4305922"/>
              <a:gd name="connsiteY5" fmla="*/ 1040266 h 3193227"/>
              <a:gd name="connsiteX6" fmla="*/ 259851 w 4305922"/>
              <a:gd name="connsiteY6" fmla="*/ 14037 h 31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922" h="3193227">
                <a:moveTo>
                  <a:pt x="268379" y="0"/>
                </a:moveTo>
                <a:lnTo>
                  <a:pt x="4037544" y="0"/>
                </a:lnTo>
                <a:lnTo>
                  <a:pt x="4046072" y="14037"/>
                </a:lnTo>
                <a:cubicBezTo>
                  <a:pt x="4211790" y="319097"/>
                  <a:pt x="4305922" y="668689"/>
                  <a:pt x="4305922" y="1040266"/>
                </a:cubicBezTo>
                <a:cubicBezTo>
                  <a:pt x="4305922" y="2229314"/>
                  <a:pt x="3342009" y="3193227"/>
                  <a:pt x="2152962" y="3193227"/>
                </a:cubicBezTo>
                <a:cubicBezTo>
                  <a:pt x="963913" y="3193227"/>
                  <a:pt x="0" y="2229314"/>
                  <a:pt x="0" y="1040266"/>
                </a:cubicBezTo>
                <a:cubicBezTo>
                  <a:pt x="0" y="668689"/>
                  <a:pt x="94133" y="319097"/>
                  <a:pt x="259851" y="1403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6" name="Picture 15" descr="A sunset over a body of water&#10;&#10;Description automatically generated">
            <a:extLst>
              <a:ext uri="{FF2B5EF4-FFF2-40B4-BE49-F238E27FC236}">
                <a16:creationId xmlns:a16="http://schemas.microsoft.com/office/drawing/2014/main" id="{1014AB09-C16F-834F-A323-66411CA143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791" r="-1" b="-1"/>
          <a:stretch/>
        </p:blipFill>
        <p:spPr>
          <a:xfrm>
            <a:off x="329848" y="-15077"/>
            <a:ext cx="4059658" cy="3069017"/>
          </a:xfrm>
          <a:custGeom>
            <a:avLst/>
            <a:gdLst/>
            <a:ahLst/>
            <a:cxnLst/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78" name="Freeform 58">
            <a:extLst>
              <a:ext uri="{FF2B5EF4-FFF2-40B4-BE49-F238E27FC236}">
                <a16:creationId xmlns:a16="http://schemas.microsoft.com/office/drawing/2014/main" id="{D5905D0D-FE5E-454B-A340-4DE821C09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2327" y="1420882"/>
            <a:ext cx="4501673" cy="5437119"/>
          </a:xfrm>
          <a:custGeom>
            <a:avLst/>
            <a:gdLst>
              <a:gd name="connsiteX0" fmla="*/ 3034499 w 4506342"/>
              <a:gd name="connsiteY0" fmla="*/ 0 h 5442758"/>
              <a:gd name="connsiteX1" fmla="*/ 4480922 w 4506342"/>
              <a:gd name="connsiteY1" fmla="*/ 366248 h 5442758"/>
              <a:gd name="connsiteX2" fmla="*/ 4506342 w 4506342"/>
              <a:gd name="connsiteY2" fmla="*/ 381691 h 5442758"/>
              <a:gd name="connsiteX3" fmla="*/ 4506342 w 4506342"/>
              <a:gd name="connsiteY3" fmla="*/ 5442758 h 5442758"/>
              <a:gd name="connsiteX4" fmla="*/ 1193461 w 4506342"/>
              <a:gd name="connsiteY4" fmla="*/ 5442758 h 5442758"/>
              <a:gd name="connsiteX5" fmla="*/ 1104276 w 4506342"/>
              <a:gd name="connsiteY5" fmla="*/ 5376066 h 5442758"/>
              <a:gd name="connsiteX6" fmla="*/ 0 w 4506342"/>
              <a:gd name="connsiteY6" fmla="*/ 3034499 h 5442758"/>
              <a:gd name="connsiteX7" fmla="*/ 3034499 w 4506342"/>
              <a:gd name="connsiteY7" fmla="*/ 0 h 544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6342" h="5442758">
                <a:moveTo>
                  <a:pt x="3034499" y="0"/>
                </a:moveTo>
                <a:cubicBezTo>
                  <a:pt x="3558220" y="0"/>
                  <a:pt x="4050953" y="132675"/>
                  <a:pt x="4480922" y="366248"/>
                </a:cubicBezTo>
                <a:lnTo>
                  <a:pt x="4506342" y="381691"/>
                </a:lnTo>
                <a:lnTo>
                  <a:pt x="4506342" y="5442758"/>
                </a:lnTo>
                <a:lnTo>
                  <a:pt x="1193461" y="5442758"/>
                </a:lnTo>
                <a:lnTo>
                  <a:pt x="1104276" y="5376066"/>
                </a:lnTo>
                <a:cubicBezTo>
                  <a:pt x="429867" y="4819495"/>
                  <a:pt x="0" y="3977198"/>
                  <a:pt x="0" y="3034499"/>
                </a:cubicBezTo>
                <a:cubicBezTo>
                  <a:pt x="0" y="1358591"/>
                  <a:pt x="1358591" y="0"/>
                  <a:pt x="3034499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3" name="Picture 12" descr="A picture containing food&#10;&#10;Description automatically generated">
            <a:extLst>
              <a:ext uri="{FF2B5EF4-FFF2-40B4-BE49-F238E27FC236}">
                <a16:creationId xmlns:a16="http://schemas.microsoft.com/office/drawing/2014/main" id="{24C19816-7972-8142-B783-664A4EDA8F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302"/>
          <a:stretch/>
        </p:blipFill>
        <p:spPr>
          <a:xfrm>
            <a:off x="4797277" y="1575831"/>
            <a:ext cx="4346723" cy="5282169"/>
          </a:xfrm>
          <a:custGeom>
            <a:avLst/>
            <a:gdLst/>
            <a:ahLst/>
            <a:cxnLst/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2548624-6E22-2C49-B148-F10E4B837C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428" y="5638800"/>
            <a:ext cx="1567652" cy="10749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CA9BD09E-78CE-E241-BFDB-E0F8A8820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9817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47D44D-8111-D94F-9C3A-67B1C60BC146}"/>
              </a:ext>
            </a:extLst>
          </p:cNvPr>
          <p:cNvSpPr/>
          <p:nvPr/>
        </p:nvSpPr>
        <p:spPr>
          <a:xfrm>
            <a:off x="304800" y="2973113"/>
            <a:ext cx="8839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1,000,000 square miles of ocean/607 islands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endParaRPr lang="en-US" sz="2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112,000 people in 4 Island States: eclectic geography, ecology, language and cultures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endParaRPr lang="en-US" sz="2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More than 1,200 species of ferns and flowering plants, 1000 fish species, 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      350 coral species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endParaRPr lang="en-US" sz="2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More than 80% of communities in the FSM are vulnerable to sea-level rise and flooding: sea level rise has averaged 11 mm per year since 1993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AC16F9-4C3E-4A55-849C-2C292C4C81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9" r="1" b="1"/>
          <a:stretch/>
        </p:blipFill>
        <p:spPr>
          <a:xfrm>
            <a:off x="20" y="10"/>
            <a:ext cx="5411530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7B22EE-677B-44FD-94D2-D1FF734C29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-3" b="-3"/>
          <a:stretch/>
        </p:blipFill>
        <p:spPr>
          <a:xfrm>
            <a:off x="4216674" y="10"/>
            <a:ext cx="4927327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0B65FD-8629-41A1-8746-28D39F25D7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5" r="2" b="14671"/>
          <a:stretch/>
        </p:blipFill>
        <p:spPr>
          <a:xfrm>
            <a:off x="3136508" y="3887894"/>
            <a:ext cx="6007493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63447C-E4EB-4510-95FE-949199645BC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8" b="23520"/>
          <a:stretch/>
        </p:blipFill>
        <p:spPr>
          <a:xfrm>
            <a:off x="20" y="3106464"/>
            <a:ext cx="4657145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9152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-1836" y="3733800"/>
            <a:ext cx="2059236" cy="2452687"/>
          </a:xfrm>
          <a:solidFill>
            <a:srgbClr val="00B0F0"/>
          </a:solidFill>
        </p:spPr>
        <p:txBody>
          <a:bodyPr anchor="ctr">
            <a:normAutofit/>
          </a:bodyPr>
          <a:lstStyle/>
          <a:p>
            <a:r>
              <a:rPr lang="en-US" sz="2300" b="1" dirty="0"/>
              <a:t>Community Empowerment</a:t>
            </a:r>
            <a:br>
              <a:rPr lang="en-US" sz="2300" b="1" dirty="0"/>
            </a:br>
            <a:r>
              <a:rPr lang="en-US" sz="2300" b="1" dirty="0"/>
              <a:t>Locally Led Adaptation</a:t>
            </a:r>
            <a:br>
              <a:rPr lang="en-US" sz="3100" b="1" dirty="0"/>
            </a:br>
            <a:endParaRPr lang="en-US" sz="31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718A9-C0C3-4B59-9CA4-C0C61EA24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9" b="13859"/>
          <a:stretch/>
        </p:blipFill>
        <p:spPr>
          <a:xfrm>
            <a:off x="20" y="11"/>
            <a:ext cx="9143980" cy="2819389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3276600"/>
            <a:ext cx="7239000" cy="3036030"/>
          </a:xfrm>
        </p:spPr>
        <p:txBody>
          <a:bodyPr rtlCol="0" anchor="ctr">
            <a:normAutofit fontScale="250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6400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6800" b="1" dirty="0"/>
              <a:t>Projects are in response to community planning, not dictated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6800" b="1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6800" b="1" dirty="0"/>
              <a:t>Traditional/Local Leadership values locally led initiatives, closer to the problem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6800" b="1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6800" b="1" dirty="0"/>
              <a:t>Local community empowerment to implement projects and in turn experience higher levels of social cohesion and capacity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6800" b="1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6800" b="1" dirty="0"/>
              <a:t>Project support is greater, local-led = local buy in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6800" b="1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6800" b="1" dirty="0"/>
              <a:t>Funds mostly remain in communities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6800" b="1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6800" b="1" dirty="0"/>
              <a:t>Preservation of traditional values and pride in local culture, TK + science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6800" b="1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6800" b="1" dirty="0"/>
              <a:t>Capacity building at the local level (planning, project mgmt., financial accountability)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6800" b="1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6800" b="1" dirty="0"/>
              <a:t>Sustained funding and long term support to communities (long game)</a:t>
            </a:r>
            <a:endParaRPr lang="en-US" sz="6800" dirty="0"/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4800" dirty="0"/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68366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834AD1-2767-40D2-975B-6FE1D283AE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b="7975"/>
          <a:stretch/>
        </p:blipFill>
        <p:spPr>
          <a:xfrm>
            <a:off x="1" y="2247533"/>
            <a:ext cx="4114064" cy="4610469"/>
          </a:xfrm>
          <a:custGeom>
            <a:avLst/>
            <a:gdLst/>
            <a:ahLst/>
            <a:cxnLst/>
            <a:rect l="l" t="t" r="r" b="b"/>
            <a:pathLst>
              <a:path w="5485419" h="4610469">
                <a:moveTo>
                  <a:pt x="2345076" y="0"/>
                </a:moveTo>
                <a:cubicBezTo>
                  <a:pt x="4079439" y="0"/>
                  <a:pt x="5485419" y="1405980"/>
                  <a:pt x="5485419" y="3140344"/>
                </a:cubicBezTo>
                <a:cubicBezTo>
                  <a:pt x="5485419" y="3573935"/>
                  <a:pt x="5397545" y="3987002"/>
                  <a:pt x="5238635" y="4362707"/>
                </a:cubicBezTo>
                <a:lnTo>
                  <a:pt x="5119282" y="4610469"/>
                </a:lnTo>
                <a:lnTo>
                  <a:pt x="0" y="4610469"/>
                </a:lnTo>
                <a:lnTo>
                  <a:pt x="0" y="1056789"/>
                </a:lnTo>
                <a:lnTo>
                  <a:pt x="124518" y="919786"/>
                </a:lnTo>
                <a:cubicBezTo>
                  <a:pt x="692808" y="351495"/>
                  <a:pt x="1477894" y="0"/>
                  <a:pt x="2345076" y="0"/>
                </a:cubicBezTo>
                <a:close/>
              </a:path>
            </a:pathLst>
          </a:cu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3B37BAF8-EA97-496B-9DF6-3D53B6A19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69244" y="818433"/>
            <a:ext cx="3967946" cy="10668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2000" b="1" dirty="0">
                <a:solidFill>
                  <a:srgbClr val="000000"/>
                </a:solidFill>
              </a:rPr>
            </a:br>
            <a:br>
              <a:rPr lang="en-US" sz="1800" b="1" u="sng" dirty="0">
                <a:solidFill>
                  <a:srgbClr val="000000"/>
                </a:solidFill>
              </a:rPr>
            </a:br>
            <a:br>
              <a:rPr lang="en-US" sz="1800" b="1" dirty="0">
                <a:solidFill>
                  <a:srgbClr val="000000"/>
                </a:solidFill>
              </a:rPr>
            </a:b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398" y="1123765"/>
            <a:ext cx="4574791" cy="5505635"/>
          </a:xfrm>
        </p:spPr>
        <p:txBody>
          <a:bodyPr rtlCol="0" anchor="ctr">
            <a:normAutofit/>
          </a:bodyPr>
          <a:lstStyle/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1900" b="1" u="sng" dirty="0"/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1900" b="1" u="sng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900" b="1" dirty="0"/>
              <a:t>Local community organizations, local governments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1900" b="1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900" b="1" dirty="0"/>
              <a:t>Identify their own projects priorities, budget, components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1900" b="1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900" b="1" dirty="0"/>
              <a:t>Priority to fund actions under already established plans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1900" b="1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900" b="1" dirty="0"/>
              <a:t>Nature based (NBS), Eco based solutions (EBA)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1900" b="1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900" b="1" dirty="0"/>
              <a:t>Fiscal sponsorship pairing if necessary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1900" b="1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900" b="1" dirty="0"/>
              <a:t>Capacity and Technical support from MCT and partners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1700" b="1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A0F168-E9FC-6655-68CF-18D379B77B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8" r="9848" b="3"/>
          <a:stretch/>
        </p:blipFill>
        <p:spPr>
          <a:xfrm>
            <a:off x="351208" y="44650"/>
            <a:ext cx="3411650" cy="2614366"/>
          </a:xfrm>
          <a:custGeom>
            <a:avLst/>
            <a:gdLst/>
            <a:ahLst/>
            <a:cxnLst/>
            <a:rect l="l" t="t" r="r" b="b"/>
            <a:pathLst>
              <a:path w="4548867" h="2614366">
                <a:moveTo>
                  <a:pt x="28132" y="0"/>
                </a:moveTo>
                <a:lnTo>
                  <a:pt x="4520736" y="0"/>
                </a:lnTo>
                <a:lnTo>
                  <a:pt x="4537124" y="107385"/>
                </a:lnTo>
                <a:cubicBezTo>
                  <a:pt x="4544889" y="183845"/>
                  <a:pt x="4548867" y="261424"/>
                  <a:pt x="4548867" y="339933"/>
                </a:cubicBezTo>
                <a:cubicBezTo>
                  <a:pt x="4548867" y="1596068"/>
                  <a:pt x="3530568" y="2614366"/>
                  <a:pt x="2274434" y="2614366"/>
                </a:cubicBezTo>
                <a:cubicBezTo>
                  <a:pt x="1018299" y="2614366"/>
                  <a:pt x="0" y="1596068"/>
                  <a:pt x="0" y="339933"/>
                </a:cubicBezTo>
                <a:cubicBezTo>
                  <a:pt x="0" y="261424"/>
                  <a:pt x="3978" y="183845"/>
                  <a:pt x="11743" y="107385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A9F6FE-A6AA-5FFB-816B-0A72AF241C62}"/>
              </a:ext>
            </a:extLst>
          </p:cNvPr>
          <p:cNvSpPr txBox="1"/>
          <p:nvPr/>
        </p:nvSpPr>
        <p:spPr>
          <a:xfrm>
            <a:off x="3962399" y="315075"/>
            <a:ext cx="4953001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Small Grants Mechanism</a:t>
            </a:r>
          </a:p>
        </p:txBody>
      </p:sp>
    </p:spTree>
    <p:extLst>
      <p:ext uri="{BB962C8B-B14F-4D97-AF65-F5344CB8AC3E}">
        <p14:creationId xmlns:p14="http://schemas.microsoft.com/office/powerpoint/2010/main" val="3345069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341" y="609599"/>
            <a:ext cx="8261817" cy="4038601"/>
          </a:xfrm>
          <a:noFill/>
        </p:spPr>
        <p:txBody>
          <a:bodyPr rtlCol="0" anchor="ctr">
            <a:normAutofit fontScale="92500" lnSpcReduction="20000"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endParaRPr lang="en-US" sz="11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900" b="1" i="1" dirty="0">
                <a:solidFill>
                  <a:schemeClr val="tx1"/>
                </a:solidFill>
              </a:rPr>
              <a:t>Agroforestry for Food Security</a:t>
            </a:r>
            <a:r>
              <a:rPr lang="en-US" sz="1900" b="1" dirty="0">
                <a:solidFill>
                  <a:schemeClr val="tx1"/>
                </a:solidFill>
              </a:rPr>
              <a:t>: increasing nursery capacity to provide seedlings, gardens and livelihoods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9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900" b="1" i="1" dirty="0">
                <a:solidFill>
                  <a:schemeClr val="tx1"/>
                </a:solidFill>
              </a:rPr>
              <a:t>Marine Ecosystem Health</a:t>
            </a:r>
            <a:r>
              <a:rPr lang="en-US" sz="1900" b="1" dirty="0">
                <a:solidFill>
                  <a:schemeClr val="tx1"/>
                </a:solidFill>
              </a:rPr>
              <a:t>: Restoring sea cucumber resources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9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900" b="1" i="1" dirty="0">
                <a:solidFill>
                  <a:schemeClr val="tx1"/>
                </a:solidFill>
              </a:rPr>
              <a:t>Mangrove Ecosystems: </a:t>
            </a:r>
            <a:r>
              <a:rPr lang="en-US" sz="1900" b="1" dirty="0">
                <a:solidFill>
                  <a:schemeClr val="tx1"/>
                </a:solidFill>
              </a:rPr>
              <a:t>bringing together traditional leaders to design local policy on mangrove protection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9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900" b="1" i="1" dirty="0">
                <a:solidFill>
                  <a:schemeClr val="tx1"/>
                </a:solidFill>
              </a:rPr>
              <a:t>Fisheries Regulations</a:t>
            </a:r>
            <a:r>
              <a:rPr lang="en-US" sz="1900" b="1" dirty="0">
                <a:solidFill>
                  <a:schemeClr val="tx1"/>
                </a:solidFill>
              </a:rPr>
              <a:t>: supporting development of local spear-fishing ordinances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9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900" b="1" i="1" dirty="0">
                <a:solidFill>
                  <a:schemeClr val="tx1"/>
                </a:solidFill>
              </a:rPr>
              <a:t>Protected Area Awareness</a:t>
            </a:r>
            <a:r>
              <a:rPr lang="en-US" sz="1900" b="1" dirty="0">
                <a:solidFill>
                  <a:schemeClr val="tx1"/>
                </a:solidFill>
              </a:rPr>
              <a:t>: funding the development of locally produced media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9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900" b="1" i="1" dirty="0">
                <a:solidFill>
                  <a:schemeClr val="tx1"/>
                </a:solidFill>
              </a:rPr>
              <a:t>Protected Area Development</a:t>
            </a:r>
            <a:r>
              <a:rPr lang="en-US" sz="1900" b="1" dirty="0">
                <a:solidFill>
                  <a:schemeClr val="tx1"/>
                </a:solidFill>
              </a:rPr>
              <a:t>: official designation of marine protected area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19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900" b="1" i="1" dirty="0">
                <a:solidFill>
                  <a:schemeClr val="tx1"/>
                </a:solidFill>
              </a:rPr>
              <a:t>Elementary Education</a:t>
            </a:r>
            <a:r>
              <a:rPr lang="en-US" sz="1900" b="1" dirty="0">
                <a:solidFill>
                  <a:schemeClr val="tx1"/>
                </a:solidFill>
              </a:rPr>
              <a:t>: locally developed place-based lessons on conservation in schools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63F900-0FEB-9601-0399-20E196D1A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41241"/>
            <a:ext cx="6515100" cy="492159"/>
          </a:xfrm>
          <a:solidFill>
            <a:srgbClr val="00B0F0"/>
          </a:solidFill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Examples of Small Grants Projects: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670624-33FE-409E-90E5-636283258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88" y="4724401"/>
            <a:ext cx="3298312" cy="2129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F48371-A9AA-BDAD-06B7-43A9E1730D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24400"/>
            <a:ext cx="3536812" cy="2133599"/>
          </a:xfrm>
          <a:prstGeom prst="rect">
            <a:avLst/>
          </a:prstGeom>
        </p:spPr>
      </p:pic>
      <p:pic>
        <p:nvPicPr>
          <p:cNvPr id="7" name="Content Placeholder 3" descr="IMG_5177-17.jpg">
            <a:extLst>
              <a:ext uri="{FF2B5EF4-FFF2-40B4-BE49-F238E27FC236}">
                <a16:creationId xmlns:a16="http://schemas.microsoft.com/office/drawing/2014/main" id="{76C11FAF-1F90-CC3C-AFFB-2C6BAD15C0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0" y="4724400"/>
            <a:ext cx="2871128" cy="21292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BDocument" ma:contentTypeID="0x010100F4C63C3BD852AE468EAEFD0E6C57C64F0200F6BB69EE57CB454DB48205F49CB29C50" ma:contentTypeVersion="16" ma:contentTypeDescription="" ma:contentTypeScope="" ma:versionID="513bf6a325c36ed4b9d60f271bcc8249">
  <xsd:schema xmlns:xsd="http://www.w3.org/2001/XMLSchema" xmlns:xs="http://www.w3.org/2001/XMLSchema" xmlns:p="http://schemas.microsoft.com/office/2006/metadata/properties" xmlns:ns3="3e02667f-0271-471b-bd6e-11a2e16def1d" targetNamespace="http://schemas.microsoft.com/office/2006/metadata/properties" ma:root="true" ma:fieldsID="2f3663a29b4827bbb1a78314061ce33b" ns3:_="">
    <xsd:import namespace="3e02667f-0271-471b-bd6e-11a2e16def1d"/>
    <xsd:element name="properties">
      <xsd:complexType>
        <xsd:sequence>
          <xsd:element name="documentManagement">
            <xsd:complexType>
              <xsd:all>
                <xsd:element ref="ns3:WBDocs_Document_Date" minOccurs="0"/>
                <xsd:element ref="ns3:WBDocs_Information_Classification"/>
                <xsd:element ref="ns3:TaxCatchAll" minOccurs="0"/>
                <xsd:element ref="ns3:TaxCatchAllLabel" minOccurs="0"/>
                <xsd:element ref="ns3:_dlc_DocId" minOccurs="0"/>
                <xsd:element ref="ns3:_dlc_DocIdUrl" minOccurs="0"/>
                <xsd:element ref="ns3:_dlc_DocIdPersistId" minOccurs="0"/>
                <xsd:element ref="ns3:WBDocs_Access_To_Info_Exception" minOccurs="0"/>
                <xsd:element ref="ns3:o1cb080a3dca4eb8a0fd03c7cc8bf8f7" minOccurs="0"/>
                <xsd:element ref="ns3:i008215bacac45029ee8cafff4c8e93b" minOccurs="0"/>
                <xsd:element ref="ns3:OneCMS_Subcategory" minOccurs="0"/>
                <xsd:element ref="ns3:OneCMS_Category" minOccurs="0"/>
                <xsd:element ref="ns3: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2667f-0271-471b-bd6e-11a2e16def1d" elementFormDefault="qualified">
    <xsd:import namespace="http://schemas.microsoft.com/office/2006/documentManagement/types"/>
    <xsd:import namespace="http://schemas.microsoft.com/office/infopath/2007/PartnerControls"/>
    <xsd:element name="WBDocs_Document_Date" ma:index="3" nillable="true" ma:displayName="Document Date" ma:default="[today]" ma:format="DateTime" ma:internalName="WBDocs_Document_Date" ma:readOnly="false">
      <xsd:simpleType>
        <xsd:restriction base="dms:DateTime"/>
      </xsd:simpleType>
    </xsd:element>
    <xsd:element name="WBDocs_Information_Classification" ma:index="4" ma:displayName="Information Classification" ma:default="Official Use Only" ma:format="Dropdown" ma:internalName="WBDocs_Information_Classification" ma:readOnly="false">
      <xsd:simpleType>
        <xsd:restriction base="dms:Choice">
          <xsd:enumeration value="Public"/>
          <xsd:enumeration value="Official Use Only"/>
          <xsd:enumeration value="Confidential"/>
          <xsd:enumeration value="Strictly Confidential"/>
        </xsd:restriction>
      </xsd:simpleType>
    </xsd:element>
    <xsd:element name="TaxCatchAll" ma:index="6" nillable="true" ma:displayName="Taxonomy Catch All Column" ma:hidden="true" ma:list="{52a9afb7-7b6a-44ed-a0ea-db681bed9442}" ma:internalName="TaxCatchAll" ma:showField="CatchAllData" ma:web="2162f347-cf1b-4bed-ad36-8fa5f60395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7" nillable="true" ma:displayName="Taxonomy Catch All Column1" ma:hidden="true" ma:list="{52a9afb7-7b6a-44ed-a0ea-db681bed9442}" ma:internalName="TaxCatchAllLabel" ma:readOnly="true" ma:showField="CatchAllDataLabel" ma:web="2162f347-cf1b-4bed-ad36-8fa5f60395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WBDocs_Access_To_Info_Exception" ma:index="13" nillable="true" ma:displayName="Access to Info Exception" ma:default="12. Not Assessed" ma:format="Dropdown" ma:internalName="WBDocs_Access_To_Info_Exception">
      <xsd:simpleType>
        <xsd:restriction base="dms:Choice">
          <xsd:enumeration value="1. Personal"/>
          <xsd:enumeration value="2. Executive Director's Communications"/>
          <xsd:enumeration value="3. Board Ethics Committee"/>
          <xsd:enumeration value="4. Attorney-Client Privilege"/>
          <xsd:enumeration value="5. Security &amp; Safety"/>
          <xsd:enumeration value="6. Other Disclosure Regimes"/>
          <xsd:enumeration value="7. Client / Third Party Confidence"/>
          <xsd:enumeration value="8. Corporate/Administrative"/>
          <xsd:enumeration value="9. Deliberative"/>
          <xsd:enumeration value="10a-c. Financial - Forecast/Analysis/Transactions"/>
          <xsd:enumeration value="10d. Financial - Banking &amp; Billing"/>
          <xsd:enumeration value="11. Bank's Prerogative to Restrict"/>
          <xsd:enumeration value="12. Not Assessed"/>
          <xsd:enumeration value="13. Not Applicable"/>
          <xsd:enumeration value="Unknown Policy Restriction"/>
        </xsd:restriction>
      </xsd:simpleType>
    </xsd:element>
    <xsd:element name="o1cb080a3dca4eb8a0fd03c7cc8bf8f7" ma:index="15" nillable="true" ma:taxonomy="true" ma:internalName="o1cb080a3dca4eb8a0fd03c7cc8bf8f7" ma:taxonomyFieldName="WBDocs_Local_Document_Type" ma:displayName="Local Document Type" ma:readOnly="false" ma:default="" ma:fieldId="{81cb080a-3dca-4eb8-a0fd-03c7cc8bf8f7}" ma:taxonomyMulti="true" ma:sspId="2a6c10d7-b926-4fc0-945e-3cbf5049f6bd" ma:termSetId="ec380048-e675-43f7-9194-41567bcb0a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008215bacac45029ee8cafff4c8e93b" ma:index="17" nillable="true" ma:taxonomy="true" ma:internalName="i008215bacac45029ee8cafff4c8e93b" ma:taxonomyFieldName="WBDocs_Originating_Unit" ma:displayName="Originating unit" ma:readOnly="false" ma:default="-1;#GEF - Global Environment Facility|9f323ca6-1e1c-45a7-a1ba-5f59196854eb" ma:fieldId="{2008215b-acac-4502-9ee8-cafff4c8e93b}" ma:taxonomyMulti="true" ma:sspId="2a6c10d7-b926-4fc0-945e-3cbf5049f6bd" ma:termSetId="806c0147-d557-463e-8bb0-983f4f318bd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neCMS_Subcategory" ma:index="21" nillable="true" ma:displayName="Subcategory" ma:hidden="true" ma:internalName="OneCMS_Subcategory" ma:readOnly="false">
      <xsd:simpleType>
        <xsd:restriction base="dms:Text"/>
      </xsd:simpleType>
    </xsd:element>
    <xsd:element name="OneCMS_Category" ma:index="22" nillable="true" ma:displayName="Category" ma:hidden="true" ma:internalName="OneCMS_Category" ma:readOnly="false">
      <xsd:simpleType>
        <xsd:restriction base="dms:Text"/>
      </xsd:simpleType>
    </xsd:element>
    <xsd:element name="Abstract" ma:index="23" nillable="true" ma:displayName="Abstract" ma:hidden="true" ma:internalName="Abstract" ma:readOnly="fals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" ma:displayName="Author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a6c10d7-b926-4fc0-945e-3cbf5049f6bd" ContentTypeId="0x010100F4C63C3BD852AE468EAEFD0E6C57C64F02" PreviousValue="false"/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1cb080a3dca4eb8a0fd03c7cc8bf8f7 xmlns="3e02667f-0271-471b-bd6e-11a2e16def1d">
      <Terms xmlns="http://schemas.microsoft.com/office/infopath/2007/PartnerControls"/>
    </o1cb080a3dca4eb8a0fd03c7cc8bf8f7>
    <Abstract xmlns="3e02667f-0271-471b-bd6e-11a2e16def1d" xsi:nil="true"/>
    <WBDocs_Access_To_Info_Exception xmlns="3e02667f-0271-471b-bd6e-11a2e16def1d">12. Not Assessed</WBDocs_Access_To_Info_Exception>
    <WBDocs_Document_Date xmlns="3e02667f-0271-471b-bd6e-11a2e16def1d">2023-09-27T20:46:51+00:00</WBDocs_Document_Date>
    <TaxCatchAll xmlns="3e02667f-0271-471b-bd6e-11a2e16def1d">
      <Value>5</Value>
    </TaxCatchAll>
    <OneCMS_Subcategory xmlns="3e02667f-0271-471b-bd6e-11a2e16def1d" xsi:nil="true"/>
    <i008215bacac45029ee8cafff4c8e93b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GEF - Global Environment Facility</TermName>
          <TermId xmlns="http://schemas.microsoft.com/office/infopath/2007/PartnerControls">9f323ca6-1e1c-45a7-a1ba-5f59196854eb</TermId>
        </TermInfo>
      </Terms>
    </i008215bacac45029ee8cafff4c8e93b>
    <WBDocs_Information_Classification xmlns="3e02667f-0271-471b-bd6e-11a2e16def1d">Official Use Only</WBDocs_Information_Classification>
    <OneCMS_Category xmlns="3e02667f-0271-471b-bd6e-11a2e16def1d" xsi:nil="true"/>
  </documentManagement>
</p:properties>
</file>

<file path=customXml/itemProps1.xml><?xml version="1.0" encoding="utf-8"?>
<ds:datastoreItem xmlns:ds="http://schemas.openxmlformats.org/officeDocument/2006/customXml" ds:itemID="{F4316F90-EB3B-4F21-A2C0-DFA93151904F}"/>
</file>

<file path=customXml/itemProps2.xml><?xml version="1.0" encoding="utf-8"?>
<ds:datastoreItem xmlns:ds="http://schemas.openxmlformats.org/officeDocument/2006/customXml" ds:itemID="{F3B00BBD-43AD-43AF-961C-5046BD659110}"/>
</file>

<file path=customXml/itemProps3.xml><?xml version="1.0" encoding="utf-8"?>
<ds:datastoreItem xmlns:ds="http://schemas.openxmlformats.org/officeDocument/2006/customXml" ds:itemID="{50937CDE-EE9E-41AE-B89E-33BA3A1349AD}"/>
</file>

<file path=customXml/itemProps4.xml><?xml version="1.0" encoding="utf-8"?>
<ds:datastoreItem xmlns:ds="http://schemas.openxmlformats.org/officeDocument/2006/customXml" ds:itemID="{4CEDF74F-1353-4CFA-8045-B8E47263B697}"/>
</file>

<file path=customXml/itemProps5.xml><?xml version="1.0" encoding="utf-8"?>
<ds:datastoreItem xmlns:ds="http://schemas.openxmlformats.org/officeDocument/2006/customXml" ds:itemID="{9176DFD9-19A9-4695-9FFE-3FF275F42B26}"/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668</Words>
  <Application>Microsoft Macintosh PowerPoint</Application>
  <PresentationFormat>On-screen Show (4:3)</PresentationFormat>
  <Paragraphs>98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 Theme</vt:lpstr>
      <vt:lpstr>Practical Solutions for Reducing Community Vulnerability to Climate Change in the Federated States of Micronesia                                      National Implementing Entity , FSM     </vt:lpstr>
      <vt:lpstr>PowerPoint Presentation</vt:lpstr>
      <vt:lpstr>PowerPoint Presentation</vt:lpstr>
      <vt:lpstr>Community Empowerment Locally Led Adaptation </vt:lpstr>
      <vt:lpstr>   </vt:lpstr>
      <vt:lpstr>Examples of Small Grants Projects: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Solutions for Reducing Community Vulnerability to Climate Change in the Federated States of Micronesia                                      National Implementing Entity , FSM    </dc:title>
  <dc:creator>Tamara Greenstone</dc:creator>
  <cp:lastModifiedBy>Tamara Greenstone</cp:lastModifiedBy>
  <cp:revision>44</cp:revision>
  <dcterms:created xsi:type="dcterms:W3CDTF">2020-11-10T00:35:34Z</dcterms:created>
  <dcterms:modified xsi:type="dcterms:W3CDTF">2023-09-27T20:32:26Z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0x010100F4C63C3BD852AE468EAEFD0E6C57C64F0200F6BB69EE57CB454DB48205F49CB29C50</vt:lpwstr>
  </property>
  <property fmtid="{D5CDD505-2E9C-101B-9397-08002B2CF9AE}" pid="3" name="WBDocs_Local_Document_Type">
    <vt:lpwstr/>
  </property>
  <property fmtid="{D5CDD505-2E9C-101B-9397-08002B2CF9AE}" pid="4" name="MediaServiceImageTags">
    <vt:lpwstr/>
  </property>
  <property fmtid="{D5CDD505-2E9C-101B-9397-08002B2CF9AE}" pid="5" name="lcf76f155ced4ddcb4097134ff3c332f">
    <vt:lpwstr/>
  </property>
  <property fmtid="{D5CDD505-2E9C-101B-9397-08002B2CF9AE}" pid="6" name="WBDocs_Originating_Unit">
    <vt:lpwstr>5;#GEF - Global Environment Facility|9f323ca6-1e1c-45a7-a1ba-5f59196854eb</vt:lpwstr>
  </property>
</Properties>
</file>