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5" r:id="rId4"/>
    <p:sldId id="258" r:id="rId5"/>
    <p:sldId id="259" r:id="rId6"/>
    <p:sldId id="306" r:id="rId7"/>
    <p:sldId id="30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F590B-6282-4695-BC7F-348843EA71D6}" v="16" dt="2023-09-29T12:45:22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19" Type="http://schemas.openxmlformats.org/officeDocument/2006/relationships/customXml" Target="../customXml/item5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ode M. Syarif" userId="cc446c04-d862-41af-b6c6-7e27eb95063a" providerId="ADAL" clId="{EFFD7829-DFAB-4799-B434-B59616FEB144}"/>
    <pc:docChg chg="custSel modSld">
      <pc:chgData name="Laode M. Syarif" userId="cc446c04-d862-41af-b6c6-7e27eb95063a" providerId="ADAL" clId="{EFFD7829-DFAB-4799-B434-B59616FEB144}" dt="2023-09-29T14:06:44.901" v="39" actId="313"/>
      <pc:docMkLst>
        <pc:docMk/>
      </pc:docMkLst>
      <pc:sldChg chg="addSp delSp modSp mod">
        <pc:chgData name="Laode M. Syarif" userId="cc446c04-d862-41af-b6c6-7e27eb95063a" providerId="ADAL" clId="{EFFD7829-DFAB-4799-B434-B59616FEB144}" dt="2023-09-29T14:06:44.901" v="39" actId="313"/>
        <pc:sldMkLst>
          <pc:docMk/>
          <pc:sldMk cId="2773333062" sldId="259"/>
        </pc:sldMkLst>
        <pc:spChg chg="mod">
          <ac:chgData name="Laode M. Syarif" userId="cc446c04-d862-41af-b6c6-7e27eb95063a" providerId="ADAL" clId="{EFFD7829-DFAB-4799-B434-B59616FEB144}" dt="2023-09-29T14:06:44.901" v="39" actId="313"/>
          <ac:spMkLst>
            <pc:docMk/>
            <pc:sldMk cId="2773333062" sldId="259"/>
            <ac:spMk id="2" creationId="{936E1BC5-6D4D-143C-7F16-6EF22CE5223C}"/>
          </ac:spMkLst>
        </pc:spChg>
        <pc:spChg chg="mod ord">
          <ac:chgData name="Laode M. Syarif" userId="cc446c04-d862-41af-b6c6-7e27eb95063a" providerId="ADAL" clId="{EFFD7829-DFAB-4799-B434-B59616FEB144}" dt="2023-09-29T14:06:22.615" v="31" actId="207"/>
          <ac:spMkLst>
            <pc:docMk/>
            <pc:sldMk cId="2773333062" sldId="259"/>
            <ac:spMk id="3" creationId="{D560805A-C337-5558-764E-43ADA70AA726}"/>
          </ac:spMkLst>
        </pc:spChg>
        <pc:spChg chg="del">
          <ac:chgData name="Laode M. Syarif" userId="cc446c04-d862-41af-b6c6-7e27eb95063a" providerId="ADAL" clId="{EFFD7829-DFAB-4799-B434-B59616FEB144}" dt="2023-09-29T14:01:36.136" v="4" actId="26606"/>
          <ac:spMkLst>
            <pc:docMk/>
            <pc:sldMk cId="2773333062" sldId="259"/>
            <ac:spMk id="22" creationId="{114C78B5-EC6B-4A39-8860-705100867457}"/>
          </ac:spMkLst>
        </pc:spChg>
        <pc:spChg chg="add">
          <ac:chgData name="Laode M. Syarif" userId="cc446c04-d862-41af-b6c6-7e27eb95063a" providerId="ADAL" clId="{EFFD7829-DFAB-4799-B434-B59616FEB144}" dt="2023-09-29T14:01:36.136" v="4" actId="26606"/>
          <ac:spMkLst>
            <pc:docMk/>
            <pc:sldMk cId="2773333062" sldId="259"/>
            <ac:spMk id="31" creationId="{2DAA6C16-BF9B-4A3E-BC70-EE6015D4F967}"/>
          </ac:spMkLst>
        </pc:spChg>
        <pc:grpChg chg="del">
          <ac:chgData name="Laode M. Syarif" userId="cc446c04-d862-41af-b6c6-7e27eb95063a" providerId="ADAL" clId="{EFFD7829-DFAB-4799-B434-B59616FEB144}" dt="2023-09-29T14:01:36.136" v="4" actId="26606"/>
          <ac:grpSpMkLst>
            <pc:docMk/>
            <pc:sldMk cId="2773333062" sldId="259"/>
            <ac:grpSpMk id="24" creationId="{A50943B0-FDF7-4C2C-B784-9208C945A8C3}"/>
          </ac:grpSpMkLst>
        </pc:grpChg>
        <pc:grpChg chg="add">
          <ac:chgData name="Laode M. Syarif" userId="cc446c04-d862-41af-b6c6-7e27eb95063a" providerId="ADAL" clId="{EFFD7829-DFAB-4799-B434-B59616FEB144}" dt="2023-09-29T14:01:36.136" v="4" actId="26606"/>
          <ac:grpSpMkLst>
            <pc:docMk/>
            <pc:sldMk cId="2773333062" sldId="259"/>
            <ac:grpSpMk id="33" creationId="{31655B4F-4050-4B1F-82A8-180E74CF9C54}"/>
          </ac:grpSpMkLst>
        </pc:grpChg>
        <pc:picChg chg="mod">
          <ac:chgData name="Laode M. Syarif" userId="cc446c04-d862-41af-b6c6-7e27eb95063a" providerId="ADAL" clId="{EFFD7829-DFAB-4799-B434-B59616FEB144}" dt="2023-09-29T14:01:36.136" v="4" actId="26606"/>
          <ac:picMkLst>
            <pc:docMk/>
            <pc:sldMk cId="2773333062" sldId="259"/>
            <ac:picMk id="4" creationId="{DABE21DE-A470-B1A9-2994-B5BDF3442C76}"/>
          </ac:picMkLst>
        </pc:picChg>
        <pc:picChg chg="mod">
          <ac:chgData name="Laode M. Syarif" userId="cc446c04-d862-41af-b6c6-7e27eb95063a" providerId="ADAL" clId="{EFFD7829-DFAB-4799-B434-B59616FEB144}" dt="2023-09-29T14:01:36.136" v="4" actId="26606"/>
          <ac:picMkLst>
            <pc:docMk/>
            <pc:sldMk cId="2773333062" sldId="259"/>
            <ac:picMk id="6" creationId="{1C5F942B-D1FF-8F72-913F-328165345689}"/>
          </ac:picMkLst>
        </pc:picChg>
        <pc:picChg chg="add mod modCrop">
          <ac:chgData name="Laode M. Syarif" userId="cc446c04-d862-41af-b6c6-7e27eb95063a" providerId="ADAL" clId="{EFFD7829-DFAB-4799-B434-B59616FEB144}" dt="2023-09-29T14:01:36.136" v="4" actId="26606"/>
          <ac:picMkLst>
            <pc:docMk/>
            <pc:sldMk cId="2773333062" sldId="259"/>
            <ac:picMk id="7" creationId="{CA459C87-E9C1-33A9-6022-773A8580F542}"/>
          </ac:picMkLst>
        </pc:picChg>
        <pc:picChg chg="mod ord">
          <ac:chgData name="Laode M. Syarif" userId="cc446c04-d862-41af-b6c6-7e27eb95063a" providerId="ADAL" clId="{EFFD7829-DFAB-4799-B434-B59616FEB144}" dt="2023-09-29T14:01:36.136" v="4" actId="26606"/>
          <ac:picMkLst>
            <pc:docMk/>
            <pc:sldMk cId="2773333062" sldId="259"/>
            <ac:picMk id="8" creationId="{FDC9D913-BED3-9E77-0103-227E53E8C4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5376-BD4F-9AD8-B72D-9A24AA218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C26A5-78AE-B2F8-114F-E02A3E161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D8548-1C4D-DC5F-6C34-8EA696FA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556E1-8E5B-12C6-D83F-62A251A3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CFDB-CE2A-327F-4A9C-010DD269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612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7DED-403E-18BE-114F-5CCC2310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EC20A-D7D8-76E3-0FDB-A4908601C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AD70-B5B5-8F39-285D-61942F2F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7F79B-D5C1-9784-E9D8-3A12EC7B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E9D6-B82D-A384-A11E-AB0DE372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220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B55F9-6E82-AFE2-6EF6-F90A89A47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FC594-D65D-19B7-AB2F-83B5679A4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412F-1157-C507-4F0E-3B4ED46C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EAA76-D093-39BD-6A76-F0D127EA3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CF23-1FA1-D1AF-D3F4-F3F4B93B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215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F553-4A15-F93A-0E01-984F62F22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98618-8491-508B-0DA3-3833E3977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0731C-40AB-3372-7EFE-06DDA514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3FF1D-4BE6-E7C2-2214-740F51A9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2F4CA-A544-0DA4-000B-063403CF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198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2CB40-D6DB-C93E-B442-BE566FBF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F285A-A90A-449D-8B3A-DC93393A8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88AB6-CA0E-DC75-4E3E-0E95420C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65C65-0AF6-8CE1-EAC7-4ECF43B4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BE433-8EEA-5F37-4ECF-E3115F49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154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5667-89AF-AF03-A206-A8C9A2A1F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2E056-E461-0A76-7D15-60139D178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465A4-357C-C0CB-F83B-B8DE00772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61AD9-B353-C187-A0A5-873E72D7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98C19-8F2C-2770-A767-3DD67B9C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345CD-3152-C1B4-575C-7580CF9B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413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45E3-8436-CF2D-9755-76FDB012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45019-7BA6-60CF-45B0-B97E1D6C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E34E5-7C44-A191-CB04-291EC3E46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9DD6F-047A-5507-F817-2496BA5EA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48CFF-EFC4-2F4E-F214-A78AFC526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D25444-AA00-14A5-CFC8-9826F725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DD722-CEB8-D75B-B264-24E2A993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B0D72-6396-FD38-C2FD-DEF3C584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725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48441-A8C0-9291-DDA9-E4DDA46B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801F2-AEA2-B4DF-5596-796DC36D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A6DDE-5FDE-4565-A024-FA66F79E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B1344-4DCF-5FFA-AAF6-476615F0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975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CE00C-ADB7-AD1E-6A0D-0DF1CAF4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6F25C-CD28-AE01-C338-C520F236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E373E-06F9-28EB-9F92-C146D9BF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148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38D1-4A2A-AB01-3BC1-98D7840F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A04FD-BB8D-ED31-ED8E-6C6CFAB6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FB00A-0D30-C1E7-944F-F088B43BE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78C68-6B30-4C13-C8D4-4790C0F0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F84E0-4FBC-59AC-89BE-28174E31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CE540-DC4A-63D8-C8A0-0E10DD53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621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95DF-9605-7E20-70AF-277F7A2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AD5F9-DAD3-C5E0-56B6-C24233279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DFA75-D6AF-393F-23FD-CD51347B9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73FC3-4398-DADD-F544-36C427F2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94875-1334-CD01-1EDF-31862022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2E20E-20B2-1736-886D-C725286D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259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5F9DA-E7C4-E27E-C39E-9F433E34C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9994B-F6E3-D107-5B13-0EEC0A004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21DF0-47F4-447A-E38D-1723FB6E5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2C67F-0C0B-4D07-A025-3F250EA0FE77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C279-D713-C05F-B5A2-1E26AFDD8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D15A-3E01-B70D-07CD-1F1664E4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5ADF5-B2B0-4536-B4C5-8E9F07516C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86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621DB-36E8-396D-E549-BF25AAD15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952" y="568645"/>
            <a:ext cx="3801206" cy="272736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2F3B65-D6FC-DBEA-A023-25F9AF1BC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87" y="568645"/>
            <a:ext cx="7088778" cy="272736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MT"/>
              </a:rPr>
              <a:t>“Adapting to Climate Change through Sustainable Integrated Watershed Governance in 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 MT"/>
              </a:rPr>
              <a:t>Indigenous People of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 MT"/>
              </a:rPr>
              <a:t>Ammatoa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 MT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 MT"/>
              </a:rPr>
              <a:t>Kajang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 MT"/>
              </a:rPr>
              <a:t> Customary Area</a:t>
            </a:r>
            <a:r>
              <a:rPr lang="en-US" sz="32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 MT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MT"/>
              </a:rPr>
              <a:t>in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 MT"/>
              </a:rPr>
              <a:t>Bulukumba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MT"/>
              </a:rPr>
              <a:t> Regency, South Sulawesi Province, Indonesia”</a:t>
            </a:r>
            <a:endParaRPr lang="en-ID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B8E5D-6C8B-6815-9471-339AB6515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587" y="4257073"/>
            <a:ext cx="7025753" cy="101277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Laode M Syarif, Ph.D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</a:rPr>
              <a:t>Executive Director</a:t>
            </a:r>
            <a:endParaRPr lang="en-ID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1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AAA04-6CF3-1F6A-19C3-B323F93F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37" y="4626020"/>
            <a:ext cx="5942875" cy="1313543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Project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E3EC1-1CAC-5FDC-C767-0793E9AB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8" b="17693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47CF9AE-FC73-8617-82A5-75BF7DBA7093}"/>
              </a:ext>
            </a:extLst>
          </p:cNvPr>
          <p:cNvSpPr txBox="1"/>
          <p:nvPr/>
        </p:nvSpPr>
        <p:spPr>
          <a:xfrm>
            <a:off x="7843521" y="3905795"/>
            <a:ext cx="115493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Ammatoa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Kajang</a:t>
            </a:r>
            <a:endParaRPr lang="en-ID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56A41C-872D-D5AC-C538-70105131E547}"/>
              </a:ext>
            </a:extLst>
          </p:cNvPr>
          <p:cNvCxnSpPr>
            <a:stCxn id="5" idx="0"/>
          </p:cNvCxnSpPr>
          <p:nvPr/>
        </p:nvCxnSpPr>
        <p:spPr>
          <a:xfrm flipH="1" flipV="1">
            <a:off x="6662057" y="2682240"/>
            <a:ext cx="1758930" cy="12235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6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0E3AF-0355-5B63-4BB9-5CB4B1E6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Overall Main Objective</a:t>
            </a:r>
            <a:endParaRPr lang="en-ID" sz="3800">
              <a:solidFill>
                <a:schemeClr val="bg1"/>
              </a:solidFill>
            </a:endParaRPr>
          </a:p>
        </p:txBody>
      </p:sp>
      <p:cxnSp>
        <p:nvCxnSpPr>
          <p:cNvPr id="27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B270-18C7-DC06-E875-278C9941A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1984576"/>
            <a:ext cx="5035671" cy="36477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rgbClr val="FFFF00"/>
                </a:solidFill>
              </a:rPr>
              <a:t>enhance climate resilience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build adaptive capacity </a:t>
            </a:r>
            <a:r>
              <a:rPr lang="en-US" dirty="0">
                <a:solidFill>
                  <a:schemeClr val="bg1"/>
                </a:solidFill>
              </a:rPr>
              <a:t>toward climate change for vulnerable community through </a:t>
            </a:r>
            <a:r>
              <a:rPr lang="en-US" b="1" dirty="0">
                <a:solidFill>
                  <a:srgbClr val="FFFF00"/>
                </a:solidFill>
              </a:rPr>
              <a:t>sustainable integrated watershed governance </a:t>
            </a:r>
            <a:r>
              <a:rPr lang="en-US" dirty="0">
                <a:solidFill>
                  <a:schemeClr val="bg1"/>
                </a:solidFill>
              </a:rPr>
              <a:t>in Indigenous People of </a:t>
            </a:r>
            <a:r>
              <a:rPr lang="en-US" dirty="0" err="1">
                <a:solidFill>
                  <a:schemeClr val="bg1"/>
                </a:solidFill>
              </a:rPr>
              <a:t>Ammatoa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Kajang</a:t>
            </a:r>
            <a:r>
              <a:rPr lang="en-US" dirty="0">
                <a:solidFill>
                  <a:schemeClr val="bg1"/>
                </a:solidFill>
              </a:rPr>
              <a:t> Customary Area in </a:t>
            </a:r>
            <a:r>
              <a:rPr lang="en-US" dirty="0" err="1">
                <a:solidFill>
                  <a:schemeClr val="bg1"/>
                </a:solidFill>
              </a:rPr>
              <a:t>Bulukumba</a:t>
            </a:r>
            <a:r>
              <a:rPr lang="en-US" dirty="0">
                <a:solidFill>
                  <a:schemeClr val="bg1"/>
                </a:solidFill>
              </a:rPr>
              <a:t>, South Sulawesi Province.</a:t>
            </a:r>
          </a:p>
          <a:p>
            <a:endParaRPr lang="en-ID" sz="20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A0CA1BA-F754-BF88-072C-C36741446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33" r="15889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5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FF771-5417-D383-BD31-49D55986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Intended Outcomes</a:t>
            </a:r>
            <a:endParaRPr lang="en-ID" sz="3800">
              <a:solidFill>
                <a:schemeClr val="bg1"/>
              </a:solidFill>
            </a:endParaRPr>
          </a:p>
        </p:txBody>
      </p: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478E0-8402-4B95-8D01-8E2005749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825142"/>
            <a:ext cx="6095999" cy="373176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Reduced climate change vulnerability </a:t>
            </a:r>
            <a:r>
              <a:rPr lang="en-US" sz="1800" dirty="0">
                <a:solidFill>
                  <a:srgbClr val="FFFF00"/>
                </a:solidFill>
              </a:rPr>
              <a:t>and risk by </a:t>
            </a:r>
            <a:r>
              <a:rPr lang="en-US" sz="1800" b="1" dirty="0">
                <a:solidFill>
                  <a:srgbClr val="FFFF00"/>
                </a:solidFill>
              </a:rPr>
              <a:t>improving management and governance of watersheds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in Indigenous People of </a:t>
            </a:r>
            <a:r>
              <a:rPr lang="en-US" sz="1800" dirty="0" err="1">
                <a:solidFill>
                  <a:schemeClr val="bg1"/>
                </a:solidFill>
              </a:rPr>
              <a:t>Ammatoa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Kajang</a:t>
            </a:r>
            <a:r>
              <a:rPr lang="en-US" sz="1800" dirty="0">
                <a:solidFill>
                  <a:schemeClr val="bg1"/>
                </a:solidFill>
              </a:rPr>
              <a:t> customary area in </a:t>
            </a:r>
            <a:r>
              <a:rPr lang="en-US" sz="1800" dirty="0" err="1">
                <a:solidFill>
                  <a:schemeClr val="bg1"/>
                </a:solidFill>
              </a:rPr>
              <a:t>Bulukumba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Enhanced resilience of people in Indigenous People of </a:t>
            </a:r>
            <a:r>
              <a:rPr lang="en-US" sz="1800" b="1" dirty="0" err="1">
                <a:solidFill>
                  <a:srgbClr val="FFFF00"/>
                </a:solidFill>
              </a:rPr>
              <a:t>Ammatoa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Kajang</a:t>
            </a:r>
            <a:r>
              <a:rPr lang="en-US" sz="1800" b="1" dirty="0">
                <a:solidFill>
                  <a:srgbClr val="FFFF00"/>
                </a:solidFill>
              </a:rPr>
              <a:t> customary area </a:t>
            </a:r>
            <a:r>
              <a:rPr lang="en-US" sz="1800" dirty="0">
                <a:solidFill>
                  <a:schemeClr val="bg1"/>
                </a:solidFill>
              </a:rPr>
              <a:t>with climate adaptive sustainable livelihood development and climate mitigation actions.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Advanced Sustainable Integrated Watershed Governance </a:t>
            </a:r>
            <a:r>
              <a:rPr lang="en-US" sz="1800" dirty="0">
                <a:solidFill>
                  <a:schemeClr val="bg1"/>
                </a:solidFill>
              </a:rPr>
              <a:t>adaptive to Climate Change on regency development planning and development budgeting in </a:t>
            </a:r>
            <a:r>
              <a:rPr lang="en-US" sz="1800" dirty="0" err="1">
                <a:solidFill>
                  <a:schemeClr val="bg1"/>
                </a:solidFill>
              </a:rPr>
              <a:t>Bulukumba</a:t>
            </a:r>
            <a:r>
              <a:rPr lang="en-US" sz="1800" dirty="0">
                <a:solidFill>
                  <a:schemeClr val="bg1"/>
                </a:solidFill>
              </a:rPr>
              <a:t> regency;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Raising awareness and Increased knowledge </a:t>
            </a:r>
            <a:r>
              <a:rPr lang="en-US" sz="1800" dirty="0">
                <a:solidFill>
                  <a:schemeClr val="bg1"/>
                </a:solidFill>
              </a:rPr>
              <a:t>of local people on the importance of watershed and climate change impact.</a:t>
            </a:r>
            <a:endParaRPr lang="en-ID" sz="18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A890F10-C25B-5342-0853-F31B6360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7" r="154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5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E1BC5-6D4D-143C-7F16-6EF22CE5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766266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Introduction of </a:t>
            </a: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>
                <a:solidFill>
                  <a:schemeClr val="bg1"/>
                </a:solidFill>
              </a:rPr>
              <a:t>the ‘New Innovation’ </a:t>
            </a:r>
            <a:endParaRPr lang="en-ID" sz="37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F942B-D1FF-8F72-913F-328165345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4" r="29162" b="2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E21DE-A470-B1A9-2994-B5BDF3442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5" r="13005" b="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C9D913-BED3-9E77-0103-227E53E8C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02" r="7390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59C87-E9C1-33A9-6022-773A8580F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7" r="12602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805A-C337-5558-764E-43ADA70A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0" y="4766266"/>
            <a:ext cx="6253479" cy="1786934"/>
          </a:xfrm>
        </p:spPr>
        <p:txBody>
          <a:bodyPr>
            <a:normAutofit fontScale="77500" lnSpcReduction="20000"/>
          </a:bodyPr>
          <a:lstStyle/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600" dirty="0">
                <a:solidFill>
                  <a:srgbClr val="FFFF00">
                    <a:alpha val="80000"/>
                  </a:srgbClr>
                </a:solidFill>
              </a:rPr>
              <a:t>Intensive Rice Planting System and Water Measurement </a:t>
            </a:r>
          </a:p>
          <a:p>
            <a:r>
              <a:rPr lang="en-US" sz="2600" dirty="0">
                <a:solidFill>
                  <a:schemeClr val="bg1">
                    <a:alpha val="80000"/>
                  </a:schemeClr>
                </a:solidFill>
              </a:rPr>
              <a:t>Cross-Breeding: Top Grafting Technique of Cacao and Nutmeg to Indigenous Community. </a:t>
            </a:r>
          </a:p>
          <a:p>
            <a:r>
              <a:rPr lang="en-US" sz="2600" dirty="0">
                <a:solidFill>
                  <a:srgbClr val="FFFF00">
                    <a:alpha val="80000"/>
                  </a:srgbClr>
                </a:solidFill>
              </a:rPr>
              <a:t>Elevated Goat  Pen</a:t>
            </a:r>
          </a:p>
          <a:p>
            <a:r>
              <a:rPr lang="en-US" sz="2600" dirty="0">
                <a:solidFill>
                  <a:schemeClr val="bg1">
                    <a:alpha val="80000"/>
                  </a:schemeClr>
                </a:solidFill>
              </a:rPr>
              <a:t>Sustainable Integrated Watershed Governance </a:t>
            </a:r>
            <a:endParaRPr lang="en-ID" sz="2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33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6C86F-9AE6-0F4F-1EDB-98C4495D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204" y="509614"/>
            <a:ext cx="4867664" cy="956329"/>
          </a:xfrm>
        </p:spPr>
        <p:txBody>
          <a:bodyPr anchor="t">
            <a:normAutofit/>
          </a:bodyPr>
          <a:lstStyle/>
          <a:p>
            <a:r>
              <a:rPr lang="en-ID" sz="4000" dirty="0">
                <a:solidFill>
                  <a:schemeClr val="bg1"/>
                </a:solidFill>
              </a:rPr>
              <a:t>Innovation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F7DD-C8DA-F981-FA04-47CB69D70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656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60A138-3293-DC76-E7AB-B6F533762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87" r="1" b="3191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FDD55-895A-8AA8-5C30-EA046946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772" y="1656534"/>
            <a:ext cx="5400133" cy="209423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FF00">
                    <a:alpha val="80000"/>
                  </a:srgbClr>
                </a:solidFill>
              </a:rPr>
              <a:t>Balancing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the introduction of “Innovative Approach” and “Preserving Traditional Wisdom” of the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Ammatoa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Kajang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Community.</a:t>
            </a:r>
          </a:p>
          <a:p>
            <a:r>
              <a:rPr lang="en-US" sz="2400" dirty="0">
                <a:solidFill>
                  <a:srgbClr val="FFFF00">
                    <a:alpha val="80000"/>
                  </a:srgbClr>
                </a:solidFill>
              </a:rPr>
              <a:t>Wining the heart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of Indigenous people to accept new ‘technique &amp; approach’</a:t>
            </a:r>
          </a:p>
          <a:p>
            <a:endParaRPr lang="en-ID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C7B11-CFE0-3E5B-04D9-B3CED0412DEB}"/>
              </a:ext>
            </a:extLst>
          </p:cNvPr>
          <p:cNvSpPr txBox="1"/>
          <p:nvPr/>
        </p:nvSpPr>
        <p:spPr>
          <a:xfrm>
            <a:off x="6154280" y="4573270"/>
            <a:ext cx="59991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rgbClr val="FFC000"/>
                </a:solidFill>
              </a:rPr>
              <a:t>SPECIAL NOTE:</a:t>
            </a:r>
          </a:p>
          <a:p>
            <a:r>
              <a:rPr lang="en-ID" i="1" dirty="0" err="1">
                <a:solidFill>
                  <a:schemeClr val="bg1"/>
                </a:solidFill>
              </a:rPr>
              <a:t>Kajang</a:t>
            </a:r>
            <a:r>
              <a:rPr lang="en-ID" i="1" dirty="0">
                <a:solidFill>
                  <a:schemeClr val="bg1"/>
                </a:solidFill>
              </a:rPr>
              <a:t> Tribe or </a:t>
            </a:r>
            <a:r>
              <a:rPr lang="en-ID" i="1" dirty="0" err="1">
                <a:solidFill>
                  <a:schemeClr val="bg1"/>
                </a:solidFill>
              </a:rPr>
              <a:t>Konjo</a:t>
            </a:r>
            <a:r>
              <a:rPr lang="en-ID" i="1" dirty="0">
                <a:solidFill>
                  <a:schemeClr val="bg1"/>
                </a:solidFill>
              </a:rPr>
              <a:t> People  are inhabited a particular </a:t>
            </a:r>
          </a:p>
          <a:p>
            <a:r>
              <a:rPr lang="en-ID" i="1" dirty="0">
                <a:solidFill>
                  <a:schemeClr val="bg1"/>
                </a:solidFill>
              </a:rPr>
              <a:t>area in the forest. </a:t>
            </a:r>
            <a:r>
              <a:rPr lang="en-ID" i="1" dirty="0" err="1">
                <a:solidFill>
                  <a:schemeClr val="bg1"/>
                </a:solidFill>
              </a:rPr>
              <a:t>Kajang</a:t>
            </a:r>
            <a:r>
              <a:rPr lang="en-ID" i="1" dirty="0">
                <a:solidFill>
                  <a:schemeClr val="bg1"/>
                </a:solidFill>
              </a:rPr>
              <a:t> was divided into two sub-groups called </a:t>
            </a:r>
            <a:r>
              <a:rPr lang="en-ID" b="1" i="1" dirty="0" err="1">
                <a:solidFill>
                  <a:srgbClr val="FFC000"/>
                </a:solidFill>
              </a:rPr>
              <a:t>Konjo</a:t>
            </a:r>
            <a:r>
              <a:rPr lang="en-ID" b="1" i="1" dirty="0">
                <a:solidFill>
                  <a:srgbClr val="FFC000"/>
                </a:solidFill>
              </a:rPr>
              <a:t> </a:t>
            </a:r>
            <a:r>
              <a:rPr lang="en-ID" b="1" i="1" dirty="0" err="1">
                <a:solidFill>
                  <a:srgbClr val="FFC000"/>
                </a:solidFill>
              </a:rPr>
              <a:t>Pegunungan</a:t>
            </a:r>
            <a:r>
              <a:rPr lang="en-ID" b="1" i="1" dirty="0">
                <a:solidFill>
                  <a:srgbClr val="FFC000"/>
                </a:solidFill>
              </a:rPr>
              <a:t> (Mountain </a:t>
            </a:r>
            <a:r>
              <a:rPr lang="en-ID" b="1" i="1" dirty="0" err="1">
                <a:solidFill>
                  <a:srgbClr val="FFC000"/>
                </a:solidFill>
              </a:rPr>
              <a:t>Konjo</a:t>
            </a:r>
            <a:r>
              <a:rPr lang="en-ID" b="1" i="1" dirty="0">
                <a:solidFill>
                  <a:srgbClr val="FFC000"/>
                </a:solidFill>
              </a:rPr>
              <a:t>) </a:t>
            </a:r>
            <a:r>
              <a:rPr lang="en-ID" i="1" dirty="0">
                <a:solidFill>
                  <a:schemeClr val="bg1"/>
                </a:solidFill>
              </a:rPr>
              <a:t>and </a:t>
            </a:r>
            <a:r>
              <a:rPr lang="en-ID" b="1" i="1" dirty="0" err="1">
                <a:solidFill>
                  <a:srgbClr val="FFC000"/>
                </a:solidFill>
              </a:rPr>
              <a:t>Konjo</a:t>
            </a:r>
            <a:r>
              <a:rPr lang="en-ID" b="1" i="1" dirty="0">
                <a:solidFill>
                  <a:srgbClr val="FFC000"/>
                </a:solidFill>
              </a:rPr>
              <a:t> </a:t>
            </a:r>
            <a:r>
              <a:rPr lang="en-ID" b="1" i="1" dirty="0" err="1">
                <a:solidFill>
                  <a:srgbClr val="FFC000"/>
                </a:solidFill>
              </a:rPr>
              <a:t>Pesisir</a:t>
            </a:r>
            <a:r>
              <a:rPr lang="en-ID" b="1" i="1" dirty="0">
                <a:solidFill>
                  <a:srgbClr val="FFC000"/>
                </a:solidFill>
              </a:rPr>
              <a:t> (Coastal </a:t>
            </a:r>
            <a:r>
              <a:rPr lang="en-ID" b="1" i="1" dirty="0" err="1">
                <a:solidFill>
                  <a:srgbClr val="FFC000"/>
                </a:solidFill>
              </a:rPr>
              <a:t>Konjo</a:t>
            </a:r>
            <a:r>
              <a:rPr lang="en-ID" b="1" i="1" dirty="0">
                <a:solidFill>
                  <a:srgbClr val="FFC000"/>
                </a:solidFill>
              </a:rPr>
              <a:t>)</a:t>
            </a:r>
            <a:r>
              <a:rPr lang="en-ID" b="1" i="1" dirty="0">
                <a:solidFill>
                  <a:schemeClr val="bg1"/>
                </a:solidFill>
              </a:rPr>
              <a:t> or inner </a:t>
            </a:r>
            <a:r>
              <a:rPr lang="en-ID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13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Rectangle 8397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7737" y="1384296"/>
            <a:ext cx="460534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i="1" dirty="0">
                <a:solidFill>
                  <a:schemeClr val="bg1"/>
                </a:solidFill>
              </a:rPr>
              <a:t>-TERIMA KASIH-</a:t>
            </a:r>
            <a:br>
              <a:rPr lang="en-US" sz="3900" i="1" dirty="0">
                <a:solidFill>
                  <a:schemeClr val="bg1"/>
                </a:solidFill>
              </a:rPr>
            </a:b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Twitter @LaodeMSyarif</a:t>
            </a: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www.kemitraan.or.id</a:t>
            </a:r>
          </a:p>
        </p:txBody>
      </p:sp>
      <p:pic>
        <p:nvPicPr>
          <p:cNvPr id="1026" name="Picture 2" descr="http://www.greenpeace.org/seasia/PageFiles/101499/images/forests-love.jpg"/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</a:blip>
          <a:srcRect l="7465" r="12384"/>
          <a:stretch/>
        </p:blipFill>
        <p:spPr bwMode="auto">
          <a:xfrm>
            <a:off x="473874" y="1057275"/>
            <a:ext cx="5917401" cy="4743450"/>
          </a:xfrm>
          <a:prstGeom prst="rect">
            <a:avLst/>
          </a:prstGeom>
          <a:noFill/>
        </p:spPr>
      </p:pic>
      <p:sp>
        <p:nvSpPr>
          <p:cNvPr id="83979" name="Rectangle 83978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81" name="Rectangle 83980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70" name="AutoShape 2" descr="https://encrypted-tbn2.gstatic.com/images?q=tbn:ANd9GcTt4h2ol6l2jwB4cg5KTiAyJeCZExqdBTinXx5-_n-FbPbD9D0YAg"/>
          <p:cNvSpPr>
            <a:spLocks noChangeAspect="1" noChangeArrowheads="1"/>
          </p:cNvSpPr>
          <p:nvPr/>
        </p:nvSpPr>
        <p:spPr bwMode="auto">
          <a:xfrm>
            <a:off x="1679575" y="-1646238"/>
            <a:ext cx="600075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2" name="AutoShape 4" descr="https://encrypted-tbn2.gstatic.com/images?q=tbn:ANd9GcTt4h2ol6l2jwB4cg5KTiAyJeCZExqdBTinXx5-_n-FbPbD9D0YAg"/>
          <p:cNvSpPr>
            <a:spLocks noChangeAspect="1" noChangeArrowheads="1"/>
          </p:cNvSpPr>
          <p:nvPr/>
        </p:nvSpPr>
        <p:spPr bwMode="auto">
          <a:xfrm>
            <a:off x="1679575" y="-1646238"/>
            <a:ext cx="600075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0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BDocument" ma:contentTypeID="0x010100F4C63C3BD852AE468EAEFD0E6C57C64F0200F6BB69EE57CB454DB48205F49CB29C50" ma:contentTypeVersion="16" ma:contentTypeDescription="" ma:contentTypeScope="" ma:versionID="513bf6a325c36ed4b9d60f271bcc8249">
  <xsd:schema xmlns:xsd="http://www.w3.org/2001/XMLSchema" xmlns:xs="http://www.w3.org/2001/XMLSchema" xmlns:p="http://schemas.microsoft.com/office/2006/metadata/properties" xmlns:ns3="3e02667f-0271-471b-bd6e-11a2e16def1d" targetNamespace="http://schemas.microsoft.com/office/2006/metadata/properties" ma:root="true" ma:fieldsID="2f3663a29b4827bbb1a78314061ce33b" ns3:_=""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3:WBDocs_Document_Date" minOccurs="0"/>
                <xsd:element ref="ns3:WBDocs_Information_Classification"/>
                <xsd:element ref="ns3:TaxCatchAll" minOccurs="0"/>
                <xsd:element ref="ns3:TaxCatchAllLabel" minOccurs="0"/>
                <xsd:element ref="ns3:_dlc_DocId" minOccurs="0"/>
                <xsd:element ref="ns3:_dlc_DocIdUrl" minOccurs="0"/>
                <xsd:element ref="ns3:_dlc_DocIdPersistId" minOccurs="0"/>
                <xsd:element ref="ns3:WBDocs_Access_To_Info_Exception" minOccurs="0"/>
                <xsd:element ref="ns3:o1cb080a3dca4eb8a0fd03c7cc8bf8f7" minOccurs="0"/>
                <xsd:element ref="ns3:i008215bacac45029ee8cafff4c8e93b" minOccurs="0"/>
                <xsd:element ref="ns3:OneCMS_Subcategory" minOccurs="0"/>
                <xsd:element ref="ns3:OneCMS_Category" minOccurs="0"/>
                <xsd:element ref="ns3:Abstra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WBDocs_Document_Date" ma:index="3" nillable="true" ma:displayName="Document Date" ma:default="[today]" ma:format="DateTime" ma:internalName="WBDocs_Document_Date" ma:readOnly="false">
      <xsd:simpleType>
        <xsd:restriction base="dms:DateTime"/>
      </xsd:simpleType>
    </xsd:element>
    <xsd:element name="WBDocs_Information_Classification" ma:index="4" ma:displayName="Information Classification" ma:default="Official Use Only" ma:format="Dropdown" ma:internalName="WBDocs_Information_Classification" ma:readOnly="false">
      <xsd:simpleType>
        <xsd:restriction base="dms:Choice">
          <xsd:enumeration value="Public"/>
          <xsd:enumeration value="Official Use Only"/>
          <xsd:enumeration value="Confidential"/>
          <xsd:enumeration value="Strictly Confidential"/>
        </xsd:restriction>
      </xsd:simpleType>
    </xsd:element>
    <xsd:element name="TaxCatchAll" ma:index="6" nillable="true" ma:displayName="Taxonomy Catch All Column" ma:hidden="true" ma:list="{52a9afb7-7b6a-44ed-a0ea-db681bed9442}" ma:internalName="TaxCatchAll" ma:showField="CatchAllData" ma:web="2162f347-cf1b-4bed-ad36-8fa5f60395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52a9afb7-7b6a-44ed-a0ea-db681bed9442}" ma:internalName="TaxCatchAllLabel" ma:readOnly="true" ma:showField="CatchAllDataLabel" ma:web="2162f347-cf1b-4bed-ad36-8fa5f60395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WBDocs_Access_To_Info_Exception" ma:index="13" nillable="true" ma:displayName="Access to Info Exception" ma:default="12. Not Assessed" ma:format="Dropdown" ma:internalName="WBDocs_Access_To_Info_Exception">
      <xsd:simpleType>
        <xsd:restriction base="dms:Choice">
          <xsd:enumeration value="1. Personal"/>
          <xsd:enumeration value="2. Executive Director's Communications"/>
          <xsd:enumeration value="3. Board Ethics Committee"/>
          <xsd:enumeration value="4. Attorney-Client Privilege"/>
          <xsd:enumeration value="5. Security &amp; Safety"/>
          <xsd:enumeration value="6. Other Disclosure Regimes"/>
          <xsd:enumeration value="7. Client / Third Party Confidence"/>
          <xsd:enumeration value="8. Corporate/Administrative"/>
          <xsd:enumeration value="9. Deliberative"/>
          <xsd:enumeration value="10a-c. Financial - Forecast/Analysis/Transactions"/>
          <xsd:enumeration value="10d. Financial - Banking &amp; Billing"/>
          <xsd:enumeration value="11. Bank's Prerogative to Restrict"/>
          <xsd:enumeration value="12. Not Assessed"/>
          <xsd:enumeration value="13. Not Applicable"/>
          <xsd:enumeration value="Unknown Policy Restriction"/>
        </xsd:restriction>
      </xsd:simpleType>
    </xsd:element>
    <xsd:element name="o1cb080a3dca4eb8a0fd03c7cc8bf8f7" ma:index="15" nillable="true" ma:taxonomy="true" ma:internalName="o1cb080a3dca4eb8a0fd03c7cc8bf8f7" ma:taxonomyFieldName="WBDocs_Local_Document_Type" ma:displayName="Local Document Type" ma:readOnly="false" ma:default="" ma:fieldId="{81cb080a-3dca-4eb8-a0fd-03c7cc8bf8f7}" ma:taxonomyMulti="true" ma:sspId="2a6c10d7-b926-4fc0-945e-3cbf5049f6bd" ma:termSetId="ec380048-e675-43f7-9194-41567bcb0a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008215bacac45029ee8cafff4c8e93b" ma:index="17" nillable="true" ma:taxonomy="true" ma:internalName="i008215bacac45029ee8cafff4c8e93b" ma:taxonomyFieldName="WBDocs_Originating_Unit" ma:displayName="Originating unit" ma:readOnly="false" ma:default="-1;#GEF - Global Environment Facility|9f323ca6-1e1c-45a7-a1ba-5f59196854eb" ma:fieldId="{2008215b-acac-4502-9ee8-cafff4c8e93b}" ma:taxonomyMulti="true" ma:sspId="2a6c10d7-b926-4fc0-945e-3cbf5049f6bd" ma:termSetId="806c0147-d557-463e-8bb0-983f4f318b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neCMS_Subcategory" ma:index="21" nillable="true" ma:displayName="Subcategory" ma:hidden="true" ma:internalName="OneCMS_Subcategory" ma:readOnly="false">
      <xsd:simpleType>
        <xsd:restriction base="dms:Text"/>
      </xsd:simpleType>
    </xsd:element>
    <xsd:element name="OneCMS_Category" ma:index="22" nillable="true" ma:displayName="Category" ma:hidden="true" ma:internalName="OneCMS_Category" ma:readOnly="false">
      <xsd:simpleType>
        <xsd:restriction base="dms:Text"/>
      </xsd:simpleType>
    </xsd:element>
    <xsd:element name="Abstract" ma:index="23" nillable="true" ma:displayName="Abstract" ma:hidden="true" ma:internalName="Abstract" ma:readOnly="fals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a6c10d7-b926-4fc0-945e-3cbf5049f6bd" ContentTypeId="0x010100F4C63C3BD852AE468EAEFD0E6C57C64F02" PreviousValue="false"/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1cb080a3dca4eb8a0fd03c7cc8bf8f7 xmlns="3e02667f-0271-471b-bd6e-11a2e16def1d">
      <Terms xmlns="http://schemas.microsoft.com/office/infopath/2007/PartnerControls"/>
    </o1cb080a3dca4eb8a0fd03c7cc8bf8f7>
    <Abstract xmlns="3e02667f-0271-471b-bd6e-11a2e16def1d" xsi:nil="true"/>
    <WBDocs_Access_To_Info_Exception xmlns="3e02667f-0271-471b-bd6e-11a2e16def1d">12. Not Assessed</WBDocs_Access_To_Info_Exception>
    <WBDocs_Document_Date xmlns="3e02667f-0271-471b-bd6e-11a2e16def1d">2023-09-29T15:43:04+00:00</WBDocs_Document_Date>
    <TaxCatchAll xmlns="3e02667f-0271-471b-bd6e-11a2e16def1d">
      <Value>5</Value>
    </TaxCatchAll>
    <OneCMS_Subcategory xmlns="3e02667f-0271-471b-bd6e-11a2e16def1d" xsi:nil="true"/>
    <i008215bacac45029ee8cafff4c8e93b xmlns="3e02667f-0271-471b-bd6e-11a2e16def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GEF - Global Environment Facility</TermName>
          <TermId xmlns="http://schemas.microsoft.com/office/infopath/2007/PartnerControls">9f323ca6-1e1c-45a7-a1ba-5f59196854eb</TermId>
        </TermInfo>
      </Terms>
    </i008215bacac45029ee8cafff4c8e93b>
    <WBDocs_Information_Classification xmlns="3e02667f-0271-471b-bd6e-11a2e16def1d">Official Use Only</WBDocs_Information_Classification>
    <OneCMS_Category xmlns="3e02667f-0271-471b-bd6e-11a2e16def1d" xsi:nil="true"/>
  </documentManagement>
</p:properties>
</file>

<file path=customXml/itemProps1.xml><?xml version="1.0" encoding="utf-8"?>
<ds:datastoreItem xmlns:ds="http://schemas.openxmlformats.org/officeDocument/2006/customXml" ds:itemID="{3779CBBC-E2DE-4E62-BFFA-B386EC9797AF}"/>
</file>

<file path=customXml/itemProps2.xml><?xml version="1.0" encoding="utf-8"?>
<ds:datastoreItem xmlns:ds="http://schemas.openxmlformats.org/officeDocument/2006/customXml" ds:itemID="{26AAEFD4-6574-4DAD-9E62-8D02C079A8E5}"/>
</file>

<file path=customXml/itemProps3.xml><?xml version="1.0" encoding="utf-8"?>
<ds:datastoreItem xmlns:ds="http://schemas.openxmlformats.org/officeDocument/2006/customXml" ds:itemID="{9D37A2EB-27F7-4889-B73B-67AFF532FF24}"/>
</file>

<file path=customXml/itemProps4.xml><?xml version="1.0" encoding="utf-8"?>
<ds:datastoreItem xmlns:ds="http://schemas.openxmlformats.org/officeDocument/2006/customXml" ds:itemID="{372411A8-A8B4-4417-83D8-03A1956BFFE6}"/>
</file>

<file path=customXml/itemProps5.xml><?xml version="1.0" encoding="utf-8"?>
<ds:datastoreItem xmlns:ds="http://schemas.openxmlformats.org/officeDocument/2006/customXml" ds:itemID="{164BDB91-F2D1-4E68-9A52-B78445D69F3B}"/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292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“Adapting to Climate Change through Sustainable Integrated Watershed Governance in Indigenous People of Ammatoa Kajang Customary Area in Bulukumba Regency, South Sulawesi Province, Indonesia”</vt:lpstr>
      <vt:lpstr>Project Location</vt:lpstr>
      <vt:lpstr>Overall Main Objective</vt:lpstr>
      <vt:lpstr>Intended Outcomes</vt:lpstr>
      <vt:lpstr>Introduction of  the ‘New Innovation’ </vt:lpstr>
      <vt:lpstr>Innovation Challenges</vt:lpstr>
      <vt:lpstr>-TERIMA KASIH-  Twitter @LaodeMSyarif www.kemitraan.or.id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“Adapting to Climate Change through Sustainable Integrated Watershed Governance in Indigenous People of Ammatoa Kajang Customary Area in Bulukumba Regency, South Sulawesi Province, Indonesia”</dc:title>
  <dc:creator>Laode M. Syarif</dc:creator>
  <cp:lastModifiedBy>Laode M. Syarif</cp:lastModifiedBy>
  <cp:revision>1</cp:revision>
  <dcterms:created xsi:type="dcterms:W3CDTF">2023-09-29T09:52:16Z</dcterms:created>
  <dcterms:modified xsi:type="dcterms:W3CDTF">2023-09-29T14:06:50Z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0x010100F4C63C3BD852AE468EAEFD0E6C57C64F0200F6BB69EE57CB454DB48205F49CB29C50</vt:lpwstr>
  </property>
  <property fmtid="{D5CDD505-2E9C-101B-9397-08002B2CF9AE}" pid="3" name="WBDocs_Local_Document_Type">
    <vt:lpwstr/>
  </property>
  <property fmtid="{D5CDD505-2E9C-101B-9397-08002B2CF9AE}" pid="4" name="MediaServiceImageTags">
    <vt:lpwstr/>
  </property>
  <property fmtid="{D5CDD505-2E9C-101B-9397-08002B2CF9AE}" pid="5" name="lcf76f155ced4ddcb4097134ff3c332f">
    <vt:lpwstr/>
  </property>
  <property fmtid="{D5CDD505-2E9C-101B-9397-08002B2CF9AE}" pid="6" name="WBDocs_Originating_Unit">
    <vt:lpwstr>5;#GEF - Global Environment Facility|9f323ca6-1e1c-45a7-a1ba-5f59196854eb</vt:lpwstr>
  </property>
</Properties>
</file>