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
  </p:notesMasterIdLst>
  <p:sldIdLst>
    <p:sldId id="256" r:id="rId5"/>
    <p:sldId id="345" r:id="rId6"/>
    <p:sldId id="365" r:id="rId7"/>
    <p:sldId id="360" r:id="rId8"/>
    <p:sldId id="362" r:id="rId9"/>
    <p:sldId id="364" r:id="rId10"/>
    <p:sldId id="36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F05150-78CC-1064-7E8E-664787AAE86D}" name="Saundharaya Khanna" initials="SK" userId="S::skhanna@devalt.in::36fd3665-6b44-4d37-83e3-542bc4f91d3c" providerId="AD"/>
  <p188:author id="{F34EB56F-1657-49CE-27A9-FEB420AFB408}" name="Tanya Issar" initials="TI" userId="S::tissar@devalt.in::0d06fbf6-6b06-48b1-a91c-ed64722da5a0" providerId="AD"/>
  <p188:author id="{BD8B32B6-F5A0-DF6D-89A5-DE5973B5C80E}" name="Zeenat Niazi" initials="ZN" userId="S::zniazi@devalt.in::9b13158e-1210-4091-9542-775ba9ab887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9D9D9"/>
    <a:srgbClr val="000000"/>
    <a:srgbClr val="1E0E00"/>
    <a:srgbClr val="0D0600"/>
    <a:srgbClr val="684224"/>
    <a:srgbClr val="E6EDD8"/>
    <a:srgbClr val="F3F8FA"/>
    <a:srgbClr val="F4F7DB"/>
    <a:srgbClr val="E0E5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B9D7EB-D5E3-4A55-804C-26BA71CC24B6}" v="2" dt="2023-09-25T13:30:16.4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04" autoAdjust="0"/>
    <p:restoredTop sz="95033" autoAdjust="0"/>
  </p:normalViewPr>
  <p:slideViewPr>
    <p:cSldViewPr snapToGrid="0">
      <p:cViewPr varScale="1">
        <p:scale>
          <a:sx n="75" d="100"/>
          <a:sy n="75" d="100"/>
        </p:scale>
        <p:origin x="893"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customXml" Target="../customXml/item5.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20"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undharaya Khanna" userId="7ed385645fc5e487" providerId="LiveId" clId="{ADB9D7EB-D5E3-4A55-804C-26BA71CC24B6}"/>
    <pc:docChg chg="undo custSel modSld">
      <pc:chgData name="Saundharaya Khanna" userId="7ed385645fc5e487" providerId="LiveId" clId="{ADB9D7EB-D5E3-4A55-804C-26BA71CC24B6}" dt="2023-09-25T13:31:20.193" v="69" actId="1036"/>
      <pc:docMkLst>
        <pc:docMk/>
      </pc:docMkLst>
      <pc:sldChg chg="addSp delSp modSp mod">
        <pc:chgData name="Saundharaya Khanna" userId="7ed385645fc5e487" providerId="LiveId" clId="{ADB9D7EB-D5E3-4A55-804C-26BA71CC24B6}" dt="2023-09-25T13:31:20.193" v="69" actId="1036"/>
        <pc:sldMkLst>
          <pc:docMk/>
          <pc:sldMk cId="4258606401" sldId="256"/>
        </pc:sldMkLst>
        <pc:spChg chg="mod">
          <ac:chgData name="Saundharaya Khanna" userId="7ed385645fc5e487" providerId="LiveId" clId="{ADB9D7EB-D5E3-4A55-804C-26BA71CC24B6}" dt="2023-09-25T13:30:29.169" v="55" actId="1076"/>
          <ac:spMkLst>
            <pc:docMk/>
            <pc:sldMk cId="4258606401" sldId="256"/>
            <ac:spMk id="3" creationId="{71D80D79-5792-09E3-CDD0-8C29AEDB12DE}"/>
          </ac:spMkLst>
        </pc:spChg>
        <pc:spChg chg="mod topLvl">
          <ac:chgData name="Saundharaya Khanna" userId="7ed385645fc5e487" providerId="LiveId" clId="{ADB9D7EB-D5E3-4A55-804C-26BA71CC24B6}" dt="2023-09-25T13:30:23.005" v="52" actId="14100"/>
          <ac:spMkLst>
            <pc:docMk/>
            <pc:sldMk cId="4258606401" sldId="256"/>
            <ac:spMk id="6" creationId="{1BA59B22-2102-4CFC-A23D-CF30668EC4C4}"/>
          </ac:spMkLst>
        </pc:spChg>
        <pc:grpChg chg="del mod">
          <ac:chgData name="Saundharaya Khanna" userId="7ed385645fc5e487" providerId="LiveId" clId="{ADB9D7EB-D5E3-4A55-804C-26BA71CC24B6}" dt="2023-09-25T13:30:16.455" v="50" actId="165"/>
          <ac:grpSpMkLst>
            <pc:docMk/>
            <pc:sldMk cId="4258606401" sldId="256"/>
            <ac:grpSpMk id="9" creationId="{0999E131-9AA5-C7CD-9CAA-24E768FB25FB}"/>
          </ac:grpSpMkLst>
        </pc:grpChg>
        <pc:picChg chg="mod">
          <ac:chgData name="Saundharaya Khanna" userId="7ed385645fc5e487" providerId="LiveId" clId="{ADB9D7EB-D5E3-4A55-804C-26BA71CC24B6}" dt="2023-09-25T13:29:10.623" v="44" actId="1035"/>
          <ac:picMkLst>
            <pc:docMk/>
            <pc:sldMk cId="4258606401" sldId="256"/>
            <ac:picMk id="4" creationId="{8C16D4EF-487D-4F78-4EE0-CE196D785921}"/>
          </ac:picMkLst>
        </pc:picChg>
        <pc:picChg chg="add mod">
          <ac:chgData name="Saundharaya Khanna" userId="7ed385645fc5e487" providerId="LiveId" clId="{ADB9D7EB-D5E3-4A55-804C-26BA71CC24B6}" dt="2023-09-25T13:31:20.193" v="69" actId="1036"/>
          <ac:picMkLst>
            <pc:docMk/>
            <pc:sldMk cId="4258606401" sldId="256"/>
            <ac:picMk id="11" creationId="{64790492-B889-C4EB-7B8E-606F42347408}"/>
          </ac:picMkLst>
        </pc:picChg>
        <pc:picChg chg="mod topLvl">
          <ac:chgData name="Saundharaya Khanna" userId="7ed385645fc5e487" providerId="LiveId" clId="{ADB9D7EB-D5E3-4A55-804C-26BA71CC24B6}" dt="2023-09-25T13:30:42.386" v="60" actId="1076"/>
          <ac:picMkLst>
            <pc:docMk/>
            <pc:sldMk cId="4258606401" sldId="256"/>
            <ac:picMk id="26" creationId="{D29E476E-ADA4-7C0A-075D-A8E96F1F7609}"/>
          </ac:picMkLst>
        </pc:picChg>
      </pc:sldChg>
      <pc:sldChg chg="delSp mod">
        <pc:chgData name="Saundharaya Khanna" userId="7ed385645fc5e487" providerId="LiveId" clId="{ADB9D7EB-D5E3-4A55-804C-26BA71CC24B6}" dt="2023-09-25T13:31:03.014" v="61" actId="478"/>
        <pc:sldMkLst>
          <pc:docMk/>
          <pc:sldMk cId="2100184201" sldId="345"/>
        </pc:sldMkLst>
        <pc:picChg chg="del">
          <ac:chgData name="Saundharaya Khanna" userId="7ed385645fc5e487" providerId="LiveId" clId="{ADB9D7EB-D5E3-4A55-804C-26BA71CC24B6}" dt="2023-09-25T13:31:03.014" v="61" actId="478"/>
          <ac:picMkLst>
            <pc:docMk/>
            <pc:sldMk cId="2100184201" sldId="345"/>
            <ac:picMk id="3" creationId="{735B6951-25F0-2A26-243D-B2A11B807179}"/>
          </ac:picMkLst>
        </pc:picChg>
      </pc:sldChg>
      <pc:sldChg chg="delSp mod">
        <pc:chgData name="Saundharaya Khanna" userId="7ed385645fc5e487" providerId="LiveId" clId="{ADB9D7EB-D5E3-4A55-804C-26BA71CC24B6}" dt="2023-09-25T13:31:06.196" v="62" actId="478"/>
        <pc:sldMkLst>
          <pc:docMk/>
          <pc:sldMk cId="579463243" sldId="365"/>
        </pc:sldMkLst>
        <pc:picChg chg="del">
          <ac:chgData name="Saundharaya Khanna" userId="7ed385645fc5e487" providerId="LiveId" clId="{ADB9D7EB-D5E3-4A55-804C-26BA71CC24B6}" dt="2023-09-25T13:31:06.196" v="62" actId="478"/>
          <ac:picMkLst>
            <pc:docMk/>
            <pc:sldMk cId="579463243" sldId="365"/>
            <ac:picMk id="42" creationId="{F9DF99F2-FC06-F873-8193-9AFB870CAB0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E74775-0218-4672-AB9D-E3C394BA9593}" type="datetimeFigureOut">
              <a:rPr lang="en-IN" smtClean="0"/>
              <a:t>25-09-2023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9EDE9A-2ED7-4409-BF1E-3D86ACEA2B7E}" type="slidenum">
              <a:rPr lang="en-IN" smtClean="0"/>
              <a:t>‹#›</a:t>
            </a:fld>
            <a:endParaRPr lang="en-IN"/>
          </a:p>
        </p:txBody>
      </p:sp>
    </p:spTree>
    <p:extLst>
      <p:ext uri="{BB962C8B-B14F-4D97-AF65-F5344CB8AC3E}">
        <p14:creationId xmlns:p14="http://schemas.microsoft.com/office/powerpoint/2010/main" val="3391185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Introductory Slide:- </a:t>
            </a:r>
          </a:p>
          <a:p>
            <a:r>
              <a:rPr lang="en-IN" dirty="0"/>
              <a:t>Climate vulnerability of India </a:t>
            </a:r>
            <a:r>
              <a:rPr lang="en-IN" dirty="0">
                <a:sym typeface="Wingdings" panose="05000000000000000000" pitchFamily="2" charset="2"/>
              </a:rPr>
              <a:t> What are the priorities identified to address it?  How is adaptation fund contributing to this?</a:t>
            </a:r>
            <a:endParaRPr lang="en-IN" dirty="0"/>
          </a:p>
        </p:txBody>
      </p:sp>
      <p:sp>
        <p:nvSpPr>
          <p:cNvPr id="4" name="Slide Number Placeholder 3"/>
          <p:cNvSpPr>
            <a:spLocks noGrp="1"/>
          </p:cNvSpPr>
          <p:nvPr>
            <p:ph type="sldNum" sz="quarter" idx="5"/>
          </p:nvPr>
        </p:nvSpPr>
        <p:spPr/>
        <p:txBody>
          <a:bodyPr/>
          <a:lstStyle/>
          <a:p>
            <a:fld id="{399EDE9A-2ED7-4409-BF1E-3D86ACEA2B7E}" type="slidenum">
              <a:rPr lang="en-IN" smtClean="0"/>
              <a:t>4</a:t>
            </a:fld>
            <a:endParaRPr lang="en-IN"/>
          </a:p>
        </p:txBody>
      </p:sp>
    </p:spTree>
    <p:extLst>
      <p:ext uri="{BB962C8B-B14F-4D97-AF65-F5344CB8AC3E}">
        <p14:creationId xmlns:p14="http://schemas.microsoft.com/office/powerpoint/2010/main" val="1975607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What did we do? Evaluating AF Funded Projects in India</a:t>
            </a:r>
          </a:p>
          <a:p>
            <a:r>
              <a:rPr lang="en-IN" dirty="0"/>
              <a:t>Why did we evaluate? To check for and ensure representation of vulnerable communities in the AF-Funded Projects</a:t>
            </a:r>
          </a:p>
          <a:p>
            <a:r>
              <a:rPr lang="en-IN" dirty="0"/>
              <a:t>Where did we evaluate? Project Locations</a:t>
            </a:r>
          </a:p>
          <a:p>
            <a:r>
              <a:rPr lang="en-IN" dirty="0"/>
              <a:t>How did we evaluate? M&amp;E Score Card by AF NGO Network</a:t>
            </a:r>
          </a:p>
        </p:txBody>
      </p:sp>
      <p:sp>
        <p:nvSpPr>
          <p:cNvPr id="4" name="Slide Number Placeholder 3"/>
          <p:cNvSpPr>
            <a:spLocks noGrp="1"/>
          </p:cNvSpPr>
          <p:nvPr>
            <p:ph type="sldNum" sz="quarter" idx="5"/>
          </p:nvPr>
        </p:nvSpPr>
        <p:spPr/>
        <p:txBody>
          <a:bodyPr/>
          <a:lstStyle/>
          <a:p>
            <a:fld id="{399EDE9A-2ED7-4409-BF1E-3D86ACEA2B7E}" type="slidenum">
              <a:rPr lang="en-IN" smtClean="0"/>
              <a:t>5</a:t>
            </a:fld>
            <a:endParaRPr lang="en-IN"/>
          </a:p>
        </p:txBody>
      </p:sp>
    </p:spTree>
    <p:extLst>
      <p:ext uri="{BB962C8B-B14F-4D97-AF65-F5344CB8AC3E}">
        <p14:creationId xmlns:p14="http://schemas.microsoft.com/office/powerpoint/2010/main" val="1063117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399EDE9A-2ED7-4409-BF1E-3D86ACEA2B7E}" type="slidenum">
              <a:rPr lang="en-IN" smtClean="0"/>
              <a:t>6</a:t>
            </a:fld>
            <a:endParaRPr lang="en-IN"/>
          </a:p>
        </p:txBody>
      </p:sp>
    </p:spTree>
    <p:extLst>
      <p:ext uri="{BB962C8B-B14F-4D97-AF65-F5344CB8AC3E}">
        <p14:creationId xmlns:p14="http://schemas.microsoft.com/office/powerpoint/2010/main" val="1301595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Concluding Slide - </a:t>
            </a:r>
          </a:p>
        </p:txBody>
      </p:sp>
      <p:sp>
        <p:nvSpPr>
          <p:cNvPr id="4" name="Slide Number Placeholder 3"/>
          <p:cNvSpPr>
            <a:spLocks noGrp="1"/>
          </p:cNvSpPr>
          <p:nvPr>
            <p:ph type="sldNum" sz="quarter" idx="5"/>
          </p:nvPr>
        </p:nvSpPr>
        <p:spPr/>
        <p:txBody>
          <a:bodyPr/>
          <a:lstStyle/>
          <a:p>
            <a:fld id="{399EDE9A-2ED7-4409-BF1E-3D86ACEA2B7E}" type="slidenum">
              <a:rPr lang="en-IN" smtClean="0"/>
              <a:t>7</a:t>
            </a:fld>
            <a:endParaRPr lang="en-IN"/>
          </a:p>
        </p:txBody>
      </p:sp>
    </p:spTree>
    <p:extLst>
      <p:ext uri="{BB962C8B-B14F-4D97-AF65-F5344CB8AC3E}">
        <p14:creationId xmlns:p14="http://schemas.microsoft.com/office/powerpoint/2010/main" val="1628977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AD14-9041-C156-7298-40BB232C00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8B63D4D3-EC4D-A10F-5915-600920212E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BCB13860-14BB-1B28-4AF1-A57EBE1EE335}"/>
              </a:ext>
            </a:extLst>
          </p:cNvPr>
          <p:cNvSpPr>
            <a:spLocks noGrp="1"/>
          </p:cNvSpPr>
          <p:nvPr>
            <p:ph type="dt" sz="half" idx="10"/>
          </p:nvPr>
        </p:nvSpPr>
        <p:spPr/>
        <p:txBody>
          <a:bodyPr/>
          <a:lstStyle/>
          <a:p>
            <a:fld id="{847CE6D9-5486-458F-BB8A-DEED5A9401AB}" type="datetimeFigureOut">
              <a:rPr lang="en-IN" smtClean="0"/>
              <a:t>25-09-2023</a:t>
            </a:fld>
            <a:endParaRPr lang="en-IN"/>
          </a:p>
        </p:txBody>
      </p:sp>
      <p:sp>
        <p:nvSpPr>
          <p:cNvPr id="5" name="Footer Placeholder 4">
            <a:extLst>
              <a:ext uri="{FF2B5EF4-FFF2-40B4-BE49-F238E27FC236}">
                <a16:creationId xmlns:a16="http://schemas.microsoft.com/office/drawing/2014/main" id="{31EE8A5C-4DCA-F40D-0FC6-02EBE666D9A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C4EA2F5-6D86-922E-0E1D-98614729F032}"/>
              </a:ext>
            </a:extLst>
          </p:cNvPr>
          <p:cNvSpPr>
            <a:spLocks noGrp="1"/>
          </p:cNvSpPr>
          <p:nvPr>
            <p:ph type="sldNum" sz="quarter" idx="12"/>
          </p:nvPr>
        </p:nvSpPr>
        <p:spPr/>
        <p:txBody>
          <a:bodyPr/>
          <a:lstStyle/>
          <a:p>
            <a:fld id="{6C7E2807-5BC7-43DE-A70B-A8FEA707F163}" type="slidenum">
              <a:rPr lang="en-IN" smtClean="0"/>
              <a:t>‹#›</a:t>
            </a:fld>
            <a:endParaRPr lang="en-IN"/>
          </a:p>
        </p:txBody>
      </p:sp>
    </p:spTree>
    <p:extLst>
      <p:ext uri="{BB962C8B-B14F-4D97-AF65-F5344CB8AC3E}">
        <p14:creationId xmlns:p14="http://schemas.microsoft.com/office/powerpoint/2010/main" val="1278012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D104C-9A16-8B9C-CD9C-46AF6C1B15A4}"/>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EA35B9B-B211-654F-5A46-E0514D5D26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856EDDE-B4DE-60A1-5511-E317EF6A1497}"/>
              </a:ext>
            </a:extLst>
          </p:cNvPr>
          <p:cNvSpPr>
            <a:spLocks noGrp="1"/>
          </p:cNvSpPr>
          <p:nvPr>
            <p:ph type="dt" sz="half" idx="10"/>
          </p:nvPr>
        </p:nvSpPr>
        <p:spPr/>
        <p:txBody>
          <a:bodyPr/>
          <a:lstStyle/>
          <a:p>
            <a:fld id="{847CE6D9-5486-458F-BB8A-DEED5A9401AB}" type="datetimeFigureOut">
              <a:rPr lang="en-IN" smtClean="0"/>
              <a:t>25-09-2023</a:t>
            </a:fld>
            <a:endParaRPr lang="en-IN"/>
          </a:p>
        </p:txBody>
      </p:sp>
      <p:sp>
        <p:nvSpPr>
          <p:cNvPr id="5" name="Footer Placeholder 4">
            <a:extLst>
              <a:ext uri="{FF2B5EF4-FFF2-40B4-BE49-F238E27FC236}">
                <a16:creationId xmlns:a16="http://schemas.microsoft.com/office/drawing/2014/main" id="{278ED420-07DB-4C5A-3FE1-029C707A7C5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FE5810E-02E1-826E-2198-55BFA35A31CA}"/>
              </a:ext>
            </a:extLst>
          </p:cNvPr>
          <p:cNvSpPr>
            <a:spLocks noGrp="1"/>
          </p:cNvSpPr>
          <p:nvPr>
            <p:ph type="sldNum" sz="quarter" idx="12"/>
          </p:nvPr>
        </p:nvSpPr>
        <p:spPr/>
        <p:txBody>
          <a:bodyPr/>
          <a:lstStyle/>
          <a:p>
            <a:fld id="{6C7E2807-5BC7-43DE-A70B-A8FEA707F163}" type="slidenum">
              <a:rPr lang="en-IN" smtClean="0"/>
              <a:t>‹#›</a:t>
            </a:fld>
            <a:endParaRPr lang="en-IN"/>
          </a:p>
        </p:txBody>
      </p:sp>
    </p:spTree>
    <p:extLst>
      <p:ext uri="{BB962C8B-B14F-4D97-AF65-F5344CB8AC3E}">
        <p14:creationId xmlns:p14="http://schemas.microsoft.com/office/powerpoint/2010/main" val="1097724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D31982-478E-1D49-52B6-5CECE886AE7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5F5F27A-40B0-2B8E-E504-BA266C90F7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7ECF8E6-E3B4-344D-64D3-C5E2FD15054A}"/>
              </a:ext>
            </a:extLst>
          </p:cNvPr>
          <p:cNvSpPr>
            <a:spLocks noGrp="1"/>
          </p:cNvSpPr>
          <p:nvPr>
            <p:ph type="dt" sz="half" idx="10"/>
          </p:nvPr>
        </p:nvSpPr>
        <p:spPr/>
        <p:txBody>
          <a:bodyPr/>
          <a:lstStyle/>
          <a:p>
            <a:fld id="{847CE6D9-5486-458F-BB8A-DEED5A9401AB}" type="datetimeFigureOut">
              <a:rPr lang="en-IN" smtClean="0"/>
              <a:t>25-09-2023</a:t>
            </a:fld>
            <a:endParaRPr lang="en-IN"/>
          </a:p>
        </p:txBody>
      </p:sp>
      <p:sp>
        <p:nvSpPr>
          <p:cNvPr id="5" name="Footer Placeholder 4">
            <a:extLst>
              <a:ext uri="{FF2B5EF4-FFF2-40B4-BE49-F238E27FC236}">
                <a16:creationId xmlns:a16="http://schemas.microsoft.com/office/drawing/2014/main" id="{7F84DF18-8827-5CB1-AC19-70556679C3F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024B2EB-4080-D5E7-91A1-2B7093DA9A96}"/>
              </a:ext>
            </a:extLst>
          </p:cNvPr>
          <p:cNvSpPr>
            <a:spLocks noGrp="1"/>
          </p:cNvSpPr>
          <p:nvPr>
            <p:ph type="sldNum" sz="quarter" idx="12"/>
          </p:nvPr>
        </p:nvSpPr>
        <p:spPr/>
        <p:txBody>
          <a:bodyPr/>
          <a:lstStyle/>
          <a:p>
            <a:fld id="{6C7E2807-5BC7-43DE-A70B-A8FEA707F163}" type="slidenum">
              <a:rPr lang="en-IN" smtClean="0"/>
              <a:t>‹#›</a:t>
            </a:fld>
            <a:endParaRPr lang="en-IN"/>
          </a:p>
        </p:txBody>
      </p:sp>
    </p:spTree>
    <p:extLst>
      <p:ext uri="{BB962C8B-B14F-4D97-AF65-F5344CB8AC3E}">
        <p14:creationId xmlns:p14="http://schemas.microsoft.com/office/powerpoint/2010/main" val="2107846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4DD27-A91B-741B-FE1E-C985CDD73C76}"/>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FD1B06A-0A64-5296-9509-A616CED858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3DDC811-FD44-9166-BF3F-67DD17F53743}"/>
              </a:ext>
            </a:extLst>
          </p:cNvPr>
          <p:cNvSpPr>
            <a:spLocks noGrp="1"/>
          </p:cNvSpPr>
          <p:nvPr>
            <p:ph type="dt" sz="half" idx="10"/>
          </p:nvPr>
        </p:nvSpPr>
        <p:spPr/>
        <p:txBody>
          <a:bodyPr/>
          <a:lstStyle/>
          <a:p>
            <a:fld id="{847CE6D9-5486-458F-BB8A-DEED5A9401AB}" type="datetimeFigureOut">
              <a:rPr lang="en-IN" smtClean="0"/>
              <a:t>25-09-2023</a:t>
            </a:fld>
            <a:endParaRPr lang="en-IN"/>
          </a:p>
        </p:txBody>
      </p:sp>
      <p:sp>
        <p:nvSpPr>
          <p:cNvPr id="5" name="Footer Placeholder 4">
            <a:extLst>
              <a:ext uri="{FF2B5EF4-FFF2-40B4-BE49-F238E27FC236}">
                <a16:creationId xmlns:a16="http://schemas.microsoft.com/office/drawing/2014/main" id="{25169E41-AAD9-8631-C944-698AF7D2E16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B527001-DA1C-32BC-C906-B16242D5107E}"/>
              </a:ext>
            </a:extLst>
          </p:cNvPr>
          <p:cNvSpPr>
            <a:spLocks noGrp="1"/>
          </p:cNvSpPr>
          <p:nvPr>
            <p:ph type="sldNum" sz="quarter" idx="12"/>
          </p:nvPr>
        </p:nvSpPr>
        <p:spPr/>
        <p:txBody>
          <a:bodyPr/>
          <a:lstStyle/>
          <a:p>
            <a:fld id="{6C7E2807-5BC7-43DE-A70B-A8FEA707F163}" type="slidenum">
              <a:rPr lang="en-IN" smtClean="0"/>
              <a:t>‹#›</a:t>
            </a:fld>
            <a:endParaRPr lang="en-IN"/>
          </a:p>
        </p:txBody>
      </p:sp>
    </p:spTree>
    <p:extLst>
      <p:ext uri="{BB962C8B-B14F-4D97-AF65-F5344CB8AC3E}">
        <p14:creationId xmlns:p14="http://schemas.microsoft.com/office/powerpoint/2010/main" val="2770511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78587-2C76-EFDE-1034-43BFF3FAB7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3143D33B-4DBC-D81B-AC9E-B12CD8A86A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13AA7C-F04C-A9B2-8255-04631B0F2B1F}"/>
              </a:ext>
            </a:extLst>
          </p:cNvPr>
          <p:cNvSpPr>
            <a:spLocks noGrp="1"/>
          </p:cNvSpPr>
          <p:nvPr>
            <p:ph type="dt" sz="half" idx="10"/>
          </p:nvPr>
        </p:nvSpPr>
        <p:spPr/>
        <p:txBody>
          <a:bodyPr/>
          <a:lstStyle/>
          <a:p>
            <a:fld id="{847CE6D9-5486-458F-BB8A-DEED5A9401AB}" type="datetimeFigureOut">
              <a:rPr lang="en-IN" smtClean="0"/>
              <a:t>25-09-2023</a:t>
            </a:fld>
            <a:endParaRPr lang="en-IN"/>
          </a:p>
        </p:txBody>
      </p:sp>
      <p:sp>
        <p:nvSpPr>
          <p:cNvPr id="5" name="Footer Placeholder 4">
            <a:extLst>
              <a:ext uri="{FF2B5EF4-FFF2-40B4-BE49-F238E27FC236}">
                <a16:creationId xmlns:a16="http://schemas.microsoft.com/office/drawing/2014/main" id="{454EBFF6-38EC-6538-F948-F54163F2DF3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0AD7EC9-5B6F-B8D1-FD35-C10AB61D1DFC}"/>
              </a:ext>
            </a:extLst>
          </p:cNvPr>
          <p:cNvSpPr>
            <a:spLocks noGrp="1"/>
          </p:cNvSpPr>
          <p:nvPr>
            <p:ph type="sldNum" sz="quarter" idx="12"/>
          </p:nvPr>
        </p:nvSpPr>
        <p:spPr/>
        <p:txBody>
          <a:bodyPr/>
          <a:lstStyle/>
          <a:p>
            <a:fld id="{6C7E2807-5BC7-43DE-A70B-A8FEA707F163}" type="slidenum">
              <a:rPr lang="en-IN" smtClean="0"/>
              <a:t>‹#›</a:t>
            </a:fld>
            <a:endParaRPr lang="en-IN"/>
          </a:p>
        </p:txBody>
      </p:sp>
    </p:spTree>
    <p:extLst>
      <p:ext uri="{BB962C8B-B14F-4D97-AF65-F5344CB8AC3E}">
        <p14:creationId xmlns:p14="http://schemas.microsoft.com/office/powerpoint/2010/main" val="1400775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FF32D-A204-F81B-8476-5967FFFD744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17A5C56A-B66F-AFC9-A2A7-6F47BD67A4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CF5F29ED-C7B6-9E10-0B44-0C48CBBD70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0FE28318-D6D3-430C-A00F-F897644A48A0}"/>
              </a:ext>
            </a:extLst>
          </p:cNvPr>
          <p:cNvSpPr>
            <a:spLocks noGrp="1"/>
          </p:cNvSpPr>
          <p:nvPr>
            <p:ph type="dt" sz="half" idx="10"/>
          </p:nvPr>
        </p:nvSpPr>
        <p:spPr/>
        <p:txBody>
          <a:bodyPr/>
          <a:lstStyle/>
          <a:p>
            <a:fld id="{847CE6D9-5486-458F-BB8A-DEED5A9401AB}" type="datetimeFigureOut">
              <a:rPr lang="en-IN" smtClean="0"/>
              <a:t>25-09-2023</a:t>
            </a:fld>
            <a:endParaRPr lang="en-IN"/>
          </a:p>
        </p:txBody>
      </p:sp>
      <p:sp>
        <p:nvSpPr>
          <p:cNvPr id="6" name="Footer Placeholder 5">
            <a:extLst>
              <a:ext uri="{FF2B5EF4-FFF2-40B4-BE49-F238E27FC236}">
                <a16:creationId xmlns:a16="http://schemas.microsoft.com/office/drawing/2014/main" id="{97B3A12C-1AC7-A9A5-716E-A6FBC03DD41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756DC55-9570-02FD-222D-DE22B28C1960}"/>
              </a:ext>
            </a:extLst>
          </p:cNvPr>
          <p:cNvSpPr>
            <a:spLocks noGrp="1"/>
          </p:cNvSpPr>
          <p:nvPr>
            <p:ph type="sldNum" sz="quarter" idx="12"/>
          </p:nvPr>
        </p:nvSpPr>
        <p:spPr/>
        <p:txBody>
          <a:bodyPr/>
          <a:lstStyle/>
          <a:p>
            <a:fld id="{6C7E2807-5BC7-43DE-A70B-A8FEA707F163}" type="slidenum">
              <a:rPr lang="en-IN" smtClean="0"/>
              <a:t>‹#›</a:t>
            </a:fld>
            <a:endParaRPr lang="en-IN"/>
          </a:p>
        </p:txBody>
      </p:sp>
    </p:spTree>
    <p:extLst>
      <p:ext uri="{BB962C8B-B14F-4D97-AF65-F5344CB8AC3E}">
        <p14:creationId xmlns:p14="http://schemas.microsoft.com/office/powerpoint/2010/main" val="1424971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A4C3A-9405-1CEC-1E4E-01C069D2D7F9}"/>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9A645046-785A-44D2-4DD5-7EEF0EF1BA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8178C0-7B18-1F67-FEA0-331A3609CE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EB03C3E7-325A-F248-F1DB-FFF12BD705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D9F428-9DAF-0C1A-B018-6EBC1CB8E6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F406744B-1C74-3E85-0225-D7F95E5F7465}"/>
              </a:ext>
            </a:extLst>
          </p:cNvPr>
          <p:cNvSpPr>
            <a:spLocks noGrp="1"/>
          </p:cNvSpPr>
          <p:nvPr>
            <p:ph type="dt" sz="half" idx="10"/>
          </p:nvPr>
        </p:nvSpPr>
        <p:spPr/>
        <p:txBody>
          <a:bodyPr/>
          <a:lstStyle/>
          <a:p>
            <a:fld id="{847CE6D9-5486-458F-BB8A-DEED5A9401AB}" type="datetimeFigureOut">
              <a:rPr lang="en-IN" smtClean="0"/>
              <a:t>25-09-2023</a:t>
            </a:fld>
            <a:endParaRPr lang="en-IN"/>
          </a:p>
        </p:txBody>
      </p:sp>
      <p:sp>
        <p:nvSpPr>
          <p:cNvPr id="8" name="Footer Placeholder 7">
            <a:extLst>
              <a:ext uri="{FF2B5EF4-FFF2-40B4-BE49-F238E27FC236}">
                <a16:creationId xmlns:a16="http://schemas.microsoft.com/office/drawing/2014/main" id="{B811388C-560F-B2CD-DBDD-FB2DB373A3B7}"/>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422730C9-E19D-518B-A55F-7BBB42CACB53}"/>
              </a:ext>
            </a:extLst>
          </p:cNvPr>
          <p:cNvSpPr>
            <a:spLocks noGrp="1"/>
          </p:cNvSpPr>
          <p:nvPr>
            <p:ph type="sldNum" sz="quarter" idx="12"/>
          </p:nvPr>
        </p:nvSpPr>
        <p:spPr/>
        <p:txBody>
          <a:bodyPr/>
          <a:lstStyle/>
          <a:p>
            <a:fld id="{6C7E2807-5BC7-43DE-A70B-A8FEA707F163}" type="slidenum">
              <a:rPr lang="en-IN" smtClean="0"/>
              <a:t>‹#›</a:t>
            </a:fld>
            <a:endParaRPr lang="en-IN"/>
          </a:p>
        </p:txBody>
      </p:sp>
    </p:spTree>
    <p:extLst>
      <p:ext uri="{BB962C8B-B14F-4D97-AF65-F5344CB8AC3E}">
        <p14:creationId xmlns:p14="http://schemas.microsoft.com/office/powerpoint/2010/main" val="2773124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A10EF-E687-6FDA-4541-0BEDFA2E2C31}"/>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0C6BEBF8-FC2F-1247-BBF1-9C3A753BD2FD}"/>
              </a:ext>
            </a:extLst>
          </p:cNvPr>
          <p:cNvSpPr>
            <a:spLocks noGrp="1"/>
          </p:cNvSpPr>
          <p:nvPr>
            <p:ph type="dt" sz="half" idx="10"/>
          </p:nvPr>
        </p:nvSpPr>
        <p:spPr/>
        <p:txBody>
          <a:bodyPr/>
          <a:lstStyle/>
          <a:p>
            <a:fld id="{847CE6D9-5486-458F-BB8A-DEED5A9401AB}" type="datetimeFigureOut">
              <a:rPr lang="en-IN" smtClean="0"/>
              <a:t>25-09-2023</a:t>
            </a:fld>
            <a:endParaRPr lang="en-IN"/>
          </a:p>
        </p:txBody>
      </p:sp>
      <p:sp>
        <p:nvSpPr>
          <p:cNvPr id="4" name="Footer Placeholder 3">
            <a:extLst>
              <a:ext uri="{FF2B5EF4-FFF2-40B4-BE49-F238E27FC236}">
                <a16:creationId xmlns:a16="http://schemas.microsoft.com/office/drawing/2014/main" id="{82EDDA06-66D2-700D-09C2-E777D6A8A95C}"/>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9758D564-A6DD-1EDB-A8D4-7C8EB2551006}"/>
              </a:ext>
            </a:extLst>
          </p:cNvPr>
          <p:cNvSpPr>
            <a:spLocks noGrp="1"/>
          </p:cNvSpPr>
          <p:nvPr>
            <p:ph type="sldNum" sz="quarter" idx="12"/>
          </p:nvPr>
        </p:nvSpPr>
        <p:spPr/>
        <p:txBody>
          <a:bodyPr/>
          <a:lstStyle/>
          <a:p>
            <a:fld id="{6C7E2807-5BC7-43DE-A70B-A8FEA707F163}" type="slidenum">
              <a:rPr lang="en-IN" smtClean="0"/>
              <a:t>‹#›</a:t>
            </a:fld>
            <a:endParaRPr lang="en-IN"/>
          </a:p>
        </p:txBody>
      </p:sp>
    </p:spTree>
    <p:extLst>
      <p:ext uri="{BB962C8B-B14F-4D97-AF65-F5344CB8AC3E}">
        <p14:creationId xmlns:p14="http://schemas.microsoft.com/office/powerpoint/2010/main" val="1431428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9917AF-C112-12C4-7690-30A0C76CC4E1}"/>
              </a:ext>
            </a:extLst>
          </p:cNvPr>
          <p:cNvSpPr>
            <a:spLocks noGrp="1"/>
          </p:cNvSpPr>
          <p:nvPr>
            <p:ph type="dt" sz="half" idx="10"/>
          </p:nvPr>
        </p:nvSpPr>
        <p:spPr/>
        <p:txBody>
          <a:bodyPr/>
          <a:lstStyle/>
          <a:p>
            <a:fld id="{847CE6D9-5486-458F-BB8A-DEED5A9401AB}" type="datetimeFigureOut">
              <a:rPr lang="en-IN" smtClean="0"/>
              <a:t>25-09-2023</a:t>
            </a:fld>
            <a:endParaRPr lang="en-IN"/>
          </a:p>
        </p:txBody>
      </p:sp>
      <p:sp>
        <p:nvSpPr>
          <p:cNvPr id="3" name="Footer Placeholder 2">
            <a:extLst>
              <a:ext uri="{FF2B5EF4-FFF2-40B4-BE49-F238E27FC236}">
                <a16:creationId xmlns:a16="http://schemas.microsoft.com/office/drawing/2014/main" id="{2AF3AC74-DD0D-784F-A8BF-EBFC63A611C7}"/>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F682E5EC-8D4E-B814-1AA9-690471EA78F1}"/>
              </a:ext>
            </a:extLst>
          </p:cNvPr>
          <p:cNvSpPr>
            <a:spLocks noGrp="1"/>
          </p:cNvSpPr>
          <p:nvPr>
            <p:ph type="sldNum" sz="quarter" idx="12"/>
          </p:nvPr>
        </p:nvSpPr>
        <p:spPr/>
        <p:txBody>
          <a:bodyPr/>
          <a:lstStyle/>
          <a:p>
            <a:fld id="{6C7E2807-5BC7-43DE-A70B-A8FEA707F163}" type="slidenum">
              <a:rPr lang="en-IN" smtClean="0"/>
              <a:t>‹#›</a:t>
            </a:fld>
            <a:endParaRPr lang="en-IN"/>
          </a:p>
        </p:txBody>
      </p:sp>
    </p:spTree>
    <p:extLst>
      <p:ext uri="{BB962C8B-B14F-4D97-AF65-F5344CB8AC3E}">
        <p14:creationId xmlns:p14="http://schemas.microsoft.com/office/powerpoint/2010/main" val="2573720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8A523-4A32-C875-17A8-BA30F5D48E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EB423F8-D9CD-CA19-2028-2AC80A9EDE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ECDE3BE9-6960-74DB-F6F7-8F053F9BE2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091217-C53B-D286-43EB-E279AB16792A}"/>
              </a:ext>
            </a:extLst>
          </p:cNvPr>
          <p:cNvSpPr>
            <a:spLocks noGrp="1"/>
          </p:cNvSpPr>
          <p:nvPr>
            <p:ph type="dt" sz="half" idx="10"/>
          </p:nvPr>
        </p:nvSpPr>
        <p:spPr/>
        <p:txBody>
          <a:bodyPr/>
          <a:lstStyle/>
          <a:p>
            <a:fld id="{847CE6D9-5486-458F-BB8A-DEED5A9401AB}" type="datetimeFigureOut">
              <a:rPr lang="en-IN" smtClean="0"/>
              <a:t>25-09-2023</a:t>
            </a:fld>
            <a:endParaRPr lang="en-IN"/>
          </a:p>
        </p:txBody>
      </p:sp>
      <p:sp>
        <p:nvSpPr>
          <p:cNvPr id="6" name="Footer Placeholder 5">
            <a:extLst>
              <a:ext uri="{FF2B5EF4-FFF2-40B4-BE49-F238E27FC236}">
                <a16:creationId xmlns:a16="http://schemas.microsoft.com/office/drawing/2014/main" id="{CE6BF745-DCFC-AAE6-02A4-7CD3675C9DD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323F867-A2FE-A13F-7368-0B4C5C490216}"/>
              </a:ext>
            </a:extLst>
          </p:cNvPr>
          <p:cNvSpPr>
            <a:spLocks noGrp="1"/>
          </p:cNvSpPr>
          <p:nvPr>
            <p:ph type="sldNum" sz="quarter" idx="12"/>
          </p:nvPr>
        </p:nvSpPr>
        <p:spPr/>
        <p:txBody>
          <a:bodyPr/>
          <a:lstStyle/>
          <a:p>
            <a:fld id="{6C7E2807-5BC7-43DE-A70B-A8FEA707F163}" type="slidenum">
              <a:rPr lang="en-IN" smtClean="0"/>
              <a:t>‹#›</a:t>
            </a:fld>
            <a:endParaRPr lang="en-IN"/>
          </a:p>
        </p:txBody>
      </p:sp>
    </p:spTree>
    <p:extLst>
      <p:ext uri="{BB962C8B-B14F-4D97-AF65-F5344CB8AC3E}">
        <p14:creationId xmlns:p14="http://schemas.microsoft.com/office/powerpoint/2010/main" val="4159864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52E49-E3DB-1E6F-F9DA-58FE64E73F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ACB056F8-C46A-A535-A056-A715D27B4B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311A2AAC-908B-1978-9D7B-96B66DE415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D0178E-5296-F7BB-D992-9840051E34F4}"/>
              </a:ext>
            </a:extLst>
          </p:cNvPr>
          <p:cNvSpPr>
            <a:spLocks noGrp="1"/>
          </p:cNvSpPr>
          <p:nvPr>
            <p:ph type="dt" sz="half" idx="10"/>
          </p:nvPr>
        </p:nvSpPr>
        <p:spPr/>
        <p:txBody>
          <a:bodyPr/>
          <a:lstStyle/>
          <a:p>
            <a:fld id="{847CE6D9-5486-458F-BB8A-DEED5A9401AB}" type="datetimeFigureOut">
              <a:rPr lang="en-IN" smtClean="0"/>
              <a:t>25-09-2023</a:t>
            </a:fld>
            <a:endParaRPr lang="en-IN"/>
          </a:p>
        </p:txBody>
      </p:sp>
      <p:sp>
        <p:nvSpPr>
          <p:cNvPr id="6" name="Footer Placeholder 5">
            <a:extLst>
              <a:ext uri="{FF2B5EF4-FFF2-40B4-BE49-F238E27FC236}">
                <a16:creationId xmlns:a16="http://schemas.microsoft.com/office/drawing/2014/main" id="{AB792F4B-73C0-F82B-A178-AEED1BCBB9F3}"/>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66A5C64-CCA6-EF15-7786-1D8F2CE783DF}"/>
              </a:ext>
            </a:extLst>
          </p:cNvPr>
          <p:cNvSpPr>
            <a:spLocks noGrp="1"/>
          </p:cNvSpPr>
          <p:nvPr>
            <p:ph type="sldNum" sz="quarter" idx="12"/>
          </p:nvPr>
        </p:nvSpPr>
        <p:spPr/>
        <p:txBody>
          <a:bodyPr/>
          <a:lstStyle/>
          <a:p>
            <a:fld id="{6C7E2807-5BC7-43DE-A70B-A8FEA707F163}" type="slidenum">
              <a:rPr lang="en-IN" smtClean="0"/>
              <a:t>‹#›</a:t>
            </a:fld>
            <a:endParaRPr lang="en-IN"/>
          </a:p>
        </p:txBody>
      </p:sp>
    </p:spTree>
    <p:extLst>
      <p:ext uri="{BB962C8B-B14F-4D97-AF65-F5344CB8AC3E}">
        <p14:creationId xmlns:p14="http://schemas.microsoft.com/office/powerpoint/2010/main" val="1741319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7F4574-981D-504B-5355-0561797C1C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D657554F-E56C-B995-FFB9-8A225F5CA6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0D1A403-5816-5F66-546E-D89E8CB584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7CE6D9-5486-458F-BB8A-DEED5A9401AB}" type="datetimeFigureOut">
              <a:rPr lang="en-IN" smtClean="0"/>
              <a:t>25-09-2023</a:t>
            </a:fld>
            <a:endParaRPr lang="en-IN"/>
          </a:p>
        </p:txBody>
      </p:sp>
      <p:sp>
        <p:nvSpPr>
          <p:cNvPr id="5" name="Footer Placeholder 4">
            <a:extLst>
              <a:ext uri="{FF2B5EF4-FFF2-40B4-BE49-F238E27FC236}">
                <a16:creationId xmlns:a16="http://schemas.microsoft.com/office/drawing/2014/main" id="{D9936BDC-ABD0-2A47-E420-4A623EA89A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03A52D53-7A49-AB5D-CBE4-B810FAE4A5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7E2807-5BC7-43DE-A70B-A8FEA707F163}" type="slidenum">
              <a:rPr lang="en-IN" smtClean="0"/>
              <a:t>‹#›</a:t>
            </a:fld>
            <a:endParaRPr lang="en-IN"/>
          </a:p>
        </p:txBody>
      </p:sp>
    </p:spTree>
    <p:extLst>
      <p:ext uri="{BB962C8B-B14F-4D97-AF65-F5344CB8AC3E}">
        <p14:creationId xmlns:p14="http://schemas.microsoft.com/office/powerpoint/2010/main" val="2715122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jpg"/><Relationship Id="rId10" Type="http://schemas.openxmlformats.org/officeDocument/2006/relationships/image" Target="../media/image14.jpeg"/><Relationship Id="rId4" Type="http://schemas.openxmlformats.org/officeDocument/2006/relationships/image" Target="../media/image8.jpg"/><Relationship Id="rId9"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Slide Background">
            <a:extLst>
              <a:ext uri="{FF2B5EF4-FFF2-40B4-BE49-F238E27FC236}">
                <a16:creationId xmlns:a16="http://schemas.microsoft.com/office/drawing/2014/main" id="{E2BA2BD9-7B54-4190-8F06-3EF3658A0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0">
            <a:extLst>
              <a:ext uri="{FF2B5EF4-FFF2-40B4-BE49-F238E27FC236}">
                <a16:creationId xmlns:a16="http://schemas.microsoft.com/office/drawing/2014/main" id="{184F9D61-9303-40B4-9F7E-66A9B4EDC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8" descr="A picture containing tree, outdoor&#10;&#10;Description automatically generated">
            <a:extLst>
              <a:ext uri="{FF2B5EF4-FFF2-40B4-BE49-F238E27FC236}">
                <a16:creationId xmlns:a16="http://schemas.microsoft.com/office/drawing/2014/main" id="{8C16D4EF-487D-4F78-4EE0-CE196D785921}"/>
              </a:ext>
            </a:extLst>
          </p:cNvPr>
          <p:cNvPicPr>
            <a:picLocks noChangeAspect="1"/>
          </p:cNvPicPr>
          <p:nvPr/>
        </p:nvPicPr>
        <p:blipFill rotWithShape="1">
          <a:blip r:embed="rId2"/>
          <a:srcRect t="4468" b="5538"/>
          <a:stretch/>
        </p:blipFill>
        <p:spPr>
          <a:xfrm>
            <a:off x="772348" y="6940"/>
            <a:ext cx="11427147" cy="6864449"/>
          </a:xfrm>
          <a:prstGeom prst="rect">
            <a:avLst/>
          </a:prstGeom>
          <a:effectLst>
            <a:outerShdw blurRad="596900" dist="330200" dir="8820000" sx="87000" sy="87000" algn="ctr" rotWithShape="0">
              <a:srgbClr val="000000">
                <a:alpha val="29000"/>
              </a:srgbClr>
            </a:outerShdw>
          </a:effectLst>
        </p:spPr>
      </p:pic>
      <p:sp>
        <p:nvSpPr>
          <p:cNvPr id="13" name="Overlay">
            <a:extLst>
              <a:ext uri="{FF2B5EF4-FFF2-40B4-BE49-F238E27FC236}">
                <a16:creationId xmlns:a16="http://schemas.microsoft.com/office/drawing/2014/main" id="{648D746A-0359-4EAE-8CF9-062E28169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8714" y="258715"/>
            <a:ext cx="6858000" cy="6340569"/>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330D76-8DC6-5FA8-F317-99996B9EF57E}"/>
              </a:ext>
            </a:extLst>
          </p:cNvPr>
          <p:cNvSpPr>
            <a:spLocks noGrp="1"/>
          </p:cNvSpPr>
          <p:nvPr>
            <p:ph type="ctrTitle"/>
          </p:nvPr>
        </p:nvSpPr>
        <p:spPr>
          <a:xfrm>
            <a:off x="1207150" y="826292"/>
            <a:ext cx="4501057" cy="1631773"/>
          </a:xfrm>
        </p:spPr>
        <p:txBody>
          <a:bodyPr anchor="b">
            <a:normAutofit fontScale="90000"/>
          </a:bodyPr>
          <a:lstStyle/>
          <a:p>
            <a:pPr algn="l"/>
            <a:r>
              <a:rPr lang="en-IN" sz="3000" b="1" dirty="0">
                <a:solidFill>
                  <a:srgbClr val="FFFFFF"/>
                </a:solidFill>
                <a:latin typeface="Calibri" panose="020F0502020204030204" pitchFamily="34" charset="0"/>
                <a:ea typeface="Calibri" panose="020F0502020204030204" pitchFamily="34" charset="0"/>
                <a:cs typeface="Calibri" panose="020F0502020204030204" pitchFamily="34" charset="0"/>
              </a:rPr>
              <a:t>Empowering Local Communities </a:t>
            </a:r>
            <a:r>
              <a:rPr lang="en-IN" sz="3000" dirty="0">
                <a:solidFill>
                  <a:srgbClr val="FFFFFF"/>
                </a:solidFill>
                <a:latin typeface="Calibri" panose="020F0502020204030204" pitchFamily="34" charset="0"/>
                <a:ea typeface="Calibri" panose="020F0502020204030204" pitchFamily="34" charset="0"/>
                <a:cs typeface="Calibri" panose="020F0502020204030204" pitchFamily="34" charset="0"/>
              </a:rPr>
              <a:t>&amp; </a:t>
            </a:r>
            <a:r>
              <a:rPr lang="en-IN" sz="3000" b="1" dirty="0">
                <a:solidFill>
                  <a:srgbClr val="FFFFFF"/>
                </a:solidFill>
                <a:latin typeface="Calibri" panose="020F0502020204030204" pitchFamily="34" charset="0"/>
                <a:ea typeface="Calibri" panose="020F0502020204030204" pitchFamily="34" charset="0"/>
                <a:cs typeface="Calibri" panose="020F0502020204030204" pitchFamily="34" charset="0"/>
              </a:rPr>
              <a:t>Integrating Indigenous Knowledge </a:t>
            </a:r>
            <a:r>
              <a:rPr lang="en-IN" sz="3000" dirty="0">
                <a:solidFill>
                  <a:srgbClr val="FFFFFF"/>
                </a:solidFill>
                <a:latin typeface="Calibri" panose="020F0502020204030204" pitchFamily="34" charset="0"/>
                <a:ea typeface="Calibri" panose="020F0502020204030204" pitchFamily="34" charset="0"/>
                <a:cs typeface="Calibri" panose="020F0502020204030204" pitchFamily="34" charset="0"/>
              </a:rPr>
              <a:t>into Adaptation Strategy in India</a:t>
            </a:r>
          </a:p>
        </p:txBody>
      </p:sp>
      <p:sp>
        <p:nvSpPr>
          <p:cNvPr id="5" name="Rectangle 4">
            <a:extLst>
              <a:ext uri="{FF2B5EF4-FFF2-40B4-BE49-F238E27FC236}">
                <a16:creationId xmlns:a16="http://schemas.microsoft.com/office/drawing/2014/main" id="{C6890DC7-0D07-0EE1-F5D8-193EA4BD30F7}"/>
              </a:ext>
            </a:extLst>
          </p:cNvPr>
          <p:cNvSpPr/>
          <p:nvPr/>
        </p:nvSpPr>
        <p:spPr>
          <a:xfrm>
            <a:off x="0" y="-1"/>
            <a:ext cx="77558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7" name="Group 26">
            <a:extLst>
              <a:ext uri="{FF2B5EF4-FFF2-40B4-BE49-F238E27FC236}">
                <a16:creationId xmlns:a16="http://schemas.microsoft.com/office/drawing/2014/main" id="{2FCE3D54-A1FA-3047-FE56-1792E9B92CF4}"/>
              </a:ext>
            </a:extLst>
          </p:cNvPr>
          <p:cNvGrpSpPr/>
          <p:nvPr/>
        </p:nvGrpSpPr>
        <p:grpSpPr>
          <a:xfrm>
            <a:off x="178427" y="-261256"/>
            <a:ext cx="461665" cy="7119255"/>
            <a:chOff x="178427" y="-261256"/>
            <a:chExt cx="461665" cy="7119255"/>
          </a:xfrm>
        </p:grpSpPr>
        <p:cxnSp>
          <p:nvCxnSpPr>
            <p:cNvPr id="7" name="Straight Connector 6">
              <a:extLst>
                <a:ext uri="{FF2B5EF4-FFF2-40B4-BE49-F238E27FC236}">
                  <a16:creationId xmlns:a16="http://schemas.microsoft.com/office/drawing/2014/main" id="{2A1044CC-CF30-C1F5-8F6C-A17F6A6C9F08}"/>
                </a:ext>
              </a:extLst>
            </p:cNvPr>
            <p:cNvCxnSpPr>
              <a:cxnSpLocks/>
              <a:stCxn id="5" idx="2"/>
            </p:cNvCxnSpPr>
            <p:nvPr/>
          </p:nvCxnSpPr>
          <p:spPr>
            <a:xfrm flipV="1">
              <a:off x="387793" y="2992689"/>
              <a:ext cx="21467" cy="3865310"/>
            </a:xfrm>
            <a:prstGeom prst="line">
              <a:avLst/>
            </a:prstGeom>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E683E96B-0487-09EF-F8B8-6105E7ACA25D}"/>
                </a:ext>
              </a:extLst>
            </p:cNvPr>
            <p:cNvSpPr txBox="1"/>
            <p:nvPr/>
          </p:nvSpPr>
          <p:spPr>
            <a:xfrm rot="16200000">
              <a:off x="-1111629" y="1028800"/>
              <a:ext cx="3041778" cy="461665"/>
            </a:xfrm>
            <a:prstGeom prst="rect">
              <a:avLst/>
            </a:prstGeom>
            <a:noFill/>
          </p:spPr>
          <p:txBody>
            <a:bodyPr wrap="square" rtlCol="0">
              <a:spAutoFit/>
            </a:bodyPr>
            <a:lstStyle/>
            <a:p>
              <a:r>
                <a:rPr lang="en-IN" sz="1200"/>
                <a:t>Adaptation Futures 2023</a:t>
              </a:r>
            </a:p>
            <a:p>
              <a:r>
                <a:rPr lang="en-IN" sz="1200" dirty="0"/>
                <a:t>Side Event | Oct 06; Montreal, Canada</a:t>
              </a:r>
            </a:p>
          </p:txBody>
        </p:sp>
        <p:sp>
          <p:nvSpPr>
            <p:cNvPr id="12" name="Rectangle: Rounded Corners 11">
              <a:extLst>
                <a:ext uri="{FF2B5EF4-FFF2-40B4-BE49-F238E27FC236}">
                  <a16:creationId xmlns:a16="http://schemas.microsoft.com/office/drawing/2014/main" id="{45198D39-108C-74C2-96DA-8B40312E4297}"/>
                </a:ext>
              </a:extLst>
            </p:cNvPr>
            <p:cNvSpPr/>
            <p:nvPr/>
          </p:nvSpPr>
          <p:spPr>
            <a:xfrm>
              <a:off x="398526" y="2992689"/>
              <a:ext cx="45719" cy="506291"/>
            </a:xfrm>
            <a:prstGeom prst="roundRect">
              <a:avLst/>
            </a:prstGeom>
            <a:solidFill>
              <a:schemeClr val="tx1">
                <a:lumMod val="85000"/>
                <a:lumOff val="1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N"/>
            </a:p>
          </p:txBody>
        </p:sp>
      </p:grpSp>
      <p:sp>
        <p:nvSpPr>
          <p:cNvPr id="3" name="Content Placeholder 8">
            <a:extLst>
              <a:ext uri="{FF2B5EF4-FFF2-40B4-BE49-F238E27FC236}">
                <a16:creationId xmlns:a16="http://schemas.microsoft.com/office/drawing/2014/main" id="{71D80D79-5792-09E3-CDD0-8C29AEDB12DE}"/>
              </a:ext>
            </a:extLst>
          </p:cNvPr>
          <p:cNvSpPr txBox="1">
            <a:spLocks/>
          </p:cNvSpPr>
          <p:nvPr/>
        </p:nvSpPr>
        <p:spPr>
          <a:xfrm>
            <a:off x="1308976" y="2780522"/>
            <a:ext cx="3722619" cy="3163078"/>
          </a:xfrm>
          <a:prstGeom prst="rect">
            <a:avLst/>
          </a:prstGeom>
          <a:solidFill>
            <a:srgbClr val="1E0E00">
              <a:alpha val="14118"/>
            </a:srgb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bg1"/>
                </a:solidFill>
              </a:rPr>
              <a:t>CONTENT: - </a:t>
            </a:r>
          </a:p>
          <a:p>
            <a:pPr marL="342900" indent="-342900" algn="l">
              <a:buAutoNum type="arabicPeriod"/>
            </a:pPr>
            <a:r>
              <a:rPr lang="en-US" sz="1800" dirty="0">
                <a:solidFill>
                  <a:schemeClr val="bg1"/>
                </a:solidFill>
              </a:rPr>
              <a:t>About Development Alternatives</a:t>
            </a:r>
          </a:p>
          <a:p>
            <a:pPr marL="342900" indent="-342900" algn="l">
              <a:buAutoNum type="arabicPeriod"/>
            </a:pPr>
            <a:r>
              <a:rPr lang="en-US" sz="1800" dirty="0">
                <a:solidFill>
                  <a:schemeClr val="bg1"/>
                </a:solidFill>
              </a:rPr>
              <a:t>Adaptation Strategy of India</a:t>
            </a:r>
          </a:p>
          <a:p>
            <a:pPr marL="342900" indent="-342900" algn="l">
              <a:buAutoNum type="arabicPeriod"/>
            </a:pPr>
            <a:r>
              <a:rPr lang="en-US" sz="1800" dirty="0">
                <a:solidFill>
                  <a:schemeClr val="bg1"/>
                </a:solidFill>
              </a:rPr>
              <a:t>About the Evaluation</a:t>
            </a:r>
          </a:p>
          <a:p>
            <a:pPr marL="342900" indent="-342900" algn="l">
              <a:buAutoNum type="arabicPeriod"/>
            </a:pPr>
            <a:r>
              <a:rPr lang="en-US" sz="1800" dirty="0">
                <a:solidFill>
                  <a:schemeClr val="bg1"/>
                </a:solidFill>
              </a:rPr>
              <a:t>Learnings &amp; Recommendations</a:t>
            </a:r>
          </a:p>
          <a:p>
            <a:pPr marL="342900" indent="-342900" algn="l">
              <a:buAutoNum type="arabicPeriod"/>
            </a:pPr>
            <a:r>
              <a:rPr lang="en-US" sz="1800" dirty="0">
                <a:solidFill>
                  <a:schemeClr val="bg1"/>
                </a:solidFill>
              </a:rPr>
              <a:t>Beyond Adaptation: </a:t>
            </a:r>
          </a:p>
          <a:p>
            <a:pPr marL="360363" lvl="1" algn="l"/>
            <a:r>
              <a:rPr lang="en-US" sz="1400" dirty="0">
                <a:solidFill>
                  <a:schemeClr val="bg1"/>
                </a:solidFill>
              </a:rPr>
              <a:t>Adaptation-Mitigation Strategies and Loss &amp; Damage </a:t>
            </a:r>
          </a:p>
        </p:txBody>
      </p:sp>
      <p:sp>
        <p:nvSpPr>
          <p:cNvPr id="6" name="Rectangle 5">
            <a:extLst>
              <a:ext uri="{FF2B5EF4-FFF2-40B4-BE49-F238E27FC236}">
                <a16:creationId xmlns:a16="http://schemas.microsoft.com/office/drawing/2014/main" id="{1BA59B22-2102-4CFC-A23D-CF30668EC4C4}"/>
              </a:ext>
            </a:extLst>
          </p:cNvPr>
          <p:cNvSpPr/>
          <p:nvPr/>
        </p:nvSpPr>
        <p:spPr>
          <a:xfrm>
            <a:off x="661560" y="5943600"/>
            <a:ext cx="11579093" cy="93472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6" name="Picture 25" descr="A close-up of a logo&#10;&#10;Description automatically generated">
            <a:extLst>
              <a:ext uri="{FF2B5EF4-FFF2-40B4-BE49-F238E27FC236}">
                <a16:creationId xmlns:a16="http://schemas.microsoft.com/office/drawing/2014/main" id="{D29E476E-ADA4-7C0A-075D-A8E96F1F7609}"/>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867657" y="6216211"/>
            <a:ext cx="1936549" cy="389506"/>
          </a:xfrm>
          <a:prstGeom prst="rect">
            <a:avLst/>
          </a:prstGeom>
        </p:spPr>
      </p:pic>
      <p:pic>
        <p:nvPicPr>
          <p:cNvPr id="11" name="Picture 10" descr="A logo with a circle and text&#10;&#10;Description automatically generated">
            <a:extLst>
              <a:ext uri="{FF2B5EF4-FFF2-40B4-BE49-F238E27FC236}">
                <a16:creationId xmlns:a16="http://schemas.microsoft.com/office/drawing/2014/main" id="{64790492-B889-C4EB-7B8E-606F423474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1" y="5980908"/>
            <a:ext cx="775585" cy="775585"/>
          </a:xfrm>
          <a:prstGeom prst="rect">
            <a:avLst/>
          </a:prstGeom>
        </p:spPr>
      </p:pic>
    </p:spTree>
    <p:extLst>
      <p:ext uri="{BB962C8B-B14F-4D97-AF65-F5344CB8AC3E}">
        <p14:creationId xmlns:p14="http://schemas.microsoft.com/office/powerpoint/2010/main" val="4258606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08;p3">
            <a:extLst>
              <a:ext uri="{FF2B5EF4-FFF2-40B4-BE49-F238E27FC236}">
                <a16:creationId xmlns:a16="http://schemas.microsoft.com/office/drawing/2014/main" id="{124D9E9D-0137-11BE-B4D9-6F7D6C3F5F99}"/>
              </a:ext>
            </a:extLst>
          </p:cNvPr>
          <p:cNvSpPr/>
          <p:nvPr/>
        </p:nvSpPr>
        <p:spPr>
          <a:xfrm>
            <a:off x="-1" y="5223986"/>
            <a:ext cx="12192001" cy="748714"/>
          </a:xfrm>
          <a:prstGeom prst="rect">
            <a:avLst/>
          </a:prstGeom>
          <a:solidFill>
            <a:srgbClr val="34B3CC">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262626"/>
                </a:solidFill>
                <a:latin typeface="Helvetica Neue" panose="02000503000000020004" pitchFamily="2" charset="0"/>
                <a:ea typeface="Helvetica Neue" panose="02000503000000020004" pitchFamily="2" charset="0"/>
                <a:cs typeface="Helvetica Neue" panose="02000503000000020004" pitchFamily="2" charset="0"/>
                <a:sym typeface="Calibri"/>
              </a:rPr>
              <a:t>Development Alternatives Group</a:t>
            </a:r>
          </a:p>
          <a:p>
            <a:pPr marL="0" marR="0" lvl="0" indent="0" algn="ctr" rtl="0">
              <a:spcBef>
                <a:spcPts val="0"/>
              </a:spcBef>
              <a:spcAft>
                <a:spcPts val="0"/>
              </a:spcAft>
              <a:buNone/>
            </a:pPr>
            <a:r>
              <a:rPr lang="en-US" b="1">
                <a:solidFill>
                  <a:srgbClr val="262626"/>
                </a:solidFill>
                <a:latin typeface="Helvetica Neue" panose="02000503000000020004" pitchFamily="2" charset="0"/>
                <a:ea typeface="Helvetica Neue" panose="02000503000000020004" pitchFamily="2" charset="0"/>
                <a:cs typeface="Helvetica Neue" panose="02000503000000020004" pitchFamily="2" charset="0"/>
                <a:sym typeface="Calibri"/>
              </a:rPr>
              <a:t>New Delhi, India</a:t>
            </a:r>
            <a:endParaRPr sz="105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Rectangle 9">
            <a:extLst>
              <a:ext uri="{FF2B5EF4-FFF2-40B4-BE49-F238E27FC236}">
                <a16:creationId xmlns:a16="http://schemas.microsoft.com/office/drawing/2014/main" id="{EBCF68D5-88E4-D558-7252-08070188AA0C}"/>
              </a:ext>
            </a:extLst>
          </p:cNvPr>
          <p:cNvSpPr/>
          <p:nvPr/>
        </p:nvSpPr>
        <p:spPr>
          <a:xfrm>
            <a:off x="0" y="-1"/>
            <a:ext cx="77558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2" name="Group 11">
            <a:extLst>
              <a:ext uri="{FF2B5EF4-FFF2-40B4-BE49-F238E27FC236}">
                <a16:creationId xmlns:a16="http://schemas.microsoft.com/office/drawing/2014/main" id="{73CBCDB7-910C-EE33-B416-438B2F827C27}"/>
              </a:ext>
            </a:extLst>
          </p:cNvPr>
          <p:cNvGrpSpPr/>
          <p:nvPr/>
        </p:nvGrpSpPr>
        <p:grpSpPr>
          <a:xfrm>
            <a:off x="178427" y="-261256"/>
            <a:ext cx="461665" cy="7119255"/>
            <a:chOff x="178427" y="-261256"/>
            <a:chExt cx="461665" cy="7119255"/>
          </a:xfrm>
        </p:grpSpPr>
        <p:cxnSp>
          <p:nvCxnSpPr>
            <p:cNvPr id="13" name="Straight Connector 12">
              <a:extLst>
                <a:ext uri="{FF2B5EF4-FFF2-40B4-BE49-F238E27FC236}">
                  <a16:creationId xmlns:a16="http://schemas.microsoft.com/office/drawing/2014/main" id="{DB823566-76D5-12C1-F85E-B868F0F2C3B0}"/>
                </a:ext>
              </a:extLst>
            </p:cNvPr>
            <p:cNvCxnSpPr>
              <a:cxnSpLocks/>
            </p:cNvCxnSpPr>
            <p:nvPr/>
          </p:nvCxnSpPr>
          <p:spPr>
            <a:xfrm flipV="1">
              <a:off x="387793" y="2992689"/>
              <a:ext cx="21467" cy="3865310"/>
            </a:xfrm>
            <a:prstGeom prst="line">
              <a:avLst/>
            </a:prstGeom>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D4D1F048-8B5B-CE7C-2AAA-C921AB1456A0}"/>
                </a:ext>
              </a:extLst>
            </p:cNvPr>
            <p:cNvSpPr txBox="1"/>
            <p:nvPr/>
          </p:nvSpPr>
          <p:spPr>
            <a:xfrm rot="16200000">
              <a:off x="-1111629" y="1028800"/>
              <a:ext cx="3041778" cy="461665"/>
            </a:xfrm>
            <a:prstGeom prst="rect">
              <a:avLst/>
            </a:prstGeom>
            <a:noFill/>
          </p:spPr>
          <p:txBody>
            <a:bodyPr wrap="square" rtlCol="0">
              <a:spAutoFit/>
            </a:bodyPr>
            <a:lstStyle/>
            <a:p>
              <a:r>
                <a:rPr lang="en-IN" sz="1200" dirty="0"/>
                <a:t>Adaptation Futures 2023</a:t>
              </a:r>
            </a:p>
            <a:p>
              <a:r>
                <a:rPr lang="en-IN" sz="1200" dirty="0"/>
                <a:t>Side Event | Oct 06; Montreal, Canada</a:t>
              </a:r>
            </a:p>
          </p:txBody>
        </p:sp>
        <p:sp>
          <p:nvSpPr>
            <p:cNvPr id="15" name="Rectangle: Rounded Corners 14">
              <a:extLst>
                <a:ext uri="{FF2B5EF4-FFF2-40B4-BE49-F238E27FC236}">
                  <a16:creationId xmlns:a16="http://schemas.microsoft.com/office/drawing/2014/main" id="{69632EFD-6F9E-8FC1-07BA-3BD018867EA6}"/>
                </a:ext>
              </a:extLst>
            </p:cNvPr>
            <p:cNvSpPr/>
            <p:nvPr/>
          </p:nvSpPr>
          <p:spPr>
            <a:xfrm>
              <a:off x="398526" y="2992689"/>
              <a:ext cx="45719" cy="506291"/>
            </a:xfrm>
            <a:prstGeom prst="roundRect">
              <a:avLst/>
            </a:prstGeom>
            <a:solidFill>
              <a:schemeClr val="tx1">
                <a:lumMod val="85000"/>
                <a:lumOff val="1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N"/>
            </a:p>
          </p:txBody>
        </p:sp>
      </p:grpSp>
      <p:pic>
        <p:nvPicPr>
          <p:cNvPr id="2" name="Picture 1">
            <a:extLst>
              <a:ext uri="{FF2B5EF4-FFF2-40B4-BE49-F238E27FC236}">
                <a16:creationId xmlns:a16="http://schemas.microsoft.com/office/drawing/2014/main" id="{8486D1CA-A3F1-7339-25A9-513700383F19}"/>
              </a:ext>
            </a:extLst>
          </p:cNvPr>
          <p:cNvPicPr>
            <a:picLocks noChangeAspect="1"/>
          </p:cNvPicPr>
          <p:nvPr/>
        </p:nvPicPr>
        <p:blipFill rotWithShape="1">
          <a:blip r:embed="rId2"/>
          <a:srcRect t="10170"/>
          <a:stretch/>
        </p:blipFill>
        <p:spPr>
          <a:xfrm>
            <a:off x="1536846" y="373802"/>
            <a:ext cx="9349611" cy="4813439"/>
          </a:xfrm>
          <a:prstGeom prst="rect">
            <a:avLst/>
          </a:prstGeom>
        </p:spPr>
      </p:pic>
    </p:spTree>
    <p:extLst>
      <p:ext uri="{BB962C8B-B14F-4D97-AF65-F5344CB8AC3E}">
        <p14:creationId xmlns:p14="http://schemas.microsoft.com/office/powerpoint/2010/main" val="2100184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18">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0">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D317343-38BF-D10A-AA68-67605026EABC}"/>
              </a:ext>
            </a:extLst>
          </p:cNvPr>
          <p:cNvPicPr>
            <a:picLocks noChangeAspect="1"/>
          </p:cNvPicPr>
          <p:nvPr/>
        </p:nvPicPr>
        <p:blipFill>
          <a:blip r:embed="rId2"/>
          <a:stretch>
            <a:fillRect/>
          </a:stretch>
        </p:blipFill>
        <p:spPr>
          <a:xfrm>
            <a:off x="643467" y="1966333"/>
            <a:ext cx="5294716" cy="2925331"/>
          </a:xfrm>
          <a:prstGeom prst="rect">
            <a:avLst/>
          </a:prstGeom>
        </p:spPr>
      </p:pic>
      <p:cxnSp>
        <p:nvCxnSpPr>
          <p:cNvPr id="36" name="Straight Connector 22">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66AFAC2-757E-DE15-F145-8F99D5C34210}"/>
              </a:ext>
            </a:extLst>
          </p:cNvPr>
          <p:cNvPicPr>
            <a:picLocks noChangeAspect="1"/>
          </p:cNvPicPr>
          <p:nvPr/>
        </p:nvPicPr>
        <p:blipFill>
          <a:blip r:embed="rId3"/>
          <a:stretch>
            <a:fillRect/>
          </a:stretch>
        </p:blipFill>
        <p:spPr>
          <a:xfrm>
            <a:off x="6253817" y="1946480"/>
            <a:ext cx="5294715" cy="2965040"/>
          </a:xfrm>
          <a:prstGeom prst="rect">
            <a:avLst/>
          </a:prstGeom>
        </p:spPr>
      </p:pic>
      <p:grpSp>
        <p:nvGrpSpPr>
          <p:cNvPr id="37" name="Group 36">
            <a:extLst>
              <a:ext uri="{FF2B5EF4-FFF2-40B4-BE49-F238E27FC236}">
                <a16:creationId xmlns:a16="http://schemas.microsoft.com/office/drawing/2014/main" id="{EB2A5375-1990-1134-66E6-0C4ABAA4BD59}"/>
              </a:ext>
            </a:extLst>
          </p:cNvPr>
          <p:cNvGrpSpPr/>
          <p:nvPr/>
        </p:nvGrpSpPr>
        <p:grpSpPr>
          <a:xfrm>
            <a:off x="2354" y="0"/>
            <a:ext cx="477020" cy="6858000"/>
            <a:chOff x="178427" y="-261256"/>
            <a:chExt cx="461665" cy="7119255"/>
          </a:xfrm>
        </p:grpSpPr>
        <p:cxnSp>
          <p:nvCxnSpPr>
            <p:cNvPr id="39" name="Straight Connector 38">
              <a:extLst>
                <a:ext uri="{FF2B5EF4-FFF2-40B4-BE49-F238E27FC236}">
                  <a16:creationId xmlns:a16="http://schemas.microsoft.com/office/drawing/2014/main" id="{23C18C49-A4E1-A596-C9F5-C08D04B073A6}"/>
                </a:ext>
              </a:extLst>
            </p:cNvPr>
            <p:cNvCxnSpPr>
              <a:cxnSpLocks/>
            </p:cNvCxnSpPr>
            <p:nvPr/>
          </p:nvCxnSpPr>
          <p:spPr>
            <a:xfrm flipV="1">
              <a:off x="387793" y="2992689"/>
              <a:ext cx="21467" cy="3865310"/>
            </a:xfrm>
            <a:prstGeom prst="line">
              <a:avLst/>
            </a:prstGeom>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E5F77718-1B6A-A1DC-FE15-D83F7EE5725D}"/>
                </a:ext>
              </a:extLst>
            </p:cNvPr>
            <p:cNvSpPr txBox="1"/>
            <p:nvPr/>
          </p:nvSpPr>
          <p:spPr>
            <a:xfrm rot="16200000">
              <a:off x="-1111629" y="1028800"/>
              <a:ext cx="3041778" cy="461665"/>
            </a:xfrm>
            <a:prstGeom prst="rect">
              <a:avLst/>
            </a:prstGeom>
            <a:noFill/>
          </p:spPr>
          <p:txBody>
            <a:bodyPr wrap="square" rtlCol="0">
              <a:spAutoFit/>
            </a:bodyPr>
            <a:lstStyle/>
            <a:p>
              <a:r>
                <a:rPr lang="en-IN" sz="1200"/>
                <a:t>Adaptation Futures 2023</a:t>
              </a:r>
            </a:p>
            <a:p>
              <a:r>
                <a:rPr lang="en-IN" sz="1200"/>
                <a:t>Side Event | Oct 06; Montreal, Canada</a:t>
              </a:r>
            </a:p>
          </p:txBody>
        </p:sp>
        <p:sp>
          <p:nvSpPr>
            <p:cNvPr id="41" name="Rectangle: Rounded Corners 40">
              <a:extLst>
                <a:ext uri="{FF2B5EF4-FFF2-40B4-BE49-F238E27FC236}">
                  <a16:creationId xmlns:a16="http://schemas.microsoft.com/office/drawing/2014/main" id="{E43A2ADA-9DAE-E12B-53A8-A086278EA674}"/>
                </a:ext>
              </a:extLst>
            </p:cNvPr>
            <p:cNvSpPr/>
            <p:nvPr/>
          </p:nvSpPr>
          <p:spPr>
            <a:xfrm>
              <a:off x="398526" y="2992689"/>
              <a:ext cx="45719" cy="506291"/>
            </a:xfrm>
            <a:prstGeom prst="roundRect">
              <a:avLst/>
            </a:prstGeom>
            <a:solidFill>
              <a:schemeClr val="tx1">
                <a:lumMod val="85000"/>
                <a:lumOff val="1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579463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E2DE732-8407-49E7-85A9-057185D707AF}"/>
              </a:ext>
            </a:extLst>
          </p:cNvPr>
          <p:cNvGrpSpPr/>
          <p:nvPr/>
        </p:nvGrpSpPr>
        <p:grpSpPr>
          <a:xfrm>
            <a:off x="4713640" y="1156979"/>
            <a:ext cx="6813775" cy="1115825"/>
            <a:chOff x="4529197" y="1738761"/>
            <a:chExt cx="6813775" cy="1115825"/>
          </a:xfrm>
        </p:grpSpPr>
        <p:pic>
          <p:nvPicPr>
            <p:cNvPr id="18" name="Picture 17" descr="A logo of a cow and leaf&#10;&#10;Description automatically generated">
              <a:extLst>
                <a:ext uri="{FF2B5EF4-FFF2-40B4-BE49-F238E27FC236}">
                  <a16:creationId xmlns:a16="http://schemas.microsoft.com/office/drawing/2014/main" id="{D16C4F24-9C7F-F714-48FA-B72D3C8C8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9197" y="1853513"/>
              <a:ext cx="367716" cy="367716"/>
            </a:xfrm>
            <a:prstGeom prst="rect">
              <a:avLst/>
            </a:prstGeom>
          </p:spPr>
        </p:pic>
        <p:sp>
          <p:nvSpPr>
            <p:cNvPr id="19" name="Content Placeholder 2">
              <a:extLst>
                <a:ext uri="{FF2B5EF4-FFF2-40B4-BE49-F238E27FC236}">
                  <a16:creationId xmlns:a16="http://schemas.microsoft.com/office/drawing/2014/main" id="{F8FD949E-B734-E77B-8B72-80DB06149B20}"/>
                </a:ext>
              </a:extLst>
            </p:cNvPr>
            <p:cNvSpPr txBox="1">
              <a:spLocks/>
            </p:cNvSpPr>
            <p:nvPr/>
          </p:nvSpPr>
          <p:spPr>
            <a:xfrm>
              <a:off x="4896913" y="1905928"/>
              <a:ext cx="1289533" cy="3677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N" sz="1400" dirty="0"/>
                <a:t>Agriculture</a:t>
              </a:r>
              <a:endParaRPr lang="en-IN" sz="800" dirty="0"/>
            </a:p>
          </p:txBody>
        </p:sp>
        <p:pic>
          <p:nvPicPr>
            <p:cNvPr id="21" name="Picture 20" descr="A blue water drop with ripples&#10;&#10;Description automatically generated">
              <a:extLst>
                <a:ext uri="{FF2B5EF4-FFF2-40B4-BE49-F238E27FC236}">
                  <a16:creationId xmlns:a16="http://schemas.microsoft.com/office/drawing/2014/main" id="{E7B852BD-9C69-E5FB-71FA-2DE65EE3FD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1257" y="1845113"/>
              <a:ext cx="387877" cy="349417"/>
            </a:xfrm>
            <a:prstGeom prst="rect">
              <a:avLst/>
            </a:prstGeom>
          </p:spPr>
        </p:pic>
        <p:sp>
          <p:nvSpPr>
            <p:cNvPr id="22" name="Content Placeholder 2">
              <a:extLst>
                <a:ext uri="{FF2B5EF4-FFF2-40B4-BE49-F238E27FC236}">
                  <a16:creationId xmlns:a16="http://schemas.microsoft.com/office/drawing/2014/main" id="{5E65552A-FAB7-C396-118F-37DCECA96E25}"/>
                </a:ext>
              </a:extLst>
            </p:cNvPr>
            <p:cNvSpPr txBox="1">
              <a:spLocks/>
            </p:cNvSpPr>
            <p:nvPr/>
          </p:nvSpPr>
          <p:spPr>
            <a:xfrm>
              <a:off x="6395681" y="1894742"/>
              <a:ext cx="730448" cy="3124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N" sz="1400" dirty="0"/>
                <a:t>Water</a:t>
              </a:r>
            </a:p>
          </p:txBody>
        </p:sp>
        <p:pic>
          <p:nvPicPr>
            <p:cNvPr id="24" name="Picture 23" descr="A red circle with a white cross&#10;&#10;Description automatically generated">
              <a:extLst>
                <a:ext uri="{FF2B5EF4-FFF2-40B4-BE49-F238E27FC236}">
                  <a16:creationId xmlns:a16="http://schemas.microsoft.com/office/drawing/2014/main" id="{C85830A3-C62E-3099-A59C-E69A5EF49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7817" y="1825885"/>
              <a:ext cx="387871" cy="387871"/>
            </a:xfrm>
            <a:prstGeom prst="rect">
              <a:avLst/>
            </a:prstGeom>
          </p:spPr>
        </p:pic>
        <p:sp>
          <p:nvSpPr>
            <p:cNvPr id="25" name="Content Placeholder 2">
              <a:extLst>
                <a:ext uri="{FF2B5EF4-FFF2-40B4-BE49-F238E27FC236}">
                  <a16:creationId xmlns:a16="http://schemas.microsoft.com/office/drawing/2014/main" id="{1AA6F859-05D9-9D1E-428C-8D05B9A9F789}"/>
                </a:ext>
              </a:extLst>
            </p:cNvPr>
            <p:cNvSpPr txBox="1">
              <a:spLocks/>
            </p:cNvSpPr>
            <p:nvPr/>
          </p:nvSpPr>
          <p:spPr>
            <a:xfrm>
              <a:off x="7550328" y="1905928"/>
              <a:ext cx="831225" cy="3124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N" sz="1400" dirty="0"/>
                <a:t>Health</a:t>
              </a:r>
            </a:p>
          </p:txBody>
        </p:sp>
        <p:pic>
          <p:nvPicPr>
            <p:cNvPr id="27" name="Picture 26" descr="A circle with palm trees and water&#10;&#10;Description automatically generated">
              <a:extLst>
                <a:ext uri="{FF2B5EF4-FFF2-40B4-BE49-F238E27FC236}">
                  <a16:creationId xmlns:a16="http://schemas.microsoft.com/office/drawing/2014/main" id="{FDC1FE12-DE72-1BA3-340F-EF09728C9C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51847" y="1803279"/>
              <a:ext cx="410424" cy="410424"/>
            </a:xfrm>
            <a:prstGeom prst="rect">
              <a:avLst/>
            </a:prstGeom>
          </p:spPr>
        </p:pic>
        <p:sp>
          <p:nvSpPr>
            <p:cNvPr id="28" name="Content Placeholder 2">
              <a:extLst>
                <a:ext uri="{FF2B5EF4-FFF2-40B4-BE49-F238E27FC236}">
                  <a16:creationId xmlns:a16="http://schemas.microsoft.com/office/drawing/2014/main" id="{0C5EDE06-7B12-2B04-3E49-741C6C58535A}"/>
                </a:ext>
              </a:extLst>
            </p:cNvPr>
            <p:cNvSpPr txBox="1">
              <a:spLocks/>
            </p:cNvSpPr>
            <p:nvPr/>
          </p:nvSpPr>
          <p:spPr>
            <a:xfrm>
              <a:off x="8767147" y="1738761"/>
              <a:ext cx="1119701" cy="6467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N" sz="1200" dirty="0"/>
                <a:t>Coastal Regions and Islands</a:t>
              </a:r>
              <a:endParaRPr lang="en-IN" sz="700" dirty="0"/>
            </a:p>
          </p:txBody>
        </p:sp>
        <p:pic>
          <p:nvPicPr>
            <p:cNvPr id="30" name="Picture 29" descr="A yellow circle with a white exclamation mark&#10;&#10;Description automatically generated">
              <a:extLst>
                <a:ext uri="{FF2B5EF4-FFF2-40B4-BE49-F238E27FC236}">
                  <a16:creationId xmlns:a16="http://schemas.microsoft.com/office/drawing/2014/main" id="{51F765A6-2D03-E555-E161-180BDFA727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12177" y="1803279"/>
              <a:ext cx="400347" cy="400347"/>
            </a:xfrm>
            <a:prstGeom prst="rect">
              <a:avLst/>
            </a:prstGeom>
          </p:spPr>
        </p:pic>
        <p:sp>
          <p:nvSpPr>
            <p:cNvPr id="31" name="Content Placeholder 2">
              <a:extLst>
                <a:ext uri="{FF2B5EF4-FFF2-40B4-BE49-F238E27FC236}">
                  <a16:creationId xmlns:a16="http://schemas.microsoft.com/office/drawing/2014/main" id="{FAF3DE60-FD58-0B63-F973-548AB6BA7D2D}"/>
                </a:ext>
              </a:extLst>
            </p:cNvPr>
            <p:cNvSpPr txBox="1">
              <a:spLocks/>
            </p:cNvSpPr>
            <p:nvPr/>
          </p:nvSpPr>
          <p:spPr>
            <a:xfrm>
              <a:off x="10223270" y="1820882"/>
              <a:ext cx="1119702" cy="40034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N" sz="1200" dirty="0"/>
                <a:t>Disaster Risk Management</a:t>
              </a:r>
              <a:endParaRPr lang="en-IN" sz="700" dirty="0"/>
            </a:p>
          </p:txBody>
        </p:sp>
        <p:pic>
          <p:nvPicPr>
            <p:cNvPr id="33" name="Picture 32" descr="A green leaf with a black dotted circle around it&#10;&#10;Description automatically generated">
              <a:extLst>
                <a:ext uri="{FF2B5EF4-FFF2-40B4-BE49-F238E27FC236}">
                  <a16:creationId xmlns:a16="http://schemas.microsoft.com/office/drawing/2014/main" id="{4C58838C-C572-4A7D-0D37-F381BFB81B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38044" y="2444162"/>
              <a:ext cx="387876" cy="387876"/>
            </a:xfrm>
            <a:prstGeom prst="rect">
              <a:avLst/>
            </a:prstGeom>
          </p:spPr>
        </p:pic>
        <p:sp>
          <p:nvSpPr>
            <p:cNvPr id="34" name="Content Placeholder 2">
              <a:extLst>
                <a:ext uri="{FF2B5EF4-FFF2-40B4-BE49-F238E27FC236}">
                  <a16:creationId xmlns:a16="http://schemas.microsoft.com/office/drawing/2014/main" id="{0985A28B-DBFD-813F-C9C7-92B293D8EFB8}"/>
                </a:ext>
              </a:extLst>
            </p:cNvPr>
            <p:cNvSpPr txBox="1">
              <a:spLocks/>
            </p:cNvSpPr>
            <p:nvPr/>
          </p:nvSpPr>
          <p:spPr>
            <a:xfrm>
              <a:off x="6725920" y="2421408"/>
              <a:ext cx="1141726" cy="41063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N" sz="1200" dirty="0"/>
                <a:t>Biodiversity and Ecosystem</a:t>
              </a:r>
              <a:endParaRPr lang="en-IN" sz="700" dirty="0"/>
            </a:p>
          </p:txBody>
        </p:sp>
        <p:pic>
          <p:nvPicPr>
            <p:cNvPr id="36" name="Picture 35" descr="A black and white circle with a house and trees&#10;&#10;Description automatically generated">
              <a:extLst>
                <a:ext uri="{FF2B5EF4-FFF2-40B4-BE49-F238E27FC236}">
                  <a16:creationId xmlns:a16="http://schemas.microsoft.com/office/drawing/2014/main" id="{6364610C-1361-4197-FA12-EA9298350B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67690" y="2421408"/>
              <a:ext cx="410630" cy="410630"/>
            </a:xfrm>
            <a:prstGeom prst="rect">
              <a:avLst/>
            </a:prstGeom>
          </p:spPr>
        </p:pic>
        <p:sp>
          <p:nvSpPr>
            <p:cNvPr id="37" name="Content Placeholder 2">
              <a:extLst>
                <a:ext uri="{FF2B5EF4-FFF2-40B4-BE49-F238E27FC236}">
                  <a16:creationId xmlns:a16="http://schemas.microsoft.com/office/drawing/2014/main" id="{0A52996E-14D8-D57E-8C17-CF9AAEA0D644}"/>
                </a:ext>
              </a:extLst>
            </p:cNvPr>
            <p:cNvSpPr txBox="1">
              <a:spLocks/>
            </p:cNvSpPr>
            <p:nvPr/>
          </p:nvSpPr>
          <p:spPr>
            <a:xfrm>
              <a:off x="8478320" y="2444162"/>
              <a:ext cx="1255118" cy="41042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N" sz="1200" dirty="0"/>
                <a:t>Rural Livelihoods &amp; Security</a:t>
              </a:r>
              <a:endParaRPr lang="en-IN" sz="700" dirty="0"/>
            </a:p>
          </p:txBody>
        </p:sp>
      </p:grpSp>
      <p:sp>
        <p:nvSpPr>
          <p:cNvPr id="50" name="Google Shape;172;p7">
            <a:extLst>
              <a:ext uri="{FF2B5EF4-FFF2-40B4-BE49-F238E27FC236}">
                <a16:creationId xmlns:a16="http://schemas.microsoft.com/office/drawing/2014/main" id="{D76AE310-D8A9-4205-6E51-0B6C167DE240}"/>
              </a:ext>
            </a:extLst>
          </p:cNvPr>
          <p:cNvSpPr/>
          <p:nvPr/>
        </p:nvSpPr>
        <p:spPr>
          <a:xfrm>
            <a:off x="0" y="-1"/>
            <a:ext cx="12192000" cy="6858000"/>
          </a:xfrm>
          <a:prstGeom prst="rect">
            <a:avLst/>
          </a:prstGeom>
          <a:blipFill rotWithShape="1">
            <a:blip r:embed="rId10">
              <a:alphaModFix amt="10000"/>
            </a:blip>
            <a:stretch>
              <a:fillRect b="-26622"/>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2" name="Title 1">
            <a:extLst>
              <a:ext uri="{FF2B5EF4-FFF2-40B4-BE49-F238E27FC236}">
                <a16:creationId xmlns:a16="http://schemas.microsoft.com/office/drawing/2014/main" id="{24628419-77C2-EFD0-8BC0-3F67B113B755}"/>
              </a:ext>
            </a:extLst>
          </p:cNvPr>
          <p:cNvSpPr>
            <a:spLocks noGrp="1"/>
          </p:cNvSpPr>
          <p:nvPr>
            <p:ph type="title"/>
          </p:nvPr>
        </p:nvSpPr>
        <p:spPr>
          <a:xfrm>
            <a:off x="4479639" y="423596"/>
            <a:ext cx="7047776" cy="734626"/>
          </a:xfrm>
        </p:spPr>
        <p:txBody>
          <a:bodyPr>
            <a:noAutofit/>
          </a:bodyPr>
          <a:lstStyle/>
          <a:p>
            <a:pPr algn="ctr"/>
            <a:r>
              <a:rPr lang="en-IN" sz="2100" b="1" dirty="0">
                <a:latin typeface="+mn-lt"/>
              </a:rPr>
              <a:t>India’s Nationally Determined Contributions (NDCs) identify seven priority areas for adaptation and resilience building:- </a:t>
            </a:r>
          </a:p>
        </p:txBody>
      </p:sp>
      <p:sp>
        <p:nvSpPr>
          <p:cNvPr id="3" name="Content Placeholder 2">
            <a:extLst>
              <a:ext uri="{FF2B5EF4-FFF2-40B4-BE49-F238E27FC236}">
                <a16:creationId xmlns:a16="http://schemas.microsoft.com/office/drawing/2014/main" id="{C92F367A-E436-C908-F312-A4E5BBDA5E14}"/>
              </a:ext>
            </a:extLst>
          </p:cNvPr>
          <p:cNvSpPr>
            <a:spLocks noGrp="1"/>
          </p:cNvSpPr>
          <p:nvPr>
            <p:ph idx="1"/>
          </p:nvPr>
        </p:nvSpPr>
        <p:spPr>
          <a:xfrm>
            <a:off x="924698" y="3132437"/>
            <a:ext cx="2597607" cy="1197467"/>
          </a:xfrm>
        </p:spPr>
        <p:txBody>
          <a:bodyPr>
            <a:normAutofit fontScale="25000" lnSpcReduction="20000"/>
          </a:bodyPr>
          <a:lstStyle/>
          <a:p>
            <a:pPr marL="0" indent="0">
              <a:buNone/>
            </a:pPr>
            <a:r>
              <a:rPr lang="en-IN" sz="11200" b="1" dirty="0"/>
              <a:t>4-8% of GDP </a:t>
            </a:r>
          </a:p>
          <a:p>
            <a:pPr marL="0" indent="0">
              <a:lnSpc>
                <a:spcPct val="120000"/>
              </a:lnSpc>
              <a:spcBef>
                <a:spcPts val="0"/>
              </a:spcBef>
              <a:buNone/>
            </a:pPr>
            <a:r>
              <a:rPr lang="en-IN" sz="4800" dirty="0"/>
              <a:t>Being lost to India on an annual average basis due to slow-onset calamities, extreme events and biological hazards.</a:t>
            </a:r>
          </a:p>
        </p:txBody>
      </p:sp>
      <p:grpSp>
        <p:nvGrpSpPr>
          <p:cNvPr id="5" name="Group 4">
            <a:extLst>
              <a:ext uri="{FF2B5EF4-FFF2-40B4-BE49-F238E27FC236}">
                <a16:creationId xmlns:a16="http://schemas.microsoft.com/office/drawing/2014/main" id="{3877B5A0-BE75-4720-3260-5D5B6CDAB09F}"/>
              </a:ext>
            </a:extLst>
          </p:cNvPr>
          <p:cNvGrpSpPr/>
          <p:nvPr/>
        </p:nvGrpSpPr>
        <p:grpSpPr>
          <a:xfrm>
            <a:off x="178427" y="-261256"/>
            <a:ext cx="461665" cy="7119255"/>
            <a:chOff x="178427" y="-261256"/>
            <a:chExt cx="461665" cy="7119255"/>
          </a:xfrm>
        </p:grpSpPr>
        <p:cxnSp>
          <p:nvCxnSpPr>
            <p:cNvPr id="6" name="Straight Connector 5">
              <a:extLst>
                <a:ext uri="{FF2B5EF4-FFF2-40B4-BE49-F238E27FC236}">
                  <a16:creationId xmlns:a16="http://schemas.microsoft.com/office/drawing/2014/main" id="{E97A7E88-C2C2-6B5E-6028-D434A91C0CE4}"/>
                </a:ext>
              </a:extLst>
            </p:cNvPr>
            <p:cNvCxnSpPr>
              <a:cxnSpLocks/>
            </p:cNvCxnSpPr>
            <p:nvPr/>
          </p:nvCxnSpPr>
          <p:spPr>
            <a:xfrm flipV="1">
              <a:off x="387793" y="2992689"/>
              <a:ext cx="21467" cy="3865310"/>
            </a:xfrm>
            <a:prstGeom prst="line">
              <a:avLst/>
            </a:prstGeom>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6C6A4B76-1962-D4E5-6B54-5052895A8201}"/>
                </a:ext>
              </a:extLst>
            </p:cNvPr>
            <p:cNvSpPr txBox="1"/>
            <p:nvPr/>
          </p:nvSpPr>
          <p:spPr>
            <a:xfrm rot="16200000">
              <a:off x="-1111629" y="1028800"/>
              <a:ext cx="3041778" cy="461665"/>
            </a:xfrm>
            <a:prstGeom prst="rect">
              <a:avLst/>
            </a:prstGeom>
            <a:noFill/>
          </p:spPr>
          <p:txBody>
            <a:bodyPr wrap="square" rtlCol="0">
              <a:spAutoFit/>
            </a:bodyPr>
            <a:lstStyle/>
            <a:p>
              <a:r>
                <a:rPr lang="en-IN" sz="1200" dirty="0"/>
                <a:t>Adaptation Futures 2023</a:t>
              </a:r>
            </a:p>
            <a:p>
              <a:r>
                <a:rPr lang="en-IN" sz="1200" dirty="0"/>
                <a:t>Side Event | Oct 06; Montreal, Canada</a:t>
              </a:r>
            </a:p>
          </p:txBody>
        </p:sp>
        <p:sp>
          <p:nvSpPr>
            <p:cNvPr id="8" name="Rectangle: Rounded Corners 7">
              <a:extLst>
                <a:ext uri="{FF2B5EF4-FFF2-40B4-BE49-F238E27FC236}">
                  <a16:creationId xmlns:a16="http://schemas.microsoft.com/office/drawing/2014/main" id="{67474717-314E-C7A3-DAE1-2D66D6D8871C}"/>
                </a:ext>
              </a:extLst>
            </p:cNvPr>
            <p:cNvSpPr/>
            <p:nvPr/>
          </p:nvSpPr>
          <p:spPr>
            <a:xfrm>
              <a:off x="398526" y="2992689"/>
              <a:ext cx="45719" cy="506291"/>
            </a:xfrm>
            <a:prstGeom prst="roundRect">
              <a:avLst/>
            </a:prstGeom>
            <a:solidFill>
              <a:schemeClr val="tx1">
                <a:lumMod val="85000"/>
                <a:lumOff val="1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N"/>
            </a:p>
          </p:txBody>
        </p:sp>
      </p:grpSp>
      <p:sp>
        <p:nvSpPr>
          <p:cNvPr id="10" name="Content Placeholder 2">
            <a:extLst>
              <a:ext uri="{FF2B5EF4-FFF2-40B4-BE49-F238E27FC236}">
                <a16:creationId xmlns:a16="http://schemas.microsoft.com/office/drawing/2014/main" id="{2F03C8E6-71EC-F7FA-291F-85BB3A44E19B}"/>
              </a:ext>
            </a:extLst>
          </p:cNvPr>
          <p:cNvSpPr txBox="1">
            <a:spLocks/>
          </p:cNvSpPr>
          <p:nvPr/>
        </p:nvSpPr>
        <p:spPr>
          <a:xfrm>
            <a:off x="924698" y="4600197"/>
            <a:ext cx="2597607" cy="1197467"/>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N" sz="11200" b="1" dirty="0"/>
              <a:t>1.6% of GDP</a:t>
            </a:r>
          </a:p>
          <a:p>
            <a:pPr marL="0" indent="0">
              <a:lnSpc>
                <a:spcPct val="120000"/>
              </a:lnSpc>
              <a:spcBef>
                <a:spcPts val="0"/>
              </a:spcBef>
              <a:buFont typeface="Arial" panose="020B0604020202020204" pitchFamily="34" charset="0"/>
              <a:buNone/>
            </a:pPr>
            <a:r>
              <a:rPr lang="en-IN" sz="4800" dirty="0"/>
              <a:t>Or US$43.3 billion being the total climate adaptation cost required for cascading natural and biological hazards in India.</a:t>
            </a:r>
          </a:p>
        </p:txBody>
      </p:sp>
      <p:sp>
        <p:nvSpPr>
          <p:cNvPr id="12" name="Content Placeholder 2">
            <a:extLst>
              <a:ext uri="{FF2B5EF4-FFF2-40B4-BE49-F238E27FC236}">
                <a16:creationId xmlns:a16="http://schemas.microsoft.com/office/drawing/2014/main" id="{7CFEA0EE-FE8E-044B-79F0-77EB6C520498}"/>
              </a:ext>
            </a:extLst>
          </p:cNvPr>
          <p:cNvSpPr txBox="1">
            <a:spLocks/>
          </p:cNvSpPr>
          <p:nvPr/>
        </p:nvSpPr>
        <p:spPr>
          <a:xfrm>
            <a:off x="924699" y="1961239"/>
            <a:ext cx="2201560" cy="1066692"/>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N" sz="11200" b="1" dirty="0"/>
              <a:t>9 States</a:t>
            </a:r>
          </a:p>
          <a:p>
            <a:pPr marL="0" indent="0">
              <a:lnSpc>
                <a:spcPct val="120000"/>
              </a:lnSpc>
              <a:spcBef>
                <a:spcPts val="0"/>
              </a:spcBef>
              <a:buFont typeface="Arial" panose="020B0604020202020204" pitchFamily="34" charset="0"/>
              <a:buNone/>
            </a:pPr>
            <a:r>
              <a:rPr lang="en-IN" sz="4800" dirty="0"/>
              <a:t>featuring among the top 50 vulnerable States across the world. </a:t>
            </a:r>
          </a:p>
        </p:txBody>
      </p:sp>
      <p:sp>
        <p:nvSpPr>
          <p:cNvPr id="13" name="Content Placeholder 2">
            <a:extLst>
              <a:ext uri="{FF2B5EF4-FFF2-40B4-BE49-F238E27FC236}">
                <a16:creationId xmlns:a16="http://schemas.microsoft.com/office/drawing/2014/main" id="{AEC92643-357B-9FEB-7613-38D786A99C3B}"/>
              </a:ext>
            </a:extLst>
          </p:cNvPr>
          <p:cNvSpPr txBox="1">
            <a:spLocks/>
          </p:cNvSpPr>
          <p:nvPr/>
        </p:nvSpPr>
        <p:spPr>
          <a:xfrm>
            <a:off x="924699" y="493479"/>
            <a:ext cx="2683475" cy="1066692"/>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N" sz="11200" b="1" dirty="0">
                <a:solidFill>
                  <a:schemeClr val="accent5">
                    <a:lumMod val="50000"/>
                  </a:schemeClr>
                </a:solidFill>
              </a:rPr>
              <a:t>India is the 7</a:t>
            </a:r>
            <a:r>
              <a:rPr lang="en-IN" sz="11200" b="1" baseline="30000" dirty="0">
                <a:solidFill>
                  <a:schemeClr val="accent5">
                    <a:lumMod val="50000"/>
                  </a:schemeClr>
                </a:solidFill>
              </a:rPr>
              <a:t>th</a:t>
            </a:r>
            <a:r>
              <a:rPr lang="en-IN" sz="11200" b="1" dirty="0">
                <a:solidFill>
                  <a:schemeClr val="accent5">
                    <a:lumMod val="50000"/>
                  </a:schemeClr>
                </a:solidFill>
              </a:rPr>
              <a:t> most vulnerable country globally with:- </a:t>
            </a:r>
            <a:endParaRPr lang="en-IN" sz="4800" dirty="0">
              <a:solidFill>
                <a:schemeClr val="accent5">
                  <a:lumMod val="50000"/>
                </a:schemeClr>
              </a:solidFill>
            </a:endParaRPr>
          </a:p>
        </p:txBody>
      </p:sp>
      <p:sp>
        <p:nvSpPr>
          <p:cNvPr id="14" name="TextBox 13">
            <a:extLst>
              <a:ext uri="{FF2B5EF4-FFF2-40B4-BE49-F238E27FC236}">
                <a16:creationId xmlns:a16="http://schemas.microsoft.com/office/drawing/2014/main" id="{70D6F371-DA4E-2E7A-E01D-9EC09D40D690}"/>
              </a:ext>
            </a:extLst>
          </p:cNvPr>
          <p:cNvSpPr txBox="1"/>
          <p:nvPr/>
        </p:nvSpPr>
        <p:spPr>
          <a:xfrm>
            <a:off x="924698" y="6438129"/>
            <a:ext cx="3119208" cy="230832"/>
          </a:xfrm>
          <a:prstGeom prst="rect">
            <a:avLst/>
          </a:prstGeom>
          <a:noFill/>
        </p:spPr>
        <p:txBody>
          <a:bodyPr wrap="square" rtlCol="0">
            <a:spAutoFit/>
          </a:bodyPr>
          <a:lstStyle/>
          <a:p>
            <a:r>
              <a:rPr lang="en-IN" sz="900" dirty="0"/>
              <a:t>Source: UNESCAP Risk &amp; Resilience Portal and German Watch </a:t>
            </a:r>
          </a:p>
        </p:txBody>
      </p:sp>
      <p:cxnSp>
        <p:nvCxnSpPr>
          <p:cNvPr id="16" name="Straight Connector 15">
            <a:extLst>
              <a:ext uri="{FF2B5EF4-FFF2-40B4-BE49-F238E27FC236}">
                <a16:creationId xmlns:a16="http://schemas.microsoft.com/office/drawing/2014/main" id="{F99F65C7-29D4-C8E6-1057-5C0A6715D67A}"/>
              </a:ext>
            </a:extLst>
          </p:cNvPr>
          <p:cNvCxnSpPr/>
          <p:nvPr/>
        </p:nvCxnSpPr>
        <p:spPr>
          <a:xfrm>
            <a:off x="4043906" y="493479"/>
            <a:ext cx="0" cy="5536618"/>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4F621F5-084F-3E1E-A4EC-F1BB7415EA1E}"/>
              </a:ext>
            </a:extLst>
          </p:cNvPr>
          <p:cNvSpPr txBox="1"/>
          <p:nvPr/>
        </p:nvSpPr>
        <p:spPr>
          <a:xfrm>
            <a:off x="4387556" y="2492332"/>
            <a:ext cx="7362969" cy="492443"/>
          </a:xfrm>
          <a:prstGeom prst="rect">
            <a:avLst/>
          </a:prstGeom>
          <a:noFill/>
        </p:spPr>
        <p:txBody>
          <a:bodyPr wrap="square" rtlCol="0">
            <a:spAutoFit/>
          </a:bodyPr>
          <a:lstStyle/>
          <a:p>
            <a:pPr algn="ctr"/>
            <a:r>
              <a:rPr lang="en-IN" sz="1300" i="1" dirty="0"/>
              <a:t>These are reflected in the eight missions of the National Action Plan for Climate Change (NAPCC)* and are woven under national programmes such as:- </a:t>
            </a:r>
          </a:p>
        </p:txBody>
      </p:sp>
      <p:sp>
        <p:nvSpPr>
          <p:cNvPr id="40" name="TextBox 39">
            <a:extLst>
              <a:ext uri="{FF2B5EF4-FFF2-40B4-BE49-F238E27FC236}">
                <a16:creationId xmlns:a16="http://schemas.microsoft.com/office/drawing/2014/main" id="{E037E78E-B71C-9F2A-3D0A-EE50038104BD}"/>
              </a:ext>
            </a:extLst>
          </p:cNvPr>
          <p:cNvSpPr txBox="1"/>
          <p:nvPr/>
        </p:nvSpPr>
        <p:spPr>
          <a:xfrm>
            <a:off x="4333875" y="6368879"/>
            <a:ext cx="7470332" cy="369332"/>
          </a:xfrm>
          <a:prstGeom prst="rect">
            <a:avLst/>
          </a:prstGeom>
          <a:noFill/>
        </p:spPr>
        <p:txBody>
          <a:bodyPr wrap="square" rtlCol="0">
            <a:spAutoFit/>
          </a:bodyPr>
          <a:lstStyle/>
          <a:p>
            <a:r>
              <a:rPr lang="en-IN" sz="900" dirty="0"/>
              <a:t>* National Solar Mission, National Mission for Enhanced Energy Efficiency, National Water Mission, National Mission for Sustaining the Himalayan Ecosystem, National Mission for Green India, National Mission for Sustainable Agriculture, and National Mission on Strategic Knowledge for Climate Change.</a:t>
            </a:r>
          </a:p>
        </p:txBody>
      </p:sp>
      <p:sp>
        <p:nvSpPr>
          <p:cNvPr id="41" name="TextBox 40">
            <a:extLst>
              <a:ext uri="{FF2B5EF4-FFF2-40B4-BE49-F238E27FC236}">
                <a16:creationId xmlns:a16="http://schemas.microsoft.com/office/drawing/2014/main" id="{7524C772-4465-355F-545B-304E96BA551B}"/>
              </a:ext>
            </a:extLst>
          </p:cNvPr>
          <p:cNvSpPr txBox="1"/>
          <p:nvPr/>
        </p:nvSpPr>
        <p:spPr>
          <a:xfrm>
            <a:off x="6990877" y="5187821"/>
            <a:ext cx="4569291" cy="954107"/>
          </a:xfrm>
          <a:prstGeom prst="rect">
            <a:avLst/>
          </a:prstGeom>
          <a:noFill/>
        </p:spPr>
        <p:txBody>
          <a:bodyPr wrap="square" rtlCol="0">
            <a:spAutoFit/>
          </a:bodyPr>
          <a:lstStyle/>
          <a:p>
            <a:r>
              <a:rPr lang="en-IN" sz="1400" dirty="0"/>
              <a:t>NABARD’s adaptation strategy to climate change emphasises on </a:t>
            </a:r>
            <a:r>
              <a:rPr lang="en-IN" sz="1400" b="1" i="1" dirty="0"/>
              <a:t>“enhancing livelihoods and quality of life of the rural community through improved resource access and peoples’ participation in their management.”</a:t>
            </a:r>
          </a:p>
        </p:txBody>
      </p:sp>
      <p:sp>
        <p:nvSpPr>
          <p:cNvPr id="45" name="Title 1">
            <a:extLst>
              <a:ext uri="{FF2B5EF4-FFF2-40B4-BE49-F238E27FC236}">
                <a16:creationId xmlns:a16="http://schemas.microsoft.com/office/drawing/2014/main" id="{BF06DD8F-D25C-E7A0-AB5F-FFF320A70E18}"/>
              </a:ext>
            </a:extLst>
          </p:cNvPr>
          <p:cNvSpPr txBox="1">
            <a:spLocks/>
          </p:cNvSpPr>
          <p:nvPr/>
        </p:nvSpPr>
        <p:spPr>
          <a:xfrm>
            <a:off x="4577911" y="3725623"/>
            <a:ext cx="6982257" cy="432123"/>
          </a:xfrm>
          <a:prstGeom prst="rect">
            <a:avLst/>
          </a:prstGeom>
          <a:solidFill>
            <a:schemeClr val="accent5">
              <a:lumMod val="20000"/>
              <a:lumOff val="80000"/>
            </a:schemeClr>
          </a:solidFill>
          <a:ln>
            <a:solidFill>
              <a:schemeClr val="accent5">
                <a:lumMod val="50000"/>
              </a:schemeClr>
            </a:solidFill>
            <a:prstDash val="dash"/>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2100" b="1" dirty="0">
                <a:latin typeface="+mn-lt"/>
              </a:rPr>
              <a:t>Adaptation Fund in India</a:t>
            </a:r>
          </a:p>
        </p:txBody>
      </p:sp>
      <p:pic>
        <p:nvPicPr>
          <p:cNvPr id="47" name="Picture 46" descr="A logo with a green flower&#10;&#10;Description automatically generated">
            <a:extLst>
              <a:ext uri="{FF2B5EF4-FFF2-40B4-BE49-F238E27FC236}">
                <a16:creationId xmlns:a16="http://schemas.microsoft.com/office/drawing/2014/main" id="{1730D6AB-A13F-9373-5105-1D7D86678C9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10206" y="4306402"/>
            <a:ext cx="1316580" cy="1316580"/>
          </a:xfrm>
          <a:prstGeom prst="rect">
            <a:avLst/>
          </a:prstGeom>
        </p:spPr>
      </p:pic>
      <p:sp>
        <p:nvSpPr>
          <p:cNvPr id="48" name="TextBox 47">
            <a:extLst>
              <a:ext uri="{FF2B5EF4-FFF2-40B4-BE49-F238E27FC236}">
                <a16:creationId xmlns:a16="http://schemas.microsoft.com/office/drawing/2014/main" id="{6E3A6617-CE82-062D-DBEC-99F5B659CC01}"/>
              </a:ext>
            </a:extLst>
          </p:cNvPr>
          <p:cNvSpPr txBox="1"/>
          <p:nvPr/>
        </p:nvSpPr>
        <p:spPr>
          <a:xfrm>
            <a:off x="4713640" y="5609072"/>
            <a:ext cx="2138886" cy="646331"/>
          </a:xfrm>
          <a:prstGeom prst="rect">
            <a:avLst/>
          </a:prstGeom>
          <a:noFill/>
        </p:spPr>
        <p:txBody>
          <a:bodyPr wrap="square" rtlCol="0">
            <a:spAutoFit/>
          </a:bodyPr>
          <a:lstStyle/>
          <a:p>
            <a:pPr algn="ctr"/>
            <a:r>
              <a:rPr lang="en-IN" sz="1200" i="1" dirty="0"/>
              <a:t>National Implementing Entity (NIE) for Adaptation Fund in India</a:t>
            </a:r>
          </a:p>
        </p:txBody>
      </p:sp>
      <p:sp>
        <p:nvSpPr>
          <p:cNvPr id="49" name="TextBox 48">
            <a:extLst>
              <a:ext uri="{FF2B5EF4-FFF2-40B4-BE49-F238E27FC236}">
                <a16:creationId xmlns:a16="http://schemas.microsoft.com/office/drawing/2014/main" id="{2508C439-EDE8-18A4-D0E8-710229F532CA}"/>
              </a:ext>
            </a:extLst>
          </p:cNvPr>
          <p:cNvSpPr txBox="1"/>
          <p:nvPr/>
        </p:nvSpPr>
        <p:spPr>
          <a:xfrm>
            <a:off x="6992086" y="4395805"/>
            <a:ext cx="4373976" cy="738664"/>
          </a:xfrm>
          <a:prstGeom prst="rect">
            <a:avLst/>
          </a:prstGeom>
          <a:noFill/>
        </p:spPr>
        <p:txBody>
          <a:bodyPr wrap="square" rtlCol="0">
            <a:spAutoFit/>
          </a:bodyPr>
          <a:lstStyle/>
          <a:p>
            <a:r>
              <a:rPr lang="en-IN" sz="1400" b="1" dirty="0"/>
              <a:t>Total Sanctioned Grants to India: </a:t>
            </a:r>
            <a:r>
              <a:rPr lang="en-IN" sz="1400" dirty="0"/>
              <a:t>US$ 9,860,436</a:t>
            </a:r>
          </a:p>
          <a:p>
            <a:r>
              <a:rPr lang="en-IN" sz="1400" b="1" dirty="0"/>
              <a:t>Total Projects: </a:t>
            </a:r>
            <a:r>
              <a:rPr lang="en-IN" sz="1400" dirty="0"/>
              <a:t>Six</a:t>
            </a:r>
          </a:p>
          <a:p>
            <a:r>
              <a:rPr lang="en-IN" sz="1400" b="1" dirty="0"/>
              <a:t>Project Period: </a:t>
            </a:r>
            <a:r>
              <a:rPr lang="en-IN" sz="1400" dirty="0"/>
              <a:t>2015 to 2020</a:t>
            </a:r>
          </a:p>
        </p:txBody>
      </p:sp>
      <p:sp>
        <p:nvSpPr>
          <p:cNvPr id="51" name="TextBox 50">
            <a:extLst>
              <a:ext uri="{FF2B5EF4-FFF2-40B4-BE49-F238E27FC236}">
                <a16:creationId xmlns:a16="http://schemas.microsoft.com/office/drawing/2014/main" id="{846A8FBF-3265-86D1-E1F9-60ECF4920EE1}"/>
              </a:ext>
            </a:extLst>
          </p:cNvPr>
          <p:cNvSpPr txBox="1"/>
          <p:nvPr/>
        </p:nvSpPr>
        <p:spPr>
          <a:xfrm>
            <a:off x="4577912" y="3100666"/>
            <a:ext cx="2732660" cy="461665"/>
          </a:xfrm>
          <a:prstGeom prst="rect">
            <a:avLst/>
          </a:prstGeom>
          <a:solidFill>
            <a:schemeClr val="accent2">
              <a:lumMod val="20000"/>
              <a:lumOff val="80000"/>
            </a:schemeClr>
          </a:solidFill>
        </p:spPr>
        <p:txBody>
          <a:bodyPr wrap="square" rtlCol="0">
            <a:spAutoFit/>
          </a:bodyPr>
          <a:lstStyle/>
          <a:p>
            <a:r>
              <a:rPr lang="en-IN" sz="1200" dirty="0"/>
              <a:t>1. The Mahatma Gandhi National Employment Guarantee Act (MGNREGA)</a:t>
            </a:r>
          </a:p>
        </p:txBody>
      </p:sp>
      <p:sp>
        <p:nvSpPr>
          <p:cNvPr id="52" name="TextBox 51">
            <a:extLst>
              <a:ext uri="{FF2B5EF4-FFF2-40B4-BE49-F238E27FC236}">
                <a16:creationId xmlns:a16="http://schemas.microsoft.com/office/drawing/2014/main" id="{D292B556-BE82-B8E9-A9F0-EF72AE9B1C04}"/>
              </a:ext>
            </a:extLst>
          </p:cNvPr>
          <p:cNvSpPr txBox="1"/>
          <p:nvPr/>
        </p:nvSpPr>
        <p:spPr>
          <a:xfrm>
            <a:off x="7379698" y="3111046"/>
            <a:ext cx="2087138" cy="461665"/>
          </a:xfrm>
          <a:prstGeom prst="rect">
            <a:avLst/>
          </a:prstGeom>
          <a:solidFill>
            <a:schemeClr val="accent2">
              <a:lumMod val="20000"/>
              <a:lumOff val="80000"/>
            </a:schemeClr>
          </a:solidFill>
        </p:spPr>
        <p:txBody>
          <a:bodyPr wrap="square" rtlCol="0">
            <a:spAutoFit/>
          </a:bodyPr>
          <a:lstStyle/>
          <a:p>
            <a:r>
              <a:rPr lang="en-IN" sz="1200" dirty="0"/>
              <a:t>2. National Afforestation and Eco-Development Programme</a:t>
            </a:r>
          </a:p>
        </p:txBody>
      </p:sp>
      <p:sp>
        <p:nvSpPr>
          <p:cNvPr id="53" name="TextBox 52">
            <a:extLst>
              <a:ext uri="{FF2B5EF4-FFF2-40B4-BE49-F238E27FC236}">
                <a16:creationId xmlns:a16="http://schemas.microsoft.com/office/drawing/2014/main" id="{4C96476F-C691-7E29-C787-DFCC56A84E2F}"/>
              </a:ext>
            </a:extLst>
          </p:cNvPr>
          <p:cNvSpPr txBox="1"/>
          <p:nvPr/>
        </p:nvSpPr>
        <p:spPr>
          <a:xfrm>
            <a:off x="9544194" y="3002229"/>
            <a:ext cx="2015974" cy="646331"/>
          </a:xfrm>
          <a:prstGeom prst="rect">
            <a:avLst/>
          </a:prstGeom>
          <a:solidFill>
            <a:schemeClr val="accent2">
              <a:lumMod val="20000"/>
              <a:lumOff val="80000"/>
            </a:schemeClr>
          </a:solidFill>
        </p:spPr>
        <p:txBody>
          <a:bodyPr wrap="square" rtlCol="0">
            <a:spAutoFit/>
          </a:bodyPr>
          <a:lstStyle/>
          <a:p>
            <a:r>
              <a:rPr lang="en-IN" sz="1200" dirty="0"/>
              <a:t>3. Urban Rejuvenation Mission and Shyama Prasad Mukherji R-Urban Mission</a:t>
            </a:r>
          </a:p>
        </p:txBody>
      </p:sp>
    </p:spTree>
    <p:extLst>
      <p:ext uri="{BB962C8B-B14F-4D97-AF65-F5344CB8AC3E}">
        <p14:creationId xmlns:p14="http://schemas.microsoft.com/office/powerpoint/2010/main" val="3384447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Google Shape;172;p7">
            <a:extLst>
              <a:ext uri="{FF2B5EF4-FFF2-40B4-BE49-F238E27FC236}">
                <a16:creationId xmlns:a16="http://schemas.microsoft.com/office/drawing/2014/main" id="{6B38A0F1-A451-A5D9-E8AA-C2813A29321D}"/>
              </a:ext>
            </a:extLst>
          </p:cNvPr>
          <p:cNvSpPr/>
          <p:nvPr/>
        </p:nvSpPr>
        <p:spPr>
          <a:xfrm>
            <a:off x="0" y="-1"/>
            <a:ext cx="12192000" cy="6858000"/>
          </a:xfrm>
          <a:prstGeom prst="rect">
            <a:avLst/>
          </a:prstGeom>
          <a:blipFill rotWithShape="1">
            <a:blip r:embed="rId3">
              <a:alphaModFix amt="10000"/>
            </a:blip>
            <a:stretch>
              <a:fillRect b="-26622"/>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2" name="Title 1">
            <a:extLst>
              <a:ext uri="{FF2B5EF4-FFF2-40B4-BE49-F238E27FC236}">
                <a16:creationId xmlns:a16="http://schemas.microsoft.com/office/drawing/2014/main" id="{BD9CB0E6-D285-2D31-ABB9-5D42840344B6}"/>
              </a:ext>
            </a:extLst>
          </p:cNvPr>
          <p:cNvSpPr>
            <a:spLocks noGrp="1"/>
          </p:cNvSpPr>
          <p:nvPr>
            <p:ph type="title"/>
          </p:nvPr>
        </p:nvSpPr>
        <p:spPr>
          <a:xfrm>
            <a:off x="4914939" y="516310"/>
            <a:ext cx="6459215" cy="1311918"/>
          </a:xfrm>
        </p:spPr>
        <p:txBody>
          <a:bodyPr>
            <a:normAutofit fontScale="90000"/>
          </a:bodyPr>
          <a:lstStyle/>
          <a:p>
            <a:r>
              <a:rPr lang="en-IN" b="1" dirty="0">
                <a:latin typeface="+mn-lt"/>
              </a:rPr>
              <a:t>AF-Funded Projects in India</a:t>
            </a:r>
            <a:br>
              <a:rPr lang="en-IN" b="1" dirty="0">
                <a:latin typeface="+mn-lt"/>
              </a:rPr>
            </a:br>
            <a:r>
              <a:rPr lang="en-IN" sz="2200" dirty="0">
                <a:latin typeface="+mn-lt"/>
              </a:rPr>
              <a:t>Evaluation by Development Alternatives with </a:t>
            </a:r>
            <a:br>
              <a:rPr lang="en-IN" sz="2200" dirty="0">
                <a:latin typeface="+mn-lt"/>
              </a:rPr>
            </a:br>
            <a:r>
              <a:rPr lang="en-IN" sz="2200" dirty="0">
                <a:latin typeface="+mn-lt"/>
              </a:rPr>
              <a:t>Climate Action Network – South Asia (CANSA)</a:t>
            </a:r>
          </a:p>
        </p:txBody>
      </p:sp>
      <p:pic>
        <p:nvPicPr>
          <p:cNvPr id="17" name="Content Placeholder 16" descr="A person standing in a garden&#10;&#10;Description automatically generated">
            <a:extLst>
              <a:ext uri="{FF2B5EF4-FFF2-40B4-BE49-F238E27FC236}">
                <a16:creationId xmlns:a16="http://schemas.microsoft.com/office/drawing/2014/main" id="{17ABBD50-051E-20B8-76F8-9A3933F4CC87}"/>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9650" b="209"/>
          <a:stretch/>
        </p:blipFill>
        <p:spPr>
          <a:xfrm>
            <a:off x="817087" y="2571337"/>
            <a:ext cx="3529796" cy="2121219"/>
          </a:xfrm>
        </p:spPr>
      </p:pic>
      <p:grpSp>
        <p:nvGrpSpPr>
          <p:cNvPr id="4" name="Group 3">
            <a:extLst>
              <a:ext uri="{FF2B5EF4-FFF2-40B4-BE49-F238E27FC236}">
                <a16:creationId xmlns:a16="http://schemas.microsoft.com/office/drawing/2014/main" id="{55BD02A3-3FAA-EDDB-F1A0-162FB7C93F84}"/>
              </a:ext>
            </a:extLst>
          </p:cNvPr>
          <p:cNvGrpSpPr/>
          <p:nvPr/>
        </p:nvGrpSpPr>
        <p:grpSpPr>
          <a:xfrm>
            <a:off x="178427" y="-261256"/>
            <a:ext cx="461665" cy="7119255"/>
            <a:chOff x="178427" y="-261256"/>
            <a:chExt cx="461665" cy="7119255"/>
          </a:xfrm>
        </p:grpSpPr>
        <p:cxnSp>
          <p:nvCxnSpPr>
            <p:cNvPr id="5" name="Straight Connector 4">
              <a:extLst>
                <a:ext uri="{FF2B5EF4-FFF2-40B4-BE49-F238E27FC236}">
                  <a16:creationId xmlns:a16="http://schemas.microsoft.com/office/drawing/2014/main" id="{3CE52B0E-EEF4-6C43-D30B-E91920BFFD5F}"/>
                </a:ext>
              </a:extLst>
            </p:cNvPr>
            <p:cNvCxnSpPr>
              <a:cxnSpLocks/>
            </p:cNvCxnSpPr>
            <p:nvPr/>
          </p:nvCxnSpPr>
          <p:spPr>
            <a:xfrm flipV="1">
              <a:off x="387793" y="2992689"/>
              <a:ext cx="21467" cy="3865310"/>
            </a:xfrm>
            <a:prstGeom prst="line">
              <a:avLst/>
            </a:prstGeom>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92103621-F0C7-27F0-01BF-0BFA812BDEE2}"/>
                </a:ext>
              </a:extLst>
            </p:cNvPr>
            <p:cNvSpPr txBox="1"/>
            <p:nvPr/>
          </p:nvSpPr>
          <p:spPr>
            <a:xfrm rot="16200000">
              <a:off x="-1111629" y="1028800"/>
              <a:ext cx="3041778" cy="461665"/>
            </a:xfrm>
            <a:prstGeom prst="rect">
              <a:avLst/>
            </a:prstGeom>
            <a:noFill/>
          </p:spPr>
          <p:txBody>
            <a:bodyPr wrap="square" rtlCol="0">
              <a:spAutoFit/>
            </a:bodyPr>
            <a:lstStyle/>
            <a:p>
              <a:r>
                <a:rPr lang="en-IN" sz="1200" dirty="0"/>
                <a:t>Adaptation Futures 2023</a:t>
              </a:r>
            </a:p>
            <a:p>
              <a:r>
                <a:rPr lang="en-IN" sz="1200" dirty="0"/>
                <a:t>Side Event | Oct 06; Montreal, Canada</a:t>
              </a:r>
            </a:p>
          </p:txBody>
        </p:sp>
        <p:sp>
          <p:nvSpPr>
            <p:cNvPr id="7" name="Rectangle: Rounded Corners 6">
              <a:extLst>
                <a:ext uri="{FF2B5EF4-FFF2-40B4-BE49-F238E27FC236}">
                  <a16:creationId xmlns:a16="http://schemas.microsoft.com/office/drawing/2014/main" id="{07A707BE-8AAD-CD0D-E9C2-CBD9D8968E14}"/>
                </a:ext>
              </a:extLst>
            </p:cNvPr>
            <p:cNvSpPr/>
            <p:nvPr/>
          </p:nvSpPr>
          <p:spPr>
            <a:xfrm>
              <a:off x="398526" y="2992689"/>
              <a:ext cx="45719" cy="506291"/>
            </a:xfrm>
            <a:prstGeom prst="roundRect">
              <a:avLst/>
            </a:prstGeom>
            <a:solidFill>
              <a:schemeClr val="tx1">
                <a:lumMod val="85000"/>
                <a:lumOff val="1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N"/>
            </a:p>
          </p:txBody>
        </p:sp>
      </p:grpSp>
      <p:grpSp>
        <p:nvGrpSpPr>
          <p:cNvPr id="37" name="Group 36">
            <a:extLst>
              <a:ext uri="{FF2B5EF4-FFF2-40B4-BE49-F238E27FC236}">
                <a16:creationId xmlns:a16="http://schemas.microsoft.com/office/drawing/2014/main" id="{50BDE09A-E031-AA02-CE29-D39539D8B74B}"/>
              </a:ext>
            </a:extLst>
          </p:cNvPr>
          <p:cNvGrpSpPr/>
          <p:nvPr/>
        </p:nvGrpSpPr>
        <p:grpSpPr>
          <a:xfrm>
            <a:off x="817088" y="-1"/>
            <a:ext cx="3529797" cy="2536527"/>
            <a:chOff x="838201" y="276001"/>
            <a:chExt cx="3352801" cy="2133544"/>
          </a:xfrm>
        </p:grpSpPr>
        <p:pic>
          <p:nvPicPr>
            <p:cNvPr id="1026" name="Picture 2" descr="Image result for pic coastal management in India">
              <a:extLst>
                <a:ext uri="{FF2B5EF4-FFF2-40B4-BE49-F238E27FC236}">
                  <a16:creationId xmlns:a16="http://schemas.microsoft.com/office/drawing/2014/main" id="{7F58C449-1C33-E5F7-8CC5-98C1F0416C0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4042"/>
            <a:stretch/>
          </p:blipFill>
          <p:spPr bwMode="auto">
            <a:xfrm>
              <a:off x="838201" y="276001"/>
              <a:ext cx="3352800" cy="213354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BC3FE5E-5F82-D8C2-2ACB-70C07D60F6A3}"/>
                </a:ext>
              </a:extLst>
            </p:cNvPr>
            <p:cNvSpPr/>
            <p:nvPr/>
          </p:nvSpPr>
          <p:spPr>
            <a:xfrm>
              <a:off x="838202" y="1799646"/>
              <a:ext cx="3352800" cy="537524"/>
            </a:xfrm>
            <a:prstGeom prst="rect">
              <a:avLst/>
            </a:prstGeom>
            <a:solidFill>
              <a:srgbClr val="FFFFFF">
                <a:alpha val="40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IN" sz="1600" dirty="0"/>
                <a:t>Coastal Ecosystem Management</a:t>
              </a:r>
            </a:p>
            <a:p>
              <a:pPr algn="ctr"/>
              <a:r>
                <a:rPr lang="en-IN" sz="1600" dirty="0"/>
                <a:t>1 Project in Andhra Pradesh</a:t>
              </a:r>
            </a:p>
          </p:txBody>
        </p:sp>
      </p:grpSp>
      <p:sp>
        <p:nvSpPr>
          <p:cNvPr id="18" name="Rectangle 17">
            <a:extLst>
              <a:ext uri="{FF2B5EF4-FFF2-40B4-BE49-F238E27FC236}">
                <a16:creationId xmlns:a16="http://schemas.microsoft.com/office/drawing/2014/main" id="{7CC66DDF-1FB6-8ECB-4C53-293DC8E88A5C}"/>
              </a:ext>
            </a:extLst>
          </p:cNvPr>
          <p:cNvSpPr/>
          <p:nvPr/>
        </p:nvSpPr>
        <p:spPr>
          <a:xfrm>
            <a:off x="817086" y="3929731"/>
            <a:ext cx="3529795" cy="639051"/>
          </a:xfrm>
          <a:prstGeom prst="rect">
            <a:avLst/>
          </a:prstGeom>
          <a:solidFill>
            <a:srgbClr val="FFFFFF">
              <a:alpha val="74118"/>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IN" sz="1600" dirty="0"/>
              <a:t>Agriculture, Forestry &amp; Livelihood </a:t>
            </a:r>
          </a:p>
          <a:p>
            <a:pPr algn="ctr"/>
            <a:r>
              <a:rPr lang="en-IN" sz="1600" dirty="0"/>
              <a:t>4 Projects in WB, MP &amp; Uttarakhand</a:t>
            </a:r>
          </a:p>
        </p:txBody>
      </p:sp>
      <p:pic>
        <p:nvPicPr>
          <p:cNvPr id="20" name="Picture 19">
            <a:extLst>
              <a:ext uri="{FF2B5EF4-FFF2-40B4-BE49-F238E27FC236}">
                <a16:creationId xmlns:a16="http://schemas.microsoft.com/office/drawing/2014/main" id="{D9D0EBAF-97F6-4B49-474D-BD3FEE805A1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981" b="12843"/>
          <a:stretch/>
        </p:blipFill>
        <p:spPr bwMode="auto">
          <a:xfrm>
            <a:off x="817088" y="4689638"/>
            <a:ext cx="3529793" cy="212121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49000E54-F6FC-E8C4-2292-B821D1738D58}"/>
              </a:ext>
            </a:extLst>
          </p:cNvPr>
          <p:cNvSpPr/>
          <p:nvPr/>
        </p:nvSpPr>
        <p:spPr>
          <a:xfrm>
            <a:off x="817085" y="6171806"/>
            <a:ext cx="3529793" cy="552091"/>
          </a:xfrm>
          <a:prstGeom prst="rect">
            <a:avLst/>
          </a:prstGeom>
          <a:solidFill>
            <a:srgbClr val="FFFFFF">
              <a:alpha val="61176"/>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IN" sz="1600" dirty="0"/>
              <a:t>Water Resources Management </a:t>
            </a:r>
          </a:p>
          <a:p>
            <a:pPr algn="ctr"/>
            <a:r>
              <a:rPr lang="en-IN" sz="1600" dirty="0"/>
              <a:t>1 Combined Project in RJ &amp; TN</a:t>
            </a:r>
          </a:p>
        </p:txBody>
      </p:sp>
      <p:sp>
        <p:nvSpPr>
          <p:cNvPr id="29" name="TextBox 28">
            <a:extLst>
              <a:ext uri="{FF2B5EF4-FFF2-40B4-BE49-F238E27FC236}">
                <a16:creationId xmlns:a16="http://schemas.microsoft.com/office/drawing/2014/main" id="{DA8F8048-EA90-1CD5-6C9F-758079A2EC73}"/>
              </a:ext>
            </a:extLst>
          </p:cNvPr>
          <p:cNvSpPr txBox="1"/>
          <p:nvPr/>
        </p:nvSpPr>
        <p:spPr>
          <a:xfrm>
            <a:off x="4894584" y="1907458"/>
            <a:ext cx="6196203" cy="2536528"/>
          </a:xfrm>
          <a:prstGeom prst="rect">
            <a:avLst/>
          </a:prstGeom>
          <a:noFill/>
        </p:spPr>
        <p:txBody>
          <a:bodyPr wrap="square" rtlCol="0">
            <a:spAutoFit/>
          </a:bodyPr>
          <a:lstStyle/>
          <a:p>
            <a:r>
              <a:rPr lang="en-IN" sz="1400" b="1" dirty="0">
                <a:highlight>
                  <a:srgbClr val="FFFF00"/>
                </a:highlight>
              </a:rPr>
              <a:t>PROJECT SNAPSHOT</a:t>
            </a:r>
          </a:p>
          <a:p>
            <a:pPr marL="285750" indent="-285750">
              <a:lnSpc>
                <a:spcPct val="150000"/>
              </a:lnSpc>
              <a:buFont typeface="Wingdings" panose="05000000000000000000" pitchFamily="2" charset="2"/>
              <a:buChar char="Ø"/>
            </a:pPr>
            <a:r>
              <a:rPr lang="en-IN" sz="1400" b="1" i="1" dirty="0"/>
              <a:t>Project: </a:t>
            </a:r>
            <a:r>
              <a:rPr lang="en-IN" sz="1400" dirty="0"/>
              <a:t>Evaluation of AF-Funded Projects in India</a:t>
            </a:r>
          </a:p>
          <a:p>
            <a:pPr marL="285750" indent="-285750">
              <a:lnSpc>
                <a:spcPct val="150000"/>
              </a:lnSpc>
              <a:buFont typeface="Wingdings" panose="05000000000000000000" pitchFamily="2" charset="2"/>
              <a:buChar char="Ø"/>
            </a:pPr>
            <a:r>
              <a:rPr lang="en-IN" sz="1400" b="1" i="1" dirty="0"/>
              <a:t>Objective: </a:t>
            </a:r>
            <a:r>
              <a:rPr lang="en-IN" sz="1400" dirty="0"/>
              <a:t>Drawing recommendations to ensure that the interests of the most vulnerable are reflected in the AF project implementation. </a:t>
            </a:r>
          </a:p>
          <a:p>
            <a:pPr marL="285750" indent="-285750">
              <a:lnSpc>
                <a:spcPct val="150000"/>
              </a:lnSpc>
              <a:buFont typeface="Wingdings" panose="05000000000000000000" pitchFamily="2" charset="2"/>
              <a:buChar char="Ø"/>
            </a:pPr>
            <a:r>
              <a:rPr lang="en-IN" sz="1400" b="1" i="1" dirty="0"/>
              <a:t>Project Duration </a:t>
            </a:r>
            <a:r>
              <a:rPr lang="en-IN" sz="1400" dirty="0"/>
              <a:t>December 2018 – February 2020 (14 Months)</a:t>
            </a:r>
            <a:endParaRPr lang="en-IN" sz="1400" b="1" i="1" dirty="0"/>
          </a:p>
          <a:p>
            <a:pPr marL="285750" indent="-285750">
              <a:lnSpc>
                <a:spcPct val="150000"/>
              </a:lnSpc>
              <a:buFont typeface="Wingdings" panose="05000000000000000000" pitchFamily="2" charset="2"/>
              <a:buChar char="Ø"/>
            </a:pPr>
            <a:r>
              <a:rPr lang="en-IN" sz="1400" b="1" i="1" dirty="0"/>
              <a:t>Project Location: </a:t>
            </a:r>
            <a:r>
              <a:rPr lang="en-IN" sz="1400" dirty="0"/>
              <a:t>AF-Funded Project Geographies </a:t>
            </a:r>
            <a:endParaRPr lang="en-IN" sz="1400" b="1" i="1" dirty="0"/>
          </a:p>
          <a:p>
            <a:pPr marL="285750" indent="-285750">
              <a:lnSpc>
                <a:spcPct val="150000"/>
              </a:lnSpc>
              <a:buFont typeface="Wingdings" panose="05000000000000000000" pitchFamily="2" charset="2"/>
              <a:buChar char="Ø"/>
            </a:pPr>
            <a:r>
              <a:rPr lang="en-IN" sz="1400" b="1" i="1" dirty="0"/>
              <a:t>Methodology: </a:t>
            </a:r>
            <a:r>
              <a:rPr lang="en-IN" sz="1400" dirty="0"/>
              <a:t>Field visits, with data collection using </a:t>
            </a:r>
            <a:r>
              <a:rPr lang="en-IN" sz="1400" b="1" dirty="0"/>
              <a:t>the M&amp;E Score Card </a:t>
            </a:r>
            <a:r>
              <a:rPr lang="en-IN" sz="1400" dirty="0"/>
              <a:t>developed by the Adaptation Fund NGO Network</a:t>
            </a:r>
            <a:endParaRPr lang="en-IN" sz="1400" b="1" i="1" dirty="0"/>
          </a:p>
        </p:txBody>
      </p:sp>
      <p:sp>
        <p:nvSpPr>
          <p:cNvPr id="31" name="TextBox 30">
            <a:extLst>
              <a:ext uri="{FF2B5EF4-FFF2-40B4-BE49-F238E27FC236}">
                <a16:creationId xmlns:a16="http://schemas.microsoft.com/office/drawing/2014/main" id="{E255D88B-9B95-42F1-C1C7-AE6550579D13}"/>
              </a:ext>
            </a:extLst>
          </p:cNvPr>
          <p:cNvSpPr txBox="1"/>
          <p:nvPr/>
        </p:nvSpPr>
        <p:spPr>
          <a:xfrm>
            <a:off x="4914939" y="5125959"/>
            <a:ext cx="1828800" cy="738664"/>
          </a:xfrm>
          <a:prstGeom prst="rect">
            <a:avLst/>
          </a:prstGeom>
          <a:solidFill>
            <a:schemeClr val="accent5">
              <a:lumMod val="20000"/>
              <a:lumOff val="80000"/>
            </a:schemeClr>
          </a:solidFill>
          <a:ln>
            <a:solidFill>
              <a:schemeClr val="accent1">
                <a:lumMod val="50000"/>
              </a:schemeClr>
            </a:solidFill>
            <a:prstDash val="dash"/>
          </a:ln>
        </p:spPr>
        <p:txBody>
          <a:bodyPr wrap="square" rtlCol="0">
            <a:spAutoFit/>
          </a:bodyPr>
          <a:lstStyle/>
          <a:p>
            <a:r>
              <a:rPr lang="en-IN" dirty="0"/>
              <a:t>M&amp;E Score Card</a:t>
            </a:r>
          </a:p>
          <a:p>
            <a:r>
              <a:rPr lang="en-IN" sz="1200" dirty="0"/>
              <a:t>By Adaptation Fund NGO Network</a:t>
            </a:r>
          </a:p>
        </p:txBody>
      </p:sp>
      <p:sp>
        <p:nvSpPr>
          <p:cNvPr id="32" name="TextBox 31">
            <a:extLst>
              <a:ext uri="{FF2B5EF4-FFF2-40B4-BE49-F238E27FC236}">
                <a16:creationId xmlns:a16="http://schemas.microsoft.com/office/drawing/2014/main" id="{86E5C316-A629-3FCE-5149-3A018E884AE0}"/>
              </a:ext>
            </a:extLst>
          </p:cNvPr>
          <p:cNvSpPr txBox="1"/>
          <p:nvPr/>
        </p:nvSpPr>
        <p:spPr>
          <a:xfrm>
            <a:off x="7202827" y="4602447"/>
            <a:ext cx="4055780" cy="276999"/>
          </a:xfrm>
          <a:prstGeom prst="rect">
            <a:avLst/>
          </a:prstGeom>
          <a:solidFill>
            <a:schemeClr val="accent5">
              <a:lumMod val="75000"/>
            </a:schemeClr>
          </a:solidFill>
          <a:ln>
            <a:solidFill>
              <a:schemeClr val="accent1">
                <a:lumMod val="50000"/>
              </a:schemeClr>
            </a:solidFill>
            <a:prstDash val="dash"/>
          </a:ln>
        </p:spPr>
        <p:txBody>
          <a:bodyPr wrap="square" rtlCol="0">
            <a:spAutoFit/>
          </a:bodyPr>
          <a:lstStyle/>
          <a:p>
            <a:r>
              <a:rPr lang="en-IN" sz="1200" dirty="0">
                <a:solidFill>
                  <a:schemeClr val="bg1"/>
                </a:solidFill>
              </a:rPr>
              <a:t>Inclusion at the Project Design Stage</a:t>
            </a:r>
          </a:p>
        </p:txBody>
      </p:sp>
      <p:sp>
        <p:nvSpPr>
          <p:cNvPr id="33" name="TextBox 32">
            <a:extLst>
              <a:ext uri="{FF2B5EF4-FFF2-40B4-BE49-F238E27FC236}">
                <a16:creationId xmlns:a16="http://schemas.microsoft.com/office/drawing/2014/main" id="{26E59809-A987-F954-5C8C-0362D408F33D}"/>
              </a:ext>
            </a:extLst>
          </p:cNvPr>
          <p:cNvSpPr txBox="1"/>
          <p:nvPr/>
        </p:nvSpPr>
        <p:spPr>
          <a:xfrm>
            <a:off x="7202827" y="5537293"/>
            <a:ext cx="4055780" cy="276999"/>
          </a:xfrm>
          <a:prstGeom prst="rect">
            <a:avLst/>
          </a:prstGeom>
          <a:solidFill>
            <a:schemeClr val="accent5">
              <a:lumMod val="75000"/>
            </a:schemeClr>
          </a:solidFill>
          <a:ln>
            <a:solidFill>
              <a:schemeClr val="accent1">
                <a:lumMod val="50000"/>
              </a:schemeClr>
            </a:solidFill>
            <a:prstDash val="dash"/>
          </a:ln>
        </p:spPr>
        <p:txBody>
          <a:bodyPr wrap="square" rtlCol="0">
            <a:spAutoFit/>
          </a:bodyPr>
          <a:lstStyle/>
          <a:p>
            <a:r>
              <a:rPr lang="en-IN" sz="1200" dirty="0">
                <a:solidFill>
                  <a:schemeClr val="bg1"/>
                </a:solidFill>
              </a:rPr>
              <a:t>Inclusion at Project Implementation Stage</a:t>
            </a:r>
          </a:p>
        </p:txBody>
      </p:sp>
      <p:sp>
        <p:nvSpPr>
          <p:cNvPr id="34" name="TextBox 33">
            <a:extLst>
              <a:ext uri="{FF2B5EF4-FFF2-40B4-BE49-F238E27FC236}">
                <a16:creationId xmlns:a16="http://schemas.microsoft.com/office/drawing/2014/main" id="{676AC2AA-F66F-56E4-8EB7-7D1DE8D58556}"/>
              </a:ext>
            </a:extLst>
          </p:cNvPr>
          <p:cNvSpPr txBox="1"/>
          <p:nvPr/>
        </p:nvSpPr>
        <p:spPr>
          <a:xfrm>
            <a:off x="7086523" y="4925344"/>
            <a:ext cx="4288388" cy="577081"/>
          </a:xfrm>
          <a:prstGeom prst="rect">
            <a:avLst/>
          </a:prstGeom>
          <a:noFill/>
          <a:ln>
            <a:noFill/>
            <a:prstDash val="dash"/>
          </a:ln>
        </p:spPr>
        <p:txBody>
          <a:bodyPr wrap="square" rtlCol="0">
            <a:spAutoFit/>
          </a:bodyPr>
          <a:lstStyle/>
          <a:p>
            <a:r>
              <a:rPr lang="en-IN" sz="1050" dirty="0"/>
              <a:t>Participation of vulnerable groups at the designing stage, communication of project progress to them, adoption of Gender Sensitive Approach, sustainable project outcomes, embedding in local policy</a:t>
            </a:r>
          </a:p>
        </p:txBody>
      </p:sp>
      <p:sp>
        <p:nvSpPr>
          <p:cNvPr id="35" name="TextBox 34">
            <a:extLst>
              <a:ext uri="{FF2B5EF4-FFF2-40B4-BE49-F238E27FC236}">
                <a16:creationId xmlns:a16="http://schemas.microsoft.com/office/drawing/2014/main" id="{4207DC27-C1E1-65DC-3372-5841552F7433}"/>
              </a:ext>
            </a:extLst>
          </p:cNvPr>
          <p:cNvSpPr txBox="1"/>
          <p:nvPr/>
        </p:nvSpPr>
        <p:spPr>
          <a:xfrm>
            <a:off x="7107635" y="5864623"/>
            <a:ext cx="4288388" cy="738664"/>
          </a:xfrm>
          <a:prstGeom prst="rect">
            <a:avLst/>
          </a:prstGeom>
          <a:noFill/>
          <a:ln>
            <a:noFill/>
            <a:prstDash val="dash"/>
          </a:ln>
        </p:spPr>
        <p:txBody>
          <a:bodyPr wrap="square" rtlCol="0">
            <a:spAutoFit/>
          </a:bodyPr>
          <a:lstStyle/>
          <a:p>
            <a:r>
              <a:rPr lang="en-IN" sz="1050" dirty="0"/>
              <a:t>Participation of vulnerable groups in the implementation stage, communication of project progress to them, the responsiveness of IA to feedback by local communities, timely delivery, financial accountability, adoption of a Gender-Sensitive Approach, and transparent implementation.</a:t>
            </a:r>
          </a:p>
        </p:txBody>
      </p:sp>
      <p:sp>
        <p:nvSpPr>
          <p:cNvPr id="36" name="Left Brace 35">
            <a:extLst>
              <a:ext uri="{FF2B5EF4-FFF2-40B4-BE49-F238E27FC236}">
                <a16:creationId xmlns:a16="http://schemas.microsoft.com/office/drawing/2014/main" id="{235EAC52-B6F6-D90D-E480-75EBB72DD07E}"/>
              </a:ext>
            </a:extLst>
          </p:cNvPr>
          <p:cNvSpPr/>
          <p:nvPr/>
        </p:nvSpPr>
        <p:spPr>
          <a:xfrm>
            <a:off x="6858000" y="4602447"/>
            <a:ext cx="228523" cy="189042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Tree>
    <p:extLst>
      <p:ext uri="{BB962C8B-B14F-4D97-AF65-F5344CB8AC3E}">
        <p14:creationId xmlns:p14="http://schemas.microsoft.com/office/powerpoint/2010/main" val="3648269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oup of women sitting on the ground&#10;&#10;Description automatically generated">
            <a:extLst>
              <a:ext uri="{FF2B5EF4-FFF2-40B4-BE49-F238E27FC236}">
                <a16:creationId xmlns:a16="http://schemas.microsoft.com/office/drawing/2014/main" id="{8E62F7C8-57BA-6FAD-54D7-F96FBB553CEC}"/>
              </a:ext>
            </a:extLst>
          </p:cNvPr>
          <p:cNvPicPr>
            <a:picLocks noChangeAspect="1"/>
          </p:cNvPicPr>
          <p:nvPr/>
        </p:nvPicPr>
        <p:blipFill rotWithShape="1">
          <a:blip r:embed="rId3">
            <a:alphaModFix amt="12000"/>
            <a:extLst>
              <a:ext uri="{28A0092B-C50C-407E-A947-70E740481C1C}">
                <a14:useLocalDpi xmlns:a14="http://schemas.microsoft.com/office/drawing/2010/main" val="0"/>
              </a:ext>
            </a:extLst>
          </a:blip>
          <a:srcRect b="6940"/>
          <a:stretch/>
        </p:blipFill>
        <p:spPr>
          <a:xfrm>
            <a:off x="812299" y="0"/>
            <a:ext cx="11379701" cy="6857999"/>
          </a:xfrm>
          <a:prstGeom prst="rect">
            <a:avLst/>
          </a:prstGeom>
          <a:ln>
            <a:solidFill>
              <a:srgbClr val="000000">
                <a:alpha val="14902"/>
              </a:srgbClr>
            </a:solidFill>
          </a:ln>
        </p:spPr>
      </p:pic>
      <p:sp>
        <p:nvSpPr>
          <p:cNvPr id="11" name="Rectangle 10">
            <a:extLst>
              <a:ext uri="{FF2B5EF4-FFF2-40B4-BE49-F238E27FC236}">
                <a16:creationId xmlns:a16="http://schemas.microsoft.com/office/drawing/2014/main" id="{7E30E652-C723-2777-F7FF-55EC27097EBF}"/>
              </a:ext>
            </a:extLst>
          </p:cNvPr>
          <p:cNvSpPr/>
          <p:nvPr/>
        </p:nvSpPr>
        <p:spPr>
          <a:xfrm>
            <a:off x="6129385" y="1"/>
            <a:ext cx="6062615" cy="6857999"/>
          </a:xfrm>
          <a:prstGeom prst="rect">
            <a:avLst/>
          </a:prstGeom>
          <a:solidFill>
            <a:srgbClr val="FFFFFF">
              <a:alpha val="8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BD9CB0E6-D285-2D31-ABB9-5D42840344B6}"/>
              </a:ext>
            </a:extLst>
          </p:cNvPr>
          <p:cNvSpPr>
            <a:spLocks noGrp="1"/>
          </p:cNvSpPr>
          <p:nvPr>
            <p:ph type="title"/>
          </p:nvPr>
        </p:nvSpPr>
        <p:spPr>
          <a:xfrm>
            <a:off x="1080817" y="202301"/>
            <a:ext cx="4405584" cy="1428792"/>
          </a:xfrm>
        </p:spPr>
        <p:txBody>
          <a:bodyPr>
            <a:normAutofit fontScale="90000"/>
          </a:bodyPr>
          <a:lstStyle/>
          <a:p>
            <a:pPr algn="ctr"/>
            <a:r>
              <a:rPr lang="en-IN" sz="3600" b="1" dirty="0">
                <a:latin typeface="+mn-lt"/>
              </a:rPr>
              <a:t>Findings from the Field</a:t>
            </a:r>
            <a:br>
              <a:rPr lang="en-IN" sz="3600" b="1" dirty="0">
                <a:latin typeface="+mn-lt"/>
              </a:rPr>
            </a:br>
            <a:r>
              <a:rPr lang="en-IN" sz="1800" dirty="0">
                <a:latin typeface="+mn-lt"/>
              </a:rPr>
              <a:t>for Community Empowerment and Integration of Indigenous Knowledge </a:t>
            </a:r>
            <a:endParaRPr lang="en-IN" sz="3600" dirty="0">
              <a:latin typeface="+mn-lt"/>
            </a:endParaRPr>
          </a:p>
        </p:txBody>
      </p:sp>
      <p:grpSp>
        <p:nvGrpSpPr>
          <p:cNvPr id="4" name="Group 3">
            <a:extLst>
              <a:ext uri="{FF2B5EF4-FFF2-40B4-BE49-F238E27FC236}">
                <a16:creationId xmlns:a16="http://schemas.microsoft.com/office/drawing/2014/main" id="{55BD02A3-3FAA-EDDB-F1A0-162FB7C93F84}"/>
              </a:ext>
            </a:extLst>
          </p:cNvPr>
          <p:cNvGrpSpPr/>
          <p:nvPr/>
        </p:nvGrpSpPr>
        <p:grpSpPr>
          <a:xfrm>
            <a:off x="178427" y="-261256"/>
            <a:ext cx="461665" cy="7119255"/>
            <a:chOff x="178427" y="-261256"/>
            <a:chExt cx="461665" cy="7119255"/>
          </a:xfrm>
        </p:grpSpPr>
        <p:cxnSp>
          <p:nvCxnSpPr>
            <p:cNvPr id="5" name="Straight Connector 4">
              <a:extLst>
                <a:ext uri="{FF2B5EF4-FFF2-40B4-BE49-F238E27FC236}">
                  <a16:creationId xmlns:a16="http://schemas.microsoft.com/office/drawing/2014/main" id="{3CE52B0E-EEF4-6C43-D30B-E91920BFFD5F}"/>
                </a:ext>
              </a:extLst>
            </p:cNvPr>
            <p:cNvCxnSpPr>
              <a:cxnSpLocks/>
            </p:cNvCxnSpPr>
            <p:nvPr/>
          </p:nvCxnSpPr>
          <p:spPr>
            <a:xfrm flipV="1">
              <a:off x="387793" y="2992689"/>
              <a:ext cx="21467" cy="3865310"/>
            </a:xfrm>
            <a:prstGeom prst="line">
              <a:avLst/>
            </a:prstGeom>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92103621-F0C7-27F0-01BF-0BFA812BDEE2}"/>
                </a:ext>
              </a:extLst>
            </p:cNvPr>
            <p:cNvSpPr txBox="1"/>
            <p:nvPr/>
          </p:nvSpPr>
          <p:spPr>
            <a:xfrm rot="16200000">
              <a:off x="-1111629" y="1028800"/>
              <a:ext cx="3041778" cy="461665"/>
            </a:xfrm>
            <a:prstGeom prst="rect">
              <a:avLst/>
            </a:prstGeom>
            <a:noFill/>
          </p:spPr>
          <p:txBody>
            <a:bodyPr wrap="square" rtlCol="0">
              <a:spAutoFit/>
            </a:bodyPr>
            <a:lstStyle/>
            <a:p>
              <a:r>
                <a:rPr lang="en-IN" sz="1200" dirty="0"/>
                <a:t>Adaptation Futures 2023</a:t>
              </a:r>
            </a:p>
            <a:p>
              <a:r>
                <a:rPr lang="en-IN" sz="1200" dirty="0"/>
                <a:t>Side Event | Oct 06; Montreal, Canada</a:t>
              </a:r>
            </a:p>
          </p:txBody>
        </p:sp>
        <p:sp>
          <p:nvSpPr>
            <p:cNvPr id="7" name="Rectangle: Rounded Corners 6">
              <a:extLst>
                <a:ext uri="{FF2B5EF4-FFF2-40B4-BE49-F238E27FC236}">
                  <a16:creationId xmlns:a16="http://schemas.microsoft.com/office/drawing/2014/main" id="{07A707BE-8AAD-CD0D-E9C2-CBD9D8968E14}"/>
                </a:ext>
              </a:extLst>
            </p:cNvPr>
            <p:cNvSpPr/>
            <p:nvPr/>
          </p:nvSpPr>
          <p:spPr>
            <a:xfrm>
              <a:off x="398526" y="2992689"/>
              <a:ext cx="45719" cy="506291"/>
            </a:xfrm>
            <a:prstGeom prst="roundRect">
              <a:avLst/>
            </a:prstGeom>
            <a:solidFill>
              <a:schemeClr val="tx1">
                <a:lumMod val="85000"/>
                <a:lumOff val="1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N"/>
            </a:p>
          </p:txBody>
        </p:sp>
      </p:grpSp>
      <p:sp>
        <p:nvSpPr>
          <p:cNvPr id="10" name="Content Placeholder 9">
            <a:extLst>
              <a:ext uri="{FF2B5EF4-FFF2-40B4-BE49-F238E27FC236}">
                <a16:creationId xmlns:a16="http://schemas.microsoft.com/office/drawing/2014/main" id="{7EC632C7-9995-DAF6-5328-526CA0F5B10D}"/>
              </a:ext>
            </a:extLst>
          </p:cNvPr>
          <p:cNvSpPr>
            <a:spLocks noGrp="1"/>
          </p:cNvSpPr>
          <p:nvPr>
            <p:ph idx="1"/>
          </p:nvPr>
        </p:nvSpPr>
        <p:spPr>
          <a:xfrm>
            <a:off x="1087229" y="1631093"/>
            <a:ext cx="4951666" cy="4983419"/>
          </a:xfrm>
        </p:spPr>
        <p:txBody>
          <a:bodyPr>
            <a:normAutofit fontScale="92500" lnSpcReduction="10000"/>
          </a:bodyPr>
          <a:lstStyle/>
          <a:p>
            <a:pPr marL="0" indent="0">
              <a:buNone/>
            </a:pPr>
            <a:r>
              <a:rPr lang="en-IN" sz="1400" b="1" dirty="0">
                <a:highlight>
                  <a:srgbClr val="FFFF00"/>
                </a:highlight>
              </a:rPr>
              <a:t>DRIVERS: - </a:t>
            </a:r>
          </a:p>
          <a:p>
            <a:pPr>
              <a:buFont typeface="Wingdings" panose="05000000000000000000" pitchFamily="2" charset="2"/>
              <a:buChar char="ü"/>
            </a:pPr>
            <a:r>
              <a:rPr lang="en-IN" sz="1400" dirty="0"/>
              <a:t>Community’s recognition of the urgency to act against climate change due to past losses of life and property; </a:t>
            </a:r>
          </a:p>
          <a:p>
            <a:pPr>
              <a:buFont typeface="Wingdings" panose="05000000000000000000" pitchFamily="2" charset="2"/>
              <a:buChar char="ü"/>
            </a:pPr>
            <a:r>
              <a:rPr lang="en-IN" sz="1400" dirty="0"/>
              <a:t>Close-knit communities – efficacy of involvement of women as mobilisers for other women and vulnerable groups;</a:t>
            </a:r>
          </a:p>
          <a:p>
            <a:pPr marL="0" indent="0">
              <a:buNone/>
            </a:pPr>
            <a:r>
              <a:rPr lang="en-IN" sz="1400" b="1" dirty="0">
                <a:highlight>
                  <a:srgbClr val="FFFF00"/>
                </a:highlight>
              </a:rPr>
              <a:t>BARRIERS: - </a:t>
            </a:r>
          </a:p>
          <a:p>
            <a:pPr>
              <a:buFont typeface="Wingdings" panose="05000000000000000000" pitchFamily="2" charset="2"/>
              <a:buChar char="ü"/>
            </a:pPr>
            <a:r>
              <a:rPr lang="en-IN" sz="1400" dirty="0"/>
              <a:t>Less than optimum involvement of local authorities in the intervention; </a:t>
            </a:r>
          </a:p>
          <a:p>
            <a:pPr>
              <a:buFont typeface="Wingdings" panose="05000000000000000000" pitchFamily="2" charset="2"/>
              <a:buChar char="ü"/>
            </a:pPr>
            <a:r>
              <a:rPr lang="en-IN" sz="1400" dirty="0"/>
              <a:t>Data gaps, disabling pattern identification on local vulnerabilities for solution building;</a:t>
            </a:r>
          </a:p>
          <a:p>
            <a:pPr marL="0" indent="0">
              <a:buNone/>
            </a:pPr>
            <a:r>
              <a:rPr lang="en-IN" sz="1400" b="1" dirty="0">
                <a:highlight>
                  <a:srgbClr val="FFFF00"/>
                </a:highlight>
              </a:rPr>
              <a:t>RISKS: -</a:t>
            </a:r>
          </a:p>
          <a:p>
            <a:pPr>
              <a:buFont typeface="Wingdings" panose="05000000000000000000" pitchFamily="2" charset="2"/>
              <a:buChar char="ü"/>
            </a:pPr>
            <a:r>
              <a:rPr lang="en-IN" sz="1400" dirty="0"/>
              <a:t>Undocumented indigenous knowledge and information loss; </a:t>
            </a:r>
          </a:p>
          <a:p>
            <a:pPr marL="0" indent="0">
              <a:buNone/>
            </a:pPr>
            <a:r>
              <a:rPr lang="en-IN" sz="1400" b="1" dirty="0">
                <a:highlight>
                  <a:srgbClr val="FFFF00"/>
                </a:highlight>
              </a:rPr>
              <a:t>IDENTIFIED BEST PRACTICES: - </a:t>
            </a:r>
          </a:p>
          <a:p>
            <a:pPr>
              <a:buFont typeface="Wingdings" panose="05000000000000000000" pitchFamily="2" charset="2"/>
              <a:buChar char="ü"/>
            </a:pPr>
            <a:r>
              <a:rPr lang="en-IN" sz="1400" dirty="0"/>
              <a:t>Creation of Fisherfolk Committees for decision-making, with 1/3</a:t>
            </a:r>
            <a:r>
              <a:rPr lang="en-IN" sz="1400" baseline="30000" dirty="0"/>
              <a:t>rd</a:t>
            </a:r>
            <a:r>
              <a:rPr lang="en-IN" sz="1400" dirty="0"/>
              <a:t> representation of women.</a:t>
            </a:r>
          </a:p>
          <a:p>
            <a:pPr>
              <a:buFont typeface="Wingdings" panose="05000000000000000000" pitchFamily="2" charset="2"/>
              <a:buChar char="ü"/>
            </a:pPr>
            <a:r>
              <a:rPr lang="en-IN" sz="1400" dirty="0"/>
              <a:t>Setting up Community-based Grain Banks with 25 households to ensure food security during the shortage cycle, with youth and local women in charge. </a:t>
            </a:r>
          </a:p>
          <a:p>
            <a:pPr>
              <a:buFont typeface="Wingdings" panose="05000000000000000000" pitchFamily="2" charset="2"/>
              <a:buChar char="ü"/>
            </a:pPr>
            <a:r>
              <a:rPr lang="en-IN" sz="1400" dirty="0"/>
              <a:t>Setting up Climate Advisory Services for timely information on weather-related changes/risks.</a:t>
            </a:r>
          </a:p>
          <a:p>
            <a:pPr marL="0" indent="0">
              <a:buNone/>
            </a:pPr>
            <a:endParaRPr lang="en-IN" sz="1400" dirty="0"/>
          </a:p>
        </p:txBody>
      </p:sp>
      <p:sp>
        <p:nvSpPr>
          <p:cNvPr id="13" name="Title 1">
            <a:extLst>
              <a:ext uri="{FF2B5EF4-FFF2-40B4-BE49-F238E27FC236}">
                <a16:creationId xmlns:a16="http://schemas.microsoft.com/office/drawing/2014/main" id="{67E960AE-CE9C-D7EF-EC5D-BDC22B9BA017}"/>
              </a:ext>
            </a:extLst>
          </p:cNvPr>
          <p:cNvSpPr txBox="1">
            <a:spLocks/>
          </p:cNvSpPr>
          <p:nvPr/>
        </p:nvSpPr>
        <p:spPr>
          <a:xfrm>
            <a:off x="6367847" y="202301"/>
            <a:ext cx="5445211" cy="142879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3600" b="1" dirty="0">
                <a:latin typeface="+mn-lt"/>
              </a:rPr>
              <a:t>Recommendations</a:t>
            </a:r>
            <a:br>
              <a:rPr lang="en-IN" sz="3600" b="1" dirty="0">
                <a:latin typeface="+mn-lt"/>
              </a:rPr>
            </a:br>
            <a:r>
              <a:rPr lang="en-IN" sz="1600" dirty="0">
                <a:latin typeface="+mn-lt"/>
              </a:rPr>
              <a:t>for Improving Community Empowerment &amp; Integration of Indigenous Knowledge in the AF-Funded Projects</a:t>
            </a:r>
            <a:endParaRPr lang="en-IN" sz="3600" dirty="0">
              <a:latin typeface="+mn-lt"/>
            </a:endParaRPr>
          </a:p>
        </p:txBody>
      </p:sp>
      <p:sp>
        <p:nvSpPr>
          <p:cNvPr id="16" name="Content Placeholder 9">
            <a:extLst>
              <a:ext uri="{FF2B5EF4-FFF2-40B4-BE49-F238E27FC236}">
                <a16:creationId xmlns:a16="http://schemas.microsoft.com/office/drawing/2014/main" id="{011D93AC-99C4-397C-7C57-F5F484D6D305}"/>
              </a:ext>
            </a:extLst>
          </p:cNvPr>
          <p:cNvSpPr txBox="1">
            <a:spLocks/>
          </p:cNvSpPr>
          <p:nvPr/>
        </p:nvSpPr>
        <p:spPr>
          <a:xfrm>
            <a:off x="6582858" y="1711649"/>
            <a:ext cx="5230200" cy="48223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IN" sz="1300" b="1" dirty="0">
                <a:highlight>
                  <a:srgbClr val="FFFF00"/>
                </a:highlight>
              </a:rPr>
              <a:t>STRENGTHENING DRIVERS:- </a:t>
            </a:r>
          </a:p>
          <a:p>
            <a:pPr algn="l" rtl="0" fontAlgn="base">
              <a:lnSpc>
                <a:spcPct val="100000"/>
              </a:lnSpc>
              <a:spcBef>
                <a:spcPts val="0"/>
              </a:spcBef>
              <a:buFont typeface="Wingdings" panose="05000000000000000000" pitchFamily="2" charset="2"/>
              <a:buChar char="ü"/>
            </a:pPr>
            <a:r>
              <a:rPr lang="en-IN" sz="1300" i="0" u="none" strike="noStrike" dirty="0">
                <a:solidFill>
                  <a:srgbClr val="000000"/>
                </a:solidFill>
                <a:effectLst/>
              </a:rPr>
              <a:t>Participatory  Land Use/Cover </a:t>
            </a:r>
            <a:r>
              <a:rPr lang="en-IN" sz="1300" dirty="0">
                <a:solidFill>
                  <a:srgbClr val="000000"/>
                </a:solidFill>
              </a:rPr>
              <a:t>M</a:t>
            </a:r>
            <a:r>
              <a:rPr lang="en-IN" sz="1300" i="0" u="none" strike="noStrike" dirty="0">
                <a:solidFill>
                  <a:srgbClr val="000000"/>
                </a:solidFill>
                <a:effectLst/>
              </a:rPr>
              <a:t>apping: knowing your land and water</a:t>
            </a:r>
            <a:r>
              <a:rPr lang="en-US" sz="1300" i="0" dirty="0">
                <a:solidFill>
                  <a:srgbClr val="000000"/>
                </a:solidFill>
                <a:effectLst/>
              </a:rPr>
              <a:t>​;</a:t>
            </a:r>
          </a:p>
          <a:p>
            <a:pPr algn="l" rtl="0" fontAlgn="base">
              <a:lnSpc>
                <a:spcPct val="100000"/>
              </a:lnSpc>
              <a:spcBef>
                <a:spcPts val="0"/>
              </a:spcBef>
              <a:buFont typeface="Wingdings" panose="05000000000000000000" pitchFamily="2" charset="2"/>
              <a:buChar char="ü"/>
            </a:pPr>
            <a:r>
              <a:rPr lang="en-IN" sz="1300" i="0" u="none" strike="noStrike" dirty="0">
                <a:solidFill>
                  <a:srgbClr val="000000"/>
                </a:solidFill>
                <a:effectLst/>
              </a:rPr>
              <a:t>Provisions of </a:t>
            </a:r>
            <a:r>
              <a:rPr lang="en-IN" sz="1300" dirty="0">
                <a:solidFill>
                  <a:srgbClr val="000000"/>
                </a:solidFill>
              </a:rPr>
              <a:t>C</a:t>
            </a:r>
            <a:r>
              <a:rPr lang="en-IN" sz="1300" i="0" u="none" strike="noStrike" dirty="0">
                <a:solidFill>
                  <a:srgbClr val="000000"/>
                </a:solidFill>
                <a:effectLst/>
              </a:rPr>
              <a:t>limate Advisory Services in local language;</a:t>
            </a:r>
            <a:r>
              <a:rPr lang="en-US" sz="1300" i="0" dirty="0">
                <a:solidFill>
                  <a:srgbClr val="000000"/>
                </a:solidFill>
                <a:effectLst/>
              </a:rPr>
              <a:t>​</a:t>
            </a:r>
          </a:p>
          <a:p>
            <a:pPr algn="l" rtl="0" fontAlgn="base">
              <a:lnSpc>
                <a:spcPct val="100000"/>
              </a:lnSpc>
              <a:spcBef>
                <a:spcPts val="0"/>
              </a:spcBef>
              <a:buFont typeface="Wingdings" panose="05000000000000000000" pitchFamily="2" charset="2"/>
              <a:buChar char="ü"/>
            </a:pPr>
            <a:r>
              <a:rPr lang="en-IN" sz="1300" i="0" u="none" strike="noStrike" dirty="0">
                <a:solidFill>
                  <a:srgbClr val="000000"/>
                </a:solidFill>
                <a:effectLst/>
              </a:rPr>
              <a:t>Starting the gender-inclusive conversation at the beginning, adopting a bottom-up approach</a:t>
            </a:r>
            <a:r>
              <a:rPr lang="en-US" sz="1300" i="0" dirty="0">
                <a:solidFill>
                  <a:srgbClr val="000000"/>
                </a:solidFill>
                <a:effectLst/>
              </a:rPr>
              <a:t>​;</a:t>
            </a:r>
          </a:p>
          <a:p>
            <a:pPr marL="0" indent="0" algn="l" rtl="0" fontAlgn="base">
              <a:lnSpc>
                <a:spcPct val="100000"/>
              </a:lnSpc>
              <a:spcBef>
                <a:spcPts val="0"/>
              </a:spcBef>
              <a:buNone/>
            </a:pPr>
            <a:endParaRPr lang="en-IN" sz="1300" b="1" dirty="0"/>
          </a:p>
          <a:p>
            <a:pPr marL="0" indent="0">
              <a:lnSpc>
                <a:spcPct val="100000"/>
              </a:lnSpc>
              <a:spcBef>
                <a:spcPts val="0"/>
              </a:spcBef>
              <a:buFont typeface="Arial" panose="020B0604020202020204" pitchFamily="34" charset="0"/>
              <a:buNone/>
            </a:pPr>
            <a:r>
              <a:rPr lang="en-IN" sz="1300" b="1" dirty="0">
                <a:highlight>
                  <a:srgbClr val="FFFF00"/>
                </a:highlight>
              </a:rPr>
              <a:t>ADDRESSING BARRIERS:- </a:t>
            </a:r>
          </a:p>
          <a:p>
            <a:pPr>
              <a:lnSpc>
                <a:spcPct val="100000"/>
              </a:lnSpc>
              <a:spcBef>
                <a:spcPts val="0"/>
              </a:spcBef>
              <a:buFont typeface="Wingdings" panose="05000000000000000000" pitchFamily="2" charset="2"/>
              <a:buChar char="ü"/>
            </a:pPr>
            <a:r>
              <a:rPr lang="en-IN" sz="1300" dirty="0">
                <a:solidFill>
                  <a:srgbClr val="000000"/>
                </a:solidFill>
              </a:rPr>
              <a:t>Involving </a:t>
            </a:r>
            <a:r>
              <a:rPr lang="en-IN" sz="1300" i="0" u="none" strike="noStrike" dirty="0">
                <a:solidFill>
                  <a:srgbClr val="000000"/>
                </a:solidFill>
                <a:effectLst/>
              </a:rPr>
              <a:t>policymakers right </a:t>
            </a:r>
            <a:r>
              <a:rPr lang="en-IN" sz="1300" dirty="0">
                <a:solidFill>
                  <a:srgbClr val="000000"/>
                </a:solidFill>
              </a:rPr>
              <a:t>from the </a:t>
            </a:r>
            <a:r>
              <a:rPr lang="en-IN" sz="1300" i="0" u="none" strike="noStrike" dirty="0">
                <a:solidFill>
                  <a:srgbClr val="000000"/>
                </a:solidFill>
                <a:effectLst/>
              </a:rPr>
              <a:t>planning stage and communicating progress in a regular manner</a:t>
            </a:r>
            <a:r>
              <a:rPr lang="en-US" sz="1300" i="0" dirty="0">
                <a:solidFill>
                  <a:srgbClr val="000000"/>
                </a:solidFill>
                <a:effectLst/>
              </a:rPr>
              <a:t>​;</a:t>
            </a:r>
          </a:p>
          <a:p>
            <a:pPr>
              <a:lnSpc>
                <a:spcPct val="100000"/>
              </a:lnSpc>
              <a:spcBef>
                <a:spcPts val="0"/>
              </a:spcBef>
              <a:buFont typeface="Wingdings" panose="05000000000000000000" pitchFamily="2" charset="2"/>
              <a:buChar char="ü"/>
            </a:pPr>
            <a:r>
              <a:rPr lang="en-IN" sz="1300" b="1" dirty="0"/>
              <a:t>Improving M&amp;E through:- </a:t>
            </a:r>
          </a:p>
          <a:p>
            <a:pPr lvl="1" fontAlgn="base">
              <a:lnSpc>
                <a:spcPct val="100000"/>
              </a:lnSpc>
              <a:spcBef>
                <a:spcPts val="0"/>
              </a:spcBef>
              <a:buFont typeface="Wingdings" panose="05000000000000000000" pitchFamily="2" charset="2"/>
              <a:buChar char="§"/>
            </a:pPr>
            <a:r>
              <a:rPr lang="en-IN" sz="1300" i="0" dirty="0">
                <a:solidFill>
                  <a:srgbClr val="000000"/>
                </a:solidFill>
                <a:effectLst/>
              </a:rPr>
              <a:t>Defining ‘gender-sensitive’ and ‘vulnerable groups’ for removing subjectivity in the evaluation; </a:t>
            </a:r>
          </a:p>
          <a:p>
            <a:pPr lvl="1" fontAlgn="base">
              <a:lnSpc>
                <a:spcPct val="100000"/>
              </a:lnSpc>
              <a:spcBef>
                <a:spcPts val="0"/>
              </a:spcBef>
              <a:buFont typeface="Wingdings" panose="05000000000000000000" pitchFamily="2" charset="2"/>
              <a:buChar char="§"/>
            </a:pPr>
            <a:r>
              <a:rPr lang="en-IN" sz="1300" i="0" dirty="0">
                <a:solidFill>
                  <a:srgbClr val="000000"/>
                </a:solidFill>
                <a:effectLst/>
              </a:rPr>
              <a:t>Evaluating the inclusion of women not only as participants but also as decision-makers, including as a part of the supervising team from NIE &amp; AF.</a:t>
            </a:r>
            <a:endParaRPr lang="en-US" sz="1300" dirty="0">
              <a:solidFill>
                <a:srgbClr val="000000"/>
              </a:solidFill>
            </a:endParaRPr>
          </a:p>
          <a:p>
            <a:pPr lvl="1" fontAlgn="base">
              <a:lnSpc>
                <a:spcPct val="100000"/>
              </a:lnSpc>
              <a:spcBef>
                <a:spcPts val="0"/>
              </a:spcBef>
              <a:buFont typeface="Wingdings" panose="05000000000000000000" pitchFamily="2" charset="2"/>
              <a:buChar char="§"/>
            </a:pPr>
            <a:r>
              <a:rPr lang="en-IN" sz="1300" i="0" u="none" strike="noStrike" dirty="0">
                <a:solidFill>
                  <a:srgbClr val="000000"/>
                </a:solidFill>
                <a:effectLst/>
              </a:rPr>
              <a:t>Regularizing assessments</a:t>
            </a:r>
            <a:r>
              <a:rPr lang="en-IN" sz="1300" dirty="0">
                <a:solidFill>
                  <a:srgbClr val="000000"/>
                </a:solidFill>
              </a:rPr>
              <a:t> and developing Data Banks/ Dashboards for monitoring by the AF, NIE and the local community themselves.</a:t>
            </a:r>
          </a:p>
          <a:p>
            <a:pPr marL="457200" lvl="1" indent="0" fontAlgn="base">
              <a:lnSpc>
                <a:spcPct val="100000"/>
              </a:lnSpc>
              <a:spcBef>
                <a:spcPts val="0"/>
              </a:spcBef>
              <a:buNone/>
            </a:pPr>
            <a:endParaRPr lang="en-IN" sz="1300" b="1" dirty="0"/>
          </a:p>
          <a:p>
            <a:pPr marL="0" indent="0">
              <a:lnSpc>
                <a:spcPct val="100000"/>
              </a:lnSpc>
              <a:spcBef>
                <a:spcPts val="0"/>
              </a:spcBef>
              <a:buFont typeface="Arial" panose="020B0604020202020204" pitchFamily="34" charset="0"/>
              <a:buNone/>
            </a:pPr>
            <a:r>
              <a:rPr lang="en-IN" sz="1300" b="1" dirty="0">
                <a:highlight>
                  <a:srgbClr val="FFFF00"/>
                </a:highlight>
              </a:rPr>
              <a:t>MANAGING RISKS:- </a:t>
            </a:r>
          </a:p>
          <a:p>
            <a:pPr>
              <a:lnSpc>
                <a:spcPct val="100000"/>
              </a:lnSpc>
              <a:spcBef>
                <a:spcPts val="0"/>
              </a:spcBef>
              <a:buFont typeface="Wingdings" panose="05000000000000000000" pitchFamily="2" charset="2"/>
              <a:buChar char="ü"/>
            </a:pPr>
            <a:r>
              <a:rPr lang="en-IN" sz="1300" i="0" u="none" strike="noStrike" dirty="0">
                <a:solidFill>
                  <a:srgbClr val="000000"/>
                </a:solidFill>
                <a:effectLst/>
              </a:rPr>
              <a:t>Developing </a:t>
            </a:r>
            <a:r>
              <a:rPr lang="en-IN" sz="1300" dirty="0">
                <a:solidFill>
                  <a:srgbClr val="000000"/>
                </a:solidFill>
              </a:rPr>
              <a:t>D</a:t>
            </a:r>
            <a:r>
              <a:rPr lang="en-IN" sz="1300" i="0" u="none" strike="noStrike" dirty="0">
                <a:solidFill>
                  <a:srgbClr val="000000"/>
                </a:solidFill>
                <a:effectLst/>
              </a:rPr>
              <a:t>igital Libraries for </a:t>
            </a:r>
            <a:r>
              <a:rPr lang="en-IN" sz="1300" dirty="0">
                <a:solidFill>
                  <a:srgbClr val="000000"/>
                </a:solidFill>
              </a:rPr>
              <a:t>documentation of indigenous knowledge and practices;</a:t>
            </a:r>
          </a:p>
        </p:txBody>
      </p:sp>
    </p:spTree>
    <p:extLst>
      <p:ext uri="{BB962C8B-B14F-4D97-AF65-F5344CB8AC3E}">
        <p14:creationId xmlns:p14="http://schemas.microsoft.com/office/powerpoint/2010/main" val="3857820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group of boats in water&#10;&#10;Description automatically generated">
            <a:extLst>
              <a:ext uri="{FF2B5EF4-FFF2-40B4-BE49-F238E27FC236}">
                <a16:creationId xmlns:a16="http://schemas.microsoft.com/office/drawing/2014/main" id="{1626F1A3-EB1F-AAE7-BE29-70881EFB19DE}"/>
              </a:ext>
            </a:extLst>
          </p:cNvPr>
          <p:cNvPicPr>
            <a:picLocks noChangeAspect="1"/>
          </p:cNvPicPr>
          <p:nvPr/>
        </p:nvPicPr>
        <p:blipFill rotWithShape="1">
          <a:blip r:embed="rId3">
            <a:extLst>
              <a:ext uri="{28A0092B-C50C-407E-A947-70E740481C1C}">
                <a14:useLocalDpi xmlns:a14="http://schemas.microsoft.com/office/drawing/2010/main" val="0"/>
              </a:ext>
            </a:extLst>
          </a:blip>
          <a:srcRect b="5436"/>
          <a:stretch/>
        </p:blipFill>
        <p:spPr>
          <a:xfrm>
            <a:off x="3796340" y="-3993"/>
            <a:ext cx="8392611" cy="6858000"/>
          </a:xfrm>
          <a:prstGeom prst="rect">
            <a:avLst/>
          </a:prstGeom>
        </p:spPr>
      </p:pic>
      <p:sp>
        <p:nvSpPr>
          <p:cNvPr id="39" name="Rectangle 3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Content Placeholder 33">
            <a:extLst>
              <a:ext uri="{FF2B5EF4-FFF2-40B4-BE49-F238E27FC236}">
                <a16:creationId xmlns:a16="http://schemas.microsoft.com/office/drawing/2014/main" id="{307F7DB9-F981-373A-BD12-0795BF6D12AE}"/>
              </a:ext>
            </a:extLst>
          </p:cNvPr>
          <p:cNvSpPr>
            <a:spLocks noGrp="1"/>
          </p:cNvSpPr>
          <p:nvPr>
            <p:ph idx="1"/>
          </p:nvPr>
        </p:nvSpPr>
        <p:spPr>
          <a:xfrm>
            <a:off x="1210800" y="3498980"/>
            <a:ext cx="4357483" cy="2633486"/>
          </a:xfrm>
        </p:spPr>
        <p:txBody>
          <a:bodyPr>
            <a:normAutofit/>
          </a:bodyPr>
          <a:lstStyle/>
          <a:p>
            <a:pPr marL="0" indent="0">
              <a:buNone/>
            </a:pPr>
            <a:r>
              <a:rPr lang="en-US" sz="1800" b="1" dirty="0">
                <a:solidFill>
                  <a:schemeClr val="accent2"/>
                </a:solidFill>
                <a:latin typeface="+mn-lt"/>
              </a:rPr>
              <a:t>Managing </a:t>
            </a:r>
            <a:r>
              <a:rPr lang="en-US" sz="2000" b="1" dirty="0">
                <a:solidFill>
                  <a:schemeClr val="accent2"/>
                </a:solidFill>
                <a:latin typeface="+mn-lt"/>
              </a:rPr>
              <a:t>Loss &amp; Damage </a:t>
            </a:r>
          </a:p>
          <a:p>
            <a:pPr>
              <a:buFont typeface="Wingdings" panose="05000000000000000000" pitchFamily="2" charset="2"/>
              <a:buChar char="ü"/>
            </a:pPr>
            <a:r>
              <a:rPr lang="en-US" sz="1300" dirty="0"/>
              <a:t>Building adaptive capacity or reducing vulnerability is a slow and steady process. </a:t>
            </a:r>
          </a:p>
          <a:p>
            <a:pPr>
              <a:buFont typeface="Wingdings" panose="05000000000000000000" pitchFamily="2" charset="2"/>
              <a:buChar char="ü"/>
            </a:pPr>
            <a:r>
              <a:rPr lang="en-US" sz="1300" dirty="0"/>
              <a:t>Adaptation may be ineffective where the vulnerability needs immediate resolution – ex. coastal inundations. </a:t>
            </a:r>
          </a:p>
          <a:p>
            <a:pPr>
              <a:buFont typeface="Wingdings" panose="05000000000000000000" pitchFamily="2" charset="2"/>
              <a:buChar char="ü"/>
            </a:pPr>
            <a:r>
              <a:rPr lang="en-US" sz="1300" dirty="0"/>
              <a:t>The negative impact (economic and non-economic) of climate change that occurs despite or in the absence of adaptive or mitigation measures is </a:t>
            </a:r>
            <a:r>
              <a:rPr lang="en-US" sz="1300" b="1" dirty="0"/>
              <a:t>Loss &amp; Damage.</a:t>
            </a:r>
          </a:p>
          <a:p>
            <a:pPr>
              <a:buFont typeface="Wingdings" panose="05000000000000000000" pitchFamily="2" charset="2"/>
              <a:buChar char="ü"/>
            </a:pPr>
            <a:r>
              <a:rPr lang="en-US" sz="1300" b="1" dirty="0"/>
              <a:t>Knowledge and cultural practice loss </a:t>
            </a:r>
            <a:r>
              <a:rPr lang="en-US" sz="1300" dirty="0"/>
              <a:t>is critical within non-economic or soft loss and damage.</a:t>
            </a:r>
            <a:endParaRPr lang="en-US" sz="1300" b="1" dirty="0"/>
          </a:p>
        </p:txBody>
      </p:sp>
      <p:grpSp>
        <p:nvGrpSpPr>
          <p:cNvPr id="10" name="Group 9">
            <a:extLst>
              <a:ext uri="{FF2B5EF4-FFF2-40B4-BE49-F238E27FC236}">
                <a16:creationId xmlns:a16="http://schemas.microsoft.com/office/drawing/2014/main" id="{0FB87FEA-7321-B110-052F-F6C6CF06BD73}"/>
              </a:ext>
            </a:extLst>
          </p:cNvPr>
          <p:cNvGrpSpPr/>
          <p:nvPr/>
        </p:nvGrpSpPr>
        <p:grpSpPr>
          <a:xfrm>
            <a:off x="178427" y="-261256"/>
            <a:ext cx="461665" cy="7119255"/>
            <a:chOff x="178427" y="-261256"/>
            <a:chExt cx="461665" cy="7119255"/>
          </a:xfrm>
        </p:grpSpPr>
        <p:cxnSp>
          <p:nvCxnSpPr>
            <p:cNvPr id="11" name="Straight Connector 10">
              <a:extLst>
                <a:ext uri="{FF2B5EF4-FFF2-40B4-BE49-F238E27FC236}">
                  <a16:creationId xmlns:a16="http://schemas.microsoft.com/office/drawing/2014/main" id="{D97D2D63-FAAE-8BCE-AA82-FCA85898D582}"/>
                </a:ext>
              </a:extLst>
            </p:cNvPr>
            <p:cNvCxnSpPr>
              <a:cxnSpLocks/>
            </p:cNvCxnSpPr>
            <p:nvPr/>
          </p:nvCxnSpPr>
          <p:spPr>
            <a:xfrm flipV="1">
              <a:off x="387793" y="2992689"/>
              <a:ext cx="21467" cy="3865310"/>
            </a:xfrm>
            <a:prstGeom prst="line">
              <a:avLst/>
            </a:prstGeom>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60F47C93-45DD-803E-736C-C6DBCF157198}"/>
                </a:ext>
              </a:extLst>
            </p:cNvPr>
            <p:cNvSpPr txBox="1"/>
            <p:nvPr/>
          </p:nvSpPr>
          <p:spPr>
            <a:xfrm rot="16200000">
              <a:off x="-1111629" y="1028800"/>
              <a:ext cx="3041778" cy="461665"/>
            </a:xfrm>
            <a:prstGeom prst="rect">
              <a:avLst/>
            </a:prstGeom>
            <a:noFill/>
          </p:spPr>
          <p:txBody>
            <a:bodyPr wrap="square" rtlCol="0">
              <a:spAutoFit/>
            </a:bodyPr>
            <a:lstStyle/>
            <a:p>
              <a:r>
                <a:rPr lang="en-IN" sz="1200" dirty="0"/>
                <a:t>Adaptation Futures 2023</a:t>
              </a:r>
            </a:p>
            <a:p>
              <a:r>
                <a:rPr lang="en-IN" sz="1200" dirty="0"/>
                <a:t>Side Event | Oct 06; Montreal, Canada</a:t>
              </a:r>
            </a:p>
          </p:txBody>
        </p:sp>
        <p:sp>
          <p:nvSpPr>
            <p:cNvPr id="15" name="Rectangle: Rounded Corners 14">
              <a:extLst>
                <a:ext uri="{FF2B5EF4-FFF2-40B4-BE49-F238E27FC236}">
                  <a16:creationId xmlns:a16="http://schemas.microsoft.com/office/drawing/2014/main" id="{0EBE2B12-88E3-A223-FE2A-275A3A5930BD}"/>
                </a:ext>
              </a:extLst>
            </p:cNvPr>
            <p:cNvSpPr/>
            <p:nvPr/>
          </p:nvSpPr>
          <p:spPr>
            <a:xfrm>
              <a:off x="398526" y="2992689"/>
              <a:ext cx="45719" cy="506291"/>
            </a:xfrm>
            <a:prstGeom prst="roundRect">
              <a:avLst/>
            </a:prstGeom>
            <a:solidFill>
              <a:schemeClr val="tx1">
                <a:lumMod val="85000"/>
                <a:lumOff val="1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N"/>
            </a:p>
          </p:txBody>
        </p:sp>
      </p:grpSp>
      <p:sp>
        <p:nvSpPr>
          <p:cNvPr id="19" name="TextBox 18">
            <a:extLst>
              <a:ext uri="{FF2B5EF4-FFF2-40B4-BE49-F238E27FC236}">
                <a16:creationId xmlns:a16="http://schemas.microsoft.com/office/drawing/2014/main" id="{1F16B8D4-1909-6D64-1ADC-76A406C9A246}"/>
              </a:ext>
            </a:extLst>
          </p:cNvPr>
          <p:cNvSpPr txBox="1"/>
          <p:nvPr/>
        </p:nvSpPr>
        <p:spPr>
          <a:xfrm>
            <a:off x="1155620" y="6000133"/>
            <a:ext cx="8231944" cy="584775"/>
          </a:xfrm>
          <a:prstGeom prst="rect">
            <a:avLst/>
          </a:prstGeom>
          <a:noFill/>
        </p:spPr>
        <p:txBody>
          <a:bodyPr wrap="square" rtlCol="0">
            <a:spAutoFit/>
          </a:bodyPr>
          <a:lstStyle/>
          <a:p>
            <a:pPr algn="just"/>
            <a:r>
              <a:rPr lang="en-IN" sz="1600" b="1" dirty="0">
                <a:highlight>
                  <a:srgbClr val="FFFF00"/>
                </a:highlight>
              </a:rPr>
              <a:t>India’s adaptation strategy in general, and AF-funded projects in specific, offers a scope of incorporating loss and damage to make climate action inclusive and just.</a:t>
            </a:r>
          </a:p>
        </p:txBody>
      </p:sp>
      <p:sp>
        <p:nvSpPr>
          <p:cNvPr id="24" name="Rectangle 23">
            <a:extLst>
              <a:ext uri="{FF2B5EF4-FFF2-40B4-BE49-F238E27FC236}">
                <a16:creationId xmlns:a16="http://schemas.microsoft.com/office/drawing/2014/main" id="{C260B364-94CF-1F12-BA58-4551640D6170}"/>
              </a:ext>
            </a:extLst>
          </p:cNvPr>
          <p:cNvSpPr/>
          <p:nvPr/>
        </p:nvSpPr>
        <p:spPr>
          <a:xfrm>
            <a:off x="11898086" y="-3993"/>
            <a:ext cx="304648" cy="68619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a:extLst>
              <a:ext uri="{FF2B5EF4-FFF2-40B4-BE49-F238E27FC236}">
                <a16:creationId xmlns:a16="http://schemas.microsoft.com/office/drawing/2014/main" id="{29ACFBC9-C7F0-6BB1-B316-7B0C77941284}"/>
              </a:ext>
            </a:extLst>
          </p:cNvPr>
          <p:cNvSpPr txBox="1"/>
          <p:nvPr/>
        </p:nvSpPr>
        <p:spPr>
          <a:xfrm rot="5400000">
            <a:off x="8986142" y="3456025"/>
            <a:ext cx="6173371" cy="369332"/>
          </a:xfrm>
          <a:prstGeom prst="rect">
            <a:avLst/>
          </a:prstGeom>
          <a:noFill/>
        </p:spPr>
        <p:txBody>
          <a:bodyPr wrap="square" rtlCol="0">
            <a:spAutoFit/>
          </a:bodyPr>
          <a:lstStyle/>
          <a:p>
            <a:pPr algn="r"/>
            <a:r>
              <a:rPr lang="en-IN" dirty="0">
                <a:latin typeface="+mj-lt"/>
              </a:rPr>
              <a:t>T H A N K  Y O U . </a:t>
            </a:r>
          </a:p>
        </p:txBody>
      </p:sp>
      <p:sp>
        <p:nvSpPr>
          <p:cNvPr id="8" name="TextBox 7">
            <a:extLst>
              <a:ext uri="{FF2B5EF4-FFF2-40B4-BE49-F238E27FC236}">
                <a16:creationId xmlns:a16="http://schemas.microsoft.com/office/drawing/2014/main" id="{1A1D4068-A734-F29A-F1EB-66B0F4AA9D93}"/>
              </a:ext>
            </a:extLst>
          </p:cNvPr>
          <p:cNvSpPr txBox="1"/>
          <p:nvPr/>
        </p:nvSpPr>
        <p:spPr>
          <a:xfrm>
            <a:off x="1210800" y="2713339"/>
            <a:ext cx="8222559" cy="584775"/>
          </a:xfrm>
          <a:prstGeom prst="rect">
            <a:avLst/>
          </a:prstGeom>
          <a:noFill/>
        </p:spPr>
        <p:txBody>
          <a:bodyPr wrap="square" rtlCol="0">
            <a:spAutoFit/>
          </a:bodyPr>
          <a:lstStyle/>
          <a:p>
            <a:pPr algn="just"/>
            <a:r>
              <a:rPr lang="en-IN" sz="1600" b="1" dirty="0">
                <a:highlight>
                  <a:srgbClr val="FFFF00"/>
                </a:highlight>
              </a:rPr>
              <a:t>India’s development trajectory requires all interventions to be ‘climate resilient, greener, circular and inclusive – calling for ‘ad-</a:t>
            </a:r>
            <a:r>
              <a:rPr lang="en-IN" sz="1600" b="1" dirty="0" err="1">
                <a:highlight>
                  <a:srgbClr val="FFFF00"/>
                </a:highlight>
              </a:rPr>
              <a:t>mit</a:t>
            </a:r>
            <a:r>
              <a:rPr lang="en-IN" sz="1600" b="1" dirty="0">
                <a:highlight>
                  <a:srgbClr val="FFFF00"/>
                </a:highlight>
              </a:rPr>
              <a:t>’ strategies at community as well as industrial levels.  </a:t>
            </a:r>
          </a:p>
        </p:txBody>
      </p:sp>
      <p:sp>
        <p:nvSpPr>
          <p:cNvPr id="14" name="TextBox 13">
            <a:extLst>
              <a:ext uri="{FF2B5EF4-FFF2-40B4-BE49-F238E27FC236}">
                <a16:creationId xmlns:a16="http://schemas.microsoft.com/office/drawing/2014/main" id="{3DFEF338-6E71-8489-37E8-301C6DDABD25}"/>
              </a:ext>
            </a:extLst>
          </p:cNvPr>
          <p:cNvSpPr txBox="1"/>
          <p:nvPr/>
        </p:nvSpPr>
        <p:spPr>
          <a:xfrm>
            <a:off x="1249605" y="35626"/>
            <a:ext cx="6142182" cy="707886"/>
          </a:xfrm>
          <a:prstGeom prst="rect">
            <a:avLst/>
          </a:prstGeom>
          <a:noFill/>
        </p:spPr>
        <p:txBody>
          <a:bodyPr wrap="square">
            <a:spAutoFit/>
          </a:bodyPr>
          <a:lstStyle/>
          <a:p>
            <a:r>
              <a:rPr lang="en-US" sz="4000" b="1" dirty="0">
                <a:latin typeface="+mn-lt"/>
              </a:rPr>
              <a:t>Beyond Adaptation:</a:t>
            </a:r>
            <a:endParaRPr lang="en-IN" sz="4000" b="1" dirty="0"/>
          </a:p>
        </p:txBody>
      </p:sp>
      <p:sp>
        <p:nvSpPr>
          <p:cNvPr id="28" name="TextBox 27">
            <a:extLst>
              <a:ext uri="{FF2B5EF4-FFF2-40B4-BE49-F238E27FC236}">
                <a16:creationId xmlns:a16="http://schemas.microsoft.com/office/drawing/2014/main" id="{C3EE9716-D6C4-128A-6C78-AC1605906B0F}"/>
              </a:ext>
            </a:extLst>
          </p:cNvPr>
          <p:cNvSpPr txBox="1"/>
          <p:nvPr/>
        </p:nvSpPr>
        <p:spPr>
          <a:xfrm>
            <a:off x="1295959" y="790089"/>
            <a:ext cx="4433037" cy="1954381"/>
          </a:xfrm>
          <a:prstGeom prst="rect">
            <a:avLst/>
          </a:prstGeom>
          <a:noFill/>
        </p:spPr>
        <p:txBody>
          <a:bodyPr wrap="square" rtlCol="0">
            <a:spAutoFit/>
          </a:bodyPr>
          <a:lstStyle/>
          <a:p>
            <a:r>
              <a:rPr lang="en-US" sz="2000" b="1" dirty="0">
                <a:solidFill>
                  <a:schemeClr val="accent2"/>
                </a:solidFill>
                <a:latin typeface="+mn-lt"/>
              </a:rPr>
              <a:t>Multiple Benefits – Ad-</a:t>
            </a:r>
            <a:r>
              <a:rPr lang="en-US" sz="2000" b="1" dirty="0" err="1">
                <a:solidFill>
                  <a:schemeClr val="accent2"/>
                </a:solidFill>
                <a:latin typeface="+mn-lt"/>
              </a:rPr>
              <a:t>Mit</a:t>
            </a:r>
            <a:r>
              <a:rPr lang="en-US" sz="2000" b="1" dirty="0">
                <a:solidFill>
                  <a:schemeClr val="accent2"/>
                </a:solidFill>
                <a:latin typeface="+mn-lt"/>
              </a:rPr>
              <a:t>. Strategies</a:t>
            </a:r>
            <a:endParaRPr lang="en-US" sz="1400" b="1" dirty="0">
              <a:solidFill>
                <a:schemeClr val="accent2"/>
              </a:solidFill>
            </a:endParaRPr>
          </a:p>
          <a:p>
            <a:pPr marL="285750" indent="-285750">
              <a:spcAft>
                <a:spcPts val="1200"/>
              </a:spcAft>
              <a:buFont typeface="Wingdings" panose="05000000000000000000" pitchFamily="2" charset="2"/>
              <a:buChar char="ü"/>
            </a:pPr>
            <a:r>
              <a:rPr lang="en-US" sz="1300" dirty="0">
                <a:latin typeface="+mn-lt"/>
              </a:rPr>
              <a:t>Adaptation strategies offer tremendous scope for “greener development trajectories and therefore offer mitigation benefits.</a:t>
            </a:r>
          </a:p>
          <a:p>
            <a:pPr marL="285750" indent="-285750">
              <a:buFont typeface="Wingdings" panose="05000000000000000000" pitchFamily="2" charset="2"/>
              <a:buChar char="ü"/>
            </a:pPr>
            <a:r>
              <a:rPr lang="en-US" sz="1300" dirty="0">
                <a:latin typeface="+mn-lt"/>
              </a:rPr>
              <a:t>Economic diversification based on renewable energy, low-input agriculture practices and restoration initiatives which bring in sequestration benefits can be aggregated for co-financing through carbon credits.</a:t>
            </a:r>
            <a:endParaRPr lang="en-IN" sz="1300" dirty="0"/>
          </a:p>
        </p:txBody>
      </p:sp>
    </p:spTree>
    <p:extLst>
      <p:ext uri="{BB962C8B-B14F-4D97-AF65-F5344CB8AC3E}">
        <p14:creationId xmlns:p14="http://schemas.microsoft.com/office/powerpoint/2010/main" val="26058385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o1cb080a3dca4eb8a0fd03c7cc8bf8f7 xmlns="3e02667f-0271-471b-bd6e-11a2e16def1d">
      <Terms xmlns="http://schemas.microsoft.com/office/infopath/2007/PartnerControls"/>
    </o1cb080a3dca4eb8a0fd03c7cc8bf8f7>
    <Abstract xmlns="3e02667f-0271-471b-bd6e-11a2e16def1d" xsi:nil="true"/>
    <WBDocs_Access_To_Info_Exception xmlns="3e02667f-0271-471b-bd6e-11a2e16def1d">12. Not Assessed</WBDocs_Access_To_Info_Exception>
    <WBDocs_Document_Date xmlns="3e02667f-0271-471b-bd6e-11a2e16def1d">2023-09-25T16:36:26+00:00</WBDocs_Document_Date>
    <TaxCatchAll xmlns="3e02667f-0271-471b-bd6e-11a2e16def1d">
      <Value>5</Value>
    </TaxCatchAll>
    <OneCMS_Subcategory xmlns="3e02667f-0271-471b-bd6e-11a2e16def1d" xsi:nil="true"/>
    <i008215bacac45029ee8cafff4c8e93b xmlns="3e02667f-0271-471b-bd6e-11a2e16def1d">
      <Terms xmlns="http://schemas.microsoft.com/office/infopath/2007/PartnerControls">
        <TermInfo xmlns="http://schemas.microsoft.com/office/infopath/2007/PartnerControls">
          <TermName xmlns="http://schemas.microsoft.com/office/infopath/2007/PartnerControls">GEF - Global Environment Facility</TermName>
          <TermId xmlns="http://schemas.microsoft.com/office/infopath/2007/PartnerControls">9f323ca6-1e1c-45a7-a1ba-5f59196854eb</TermId>
        </TermInfo>
      </Terms>
    </i008215bacac45029ee8cafff4c8e93b>
    <WBDocs_Information_Classification xmlns="3e02667f-0271-471b-bd6e-11a2e16def1d">Official Use Only</WBDocs_Information_Classification>
    <OneCMS_Category xmlns="3e02667f-0271-471b-bd6e-11a2e16def1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WBDocument" ma:contentTypeID="0x010100F4C63C3BD852AE468EAEFD0E6C57C64F0200F6BB69EE57CB454DB48205F49CB29C50" ma:contentTypeVersion="16" ma:contentTypeDescription="" ma:contentTypeScope="" ma:versionID="513bf6a325c36ed4b9d60f271bcc8249">
  <xsd:schema xmlns:xsd="http://www.w3.org/2001/XMLSchema" xmlns:xs="http://www.w3.org/2001/XMLSchema" xmlns:p="http://schemas.microsoft.com/office/2006/metadata/properties" xmlns:ns3="3e02667f-0271-471b-bd6e-11a2e16def1d" targetNamespace="http://schemas.microsoft.com/office/2006/metadata/properties" ma:root="true" ma:fieldsID="2f3663a29b4827bbb1a78314061ce33b" ns3:_="">
    <xsd:import namespace="3e02667f-0271-471b-bd6e-11a2e16def1d"/>
    <xsd:element name="properties">
      <xsd:complexType>
        <xsd:sequence>
          <xsd:element name="documentManagement">
            <xsd:complexType>
              <xsd:all>
                <xsd:element ref="ns3:WBDocs_Document_Date" minOccurs="0"/>
                <xsd:element ref="ns3:WBDocs_Information_Classification"/>
                <xsd:element ref="ns3:TaxCatchAll" minOccurs="0"/>
                <xsd:element ref="ns3:TaxCatchAllLabel" minOccurs="0"/>
                <xsd:element ref="ns3:_dlc_DocId" minOccurs="0"/>
                <xsd:element ref="ns3:_dlc_DocIdUrl" minOccurs="0"/>
                <xsd:element ref="ns3:_dlc_DocIdPersistId" minOccurs="0"/>
                <xsd:element ref="ns3:WBDocs_Access_To_Info_Exception" minOccurs="0"/>
                <xsd:element ref="ns3:o1cb080a3dca4eb8a0fd03c7cc8bf8f7" minOccurs="0"/>
                <xsd:element ref="ns3:i008215bacac45029ee8cafff4c8e93b" minOccurs="0"/>
                <xsd:element ref="ns3:OneCMS_Subcategory" minOccurs="0"/>
                <xsd:element ref="ns3:OneCMS_Category" minOccurs="0"/>
                <xsd:element ref="ns3:Abstrac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02667f-0271-471b-bd6e-11a2e16def1d" elementFormDefault="qualified">
    <xsd:import namespace="http://schemas.microsoft.com/office/2006/documentManagement/types"/>
    <xsd:import namespace="http://schemas.microsoft.com/office/infopath/2007/PartnerControls"/>
    <xsd:element name="WBDocs_Document_Date" ma:index="3" nillable="true" ma:displayName="Document Date" ma:default="[today]" ma:format="DateTime" ma:internalName="WBDocs_Document_Date" ma:readOnly="false">
      <xsd:simpleType>
        <xsd:restriction base="dms:DateTime"/>
      </xsd:simpleType>
    </xsd:element>
    <xsd:element name="WBDocs_Information_Classification" ma:index="4" ma:displayName="Information Classification" ma:default="Official Use Only" ma:format="Dropdown" ma:internalName="WBDocs_Information_Classification" ma:readOnly="false">
      <xsd:simpleType>
        <xsd:restriction base="dms:Choice">
          <xsd:enumeration value="Public"/>
          <xsd:enumeration value="Official Use Only"/>
          <xsd:enumeration value="Confidential"/>
          <xsd:enumeration value="Strictly Confidential"/>
        </xsd:restriction>
      </xsd:simpleType>
    </xsd:element>
    <xsd:element name="TaxCatchAll" ma:index="6" nillable="true" ma:displayName="Taxonomy Catch All Column" ma:hidden="true" ma:list="{52a9afb7-7b6a-44ed-a0ea-db681bed9442}" ma:internalName="TaxCatchAll" ma:showField="CatchAllData" ma:web="2162f347-cf1b-4bed-ad36-8fa5f60395a9">
      <xsd:complexType>
        <xsd:complexContent>
          <xsd:extension base="dms:MultiChoiceLookup">
            <xsd:sequence>
              <xsd:element name="Value" type="dms:Lookup" maxOccurs="unbounded" minOccurs="0" nillable="true"/>
            </xsd:sequence>
          </xsd:extension>
        </xsd:complexContent>
      </xsd:complexType>
    </xsd:element>
    <xsd:element name="TaxCatchAllLabel" ma:index="7" nillable="true" ma:displayName="Taxonomy Catch All Column1" ma:hidden="true" ma:list="{52a9afb7-7b6a-44ed-a0ea-db681bed9442}" ma:internalName="TaxCatchAllLabel" ma:readOnly="true" ma:showField="CatchAllDataLabel" ma:web="2162f347-cf1b-4bed-ad36-8fa5f60395a9">
      <xsd:complexType>
        <xsd:complexContent>
          <xsd:extension base="dms:MultiChoiceLookup">
            <xsd:sequence>
              <xsd:element name="Value" type="dms:Lookup" maxOccurs="unbounded" minOccurs="0" nillable="true"/>
            </xsd:sequence>
          </xsd:extension>
        </xsd:complexContent>
      </xsd:complexType>
    </xsd:element>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WBDocs_Access_To_Info_Exception" ma:index="13" nillable="true" ma:displayName="Access to Info Exception" ma:default="12. Not Assessed" ma:format="Dropdown" ma:internalName="WBDocs_Access_To_Info_Exception">
      <xsd:simpleType>
        <xsd:restriction base="dms:Choice">
          <xsd:enumeration value="1. Personal"/>
          <xsd:enumeration value="2. Executive Director's Communications"/>
          <xsd:enumeration value="3. Board Ethics Committee"/>
          <xsd:enumeration value="4. Attorney-Client Privilege"/>
          <xsd:enumeration value="5. Security &amp; Safety"/>
          <xsd:enumeration value="6. Other Disclosure Regimes"/>
          <xsd:enumeration value="7. Client / Third Party Confidence"/>
          <xsd:enumeration value="8. Corporate/Administrative"/>
          <xsd:enumeration value="9. Deliberative"/>
          <xsd:enumeration value="10a-c. Financial - Forecast/Analysis/Transactions"/>
          <xsd:enumeration value="10d. Financial - Banking &amp; Billing"/>
          <xsd:enumeration value="11. Bank's Prerogative to Restrict"/>
          <xsd:enumeration value="12. Not Assessed"/>
          <xsd:enumeration value="13. Not Applicable"/>
          <xsd:enumeration value="Unknown Policy Restriction"/>
        </xsd:restriction>
      </xsd:simpleType>
    </xsd:element>
    <xsd:element name="o1cb080a3dca4eb8a0fd03c7cc8bf8f7" ma:index="15" nillable="true" ma:taxonomy="true" ma:internalName="o1cb080a3dca4eb8a0fd03c7cc8bf8f7" ma:taxonomyFieldName="WBDocs_Local_Document_Type" ma:displayName="Local Document Type" ma:readOnly="false" ma:default="" ma:fieldId="{81cb080a-3dca-4eb8-a0fd-03c7cc8bf8f7}" ma:taxonomyMulti="true" ma:sspId="2a6c10d7-b926-4fc0-945e-3cbf5049f6bd" ma:termSetId="ec380048-e675-43f7-9194-41567bcb0af6" ma:anchorId="00000000-0000-0000-0000-000000000000" ma:open="false" ma:isKeyword="false">
      <xsd:complexType>
        <xsd:sequence>
          <xsd:element ref="pc:Terms" minOccurs="0" maxOccurs="1"/>
        </xsd:sequence>
      </xsd:complexType>
    </xsd:element>
    <xsd:element name="i008215bacac45029ee8cafff4c8e93b" ma:index="17" nillable="true" ma:taxonomy="true" ma:internalName="i008215bacac45029ee8cafff4c8e93b" ma:taxonomyFieldName="WBDocs_Originating_Unit" ma:displayName="Originating unit" ma:readOnly="false" ma:default="-1;#GEF - Global Environment Facility|9f323ca6-1e1c-45a7-a1ba-5f59196854eb" ma:fieldId="{2008215b-acac-4502-9ee8-cafff4c8e93b}" ma:taxonomyMulti="true" ma:sspId="2a6c10d7-b926-4fc0-945e-3cbf5049f6bd" ma:termSetId="806c0147-d557-463e-8bb0-983f4f318bd5" ma:anchorId="00000000-0000-0000-0000-000000000000" ma:open="false" ma:isKeyword="false">
      <xsd:complexType>
        <xsd:sequence>
          <xsd:element ref="pc:Terms" minOccurs="0" maxOccurs="1"/>
        </xsd:sequence>
      </xsd:complexType>
    </xsd:element>
    <xsd:element name="OneCMS_Subcategory" ma:index="21" nillable="true" ma:displayName="Subcategory" ma:hidden="true" ma:internalName="OneCMS_Subcategory" ma:readOnly="false">
      <xsd:simpleType>
        <xsd:restriction base="dms:Text"/>
      </xsd:simpleType>
    </xsd:element>
    <xsd:element name="OneCMS_Category" ma:index="22" nillable="true" ma:displayName="Category" ma:hidden="true" ma:internalName="OneCMS_Category" ma:readOnly="false">
      <xsd:simpleType>
        <xsd:restriction base="dms:Text"/>
      </xsd:simpleType>
    </xsd:element>
    <xsd:element name="Abstract" ma:index="23" nillable="true" ma:displayName="Abstract" ma:hidden="true" ma:internalName="Abstract" ma:readOnly="fals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 ma:displayName="Author"/>
        <xsd:element ref="dcterms:created" minOccurs="0" maxOccurs="1"/>
        <xsd:element ref="dc:identifier" minOccurs="0" maxOccurs="1"/>
        <xsd:element name="contentType" minOccurs="0" maxOccurs="1" type="xsd:string" ma:index="1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2a6c10d7-b926-4fc0-945e-3cbf5049f6bd" ContentTypeId="0x010100F4C63C3BD852AE468EAEFD0E6C57C64F02" PreviousValue="false"/>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44A6ABFE-F8D9-4143-A5C9-F9A15ADA1EF5}">
  <ds:schemaRefs>
    <ds:schemaRef ds:uri="http://www.w3.org/XML/1998/namespace"/>
    <ds:schemaRef ds:uri="http://purl.org/dc/dcmitype/"/>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aa820d95-03ce-49ce-ad4c-9550b91f3294"/>
    <ds:schemaRef ds:uri="8479e2f1-80ad-42c7-b504-b4e3975a392a"/>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BA10634D-9B3A-4A86-BBED-F5099F2D2D22}">
  <ds:schemaRefs>
    <ds:schemaRef ds:uri="http://schemas.microsoft.com/sharepoint/v3/contenttype/forms"/>
  </ds:schemaRefs>
</ds:datastoreItem>
</file>

<file path=customXml/itemProps3.xml><?xml version="1.0" encoding="utf-8"?>
<ds:datastoreItem xmlns:ds="http://schemas.openxmlformats.org/officeDocument/2006/customXml" ds:itemID="{51DF2B85-8D55-40B2-83BD-9F8A47FAE27B}"/>
</file>

<file path=customXml/itemProps4.xml><?xml version="1.0" encoding="utf-8"?>
<ds:datastoreItem xmlns:ds="http://schemas.openxmlformats.org/officeDocument/2006/customXml" ds:itemID="{475C3E42-18F0-439B-B84F-4614D6A87AC8}"/>
</file>

<file path=customXml/itemProps5.xml><?xml version="1.0" encoding="utf-8"?>
<ds:datastoreItem xmlns:ds="http://schemas.openxmlformats.org/officeDocument/2006/customXml" ds:itemID="{25D77B2C-E3C0-452E-818E-BA78AF99182E}"/>
</file>

<file path=docProps/app.xml><?xml version="1.0" encoding="utf-8"?>
<Properties xmlns="http://schemas.openxmlformats.org/officeDocument/2006/extended-properties" xmlns:vt="http://schemas.openxmlformats.org/officeDocument/2006/docPropsVTypes">
  <TotalTime>556</TotalTime>
  <Words>1211</Words>
  <Application>Microsoft Office PowerPoint</Application>
  <PresentationFormat>Widescreen</PresentationFormat>
  <Paragraphs>121</Paragraphs>
  <Slides>7</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Calibri Light</vt:lpstr>
      <vt:lpstr>Helvetica Neue</vt:lpstr>
      <vt:lpstr>Wingdings</vt:lpstr>
      <vt:lpstr>Office Theme</vt:lpstr>
      <vt:lpstr>Empowering Local Communities &amp; Integrating Indigenous Knowledge into Adaptation Strategy in India</vt:lpstr>
      <vt:lpstr>PowerPoint Presentation</vt:lpstr>
      <vt:lpstr>PowerPoint Presentation</vt:lpstr>
      <vt:lpstr>India’s Nationally Determined Contributions (NDCs) identify seven priority areas for adaptation and resilience building:- </vt:lpstr>
      <vt:lpstr>AF-Funded Projects in India Evaluation by Development Alternatives with  Climate Action Network – South Asia (CANSA)</vt:lpstr>
      <vt:lpstr>Findings from the Field for Community Empowerment and Integration of Indigenous Knowledge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Empowering Local Communities &amp; Integrating Indigenous Knowledge into Adaptation Strategy in India</dc:title>
  <dc:creator>Development Alternatives</dc:creator>
  <cp:lastModifiedBy>Saundharaya Khanna</cp:lastModifiedBy>
  <cp:revision>3</cp:revision>
  <dcterms:created xsi:type="dcterms:W3CDTF">2023-09-16T11:01:08Z</dcterms:created>
  <dcterms:modified xsi:type="dcterms:W3CDTF">2023-09-25T13:31:22Z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0x010100F4C63C3BD852AE468EAEFD0E6C57C64F0200F6BB69EE57CB454DB48205F49CB29C50</vt:lpwstr>
  </property>
  <property fmtid="{D5CDD505-2E9C-101B-9397-08002B2CF9AE}" pid="3" name="WBDocs_Local_Document_Type">
    <vt:lpwstr/>
  </property>
  <property fmtid="{D5CDD505-2E9C-101B-9397-08002B2CF9AE}" pid="4" name="MediaServiceImageTags">
    <vt:lpwstr/>
  </property>
  <property fmtid="{D5CDD505-2E9C-101B-9397-08002B2CF9AE}" pid="5" name="lcf76f155ced4ddcb4097134ff3c332f">
    <vt:lpwstr/>
  </property>
  <property fmtid="{D5CDD505-2E9C-101B-9397-08002B2CF9AE}" pid="6" name="WBDocs_Originating_Unit">
    <vt:lpwstr>5;#GEF - Global Environment Facility|9f323ca6-1e1c-45a7-a1ba-5f59196854eb</vt:lpwstr>
  </property>
</Properties>
</file>