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3" r:id="rId3"/>
    <p:sldId id="322" r:id="rId4"/>
    <p:sldId id="328" r:id="rId5"/>
    <p:sldId id="329" r:id="rId6"/>
    <p:sldId id="330" r:id="rId7"/>
    <p:sldId id="344" r:id="rId8"/>
    <p:sldId id="331" r:id="rId9"/>
    <p:sldId id="342" r:id="rId10"/>
    <p:sldId id="29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A53648-F4D8-491E-9813-4256399E854E}">
          <p14:sldIdLst>
            <p14:sldId id="256"/>
          </p14:sldIdLst>
        </p14:section>
        <p14:section name="Untitled Section" id="{4DB35339-7B6C-4813-8832-D024606347E8}">
          <p14:sldIdLst>
            <p14:sldId id="283"/>
            <p14:sldId id="322"/>
            <p14:sldId id="328"/>
            <p14:sldId id="329"/>
            <p14:sldId id="330"/>
            <p14:sldId id="344"/>
            <p14:sldId id="331"/>
            <p14:sldId id="342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ki Tshewang" initials="LT" lastIdx="3" clrIdx="0">
    <p:extLst>
      <p:ext uri="{19B8F6BF-5375-455C-9EA6-DF929625EA0E}">
        <p15:presenceInfo xmlns:p15="http://schemas.microsoft.com/office/powerpoint/2012/main" userId="S-1-5-21-2177506734-502340751-505703860-11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E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341"/>
    <p:restoredTop sz="94896"/>
  </p:normalViewPr>
  <p:slideViewPr>
    <p:cSldViewPr snapToGrid="0" snapToObjects="1">
      <p:cViewPr varScale="1">
        <p:scale>
          <a:sx n="83" d="100"/>
          <a:sy n="83" d="100"/>
        </p:scale>
        <p:origin x="2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9T10:53:20.587" idx="3">
    <p:pos x="10" y="10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AAD46E-4055-F547-9353-FAD3725E3E4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7C98C8B5-CB7D-674D-AF9F-E168F51B2239}">
      <dgm:prSet custT="1"/>
      <dgm:spPr/>
      <dgm:t>
        <a:bodyPr/>
        <a:lstStyle/>
        <a:p>
          <a:pPr algn="just"/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AF NIE in Bhutan: BTFEC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3B2777-649D-1941-9F06-859DCAB31FB1}" type="parTrans" cxnId="{A35009B6-577A-FA4E-8157-4D200E542CB8}">
      <dgm:prSet/>
      <dgm:spPr/>
      <dgm:t>
        <a:bodyPr/>
        <a:lstStyle/>
        <a:p>
          <a:endParaRPr lang="en-GB"/>
        </a:p>
      </dgm:t>
    </dgm:pt>
    <dgm:pt modelId="{53A15507-0C3D-3A43-BEDA-B80F992269D3}" type="sibTrans" cxnId="{A35009B6-577A-FA4E-8157-4D200E542CB8}">
      <dgm:prSet/>
      <dgm:spPr/>
      <dgm:t>
        <a:bodyPr/>
        <a:lstStyle/>
        <a:p>
          <a:endParaRPr lang="en-GB"/>
        </a:p>
      </dgm:t>
    </dgm:pt>
    <dgm:pt modelId="{9EFD6F2D-D3E0-9846-B475-07A681FB335E}">
      <dgm:prSet custT="1"/>
      <dgm:spPr/>
      <dgm:t>
        <a:bodyPr/>
        <a:lstStyle/>
        <a:p>
          <a:pPr algn="just"/>
          <a:r>
            <a:rPr lang="en-US" sz="2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Relevant project pictures and videos </a:t>
          </a:r>
          <a:endParaRPr lang="en-BT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19634-2F18-B043-89FD-48BEB5D9314A}" type="parTrans" cxnId="{06A3C1EC-DD01-304D-B848-FE3AB9632854}">
      <dgm:prSet/>
      <dgm:spPr/>
      <dgm:t>
        <a:bodyPr/>
        <a:lstStyle/>
        <a:p>
          <a:endParaRPr lang="en-US"/>
        </a:p>
      </dgm:t>
    </dgm:pt>
    <dgm:pt modelId="{A6795ED7-8F28-3243-B1BC-010493615ACE}" type="sibTrans" cxnId="{06A3C1EC-DD01-304D-B848-FE3AB9632854}">
      <dgm:prSet/>
      <dgm:spPr/>
      <dgm:t>
        <a:bodyPr/>
        <a:lstStyle/>
        <a:p>
          <a:endParaRPr lang="en-US"/>
        </a:p>
      </dgm:t>
    </dgm:pt>
    <dgm:pt modelId="{BB66CE24-C925-D64C-8064-0F211489487E}">
      <dgm:prSet custT="1"/>
      <dgm:spPr/>
      <dgm:t>
        <a:bodyPr/>
        <a:lstStyle/>
        <a:p>
          <a:r>
            <a:rPr lang="en-US" sz="2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Lessons from the results of their interventions to address identified challenges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69C3B5-74C6-624A-BF57-A882DCDBBA83}" type="parTrans" cxnId="{1C8D3A68-4EBF-F545-80E4-C56C91DCFDE1}">
      <dgm:prSet/>
      <dgm:spPr/>
      <dgm:t>
        <a:bodyPr/>
        <a:lstStyle/>
        <a:p>
          <a:endParaRPr lang="en-US"/>
        </a:p>
      </dgm:t>
    </dgm:pt>
    <dgm:pt modelId="{EFA864A6-1F61-9A4E-98DD-B2F4BDE4A554}" type="sibTrans" cxnId="{1C8D3A68-4EBF-F545-80E4-C56C91DCFDE1}">
      <dgm:prSet/>
      <dgm:spPr/>
      <dgm:t>
        <a:bodyPr/>
        <a:lstStyle/>
        <a:p>
          <a:endParaRPr lang="en-US"/>
        </a:p>
      </dgm:t>
    </dgm:pt>
    <dgm:pt modelId="{ADD2A8B0-FEA8-6B43-A6FF-AD333C0FA88D}">
      <dgm:prSet custT="1"/>
      <dgm:spPr/>
      <dgm:t>
        <a:bodyPr/>
        <a:lstStyle/>
        <a:p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Purpose of the Project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4D1737-CCF1-0948-B746-C6E04E29E9FB}" type="parTrans" cxnId="{55C01C13-755F-1248-987A-90766C09A207}">
      <dgm:prSet/>
      <dgm:spPr/>
      <dgm:t>
        <a:bodyPr/>
        <a:lstStyle/>
        <a:p>
          <a:endParaRPr lang="en-US"/>
        </a:p>
      </dgm:t>
    </dgm:pt>
    <dgm:pt modelId="{CCC57EB9-5F7C-E34A-B80D-D47CDC20564E}" type="sibTrans" cxnId="{55C01C13-755F-1248-987A-90766C09A207}">
      <dgm:prSet/>
      <dgm:spPr/>
      <dgm:t>
        <a:bodyPr/>
        <a:lstStyle/>
        <a:p>
          <a:endParaRPr lang="en-US"/>
        </a:p>
      </dgm:t>
    </dgm:pt>
    <dgm:pt modelId="{4BAAFDF6-E008-5F4E-88D2-841E24072611}">
      <dgm:prSet custT="1"/>
      <dgm:spPr/>
      <dgm:t>
        <a:bodyPr/>
        <a:lstStyle/>
        <a:p>
          <a:r>
            <a:rPr lang="en-US" sz="2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Challenges faced in design &amp; implementation and ways in which they were addressed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CF2DE-8DF8-7843-A624-41CCC5CFA274}" type="parTrans" cxnId="{81C161B5-C5A9-3146-8427-0DFFF2DE6D73}">
      <dgm:prSet/>
      <dgm:spPr/>
      <dgm:t>
        <a:bodyPr/>
        <a:lstStyle/>
        <a:p>
          <a:endParaRPr lang="en-US"/>
        </a:p>
      </dgm:t>
    </dgm:pt>
    <dgm:pt modelId="{FE86AA52-AFC4-C74A-9EFB-69F2684C9CF7}" type="sibTrans" cxnId="{81C161B5-C5A9-3146-8427-0DFFF2DE6D73}">
      <dgm:prSet/>
      <dgm:spPr/>
      <dgm:t>
        <a:bodyPr/>
        <a:lstStyle/>
        <a:p>
          <a:endParaRPr lang="en-US"/>
        </a:p>
      </dgm:t>
    </dgm:pt>
    <dgm:pt modelId="{086FF77D-692E-BD42-BB1E-E54DB9C17024}" type="pres">
      <dgm:prSet presAssocID="{39AAD46E-4055-F547-9353-FAD3725E3E47}" presName="linear" presStyleCnt="0">
        <dgm:presLayoutVars>
          <dgm:animLvl val="lvl"/>
          <dgm:resizeHandles val="exact"/>
        </dgm:presLayoutVars>
      </dgm:prSet>
      <dgm:spPr/>
    </dgm:pt>
    <dgm:pt modelId="{AA95942E-16B7-2B4E-86E9-682D984FCC0B}" type="pres">
      <dgm:prSet presAssocID="{7C98C8B5-CB7D-674D-AF9F-E168F51B2239}" presName="parentText" presStyleLbl="node1" presStyleIdx="0" presStyleCnt="5" custScaleY="93057" custLinFactY="-63421" custLinFactNeighborY="-100000">
        <dgm:presLayoutVars>
          <dgm:chMax val="0"/>
          <dgm:bulletEnabled val="1"/>
        </dgm:presLayoutVars>
      </dgm:prSet>
      <dgm:spPr/>
    </dgm:pt>
    <dgm:pt modelId="{DBB7A207-B699-944A-8FA4-377B33B415E7}" type="pres">
      <dgm:prSet presAssocID="{53A15507-0C3D-3A43-BEDA-B80F992269D3}" presName="spacer" presStyleCnt="0"/>
      <dgm:spPr/>
    </dgm:pt>
    <dgm:pt modelId="{BBC78E61-A8D9-0B48-ADA7-5D381819FE62}" type="pres">
      <dgm:prSet presAssocID="{ADD2A8B0-FEA8-6B43-A6FF-AD333C0FA88D}" presName="parentText" presStyleLbl="node1" presStyleIdx="1" presStyleCnt="5" custScaleY="93057" custLinFactNeighborY="-44566">
        <dgm:presLayoutVars>
          <dgm:chMax val="0"/>
          <dgm:bulletEnabled val="1"/>
        </dgm:presLayoutVars>
      </dgm:prSet>
      <dgm:spPr/>
    </dgm:pt>
    <dgm:pt modelId="{56189E96-8329-BB4B-A408-1F12E5E53BA9}" type="pres">
      <dgm:prSet presAssocID="{CCC57EB9-5F7C-E34A-B80D-D47CDC20564E}" presName="spacer" presStyleCnt="0"/>
      <dgm:spPr/>
    </dgm:pt>
    <dgm:pt modelId="{347EB2AD-3DC2-6C40-966C-43DFA9AA8D72}" type="pres">
      <dgm:prSet presAssocID="{4BAAFDF6-E008-5F4E-88D2-841E24072611}" presName="parentText" presStyleLbl="node1" presStyleIdx="2" presStyleCnt="5" custScaleY="148977" custLinFactY="-1614" custLinFactNeighborY="-100000">
        <dgm:presLayoutVars>
          <dgm:chMax val="0"/>
          <dgm:bulletEnabled val="1"/>
        </dgm:presLayoutVars>
      </dgm:prSet>
      <dgm:spPr/>
    </dgm:pt>
    <dgm:pt modelId="{1AE7AFE1-B943-3644-A346-88DB7ACFDD23}" type="pres">
      <dgm:prSet presAssocID="{FE86AA52-AFC4-C74A-9EFB-69F2684C9CF7}" presName="spacer" presStyleCnt="0"/>
      <dgm:spPr/>
    </dgm:pt>
    <dgm:pt modelId="{E2F05683-566D-7A46-ADA0-04F6BDA967CB}" type="pres">
      <dgm:prSet presAssocID="{BB66CE24-C925-D64C-8064-0F211489487E}" presName="parentText" presStyleLbl="node1" presStyleIdx="3" presStyleCnt="5" custScaleY="93057" custLinFactY="-3783" custLinFactNeighborY="-100000">
        <dgm:presLayoutVars>
          <dgm:chMax val="0"/>
          <dgm:bulletEnabled val="1"/>
        </dgm:presLayoutVars>
      </dgm:prSet>
      <dgm:spPr/>
    </dgm:pt>
    <dgm:pt modelId="{4556C831-205B-DD49-8CE2-A23F25ACD6E7}" type="pres">
      <dgm:prSet presAssocID="{EFA864A6-1F61-9A4E-98DD-B2F4BDE4A554}" presName="spacer" presStyleCnt="0"/>
      <dgm:spPr/>
    </dgm:pt>
    <dgm:pt modelId="{AA912941-9BDA-9140-ADD9-9EBF7FA611F3}" type="pres">
      <dgm:prSet presAssocID="{9EFD6F2D-D3E0-9846-B475-07A681FB335E}" presName="parentText" presStyleLbl="node1" presStyleIdx="4" presStyleCnt="5" custLinFactY="-4747" custLinFactNeighborY="-100000">
        <dgm:presLayoutVars>
          <dgm:chMax val="0"/>
          <dgm:bulletEnabled val="1"/>
        </dgm:presLayoutVars>
      </dgm:prSet>
      <dgm:spPr/>
    </dgm:pt>
  </dgm:ptLst>
  <dgm:cxnLst>
    <dgm:cxn modelId="{E665080D-EEA2-864D-A8B7-A435B216DD6C}" type="presOf" srcId="{9EFD6F2D-D3E0-9846-B475-07A681FB335E}" destId="{AA912941-9BDA-9140-ADD9-9EBF7FA611F3}" srcOrd="0" destOrd="0" presId="urn:microsoft.com/office/officeart/2005/8/layout/vList2"/>
    <dgm:cxn modelId="{55C01C13-755F-1248-987A-90766C09A207}" srcId="{39AAD46E-4055-F547-9353-FAD3725E3E47}" destId="{ADD2A8B0-FEA8-6B43-A6FF-AD333C0FA88D}" srcOrd="1" destOrd="0" parTransId="{8D4D1737-CCF1-0948-B746-C6E04E29E9FB}" sibTransId="{CCC57EB9-5F7C-E34A-B80D-D47CDC20564E}"/>
    <dgm:cxn modelId="{F8C3AD37-A6DA-D046-8F76-6E13A49623B2}" type="presOf" srcId="{7C98C8B5-CB7D-674D-AF9F-E168F51B2239}" destId="{AA95942E-16B7-2B4E-86E9-682D984FCC0B}" srcOrd="0" destOrd="0" presId="urn:microsoft.com/office/officeart/2005/8/layout/vList2"/>
    <dgm:cxn modelId="{0F91653D-8629-AF44-A1F6-98DA9B8AAF77}" type="presOf" srcId="{ADD2A8B0-FEA8-6B43-A6FF-AD333C0FA88D}" destId="{BBC78E61-A8D9-0B48-ADA7-5D381819FE62}" srcOrd="0" destOrd="0" presId="urn:microsoft.com/office/officeart/2005/8/layout/vList2"/>
    <dgm:cxn modelId="{62153153-AD76-5B4A-A411-262291FB4F83}" type="presOf" srcId="{BB66CE24-C925-D64C-8064-0F211489487E}" destId="{E2F05683-566D-7A46-ADA0-04F6BDA967CB}" srcOrd="0" destOrd="0" presId="urn:microsoft.com/office/officeart/2005/8/layout/vList2"/>
    <dgm:cxn modelId="{1C8D3A68-4EBF-F545-80E4-C56C91DCFDE1}" srcId="{39AAD46E-4055-F547-9353-FAD3725E3E47}" destId="{BB66CE24-C925-D64C-8064-0F211489487E}" srcOrd="3" destOrd="0" parTransId="{2469C3B5-74C6-624A-BF57-A882DCDBBA83}" sibTransId="{EFA864A6-1F61-9A4E-98DD-B2F4BDE4A554}"/>
    <dgm:cxn modelId="{513A4C7A-7D45-9C4F-99EF-F7BCD634FC0D}" type="presOf" srcId="{4BAAFDF6-E008-5F4E-88D2-841E24072611}" destId="{347EB2AD-3DC2-6C40-966C-43DFA9AA8D72}" srcOrd="0" destOrd="0" presId="urn:microsoft.com/office/officeart/2005/8/layout/vList2"/>
    <dgm:cxn modelId="{81C161B5-C5A9-3146-8427-0DFFF2DE6D73}" srcId="{39AAD46E-4055-F547-9353-FAD3725E3E47}" destId="{4BAAFDF6-E008-5F4E-88D2-841E24072611}" srcOrd="2" destOrd="0" parTransId="{1B1CF2DE-8DF8-7843-A624-41CCC5CFA274}" sibTransId="{FE86AA52-AFC4-C74A-9EFB-69F2684C9CF7}"/>
    <dgm:cxn modelId="{A35009B6-577A-FA4E-8157-4D200E542CB8}" srcId="{39AAD46E-4055-F547-9353-FAD3725E3E47}" destId="{7C98C8B5-CB7D-674D-AF9F-E168F51B2239}" srcOrd="0" destOrd="0" parTransId="{7C3B2777-649D-1941-9F06-859DCAB31FB1}" sibTransId="{53A15507-0C3D-3A43-BEDA-B80F992269D3}"/>
    <dgm:cxn modelId="{EB9B88DE-398B-4546-814B-09FF46D7710E}" type="presOf" srcId="{39AAD46E-4055-F547-9353-FAD3725E3E47}" destId="{086FF77D-692E-BD42-BB1E-E54DB9C17024}" srcOrd="0" destOrd="0" presId="urn:microsoft.com/office/officeart/2005/8/layout/vList2"/>
    <dgm:cxn modelId="{06A3C1EC-DD01-304D-B848-FE3AB9632854}" srcId="{39AAD46E-4055-F547-9353-FAD3725E3E47}" destId="{9EFD6F2D-D3E0-9846-B475-07A681FB335E}" srcOrd="4" destOrd="0" parTransId="{5ED19634-2F18-B043-89FD-48BEB5D9314A}" sibTransId="{A6795ED7-8F28-3243-B1BC-010493615ACE}"/>
    <dgm:cxn modelId="{BB1C56A6-5EE5-AC40-9B35-46070DDE86F5}" type="presParOf" srcId="{086FF77D-692E-BD42-BB1E-E54DB9C17024}" destId="{AA95942E-16B7-2B4E-86E9-682D984FCC0B}" srcOrd="0" destOrd="0" presId="urn:microsoft.com/office/officeart/2005/8/layout/vList2"/>
    <dgm:cxn modelId="{639297CB-5130-DD49-8A39-439485229046}" type="presParOf" srcId="{086FF77D-692E-BD42-BB1E-E54DB9C17024}" destId="{DBB7A207-B699-944A-8FA4-377B33B415E7}" srcOrd="1" destOrd="0" presId="urn:microsoft.com/office/officeart/2005/8/layout/vList2"/>
    <dgm:cxn modelId="{18E44922-89BD-8B48-A9AD-14B9D6266260}" type="presParOf" srcId="{086FF77D-692E-BD42-BB1E-E54DB9C17024}" destId="{BBC78E61-A8D9-0B48-ADA7-5D381819FE62}" srcOrd="2" destOrd="0" presId="urn:microsoft.com/office/officeart/2005/8/layout/vList2"/>
    <dgm:cxn modelId="{939F4BEE-9D1A-CC4F-839A-CE778DF38764}" type="presParOf" srcId="{086FF77D-692E-BD42-BB1E-E54DB9C17024}" destId="{56189E96-8329-BB4B-A408-1F12E5E53BA9}" srcOrd="3" destOrd="0" presId="urn:microsoft.com/office/officeart/2005/8/layout/vList2"/>
    <dgm:cxn modelId="{1217ECD5-F15C-8D49-92F6-4DDD6D49ED2B}" type="presParOf" srcId="{086FF77D-692E-BD42-BB1E-E54DB9C17024}" destId="{347EB2AD-3DC2-6C40-966C-43DFA9AA8D72}" srcOrd="4" destOrd="0" presId="urn:microsoft.com/office/officeart/2005/8/layout/vList2"/>
    <dgm:cxn modelId="{04621777-1642-8A4A-8FFE-743A8B9F6A17}" type="presParOf" srcId="{086FF77D-692E-BD42-BB1E-E54DB9C17024}" destId="{1AE7AFE1-B943-3644-A346-88DB7ACFDD23}" srcOrd="5" destOrd="0" presId="urn:microsoft.com/office/officeart/2005/8/layout/vList2"/>
    <dgm:cxn modelId="{A094EFC2-6FE4-ED41-AE22-B59659DDBC0C}" type="presParOf" srcId="{086FF77D-692E-BD42-BB1E-E54DB9C17024}" destId="{E2F05683-566D-7A46-ADA0-04F6BDA967CB}" srcOrd="6" destOrd="0" presId="urn:microsoft.com/office/officeart/2005/8/layout/vList2"/>
    <dgm:cxn modelId="{72A12E94-6106-F849-A14C-31409A97000A}" type="presParOf" srcId="{086FF77D-692E-BD42-BB1E-E54DB9C17024}" destId="{4556C831-205B-DD49-8CE2-A23F25ACD6E7}" srcOrd="7" destOrd="0" presId="urn:microsoft.com/office/officeart/2005/8/layout/vList2"/>
    <dgm:cxn modelId="{ED9E2FD0-EDD2-744D-A7EC-521281F2E888}" type="presParOf" srcId="{086FF77D-692E-BD42-BB1E-E54DB9C17024}" destId="{AA912941-9BDA-9140-ADD9-9EBF7FA611F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5942E-16B7-2B4E-86E9-682D984FCC0B}">
      <dsp:nvSpPr>
        <dsp:cNvPr id="0" name=""/>
        <dsp:cNvSpPr/>
      </dsp:nvSpPr>
      <dsp:spPr>
        <a:xfrm>
          <a:off x="0" y="0"/>
          <a:ext cx="10515600" cy="88843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AF NIE in Bhutan: BTFEC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70" y="43370"/>
        <a:ext cx="10428860" cy="801693"/>
      </dsp:txXfrm>
    </dsp:sp>
    <dsp:sp modelId="{BBC78E61-A8D9-0B48-ADA7-5D381819FE62}">
      <dsp:nvSpPr>
        <dsp:cNvPr id="0" name=""/>
        <dsp:cNvSpPr/>
      </dsp:nvSpPr>
      <dsp:spPr>
        <a:xfrm>
          <a:off x="0" y="941515"/>
          <a:ext cx="10515600" cy="888433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Purpose of the Project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70" y="984885"/>
        <a:ext cx="10428860" cy="801693"/>
      </dsp:txXfrm>
    </dsp:sp>
    <dsp:sp modelId="{347EB2AD-3DC2-6C40-966C-43DFA9AA8D72}">
      <dsp:nvSpPr>
        <dsp:cNvPr id="0" name=""/>
        <dsp:cNvSpPr/>
      </dsp:nvSpPr>
      <dsp:spPr>
        <a:xfrm>
          <a:off x="0" y="1855612"/>
          <a:ext cx="10515600" cy="1422313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Challenges faced in design &amp; implementation and ways in which they were addressed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432" y="1925044"/>
        <a:ext cx="10376736" cy="1283449"/>
      </dsp:txXfrm>
    </dsp:sp>
    <dsp:sp modelId="{E2F05683-566D-7A46-ADA0-04F6BDA967CB}">
      <dsp:nvSpPr>
        <dsp:cNvPr id="0" name=""/>
        <dsp:cNvSpPr/>
      </dsp:nvSpPr>
      <dsp:spPr>
        <a:xfrm>
          <a:off x="0" y="3349377"/>
          <a:ext cx="10515600" cy="888433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Lessons from the results of their interventions to address identified challenges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70" y="3392747"/>
        <a:ext cx="10428860" cy="801693"/>
      </dsp:txXfrm>
    </dsp:sp>
    <dsp:sp modelId="{AA912941-9BDA-9140-ADD9-9EBF7FA611F3}">
      <dsp:nvSpPr>
        <dsp:cNvPr id="0" name=""/>
        <dsp:cNvSpPr/>
      </dsp:nvSpPr>
      <dsp:spPr>
        <a:xfrm>
          <a:off x="0" y="4320767"/>
          <a:ext cx="10515600" cy="9547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Relevant project pictures and videos </a:t>
          </a:r>
          <a:endParaRPr lang="en-BT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606" y="4367373"/>
        <a:ext cx="10422388" cy="861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6307C1-A4D4-D0AD-28FB-3F919AF003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5D69E-DD07-AB75-A260-3B910C2BE1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6A061-69E7-4AC0-8633-D184CEFC9ED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E7689-A3B0-F77B-F4AF-8275E29818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65755-DABB-FDE9-E5D0-9146F6054D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668FF-55D4-4F98-823D-41AB3CE83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5730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727A7-2464-3445-8B82-332192CCED60}" type="datetimeFigureOut">
              <a:rPr lang="en-US" smtClean="0"/>
              <a:t>4/30/24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0BED9-C018-0C45-AAED-7C15C2E1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515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4ED010B2-C18C-F7A8-82B3-CF40BE87917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4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906CA-3220-1447-B77D-6D97B794B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BA63D-44FA-1246-9D5F-104C6726E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A2ACC-7ED4-B648-BDFD-DED309B2F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2614-AB18-488A-A5EF-29383621C9A8}" type="datetime1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57612-F681-184E-8C60-E19C61EC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0138E-A3D8-854B-B9E6-4C86303B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FE4-1373-E845-81D4-AC792E2E8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47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AC48D-25B7-1949-BBF7-E996C441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906F1-AA98-114A-981B-F068D00EE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27B2B-9990-EF49-9A37-7175EEB40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7CCC-A6A1-4A26-BB49-F694A930CBBD}" type="datetime1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F5AB-46EA-D44B-8EAD-E09C878B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A2D5D-2B62-D440-98CA-5AC8F5D8A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FE4-1373-E845-81D4-AC792E2E8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5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27BA6D-60CB-9A4E-BA9A-32567A95F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8A618-D9A7-9747-8646-956DCABB3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CF926-A3DE-7344-BC68-4EBBC62D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40293-6E83-49C4-8764-A9CB63273A67}" type="datetime1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CA485-5D08-6E43-A513-B0E07C640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B5478-5F1D-6648-B6C9-BDD9E949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FE4-1373-E845-81D4-AC792E2E8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0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40EC4-975E-E54A-9FD1-D4EA2B1A3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01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3FCF3-5AD8-0646-A831-67D9A68B4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4438"/>
            <a:ext cx="10515600" cy="49625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A54CB-B684-F14D-8A1B-A9822FC7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F5EB-6571-4BF6-9A37-A87D4D6B4763}" type="datetime1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ACCFC-9C39-7A4C-B475-9909B6973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FAE67-5DCB-1C49-8CDD-174158F2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FE4-1373-E845-81D4-AC792E2E8EDE}" type="slidenum">
              <a:rPr lang="en-US" smtClean="0"/>
              <a:t>‹#›</a:t>
            </a:fld>
            <a:endParaRPr lang="en-US"/>
          </a:p>
        </p:txBody>
      </p:sp>
      <p:pic>
        <p:nvPicPr>
          <p:cNvPr id="5122" name="Picture 2" descr="Bhutan Trust Fund for Environmental Conservation (BTFEC) | Green Climate  Fund">
            <a:extLst>
              <a:ext uri="{FF2B5EF4-FFF2-40B4-BE49-F238E27FC236}">
                <a16:creationId xmlns:a16="http://schemas.microsoft.com/office/drawing/2014/main" id="{25C498DA-54BB-2948-98D3-741A4A49E4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6"/>
            <a:ext cx="8382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80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EC1A-10E2-DF48-8DEE-FC3AE343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B99C1-83BF-B54A-9493-3B1A1DC94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2A2DC-CEB3-7248-8907-6D2579B6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55591-D08D-46C2-A9C0-59A47C45275A}" type="datetime1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E4EC0-6FC5-EA41-B92B-A4007FAC6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04A59-C913-294D-9939-E69F1186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FE4-1373-E845-81D4-AC792E2E8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1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E19FC-A924-F14C-AF75-3D3A803F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943A8-0560-1A46-93AD-C1DCF1428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31D0D-393B-4542-8688-922592B83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0065C-CCD5-DC4E-87D3-64E249EE3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FE84-0D97-4BFD-A3DC-4EEE4FB4B120}" type="datetime1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5D1AB-A977-BC48-B579-49971DE1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185F9-785E-2641-9DF3-C2536BE62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FE4-1373-E845-81D4-AC792E2E8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F6EF1-3966-BA47-B967-0E16D936A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5478B-F6B2-2243-BDB4-AE4C3EC85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F1586-7FAA-1B47-B562-B8082F106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D1B4EF-CADA-2244-BA12-1AEC27875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D073E-AE9C-8B4B-8CDA-9CD4CEE1F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5C006-5F41-634B-9AA5-2787CD98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D99C-6071-49F3-86F7-F9A7D410CA5D}" type="datetime1">
              <a:rPr lang="en-US" smtClean="0"/>
              <a:t>4/30/24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6975E2-5820-D444-96AB-CDDBD159B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581E-F893-EC4E-A437-A0DFEAA6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FE4-1373-E845-81D4-AC792E2E8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90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DF52-2309-4744-9A72-137399265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ADCE1-D728-1946-A04F-660C4C65C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E673-B073-419B-AC96-6F4B82ADD568}" type="datetime1">
              <a:rPr lang="en-US" smtClean="0"/>
              <a:t>4/30/24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7224-54C9-2A47-9E7B-9E39F6F9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C01E2-A2E3-DE4B-A206-5081D322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FE4-1373-E845-81D4-AC792E2E8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9CF179-3162-A74A-A0F8-00D2F0F65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71B7-C09E-4A4D-B6FC-BF7AB63E3F2F}" type="datetime1">
              <a:rPr lang="en-US" smtClean="0"/>
              <a:t>4/30/24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1E2D6-ACB8-AC42-A9FF-A45A07E5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537C-F26F-BF41-ADA8-049DD7A96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FE4-1373-E845-81D4-AC792E2E8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6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62686-387E-6C4A-9E04-481676395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141D8-B235-EB42-AC47-D41B3ACD4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C19B5-2059-4044-8FFE-B49A70A74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49447-B371-4F4E-A625-9208A4DC4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B9D2-35B8-4F69-9851-FBEBED9D90E6}" type="datetime1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986C2-DC9F-034A-9C37-8BB2D38A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B4C6D-70E3-CA4F-9F06-CC1A006D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FE4-1373-E845-81D4-AC792E2E8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3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F238-741E-D242-B22F-DE7CBA76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C0AA53-F9DA-924E-96A9-9293178E5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86A63-FAB1-0743-95CA-53AD639F2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DBDF9-7358-6646-965C-45027716A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4E471-DF30-4B60-A0C0-24225974CFFD}" type="datetime1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3AAFD-D959-2147-BAC3-61451FBA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D0AD8-0C7C-3E4D-B4CA-3E2F2495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FE4-1373-E845-81D4-AC792E2E8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4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51B6A-B98B-F946-9A40-B81426345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2A1E4-D4D9-FE4B-8D48-50398C1C9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FD583-517E-9046-8CC3-492EB96E8C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61747-CE7E-44DE-83C5-09DE0CA230C4}" type="datetime1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419CC-7455-0C42-AACB-2CFBB6415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61BDF-C230-CF4B-B29C-E133554DC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4CFE4-1373-E845-81D4-AC792E2E8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2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3C009-5CAE-F947-97D3-A3D52484E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138" y="1852144"/>
            <a:ext cx="9857446" cy="3886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BTFEC’s Experiences Implementing </a:t>
            </a:r>
            <a:b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Adaptation Fund (AF) Funded Projects</a:t>
            </a:r>
            <a:b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(Knowledge Fair, Country Exchange Program, Tanzania (13-17 May 2024)</a:t>
            </a:r>
            <a:b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595E42-B2FD-7D41-B233-5F5A133E7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3686" y="5923472"/>
            <a:ext cx="7019726" cy="5487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17th May 2024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hutan Trust Fund for Environmental Conservation (BTFEC) | Green Climate  Fund">
            <a:extLst>
              <a:ext uri="{FF2B5EF4-FFF2-40B4-BE49-F238E27FC236}">
                <a16:creationId xmlns:a16="http://schemas.microsoft.com/office/drawing/2014/main" id="{2699FF2B-2508-8946-9FD3-A229C435C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0" y="385763"/>
            <a:ext cx="1430460" cy="191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5A76DF-819F-2747-8D25-BF4FF138A9E5}"/>
              </a:ext>
            </a:extLst>
          </p:cNvPr>
          <p:cNvSpPr txBox="1"/>
          <p:nvPr/>
        </p:nvSpPr>
        <p:spPr>
          <a:xfrm>
            <a:off x="-517988" y="1171302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AF-READINESS-Logo-RGB-medium - Adaptation Fund">
            <a:extLst>
              <a:ext uri="{FF2B5EF4-FFF2-40B4-BE49-F238E27FC236}">
                <a16:creationId xmlns:a16="http://schemas.microsoft.com/office/drawing/2014/main" id="{355190A1-2B55-C988-FA4B-DF6CB95AD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927" y="191803"/>
            <a:ext cx="2573734" cy="205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897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671AC9-4CDA-ED89-44A4-EB409ABD4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4" y="1453242"/>
            <a:ext cx="10765971" cy="50856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213A1-47B4-184D-A202-613C16A0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42935"/>
            <a:ext cx="8077200" cy="71627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2FEC9D-9920-DD52-CC7B-F5254620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5E9C-6A41-4594-81B7-C055DEC81D26}" type="datetime1">
              <a:rPr lang="en-US" smtClean="0"/>
              <a:t>4/30/24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F84DB-0865-9088-2DA5-BB51A4D1F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964" y="0"/>
            <a:ext cx="1518036" cy="926672"/>
          </a:xfrm>
          <a:prstGeom prst="rect">
            <a:avLst/>
          </a:prstGeom>
        </p:spPr>
      </p:pic>
      <p:pic>
        <p:nvPicPr>
          <p:cNvPr id="5" name="Picture 4" descr="AF-READINESS-Logo-RGB-medium - Adaptation Fund">
            <a:extLst>
              <a:ext uri="{FF2B5EF4-FFF2-40B4-BE49-F238E27FC236}">
                <a16:creationId xmlns:a16="http://schemas.microsoft.com/office/drawing/2014/main" id="{4AF3164F-B680-C825-4A5C-83876401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987" y="24539"/>
            <a:ext cx="1557674" cy="124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275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8BE1-1A4B-1447-A1B5-18E06F7F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148"/>
            <a:ext cx="10515600" cy="1000125"/>
          </a:xfrm>
        </p:spPr>
        <p:txBody>
          <a:bodyPr/>
          <a:lstStyle/>
          <a:p>
            <a:pPr lvl="0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resentation Outline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4F9453-F44D-AD4B-9837-179533508E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841605"/>
              </p:ext>
            </p:extLst>
          </p:nvPr>
        </p:nvGraphicFramePr>
        <p:xfrm>
          <a:off x="838200" y="1214438"/>
          <a:ext cx="10515600" cy="541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7B8AAF-0BB0-ACE5-6B68-F503DB94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F8731-D51A-476F-867C-FB01CA64A308}" type="datetime1">
              <a:rPr lang="en-US" smtClean="0"/>
              <a:t>4/30/24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48FDE-A9F4-9D29-15C7-67F9C3186897}"/>
              </a:ext>
            </a:extLst>
          </p:cNvPr>
          <p:cNvSpPr/>
          <p:nvPr/>
        </p:nvSpPr>
        <p:spPr>
          <a:xfrm>
            <a:off x="10687050" y="0"/>
            <a:ext cx="150495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F-READINESS-Logo-RGB-medium - Adaptation Fund">
            <a:extLst>
              <a:ext uri="{FF2B5EF4-FFF2-40B4-BE49-F238E27FC236}">
                <a16:creationId xmlns:a16="http://schemas.microsoft.com/office/drawing/2014/main" id="{60C9F3C6-CF5C-B6E2-2CFD-CFEDFAFB6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146" y="24539"/>
            <a:ext cx="1702514" cy="136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721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9560-FED9-0D8E-9D9E-26E87919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625"/>
            <a:ext cx="11353800" cy="100012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 NIE in Bhutan: BTFEC</a:t>
            </a:r>
            <a:br>
              <a:rPr lang="en-BT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BT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5CE-A45B-1EB8-F5D0-AF462E04D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755" y="1454710"/>
            <a:ext cx="5391150" cy="4071948"/>
          </a:xfrm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Date of first accreditation: 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January 2018</a:t>
            </a:r>
            <a:endParaRPr lang="en-BT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Date of first re-accreditation: 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GB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February 2024 </a:t>
            </a:r>
          </a:p>
          <a:p>
            <a:pPr marL="342900" lvl="0" indent="-34290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Accreditation expiration date: 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GB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February 2029 </a:t>
            </a:r>
            <a:endParaRPr lang="en-BT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Modality: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Regular accreditation</a:t>
            </a:r>
            <a:endParaRPr lang="en-BT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 size: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Micro, up to USD 10 million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GB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Projects/Proposals approved: 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BT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B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B794-361B-0988-0CC0-03649752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F5EB-6571-4BF6-9A37-A87D4D6B4763}" type="datetime1">
              <a:rPr lang="en-US" smtClean="0"/>
              <a:t>4/30/24</a:t>
            </a:fld>
            <a:endParaRPr lang="en-US"/>
          </a:p>
        </p:txBody>
      </p:sp>
      <p:pic>
        <p:nvPicPr>
          <p:cNvPr id="3076" name="Picture 4" descr="AF-READINESS-Logo-RGB-medium - Adaptation Fund">
            <a:extLst>
              <a:ext uri="{FF2B5EF4-FFF2-40B4-BE49-F238E27FC236}">
                <a16:creationId xmlns:a16="http://schemas.microsoft.com/office/drawing/2014/main" id="{77F52C2C-8350-8A13-AA3A-07EABCD8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632" y="24539"/>
            <a:ext cx="1892085" cy="151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86B2FA-5A05-B126-FD16-CD8428CD3883}"/>
              </a:ext>
            </a:extLst>
          </p:cNvPr>
          <p:cNvSpPr txBox="1">
            <a:spLocks/>
          </p:cNvSpPr>
          <p:nvPr/>
        </p:nvSpPr>
        <p:spPr>
          <a:xfrm>
            <a:off x="314090" y="1184932"/>
            <a:ext cx="5897137" cy="338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BTFEC established in 1991</a:t>
            </a:r>
          </a:p>
          <a:p>
            <a:pPr>
              <a:buFont typeface="Wingdings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Independent grant making organization </a:t>
            </a:r>
          </a:p>
          <a:p>
            <a:pPr>
              <a:buFont typeface="Wingdings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Incorporated under Royal Charter 1996 :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Charter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7561B1-FE62-8C4E-C381-6250892A8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25" y="3468260"/>
            <a:ext cx="4014057" cy="32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79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9560-FED9-0D8E-9D9E-26E87919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115"/>
            <a:ext cx="11353800" cy="100012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 of the Project</a:t>
            </a:r>
            <a:br>
              <a:rPr lang="en-BT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BT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B794-361B-0988-0CC0-03649752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F5EB-6571-4BF6-9A37-A87D4D6B4763}" type="datetime1">
              <a:rPr lang="en-US" smtClean="0"/>
              <a:t>4/30/24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89950C2-35B9-8F00-30C2-EA6EF517C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158201"/>
              </p:ext>
            </p:extLst>
          </p:nvPr>
        </p:nvGraphicFramePr>
        <p:xfrm>
          <a:off x="220240" y="1538875"/>
          <a:ext cx="11744325" cy="4360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620">
                  <a:extLst>
                    <a:ext uri="{9D8B030D-6E8A-4147-A177-3AD203B41FA5}">
                      <a16:colId xmlns:a16="http://schemas.microsoft.com/office/drawing/2014/main" val="970669292"/>
                    </a:ext>
                  </a:extLst>
                </a:gridCol>
                <a:gridCol w="7091842">
                  <a:extLst>
                    <a:ext uri="{9D8B030D-6E8A-4147-A177-3AD203B41FA5}">
                      <a16:colId xmlns:a16="http://schemas.microsoft.com/office/drawing/2014/main" val="8241159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65265198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1351324854"/>
                    </a:ext>
                  </a:extLst>
                </a:gridCol>
              </a:tblGrid>
              <a:tr h="10902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Funding window</a:t>
                      </a:r>
                      <a:endParaRPr lang="en-BT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name</a:t>
                      </a:r>
                      <a:endParaRPr lang="en-BT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 of approval</a:t>
                      </a:r>
                      <a:endParaRPr lang="en-BT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USD amount</a:t>
                      </a:r>
                      <a:endParaRPr lang="en-BT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3323426"/>
                  </a:ext>
                </a:extLst>
              </a:tr>
              <a:tr h="10902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Readiness grant</a:t>
                      </a:r>
                      <a:endParaRPr lang="en-BT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Technical Assistance Grant for ESP and Gender (TA-ESGP)</a:t>
                      </a:r>
                      <a:endParaRPr lang="en-BT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BT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USD 50,000</a:t>
                      </a:r>
                      <a:endParaRPr lang="en-BT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2282753"/>
                  </a:ext>
                </a:extLst>
              </a:tr>
              <a:tr h="10902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Regular project</a:t>
                      </a:r>
                      <a:endParaRPr lang="en-BT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BT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Building Adaptive through Innovative Management of Pests/Disease and Invasive Alien Species (IAS) in Bhutan to E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BT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hance Sustainable Agro-Biodiversity and Livelihoods (MB214Y22)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BT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BT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USD 250,000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9368062"/>
                  </a:ext>
                </a:extLst>
              </a:tr>
              <a:tr h="10902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Regular project</a:t>
                      </a:r>
                      <a:endParaRPr lang="en-BT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Adaptation to Climate-Induced Water Stresses through Integrated Landscape Management in Bhutan</a:t>
                      </a:r>
                      <a:endParaRPr lang="en-BT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BT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USD 9.99 m</a:t>
                      </a:r>
                      <a:endParaRPr lang="en-BT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3939879"/>
                  </a:ext>
                </a:extLst>
              </a:tr>
            </a:tbl>
          </a:graphicData>
        </a:graphic>
      </p:graphicFrame>
      <p:pic>
        <p:nvPicPr>
          <p:cNvPr id="3076" name="Picture 4" descr="AF-READINESS-Logo-RGB-medium - Adaptation Fund">
            <a:extLst>
              <a:ext uri="{FF2B5EF4-FFF2-40B4-BE49-F238E27FC236}">
                <a16:creationId xmlns:a16="http://schemas.microsoft.com/office/drawing/2014/main" id="{77F52C2C-8350-8A13-AA3A-07EABCD8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180" y="24539"/>
            <a:ext cx="1847480" cy="147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654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9560-FED9-0D8E-9D9E-26E87919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625"/>
            <a:ext cx="11353800" cy="1000125"/>
          </a:xfrm>
        </p:spPr>
        <p:txBody>
          <a:bodyPr>
            <a:normAutofit fontScale="90000"/>
          </a:bodyPr>
          <a:lstStyle/>
          <a:p>
            <a:r>
              <a:rPr lang="en-US" sz="3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faced in design &amp; implementation and ways </a:t>
            </a:r>
            <a:br>
              <a:rPr lang="en-US" sz="3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which they were addressed</a:t>
            </a:r>
            <a:br>
              <a:rPr lang="en-BT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BT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B794-361B-0988-0CC0-03649752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F5EB-6571-4BF6-9A37-A87D4D6B4763}" type="datetime1">
              <a:rPr lang="en-US" smtClean="0"/>
              <a:t>4/30/24</a:t>
            </a:fld>
            <a:endParaRPr lang="en-US"/>
          </a:p>
        </p:txBody>
      </p:sp>
      <p:pic>
        <p:nvPicPr>
          <p:cNvPr id="3076" name="Picture 4" descr="AF-READINESS-Logo-RGB-medium - Adaptation Fund">
            <a:extLst>
              <a:ext uri="{FF2B5EF4-FFF2-40B4-BE49-F238E27FC236}">
                <a16:creationId xmlns:a16="http://schemas.microsoft.com/office/drawing/2014/main" id="{77F52C2C-8350-8A13-AA3A-07EABCD8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979" y="24539"/>
            <a:ext cx="1922530" cy="153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86B2FA-5A05-B126-FD16-CD8428CD3883}"/>
              </a:ext>
            </a:extLst>
          </p:cNvPr>
          <p:cNvSpPr txBox="1">
            <a:spLocks/>
          </p:cNvSpPr>
          <p:nvPr/>
        </p:nvSpPr>
        <p:spPr>
          <a:xfrm>
            <a:off x="314090" y="1562563"/>
            <a:ext cx="4867509" cy="433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Inadequate capacity to develop proposal.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 19 and the associated hinderances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Escalation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and scattered project site and beneficiaries</a:t>
            </a:r>
          </a:p>
          <a:p>
            <a:pPr>
              <a:buFont typeface="Wingdings" pitchFamily="2" charset="2"/>
              <a:buChar char="Ø"/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51AD36-403E-119B-0395-627A872D6784}"/>
              </a:ext>
            </a:extLst>
          </p:cNvPr>
          <p:cNvSpPr txBox="1">
            <a:spLocks/>
          </p:cNvSpPr>
          <p:nvPr/>
        </p:nvSpPr>
        <p:spPr>
          <a:xfrm>
            <a:off x="6410090" y="1513489"/>
            <a:ext cx="5467819" cy="3388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Outsourced to Experts.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Consultations at all levels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Instituted PSC to address the challenges &amp; emerging issues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GIS for design and survey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new window for supplementary grants in AF</a:t>
            </a:r>
          </a:p>
          <a:p>
            <a:pPr>
              <a:buFont typeface="Wingdings" pitchFamily="2" charset="2"/>
              <a:buChar char="Ø"/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89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9560-FED9-0D8E-9D9E-26E87919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625"/>
            <a:ext cx="11353800" cy="1000125"/>
          </a:xfrm>
        </p:spPr>
        <p:txBody>
          <a:bodyPr>
            <a:normAutofit fontScale="90000"/>
          </a:bodyPr>
          <a:lstStyle/>
          <a:p>
            <a:r>
              <a:rPr lang="en-US" sz="3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Lessons from the results of their interventions to address</a:t>
            </a:r>
            <a:br>
              <a:rPr lang="en-US" sz="3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identified challenges</a:t>
            </a:r>
            <a:br>
              <a:rPr lang="en-BT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BT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B794-361B-0988-0CC0-03649752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F5EB-6571-4BF6-9A37-A87D4D6B4763}" type="datetime1">
              <a:rPr lang="en-US" smtClean="0"/>
              <a:t>4/30/24</a:t>
            </a:fld>
            <a:endParaRPr lang="en-US"/>
          </a:p>
        </p:txBody>
      </p:sp>
      <p:pic>
        <p:nvPicPr>
          <p:cNvPr id="3076" name="Picture 4" descr="AF-READINESS-Logo-RGB-medium - Adaptation Fund">
            <a:extLst>
              <a:ext uri="{FF2B5EF4-FFF2-40B4-BE49-F238E27FC236}">
                <a16:creationId xmlns:a16="http://schemas.microsoft.com/office/drawing/2014/main" id="{77F52C2C-8350-8A13-AA3A-07EABCD8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24538"/>
            <a:ext cx="1554762" cy="12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86B2FA-5A05-B126-FD16-CD8428CD3883}"/>
              </a:ext>
            </a:extLst>
          </p:cNvPr>
          <p:cNvSpPr txBox="1">
            <a:spLocks/>
          </p:cNvSpPr>
          <p:nvPr/>
        </p:nvSpPr>
        <p:spPr>
          <a:xfrm>
            <a:off x="314090" y="1410625"/>
            <a:ext cx="11353800" cy="465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Inhouse capacity development necessary based on the project components.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Stakeholder consultation from designing to the project completion.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Engagement of project beneficiaries is crucial to empower and enhance sense of ownership.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Timely participatory monitoring (compliance/performance) of the project activities is crucial.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Knowledge &amp; experience sharing amongst the project implementers is vital including engineers/supervisors &amp; contractors.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 communications amongst stakeholders between NIE, NDA,  executing entities &amp; beneficiaries.   (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social media group) </a:t>
            </a:r>
          </a:p>
          <a:p>
            <a:pPr>
              <a:buFont typeface="Wingdings" pitchFamily="2" charset="2"/>
              <a:buChar char="Ø"/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22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44BCF-3D28-BF88-1513-24B69904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Relevant project pictures</a:t>
            </a:r>
            <a:endParaRPr lang="en-B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8E243-646B-0DD1-DFC0-1A0B3F2F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F5EB-6571-4BF6-9A37-A87D4D6B4763}" type="datetime1">
              <a:rPr lang="en-US" smtClean="0"/>
              <a:t>4/30/24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8768A4-FFC3-F7EA-7563-79474CC74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1214438"/>
            <a:ext cx="3739243" cy="267176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EE36BF3-5E74-F615-FE57-63F29EF18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18073" y="4049714"/>
            <a:ext cx="3469560" cy="2671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F6FD5-67F9-B012-FC2C-F2D315875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" y="4144962"/>
            <a:ext cx="3739243" cy="2393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1135C-FB72-3F87-AA7B-74F2BA20A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529" y="1214437"/>
            <a:ext cx="3469560" cy="2671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36924E-A5AC-2CA2-BF36-7EDA2D187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956" y="4125428"/>
            <a:ext cx="3469559" cy="2413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271EA8-DFE6-7192-4CEC-5CDE67B7B2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4536" y="1216934"/>
            <a:ext cx="2341921" cy="2550379"/>
          </a:xfrm>
          <a:prstGeom prst="rect">
            <a:avLst/>
          </a:prstGeom>
        </p:spPr>
      </p:pic>
      <p:pic>
        <p:nvPicPr>
          <p:cNvPr id="11" name="Picture 4" descr="AF-READINESS-Logo-RGB-medium - Adaptation Fund">
            <a:extLst>
              <a:ext uri="{FF2B5EF4-FFF2-40B4-BE49-F238E27FC236}">
                <a16:creationId xmlns:a16="http://schemas.microsoft.com/office/drawing/2014/main" id="{2ECEBB80-328E-0EBE-FECC-D4C63B939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199" y="24538"/>
            <a:ext cx="1440461" cy="115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910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9560-FED9-0D8E-9D9E-26E87919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625"/>
            <a:ext cx="11353800" cy="1000125"/>
          </a:xfrm>
        </p:spPr>
        <p:txBody>
          <a:bodyPr>
            <a:normAutofit/>
          </a:bodyPr>
          <a:lstStyle/>
          <a:p>
            <a:r>
              <a:rPr lang="en-US" sz="3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Relevant project pictures</a:t>
            </a:r>
            <a:endParaRPr lang="en-BT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B794-361B-0988-0CC0-03649752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F5EB-6571-4BF6-9A37-A87D4D6B4763}" type="datetime1">
              <a:rPr lang="en-US" smtClean="0"/>
              <a:t>4/30/24</a:t>
            </a:fld>
            <a:endParaRPr lang="en-US"/>
          </a:p>
        </p:txBody>
      </p:sp>
      <p:pic>
        <p:nvPicPr>
          <p:cNvPr id="3076" name="Picture 4" descr="AF-READINESS-Logo-RGB-medium - Adaptation Fund">
            <a:extLst>
              <a:ext uri="{FF2B5EF4-FFF2-40B4-BE49-F238E27FC236}">
                <a16:creationId xmlns:a16="http://schemas.microsoft.com/office/drawing/2014/main" id="{77F52C2C-8350-8A13-AA3A-07EABCD8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5" y="24539"/>
            <a:ext cx="1734375" cy="13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86B2FA-5A05-B126-FD16-CD8428CD3883}"/>
              </a:ext>
            </a:extLst>
          </p:cNvPr>
          <p:cNvSpPr txBox="1">
            <a:spLocks/>
          </p:cNvSpPr>
          <p:nvPr/>
        </p:nvSpPr>
        <p:spPr>
          <a:xfrm>
            <a:off x="314090" y="1696375"/>
            <a:ext cx="5897137" cy="338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1ACB2F-7F49-8844-4BF6-C777C1C9F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515" y="1250880"/>
            <a:ext cx="3886199" cy="2589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D9731A-91DA-7F9E-BF1A-F021BDD4A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481" y="1276572"/>
            <a:ext cx="3886198" cy="2589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5AF45-1514-2A62-CD64-709ECA114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98" y="4054373"/>
            <a:ext cx="3886199" cy="2667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04CB56-92B3-9E22-ACB0-BBA696E43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295" y="4054372"/>
            <a:ext cx="3616610" cy="2624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FE34DA-75DC-A0E9-1828-3B1EA8951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41" y="1262415"/>
            <a:ext cx="3402307" cy="2510294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60C5ED65-F7FC-C78A-66DB-ECD1A39C8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8386002" y="4054372"/>
            <a:ext cx="3078314" cy="2313546"/>
          </a:xfrm>
          <a:prstGeom prst="rect">
            <a:avLst/>
          </a:prstGeom>
        </p:spPr>
      </p:pic>
      <p:sp>
        <p:nvSpPr>
          <p:cNvPr id="13" name="AutoShape 4">
            <a:extLst>
              <a:ext uri="{FF2B5EF4-FFF2-40B4-BE49-F238E27FC236}">
                <a16:creationId xmlns:a16="http://schemas.microsoft.com/office/drawing/2014/main" id="{08B09388-F8EA-E19E-52A4-56B962343E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T"/>
          </a:p>
        </p:txBody>
      </p:sp>
    </p:spTree>
    <p:extLst>
      <p:ext uri="{BB962C8B-B14F-4D97-AF65-F5344CB8AC3E}">
        <p14:creationId xmlns:p14="http://schemas.microsoft.com/office/powerpoint/2010/main" val="894929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883E6-F9DF-981B-A075-6810FDEF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Relevant project pictures</a:t>
            </a:r>
            <a:endParaRPr lang="en-B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E0779-CDAF-0F76-F82B-EFFF85A0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F5EB-6571-4BF6-9A37-A87D4D6B4763}" type="datetime1">
              <a:rPr lang="en-US" smtClean="0"/>
              <a:t>4/30/24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6138C-1DA8-2576-6CA8-B97DCE44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111017"/>
            <a:ext cx="3886200" cy="292072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C61661-F123-EDD4-416A-9903A91BD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700" y="4211219"/>
            <a:ext cx="4506686" cy="2532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51644-2A6D-08DC-CE8F-9AE34CFB6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513" y="1097960"/>
            <a:ext cx="3886200" cy="2920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FDD53D-955D-F7F6-535B-DF6CFFA02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813" y="4276535"/>
            <a:ext cx="3053444" cy="2034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D301B-1BDF-9CC3-6BB4-57F6722C7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657" y="4211219"/>
            <a:ext cx="3886199" cy="2589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54B204-88C6-A941-DBDE-402BBE81E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705" y="1111016"/>
            <a:ext cx="3567595" cy="2907665"/>
          </a:xfrm>
          <a:prstGeom prst="rect">
            <a:avLst/>
          </a:prstGeom>
        </p:spPr>
      </p:pic>
      <p:pic>
        <p:nvPicPr>
          <p:cNvPr id="13" name="Picture 4" descr="AF-READINESS-Logo-RGB-medium - Adaptation Fund">
            <a:extLst>
              <a:ext uri="{FF2B5EF4-FFF2-40B4-BE49-F238E27FC236}">
                <a16:creationId xmlns:a16="http://schemas.microsoft.com/office/drawing/2014/main" id="{8BDD6C36-DC2F-2F06-C9F7-B606C565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871" y="24539"/>
            <a:ext cx="1456790" cy="11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094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7691</TotalTime>
  <Words>416</Words>
  <Application>Microsoft Macintosh PowerPoint</Application>
  <PresentationFormat>Widescreen</PresentationFormat>
  <Paragraphs>70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Symbol</vt:lpstr>
      <vt:lpstr>Times New Roman</vt:lpstr>
      <vt:lpstr>Wingdings</vt:lpstr>
      <vt:lpstr>Office Theme</vt:lpstr>
      <vt:lpstr> BTFEC’s Experiences Implementing   Adaptation Fund (AF) Funded Projects  (Knowledge Fair, Country Exchange Program, Tanzania (13-17 May 2024)   </vt:lpstr>
      <vt:lpstr>Presentation Outline</vt:lpstr>
      <vt:lpstr>AF NIE in Bhutan: BTFEC </vt:lpstr>
      <vt:lpstr>Purpose of the Project </vt:lpstr>
      <vt:lpstr>Challenges faced in design &amp; implementation and ways  in which they were addressed </vt:lpstr>
      <vt:lpstr>Lessons from the results of their interventions to address  identified challenges </vt:lpstr>
      <vt:lpstr>Relevant project pictures</vt:lpstr>
      <vt:lpstr>Relevant project pictures</vt:lpstr>
      <vt:lpstr>Relevant project pictures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Singye Dorji</dc:creator>
  <cp:lastModifiedBy>Microsoft Office User</cp:lastModifiedBy>
  <cp:revision>210</cp:revision>
  <dcterms:created xsi:type="dcterms:W3CDTF">2021-04-02T11:55:31Z</dcterms:created>
  <dcterms:modified xsi:type="dcterms:W3CDTF">2024-04-30T05:22:44Z</dcterms:modified>
</cp:coreProperties>
</file>