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8" r:id="rId2"/>
    <p:sldId id="281" r:id="rId3"/>
    <p:sldId id="593" r:id="rId4"/>
    <p:sldId id="589" r:id="rId5"/>
    <p:sldId id="59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5294" autoAdjust="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280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08F2E-5F06-4CE2-A139-452A1382A6F0}" type="datetimeFigureOut">
              <a:rPr lang="en-US"/>
              <a:t>5/17/2024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C5DC6-1594-414D-9341-ABA08739246C}" type="datetimeFigureOut">
              <a:rPr lang="en-US"/>
              <a:t>5/17/2024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2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777" y="3019706"/>
            <a:ext cx="4846320" cy="23876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8" name="Picture 7" descr="Puffy white clouds in deep blue sky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7400"/>
            <a:ext cx="1490472" cy="3886200"/>
          </a:xfrm>
          <a:prstGeom prst="rect">
            <a:avLst/>
          </a:prstGeom>
        </p:spPr>
      </p:pic>
      <p:pic>
        <p:nvPicPr>
          <p:cNvPr id="10" name="Picture 9" descr="Closeup of plant shoot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9128" y="2057400"/>
            <a:ext cx="2060767" cy="3886200"/>
          </a:xfrm>
          <a:prstGeom prst="rect">
            <a:avLst/>
          </a:prstGeom>
        </p:spPr>
      </p:pic>
      <p:pic>
        <p:nvPicPr>
          <p:cNvPr id="11" name="Picture 10" descr="Waves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7400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5A74-0919-413E-865C-E0E8D1722ED7}" type="datetime1">
              <a:rPr lang="en-US" smtClean="0"/>
              <a:pPr/>
              <a:t>5/17/2024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7207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E46A-5893-4F80-829A-F37AF8AAC03B}" type="datetime1">
              <a:rPr lang="en-US" smtClean="0"/>
              <a:pPr/>
              <a:t>5/17/2024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02101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5/17/2024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 descr="Closeup of green plant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  <p:pic>
        <p:nvPicPr>
          <p:cNvPr id="9" name="Picture 8" descr="Waves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6BA0-BF77-43AC-894A-20AD8220B887}" type="datetime1">
              <a:rPr lang="en-US" smtClean="0"/>
              <a:pPr/>
              <a:t>5/17/2024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7816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9699" y="2434147"/>
            <a:ext cx="4608576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34147"/>
            <a:ext cx="4610100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1B4D-F060-418E-A958-B2BDC1A258F8}" type="datetime1">
              <a:rPr lang="en-US" smtClean="0"/>
              <a:pPr/>
              <a:t>5/17/2024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8271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AC23-C97B-41FB-9B89-C7FE0FB631CA}" type="datetime1">
              <a:rPr lang="en-US" smtClean="0"/>
              <a:pPr/>
              <a:t>5/17/2024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4658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9673-AC7F-4F1F-84E4-F0E5EAAE106D}" type="datetime1">
              <a:rPr lang="en-US" smtClean="0"/>
              <a:pPr/>
              <a:t>5/17/2024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4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4" y="3502152"/>
            <a:ext cx="4155622" cy="2479548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3310-D664-4933-9402-AB5DB0887727}" type="datetime1">
              <a:rPr lang="en-US" smtClean="0"/>
              <a:pPr/>
              <a:t>5/17/2024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30235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5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5" y="3502152"/>
            <a:ext cx="4155622" cy="2479547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7A63-5E3D-469C-A0D1-119323F4F95E}" type="datetime1">
              <a:rPr lang="en-US" smtClean="0"/>
              <a:pPr/>
              <a:t>5/17/2024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164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3403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E56E745-E731-42F7-BC46-83DD513FC98F}" type="datetime1">
              <a:rPr lang="en-US" smtClean="0"/>
              <a:pPr/>
              <a:t>5/17/2024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777" y="167425"/>
            <a:ext cx="4846320" cy="5239881"/>
          </a:xfrm>
        </p:spPr>
        <p:txBody>
          <a:bodyPr/>
          <a:lstStyle/>
          <a:p>
            <a:r>
              <a:rPr lang="en-US" dirty="0"/>
              <a:t>EDA Project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COUNTRY EXCHANGE IN IN TANZANIA_MAY 2024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F5B825-862A-101A-987A-0D933C034E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61" t="22354" r="32883" b="41689"/>
          <a:stretch>
            <a:fillRect/>
          </a:stretch>
        </p:blipFill>
        <p:spPr bwMode="auto">
          <a:xfrm>
            <a:off x="10595900" y="327562"/>
            <a:ext cx="1329055" cy="793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B0558EB-2BCA-0960-522A-4B9D7CA1F0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2657" y="167425"/>
            <a:ext cx="975520" cy="1171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5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11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2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9673-AC7F-4F1F-84E4-F0E5EAAE106D}" type="datetime1">
              <a:rPr lang="en-US" smtClean="0"/>
              <a:pPr/>
              <a:t>5/17/2024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grpSp>
        <p:nvGrpSpPr>
          <p:cNvPr id="5" name="Group 4" descr="circles connected by lines">
            <a:extLst>
              <a:ext uri="{FF2B5EF4-FFF2-40B4-BE49-F238E27FC236}">
                <a16:creationId xmlns:a16="http://schemas.microsoft.com/office/drawing/2014/main" id="{D04EA020-3867-B99D-B23F-372A09513B2A}"/>
              </a:ext>
            </a:extLst>
          </p:cNvPr>
          <p:cNvGrpSpPr/>
          <p:nvPr/>
        </p:nvGrpSpPr>
        <p:grpSpPr>
          <a:xfrm>
            <a:off x="6192982" y="520506"/>
            <a:ext cx="5572936" cy="4459458"/>
            <a:chOff x="6192982" y="876758"/>
            <a:chExt cx="4721452" cy="5008012"/>
          </a:xfrm>
        </p:grpSpPr>
        <p:cxnSp>
          <p:nvCxnSpPr>
            <p:cNvPr id="6" name="Straight Connector 5" descr="straight line">
              <a:extLst>
                <a:ext uri="{FF2B5EF4-FFF2-40B4-BE49-F238E27FC236}">
                  <a16:creationId xmlns:a16="http://schemas.microsoft.com/office/drawing/2014/main" id="{1F2F4DAB-3997-5F74-1618-A40BCFE228E4}"/>
                </a:ext>
              </a:extLst>
            </p:cNvPr>
            <p:cNvCxnSpPr>
              <a:cxnSpLocks/>
            </p:cNvCxnSpPr>
            <p:nvPr/>
          </p:nvCxnSpPr>
          <p:spPr>
            <a:xfrm>
              <a:off x="7988238" y="2801566"/>
              <a:ext cx="1330860" cy="74818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 descr="straight line">
              <a:extLst>
                <a:ext uri="{FF2B5EF4-FFF2-40B4-BE49-F238E27FC236}">
                  <a16:creationId xmlns:a16="http://schemas.microsoft.com/office/drawing/2014/main" id="{0FF99E58-8307-381B-AFC1-7BEEB47CA271}"/>
                </a:ext>
              </a:extLst>
            </p:cNvPr>
            <p:cNvCxnSpPr>
              <a:cxnSpLocks/>
            </p:cNvCxnSpPr>
            <p:nvPr/>
          </p:nvCxnSpPr>
          <p:spPr>
            <a:xfrm>
              <a:off x="9708204" y="1960547"/>
              <a:ext cx="214008" cy="105502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" name="Oval 7" descr="oval shape">
              <a:extLst>
                <a:ext uri="{FF2B5EF4-FFF2-40B4-BE49-F238E27FC236}">
                  <a16:creationId xmlns:a16="http://schemas.microsoft.com/office/drawing/2014/main" id="{8740B18E-CDDC-C8EF-29DA-77B96CF905D3}"/>
                </a:ext>
              </a:extLst>
            </p:cNvPr>
            <p:cNvSpPr/>
            <p:nvPr/>
          </p:nvSpPr>
          <p:spPr>
            <a:xfrm>
              <a:off x="6192982" y="1219200"/>
              <a:ext cx="1978252" cy="197147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b="1" dirty="0">
                  <a:latin typeface="Corbel Light" panose="020B0303020204020204" pitchFamily="34" charset="0"/>
                </a:rPr>
                <a:t>Increasing extreme rainfall &amp;</a:t>
              </a:r>
            </a:p>
            <a:p>
              <a:pPr algn="just"/>
              <a:r>
                <a:rPr lang="en-US" b="1" dirty="0">
                  <a:latin typeface="Corbel Light" panose="020B0303020204020204" pitchFamily="34" charset="0"/>
                </a:rPr>
                <a:t>water availability</a:t>
              </a:r>
            </a:p>
            <a:p>
              <a:pPr algn="ctr"/>
              <a:endParaRPr lang="en-US" dirty="0"/>
            </a:p>
          </p:txBody>
        </p:sp>
        <p:sp>
          <p:nvSpPr>
            <p:cNvPr id="9" name="Oval 8" descr="oval shape">
              <a:extLst>
                <a:ext uri="{FF2B5EF4-FFF2-40B4-BE49-F238E27FC236}">
                  <a16:creationId xmlns:a16="http://schemas.microsoft.com/office/drawing/2014/main" id="{46B7FFBB-8DCC-73FB-3F4E-B44DD6C90BF6}"/>
                </a:ext>
              </a:extLst>
            </p:cNvPr>
            <p:cNvSpPr/>
            <p:nvPr/>
          </p:nvSpPr>
          <p:spPr>
            <a:xfrm>
              <a:off x="8942962" y="876758"/>
              <a:ext cx="1835874" cy="1607712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orbel Light" panose="020B0303020204020204" pitchFamily="34" charset="0"/>
                </a:rPr>
                <a:t>Periodic drought</a:t>
              </a:r>
            </a:p>
            <a:p>
              <a:pPr algn="ctr"/>
              <a:endParaRPr lang="en-US" dirty="0"/>
            </a:p>
          </p:txBody>
        </p:sp>
        <p:sp>
          <p:nvSpPr>
            <p:cNvPr id="10" name="Oval 9" descr="oval shape">
              <a:extLst>
                <a:ext uri="{FF2B5EF4-FFF2-40B4-BE49-F238E27FC236}">
                  <a16:creationId xmlns:a16="http://schemas.microsoft.com/office/drawing/2014/main" id="{EAF21417-27D0-8F6E-2AE5-E448CB86618F}"/>
                </a:ext>
              </a:extLst>
            </p:cNvPr>
            <p:cNvSpPr/>
            <p:nvPr/>
          </p:nvSpPr>
          <p:spPr>
            <a:xfrm>
              <a:off x="7186322" y="4615032"/>
              <a:ext cx="2296976" cy="126973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>
                  <a:latin typeface="Corbel Light" panose="020B0303020204020204" pitchFamily="34" charset="0"/>
                </a:rPr>
                <a:t>The effects on agriculture &amp;</a:t>
              </a:r>
            </a:p>
            <a:p>
              <a:r>
                <a:rPr lang="en-US" b="1" dirty="0">
                  <a:latin typeface="Corbel Light" panose="020B0303020204020204" pitchFamily="34" charset="0"/>
                </a:rPr>
                <a:t>livelihoods</a:t>
              </a:r>
            </a:p>
          </p:txBody>
        </p:sp>
        <p:cxnSp>
          <p:nvCxnSpPr>
            <p:cNvPr id="11" name="Straight Connector 10" descr="straight line">
              <a:extLst>
                <a:ext uri="{FF2B5EF4-FFF2-40B4-BE49-F238E27FC236}">
                  <a16:creationId xmlns:a16="http://schemas.microsoft.com/office/drawing/2014/main" id="{7C6C4B02-FA8B-45F2-0056-41D27693B3BE}"/>
                </a:ext>
              </a:extLst>
            </p:cNvPr>
            <p:cNvCxnSpPr>
              <a:cxnSpLocks/>
              <a:endCxn id="10" idx="7"/>
            </p:cNvCxnSpPr>
            <p:nvPr/>
          </p:nvCxnSpPr>
          <p:spPr>
            <a:xfrm flipH="1">
              <a:off x="9146914" y="4465840"/>
              <a:ext cx="708527" cy="33514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Oval 11" descr="oval shape">
              <a:extLst>
                <a:ext uri="{FF2B5EF4-FFF2-40B4-BE49-F238E27FC236}">
                  <a16:creationId xmlns:a16="http://schemas.microsoft.com/office/drawing/2014/main" id="{7B534A67-D9E2-C9EB-33F2-837C7A9AB986}"/>
                </a:ext>
              </a:extLst>
            </p:cNvPr>
            <p:cNvSpPr/>
            <p:nvPr/>
          </p:nvSpPr>
          <p:spPr>
            <a:xfrm>
              <a:off x="8729299" y="2976664"/>
              <a:ext cx="2185135" cy="1638367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sz="1600" b="1" dirty="0">
                  <a:latin typeface="Corbel Light" panose="020B0303020204020204" pitchFamily="34" charset="0"/>
                </a:rPr>
                <a:t>Impacts on rural areas from</a:t>
              </a:r>
            </a:p>
            <a:p>
              <a:pPr algn="just"/>
              <a:r>
                <a:rPr lang="en-US" sz="1600" b="1" dirty="0">
                  <a:latin typeface="Corbel Light" panose="020B0303020204020204" pitchFamily="34" charset="0"/>
                </a:rPr>
                <a:t>climate variability and change</a:t>
              </a:r>
            </a:p>
            <a:p>
              <a:pPr algn="ctr"/>
              <a:endParaRPr lang="en-US" dirty="0"/>
            </a:p>
          </p:txBody>
        </p:sp>
      </p:grpSp>
      <p:sp>
        <p:nvSpPr>
          <p:cNvPr id="13" name="Title 3">
            <a:extLst>
              <a:ext uri="{FF2B5EF4-FFF2-40B4-BE49-F238E27FC236}">
                <a16:creationId xmlns:a16="http://schemas.microsoft.com/office/drawing/2014/main" id="{8D9C3320-DE1C-CF8D-1FC4-92D4142AB7B0}"/>
              </a:ext>
            </a:extLst>
          </p:cNvPr>
          <p:cNvSpPr txBox="1">
            <a:spLocks/>
          </p:cNvSpPr>
          <p:nvPr/>
        </p:nvSpPr>
        <p:spPr>
          <a:xfrm>
            <a:off x="404310" y="520505"/>
            <a:ext cx="5691690" cy="211015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Corbel" panose="020B0503020204020204" pitchFamily="34" charset="0"/>
                <a:cs typeface="Segoe UI" panose="020B0502040204020203" pitchFamily="34" charset="0"/>
              </a:rPr>
              <a:t>The challenge that this proposal seeks to address key adaptation</a:t>
            </a:r>
            <a:br>
              <a:rPr lang="en-US" sz="3600" dirty="0">
                <a:latin typeface="Corbel" panose="020B0503020204020204" pitchFamily="34" charset="0"/>
                <a:cs typeface="Segoe UI" panose="020B0502040204020203" pitchFamily="34" charset="0"/>
              </a:rPr>
            </a:br>
            <a:endParaRPr lang="en-US" sz="3600" dirty="0">
              <a:latin typeface="Corbel" panose="020B0503020204020204" pitchFamily="34" charset="0"/>
              <a:cs typeface="Segoe UI" panose="020B0502040204020203" pitchFamily="34" charset="0"/>
            </a:endParaRPr>
          </a:p>
        </p:txBody>
      </p:sp>
      <p:sp>
        <p:nvSpPr>
          <p:cNvPr id="15" name="Subtitle 4">
            <a:extLst>
              <a:ext uri="{FF2B5EF4-FFF2-40B4-BE49-F238E27FC236}">
                <a16:creationId xmlns:a16="http://schemas.microsoft.com/office/drawing/2014/main" id="{3A9CC964-CD91-5C1F-3527-84373E54DAF6}"/>
              </a:ext>
            </a:extLst>
          </p:cNvPr>
          <p:cNvSpPr txBox="1">
            <a:spLocks/>
          </p:cNvSpPr>
          <p:nvPr/>
        </p:nvSpPr>
        <p:spPr>
          <a:xfrm>
            <a:off x="426082" y="3601328"/>
            <a:ext cx="4938397" cy="900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10312" indent="-210312" algn="l" defTabSz="91440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8912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766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52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338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624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10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196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482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cs typeface="Segoe UI" panose="020B0502040204020203" pitchFamily="34" charset="0"/>
              </a:rPr>
              <a:t>USD 5 million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E905D7C-130A-3530-9609-CE8FA5E1BE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5990" y="3361099"/>
            <a:ext cx="1441092" cy="1663925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7B60D518-4384-39E2-172D-115B83B40FB3}"/>
              </a:ext>
            </a:extLst>
          </p:cNvPr>
          <p:cNvSpPr txBox="1"/>
          <p:nvPr/>
        </p:nvSpPr>
        <p:spPr>
          <a:xfrm>
            <a:off x="404310" y="2860488"/>
            <a:ext cx="8743206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US" sz="1800" b="0" i="0" u="none" strike="noStrike" baseline="0" dirty="0">
              <a:latin typeface="ArialMT"/>
            </a:endParaRPr>
          </a:p>
          <a:p>
            <a:pPr algn="l"/>
            <a:endParaRPr lang="en-US" dirty="0">
              <a:latin typeface="ArialMT"/>
            </a:endParaRPr>
          </a:p>
          <a:p>
            <a:pPr algn="l"/>
            <a:endParaRPr lang="en-US" sz="1800" b="0" i="0" u="none" strike="noStrike" baseline="0" dirty="0">
              <a:latin typeface="ArialMT"/>
            </a:endParaRPr>
          </a:p>
          <a:p>
            <a:pPr algn="l"/>
            <a:r>
              <a:rPr lang="en-US" dirty="0">
                <a:latin typeface="ArialMT"/>
              </a:rPr>
              <a:t>     </a:t>
            </a:r>
          </a:p>
          <a:p>
            <a:pPr algn="l"/>
            <a:endParaRPr lang="en-US" sz="1800" b="0" i="0" u="none" strike="noStrike" baseline="0" dirty="0">
              <a:latin typeface="ArialMT"/>
            </a:endParaRPr>
          </a:p>
          <a:p>
            <a:pPr algn="l"/>
            <a:endParaRPr lang="en-US" dirty="0">
              <a:latin typeface="ArialMT"/>
            </a:endParaRPr>
          </a:p>
          <a:p>
            <a:pPr algn="l"/>
            <a:endParaRPr lang="en-US" sz="1800" b="0" i="0" u="none" strike="noStrike" baseline="0" dirty="0">
              <a:latin typeface="ArialMT"/>
            </a:endParaRPr>
          </a:p>
          <a:p>
            <a:pPr algn="l"/>
            <a:endParaRPr lang="en-US" dirty="0">
              <a:latin typeface="ArialMT"/>
            </a:endParaRPr>
          </a:p>
          <a:p>
            <a:pPr algn="l"/>
            <a:endParaRPr lang="en-US" sz="1800" b="0" i="0" u="none" strike="noStrike" baseline="0" dirty="0">
              <a:latin typeface="ArialMT"/>
            </a:endParaRPr>
          </a:p>
          <a:p>
            <a:pPr algn="l"/>
            <a:r>
              <a:rPr lang="en-US" sz="2400" i="0" u="none" strike="noStrike" baseline="0" dirty="0">
                <a:solidFill>
                  <a:schemeClr val="accent1">
                    <a:lumMod val="75000"/>
                  </a:schemeClr>
                </a:solidFill>
              </a:rPr>
              <a:t>The EDA will be focused on grants to sub-national government (district and local government) and civil society organizations (CSOs).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6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48E3E-4EC9-4D7B-C04E-19EB00161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98E98-E896-86A9-72E4-CBF84B23EDA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CB2438-2949-27BC-D42B-C37994553CB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441713-5507-BEDF-5BE7-39ACDD34F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FAA914-AC80-0165-0672-9B4774822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6BA0-BF77-43AC-894A-20AD8220B887}" type="datetime1">
              <a:rPr lang="en-US" smtClean="0"/>
              <a:pPr/>
              <a:t>5/17/2024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1E57513-7D4E-B9E6-AAA4-9D6AB569D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6BD7196-BE0F-34D4-E0C2-0D24E9190B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700" y="276087"/>
            <a:ext cx="10082864" cy="5867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21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23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A683B-F4D3-BAB3-316B-84DC375DE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AND RESPONSIBILITIES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FC43B4-D01D-CF7E-77D7-1D28FECC82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NIE (Ministry of Environment)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DC1785-EA1F-2520-9CF9-E33E117D42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09699" y="2434147"/>
            <a:ext cx="4608576" cy="3811271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202124"/>
                </a:solidFill>
                <a:latin typeface="Google Sans"/>
              </a:rPr>
              <a:t>T</a:t>
            </a: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he overall management of the projects and programmes financed by the Adaptation Fund, and will bear all financial, monitoring, and reporting responsibilities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DF7017-FC04-CAEC-F66E-B6DB4FE1D5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NEE( Rwanda Green Fund)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44BF5F-8D4E-61AA-7B24-12C1312509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434147"/>
            <a:ext cx="4610100" cy="181686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40C28"/>
                </a:solidFill>
                <a:latin typeface="Google Sans"/>
              </a:rPr>
              <a:t>E</a:t>
            </a:r>
            <a:r>
              <a:rPr lang="en-US" b="0" i="0" dirty="0">
                <a:solidFill>
                  <a:srgbClr val="040C28"/>
                </a:solidFill>
                <a:effectLst/>
                <a:latin typeface="Google Sans"/>
              </a:rPr>
              <a:t>xecute adaptation projects and programmes supported by the Fund under the oversight of the Implementing Entities</a:t>
            </a: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.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E9DEDE-970E-2A93-7266-183EDFCF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4</a:t>
            </a:fld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A3088D63-C50F-5B0D-BA6C-5B048E394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1B4D-F060-418E-A958-B2BDC1A258F8}" type="datetime1">
              <a:rPr lang="en-US" smtClean="0"/>
              <a:pPr/>
              <a:t>5/17/2024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45AD2E-1398-2949-D13F-9DBB99BD4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195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D35E6A-76DF-8063-347A-6284BF998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D190E7-1A0C-52FE-4CD3-888D0B981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5/17/2024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99182E-DB46-B4A3-0C3B-10EE2A4A2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C2D6A-9F8D-613C-D3BC-977752211FB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565275"/>
            <a:ext cx="9372600" cy="4621213"/>
          </a:xfrm>
          <a:effectLst>
            <a:outerShdw blurRad="152400" dist="101600" dir="10200000" algn="ctr" rotWithShape="0">
              <a:schemeClr val="accent1">
                <a:lumMod val="40000"/>
                <a:lumOff val="60000"/>
              </a:schemeClr>
            </a:outerShdw>
            <a:reflection blurRad="6350" stA="45000" endPos="90000" dist="12700" dir="5400000" sy="-100000" algn="bl" rotWithShape="0"/>
            <a:softEdge rad="31750"/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  <a:p>
            <a:pPr marL="0" indent="0" algn="ctr">
              <a:buNone/>
            </a:pPr>
            <a:r>
              <a:rPr lang="en-US" sz="9600" b="1" i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          MURAKOZE</a:t>
            </a:r>
          </a:p>
          <a:p>
            <a:pPr marL="0" indent="0" algn="ctr">
              <a:buNone/>
            </a:pP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2926748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Ecology 16x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ture ecology education photo presentation.potx" id="{C2041BFC-79DD-469A-9C9C-CE3A45FF64F3}" vid="{F6D325B2-35D9-40C5-B4CD-C0A8483D5659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Nature ecology education photo presentation</Template>
  <TotalTime>1236</TotalTime>
  <Words>153</Words>
  <Application>Microsoft Office PowerPoint</Application>
  <PresentationFormat>Widescreen</PresentationFormat>
  <Paragraphs>41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ArialMT</vt:lpstr>
      <vt:lpstr>Corbel</vt:lpstr>
      <vt:lpstr>Corbel Light</vt:lpstr>
      <vt:lpstr>Google Sans</vt:lpstr>
      <vt:lpstr>Wingdings</vt:lpstr>
      <vt:lpstr>Ecology 16x9</vt:lpstr>
      <vt:lpstr>EDA Project  </vt:lpstr>
      <vt:lpstr>PowerPoint Presentation</vt:lpstr>
      <vt:lpstr>PowerPoint Presentation</vt:lpstr>
      <vt:lpstr>ROLE AND RESPONSIBILITIES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Rwanda SubNational Adaptation Funda_EDA</dc:title>
  <dc:creator>user</dc:creator>
  <cp:lastModifiedBy>Gasangwa Sylien</cp:lastModifiedBy>
  <cp:revision>7</cp:revision>
  <dcterms:created xsi:type="dcterms:W3CDTF">2023-07-16T10:14:10Z</dcterms:created>
  <dcterms:modified xsi:type="dcterms:W3CDTF">2024-05-17T11:15:55Z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