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81" r:id="rId3"/>
    <p:sldId id="593" r:id="rId4"/>
    <p:sldId id="589" r:id="rId5"/>
    <p:sldId id="59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5294" autoAdjust="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5/17/2024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5/17/2024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167425"/>
            <a:ext cx="4846320" cy="5239881"/>
          </a:xfrm>
        </p:spPr>
        <p:txBody>
          <a:bodyPr/>
          <a:lstStyle/>
          <a:p>
            <a:r>
              <a:rPr lang="en-US" dirty="0"/>
              <a:t>EDA Project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COUNTRY EXCHANGE IN IN TANZANIA_MAY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F5B825-862A-101A-987A-0D933C034E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1" t="22354" r="32883" b="41689"/>
          <a:stretch>
            <a:fillRect/>
          </a:stretch>
        </p:blipFill>
        <p:spPr bwMode="auto">
          <a:xfrm>
            <a:off x="10595900" y="327562"/>
            <a:ext cx="1329055" cy="79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0558EB-2BCA-0960-522A-4B9D7CA1F0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2657" y="167425"/>
            <a:ext cx="975520" cy="117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1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pSp>
        <p:nvGrpSpPr>
          <p:cNvPr id="5" name="Group 4" descr="circles connected by lines">
            <a:extLst>
              <a:ext uri="{FF2B5EF4-FFF2-40B4-BE49-F238E27FC236}">
                <a16:creationId xmlns:a16="http://schemas.microsoft.com/office/drawing/2014/main" id="{D04EA020-3867-B99D-B23F-372A09513B2A}"/>
              </a:ext>
            </a:extLst>
          </p:cNvPr>
          <p:cNvGrpSpPr/>
          <p:nvPr/>
        </p:nvGrpSpPr>
        <p:grpSpPr>
          <a:xfrm>
            <a:off x="6192982" y="520506"/>
            <a:ext cx="5572936" cy="4459458"/>
            <a:chOff x="6192982" y="876758"/>
            <a:chExt cx="4721452" cy="5008012"/>
          </a:xfrm>
        </p:grpSpPr>
        <p:cxnSp>
          <p:nvCxnSpPr>
            <p:cNvPr id="6" name="Straight Connector 5" descr="straight line">
              <a:extLst>
                <a:ext uri="{FF2B5EF4-FFF2-40B4-BE49-F238E27FC236}">
                  <a16:creationId xmlns:a16="http://schemas.microsoft.com/office/drawing/2014/main" id="{1F2F4DAB-3997-5F74-1618-A40BCFE228E4}"/>
                </a:ext>
              </a:extLst>
            </p:cNvPr>
            <p:cNvCxnSpPr>
              <a:cxnSpLocks/>
            </p:cNvCxnSpPr>
            <p:nvPr/>
          </p:nvCxnSpPr>
          <p:spPr>
            <a:xfrm>
              <a:off x="7988238" y="2801566"/>
              <a:ext cx="1330860" cy="74818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 descr="straight line">
              <a:extLst>
                <a:ext uri="{FF2B5EF4-FFF2-40B4-BE49-F238E27FC236}">
                  <a16:creationId xmlns:a16="http://schemas.microsoft.com/office/drawing/2014/main" id="{0FF99E58-8307-381B-AFC1-7BEEB47CA271}"/>
                </a:ext>
              </a:extLst>
            </p:cNvPr>
            <p:cNvCxnSpPr>
              <a:cxnSpLocks/>
            </p:cNvCxnSpPr>
            <p:nvPr/>
          </p:nvCxnSpPr>
          <p:spPr>
            <a:xfrm>
              <a:off x="9708204" y="1960547"/>
              <a:ext cx="214008" cy="10550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Oval 7" descr="oval shape">
              <a:extLst>
                <a:ext uri="{FF2B5EF4-FFF2-40B4-BE49-F238E27FC236}">
                  <a16:creationId xmlns:a16="http://schemas.microsoft.com/office/drawing/2014/main" id="{8740B18E-CDDC-C8EF-29DA-77B96CF905D3}"/>
                </a:ext>
              </a:extLst>
            </p:cNvPr>
            <p:cNvSpPr/>
            <p:nvPr/>
          </p:nvSpPr>
          <p:spPr>
            <a:xfrm>
              <a:off x="6192982" y="1219200"/>
              <a:ext cx="1978252" cy="19714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b="1" dirty="0">
                  <a:latin typeface="Corbel Light" panose="020B0303020204020204" pitchFamily="34" charset="0"/>
                </a:rPr>
                <a:t>Increasing extreme rainfall &amp;</a:t>
              </a:r>
            </a:p>
            <a:p>
              <a:pPr algn="just"/>
              <a:r>
                <a:rPr lang="en-US" b="1" dirty="0">
                  <a:latin typeface="Corbel Light" panose="020B0303020204020204" pitchFamily="34" charset="0"/>
                </a:rPr>
                <a:t>water availability</a:t>
              </a:r>
            </a:p>
            <a:p>
              <a:pPr algn="ctr"/>
              <a:endParaRPr lang="en-US" dirty="0"/>
            </a:p>
          </p:txBody>
        </p:sp>
        <p:sp>
          <p:nvSpPr>
            <p:cNvPr id="9" name="Oval 8" descr="oval shape">
              <a:extLst>
                <a:ext uri="{FF2B5EF4-FFF2-40B4-BE49-F238E27FC236}">
                  <a16:creationId xmlns:a16="http://schemas.microsoft.com/office/drawing/2014/main" id="{46B7FFBB-8DCC-73FB-3F4E-B44DD6C90BF6}"/>
                </a:ext>
              </a:extLst>
            </p:cNvPr>
            <p:cNvSpPr/>
            <p:nvPr/>
          </p:nvSpPr>
          <p:spPr>
            <a:xfrm>
              <a:off x="8942962" y="876758"/>
              <a:ext cx="1835874" cy="1607712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rbel Light" panose="020B0303020204020204" pitchFamily="34" charset="0"/>
                </a:rPr>
                <a:t>Periodic drought</a:t>
              </a:r>
            </a:p>
            <a:p>
              <a:pPr algn="ctr"/>
              <a:endParaRPr lang="en-US" dirty="0"/>
            </a:p>
          </p:txBody>
        </p:sp>
        <p:sp>
          <p:nvSpPr>
            <p:cNvPr id="10" name="Oval 9" descr="oval shape">
              <a:extLst>
                <a:ext uri="{FF2B5EF4-FFF2-40B4-BE49-F238E27FC236}">
                  <a16:creationId xmlns:a16="http://schemas.microsoft.com/office/drawing/2014/main" id="{EAF21417-27D0-8F6E-2AE5-E448CB86618F}"/>
                </a:ext>
              </a:extLst>
            </p:cNvPr>
            <p:cNvSpPr/>
            <p:nvPr/>
          </p:nvSpPr>
          <p:spPr>
            <a:xfrm>
              <a:off x="7186322" y="4615032"/>
              <a:ext cx="2296976" cy="12697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latin typeface="Corbel Light" panose="020B0303020204020204" pitchFamily="34" charset="0"/>
                </a:rPr>
                <a:t>The effects on agriculture &amp;</a:t>
              </a:r>
            </a:p>
            <a:p>
              <a:r>
                <a:rPr lang="en-US" b="1" dirty="0">
                  <a:latin typeface="Corbel Light" panose="020B0303020204020204" pitchFamily="34" charset="0"/>
                </a:rPr>
                <a:t>livelihoods</a:t>
              </a:r>
            </a:p>
          </p:txBody>
        </p:sp>
        <p:cxnSp>
          <p:nvCxnSpPr>
            <p:cNvPr id="11" name="Straight Connector 10" descr="straight line">
              <a:extLst>
                <a:ext uri="{FF2B5EF4-FFF2-40B4-BE49-F238E27FC236}">
                  <a16:creationId xmlns:a16="http://schemas.microsoft.com/office/drawing/2014/main" id="{7C6C4B02-FA8B-45F2-0056-41D27693B3BE}"/>
                </a:ext>
              </a:extLst>
            </p:cNvPr>
            <p:cNvCxnSpPr>
              <a:cxnSpLocks/>
              <a:endCxn id="10" idx="7"/>
            </p:cNvCxnSpPr>
            <p:nvPr/>
          </p:nvCxnSpPr>
          <p:spPr>
            <a:xfrm flipH="1">
              <a:off x="9146914" y="4465840"/>
              <a:ext cx="708527" cy="33514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Oval 11" descr="oval shape">
              <a:extLst>
                <a:ext uri="{FF2B5EF4-FFF2-40B4-BE49-F238E27FC236}">
                  <a16:creationId xmlns:a16="http://schemas.microsoft.com/office/drawing/2014/main" id="{7B534A67-D9E2-C9EB-33F2-837C7A9AB986}"/>
                </a:ext>
              </a:extLst>
            </p:cNvPr>
            <p:cNvSpPr/>
            <p:nvPr/>
          </p:nvSpPr>
          <p:spPr>
            <a:xfrm>
              <a:off x="8729299" y="2976664"/>
              <a:ext cx="2185135" cy="1638367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1600" b="1" dirty="0">
                  <a:latin typeface="Corbel Light" panose="020B0303020204020204" pitchFamily="34" charset="0"/>
                </a:rPr>
                <a:t>Impacts on rural areas from</a:t>
              </a:r>
            </a:p>
            <a:p>
              <a:pPr algn="just"/>
              <a:r>
                <a:rPr lang="en-US" sz="1600" b="1" dirty="0">
                  <a:latin typeface="Corbel Light" panose="020B0303020204020204" pitchFamily="34" charset="0"/>
                </a:rPr>
                <a:t>climate variability and change</a:t>
              </a:r>
            </a:p>
            <a:p>
              <a:pPr algn="ctr"/>
              <a:endParaRPr lang="en-US" dirty="0"/>
            </a:p>
          </p:txBody>
        </p:sp>
      </p:grpSp>
      <p:sp>
        <p:nvSpPr>
          <p:cNvPr id="13" name="Title 3">
            <a:extLst>
              <a:ext uri="{FF2B5EF4-FFF2-40B4-BE49-F238E27FC236}">
                <a16:creationId xmlns:a16="http://schemas.microsoft.com/office/drawing/2014/main" id="{8D9C3320-DE1C-CF8D-1FC4-92D4142AB7B0}"/>
              </a:ext>
            </a:extLst>
          </p:cNvPr>
          <p:cNvSpPr txBox="1">
            <a:spLocks/>
          </p:cNvSpPr>
          <p:nvPr/>
        </p:nvSpPr>
        <p:spPr>
          <a:xfrm>
            <a:off x="404310" y="520505"/>
            <a:ext cx="5691690" cy="21101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Corbel" panose="020B0503020204020204" pitchFamily="34" charset="0"/>
                <a:cs typeface="Segoe UI" panose="020B0502040204020203" pitchFamily="34" charset="0"/>
              </a:rPr>
              <a:t>The challenge that this proposal seeks to address key adaptation</a:t>
            </a:r>
            <a:br>
              <a:rPr lang="en-US" sz="3600" dirty="0">
                <a:latin typeface="Corbel" panose="020B0503020204020204" pitchFamily="34" charset="0"/>
                <a:cs typeface="Segoe UI" panose="020B0502040204020203" pitchFamily="34" charset="0"/>
              </a:rPr>
            </a:br>
            <a:endParaRPr lang="en-US" sz="3600" dirty="0">
              <a:latin typeface="Corbel" panose="020B050302020402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Subtitle 4">
            <a:extLst>
              <a:ext uri="{FF2B5EF4-FFF2-40B4-BE49-F238E27FC236}">
                <a16:creationId xmlns:a16="http://schemas.microsoft.com/office/drawing/2014/main" id="{3A9CC964-CD91-5C1F-3527-84373E54DAF6}"/>
              </a:ext>
            </a:extLst>
          </p:cNvPr>
          <p:cNvSpPr txBox="1">
            <a:spLocks/>
          </p:cNvSpPr>
          <p:nvPr/>
        </p:nvSpPr>
        <p:spPr>
          <a:xfrm>
            <a:off x="426082" y="3601328"/>
            <a:ext cx="4938397" cy="900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USD 5 million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E905D7C-130A-3530-9609-CE8FA5E1B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5990" y="3361099"/>
            <a:ext cx="1441092" cy="166392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B60D518-4384-39E2-172D-115B83B40FB3}"/>
              </a:ext>
            </a:extLst>
          </p:cNvPr>
          <p:cNvSpPr txBox="1"/>
          <p:nvPr/>
        </p:nvSpPr>
        <p:spPr>
          <a:xfrm>
            <a:off x="404310" y="2860488"/>
            <a:ext cx="874320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800" b="0" i="0" u="none" strike="noStrike" baseline="0" dirty="0">
              <a:latin typeface="ArialMT"/>
            </a:endParaRPr>
          </a:p>
          <a:p>
            <a:pPr algn="l"/>
            <a:endParaRPr lang="en-US" dirty="0">
              <a:latin typeface="ArialMT"/>
            </a:endParaRPr>
          </a:p>
          <a:p>
            <a:pPr algn="l"/>
            <a:endParaRPr lang="en-US" sz="1800" b="0" i="0" u="none" strike="noStrike" baseline="0" dirty="0">
              <a:latin typeface="ArialMT"/>
            </a:endParaRPr>
          </a:p>
          <a:p>
            <a:pPr algn="l"/>
            <a:r>
              <a:rPr lang="en-US" dirty="0">
                <a:latin typeface="ArialMT"/>
              </a:rPr>
              <a:t>     </a:t>
            </a:r>
          </a:p>
          <a:p>
            <a:pPr algn="l"/>
            <a:endParaRPr lang="en-US" sz="1800" b="0" i="0" u="none" strike="noStrike" baseline="0" dirty="0">
              <a:latin typeface="ArialMT"/>
            </a:endParaRPr>
          </a:p>
          <a:p>
            <a:pPr algn="l"/>
            <a:endParaRPr lang="en-US" dirty="0">
              <a:latin typeface="ArialMT"/>
            </a:endParaRPr>
          </a:p>
          <a:p>
            <a:pPr algn="l"/>
            <a:endParaRPr lang="en-US" sz="1800" b="0" i="0" u="none" strike="noStrike" baseline="0" dirty="0">
              <a:latin typeface="ArialMT"/>
            </a:endParaRPr>
          </a:p>
          <a:p>
            <a:pPr algn="l"/>
            <a:endParaRPr lang="en-US" dirty="0">
              <a:latin typeface="ArialMT"/>
            </a:endParaRPr>
          </a:p>
          <a:p>
            <a:pPr algn="l"/>
            <a:endParaRPr lang="en-US" sz="1800" b="0" i="0" u="none" strike="noStrike" baseline="0" dirty="0">
              <a:latin typeface="ArialMT"/>
            </a:endParaRPr>
          </a:p>
          <a:p>
            <a:pPr algn="l"/>
            <a:r>
              <a:rPr lang="en-US" sz="2400" i="0" u="none" strike="noStrike" baseline="0" dirty="0">
                <a:solidFill>
                  <a:schemeClr val="accent1">
                    <a:lumMod val="75000"/>
                  </a:schemeClr>
                </a:solidFill>
              </a:rPr>
              <a:t>The EDA will be focused on grants to sub-national government (district and local government) and civil society organizations (CSOs).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48E3E-4EC9-4D7B-C04E-19EB0016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98E98-E896-86A9-72E4-CBF84B23ED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B2438-2949-27BC-D42B-C37994553C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441713-5507-BEDF-5BE7-39ACDD34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FAA914-AC80-0165-0672-9B4774822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1E57513-7D4E-B9E6-AAA4-9D6AB569D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BD7196-BE0F-34D4-E0C2-0D24E9190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276087"/>
            <a:ext cx="10082864" cy="586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1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3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A683B-F4D3-BAB3-316B-84DC375D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AND RESPONSIBILITIES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C43B4-D01D-CF7E-77D7-1D28FECC82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NIE (Ministry of Environment)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C1785-EA1F-2520-9CF9-E33E117D4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202124"/>
                </a:solidFill>
                <a:latin typeface="Google Sans"/>
              </a:rPr>
              <a:t>T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he overall management of the projects and programmes financed by the Adaptation Fund, and will bear all financial, monitoring, and reporting responsibilities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F7017-FC04-CAEC-F66E-B6DB4FE1D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NEE( Rwanda Green Fund)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44BF5F-8D4E-61AA-7B24-12C131250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18168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E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xecute adaptation projects and programmes supported by the Fund under the oversight of the Implementing Entities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9DEDE-970E-2A93-7266-183EDFCF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3088D63-C50F-5B0D-BA6C-5B048E39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45AD2E-1398-2949-D13F-9DBB99BD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9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35E6A-76DF-8063-347A-6284BF998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190E7-1A0C-52FE-4CD3-888D0B98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9182E-DB46-B4A3-0C3B-10EE2A4A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C2D6A-9F8D-613C-D3BC-977752211FB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65275"/>
            <a:ext cx="9372600" cy="4621213"/>
          </a:xfrm>
          <a:effectLst>
            <a:outerShdw blurRad="152400" dist="101600" dir="10200000" algn="ctr" rotWithShape="0">
              <a:schemeClr val="accent1">
                <a:lumMod val="40000"/>
                <a:lumOff val="60000"/>
              </a:schemeClr>
            </a:outerShdw>
            <a:reflection blurRad="6350" stA="45000" endPos="90000" dist="12700" dir="5400000" sy="-100000" algn="bl" rotWithShape="0"/>
            <a:softEdge rad="31750"/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marL="0" indent="0" algn="ctr">
              <a:buNone/>
            </a:pPr>
            <a:r>
              <a:rPr lang="en-US" sz="9600" b="1" i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          MURAKOZE</a:t>
            </a:r>
          </a:p>
          <a:p>
            <a:pPr marL="0" indent="0" algn="ctr">
              <a:buNone/>
            </a:pP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92674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1236</TotalTime>
  <Words>153</Words>
  <Application>Microsoft Office PowerPoint</Application>
  <PresentationFormat>Widescreen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ArialMT</vt:lpstr>
      <vt:lpstr>Corbel</vt:lpstr>
      <vt:lpstr>Corbel Light</vt:lpstr>
      <vt:lpstr>Google Sans</vt:lpstr>
      <vt:lpstr>Wingdings</vt:lpstr>
      <vt:lpstr>Ecology 16x9</vt:lpstr>
      <vt:lpstr>EDA Project  </vt:lpstr>
      <vt:lpstr>PowerPoint Presentation</vt:lpstr>
      <vt:lpstr>PowerPoint Presentation</vt:lpstr>
      <vt:lpstr>ROLE AND RESPONSIBILITIES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Rwanda SubNational Adaptation Funda_EDA</dc:title>
  <dc:creator>user</dc:creator>
  <cp:lastModifiedBy>Gasangwa Sylien</cp:lastModifiedBy>
  <cp:revision>7</cp:revision>
  <dcterms:created xsi:type="dcterms:W3CDTF">2023-07-16T10:14:10Z</dcterms:created>
  <dcterms:modified xsi:type="dcterms:W3CDTF">2024-05-17T11:15:55Z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