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6"/>
  </p:sldMasterIdLst>
  <p:notesMasterIdLst>
    <p:notesMasterId r:id="rId15"/>
  </p:notesMasterIdLst>
  <p:handoutMasterIdLst>
    <p:handoutMasterId r:id="rId16"/>
  </p:handoutMasterIdLst>
  <p:sldIdLst>
    <p:sldId id="964" r:id="rId7"/>
    <p:sldId id="969" r:id="rId8"/>
    <p:sldId id="971" r:id="rId9"/>
    <p:sldId id="970" r:id="rId10"/>
    <p:sldId id="973" r:id="rId11"/>
    <p:sldId id="974" r:id="rId12"/>
    <p:sldId id="975" r:id="rId13"/>
    <p:sldId id="9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CCFC03-6EE2-4962-A979-A495CE6EA5EF}">
          <p14:sldIdLst>
            <p14:sldId id="964"/>
            <p14:sldId id="969"/>
            <p14:sldId id="971"/>
            <p14:sldId id="970"/>
            <p14:sldId id="973"/>
            <p14:sldId id="974"/>
            <p14:sldId id="975"/>
            <p14:sldId id="9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D34A"/>
    <a:srgbClr val="1E5E3E"/>
    <a:srgbClr val="C3E088"/>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p:normalViewPr>
    <p:restoredLeft sz="18991" autoAdjust="0"/>
    <p:restoredTop sz="79551" autoAdjust="0"/>
  </p:normalViewPr>
  <p:slideViewPr>
    <p:cSldViewPr snapToGrid="0">
      <p:cViewPr>
        <p:scale>
          <a:sx n="65" d="100"/>
          <a:sy n="65" d="100"/>
        </p:scale>
        <p:origin x="240" y="42"/>
      </p:cViewPr>
      <p:guideLst/>
    </p:cSldViewPr>
  </p:slideViewPr>
  <p:outlineViewPr>
    <p:cViewPr>
      <p:scale>
        <a:sx n="33" d="100"/>
        <a:sy n="33" d="100"/>
      </p:scale>
      <p:origin x="0" y="-816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5/29/2024</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5/29/2024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1769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go through all the decisions, but will quickly highlight some of them that may be of interest and you may wish to study them further, and of course if you have questions we would be able to assist you at this session or at a future event.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3</a:t>
            </a:fld>
            <a:endParaRPr lang="en-US" noProof="0" dirty="0"/>
          </a:p>
        </p:txBody>
      </p:sp>
    </p:spTree>
    <p:extLst>
      <p:ext uri="{BB962C8B-B14F-4D97-AF65-F5344CB8AC3E}">
        <p14:creationId xmlns:p14="http://schemas.microsoft.com/office/powerpoint/2010/main" val="378795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4</a:t>
            </a:fld>
            <a:endParaRPr lang="en-US" noProof="0" dirty="0"/>
          </a:p>
        </p:txBody>
      </p:sp>
    </p:spTree>
    <p:extLst>
      <p:ext uri="{BB962C8B-B14F-4D97-AF65-F5344CB8AC3E}">
        <p14:creationId xmlns:p14="http://schemas.microsoft.com/office/powerpoint/2010/main" val="352798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go through all the decisions, but will quickly highlight some of them that may be of interest and you may wish to study them further, and of course if you have questions we would be able to assist you at this session or at a future event.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5</a:t>
            </a:fld>
            <a:endParaRPr lang="en-US" noProof="0" dirty="0"/>
          </a:p>
        </p:txBody>
      </p:sp>
    </p:spTree>
    <p:extLst>
      <p:ext uri="{BB962C8B-B14F-4D97-AF65-F5344CB8AC3E}">
        <p14:creationId xmlns:p14="http://schemas.microsoft.com/office/powerpoint/2010/main" val="160424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go through all the decisions, but will quickly highlight some of them that may be of interest and you may wish to study them further, and of course if you have questions we would be able to assist you at this session or at a future event.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6</a:t>
            </a:fld>
            <a:endParaRPr lang="en-US" noProof="0" dirty="0"/>
          </a:p>
        </p:txBody>
      </p:sp>
    </p:spTree>
    <p:extLst>
      <p:ext uri="{BB962C8B-B14F-4D97-AF65-F5344CB8AC3E}">
        <p14:creationId xmlns:p14="http://schemas.microsoft.com/office/powerpoint/2010/main" val="21382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go through all the decisions, but will quickly highlight some of them that may be of interest and you may wish to study them further, and of course if you have questions we would be able to assist you at this session or at a future event.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7</a:t>
            </a:fld>
            <a:endParaRPr lang="en-US" noProof="0" dirty="0"/>
          </a:p>
        </p:txBody>
      </p:sp>
    </p:spTree>
    <p:extLst>
      <p:ext uri="{BB962C8B-B14F-4D97-AF65-F5344CB8AC3E}">
        <p14:creationId xmlns:p14="http://schemas.microsoft.com/office/powerpoint/2010/main" val="2040576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not go through all the decisions, but will quickly highlight some of them that may be of interest and you may wish to study them further, and of course if you have questions we would be able to assist you at this session or at a future event. </a:t>
            </a:r>
          </a:p>
        </p:txBody>
      </p:sp>
      <p:sp>
        <p:nvSpPr>
          <p:cNvPr id="4" name="Slide Number Placeholder 3"/>
          <p:cNvSpPr>
            <a:spLocks noGrp="1"/>
          </p:cNvSpPr>
          <p:nvPr>
            <p:ph type="sldNum" sz="quarter" idx="5"/>
          </p:nvPr>
        </p:nvSpPr>
        <p:spPr/>
        <p:txBody>
          <a:bodyPr/>
          <a:lstStyle/>
          <a:p>
            <a:fld id="{B8649DAF-093F-4482-AA38-346E9A2DEE94}" type="slidenum">
              <a:rPr lang="en-US" noProof="0" smtClean="0"/>
              <a:t>8</a:t>
            </a:fld>
            <a:endParaRPr lang="en-US" noProof="0" dirty="0"/>
          </a:p>
        </p:txBody>
      </p:sp>
    </p:spTree>
    <p:extLst>
      <p:ext uri="{BB962C8B-B14F-4D97-AF65-F5344CB8AC3E}">
        <p14:creationId xmlns:p14="http://schemas.microsoft.com/office/powerpoint/2010/main" val="137318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A2FF4DF-B90F-4136-8AAC-D59E5A0963E4}"/>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pic>
        <p:nvPicPr>
          <p:cNvPr id="13" name="Picture 12">
            <a:extLst>
              <a:ext uri="{FF2B5EF4-FFF2-40B4-BE49-F238E27FC236}">
                <a16:creationId xmlns:a16="http://schemas.microsoft.com/office/drawing/2014/main" id="{1D3C057A-E841-4ADE-AB03-CC4799762BF8}"/>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pic>
        <p:nvPicPr>
          <p:cNvPr id="51" name="Picture 50">
            <a:extLst>
              <a:ext uri="{FF2B5EF4-FFF2-40B4-BE49-F238E27FC236}">
                <a16:creationId xmlns:a16="http://schemas.microsoft.com/office/drawing/2014/main" id="{125576EE-8865-4310-8353-0719626C4687}"/>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pic>
        <p:nvPicPr>
          <p:cNvPr id="18" name="Picture 17">
            <a:extLst>
              <a:ext uri="{FF2B5EF4-FFF2-40B4-BE49-F238E27FC236}">
                <a16:creationId xmlns:a16="http://schemas.microsoft.com/office/drawing/2014/main" id="{FCACBD98-34C4-46BA-AA3E-9EC129B841A1}"/>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62411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pic>
        <p:nvPicPr>
          <p:cNvPr id="28" name="Picture 27">
            <a:extLst>
              <a:ext uri="{FF2B5EF4-FFF2-40B4-BE49-F238E27FC236}">
                <a16:creationId xmlns:a16="http://schemas.microsoft.com/office/drawing/2014/main" id="{AA30980C-6845-4D21-8188-11E591F14FB7}"/>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50351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pic>
        <p:nvPicPr>
          <p:cNvPr id="15" name="Picture 14">
            <a:extLst>
              <a:ext uri="{FF2B5EF4-FFF2-40B4-BE49-F238E27FC236}">
                <a16:creationId xmlns:a16="http://schemas.microsoft.com/office/drawing/2014/main" id="{6972CEDB-1A78-4A6D-9780-6FB2E5CF6AF9}"/>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50585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Picture 11">
            <a:extLst>
              <a:ext uri="{FF2B5EF4-FFF2-40B4-BE49-F238E27FC236}">
                <a16:creationId xmlns:a16="http://schemas.microsoft.com/office/drawing/2014/main" id="{3FABEF98-7C8C-4405-A192-E6843833C7A2}"/>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198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pic>
        <p:nvPicPr>
          <p:cNvPr id="5" name="Picture 4">
            <a:extLst>
              <a:ext uri="{FF2B5EF4-FFF2-40B4-BE49-F238E27FC236}">
                <a16:creationId xmlns:a16="http://schemas.microsoft.com/office/drawing/2014/main" id="{10E0969F-F557-494E-894C-19813A2A8F5B}"/>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10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878460"/>
            <a:ext cx="12192000" cy="176212"/>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a:noFill/>
          </a:ln>
        </p:spPr>
        <p:txBody>
          <a:bodyPr/>
          <a:lstStyle/>
          <a:p>
            <a:pPr marL="115888" indent="-115888">
              <a:spcBef>
                <a:spcPct val="50000"/>
              </a:spcBef>
              <a:buFontTx/>
              <a:buChar char="•"/>
            </a:pPr>
            <a:endParaRPr lang="en-US" sz="1300" b="0">
              <a:solidFill>
                <a:schemeClr val="bg1"/>
              </a:solidFill>
            </a:endParaRPr>
          </a:p>
        </p:txBody>
      </p:sp>
      <p:sp>
        <p:nvSpPr>
          <p:cNvPr id="2" name="Title 1"/>
          <p:cNvSpPr>
            <a:spLocks noGrp="1"/>
          </p:cNvSpPr>
          <p:nvPr>
            <p:ph type="title"/>
          </p:nvPr>
        </p:nvSpPr>
        <p:spPr>
          <a:xfrm>
            <a:off x="475913" y="121512"/>
            <a:ext cx="11282705"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a:t>Footer</a:t>
            </a:r>
            <a:endParaRPr lang="en-US" dirty="0"/>
          </a:p>
        </p:txBody>
      </p:sp>
      <p:pic>
        <p:nvPicPr>
          <p:cNvPr id="8" name="Picture 7">
            <a:extLst>
              <a:ext uri="{FF2B5EF4-FFF2-40B4-BE49-F238E27FC236}">
                <a16:creationId xmlns:a16="http://schemas.microsoft.com/office/drawing/2014/main" id="{148CD7B0-9CC5-4736-9DB5-3560704A7EE1}"/>
              </a:ext>
            </a:extLst>
          </p:cNvPr>
          <p:cNvPicPr>
            <a:picLocks noChangeAspect="1"/>
          </p:cNvPicPr>
          <p:nvPr userDrawn="1"/>
        </p:nvPicPr>
        <p:blipFill>
          <a:blip r:embed="rId2"/>
          <a:stretch>
            <a:fillRect/>
          </a:stretch>
        </p:blipFill>
        <p:spPr>
          <a:xfrm>
            <a:off x="9575564" y="6018121"/>
            <a:ext cx="1689336" cy="666843"/>
          </a:xfrm>
          <a:prstGeom prst="rect">
            <a:avLst/>
          </a:prstGeom>
        </p:spPr>
      </p:pic>
    </p:spTree>
    <p:extLst>
      <p:ext uri="{BB962C8B-B14F-4D97-AF65-F5344CB8AC3E}">
        <p14:creationId xmlns:p14="http://schemas.microsoft.com/office/powerpoint/2010/main" val="19725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C3A750C2-08E1-4CD4-8F1C-D23CAAAF3B31}"/>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Picture 19">
            <a:extLst>
              <a:ext uri="{FF2B5EF4-FFF2-40B4-BE49-F238E27FC236}">
                <a16:creationId xmlns:a16="http://schemas.microsoft.com/office/drawing/2014/main" id="{2604ED2F-8FB9-43B5-BD8C-40063B6EA680}"/>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23">
            <a:extLst>
              <a:ext uri="{FF2B5EF4-FFF2-40B4-BE49-F238E27FC236}">
                <a16:creationId xmlns:a16="http://schemas.microsoft.com/office/drawing/2014/main" id="{91400725-2BA0-4AEC-8878-C9C493FDF55B}"/>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4" name="Picture 23">
            <a:extLst>
              <a:ext uri="{FF2B5EF4-FFF2-40B4-BE49-F238E27FC236}">
                <a16:creationId xmlns:a16="http://schemas.microsoft.com/office/drawing/2014/main" id="{FFB87B0C-B1E3-469F-B946-994EFEC65219}"/>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 name="Picture 9">
            <a:extLst>
              <a:ext uri="{FF2B5EF4-FFF2-40B4-BE49-F238E27FC236}">
                <a16:creationId xmlns:a16="http://schemas.microsoft.com/office/drawing/2014/main" id="{CBBAEF92-65E6-4576-BB02-DE52CE560446}"/>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38" name="Picture 37">
            <a:extLst>
              <a:ext uri="{FF2B5EF4-FFF2-40B4-BE49-F238E27FC236}">
                <a16:creationId xmlns:a16="http://schemas.microsoft.com/office/drawing/2014/main" id="{D667CF59-2E32-4ADD-8194-928ABECD2374}"/>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AE10B6D-8AD1-4054-956A-78A599BF550E}"/>
              </a:ext>
            </a:extLst>
          </p:cNvPr>
          <p:cNvPicPr>
            <a:picLocks noChangeAspect="1"/>
          </p:cNvPicPr>
          <p:nvPr userDrawn="1"/>
        </p:nvPicPr>
        <p:blipFill>
          <a:blip r:embed="rId2"/>
          <a:stretch>
            <a:fillRect/>
          </a:stretch>
        </p:blipFill>
        <p:spPr>
          <a:xfrm>
            <a:off x="8727370" y="6085717"/>
            <a:ext cx="2520007" cy="576247"/>
          </a:xfrm>
          <a:prstGeom prst="rect">
            <a:avLst/>
          </a:prstGeom>
        </p:spPr>
      </p:pic>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 id="2147483686" r:id="rId19"/>
    <p:sldLayoutId id="2147483687" r:id="rId20"/>
    <p:sldLayoutId id="2147483689" r:id="rId21"/>
    <p:sldLayoutId id="2147483690" r:id="rId22"/>
    <p:sldLayoutId id="2147483688" r:id="rId23"/>
    <p:sldLayoutId id="2147483692" r:id="rId24"/>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adaptation-fund.org/meeting/42nd-afb-meetin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throwing a net in a boat&#10;&#10;Description automatically generated">
            <a:extLst>
              <a:ext uri="{FF2B5EF4-FFF2-40B4-BE49-F238E27FC236}">
                <a16:creationId xmlns:a16="http://schemas.microsoft.com/office/drawing/2014/main" id="{0D1A81DF-ED49-A744-FE80-A627A4909572}"/>
              </a:ext>
            </a:extLst>
          </p:cNvPr>
          <p:cNvPicPr>
            <a:picLocks noChangeAspect="1"/>
          </p:cNvPicPr>
          <p:nvPr/>
        </p:nvPicPr>
        <p:blipFill>
          <a:blip r:embed="rId3"/>
          <a:stretch>
            <a:fillRect/>
          </a:stretch>
        </p:blipFill>
        <p:spPr>
          <a:xfrm>
            <a:off x="60339" y="62144"/>
            <a:ext cx="12071322" cy="6858000"/>
          </a:xfrm>
          <a:prstGeom prst="rect">
            <a:avLst/>
          </a:prstGeom>
        </p:spPr>
      </p:pic>
      <p:pic>
        <p:nvPicPr>
          <p:cNvPr id="10" name="Picture 9">
            <a:extLst>
              <a:ext uri="{FF2B5EF4-FFF2-40B4-BE49-F238E27FC236}">
                <a16:creationId xmlns:a16="http://schemas.microsoft.com/office/drawing/2014/main" id="{D0BE8DF7-B814-4CFF-BC9D-D0EB2E476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7156" y="0"/>
            <a:ext cx="1664844" cy="1125434"/>
          </a:xfrm>
          <a:prstGeom prst="rect">
            <a:avLst/>
          </a:prstGeom>
        </p:spPr>
      </p:pic>
      <p:sp>
        <p:nvSpPr>
          <p:cNvPr id="2" name="Title 1">
            <a:extLst>
              <a:ext uri="{FF2B5EF4-FFF2-40B4-BE49-F238E27FC236}">
                <a16:creationId xmlns:a16="http://schemas.microsoft.com/office/drawing/2014/main" id="{4437B3D8-D278-A0A3-D01B-437A9D50B113}"/>
              </a:ext>
            </a:extLst>
          </p:cNvPr>
          <p:cNvSpPr>
            <a:spLocks noGrp="1"/>
          </p:cNvSpPr>
          <p:nvPr>
            <p:ph type="ctrTitle"/>
          </p:nvPr>
        </p:nvSpPr>
        <p:spPr>
          <a:xfrm>
            <a:off x="0" y="1765567"/>
            <a:ext cx="7116896" cy="2387600"/>
          </a:xfrm>
          <a:solidFill>
            <a:schemeClr val="accent2">
              <a:alpha val="71000"/>
            </a:schemeClr>
          </a:solidFill>
        </p:spPr>
        <p:txBody>
          <a:bodyPr/>
          <a:lstStyle/>
          <a:p>
            <a:r>
              <a:rPr lang="en-US" dirty="0"/>
              <a:t>Outcomes of the Forty-second Meeting of the Adaptation Fund Board</a:t>
            </a:r>
          </a:p>
        </p:txBody>
      </p:sp>
      <p:sp>
        <p:nvSpPr>
          <p:cNvPr id="4" name="Subtitle 2">
            <a:extLst>
              <a:ext uri="{FF2B5EF4-FFF2-40B4-BE49-F238E27FC236}">
                <a16:creationId xmlns:a16="http://schemas.microsoft.com/office/drawing/2014/main" id="{11E093D3-E05F-8C4E-9CAB-878EBF94142E}"/>
              </a:ext>
            </a:extLst>
          </p:cNvPr>
          <p:cNvSpPr txBox="1">
            <a:spLocks/>
          </p:cNvSpPr>
          <p:nvPr/>
        </p:nvSpPr>
        <p:spPr>
          <a:xfrm>
            <a:off x="-1" y="4153577"/>
            <a:ext cx="7116895" cy="1515703"/>
          </a:xfrm>
          <a:prstGeom prst="rect">
            <a:avLst/>
          </a:prstGeom>
          <a:solidFill>
            <a:schemeClr val="tx1">
              <a:alpha val="69000"/>
            </a:schemeClr>
          </a:solidFill>
          <a:ln>
            <a:solidFill>
              <a:schemeClr val="accent1"/>
            </a:solidFill>
          </a:ln>
        </p:spPr>
        <p:txBody>
          <a:bodyPr vert="horz" lIns="432000" tIns="14400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t>General Updates</a:t>
            </a:r>
          </a:p>
          <a:p>
            <a:r>
              <a:rPr lang="en-US" b="1" i="1" dirty="0"/>
              <a:t>Post-AFB42 Webinar, May 30, 2024 </a:t>
            </a:r>
          </a:p>
          <a:p>
            <a:r>
              <a:rPr lang="en-US" b="1" i="1" dirty="0"/>
              <a:t>Washington DC</a:t>
            </a:r>
          </a:p>
          <a:p>
            <a:endParaRPr lang="en-US" dirty="0"/>
          </a:p>
        </p:txBody>
      </p:sp>
    </p:spTree>
    <p:extLst>
      <p:ext uri="{BB962C8B-B14F-4D97-AF65-F5344CB8AC3E}">
        <p14:creationId xmlns:p14="http://schemas.microsoft.com/office/powerpoint/2010/main" val="127479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p:txBody>
          <a:bodyPr/>
          <a:lstStyle/>
          <a:p>
            <a:pPr marL="342900" indent="-342900" algn="l">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endParaRPr>
          </a:p>
          <a:p>
            <a:pPr marL="342900" indent="-342900" algn="l">
              <a:buFont typeface="Arial" panose="020B0604020202020204" pitchFamily="34" charset="0"/>
              <a:buChar char="•"/>
            </a:pPr>
            <a:r>
              <a:rPr lang="en-US" sz="2400" dirty="0">
                <a:solidFill>
                  <a:schemeClr val="tx1">
                    <a:lumMod val="75000"/>
                    <a:lumOff val="25000"/>
                  </a:schemeClr>
                </a:solidFill>
                <a:latin typeface="Arial" panose="020B0604020202020204" pitchFamily="34" charset="0"/>
              </a:rPr>
              <a:t> AFB 42: April 16-19, 2024 in Bonn, Germany</a:t>
            </a:r>
          </a:p>
          <a:p>
            <a:pPr marL="800100" lvl="1"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rPr>
              <a:t>Project and </a:t>
            </a:r>
            <a:r>
              <a:rPr lang="en-US" sz="2400" dirty="0" err="1">
                <a:solidFill>
                  <a:schemeClr val="tx1">
                    <a:lumMod val="75000"/>
                    <a:lumOff val="25000"/>
                  </a:schemeClr>
                </a:solidFill>
                <a:latin typeface="Arial" panose="020B0604020202020204" pitchFamily="34" charset="0"/>
              </a:rPr>
              <a:t>Programme</a:t>
            </a:r>
            <a:r>
              <a:rPr lang="en-US" sz="2400" dirty="0">
                <a:solidFill>
                  <a:schemeClr val="tx1">
                    <a:lumMod val="75000"/>
                    <a:lumOff val="25000"/>
                  </a:schemeClr>
                </a:solidFill>
                <a:latin typeface="Arial" panose="020B0604020202020204" pitchFamily="34" charset="0"/>
              </a:rPr>
              <a:t> Review Committee: April 16 &amp; 17</a:t>
            </a:r>
          </a:p>
          <a:p>
            <a:pPr marL="800100" lvl="1" indent="-342900">
              <a:buFont typeface="Arial" panose="020B0604020202020204" pitchFamily="34" charset="0"/>
              <a:buChar char="•"/>
            </a:pPr>
            <a:r>
              <a:rPr lang="en-US" sz="2400" dirty="0">
                <a:solidFill>
                  <a:schemeClr val="tx1">
                    <a:lumMod val="75000"/>
                    <a:lumOff val="25000"/>
                  </a:schemeClr>
                </a:solidFill>
                <a:latin typeface="Arial" panose="020B0604020202020204" pitchFamily="34" charset="0"/>
              </a:rPr>
              <a:t>Ethics and Finance Committee: April 16 &amp; 17 </a:t>
            </a:r>
          </a:p>
          <a:p>
            <a:pPr algn="l"/>
            <a:endParaRPr lang="en-US" sz="2400" dirty="0">
              <a:solidFill>
                <a:schemeClr val="tx1">
                  <a:lumMod val="75000"/>
                  <a:lumOff val="25000"/>
                </a:schemeClr>
              </a:solidFill>
              <a:latin typeface="Arial" panose="020B0604020202020204" pitchFamily="34" charset="0"/>
            </a:endParaRPr>
          </a:p>
          <a:p>
            <a:pPr marL="342900" indent="-342900" algn="l">
              <a:buFont typeface="Arial" panose="020B0604020202020204" pitchFamily="34" charset="0"/>
              <a:buChar char="•"/>
            </a:pPr>
            <a:r>
              <a:rPr lang="en-US" sz="2400" dirty="0">
                <a:solidFill>
                  <a:schemeClr val="tx1">
                    <a:lumMod val="75000"/>
                    <a:lumOff val="25000"/>
                  </a:schemeClr>
                </a:solidFill>
                <a:latin typeface="Arial" panose="020B0604020202020204" pitchFamily="34" charset="0"/>
              </a:rPr>
              <a:t>19 Board agenda items, over a hundred documents prepared (including EFC and PPRC)</a:t>
            </a:r>
          </a:p>
          <a:p>
            <a:pPr lvl="1"/>
            <a:endParaRPr lang="en-US" sz="2400" dirty="0">
              <a:solidFill>
                <a:schemeClr val="tx1">
                  <a:lumMod val="75000"/>
                  <a:lumOff val="25000"/>
                </a:schemeClr>
              </a:solidFill>
              <a:latin typeface="Arial" panose="020B0604020202020204" pitchFamily="34" charset="0"/>
            </a:endParaRPr>
          </a:p>
          <a:p>
            <a:pPr marL="342900" indent="-342900"/>
            <a:r>
              <a:rPr lang="en-US" sz="2400" dirty="0">
                <a:solidFill>
                  <a:schemeClr val="tx1">
                    <a:lumMod val="75000"/>
                    <a:lumOff val="25000"/>
                  </a:schemeClr>
                </a:solidFill>
                <a:latin typeface="Arial" panose="020B0604020202020204" pitchFamily="34" charset="0"/>
              </a:rPr>
              <a:t>60 decisions, </a:t>
            </a:r>
            <a:r>
              <a:rPr lang="en-US" sz="2400" dirty="0">
                <a:latin typeface="Arial" panose="020B0604020202020204" pitchFamily="34" charset="0"/>
              </a:rPr>
              <a:t>of which, 27 project decisions:</a:t>
            </a:r>
            <a:endParaRPr lang="en-US" sz="2400" dirty="0">
              <a:solidFill>
                <a:schemeClr val="tx1">
                  <a:lumMod val="75000"/>
                  <a:lumOff val="25000"/>
                </a:schemeClr>
              </a:solidFill>
              <a:latin typeface="Arial" panose="020B0604020202020204" pitchFamily="34" charset="0"/>
            </a:endParaRPr>
          </a:p>
          <a:p>
            <a:pPr marL="619125" lvl="1" indent="-342900"/>
            <a:endParaRPr lang="en-US" sz="2200" dirty="0">
              <a:solidFill>
                <a:schemeClr val="tx1">
                  <a:lumMod val="75000"/>
                  <a:lumOff val="25000"/>
                </a:schemeClr>
              </a:solidFill>
              <a:latin typeface="Arial" panose="020B0604020202020204" pitchFamily="34" charset="0"/>
            </a:endParaRPr>
          </a:p>
          <a:p>
            <a:pPr marL="619125" lvl="1" indent="-342900"/>
            <a:r>
              <a:rPr lang="en-US" sz="2200" dirty="0">
                <a:solidFill>
                  <a:schemeClr val="tx1">
                    <a:lumMod val="75000"/>
                    <a:lumOff val="25000"/>
                  </a:schemeClr>
                </a:solidFill>
                <a:latin typeface="Arial" panose="020B0604020202020204" pitchFamily="34" charset="0"/>
              </a:rPr>
              <a:t>Funding decisions: US$ 82.2 M committed to approved projects and PFGs</a:t>
            </a:r>
          </a:p>
          <a:p>
            <a:pPr marL="0" indent="0">
              <a:buNone/>
            </a:pPr>
            <a:endParaRPr lang="en-US" dirty="0"/>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Overview</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2</a:t>
            </a:fld>
            <a:endParaRPr lang="en-US" noProof="0" dirty="0"/>
          </a:p>
        </p:txBody>
      </p:sp>
    </p:spTree>
    <p:extLst>
      <p:ext uri="{BB962C8B-B14F-4D97-AF65-F5344CB8AC3E}">
        <p14:creationId xmlns:p14="http://schemas.microsoft.com/office/powerpoint/2010/main" val="21854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p:txBody>
          <a:bodyPr/>
          <a:lstStyle/>
          <a:p>
            <a:pPr marL="342900" indent="-342900" algn="l">
              <a:buFont typeface="Arial" panose="020B0604020202020204" pitchFamily="34" charset="0"/>
              <a:buChar char="•"/>
            </a:pPr>
            <a:r>
              <a:rPr lang="en-US" sz="2400" dirty="0">
                <a:solidFill>
                  <a:schemeClr val="tx1">
                    <a:lumMod val="75000"/>
                    <a:lumOff val="25000"/>
                  </a:schemeClr>
                </a:solidFill>
                <a:latin typeface="Arial" panose="020B0604020202020204" pitchFamily="34" charset="0"/>
              </a:rPr>
              <a:t> </a:t>
            </a:r>
            <a:r>
              <a:rPr lang="en-US" sz="2400" dirty="0">
                <a:latin typeface="Arial" panose="020B0604020202020204" pitchFamily="34" charset="0"/>
              </a:rPr>
              <a:t>Decisions document available at AFB42 meeting page:</a:t>
            </a:r>
          </a:p>
          <a:p>
            <a:pPr marL="0" indent="0" algn="l">
              <a:buNone/>
            </a:pPr>
            <a:r>
              <a:rPr lang="en-US" sz="2400" dirty="0">
                <a:latin typeface="Arial" panose="020B0604020202020204" pitchFamily="34" charset="0"/>
              </a:rPr>
              <a:t> </a:t>
            </a:r>
            <a:r>
              <a:rPr lang="en-US" sz="2400" dirty="0">
                <a:latin typeface="Arial" panose="020B0604020202020204" pitchFamily="34" charset="0"/>
                <a:hlinkClick r:id="rId3"/>
              </a:rPr>
              <a:t>https://www.adaptation-fund.org/meeting/42nd-afb-meeting/</a:t>
            </a:r>
            <a:endParaRPr lang="en-US" sz="2400" dirty="0">
              <a:latin typeface="Arial" panose="020B0604020202020204" pitchFamily="34" charset="0"/>
            </a:endParaRPr>
          </a:p>
          <a:p>
            <a:pPr marL="342900" indent="-342900" algn="l">
              <a:buFont typeface="Arial" panose="020B0604020202020204" pitchFamily="34" charset="0"/>
              <a:buChar char="•"/>
            </a:pPr>
            <a:endParaRPr lang="en-US" sz="2400" dirty="0">
              <a:latin typeface="Arial" panose="020B0604020202020204" pitchFamily="34" charset="0"/>
            </a:endParaRPr>
          </a:p>
          <a:p>
            <a:pPr marL="342900" indent="-342900"/>
            <a:r>
              <a:rPr lang="en-US" sz="2400" dirty="0"/>
              <a:t>Decision B.42/33: On the FY 2025 provisions for the amounts of: </a:t>
            </a:r>
          </a:p>
          <a:p>
            <a:pPr marL="342900" indent="-342900">
              <a:buAutoNum type="alphaLcParenBoth"/>
            </a:pPr>
            <a:r>
              <a:rPr lang="en-US" sz="1600" dirty="0"/>
              <a:t>US$ 60 million for funding regional project and </a:t>
            </a:r>
            <a:r>
              <a:rPr lang="en-US" sz="1600" dirty="0" err="1"/>
              <a:t>programme</a:t>
            </a:r>
            <a:r>
              <a:rPr lang="en-US" sz="1600" dirty="0"/>
              <a:t> proposals, including the funding of project formulation grant requests for preparing regional project and </a:t>
            </a:r>
            <a:r>
              <a:rPr lang="en-US" sz="1600" dirty="0" err="1"/>
              <a:t>programme</a:t>
            </a:r>
            <a:r>
              <a:rPr lang="en-US" sz="1600" dirty="0"/>
              <a:t> concept or fully-developed project documents; </a:t>
            </a:r>
          </a:p>
          <a:p>
            <a:pPr marL="0" indent="0">
              <a:buNone/>
            </a:pPr>
            <a:r>
              <a:rPr lang="en-US" sz="1600" dirty="0"/>
              <a:t>(b) US$ 26.5 million for funding locally led adaptation (LLA) single country projects and </a:t>
            </a:r>
            <a:r>
              <a:rPr lang="en-US" sz="1600" dirty="0" err="1"/>
              <a:t>programmes</a:t>
            </a:r>
            <a:r>
              <a:rPr lang="en-US" sz="1600" dirty="0"/>
              <a:t>, including the funding of project formulation and project formulation grant requests for preparing enhanced direct access fully-developed project documents; </a:t>
            </a:r>
          </a:p>
          <a:p>
            <a:pPr marL="0" indent="0">
              <a:buNone/>
            </a:pPr>
            <a:r>
              <a:rPr lang="en-US" sz="1600" dirty="0"/>
              <a:t>(c) US$35 million for funding a new Global Aggregator </a:t>
            </a:r>
            <a:r>
              <a:rPr lang="en-US" sz="1600" dirty="0" err="1"/>
              <a:t>programme</a:t>
            </a:r>
            <a:r>
              <a:rPr lang="en-US" sz="1600" dirty="0"/>
              <a:t> for </a:t>
            </a:r>
            <a:r>
              <a:rPr lang="en-US" sz="1600" dirty="0" err="1"/>
              <a:t>channelling</a:t>
            </a:r>
            <a:r>
              <a:rPr lang="en-US" sz="1600" dirty="0"/>
              <a:t> grants for LLA to non-accredited entities; </a:t>
            </a:r>
          </a:p>
          <a:p>
            <a:pPr marL="0" indent="0">
              <a:buNone/>
            </a:pPr>
            <a:r>
              <a:rPr lang="en-US" sz="1600" dirty="0"/>
              <a:t>(d) US$ 30.3 million for funding large innovation projects and </a:t>
            </a:r>
            <a:r>
              <a:rPr lang="en-US" sz="1600" dirty="0" err="1"/>
              <a:t>programmes</a:t>
            </a:r>
            <a:r>
              <a:rPr lang="en-US" sz="1600" dirty="0"/>
              <a:t>, including the funding of project formulation and project formulation grant requests for preparing large innovation fully-developed project documents; </a:t>
            </a:r>
          </a:p>
          <a:p>
            <a:pPr marL="0" indent="0">
              <a:buNone/>
            </a:pPr>
            <a:r>
              <a:rPr lang="en-US" sz="1600" dirty="0"/>
              <a:t>(e) US$ 1.5 million for funding small innovation grants; (f) US$ 1.5 million for funding learning grants; (g) US$ 1 million for funding project scale-up grants. </a:t>
            </a:r>
            <a:endParaRPr lang="en-US" sz="1600" dirty="0">
              <a:solidFill>
                <a:schemeClr val="tx1">
                  <a:lumMod val="75000"/>
                  <a:lumOff val="25000"/>
                </a:schemeClr>
              </a:solidFill>
              <a:latin typeface="Arial" panose="020B0604020202020204" pitchFamily="34" charset="0"/>
            </a:endParaRPr>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Key decisions</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3</a:t>
            </a:fld>
            <a:endParaRPr lang="en-US" noProof="0" dirty="0"/>
          </a:p>
        </p:txBody>
      </p:sp>
    </p:spTree>
    <p:extLst>
      <p:ext uri="{BB962C8B-B14F-4D97-AF65-F5344CB8AC3E}">
        <p14:creationId xmlns:p14="http://schemas.microsoft.com/office/powerpoint/2010/main" val="76807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p:txBody>
          <a:bodyPr/>
          <a:lstStyle/>
          <a:p>
            <a:pPr marL="342900" indent="-342900" algn="l">
              <a:buFont typeface="Arial" panose="020B0604020202020204" pitchFamily="34" charset="0"/>
              <a:buChar char="•"/>
            </a:pPr>
            <a:r>
              <a:rPr lang="en-US" sz="2400" dirty="0">
                <a:latin typeface="Arial" panose="020B0604020202020204" pitchFamily="34" charset="0"/>
              </a:rPr>
              <a:t>Decision B.42/34: Learning grant amount increase</a:t>
            </a:r>
          </a:p>
          <a:p>
            <a:pPr marL="342900" indent="-342900" algn="l">
              <a:buFont typeface="Arial" panose="020B0604020202020204" pitchFamily="34" charset="0"/>
              <a:buChar char="•"/>
            </a:pPr>
            <a:r>
              <a:rPr lang="en-US" sz="2400" dirty="0">
                <a:latin typeface="Arial" panose="020B0604020202020204" pitchFamily="34" charset="0"/>
              </a:rPr>
              <a:t>Decision B.42/36: Additional delivery modalities for expanding support for LLA</a:t>
            </a:r>
          </a:p>
          <a:p>
            <a:pPr marL="342900" indent="-342900" algn="l">
              <a:buFont typeface="Arial" panose="020B0604020202020204" pitchFamily="34" charset="0"/>
              <a:buChar char="•"/>
            </a:pPr>
            <a:r>
              <a:rPr lang="en-US" sz="2400" dirty="0">
                <a:latin typeface="Arial" panose="020B0604020202020204" pitchFamily="34" charset="0"/>
              </a:rPr>
              <a:t>Decision B.42/37: Modifications of project formulation grants</a:t>
            </a:r>
          </a:p>
          <a:p>
            <a:pPr marL="342900" indent="-342900" algn="l">
              <a:buFont typeface="Arial" panose="020B0604020202020204" pitchFamily="34" charset="0"/>
              <a:buChar char="•"/>
            </a:pPr>
            <a:r>
              <a:rPr lang="en-US" sz="2400" dirty="0">
                <a:latin typeface="Arial" panose="020B0604020202020204" pitchFamily="34" charset="0"/>
              </a:rPr>
              <a:t>Decision B.42/43: Report on the analysis of broadening of the scope, eligibility criteria and type of technical assistance grants available to national and regional implementing entities: </a:t>
            </a:r>
            <a:r>
              <a:rPr lang="en-US" sz="2400" dirty="0"/>
              <a:t>submit a paper to the Project and </a:t>
            </a:r>
            <a:r>
              <a:rPr lang="en-US" sz="2400" dirty="0" err="1"/>
              <a:t>Programme</a:t>
            </a:r>
            <a:r>
              <a:rPr lang="en-US" sz="2400" dirty="0"/>
              <a:t> Review Committee at its thirty-fifth meeting (AFB44) outlining an enhanced readiness </a:t>
            </a:r>
            <a:r>
              <a:rPr lang="en-US" sz="2400" dirty="0" err="1"/>
              <a:t>programme</a:t>
            </a:r>
            <a:r>
              <a:rPr lang="en-US" sz="2400" dirty="0"/>
              <a:t>. The enhanced readiness </a:t>
            </a:r>
            <a:r>
              <a:rPr lang="en-US" sz="2400" dirty="0" err="1"/>
              <a:t>programme</a:t>
            </a:r>
            <a:r>
              <a:rPr lang="en-US" sz="2400" dirty="0"/>
              <a:t> should, among other things, focus on demand-driven support; expand in scope and in recipients; deliver tailored support; and strengthen readiness partnerships and collaboration. The paper should also include an analysis on the possibility of broadening the scope, eligibility criteria and type of technical assistance grants and their availability to national and regional implementing entities.</a:t>
            </a:r>
            <a:endParaRPr lang="en-US" sz="2400" dirty="0">
              <a:latin typeface="Arial" panose="020B0604020202020204" pitchFamily="34" charset="0"/>
            </a:endParaRPr>
          </a:p>
          <a:p>
            <a:pPr marL="342900" indent="-342900" algn="l">
              <a:buFont typeface="Arial" panose="020B0604020202020204" pitchFamily="34" charset="0"/>
              <a:buChar char="•"/>
            </a:pPr>
            <a:endParaRPr lang="en-US" sz="2400" dirty="0"/>
          </a:p>
          <a:p>
            <a:pPr marL="0" indent="0">
              <a:buNone/>
            </a:pPr>
            <a:endParaRPr lang="en-US" dirty="0"/>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Key decisions</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4</a:t>
            </a:fld>
            <a:endParaRPr lang="en-US" noProof="0" dirty="0"/>
          </a:p>
        </p:txBody>
      </p:sp>
    </p:spTree>
    <p:extLst>
      <p:ext uri="{BB962C8B-B14F-4D97-AF65-F5344CB8AC3E}">
        <p14:creationId xmlns:p14="http://schemas.microsoft.com/office/powerpoint/2010/main" val="203152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p:txBody>
          <a:bodyPr/>
          <a:lstStyle/>
          <a:p>
            <a:pPr marL="342900" indent="-342900" algn="l">
              <a:buFont typeface="Arial" panose="020B0604020202020204" pitchFamily="34" charset="0"/>
              <a:buChar char="•"/>
            </a:pPr>
            <a:r>
              <a:rPr lang="en-US" sz="2400" dirty="0">
                <a:latin typeface="Arial" panose="020B0604020202020204" pitchFamily="34" charset="0"/>
              </a:rPr>
              <a:t>Decision B.42/45: </a:t>
            </a:r>
            <a:r>
              <a:rPr lang="en-US" sz="2400" dirty="0"/>
              <a:t>Administrative budgets of the Board and secretariat, Adaptation Fund Technical Evaluation Reference Group and its secretariat, and trustee for fiscal year 2025</a:t>
            </a:r>
            <a:endParaRPr lang="en-US" sz="2400" dirty="0">
              <a:latin typeface="Arial" panose="020B0604020202020204" pitchFamily="34" charset="0"/>
            </a:endParaRPr>
          </a:p>
          <a:p>
            <a:pPr marL="342900" indent="-342900" algn="l">
              <a:buFont typeface="Arial" panose="020B0604020202020204" pitchFamily="34" charset="0"/>
              <a:buChar char="•"/>
            </a:pPr>
            <a:r>
              <a:rPr lang="en-US" sz="2400" dirty="0">
                <a:latin typeface="Arial" panose="020B0604020202020204" pitchFamily="34" charset="0"/>
              </a:rPr>
              <a:t>Decision B.42/36: </a:t>
            </a:r>
            <a:r>
              <a:rPr lang="en-US" sz="2400" dirty="0"/>
              <a:t>Observations on post-approval requests for changes received by the secretariat by the Technical Evaluation Reference Group of the Adaptation Fund: gap analysis of the current policies pertaining to project post-approval requests for changes</a:t>
            </a:r>
            <a:endParaRPr lang="en-US" sz="2400" dirty="0">
              <a:latin typeface="Arial" panose="020B0604020202020204" pitchFamily="34" charset="0"/>
            </a:endParaRPr>
          </a:p>
          <a:p>
            <a:pPr marL="342900" indent="-342900" algn="l">
              <a:buFont typeface="Arial" panose="020B0604020202020204" pitchFamily="34" charset="0"/>
              <a:buChar char="•"/>
            </a:pPr>
            <a:r>
              <a:rPr lang="en-US" sz="2400" dirty="0">
                <a:latin typeface="Arial" panose="020B0604020202020204" pitchFamily="34" charset="0"/>
              </a:rPr>
              <a:t>Decision B.42/37: </a:t>
            </a:r>
            <a:r>
              <a:rPr lang="en-US" sz="2400" dirty="0"/>
              <a:t>Analysis of the provisions of the Operational Policies and Guidelines for Parties to Access Resources from the Adaptation Fund related to the designated authorities of the Fund: - To request the secretariat to propose options for amending the provisions related to the Designated Authorities (DA) &amp; to also present an analysis of their operational implications, taking into consideration relevant practices of other climate funds and consultations with relevant stakeholders</a:t>
            </a:r>
            <a:endParaRPr lang="en-US" sz="2400" dirty="0">
              <a:latin typeface="Arial" panose="020B0604020202020204" pitchFamily="34" charset="0"/>
            </a:endParaRPr>
          </a:p>
          <a:p>
            <a:pPr marL="0" indent="0" algn="l">
              <a:buNone/>
            </a:pPr>
            <a:endParaRPr lang="en-US" sz="2400" dirty="0">
              <a:solidFill>
                <a:schemeClr val="tx1">
                  <a:lumMod val="75000"/>
                  <a:lumOff val="25000"/>
                </a:schemeClr>
              </a:solidFill>
              <a:latin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Key decisions</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5</a:t>
            </a:fld>
            <a:endParaRPr lang="en-US" noProof="0" dirty="0"/>
          </a:p>
        </p:txBody>
      </p:sp>
    </p:spTree>
    <p:extLst>
      <p:ext uri="{BB962C8B-B14F-4D97-AF65-F5344CB8AC3E}">
        <p14:creationId xmlns:p14="http://schemas.microsoft.com/office/powerpoint/2010/main" val="27064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p:txBody>
          <a:bodyPr/>
          <a:lstStyle/>
          <a:p>
            <a:pPr marL="342900" indent="-342900" algn="l">
              <a:buFont typeface="Arial" panose="020B0604020202020204" pitchFamily="34" charset="0"/>
              <a:buChar char="•"/>
            </a:pPr>
            <a:r>
              <a:rPr lang="en-US" sz="2400" dirty="0">
                <a:latin typeface="Arial" panose="020B0604020202020204" pitchFamily="34" charset="0"/>
              </a:rPr>
              <a:t>Decision B.42/53: </a:t>
            </a:r>
          </a:p>
          <a:p>
            <a:pPr marL="0" indent="0" algn="l">
              <a:buNone/>
            </a:pPr>
            <a:r>
              <a:rPr lang="en-US" sz="2400" dirty="0"/>
              <a:t>Having considered document AFB/B.42/8, the Adaptation Fund Board (the Board) decided:</a:t>
            </a:r>
            <a:endParaRPr lang="en-US" sz="2400" dirty="0">
              <a:latin typeface="Arial" panose="020B0604020202020204" pitchFamily="34" charset="0"/>
            </a:endParaRPr>
          </a:p>
          <a:p>
            <a:pPr marL="342900" indent="-342900" algn="l">
              <a:buFont typeface="Arial" panose="020B0604020202020204" pitchFamily="34" charset="0"/>
              <a:buChar char="•"/>
            </a:pPr>
            <a:r>
              <a:rPr lang="en-US" sz="2000" dirty="0"/>
              <a:t>(a) With respect to the issue of policy compliance under section 3.02 of the Adaptation Fund’s standard project legal agreement (the Legal Agreement), to pursue the option of allowing implementing entities to apply their own policies and procedures, which should enable them to comply with the Fund’s standards, policies and procedures; </a:t>
            </a:r>
          </a:p>
          <a:p>
            <a:pPr marL="342900" indent="-342900" algn="l">
              <a:buFont typeface="Arial" panose="020B0604020202020204" pitchFamily="34" charset="0"/>
              <a:buChar char="•"/>
            </a:pPr>
            <a:r>
              <a:rPr lang="en-US" sz="2000" dirty="0"/>
              <a:t>(b) With respect to the issue of the auditing requirement under section 7.01 (f) of the Legal Agreement, to pursue the option of allowing all multilateral implementing entities to submit certified financial statements as part of the annual performance report and after project closure; </a:t>
            </a:r>
          </a:p>
          <a:p>
            <a:pPr marL="342900" indent="-342900" algn="l">
              <a:buFont typeface="Arial" panose="020B0604020202020204" pitchFamily="34" charset="0"/>
              <a:buChar char="•"/>
            </a:pPr>
            <a:r>
              <a:rPr lang="en-US" sz="2000" dirty="0"/>
              <a:t>(c) To request the secretariat: </a:t>
            </a:r>
          </a:p>
          <a:p>
            <a:pPr marL="619125" lvl="1" indent="-342900"/>
            <a:r>
              <a:rPr lang="en-US" sz="2000" dirty="0"/>
              <a:t>(i) With regard to the issue of auditing requirements, to further consider options for additional measures to mitigate fiduciary risks, as appropriate, taking into account the practices of other climate funds; </a:t>
            </a:r>
          </a:p>
          <a:p>
            <a:pPr marL="619125" lvl="1" indent="-342900"/>
            <a:r>
              <a:rPr lang="en-US" sz="2000" dirty="0"/>
              <a:t>(ii) To prepare a draft of amendments to the Legal Agreement to reflect paragraphs (a) and (b) above; </a:t>
            </a:r>
          </a:p>
          <a:p>
            <a:pPr marL="619125" lvl="1" indent="-342900"/>
            <a:r>
              <a:rPr lang="en-US" sz="2000" dirty="0"/>
              <a:t>(iii) To submit the outcomes of the work referred to in paragraphs (c) (i) and (c) (ii) to the Board’s for consideration at its forty-third meeting; (iv) To communicate the present decision to the implementing entities. </a:t>
            </a:r>
          </a:p>
          <a:p>
            <a:pPr marL="0" indent="0">
              <a:buNone/>
            </a:pPr>
            <a:endParaRPr lang="en-US" dirty="0"/>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Key decisions</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6</a:t>
            </a:fld>
            <a:endParaRPr lang="en-US" noProof="0" dirty="0"/>
          </a:p>
        </p:txBody>
      </p:sp>
    </p:spTree>
    <p:extLst>
      <p:ext uri="{BB962C8B-B14F-4D97-AF65-F5344CB8AC3E}">
        <p14:creationId xmlns:p14="http://schemas.microsoft.com/office/powerpoint/2010/main" val="7194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a:xfrm>
            <a:off x="432000" y="1152000"/>
            <a:ext cx="11340000" cy="4893958"/>
          </a:xfrm>
        </p:spPr>
        <p:txBody>
          <a:bodyPr/>
          <a:lstStyle/>
          <a:p>
            <a:pPr marL="342900" indent="-342900"/>
            <a:r>
              <a:rPr lang="en-US" sz="2400" dirty="0">
                <a:latin typeface="Arial" panose="020B0604020202020204" pitchFamily="34" charset="0"/>
              </a:rPr>
              <a:t>Decision B.42/54: </a:t>
            </a:r>
            <a:r>
              <a:rPr lang="en-US" sz="2400" dirty="0"/>
              <a:t>The Adaptation Fund Board (the Board) decided: (a) To establish the status of “active civil society observer of the Adaptation Fund” referred to in document AFB/B.42/9/Add.1, which will be granted to civil society representatives of the observer organizations accredited to the United Nations Framework Convention on Climate Change, entitling them to participate in the proceedings of the open segments of Board meetings and to make interventions, upon the invitation of the Chair of the Board, in order to present the views of civil society on matters being considered by the Board</a:t>
            </a:r>
          </a:p>
          <a:p>
            <a:pPr marL="342900" indent="-342900"/>
            <a:r>
              <a:rPr lang="en-US" sz="2400" dirty="0">
                <a:latin typeface="Arial" panose="020B0604020202020204" pitchFamily="34" charset="0"/>
              </a:rPr>
              <a:t>Decision B.42/56: </a:t>
            </a:r>
            <a:r>
              <a:rPr lang="en-US" sz="2400" dirty="0"/>
              <a:t>To update the Environmental and Social Policy of the Adaptation Fund (ESP) taking a fit-for-purpose approach outlined as option 1 in document AFB/B.42/11</a:t>
            </a:r>
          </a:p>
          <a:p>
            <a:pPr marL="342900" indent="-342900"/>
            <a:r>
              <a:rPr lang="en-US" sz="2400" dirty="0">
                <a:latin typeface="Arial" panose="020B0604020202020204" pitchFamily="34" charset="0"/>
              </a:rPr>
              <a:t>Decision B.42/57: </a:t>
            </a:r>
            <a:r>
              <a:rPr lang="en-US" sz="2400" dirty="0"/>
              <a:t>Options for a policy on safeguarding against sexual exploitation and abuse and sexual harassment: to develop a policy on safeguarding against sexual exploitation, sexual abuse and sexual harassment (SEAH)</a:t>
            </a:r>
            <a:endParaRPr lang="en-US" sz="2400" dirty="0">
              <a:latin typeface="Arial" panose="020B0604020202020204" pitchFamily="34" charset="0"/>
            </a:endParaRPr>
          </a:p>
          <a:p>
            <a:pPr marL="0" indent="0" algn="l">
              <a:buNone/>
            </a:pPr>
            <a:endParaRPr lang="en-US" sz="2400" dirty="0"/>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Key decisions</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7</a:t>
            </a:fld>
            <a:endParaRPr lang="en-US" noProof="0" dirty="0"/>
          </a:p>
        </p:txBody>
      </p:sp>
    </p:spTree>
    <p:extLst>
      <p:ext uri="{BB962C8B-B14F-4D97-AF65-F5344CB8AC3E}">
        <p14:creationId xmlns:p14="http://schemas.microsoft.com/office/powerpoint/2010/main" val="4264575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DC5AB-FEDC-A616-7DC5-91946EB9A631}"/>
              </a:ext>
            </a:extLst>
          </p:cNvPr>
          <p:cNvSpPr>
            <a:spLocks noGrp="1"/>
          </p:cNvSpPr>
          <p:nvPr>
            <p:ph idx="1"/>
          </p:nvPr>
        </p:nvSpPr>
        <p:spPr/>
        <p:txBody>
          <a:bodyPr/>
          <a:lstStyle/>
          <a:p>
            <a:pPr marL="342900" indent="-342900"/>
            <a:r>
              <a:rPr lang="en-US" sz="2400" dirty="0">
                <a:solidFill>
                  <a:schemeClr val="tx1">
                    <a:lumMod val="75000"/>
                    <a:lumOff val="25000"/>
                  </a:schemeClr>
                </a:solidFill>
                <a:latin typeface="Arial" panose="020B0604020202020204" pitchFamily="34" charset="0"/>
              </a:rPr>
              <a:t> </a:t>
            </a:r>
            <a:r>
              <a:rPr lang="en-US" sz="2400" dirty="0">
                <a:latin typeface="Arial" panose="020B0604020202020204" pitchFamily="34" charset="0"/>
              </a:rPr>
              <a:t>Decision B.42/59: </a:t>
            </a:r>
            <a:r>
              <a:rPr lang="en-US" sz="2400"/>
              <a:t>Resource mobilization: To </a:t>
            </a:r>
            <a:r>
              <a:rPr lang="en-US" sz="2400" dirty="0"/>
              <a:t>request the secretariat to prepare an analysis of the usage of the various caps, develop options for adjusting project- and programming-related caps, including the cap for multilateral implementing entities, and present them to the Board for consideration at its forty-third meeting. </a:t>
            </a:r>
          </a:p>
          <a:p>
            <a:pPr marL="342900" indent="-342900"/>
            <a:r>
              <a:rPr lang="en-US" sz="2400" dirty="0">
                <a:latin typeface="Arial" panose="020B0604020202020204" pitchFamily="34" charset="0"/>
              </a:rPr>
              <a:t>Decision B.42/60: </a:t>
            </a:r>
            <a:r>
              <a:rPr lang="en-US" sz="2400" dirty="0"/>
              <a:t>AFB 44: March 18 to 21, 2025, in Bonn, Germany.</a:t>
            </a:r>
          </a:p>
          <a:p>
            <a:pPr marL="342900" indent="-342900"/>
            <a:r>
              <a:rPr lang="en-US" sz="2400" dirty="0">
                <a:latin typeface="Arial" panose="020B0604020202020204" pitchFamily="34" charset="0"/>
              </a:rPr>
              <a:t> AFB 43: </a:t>
            </a:r>
            <a:r>
              <a:rPr lang="en-US" sz="2400" dirty="0"/>
              <a:t>October 8-11, 2024, in Bonn, Germany.</a:t>
            </a:r>
          </a:p>
          <a:p>
            <a:pPr marL="342900" indent="-342900" algn="l">
              <a:buFont typeface="Arial" panose="020B0604020202020204" pitchFamily="34" charset="0"/>
              <a:buChar char="•"/>
            </a:pPr>
            <a:endParaRPr lang="en-US" sz="2400" dirty="0">
              <a:solidFill>
                <a:schemeClr val="tx1">
                  <a:lumMod val="75000"/>
                  <a:lumOff val="25000"/>
                </a:schemeClr>
              </a:solidFill>
              <a:latin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1A76570D-5AF3-2DD8-5B03-D1930C54BFFD}"/>
              </a:ext>
            </a:extLst>
          </p:cNvPr>
          <p:cNvSpPr>
            <a:spLocks noGrp="1"/>
          </p:cNvSpPr>
          <p:nvPr>
            <p:ph type="title"/>
          </p:nvPr>
        </p:nvSpPr>
        <p:spPr/>
        <p:txBody>
          <a:bodyPr/>
          <a:lstStyle/>
          <a:p>
            <a:r>
              <a:rPr lang="en-US" dirty="0"/>
              <a:t>Key decisions</a:t>
            </a:r>
          </a:p>
        </p:txBody>
      </p:sp>
      <p:sp>
        <p:nvSpPr>
          <p:cNvPr id="4" name="Slide Number Placeholder 3">
            <a:extLst>
              <a:ext uri="{FF2B5EF4-FFF2-40B4-BE49-F238E27FC236}">
                <a16:creationId xmlns:a16="http://schemas.microsoft.com/office/drawing/2014/main" id="{3E87E4D3-2BED-EAF2-DCEF-6F1AF5383A75}"/>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Tree>
    <p:extLst>
      <p:ext uri="{BB962C8B-B14F-4D97-AF65-F5344CB8AC3E}">
        <p14:creationId xmlns:p14="http://schemas.microsoft.com/office/powerpoint/2010/main" val="2349894748"/>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AF_template2.potx" id="{FB9BC85B-5171-46B6-8E36-15A261FE3705}" vid="{0A909B1D-D8E9-4AE6-984D-E448F6289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a6c10d7-b926-4fc0-945e-3cbf5049f6bd" ContentTypeId="0x010100F4C63C3BD852AE468EAEFD0E6C57C64F02" PreviousValue="false"/>
</file>

<file path=customXml/item2.xml><?xml version="1.0" encoding="utf-8"?>
<p:properties xmlns:p="http://schemas.microsoft.com/office/2006/metadata/properties" xmlns:xsi="http://www.w3.org/2001/XMLSchema-instance" xmlns:pc="http://schemas.microsoft.com/office/infopath/2007/PartnerControls">
  <documentManagement>
    <o1cb080a3dca4eb8a0fd03c7cc8bf8f7 xmlns="3e02667f-0271-471b-bd6e-11a2e16def1d">
      <Terms xmlns="http://schemas.microsoft.com/office/infopath/2007/PartnerControls"/>
    </o1cb080a3dca4eb8a0fd03c7cc8bf8f7>
    <WBDocs_Access_To_Info_Exception xmlns="3e02667f-0271-471b-bd6e-11a2e16def1d">12. Not Assessed</WBDocs_Access_To_Info_Exception>
    <WBDocs_Document_Date xmlns="3e02667f-0271-471b-bd6e-11a2e16def1d">2020-08-05T18:25:42+00:00</WBDocs_Document_Date>
    <TaxCatchAll xmlns="3e02667f-0271-471b-bd6e-11a2e16def1d">
      <Value>5</Value>
    </TaxCatchAll>
    <i008215bacac45029ee8cafff4c8e93b xmlns="3e02667f-0271-471b-bd6e-11a2e16def1d">
      <Terms xmlns="http://schemas.microsoft.com/office/infopath/2007/PartnerControls">
        <TermInfo xmlns="http://schemas.microsoft.com/office/infopath/2007/PartnerControls">
          <TermName xmlns="http://schemas.microsoft.com/office/infopath/2007/PartnerControls">GEF - Global Environment Facility</TermName>
          <TermId xmlns="http://schemas.microsoft.com/office/infopath/2007/PartnerControls">9f323ca6-1e1c-45a7-a1ba-5f59196854eb</TermId>
        </TermInfo>
      </Terms>
    </i008215bacac45029ee8cafff4c8e93b>
    <WBDocs_Information_Classification xmlns="3e02667f-0271-471b-bd6e-11a2e16def1d">Official Use Only</WBDocs_Information_Classification>
    <Abstract xmlns="3e02667f-0271-471b-bd6e-11a2e16def1d" xsi:nil="true"/>
    <OneCMS_Subcategory xmlns="3e02667f-0271-471b-bd6e-11a2e16def1d" xsi:nil="true"/>
    <OneCMS_Category xmlns="3e02667f-0271-471b-bd6e-11a2e16def1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WBDocument" ma:contentTypeID="0x010100F4C63C3BD852AE468EAEFD0E6C57C64F0200F6BB69EE57CB454DB48205F49CB29C50" ma:contentTypeVersion="16" ma:contentTypeDescription="" ma:contentTypeScope="" ma:versionID="513bf6a325c36ed4b9d60f271bcc8249">
  <xsd:schema xmlns:xsd="http://www.w3.org/2001/XMLSchema" xmlns:xs="http://www.w3.org/2001/XMLSchema" xmlns:p="http://schemas.microsoft.com/office/2006/metadata/properties" xmlns:ns3="3e02667f-0271-471b-bd6e-11a2e16def1d" targetNamespace="http://schemas.microsoft.com/office/2006/metadata/properties" ma:root="true" ma:fieldsID="2f3663a29b4827bbb1a78314061ce33b" ns3:_="">
    <xsd:import namespace="3e02667f-0271-471b-bd6e-11a2e16def1d"/>
    <xsd:element name="properties">
      <xsd:complexType>
        <xsd:sequence>
          <xsd:element name="documentManagement">
            <xsd:complexType>
              <xsd:all>
                <xsd:element ref="ns3:WBDocs_Document_Date" minOccurs="0"/>
                <xsd:element ref="ns3:WBDocs_Information_Classification"/>
                <xsd:element ref="ns3:TaxCatchAll" minOccurs="0"/>
                <xsd:element ref="ns3:TaxCatchAllLabel" minOccurs="0"/>
                <xsd:element ref="ns3:_dlc_DocId" minOccurs="0"/>
                <xsd:element ref="ns3:_dlc_DocIdUrl" minOccurs="0"/>
                <xsd:element ref="ns3:_dlc_DocIdPersistId" minOccurs="0"/>
                <xsd:element ref="ns3:WBDocs_Access_To_Info_Exception" minOccurs="0"/>
                <xsd:element ref="ns3:o1cb080a3dca4eb8a0fd03c7cc8bf8f7" minOccurs="0"/>
                <xsd:element ref="ns3:i008215bacac45029ee8cafff4c8e93b" minOccurs="0"/>
                <xsd:element ref="ns3:OneCMS_Subcategory" minOccurs="0"/>
                <xsd:element ref="ns3:OneCMS_Category" minOccurs="0"/>
                <xsd:element ref="ns3: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WBDocs_Document_Date" ma:index="3" nillable="true" ma:displayName="Document Date" ma:default="[today]" ma:format="DateTime" ma:internalName="WBDocs_Document_Date" ma:readOnly="false">
      <xsd:simpleType>
        <xsd:restriction base="dms:DateTime"/>
      </xsd:simpleType>
    </xsd:element>
    <xsd:element name="WBDocs_Information_Classification" ma:index="4" ma:displayName="Information Classification" ma:default="Official Use Only" ma:format="Dropdown" ma:internalName="WBDocs_Information_Classification" ma:readOnly="false">
      <xsd:simpleType>
        <xsd:restriction base="dms:Choice">
          <xsd:enumeration value="Public"/>
          <xsd:enumeration value="Official Use Only"/>
          <xsd:enumeration value="Confidential"/>
          <xsd:enumeration value="Strictly Confidential"/>
        </xsd:restriction>
      </xsd:simpleType>
    </xsd:element>
    <xsd:element name="TaxCatchAll" ma:index="6" nillable="true" ma:displayName="Taxonomy Catch All Column" ma:hidden="true" ma:list="{52a9afb7-7b6a-44ed-a0ea-db681bed9442}" ma:internalName="TaxCatchAll" ma:showField="CatchAllData"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hidden="true" ma:list="{52a9afb7-7b6a-44ed-a0ea-db681bed9442}" ma:internalName="TaxCatchAllLabel" ma:readOnly="true" ma:showField="CatchAllDataLabel" ma:web="2162f347-cf1b-4bed-ad36-8fa5f60395a9">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WBDocs_Access_To_Info_Exception" ma:index="13" nillable="true" ma:displayName="Access to Info Exception" ma:default="12. Not Assessed" ma:format="Dropdown" ma:internalName="WBDocs_Access_To_Info_Exception">
      <xsd:simpleType>
        <xsd:restriction base="dms:Choice">
          <xsd:enumeration value="1. Personal"/>
          <xsd:enumeration value="2. Executive Director's Communications"/>
          <xsd:enumeration value="3. Board Ethics Committee"/>
          <xsd:enumeration value="4. Attorney-Client Privilege"/>
          <xsd:enumeration value="5. Security &amp; Safety"/>
          <xsd:enumeration value="6. Other Disclosure Regimes"/>
          <xsd:enumeration value="7. Client / Third Party Confidence"/>
          <xsd:enumeration value="8. Corporate/Administrative"/>
          <xsd:enumeration value="9. Deliberative"/>
          <xsd:enumeration value="10a-c. Financial - Forecast/Analysis/Transactions"/>
          <xsd:enumeration value="10d. Financial - Banking &amp; Billing"/>
          <xsd:enumeration value="11. Bank's Prerogative to Restrict"/>
          <xsd:enumeration value="12. Not Assessed"/>
          <xsd:enumeration value="13. Not Applicable"/>
          <xsd:enumeration value="Unknown Policy Restriction"/>
        </xsd:restriction>
      </xsd:simpleType>
    </xsd:element>
    <xsd:element name="o1cb080a3dca4eb8a0fd03c7cc8bf8f7" ma:index="15" nillable="true" ma:taxonomy="true" ma:internalName="o1cb080a3dca4eb8a0fd03c7cc8bf8f7" ma:taxonomyFieldName="WBDocs_Local_Document_Type" ma:displayName="Local Document Type" ma:readOnly="false" ma:default="" ma:fieldId="{81cb080a-3dca-4eb8-a0fd-03c7cc8bf8f7}" ma:taxonomyMulti="true" ma:sspId="2a6c10d7-b926-4fc0-945e-3cbf5049f6bd" ma:termSetId="ec380048-e675-43f7-9194-41567bcb0af6" ma:anchorId="00000000-0000-0000-0000-000000000000" ma:open="false" ma:isKeyword="false">
      <xsd:complexType>
        <xsd:sequence>
          <xsd:element ref="pc:Terms" minOccurs="0" maxOccurs="1"/>
        </xsd:sequence>
      </xsd:complexType>
    </xsd:element>
    <xsd:element name="i008215bacac45029ee8cafff4c8e93b" ma:index="17" nillable="true" ma:taxonomy="true" ma:internalName="i008215bacac45029ee8cafff4c8e93b" ma:taxonomyFieldName="WBDocs_Originating_Unit" ma:displayName="Originating unit" ma:readOnly="false" ma:default="-1;#GEF - Global Environment Facility|9f323ca6-1e1c-45a7-a1ba-5f59196854eb" ma:fieldId="{2008215b-acac-4502-9ee8-cafff4c8e93b}" ma:taxonomyMulti="true" ma:sspId="2a6c10d7-b926-4fc0-945e-3cbf5049f6bd" ma:termSetId="806c0147-d557-463e-8bb0-983f4f318bd5" ma:anchorId="00000000-0000-0000-0000-000000000000" ma:open="false" ma:isKeyword="false">
      <xsd:complexType>
        <xsd:sequence>
          <xsd:element ref="pc:Terms" minOccurs="0" maxOccurs="1"/>
        </xsd:sequence>
      </xsd:complexType>
    </xsd:element>
    <xsd:element name="OneCMS_Subcategory" ma:index="21" nillable="true" ma:displayName="Subcategory" ma:hidden="true" ma:internalName="OneCMS_Subcategory" ma:readOnly="false">
      <xsd:simpleType>
        <xsd:restriction base="dms:Text"/>
      </xsd:simpleType>
    </xsd:element>
    <xsd:element name="OneCMS_Category" ma:index="22" nillable="true" ma:displayName="Category" ma:hidden="true" ma:internalName="OneCMS_Category" ma:readOnly="false">
      <xsd:simpleType>
        <xsd:restriction base="dms:Text"/>
      </xsd:simpleType>
    </xsd:element>
    <xsd:element name="Abstract" ma:index="23" nillable="true" ma:displayName="Abstract" ma:hidden="true" ma:internalName="Abstract"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0B334B-CADE-4E04-A6FE-730C46B50D87}">
  <ds:schemaRefs>
    <ds:schemaRef ds:uri="Microsoft.SharePoint.Taxonomy.ContentTypeSync"/>
  </ds:schemaRefs>
</ds:datastoreItem>
</file>

<file path=customXml/itemProps2.xml><?xml version="1.0" encoding="utf-8"?>
<ds:datastoreItem xmlns:ds="http://schemas.openxmlformats.org/officeDocument/2006/customXml" ds:itemID="{5F490261-1200-4EC7-95B0-2241EE54AA34}">
  <ds:schemaRefs>
    <ds:schemaRef ds:uri="http://schemas.microsoft.com/office/infopath/2007/PartnerControls"/>
    <ds:schemaRef ds:uri="http://www.w3.org/XML/1998/namespace"/>
    <ds:schemaRef ds:uri="http://purl.org/dc/dcmitype/"/>
    <ds:schemaRef ds:uri="http://schemas.microsoft.com/office/2006/documentManagement/types"/>
    <ds:schemaRef ds:uri="http://schemas.microsoft.com/office/2006/metadata/properties"/>
    <ds:schemaRef ds:uri="http://schemas.openxmlformats.org/package/2006/metadata/core-properties"/>
    <ds:schemaRef ds:uri="3e02667f-0271-471b-bd6e-11a2e16def1d"/>
    <ds:schemaRef ds:uri="http://purl.org/dc/terms/"/>
    <ds:schemaRef ds:uri="http://purl.org/dc/elements/1.1/"/>
  </ds:schemaRefs>
</ds:datastoreItem>
</file>

<file path=customXml/itemProps3.xml><?xml version="1.0" encoding="utf-8"?>
<ds:datastoreItem xmlns:ds="http://schemas.openxmlformats.org/officeDocument/2006/customXml" ds:itemID="{1C874736-E4E1-4C2C-8770-CD5D6BF91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2ECDE1-C572-4E4F-8D80-82344A3B3DA9}">
  <ds:schemaRefs>
    <ds:schemaRef ds:uri="http://schemas.microsoft.com/sharepoint/events"/>
  </ds:schemaRefs>
</ds:datastoreItem>
</file>

<file path=customXml/itemProps5.xml><?xml version="1.0" encoding="utf-8"?>
<ds:datastoreItem xmlns:ds="http://schemas.openxmlformats.org/officeDocument/2006/customXml" ds:itemID="{19BF51BA-BD97-4518-9266-AD3D61549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AF_template2</Template>
  <TotalTime>0</TotalTime>
  <Words>1414</Words>
  <Application>Microsoft Office PowerPoint</Application>
  <PresentationFormat>Widescreen</PresentationFormat>
  <Paragraphs>72</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Rockwell</vt:lpstr>
      <vt:lpstr>Times New Roman</vt:lpstr>
      <vt:lpstr>Office Theme</vt:lpstr>
      <vt:lpstr>Outcomes of the Forty-second Meeting of the Adaptation Fund Board</vt:lpstr>
      <vt:lpstr>Overview</vt:lpstr>
      <vt:lpstr>Key decisions</vt:lpstr>
      <vt:lpstr>Key decisions</vt:lpstr>
      <vt:lpstr>Key decisions</vt:lpstr>
      <vt:lpstr>Key decisions</vt:lpstr>
      <vt:lpstr>Key decisions</vt:lpstr>
      <vt:lpstr>Key decisions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6</cp:revision>
  <dcterms:created xsi:type="dcterms:W3CDTF">2020-02-11T14:02:39Z</dcterms:created>
  <dcterms:modified xsi:type="dcterms:W3CDTF">2024-05-30T03:02:04Z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0x010100F4C63C3BD852AE468EAEFD0E6C57C64F0200F6BB69EE57CB454DB48205F49CB29C50</vt:lpwstr>
  </property>
  <property fmtid="{D5CDD505-2E9C-101B-9397-08002B2CF9AE}" pid="3" name="Order">
    <vt:r8>1600</vt:r8>
  </property>
  <property fmtid="{D5CDD505-2E9C-101B-9397-08002B2CF9AE}" pid="4" name="WBDocs_Originating_Unit">
    <vt:lpwstr>5;#GEF - Global Environment Facility|9f323ca6-1e1c-45a7-a1ba-5f59196854eb</vt:lpwstr>
  </property>
  <property fmtid="{D5CDD505-2E9C-101B-9397-08002B2CF9AE}" pid="5" name="WBDocs_Local_Document_Type">
    <vt:lpwstr/>
  </property>
  <property fmtid="{D5CDD505-2E9C-101B-9397-08002B2CF9AE}" pid="6" name="SharedWithUsers">
    <vt:lpwstr>104;#Claudia Maria Lasprilla Pina;#41;#Martina Dorigo;#40;#Alyssa Maria Gomes</vt:lpwstr>
  </property>
  <property fmtid="{D5CDD505-2E9C-101B-9397-08002B2CF9AE}" pid="7" name="MediaServiceImageTags">
    <vt:lpwstr/>
  </property>
  <property fmtid="{D5CDD505-2E9C-101B-9397-08002B2CF9AE}" pid="8" name="lcf76f155ced4ddcb4097134ff3c332f">
    <vt:lpwstr/>
  </property>
</Properties>
</file>